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84" r:id="rId2"/>
    <p:sldMasterId id="2147483731" r:id="rId3"/>
    <p:sldMasterId id="2147483764" r:id="rId4"/>
  </p:sldMasterIdLst>
  <p:notesMasterIdLst>
    <p:notesMasterId r:id="rId38"/>
  </p:notesMasterIdLst>
  <p:handoutMasterIdLst>
    <p:handoutMasterId r:id="rId39"/>
  </p:handoutMasterIdLst>
  <p:sldIdLst>
    <p:sldId id="451" r:id="rId5"/>
    <p:sldId id="404" r:id="rId6"/>
    <p:sldId id="417" r:id="rId7"/>
    <p:sldId id="434" r:id="rId8"/>
    <p:sldId id="428" r:id="rId9"/>
    <p:sldId id="429" r:id="rId10"/>
    <p:sldId id="433" r:id="rId11"/>
    <p:sldId id="430" r:id="rId12"/>
    <p:sldId id="431" r:id="rId13"/>
    <p:sldId id="432" r:id="rId14"/>
    <p:sldId id="410" r:id="rId15"/>
    <p:sldId id="413" r:id="rId16"/>
    <p:sldId id="403" r:id="rId17"/>
    <p:sldId id="406" r:id="rId18"/>
    <p:sldId id="407" r:id="rId19"/>
    <p:sldId id="427" r:id="rId20"/>
    <p:sldId id="426" r:id="rId21"/>
    <p:sldId id="435" r:id="rId22"/>
    <p:sldId id="436" r:id="rId23"/>
    <p:sldId id="437" r:id="rId24"/>
    <p:sldId id="438" r:id="rId25"/>
    <p:sldId id="439" r:id="rId26"/>
    <p:sldId id="440" r:id="rId27"/>
    <p:sldId id="441" r:id="rId28"/>
    <p:sldId id="442" r:id="rId29"/>
    <p:sldId id="443" r:id="rId30"/>
    <p:sldId id="444" r:id="rId31"/>
    <p:sldId id="445" r:id="rId32"/>
    <p:sldId id="446" r:id="rId33"/>
    <p:sldId id="447" r:id="rId34"/>
    <p:sldId id="448" r:id="rId35"/>
    <p:sldId id="449" r:id="rId36"/>
    <p:sldId id="450" r:id="rId3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F43EAD30-CFE1-47BB-A1F8-4FD3B798454D}">
          <p14:sldIdLst>
            <p14:sldId id="451"/>
            <p14:sldId id="404"/>
            <p14:sldId id="417"/>
            <p14:sldId id="434"/>
            <p14:sldId id="428"/>
            <p14:sldId id="429"/>
            <p14:sldId id="433"/>
            <p14:sldId id="430"/>
            <p14:sldId id="431"/>
            <p14:sldId id="432"/>
            <p14:sldId id="410"/>
            <p14:sldId id="413"/>
          </p14:sldIdLst>
        </p14:section>
        <p14:section name="Section sans titre" id="{79479784-A646-4382-B192-BF08127F5945}">
          <p14:sldIdLst>
            <p14:sldId id="403"/>
            <p14:sldId id="406"/>
            <p14:sldId id="407"/>
            <p14:sldId id="427"/>
            <p14:sldId id="426"/>
            <p14:sldId id="435"/>
            <p14:sldId id="436"/>
            <p14:sldId id="437"/>
            <p14:sldId id="438"/>
            <p14:sldId id="439"/>
            <p14:sldId id="440"/>
            <p14:sldId id="441"/>
            <p14:sldId id="442"/>
            <p14:sldId id="443"/>
            <p14:sldId id="444"/>
            <p14:sldId id="445"/>
            <p14:sldId id="446"/>
            <p14:sldId id="447"/>
            <p14:sldId id="448"/>
            <p14:sldId id="449"/>
            <p14:sldId id="450"/>
          </p14:sldIdLst>
        </p14:section>
      </p14:sectionLst>
    </p:ext>
    <p:ext uri="{EFAFB233-063F-42B5-8137-9DF3F51BA10A}">
      <p15:sldGuideLst xmlns:p15="http://schemas.microsoft.com/office/powerpoint/2012/main" xmlns="">
        <p15:guide id="1" orient="horz">
          <p15:clr>
            <a:srgbClr val="A4A3A4"/>
          </p15:clr>
        </p15:guide>
        <p15:guide id="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na Dauzet" initials="DD" lastIdx="8" clrIdx="0">
    <p:extLst/>
  </p:cmAuthor>
  <p:cmAuthor id="2" name="Davina Dauzet" initials="DD [2]" lastIdx="1" clrIdx="1">
    <p:extLst/>
  </p:cmAuthor>
  <p:cmAuthor id="3" name="Davina Dauzet" initials="DD [3]" lastIdx="1" clrIdx="2">
    <p:extLst/>
  </p:cmAuthor>
  <p:cmAuthor id="4" name="Davina Dauzet" initials="DD [4]" lastIdx="1" clrIdx="3">
    <p:extLst/>
  </p:cmAuthor>
  <p:cmAuthor id="5" name="Davina Dauzet" initials="DD [5]" lastIdx="1" clrIdx="4">
    <p:extLst/>
  </p:cmAuthor>
  <p:cmAuthor id="6" name="Davina Dauzet" initials="DD [6]" lastIdx="1" clrIdx="5">
    <p:extLst/>
  </p:cmAuthor>
  <p:cmAuthor id="7" name="Davina Dauzet" initials="DD [7]" lastIdx="1" clrIdx="6">
    <p:extLst/>
  </p:cmAuthor>
  <p:cmAuthor id="8" name="Davina Dauzet" initials="DD [8]" lastIdx="1" clrIdx="7">
    <p:extLst/>
  </p:cmAuthor>
  <p:cmAuthor id="9" name="Davina Dauzet" initials="DD [9]" lastIdx="1" clrIdx="8">
    <p:extLst/>
  </p:cmAuthor>
  <p:cmAuthor id="10" name="Davina Dauzet" initials="DD [10]" lastIdx="1" clrIdx="9">
    <p:extLst/>
  </p:cmAuthor>
  <p:cmAuthor id="11" name="Davina Dauzet" initials="DD [11]" lastIdx="1" clrIdx="10">
    <p:extLst/>
  </p:cmAuthor>
  <p:cmAuthor id="12" name="Davina Dauzet" initials="DD [12]" lastIdx="1" clrIdx="11">
    <p:extLst/>
  </p:cmAuthor>
  <p:cmAuthor id="13" name="Davina Dauzet" initials="DD [13]" lastIdx="1" clrIdx="12">
    <p:extLst/>
  </p:cmAuthor>
  <p:cmAuthor id="14" name="Davina Dauzet" initials="DD [14]" lastIdx="1" clrIdx="13">
    <p:extLst/>
  </p:cmAuthor>
  <p:cmAuthor id="15" name="Davina Dauzet" initials="DD [15]" lastIdx="1" clrIdx="14">
    <p:extLst/>
  </p:cmAuthor>
  <p:cmAuthor id="16" name="Davina Dauzet" initials="DD [16]" lastIdx="1" clrIdx="15">
    <p:extLst/>
  </p:cmAuthor>
  <p:cmAuthor id="17" name="Davina Dauzet" initials="DD [17]" lastIdx="1" clrIdx="16">
    <p:extLst/>
  </p:cmAuthor>
  <p:cmAuthor id="18" name="Davina Dauzet" initials="DD [18]" lastIdx="1" clrIdx="17">
    <p:extLst/>
  </p:cmAuthor>
  <p:cmAuthor id="19" name="Davina Dauzet" initials="DD [19]" lastIdx="2"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FF99"/>
    <a:srgbClr val="66FFCC"/>
    <a:srgbClr val="33CC33"/>
    <a:srgbClr val="C31632"/>
    <a:srgbClr val="FFFFFF"/>
    <a:srgbClr val="223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757" autoAdjust="0"/>
  </p:normalViewPr>
  <p:slideViewPr>
    <p:cSldViewPr showGuides="1">
      <p:cViewPr>
        <p:scale>
          <a:sx n="75" d="100"/>
          <a:sy n="75" d="100"/>
        </p:scale>
        <p:origin x="-2568" y="-780"/>
      </p:cViewPr>
      <p:guideLst>
        <p:guide orient="horz"/>
        <p:guide/>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79" d="100"/>
          <a:sy n="79" d="100"/>
        </p:scale>
        <p:origin x="-3936" y="-84"/>
      </p:cViewPr>
      <p:guideLst>
        <p:guide orient="horz" pos="2880"/>
        <p:guide orient="horz" pos="3127"/>
        <p:guide pos="216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EE0349-EDD4-49F9-AF80-3B443319975B}" type="datetimeFigureOut">
              <a:rPr lang="fr-FR" smtClean="0"/>
              <a:t>06/11/2019</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F696377-EC5A-470E-8B46-F875CBA32888}" type="slidenum">
              <a:rPr lang="fr-FR" smtClean="0"/>
              <a:t>‹N°›</a:t>
            </a:fld>
            <a:endParaRPr lang="fr-FR"/>
          </a:p>
        </p:txBody>
      </p:sp>
    </p:spTree>
    <p:extLst>
      <p:ext uri="{BB962C8B-B14F-4D97-AF65-F5344CB8AC3E}">
        <p14:creationId xmlns:p14="http://schemas.microsoft.com/office/powerpoint/2010/main" val="3841062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7998B5C-2BD5-47C8-8BFF-FF284A350E8C}" type="datetimeFigureOut">
              <a:rPr lang="fr-FR" smtClean="0"/>
              <a:t>06/11/2019</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043B20C-9EC3-456B-8DFC-4A38DA7612A0}" type="slidenum">
              <a:rPr lang="fr-FR" smtClean="0"/>
              <a:t>‹N°›</a:t>
            </a:fld>
            <a:endParaRPr lang="fr-FR"/>
          </a:p>
        </p:txBody>
      </p:sp>
    </p:spTree>
    <p:extLst>
      <p:ext uri="{BB962C8B-B14F-4D97-AF65-F5344CB8AC3E}">
        <p14:creationId xmlns:p14="http://schemas.microsoft.com/office/powerpoint/2010/main" val="39394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48132"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8D4602FD-9931-4884-BD4F-229F6054FE55}" type="slidenum">
              <a:rPr lang="fr-FR" altLang="fr-FR" smtClean="0">
                <a:solidFill>
                  <a:prstClr val="black"/>
                </a:solidFill>
                <a:latin typeface="Calibri" pitchFamily="34" charset="0"/>
              </a:rPr>
              <a:pPr>
                <a:defRPr/>
              </a:pPr>
              <a:t>25</a:t>
            </a:fld>
            <a:endParaRPr lang="fr-FR" altLang="fr-FR" smtClean="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0180"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F589A048-0393-4AC6-9A20-F05A42663684}" type="slidenum">
              <a:rPr lang="fr-FR" altLang="fr-FR" smtClean="0">
                <a:solidFill>
                  <a:prstClr val="black"/>
                </a:solidFill>
                <a:latin typeface="Calibri" pitchFamily="34" charset="0"/>
              </a:rPr>
              <a:pPr>
                <a:defRPr/>
              </a:pPr>
              <a:t>26</a:t>
            </a:fld>
            <a:endParaRPr lang="fr-FR" altLang="fr-FR" smtClean="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2228"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92249E86-15CA-4418-8B68-A2B8666B4396}" type="slidenum">
              <a:rPr lang="fr-FR" altLang="fr-FR" smtClean="0">
                <a:solidFill>
                  <a:prstClr val="black"/>
                </a:solidFill>
                <a:latin typeface="Calibri" pitchFamily="34" charset="0"/>
              </a:rPr>
              <a:pPr>
                <a:defRPr/>
              </a:pPr>
              <a:t>27</a:t>
            </a:fld>
            <a:endParaRPr lang="fr-FR" altLang="fr-FR" smtClean="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2228"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946150E3-558F-4ABB-BC47-158C454AA59F}" type="slidenum">
              <a:rPr lang="fr-FR" altLang="fr-FR" smtClean="0">
                <a:solidFill>
                  <a:prstClr val="black"/>
                </a:solidFill>
                <a:latin typeface="Calibri" pitchFamily="34" charset="0"/>
              </a:rPr>
              <a:pPr>
                <a:defRPr/>
              </a:pPr>
              <a:t>28</a:t>
            </a:fld>
            <a:endParaRPr lang="fr-FR" altLang="fr-FR" smtClean="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3252"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CE3A145C-D3DF-4E29-973E-25FD466C4F74}" type="slidenum">
              <a:rPr lang="fr-FR" altLang="fr-FR" smtClean="0">
                <a:solidFill>
                  <a:prstClr val="black"/>
                </a:solidFill>
                <a:latin typeface="Calibri" pitchFamily="34" charset="0"/>
              </a:rPr>
              <a:pPr>
                <a:defRPr/>
              </a:pPr>
              <a:t>29</a:t>
            </a:fld>
            <a:endParaRPr lang="fr-FR" altLang="fr-FR" smtClean="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3252"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9CCC7EF4-93EE-4D2D-8B5B-C92BF688E628}" type="slidenum">
              <a:rPr lang="fr-FR" altLang="fr-FR" smtClean="0">
                <a:solidFill>
                  <a:prstClr val="black"/>
                </a:solidFill>
                <a:latin typeface="Calibri" pitchFamily="34" charset="0"/>
              </a:rPr>
              <a:pPr>
                <a:defRPr/>
              </a:pPr>
              <a:t>30</a:t>
            </a:fld>
            <a:endParaRPr lang="fr-FR" altLang="fr-FR" smtClean="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4276"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10676F1A-B887-4EE4-9995-A95C56BC2450}" type="slidenum">
              <a:rPr lang="fr-FR" altLang="fr-FR" smtClean="0">
                <a:solidFill>
                  <a:prstClr val="black"/>
                </a:solidFill>
                <a:latin typeface="Calibri" pitchFamily="34" charset="0"/>
              </a:rPr>
              <a:pPr>
                <a:defRPr/>
              </a:pPr>
              <a:t>31</a:t>
            </a:fld>
            <a:endParaRPr lang="fr-FR" altLang="fr-FR" smtClean="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54276"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a:defRPr/>
            </a:pPr>
            <a:fld id="{E796B7C4-380D-4BDC-BC12-360FDC51586E}" type="slidenum">
              <a:rPr lang="fr-FR" altLang="fr-FR" smtClean="0">
                <a:solidFill>
                  <a:prstClr val="black"/>
                </a:solidFill>
                <a:latin typeface="Calibri" pitchFamily="34" charset="0"/>
              </a:rPr>
              <a:pPr>
                <a:defRPr/>
              </a:pPr>
              <a:t>32</a:t>
            </a:fld>
            <a:endParaRPr lang="fr-FR" altLang="fr-FR" smtClean="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2.jpe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jpe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4.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4.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4.xml"/><Relationship Id="rId5" Type="http://schemas.openxmlformats.org/officeDocument/2006/relationships/image" Target="../media/image2.jpeg"/><Relationship Id="rId4"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2.jpe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Espace réservé pour une image  9"/>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11924948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9642056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42741127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14" name="Triangle rectangle 13"/>
            <p:cNvSpPr>
              <a:spLocks noChangeAspect="1"/>
            </p:cNvSpPr>
            <p:nvPr userDrawn="1"/>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97384" y="6434571"/>
            <a:ext cx="1342568" cy="201600"/>
          </a:xfrm>
          <a:prstGeom prst="rect">
            <a:avLst/>
          </a:prstGeom>
        </p:spPr>
      </p:pic>
      <p:pic>
        <p:nvPicPr>
          <p:cNvPr id="16" name="Espace réservé pour une image  9"/>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16000" y="248400"/>
            <a:ext cx="932400" cy="932400"/>
          </a:xfrm>
          <a:prstGeom prst="rect">
            <a:avLst/>
          </a:prstGeom>
        </p:spPr>
      </p:pic>
      <p:pic>
        <p:nvPicPr>
          <p:cNvPr id="18" name="Espace réservé pour une imag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0830602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5" name="Image 4"/>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405680" y="0"/>
            <a:ext cx="8627112" cy="6858000"/>
          </a:xfrm>
          <a:prstGeom prst="rect">
            <a:avLst/>
          </a:prstGeom>
        </p:spPr>
      </p:pic>
      <p:grpSp>
        <p:nvGrpSpPr>
          <p:cNvPr id="4" name="Groupe 3"/>
          <p:cNvGrpSpPr/>
          <p:nvPr userDrawn="1"/>
        </p:nvGrpSpPr>
        <p:grpSpPr>
          <a:xfrm>
            <a:off x="-2204860" y="-219103"/>
            <a:ext cx="13252843" cy="7257495"/>
            <a:chOff x="-2204860" y="-219103"/>
            <a:chExt cx="13252843" cy="7257495"/>
          </a:xfrm>
          <a:solidFill>
            <a:schemeClr val="bg1"/>
          </a:solidFill>
        </p:grpSpPr>
        <p:sp>
          <p:nvSpPr>
            <p:cNvPr id="14" name="Triangle rectangle 13"/>
            <p:cNvSpPr>
              <a:spLocks noChangeAspect="1"/>
            </p:cNvSpPr>
            <p:nvPr userDrawn="1"/>
          </p:nvSpPr>
          <p:spPr>
            <a:xfrm rot="13620000">
              <a:off x="-2466189" y="908197"/>
              <a:ext cx="5695785" cy="5173128"/>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5998937"/>
                <a:gd name="connsiteY0" fmla="*/ 5551727 h 5558370"/>
                <a:gd name="connsiteX1" fmla="*/ 2371 w 5998937"/>
                <a:gd name="connsiteY1" fmla="*/ 1464426 h 5558370"/>
                <a:gd name="connsiteX2" fmla="*/ 1373759 w 5998937"/>
                <a:gd name="connsiteY2" fmla="*/ 0 h 5558370"/>
                <a:gd name="connsiteX3" fmla="*/ 5998937 w 5998937"/>
                <a:gd name="connsiteY3" fmla="*/ 5097761 h 5558370"/>
                <a:gd name="connsiteX4" fmla="*/ 5582919 w 5998937"/>
                <a:gd name="connsiteY4" fmla="*/ 5558370 h 5558370"/>
                <a:gd name="connsiteX5" fmla="*/ 1613 w 5998937"/>
                <a:gd name="connsiteY5" fmla="*/ 5551727 h 5558370"/>
                <a:gd name="connsiteX0" fmla="*/ 1613 w 5998937"/>
                <a:gd name="connsiteY0" fmla="*/ 5045752 h 5052395"/>
                <a:gd name="connsiteX1" fmla="*/ 2371 w 5998937"/>
                <a:gd name="connsiteY1" fmla="*/ 958451 h 5052395"/>
                <a:gd name="connsiteX2" fmla="*/ 887391 w 5998937"/>
                <a:gd name="connsiteY2" fmla="*/ 0 h 5052395"/>
                <a:gd name="connsiteX3" fmla="*/ 5998937 w 5998937"/>
                <a:gd name="connsiteY3" fmla="*/ 4591786 h 5052395"/>
                <a:gd name="connsiteX4" fmla="*/ 5582919 w 5998937"/>
                <a:gd name="connsiteY4" fmla="*/ 5052395 h 5052395"/>
                <a:gd name="connsiteX5" fmla="*/ 1613 w 5998937"/>
                <a:gd name="connsiteY5" fmla="*/ 5045752 h 5052395"/>
                <a:gd name="connsiteX0" fmla="*/ 1613 w 5998937"/>
                <a:gd name="connsiteY0" fmla="*/ 5092933 h 5099576"/>
                <a:gd name="connsiteX1" fmla="*/ 2371 w 5998937"/>
                <a:gd name="connsiteY1" fmla="*/ 1005632 h 5099576"/>
                <a:gd name="connsiteX2" fmla="*/ 945926 w 5998937"/>
                <a:gd name="connsiteY2" fmla="*/ 0 h 5099576"/>
                <a:gd name="connsiteX3" fmla="*/ 5998937 w 5998937"/>
                <a:gd name="connsiteY3" fmla="*/ 4638967 h 5099576"/>
                <a:gd name="connsiteX4" fmla="*/ 5582919 w 5998937"/>
                <a:gd name="connsiteY4" fmla="*/ 5099576 h 5099576"/>
                <a:gd name="connsiteX5" fmla="*/ 1613 w 5998937"/>
                <a:gd name="connsiteY5" fmla="*/ 5092933 h 5099576"/>
                <a:gd name="connsiteX0" fmla="*/ 1613 w 5957004"/>
                <a:gd name="connsiteY0" fmla="*/ 5092933 h 5099576"/>
                <a:gd name="connsiteX1" fmla="*/ 2371 w 5957004"/>
                <a:gd name="connsiteY1" fmla="*/ 1005632 h 5099576"/>
                <a:gd name="connsiteX2" fmla="*/ 945926 w 5957004"/>
                <a:gd name="connsiteY2" fmla="*/ 0 h 5099576"/>
                <a:gd name="connsiteX3" fmla="*/ 5957004 w 5957004"/>
                <a:gd name="connsiteY3" fmla="*/ 4730706 h 5099576"/>
                <a:gd name="connsiteX4" fmla="*/ 5582919 w 5957004"/>
                <a:gd name="connsiteY4" fmla="*/ 5099576 h 5099576"/>
                <a:gd name="connsiteX5" fmla="*/ 1613 w 5957004"/>
                <a:gd name="connsiteY5" fmla="*/ 5092933 h 5099576"/>
                <a:gd name="connsiteX0" fmla="*/ 1613 w 5986009"/>
                <a:gd name="connsiteY0" fmla="*/ 5092933 h 5099576"/>
                <a:gd name="connsiteX1" fmla="*/ 2371 w 5986009"/>
                <a:gd name="connsiteY1" fmla="*/ 1005632 h 5099576"/>
                <a:gd name="connsiteX2" fmla="*/ 945926 w 5986009"/>
                <a:gd name="connsiteY2" fmla="*/ 0 h 5099576"/>
                <a:gd name="connsiteX3" fmla="*/ 5986009 w 5986009"/>
                <a:gd name="connsiteY3" fmla="*/ 4699602 h 5099576"/>
                <a:gd name="connsiteX4" fmla="*/ 5582919 w 5986009"/>
                <a:gd name="connsiteY4" fmla="*/ 5099576 h 5099576"/>
                <a:gd name="connsiteX5" fmla="*/ 1613 w 5986009"/>
                <a:gd name="connsiteY5" fmla="*/ 5092933 h 5099576"/>
                <a:gd name="connsiteX0" fmla="*/ 1613 w 5986009"/>
                <a:gd name="connsiteY0" fmla="*/ 5092933 h 5129106"/>
                <a:gd name="connsiteX1" fmla="*/ 2371 w 5986009"/>
                <a:gd name="connsiteY1" fmla="*/ 1005632 h 5129106"/>
                <a:gd name="connsiteX2" fmla="*/ 945926 w 5986009"/>
                <a:gd name="connsiteY2" fmla="*/ 0 h 5129106"/>
                <a:gd name="connsiteX3" fmla="*/ 5986009 w 5986009"/>
                <a:gd name="connsiteY3" fmla="*/ 4699602 h 5129106"/>
                <a:gd name="connsiteX4" fmla="*/ 5598995 w 5986009"/>
                <a:gd name="connsiteY4" fmla="*/ 5129106 h 5129106"/>
                <a:gd name="connsiteX5" fmla="*/ 1613 w 5986009"/>
                <a:gd name="connsiteY5" fmla="*/ 5092933 h 5129106"/>
                <a:gd name="connsiteX0" fmla="*/ 1613 w 5986009"/>
                <a:gd name="connsiteY0" fmla="*/ 5092933 h 5092933"/>
                <a:gd name="connsiteX1" fmla="*/ 2371 w 5986009"/>
                <a:gd name="connsiteY1" fmla="*/ 1005632 h 5092933"/>
                <a:gd name="connsiteX2" fmla="*/ 945926 w 5986009"/>
                <a:gd name="connsiteY2" fmla="*/ 0 h 5092933"/>
                <a:gd name="connsiteX3" fmla="*/ 5986009 w 5986009"/>
                <a:gd name="connsiteY3" fmla="*/ 4699602 h 5092933"/>
                <a:gd name="connsiteX4" fmla="*/ 5649755 w 5986009"/>
                <a:gd name="connsiteY4" fmla="*/ 5074673 h 5092933"/>
                <a:gd name="connsiteX5" fmla="*/ 1613 w 5986009"/>
                <a:gd name="connsiteY5" fmla="*/ 5092933 h 5092933"/>
                <a:gd name="connsiteX0" fmla="*/ 1613 w 5986009"/>
                <a:gd name="connsiteY0" fmla="*/ 5092933 h 5122379"/>
                <a:gd name="connsiteX1" fmla="*/ 2371 w 5986009"/>
                <a:gd name="connsiteY1" fmla="*/ 1005632 h 5122379"/>
                <a:gd name="connsiteX2" fmla="*/ 945926 w 5986009"/>
                <a:gd name="connsiteY2" fmla="*/ 0 h 5122379"/>
                <a:gd name="connsiteX3" fmla="*/ 5986009 w 5986009"/>
                <a:gd name="connsiteY3" fmla="*/ 4699602 h 5122379"/>
                <a:gd name="connsiteX4" fmla="*/ 5576191 w 5986009"/>
                <a:gd name="connsiteY4" fmla="*/ 5122379 h 5122379"/>
                <a:gd name="connsiteX5" fmla="*/ 1613 w 5986009"/>
                <a:gd name="connsiteY5" fmla="*/ 5092933 h 5122379"/>
                <a:gd name="connsiteX0" fmla="*/ 26 w 5984422"/>
                <a:gd name="connsiteY0" fmla="*/ 5092933 h 5122379"/>
                <a:gd name="connsiteX1" fmla="*/ 493878 w 5984422"/>
                <a:gd name="connsiteY1" fmla="*/ 476853 h 5122379"/>
                <a:gd name="connsiteX2" fmla="*/ 944339 w 5984422"/>
                <a:gd name="connsiteY2" fmla="*/ 0 h 5122379"/>
                <a:gd name="connsiteX3" fmla="*/ 5984422 w 5984422"/>
                <a:gd name="connsiteY3" fmla="*/ 4699602 h 5122379"/>
                <a:gd name="connsiteX4" fmla="*/ 5574604 w 5984422"/>
                <a:gd name="connsiteY4" fmla="*/ 5122379 h 5122379"/>
                <a:gd name="connsiteX5" fmla="*/ 26 w 5984422"/>
                <a:gd name="connsiteY5" fmla="*/ 5092933 h 5122379"/>
                <a:gd name="connsiteX0" fmla="*/ 61 w 5695785"/>
                <a:gd name="connsiteY0" fmla="*/ 5173128 h 5173128"/>
                <a:gd name="connsiteX1" fmla="*/ 205241 w 5695785"/>
                <a:gd name="connsiteY1" fmla="*/ 476853 h 5173128"/>
                <a:gd name="connsiteX2" fmla="*/ 655702 w 5695785"/>
                <a:gd name="connsiteY2" fmla="*/ 0 h 5173128"/>
                <a:gd name="connsiteX3" fmla="*/ 5695785 w 5695785"/>
                <a:gd name="connsiteY3" fmla="*/ 4699602 h 5173128"/>
                <a:gd name="connsiteX4" fmla="*/ 5285967 w 5695785"/>
                <a:gd name="connsiteY4" fmla="*/ 5122379 h 5173128"/>
                <a:gd name="connsiteX5" fmla="*/ 61 w 5695785"/>
                <a:gd name="connsiteY5" fmla="*/ 5173128 h 517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5785" h="5173128">
                  <a:moveTo>
                    <a:pt x="61" y="5173128"/>
                  </a:moveTo>
                  <a:cubicBezTo>
                    <a:pt x="-4071" y="3957523"/>
                    <a:pt x="205494" y="1250419"/>
                    <a:pt x="205241" y="476853"/>
                  </a:cubicBezTo>
                  <a:lnTo>
                    <a:pt x="655702" y="0"/>
                  </a:lnTo>
                  <a:lnTo>
                    <a:pt x="5695785" y="4699602"/>
                  </a:lnTo>
                  <a:lnTo>
                    <a:pt x="5285967" y="5122379"/>
                  </a:lnTo>
                  <a:lnTo>
                    <a:pt x="61" y="51731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3"/>
            <p:cNvSpPr>
              <a:spLocks noChangeAspect="1"/>
            </p:cNvSpPr>
            <p:nvPr userDrawn="1"/>
          </p:nvSpPr>
          <p:spPr>
            <a:xfrm rot="13620000">
              <a:off x="3910958" y="-98633"/>
              <a:ext cx="7257495"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 name="connsiteX0" fmla="*/ 2409200 w 7750589"/>
                <a:gd name="connsiteY0" fmla="*/ 4063876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409200 w 7750589"/>
                <a:gd name="connsiteY5" fmla="*/ 4063876 h 7016555"/>
                <a:gd name="connsiteX0" fmla="*/ 2409200 w 7257495"/>
                <a:gd name="connsiteY0" fmla="*/ 4063876 h 7016555"/>
                <a:gd name="connsiteX1" fmla="*/ 2170041 w 7257495"/>
                <a:gd name="connsiteY1" fmla="*/ 0 h 7016555"/>
                <a:gd name="connsiteX2" fmla="*/ 0 w 7257495"/>
                <a:gd name="connsiteY2" fmla="*/ 2333292 h 7016555"/>
                <a:gd name="connsiteX3" fmla="*/ 5023890 w 7257495"/>
                <a:gd name="connsiteY3" fmla="*/ 7016555 h 7016555"/>
                <a:gd name="connsiteX4" fmla="*/ 7257495 w 7257495"/>
                <a:gd name="connsiteY4" fmla="*/ 4622723 h 7016555"/>
                <a:gd name="connsiteX5" fmla="*/ 2409200 w 7257495"/>
                <a:gd name="connsiteY5" fmla="*/ 4063876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57495" h="7016555">
                  <a:moveTo>
                    <a:pt x="2409200" y="4063876"/>
                  </a:moveTo>
                  <a:cubicBezTo>
                    <a:pt x="2405068" y="2848271"/>
                    <a:pt x="2170294" y="773566"/>
                    <a:pt x="2170041" y="0"/>
                  </a:cubicBezTo>
                  <a:lnTo>
                    <a:pt x="0" y="2333292"/>
                  </a:lnTo>
                  <a:lnTo>
                    <a:pt x="5023890" y="7016555"/>
                  </a:lnTo>
                  <a:lnTo>
                    <a:pt x="7257495" y="4622723"/>
                  </a:lnTo>
                  <a:lnTo>
                    <a:pt x="2409200" y="406387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9" name="Connecteur droit 8"/>
          <p:cNvCxnSpPr/>
          <p:nvPr userDrawn="1"/>
        </p:nvCxnSpPr>
        <p:spPr>
          <a:xfrm>
            <a:off x="198000" y="250155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6" name="Espace réservé pour une image  9"/>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100392" y="116632"/>
            <a:ext cx="932400" cy="932400"/>
          </a:xfrm>
          <a:prstGeom prst="rect">
            <a:avLst/>
          </a:prstGeom>
        </p:spPr>
      </p:pic>
      <p:pic>
        <p:nvPicPr>
          <p:cNvPr id="18" name="Espace réservé pour une imag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17" name="Sous-titre 2"/>
          <p:cNvSpPr>
            <a:spLocks noGrp="1"/>
          </p:cNvSpPr>
          <p:nvPr>
            <p:ph type="subTitle" idx="1" hasCustomPrompt="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Ipsum</a:t>
            </a:r>
            <a:r>
              <a:rPr lang="fr-FR" dirty="0" smtClean="0"/>
              <a:t> </a:t>
            </a:r>
            <a:r>
              <a:rPr lang="fr-FR" dirty="0" err="1" smtClean="0"/>
              <a:t>sit</a:t>
            </a:r>
            <a:r>
              <a:rPr lang="fr-FR" dirty="0" smtClean="0"/>
              <a:t> </a:t>
            </a:r>
            <a:r>
              <a:rPr lang="fr-FR" dirty="0" err="1" smtClean="0"/>
              <a:t>dolor</a:t>
            </a:r>
            <a:endParaRPr lang="fr-FR" dirty="0"/>
          </a:p>
        </p:txBody>
      </p:sp>
      <p:sp>
        <p:nvSpPr>
          <p:cNvPr id="19" name="Espace réservé du texte 4"/>
          <p:cNvSpPr>
            <a:spLocks noGrp="1"/>
          </p:cNvSpPr>
          <p:nvPr>
            <p:ph type="body" sz="quarter" idx="10" hasCustomPrompt="1"/>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dirty="0" err="1" smtClean="0"/>
              <a:t>tROISIEME</a:t>
            </a:r>
            <a:r>
              <a:rPr lang="fr-FR" dirty="0" smtClean="0"/>
              <a:t> niveau</a:t>
            </a:r>
          </a:p>
        </p:txBody>
      </p:sp>
      <p:sp>
        <p:nvSpPr>
          <p:cNvPr id="20" name="Titre 12"/>
          <p:cNvSpPr>
            <a:spLocks noGrp="1"/>
          </p:cNvSpPr>
          <p:nvPr>
            <p:ph type="title" hasCustomPrompt="1"/>
          </p:nvPr>
        </p:nvSpPr>
        <p:spPr>
          <a:xfrm>
            <a:off x="108186" y="2537550"/>
            <a:ext cx="2844000" cy="630942"/>
          </a:xfrm>
        </p:spPr>
        <p:txBody>
          <a:bodyPr wrap="square">
            <a:spAutoFit/>
          </a:bodyPr>
          <a:lstStyle>
            <a:lvl1pPr algn="ctr">
              <a:defRPr sz="3500" baseline="0"/>
            </a:lvl1pPr>
          </a:lstStyle>
          <a:p>
            <a:r>
              <a:rPr lang="fr-FR" dirty="0" smtClean="0"/>
              <a:t>Titre </a:t>
            </a:r>
            <a:r>
              <a:rPr lang="fr-FR" dirty="0" err="1" smtClean="0"/>
              <a:t>lorem</a:t>
            </a:r>
            <a:endParaRPr lang="fr-FR" dirty="0"/>
          </a:p>
        </p:txBody>
      </p:sp>
      <p:sp>
        <p:nvSpPr>
          <p:cNvPr id="3" name="Espace réservé du texte 2"/>
          <p:cNvSpPr>
            <a:spLocks noGrp="1"/>
          </p:cNvSpPr>
          <p:nvPr>
            <p:ph type="body" sz="quarter" idx="11" hasCustomPrompt="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algn="ctr">
              <a:spcAft>
                <a:spcPts val="300"/>
              </a:spcAft>
            </a:pPr>
            <a:r>
              <a:rPr lang="fr-FR" sz="1000" cap="all" baseline="0" dirty="0" smtClean="0">
                <a:solidFill>
                  <a:schemeClr val="tx1"/>
                </a:solidFill>
                <a:latin typeface="Arial Narrow" panose="020B0606020202030204" pitchFamily="34" charset="0"/>
              </a:rPr>
              <a:t>00 MOIS 2017</a:t>
            </a:r>
          </a:p>
          <a:p>
            <a:pPr marL="0" marR="0" indent="0" algn="ctr" defTabSz="914400" rtl="0" eaLnBrk="1" fontAlgn="auto" latinLnBrk="0" hangingPunct="1">
              <a:lnSpc>
                <a:spcPct val="100000"/>
              </a:lnSpc>
              <a:spcBef>
                <a:spcPts val="0"/>
              </a:spcBef>
              <a:spcAft>
                <a:spcPts val="300"/>
              </a:spcAft>
              <a:buClrTx/>
              <a:buSzTx/>
              <a:buFontTx/>
              <a:buNone/>
              <a:tabLst/>
              <a:defRPr/>
            </a:pPr>
            <a:r>
              <a:rPr lang="fr-FR" sz="1000" dirty="0" smtClean="0"/>
              <a:t>DIRECTION XXX</a:t>
            </a:r>
            <a:r>
              <a:rPr lang="fr-FR" sz="1000" dirty="0" smtClean="0">
                <a:solidFill>
                  <a:schemeClr val="tx1"/>
                </a:solidFill>
              </a:rPr>
              <a:t> -</a:t>
            </a:r>
            <a:r>
              <a:rPr lang="fr-FR" sz="1000" dirty="0" smtClean="0"/>
              <a:t> </a:t>
            </a:r>
            <a:r>
              <a:rPr lang="fr-FR" sz="1000" baseline="0" dirty="0" smtClean="0">
                <a:solidFill>
                  <a:schemeClr val="tx1"/>
                </a:solidFill>
                <a:latin typeface="+mn-lt"/>
                <a:cs typeface="Arial"/>
              </a:rPr>
              <a:t>CAISSE D’</a:t>
            </a:r>
            <a:r>
              <a:rPr lang="fr-FR" sz="1000" dirty="0" smtClean="0">
                <a:cs typeface="Arial"/>
              </a:rPr>
              <a:t>E</a:t>
            </a:r>
            <a:r>
              <a:rPr lang="fr-FR" sz="1000" baseline="0" dirty="0" smtClean="0">
                <a:solidFill>
                  <a:schemeClr val="tx1"/>
                </a:solidFill>
                <a:latin typeface="+mn-lt"/>
                <a:cs typeface="Arial"/>
              </a:rPr>
              <a:t>PARGNE XXX</a:t>
            </a:r>
            <a:endParaRPr lang="fr-FR" sz="1000" dirty="0" smtClean="0">
              <a:solidFill>
                <a:schemeClr val="tx1"/>
              </a:solidFill>
              <a:latin typeface="+mn-lt"/>
            </a:endParaRPr>
          </a:p>
        </p:txBody>
      </p:sp>
    </p:spTree>
    <p:extLst>
      <p:ext uri="{BB962C8B-B14F-4D97-AF65-F5344CB8AC3E}">
        <p14:creationId xmlns:p14="http://schemas.microsoft.com/office/powerpoint/2010/main" val="2762888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sp>
        <p:nvSpPr>
          <p:cNvPr id="6" name="Espace réservé pour une image  5"/>
          <p:cNvSpPr>
            <a:spLocks noGrp="1"/>
          </p:cNvSpPr>
          <p:nvPr>
            <p:ph type="pic" sz="quarter" idx="12" hasCustomPrompt="1"/>
          </p:nvPr>
        </p:nvSpPr>
        <p:spPr>
          <a:xfrm>
            <a:off x="0" y="0"/>
            <a:ext cx="9144000" cy="6858000"/>
          </a:xfrm>
          <a:solidFill>
            <a:schemeClr val="bg1">
              <a:lumMod val="95000"/>
            </a:schemeClr>
          </a:solidFill>
        </p:spPr>
        <p:txBody>
          <a:bodyPr lIns="3240000" anchor="ctr"/>
          <a:lstStyle>
            <a:lvl1pPr algn="ctr">
              <a:defRPr/>
            </a:lvl1pPr>
          </a:lstStyle>
          <a:p>
            <a:pPr lvl="0"/>
            <a:r>
              <a:rPr lang="fr-FR" dirty="0" smtClean="0"/>
              <a:t>INSÉRER IMAGE </a:t>
            </a:r>
            <a:br>
              <a:rPr lang="fr-FR" dirty="0" smtClean="0"/>
            </a:br>
            <a:r>
              <a:rPr lang="fr-FR" dirty="0" smtClean="0"/>
              <a:t>254x190,5 mm</a:t>
            </a:r>
            <a:endParaRPr lang="fr-FR" dirty="0"/>
          </a:p>
        </p:txBody>
      </p:sp>
      <p:cxnSp>
        <p:nvCxnSpPr>
          <p:cNvPr id="9" name="Connecteur droit 8"/>
          <p:cNvCxnSpPr/>
          <p:nvPr userDrawn="1"/>
        </p:nvCxnSpPr>
        <p:spPr>
          <a:xfrm>
            <a:off x="198000" y="250155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000" y="4534790"/>
            <a:ext cx="26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75337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ommaire">
    <p:bg>
      <p:bgPr>
        <a:solidFill>
          <a:schemeClr val="bg1"/>
        </a:solidFill>
        <a:effectLst/>
      </p:bgPr>
    </p:bg>
    <p:spTree>
      <p:nvGrpSpPr>
        <p:cNvPr id="1" name=""/>
        <p:cNvGrpSpPr/>
        <p:nvPr/>
      </p:nvGrpSpPr>
      <p:grpSpPr>
        <a:xfrm>
          <a:off x="0" y="0"/>
          <a:ext cx="0" cy="0"/>
          <a:chOff x="0" y="0"/>
          <a:chExt cx="0" cy="0"/>
        </a:xfrm>
      </p:grpSpPr>
      <p:sp>
        <p:nvSpPr>
          <p:cNvPr id="5" name="Titre 1"/>
          <p:cNvSpPr>
            <a:spLocks noGrp="1"/>
          </p:cNvSpPr>
          <p:nvPr>
            <p:ph type="title" hasCustomPrompt="1"/>
          </p:nvPr>
        </p:nvSpPr>
        <p:spPr>
          <a:xfrm>
            <a:off x="3995936" y="692696"/>
            <a:ext cx="1512000" cy="432048"/>
          </a:xfrm>
        </p:spPr>
        <p:txBody>
          <a:bodyPr anchor="t">
            <a:noAutofit/>
          </a:bodyPr>
          <a:lstStyle>
            <a:lvl1pPr algn="ctr">
              <a:defRPr sz="2200" b="1" cap="all">
                <a:solidFill>
                  <a:schemeClr val="accent1"/>
                </a:solidFill>
              </a:defRPr>
            </a:lvl1pPr>
          </a:lstStyle>
          <a:p>
            <a:r>
              <a:rPr lang="fr-FR" dirty="0" smtClean="0"/>
              <a:t>sommaire</a:t>
            </a:r>
            <a:endParaRPr lang="fr-FR" dirty="0"/>
          </a:p>
        </p:txBody>
      </p:sp>
      <p:sp>
        <p:nvSpPr>
          <p:cNvPr id="2" name="Espace réservé du pied de page 1"/>
          <p:cNvSpPr>
            <a:spLocks noGrp="1"/>
          </p:cNvSpPr>
          <p:nvPr>
            <p:ph type="ftr" sz="quarter" idx="14"/>
          </p:nvPr>
        </p:nvSpPr>
        <p:spPr/>
        <p:txBody>
          <a:bodyPr/>
          <a:lstStyle/>
          <a:p>
            <a:endParaRPr lang="fr-FR" dirty="0"/>
          </a:p>
        </p:txBody>
      </p: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3" name="Espace réservé du numéro de diapositive 2"/>
          <p:cNvSpPr>
            <a:spLocks noGrp="1"/>
          </p:cNvSpPr>
          <p:nvPr>
            <p:ph type="sldNum" sz="quarter" idx="16"/>
          </p:nvPr>
        </p:nvSpPr>
        <p:spPr/>
        <p:txBody>
          <a:bodyPr/>
          <a:lstStyle/>
          <a:p>
            <a:fld id="{0536D7D7-E68B-4848-A580-3E20DDE126DB}" type="slidenum">
              <a:rPr lang="fr-FR" smtClean="0"/>
              <a:pPr/>
              <a:t>‹N°›</a:t>
            </a:fld>
            <a:endParaRPr lang="fr-FR" dirty="0"/>
          </a:p>
        </p:txBody>
      </p:sp>
    </p:spTree>
    <p:extLst>
      <p:ext uri="{BB962C8B-B14F-4D97-AF65-F5344CB8AC3E}">
        <p14:creationId xmlns:p14="http://schemas.microsoft.com/office/powerpoint/2010/main" val="26412053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dirty="0" smtClean="0"/>
              <a:t>  </a:t>
            </a:r>
            <a:r>
              <a:rPr lang="fr-FR" dirty="0" err="1" smtClean="0"/>
              <a:t>lorem</a:t>
            </a:r>
            <a:r>
              <a:rPr lang="fr-FR" dirty="0" smtClean="0"/>
              <a:t> </a:t>
            </a:r>
            <a:r>
              <a:rPr lang="fr-FR" dirty="0" err="1" smtClean="0"/>
              <a:t>ipsum</a:t>
            </a:r>
            <a:endParaRPr lang="fr-FR" dirty="0"/>
          </a:p>
        </p:txBody>
      </p:sp>
      <p:sp>
        <p:nvSpPr>
          <p:cNvPr id="3" name="Sous-titre 2"/>
          <p:cNvSpPr>
            <a:spLocks noGrp="1"/>
          </p:cNvSpPr>
          <p:nvPr>
            <p:ph type="subTitle" idx="1" hasCustomPrompt="1"/>
          </p:nvPr>
        </p:nvSpPr>
        <p:spPr>
          <a:xfrm>
            <a:off x="2339752" y="2473200"/>
            <a:ext cx="4464496" cy="540000"/>
          </a:xfrm>
        </p:spPr>
        <p:txBody>
          <a:bodyPr tIns="82800">
            <a:normAutofit/>
          </a:bodyPr>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err="1" smtClean="0"/>
              <a:t>dolor</a:t>
            </a:r>
            <a:r>
              <a:rPr lang="fr-FR" dirty="0" smtClean="0"/>
              <a:t> </a:t>
            </a:r>
            <a:r>
              <a:rPr lang="fr-FR" dirty="0" err="1" smtClean="0"/>
              <a:t>sit</a:t>
            </a:r>
            <a:r>
              <a:rPr lang="fr-FR" dirty="0" smtClean="0"/>
              <a:t> </a:t>
            </a:r>
            <a:r>
              <a:rPr lang="fr-FR" dirty="0" err="1" smtClean="0"/>
              <a:t>Ipsum</a:t>
            </a:r>
            <a:r>
              <a:rPr lang="fr-FR" dirty="0" smtClean="0"/>
              <a:t> </a:t>
            </a:r>
          </a:p>
          <a:p>
            <a:endParaRPr lang="fr-FR" dirty="0" smtClean="0"/>
          </a:p>
          <a:p>
            <a:endParaRPr lang="fr-FR" dirty="0"/>
          </a:p>
        </p:txBody>
      </p:sp>
      <p:sp>
        <p:nvSpPr>
          <p:cNvPr id="6" name="Espace réservé du pied de page 5"/>
          <p:cNvSpPr>
            <a:spLocks noGrp="1"/>
          </p:cNvSpPr>
          <p:nvPr>
            <p:ph type="ftr" sz="quarter" idx="10"/>
          </p:nvPr>
        </p:nvSpPr>
        <p:spPr/>
        <p:txBody>
          <a:bodyPr/>
          <a:lstStyle/>
          <a:p>
            <a:endParaRPr lang="fr-FR" dirty="0"/>
          </a:p>
        </p:txBody>
      </p:sp>
      <p:sp>
        <p:nvSpPr>
          <p:cNvPr id="7" name="Espace réservé du numéro de diapositive 6"/>
          <p:cNvSpPr>
            <a:spLocks noGrp="1"/>
          </p:cNvSpPr>
          <p:nvPr>
            <p:ph type="sldNum" sz="quarter" idx="11"/>
          </p:nvPr>
        </p:nvSpPr>
        <p:spPr/>
        <p:txBody>
          <a:bodyPr/>
          <a:lstStyle/>
          <a:p>
            <a:fld id="{0536D7D7-E68B-4848-A580-3E20DDE126DB}" type="slidenum">
              <a:rPr lang="fr-FR" smtClean="0"/>
              <a:pPr/>
              <a:t>‹N°›</a:t>
            </a:fld>
            <a:endParaRPr lang="fr-FR" dirty="0"/>
          </a:p>
        </p:txBody>
      </p:sp>
      <p:sp>
        <p:nvSpPr>
          <p:cNvPr id="11" name="Forme en L 10"/>
          <p:cNvSpPr/>
          <p:nvPr userDrawn="1"/>
        </p:nvSpPr>
        <p:spPr>
          <a:xfrm>
            <a:off x="2016000" y="2332800"/>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en L 11"/>
          <p:cNvSpPr/>
          <p:nvPr userDrawn="1"/>
        </p:nvSpPr>
        <p:spPr>
          <a:xfrm rot="10800000">
            <a:off x="5472000" y="1196753"/>
            <a:ext cx="1656000" cy="165600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hasCustomPrompt="1"/>
          </p:nvPr>
        </p:nvSpPr>
        <p:spPr>
          <a:xfrm>
            <a:off x="4284080" y="1845171"/>
            <a:ext cx="575841" cy="575717"/>
          </a:xfrm>
        </p:spPr>
        <p:txBody>
          <a:bodyPr/>
          <a:lstStyle>
            <a:lvl1pPr>
              <a:defRPr b="1"/>
            </a:lvl1pPr>
          </a:lstStyle>
          <a:p>
            <a:pPr lvl="0"/>
            <a:r>
              <a:rPr lang="fr-FR" dirty="0" smtClean="0"/>
              <a:t>I-</a:t>
            </a:r>
            <a:endParaRPr lang="fr-FR" dirty="0"/>
          </a:p>
        </p:txBody>
      </p:sp>
    </p:spTree>
    <p:extLst>
      <p:ext uri="{BB962C8B-B14F-4D97-AF65-F5344CB8AC3E}">
        <p14:creationId xmlns:p14="http://schemas.microsoft.com/office/powerpoint/2010/main" val="364142689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4680000" y="1700213"/>
            <a:ext cx="0" cy="158298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Tree>
    <p:extLst>
      <p:ext uri="{BB962C8B-B14F-4D97-AF65-F5344CB8AC3E}">
        <p14:creationId xmlns:p14="http://schemas.microsoft.com/office/powerpoint/2010/main" val="10569104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textes">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414473187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306000"/>
            <a:ext cx="3816424" cy="769441"/>
          </a:xfrm>
        </p:spPr>
        <p:txBody>
          <a:bodyPr/>
          <a:lstStyle>
            <a:lvl1pPr>
              <a:defRPr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cxnSp>
        <p:nvCxnSpPr>
          <p:cNvPr id="10" name="Connecteur droit 9"/>
          <p:cNvCxnSpPr/>
          <p:nvPr userDrawn="1"/>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8" name="Espace réservé du tableau 4"/>
          <p:cNvSpPr>
            <a:spLocks noGrp="1"/>
          </p:cNvSpPr>
          <p:nvPr>
            <p:ph type="tbl" sz="quarter" idx="17" hasCustomPrompt="1"/>
          </p:nvPr>
        </p:nvSpPr>
        <p:spPr>
          <a:xfrm>
            <a:off x="1116013" y="2709515"/>
            <a:ext cx="6985000" cy="2879725"/>
          </a:xfrm>
        </p:spPr>
        <p:txBody>
          <a:bodyPr/>
          <a:lstStyle/>
          <a:p>
            <a:r>
              <a:rPr lang="fr-FR" dirty="0" smtClean="0"/>
              <a:t> </a:t>
            </a:r>
            <a:endParaRPr lang="fr-FR" dirty="0"/>
          </a:p>
        </p:txBody>
      </p:sp>
    </p:spTree>
    <p:extLst>
      <p:ext uri="{BB962C8B-B14F-4D97-AF65-F5344CB8AC3E}">
        <p14:creationId xmlns:p14="http://schemas.microsoft.com/office/powerpoint/2010/main" val="6297073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741408" y="711000"/>
            <a:ext cx="7668000" cy="5436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p:cNvSpPr>
            <a:spLocks noGrp="1"/>
          </p:cNvSpPr>
          <p:nvPr>
            <p:ph type="ftr" sz="quarter" idx="14"/>
          </p:nvPr>
        </p:nvSpPr>
        <p:spPr/>
        <p:txBody>
          <a:bodyPr/>
          <a:lstStyle/>
          <a:p>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hasCustomPrompt="1"/>
          </p:nvPr>
        </p:nvSpPr>
        <p:spPr>
          <a:xfrm>
            <a:off x="1026000" y="908720"/>
            <a:ext cx="3816424" cy="769441"/>
          </a:xfrm>
        </p:spPr>
        <p:txBody>
          <a:bodyPr/>
          <a:lstStyle>
            <a:lvl1pPr>
              <a:defRPr b="1" baseline="0"/>
            </a:lvl1p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
        <p:nvSpPr>
          <p:cNvPr id="22" name="Espace réservé du tableau 4"/>
          <p:cNvSpPr>
            <a:spLocks noGrp="1"/>
          </p:cNvSpPr>
          <p:nvPr>
            <p:ph type="tbl" sz="quarter" idx="17"/>
          </p:nvPr>
        </p:nvSpPr>
        <p:spPr>
          <a:xfrm>
            <a:off x="1116013" y="2852738"/>
            <a:ext cx="6985000" cy="2879725"/>
          </a:xfrm>
        </p:spPr>
        <p:txBody>
          <a:bodyPr/>
          <a:lstStyle/>
          <a:p>
            <a:endParaRPr lang="fr-FR"/>
          </a:p>
        </p:txBody>
      </p:sp>
    </p:spTree>
    <p:extLst>
      <p:ext uri="{BB962C8B-B14F-4D97-AF65-F5344CB8AC3E}">
        <p14:creationId xmlns:p14="http://schemas.microsoft.com/office/powerpoint/2010/main" val="183382895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re 2"/>
          <p:cNvSpPr>
            <a:spLocks noGrp="1"/>
          </p:cNvSpPr>
          <p:nvPr>
            <p:ph type="title" hasCustomPrompt="1"/>
          </p:nvPr>
        </p:nvSpPr>
        <p:spPr/>
        <p:txBody>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8" name="Espace réservé du pied de page 7"/>
          <p:cNvSpPr>
            <a:spLocks noGrp="1"/>
          </p:cNvSpPr>
          <p:nvPr>
            <p:ph type="ftr" sz="quarter" idx="10"/>
          </p:nvPr>
        </p:nvSpPr>
        <p:spPr/>
        <p:txBody>
          <a:bodyPr/>
          <a:lstStyle/>
          <a:p>
            <a:endParaRPr lang="fr-FR" dirty="0"/>
          </a:p>
        </p:txBody>
      </p:sp>
      <p:sp>
        <p:nvSpPr>
          <p:cNvPr id="9" name="Espace réservé du numéro de diapositive 8"/>
          <p:cNvSpPr>
            <a:spLocks noGrp="1"/>
          </p:cNvSpPr>
          <p:nvPr>
            <p:ph type="sldNum" sz="quarter" idx="11"/>
          </p:nvPr>
        </p:nvSpPr>
        <p:spPr/>
        <p:txBody>
          <a:bodyPr/>
          <a:lstStyle/>
          <a:p>
            <a:fld id="{0536D7D7-E68B-4848-A580-3E20DDE126DB}" type="slidenum">
              <a:rPr lang="fr-FR" smtClean="0"/>
              <a:pPr/>
              <a:t>‹N°›</a:t>
            </a:fld>
            <a:endParaRPr lang="fr-FR" dirty="0"/>
          </a:p>
        </p:txBody>
      </p:sp>
      <p:pic>
        <p:nvPicPr>
          <p:cNvPr id="10" name="Espace réservé pour une 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96480" y="6251818"/>
            <a:ext cx="1796000" cy="402987"/>
          </a:xfrm>
          <a:prstGeom prst="rect">
            <a:avLst/>
          </a:prstGeom>
        </p:spPr>
      </p:pic>
    </p:spTree>
    <p:extLst>
      <p:ext uri="{BB962C8B-B14F-4D97-AF65-F5344CB8AC3E}">
        <p14:creationId xmlns:p14="http://schemas.microsoft.com/office/powerpoint/2010/main" val="279967511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4404220" y="3167643"/>
            <a:ext cx="4654640" cy="1144677"/>
          </a:xfrm>
          <a:prstGeom prst="rect">
            <a:avLst/>
          </a:prstGeom>
          <a:noFill/>
        </p:spPr>
        <p:txBody>
          <a:bodyPr anchor="ctr"/>
          <a:lstStyle>
            <a:lvl1pPr algn="ctr">
              <a:defRPr sz="3200">
                <a:solidFill>
                  <a:srgbClr val="C00000"/>
                </a:solidFill>
              </a:defRPr>
            </a:lvl1pPr>
          </a:lstStyle>
          <a:p>
            <a:r>
              <a:rPr lang="fr-FR" dirty="0"/>
              <a:t>Modifiez le style du titre</a:t>
            </a:r>
          </a:p>
        </p:txBody>
      </p:sp>
      <p:sp>
        <p:nvSpPr>
          <p:cNvPr id="3" name="Sous-titre 2"/>
          <p:cNvSpPr>
            <a:spLocks noGrp="1"/>
          </p:cNvSpPr>
          <p:nvPr>
            <p:ph type="subTitle" idx="1"/>
          </p:nvPr>
        </p:nvSpPr>
        <p:spPr>
          <a:xfrm>
            <a:off x="4404219" y="4399104"/>
            <a:ext cx="4664279" cy="1171369"/>
          </a:xfrm>
          <a:prstGeom prst="rect">
            <a:avLst/>
          </a:prstGeom>
        </p:spPr>
        <p:txBody>
          <a:bodyPr>
            <a:normAutofit/>
          </a:bodyPr>
          <a:lstStyle>
            <a:lvl1pPr marL="0" marR="0" indent="0" algn="ctr" defTabSz="914400" rtl="0" eaLnBrk="1" fontAlgn="auto" latinLnBrk="0" hangingPunct="1">
              <a:lnSpc>
                <a:spcPct val="100000"/>
              </a:lnSpc>
              <a:spcBef>
                <a:spcPts val="600"/>
              </a:spcBef>
              <a:spcAft>
                <a:spcPts val="0"/>
              </a:spcAft>
              <a:buClr>
                <a:srgbClr val="00B050"/>
              </a:buClr>
              <a:buSzPct val="70000"/>
              <a:buFont typeface="Wingdings 2" pitchFamily="18" charset="2"/>
              <a:buNone/>
              <a:tabLst/>
              <a:defRPr sz="2000" b="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2" name="Rectangle 11"/>
          <p:cNvSpPr/>
          <p:nvPr userDrawn="1"/>
        </p:nvSpPr>
        <p:spPr>
          <a:xfrm>
            <a:off x="1813151" y="4266976"/>
            <a:ext cx="1513933" cy="1614099"/>
          </a:xfrm>
          <a:prstGeom prst="rect">
            <a:avLst/>
          </a:prstGeom>
          <a:solidFill>
            <a:srgbClr val="6C6C6C">
              <a:lumMod val="75000"/>
            </a:srgbClr>
          </a:solidFill>
          <a:ln w="9525" cap="flat" cmpd="sng" algn="ctr">
            <a:noFill/>
            <a:prstDash val="solid"/>
          </a:ln>
          <a:effectLst/>
        </p:spPr>
        <p:txBody>
          <a:bodyPr rtlCol="0" anchor="ctr"/>
          <a:lstStyle/>
          <a:p>
            <a:pPr algn="ctr" defTabSz="457200">
              <a:defRPr/>
            </a:pPr>
            <a:endParaRPr lang="fr-FR" kern="0">
              <a:solidFill>
                <a:prstClr val="white"/>
              </a:solidFill>
            </a:endParaRPr>
          </a:p>
        </p:txBody>
      </p:sp>
      <p:sp>
        <p:nvSpPr>
          <p:cNvPr id="13" name="Rectangle 12"/>
          <p:cNvSpPr/>
          <p:nvPr userDrawn="1"/>
        </p:nvSpPr>
        <p:spPr>
          <a:xfrm>
            <a:off x="2661913" y="319323"/>
            <a:ext cx="1787146" cy="1787146"/>
          </a:xfrm>
          <a:prstGeom prst="rect">
            <a:avLst/>
          </a:prstGeom>
          <a:solidFill>
            <a:srgbClr val="6C6C6C">
              <a:lumMod val="50000"/>
            </a:srgbClr>
          </a:solidFill>
          <a:ln w="9525" cap="flat" cmpd="sng" algn="ctr">
            <a:noFill/>
            <a:prstDash val="solid"/>
          </a:ln>
          <a:effectLst/>
        </p:spPr>
        <p:txBody>
          <a:bodyPr rtlCol="0" anchor="ctr"/>
          <a:lstStyle/>
          <a:p>
            <a:pPr algn="ctr" defTabSz="457200">
              <a:defRPr/>
            </a:pPr>
            <a:endParaRPr lang="fr-FR" kern="0">
              <a:solidFill>
                <a:prstClr val="white"/>
              </a:solidFill>
            </a:endParaRPr>
          </a:p>
        </p:txBody>
      </p:sp>
      <p:sp>
        <p:nvSpPr>
          <p:cNvPr id="14" name="Rectangle 13"/>
          <p:cNvSpPr/>
          <p:nvPr userDrawn="1"/>
        </p:nvSpPr>
        <p:spPr>
          <a:xfrm>
            <a:off x="4924032" y="0"/>
            <a:ext cx="1787146" cy="728926"/>
          </a:xfrm>
          <a:prstGeom prst="rect">
            <a:avLst/>
          </a:prstGeom>
          <a:solidFill>
            <a:srgbClr val="6C6C6C">
              <a:lumMod val="20000"/>
              <a:lumOff val="80000"/>
            </a:srgbClr>
          </a:solidFill>
          <a:ln w="9525" cap="flat" cmpd="sng" algn="ctr">
            <a:noFill/>
            <a:prstDash val="solid"/>
          </a:ln>
          <a:effectLst/>
        </p:spPr>
        <p:txBody>
          <a:bodyPr rtlCol="0" anchor="ctr"/>
          <a:lstStyle/>
          <a:p>
            <a:pPr algn="ctr" defTabSz="457200">
              <a:defRPr/>
            </a:pPr>
            <a:endParaRPr lang="fr-FR" kern="0">
              <a:solidFill>
                <a:prstClr val="white"/>
              </a:solidFill>
            </a:endParaRPr>
          </a:p>
        </p:txBody>
      </p:sp>
      <p:sp>
        <p:nvSpPr>
          <p:cNvPr id="15" name="Rectangle 14"/>
          <p:cNvSpPr/>
          <p:nvPr userDrawn="1"/>
        </p:nvSpPr>
        <p:spPr>
          <a:xfrm>
            <a:off x="1584751" y="1168358"/>
            <a:ext cx="1970735" cy="1970735"/>
          </a:xfrm>
          <a:prstGeom prst="rect">
            <a:avLst/>
          </a:prstGeom>
          <a:solidFill>
            <a:srgbClr val="6C6C6C">
              <a:lumMod val="60000"/>
              <a:lumOff val="40000"/>
            </a:srgbClr>
          </a:solidFill>
          <a:ln w="184150" cap="flat" cmpd="sng" algn="ctr">
            <a:solidFill>
              <a:sysClr val="window" lastClr="FFFFFF"/>
            </a:solidFill>
            <a:prstDash val="solid"/>
            <a:miter lim="800000"/>
          </a:ln>
          <a:effectLst/>
        </p:spPr>
        <p:txBody>
          <a:bodyPr rtlCol="0" anchor="ctr"/>
          <a:lstStyle/>
          <a:p>
            <a:pPr algn="ctr" defTabSz="457200">
              <a:defRPr/>
            </a:pPr>
            <a:endParaRPr lang="fr-FR" kern="0">
              <a:solidFill>
                <a:prstClr val="white"/>
              </a:solidFill>
            </a:endParaRPr>
          </a:p>
        </p:txBody>
      </p:sp>
      <p:sp>
        <p:nvSpPr>
          <p:cNvPr id="16" name="Rectangle 15"/>
          <p:cNvSpPr/>
          <p:nvPr userDrawn="1"/>
        </p:nvSpPr>
        <p:spPr>
          <a:xfrm>
            <a:off x="448904" y="2870443"/>
            <a:ext cx="1970735" cy="1970735"/>
          </a:xfrm>
          <a:prstGeom prst="rect">
            <a:avLst/>
          </a:prstGeom>
          <a:solidFill>
            <a:srgbClr val="6C6C6C">
              <a:lumMod val="40000"/>
              <a:lumOff val="60000"/>
            </a:srgbClr>
          </a:solidFill>
          <a:ln w="184150" cap="flat" cmpd="sng" algn="ctr">
            <a:solidFill>
              <a:sysClr val="window" lastClr="FFFFFF"/>
            </a:solidFill>
            <a:prstDash val="solid"/>
            <a:miter lim="800000"/>
          </a:ln>
          <a:effectLst/>
        </p:spPr>
        <p:txBody>
          <a:bodyPr rtlCol="0" anchor="ctr"/>
          <a:lstStyle/>
          <a:p>
            <a:pPr algn="ctr" defTabSz="457200">
              <a:defRPr/>
            </a:pPr>
            <a:endParaRPr lang="fr-FR" kern="0">
              <a:solidFill>
                <a:prstClr val="white"/>
              </a:solidFill>
            </a:endParaRPr>
          </a:p>
        </p:txBody>
      </p:sp>
      <p:pic>
        <p:nvPicPr>
          <p:cNvPr id="17" name="Image 16" descr="CE_carre_rouge.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615" y="345189"/>
            <a:ext cx="1787147" cy="1787147"/>
          </a:xfrm>
          <a:prstGeom prst="rect">
            <a:avLst/>
          </a:prstGeom>
        </p:spPr>
      </p:pic>
    </p:spTree>
    <p:extLst>
      <p:ext uri="{BB962C8B-B14F-4D97-AF65-F5344CB8AC3E}">
        <p14:creationId xmlns:p14="http://schemas.microsoft.com/office/powerpoint/2010/main" val="6385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988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12" name="Titre 3"/>
          <p:cNvSpPr>
            <a:spLocks noGrp="1"/>
          </p:cNvSpPr>
          <p:nvPr>
            <p:ph type="title"/>
          </p:nvPr>
        </p:nvSpPr>
        <p:spPr>
          <a:xfrm rot="16200000">
            <a:off x="-3211477" y="3211477"/>
            <a:ext cx="6858000"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defRPr kumimoji="0" lang="fr-FR" i="0" u="none" strike="noStrike" kern="0" cap="none" spc="0" normalizeH="0" baseline="0">
                <a:ln>
                  <a:noFill/>
                </a:ln>
                <a:solidFill>
                  <a:schemeClr val="tx1">
                    <a:lumMod val="50000"/>
                    <a:lumOff val="50000"/>
                  </a:schemeClr>
                </a:solidFill>
                <a:effectLst/>
                <a:uLnTx/>
                <a:uFillTx/>
                <a:latin typeface="Arial Narrow"/>
                <a:ea typeface="+mn-ea"/>
                <a:cs typeface="+mn-cs"/>
              </a:defRPr>
            </a:lvl1pPr>
          </a:lstStyle>
          <a:p>
            <a:pPr lvl="0" algn="ctr"/>
            <a:endParaRPr lang="fr-FR"/>
          </a:p>
        </p:txBody>
      </p:sp>
      <p:sp>
        <p:nvSpPr>
          <p:cNvPr id="3" name="Espace réservé du texte 2"/>
          <p:cNvSpPr>
            <a:spLocks noGrp="1"/>
          </p:cNvSpPr>
          <p:nvPr>
            <p:ph type="body" idx="1"/>
          </p:nvPr>
        </p:nvSpPr>
        <p:spPr>
          <a:xfrm>
            <a:off x="885824" y="1572619"/>
            <a:ext cx="3859213" cy="468905"/>
          </a:xfrm>
        </p:spPr>
        <p:txBody>
          <a:bodyPr anchor="b">
            <a:no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85824" y="2200417"/>
            <a:ext cx="3859213" cy="3792396"/>
          </a:xfrm>
        </p:spPr>
        <p:txBody>
          <a:bodyPr>
            <a:normAutofit/>
          </a:bodyPr>
          <a:lstStyle>
            <a:lvl1pPr>
              <a:buClr>
                <a:srgbClr val="FF0000"/>
              </a:buClr>
              <a:defRPr sz="1200"/>
            </a:lvl1pPr>
            <a:lvl2pPr>
              <a:buClr>
                <a:srgbClr val="FF0000"/>
              </a:buClr>
              <a:defRPr sz="1100"/>
            </a:lvl2pPr>
            <a:lvl3pPr>
              <a:buClr>
                <a:srgbClr val="FF0000"/>
              </a:buClr>
              <a:defRPr sz="1050"/>
            </a:lvl3pPr>
            <a:lvl4pPr>
              <a:buClr>
                <a:srgbClr val="FF0000"/>
              </a:buClr>
              <a:defRPr sz="1000"/>
            </a:lvl4pPr>
            <a:lvl5pPr>
              <a:buClr>
                <a:srgbClr val="FF0000"/>
              </a:buClr>
              <a:defRPr sz="10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073721" y="1572619"/>
            <a:ext cx="3860729" cy="468905"/>
          </a:xfrm>
        </p:spPr>
        <p:txBody>
          <a:bodyPr anchor="b">
            <a:no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5073721" y="2200417"/>
            <a:ext cx="3860729" cy="3792396"/>
          </a:xfrm>
        </p:spPr>
        <p:txBody>
          <a:bodyPr>
            <a:normAutofit/>
          </a:bodyPr>
          <a:lstStyle>
            <a:lvl1pPr>
              <a:buClr>
                <a:srgbClr val="FF0000"/>
              </a:buClr>
              <a:defRPr sz="1200"/>
            </a:lvl1pPr>
            <a:lvl2pPr>
              <a:buClr>
                <a:srgbClr val="FF0000"/>
              </a:buClr>
              <a:defRPr sz="1100"/>
            </a:lvl2pPr>
            <a:lvl3pPr>
              <a:buClr>
                <a:srgbClr val="FF0000"/>
              </a:buClr>
              <a:defRPr sz="1050"/>
            </a:lvl3pPr>
            <a:lvl4pPr>
              <a:buClr>
                <a:srgbClr val="FF0000"/>
              </a:buClr>
              <a:defRPr sz="1000"/>
            </a:lvl4pPr>
            <a:lvl5pPr>
              <a:buClr>
                <a:srgbClr val="FF0000"/>
              </a:buClr>
              <a:defRPr sz="10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5"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pic>
        <p:nvPicPr>
          <p:cNvPr id="1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931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9" name="Titre 3"/>
          <p:cNvSpPr>
            <a:spLocks noGrp="1"/>
          </p:cNvSpPr>
          <p:nvPr>
            <p:ph type="title"/>
          </p:nvPr>
        </p:nvSpPr>
        <p:spPr>
          <a:xfrm rot="16200000">
            <a:off x="-3211477" y="3211477"/>
            <a:ext cx="6858000"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defRPr kumimoji="0" lang="fr-FR" i="0" u="none" strike="noStrike" kern="0" cap="none" spc="0" normalizeH="0" baseline="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sz="half" idx="1"/>
          </p:nvPr>
        </p:nvSpPr>
        <p:spPr>
          <a:xfrm>
            <a:off x="1019174" y="1787857"/>
            <a:ext cx="3476625" cy="4338306"/>
          </a:xfrm>
        </p:spPr>
        <p:txBody>
          <a:bodyPr>
            <a:normAutofit/>
          </a:bodyPr>
          <a:lstStyle>
            <a:lvl1pPr>
              <a:buClr>
                <a:srgbClr val="FF0000"/>
              </a:buClr>
              <a:defRPr sz="1400"/>
            </a:lvl1pPr>
            <a:lvl2pPr>
              <a:buClr>
                <a:srgbClr val="FF0000"/>
              </a:buClr>
              <a:defRPr sz="1200"/>
            </a:lvl2pPr>
            <a:lvl3pPr>
              <a:buClr>
                <a:srgbClr val="FF0000"/>
              </a:buClr>
              <a:defRPr sz="1100"/>
            </a:lvl3pPr>
            <a:lvl4pPr>
              <a:buClr>
                <a:srgbClr val="FF0000"/>
              </a:buClr>
              <a:defRPr sz="1050"/>
            </a:lvl4pPr>
            <a:lvl5pPr>
              <a:buClr>
                <a:srgbClr val="FF0000"/>
              </a:buClr>
              <a:defRPr sz="105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5210174" y="1787857"/>
            <a:ext cx="3476625" cy="4338306"/>
          </a:xfrm>
        </p:spPr>
        <p:txBody>
          <a:bodyPr>
            <a:normAutofit/>
          </a:bodyPr>
          <a:lstStyle>
            <a:lvl1pPr>
              <a:buClr>
                <a:srgbClr val="FF0000"/>
              </a:buClr>
              <a:defRPr sz="1400"/>
            </a:lvl1pPr>
            <a:lvl2pPr>
              <a:buClr>
                <a:srgbClr val="FF0000"/>
              </a:buClr>
              <a:defRPr sz="1200"/>
            </a:lvl2pPr>
            <a:lvl3pPr>
              <a:buClr>
                <a:srgbClr val="FF0000"/>
              </a:buClr>
              <a:defRPr sz="1100"/>
            </a:lvl3pPr>
            <a:lvl4pPr>
              <a:buClr>
                <a:srgbClr val="FF0000"/>
              </a:buClr>
              <a:defRPr sz="1050"/>
            </a:lvl4pPr>
            <a:lvl5pPr>
              <a:buClr>
                <a:srgbClr val="FF0000"/>
              </a:buClr>
              <a:defRPr sz="105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5"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pic>
        <p:nvPicPr>
          <p:cNvPr id="1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6676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7882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9709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8339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785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smtClean="0">
                <a:ln>
                  <a:noFill/>
                </a:ln>
                <a:solidFill>
                  <a:prstClr val="black">
                    <a:lumMod val="50000"/>
                    <a:lumOff val="50000"/>
                  </a:prstClr>
                </a:solidFill>
                <a:effectLst/>
                <a:uLnTx/>
                <a:uFillTx/>
                <a:latin typeface="Arial" pitchFamily="34" charset="0"/>
                <a:ea typeface="+mn-ea"/>
                <a:cs typeface="Arial" pitchFamily="34" charset="0"/>
              </a:rPr>
              <a:t>Cinquième niveau</a:t>
            </a:r>
            <a:endPar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endParaRP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174641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Deux contenus">
    <p:spTree>
      <p:nvGrpSpPr>
        <p:cNvPr id="1" name=""/>
        <p:cNvGrpSpPr/>
        <p:nvPr/>
      </p:nvGrpSpPr>
      <p:grpSpPr>
        <a:xfrm>
          <a:off x="0" y="0"/>
          <a:ext cx="0" cy="0"/>
          <a:chOff x="0" y="0"/>
          <a:chExt cx="0" cy="0"/>
        </a:xfrm>
      </p:grpSpPr>
      <p:sp>
        <p:nvSpPr>
          <p:cNvPr id="9" name="Titre 3"/>
          <p:cNvSpPr>
            <a:spLocks noGrp="1"/>
          </p:cNvSpPr>
          <p:nvPr>
            <p:ph type="title"/>
          </p:nvPr>
        </p:nvSpPr>
        <p:spPr>
          <a:xfrm rot="16200000">
            <a:off x="-3211477" y="3211477"/>
            <a:ext cx="6858000"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defRPr kumimoji="0" lang="fr-FR" i="0" u="none" strike="noStrike" kern="0" cap="none" spc="0" normalizeH="0" baseline="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sz="half" idx="1"/>
          </p:nvPr>
        </p:nvSpPr>
        <p:spPr>
          <a:xfrm>
            <a:off x="1019174" y="1787857"/>
            <a:ext cx="3476625" cy="4338306"/>
          </a:xfrm>
        </p:spPr>
        <p:txBody>
          <a:bodyPr>
            <a:normAutofit/>
          </a:bodyPr>
          <a:lstStyle>
            <a:lvl1pPr>
              <a:buClr>
                <a:srgbClr val="FF0000"/>
              </a:buClr>
              <a:defRPr sz="1400"/>
            </a:lvl1pPr>
            <a:lvl2pPr>
              <a:buClr>
                <a:srgbClr val="FF0000"/>
              </a:buClr>
              <a:defRPr sz="1200"/>
            </a:lvl2pPr>
            <a:lvl3pPr>
              <a:buClr>
                <a:srgbClr val="FF0000"/>
              </a:buClr>
              <a:defRPr sz="1100"/>
            </a:lvl3pPr>
            <a:lvl4pPr>
              <a:buClr>
                <a:srgbClr val="FF0000"/>
              </a:buClr>
              <a:defRPr sz="1050"/>
            </a:lvl4pPr>
            <a:lvl5pPr>
              <a:buClr>
                <a:srgbClr val="FF0000"/>
              </a:buClr>
              <a:defRPr sz="105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5210174" y="1787857"/>
            <a:ext cx="3476625" cy="4338306"/>
          </a:xfrm>
        </p:spPr>
        <p:txBody>
          <a:bodyPr>
            <a:normAutofit/>
          </a:bodyPr>
          <a:lstStyle>
            <a:lvl1pPr>
              <a:buClr>
                <a:srgbClr val="FF0000"/>
              </a:buClr>
              <a:defRPr sz="1400"/>
            </a:lvl1pPr>
            <a:lvl2pPr>
              <a:buClr>
                <a:srgbClr val="FF0000"/>
              </a:buClr>
              <a:defRPr sz="1200"/>
            </a:lvl2pPr>
            <a:lvl3pPr>
              <a:buClr>
                <a:srgbClr val="FF0000"/>
              </a:buClr>
              <a:defRPr sz="1100"/>
            </a:lvl3pPr>
            <a:lvl4pPr>
              <a:buClr>
                <a:srgbClr val="FF0000"/>
              </a:buClr>
              <a:defRPr sz="1050"/>
            </a:lvl4pPr>
            <a:lvl5pPr>
              <a:buClr>
                <a:srgbClr val="FF0000"/>
              </a:buClr>
              <a:defRPr sz="105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algn="l">
              <a:spcBef>
                <a:spcPts val="0"/>
              </a:spcBef>
              <a:buNone/>
              <a:defRPr sz="1600" b="1"/>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5"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prstClr val="white"/>
                </a:solidFill>
                <a:latin typeface="Helvetica Neue Medium"/>
                <a:cs typeface="Helvetica Neue Medium"/>
              </a:rPr>
              <a:pPr/>
              <a:t>‹N°›</a:t>
            </a:fld>
            <a:endParaRPr lang="fr-FR" sz="800" b="1" dirty="0">
              <a:solidFill>
                <a:prstClr val="white"/>
              </a:solidFill>
              <a:latin typeface="Helvetica Neue Medium"/>
              <a:cs typeface="Helvetica Neue Medium"/>
            </a:endParaRPr>
          </a:p>
        </p:txBody>
      </p:sp>
      <p:pic>
        <p:nvPicPr>
          <p:cNvPr id="1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0493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96616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re et contenu">
    <p:spTree>
      <p:nvGrpSpPr>
        <p:cNvPr id="1" name=""/>
        <p:cNvGrpSpPr/>
        <p:nvPr/>
      </p:nvGrpSpPr>
      <p:grpSpPr>
        <a:xfrm>
          <a:off x="0" y="0"/>
          <a:ext cx="0" cy="0"/>
          <a:chOff x="0" y="0"/>
          <a:chExt cx="0" cy="0"/>
        </a:xfrm>
      </p:grpSpPr>
      <p:sp>
        <p:nvSpPr>
          <p:cNvPr id="10" name="Titre 3"/>
          <p:cNvSpPr>
            <a:spLocks noGrp="1"/>
          </p:cNvSpPr>
          <p:nvPr>
            <p:ph type="title"/>
          </p:nvPr>
        </p:nvSpPr>
        <p:spPr>
          <a:xfrm rot="16200000">
            <a:off x="-3216240" y="3216240"/>
            <a:ext cx="6867525" cy="435046"/>
          </a:xfrm>
          <a:solidFill>
            <a:srgbClr val="D9D9D9">
              <a:alpha val="20000"/>
            </a:srgbClr>
          </a:solidFill>
          <a:ln w="3175" cap="flat" cmpd="sng" algn="ctr">
            <a:noFill/>
            <a:prstDash val="solid"/>
          </a:ln>
          <a:effectLst/>
        </p:spPr>
        <p:txBody>
          <a:bodyPr vert="horz" lIns="91440" tIns="45720" rIns="91440" bIns="45720" rtlCol="0" anchor="ctr">
            <a:normAutofit/>
          </a:bodyPr>
          <a:lstStyle>
            <a:lvl1pPr algn="ctr">
              <a:defRPr kumimoji="0" lang="fr-FR"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lvl="0" algn="ctr"/>
            <a:endParaRPr lang="fr-FR" dirty="0"/>
          </a:p>
        </p:txBody>
      </p:sp>
      <p:sp>
        <p:nvSpPr>
          <p:cNvPr id="3" name="Espace réservé du contenu 2"/>
          <p:cNvSpPr>
            <a:spLocks noGrp="1"/>
          </p:cNvSpPr>
          <p:nvPr>
            <p:ph idx="1"/>
          </p:nvPr>
        </p:nvSpPr>
        <p:spPr>
          <a:xfrm>
            <a:off x="926200" y="1439838"/>
            <a:ext cx="7738280" cy="4675211"/>
          </a:xfrm>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a:lvl5p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u texte 16"/>
          <p:cNvSpPr>
            <a:spLocks noGrp="1"/>
          </p:cNvSpPr>
          <p:nvPr>
            <p:ph type="body" sz="quarter" idx="11"/>
          </p:nvPr>
        </p:nvSpPr>
        <p:spPr>
          <a:xfrm>
            <a:off x="752475" y="405173"/>
            <a:ext cx="8200206"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rgbClr val="C00000"/>
            </a:solidFill>
          </a:ln>
        </p:spPr>
        <p:txBody>
          <a:bodyPr anchor="ctr">
            <a:noAutofit/>
          </a:bodyPr>
          <a:lstStyle>
            <a:lvl1pPr marL="0" indent="0" algn="l">
              <a:spcBef>
                <a:spcPts val="0"/>
              </a:spcBef>
              <a:buNone/>
              <a:defRPr sz="1600" b="1">
                <a:solidFill>
                  <a:srgbClr val="C00000"/>
                </a:solidFill>
              </a:defRPr>
            </a:lvl1pPr>
            <a:lvl2pPr algn="l">
              <a:buNone/>
              <a:defRPr b="0"/>
            </a:lvl2pPr>
            <a:lvl3pPr algn="l">
              <a:buNone/>
              <a:defRPr b="0"/>
            </a:lvl3pPr>
            <a:lvl4pPr algn="l">
              <a:buNone/>
              <a:defRPr b="0"/>
            </a:lvl4pPr>
            <a:lvl5pPr algn="l">
              <a:buNone/>
              <a:defRPr b="0"/>
            </a:lvl5pPr>
          </a:lstStyle>
          <a:p>
            <a:pPr lvl="0"/>
            <a:r>
              <a:rPr lang="fr-FR" dirty="0"/>
              <a:t>Cliquez pour modifier les styles du texte du masque</a:t>
            </a:r>
          </a:p>
        </p:txBody>
      </p:sp>
      <p:sp>
        <p:nvSpPr>
          <p:cNvPr id="14" name="Espace réservé du numéro de diapositive 1"/>
          <p:cNvSpPr txBox="1">
            <a:spLocks/>
          </p:cNvSpPr>
          <p:nvPr userDrawn="1"/>
        </p:nvSpPr>
        <p:spPr>
          <a:xfrm>
            <a:off x="8449441" y="6431280"/>
            <a:ext cx="255457" cy="273127"/>
          </a:xfrm>
          <a:prstGeom prst="rect">
            <a:avLst/>
          </a:prstGeom>
          <a:solidFill>
            <a:srgbClr val="D9D9D9"/>
          </a:solidFill>
        </p:spPr>
        <p:txBody>
          <a:bodyPr vert="horz" lIns="0" tIns="0" rIns="0" bIns="0" rtlCol="0" anchor="ctr"/>
          <a:lstStyle>
            <a:defPPr>
              <a:defRPr lang="fr-FR"/>
            </a:defPPr>
            <a:lvl1pPr algn="ctr">
              <a:defRPr sz="800" b="1">
                <a:solidFill>
                  <a:prstClr val="white"/>
                </a:solidFill>
                <a:latin typeface="Helvetica Neue Medium"/>
                <a:cs typeface="Helvetica Neue Medium"/>
              </a:defRPr>
            </a:lvl1pPr>
          </a:lstStyle>
          <a:p>
            <a:fld id="{673CE273-56D8-4DF5-AF26-13F824466A73}" type="slidenum">
              <a:rPr lang="fr-FR" smtClean="0"/>
              <a:pPr/>
              <a:t>‹N°›</a:t>
            </a:fld>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27215" y="6417504"/>
            <a:ext cx="1326495" cy="29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451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Fond de page">
    <p:spTree>
      <p:nvGrpSpPr>
        <p:cNvPr id="1" name=""/>
        <p:cNvGrpSpPr/>
        <p:nvPr/>
      </p:nvGrpSpPr>
      <p:grpSpPr>
        <a:xfrm>
          <a:off x="0" y="0"/>
          <a:ext cx="0" cy="0"/>
          <a:chOff x="0" y="0"/>
          <a:chExt cx="0" cy="0"/>
        </a:xfrm>
      </p:grpSpPr>
      <p:pic>
        <p:nvPicPr>
          <p:cNvPr id="2"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p:cNvGrpSpPr/>
          <p:nvPr userDrawn="1"/>
        </p:nvGrpSpPr>
        <p:grpSpPr>
          <a:xfrm>
            <a:off x="-1991224" y="-645963"/>
            <a:ext cx="12871062" cy="7750589"/>
            <a:chOff x="-1991224" y="-645963"/>
            <a:chExt cx="12871062" cy="7750589"/>
          </a:xfrm>
          <a:solidFill>
            <a:schemeClr val="bg1"/>
          </a:solidFill>
        </p:grpSpPr>
        <p:sp>
          <p:nvSpPr>
            <p:cNvPr id="6"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7"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48525" y="64039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631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Tree>
    <p:extLst>
      <p:ext uri="{BB962C8B-B14F-4D97-AF65-F5344CB8AC3E}">
        <p14:creationId xmlns:p14="http://schemas.microsoft.com/office/powerpoint/2010/main" val="40536289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oîte à idées - RDC">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2012950" y="3141663"/>
            <a:ext cx="6716713" cy="1439862"/>
          </a:xfrm>
          <a:prstGeom prst="rect">
            <a:avLst/>
          </a:prstGeom>
          <a:solidFill>
            <a:srgbClr val="0070C0"/>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pic>
        <p:nvPicPr>
          <p:cNvPr id="9"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a:spLocks noChangeArrowheads="1"/>
          </p:cNvSpPr>
          <p:nvPr userDrawn="1"/>
        </p:nvSpPr>
        <p:spPr bwMode="auto">
          <a:xfrm>
            <a:off x="2006600"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2"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sp>
        <p:nvSpPr>
          <p:cNvPr id="13" name="Titre 1"/>
          <p:cNvSpPr>
            <a:spLocks noGrp="1"/>
          </p:cNvSpPr>
          <p:nvPr userDrawn="1"/>
        </p:nvSpPr>
        <p:spPr>
          <a:xfrm>
            <a:off x="3132138" y="3284538"/>
            <a:ext cx="5543550" cy="400050"/>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Boîtes à idées</a:t>
            </a: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35" name="Espace réservé du texte 34"/>
          <p:cNvSpPr>
            <a:spLocks noGrp="1"/>
          </p:cNvSpPr>
          <p:nvPr>
            <p:ph type="body" sz="quarter" idx="10"/>
          </p:nvPr>
        </p:nvSpPr>
        <p:spPr>
          <a:xfrm>
            <a:off x="3276600" y="4005064"/>
            <a:ext cx="5256213" cy="503436"/>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8285757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9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2012950" y="3141663"/>
            <a:ext cx="6716713" cy="1439862"/>
          </a:xfrm>
          <a:prstGeom prst="rect">
            <a:avLst/>
          </a:prstGeom>
          <a:solidFill>
            <a:schemeClr val="bg1">
              <a:lumMod val="65000"/>
            </a:schemeClr>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pic>
        <p:nvPicPr>
          <p:cNvPr id="9"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a:spLocks noChangeArrowheads="1"/>
          </p:cNvSpPr>
          <p:nvPr userDrawn="1"/>
        </p:nvSpPr>
        <p:spPr bwMode="auto">
          <a:xfrm>
            <a:off x="2006600"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2"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sp>
        <p:nvSpPr>
          <p:cNvPr id="13" name="Titre 1"/>
          <p:cNvSpPr>
            <a:spLocks noGrp="1"/>
          </p:cNvSpPr>
          <p:nvPr userDrawn="1"/>
        </p:nvSpPr>
        <p:spPr>
          <a:xfrm>
            <a:off x="3132138" y="3284538"/>
            <a:ext cx="5543550" cy="64611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LES SUIVIS QUI GUIDENT MES ACTIONS</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35" name="Espace réservé du texte 34"/>
          <p:cNvSpPr>
            <a:spLocks noGrp="1"/>
          </p:cNvSpPr>
          <p:nvPr>
            <p:ph type="body" sz="quarter" idx="10"/>
          </p:nvPr>
        </p:nvSpPr>
        <p:spPr>
          <a:xfrm>
            <a:off x="3276600" y="371633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10741193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8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a:spLocks noChangeArrowheads="1"/>
          </p:cNvSpPr>
          <p:nvPr userDrawn="1"/>
        </p:nvSpPr>
        <p:spPr bwMode="auto">
          <a:xfrm>
            <a:off x="2016125"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Rectangle 10"/>
          <p:cNvSpPr>
            <a:spLocks noChangeArrowheads="1"/>
          </p:cNvSpPr>
          <p:nvPr userDrawn="1"/>
        </p:nvSpPr>
        <p:spPr bwMode="auto">
          <a:xfrm>
            <a:off x="3059113" y="3141663"/>
            <a:ext cx="5689600" cy="2590800"/>
          </a:xfrm>
          <a:prstGeom prst="rect">
            <a:avLst/>
          </a:prstGeom>
          <a:solidFill>
            <a:srgbClr val="31859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2"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sp>
        <p:nvSpPr>
          <p:cNvPr id="13" name="Rectangle 12"/>
          <p:cNvSpPr>
            <a:spLocks noChangeArrowheads="1"/>
          </p:cNvSpPr>
          <p:nvPr userDrawn="1"/>
        </p:nvSpPr>
        <p:spPr bwMode="auto">
          <a:xfrm>
            <a:off x="2009775" y="4005263"/>
            <a:ext cx="1049338" cy="1727200"/>
          </a:xfrm>
          <a:prstGeom prst="rect">
            <a:avLst/>
          </a:prstGeom>
          <a:solidFill>
            <a:srgbClr val="31859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Titre 1"/>
          <p:cNvSpPr>
            <a:spLocks noGrp="1"/>
          </p:cNvSpPr>
          <p:nvPr userDrawn="1"/>
        </p:nvSpPr>
        <p:spPr>
          <a:xfrm>
            <a:off x="3132138" y="3284538"/>
            <a:ext cx="5543550" cy="64611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épargne</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35" name="Espace réservé du texte 34"/>
          <p:cNvSpPr>
            <a:spLocks noGrp="1"/>
          </p:cNvSpPr>
          <p:nvPr>
            <p:ph type="body" sz="quarter" idx="10"/>
          </p:nvPr>
        </p:nvSpPr>
        <p:spPr>
          <a:xfrm>
            <a:off x="3276600" y="371633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37637798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MyAssistance">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2012950" y="3141663"/>
            <a:ext cx="6716713" cy="1439862"/>
          </a:xfrm>
          <a:prstGeom prst="rect">
            <a:avLst/>
          </a:prstGeom>
          <a:solidFill>
            <a:srgbClr val="00B0F0"/>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pic>
        <p:nvPicPr>
          <p:cNvPr id="9"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a:spLocks noChangeArrowheads="1"/>
          </p:cNvSpPr>
          <p:nvPr userDrawn="1"/>
        </p:nvSpPr>
        <p:spPr bwMode="auto">
          <a:xfrm>
            <a:off x="2006600"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2"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sp>
        <p:nvSpPr>
          <p:cNvPr id="13" name="Titre 1"/>
          <p:cNvSpPr>
            <a:spLocks noGrp="1"/>
          </p:cNvSpPr>
          <p:nvPr userDrawn="1"/>
        </p:nvSpPr>
        <p:spPr>
          <a:xfrm>
            <a:off x="3132138" y="3284538"/>
            <a:ext cx="5543550" cy="584200"/>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1800" dirty="0" smtClean="0">
                <a:solidFill>
                  <a:prstClr val="white"/>
                </a:solidFill>
                <a:effectLst>
                  <a:outerShdw blurRad="50800" dist="38100" dir="13500000" algn="br" rotWithShape="0">
                    <a:prstClr val="black">
                      <a:alpha val="40000"/>
                    </a:prstClr>
                  </a:outerShdw>
                </a:effectLst>
              </a:rPr>
              <a:t>FORMATION PARCOURS ET COMPETENCES</a:t>
            </a:r>
          </a:p>
          <a:p>
            <a:pPr fontAlgn="auto">
              <a:spcAft>
                <a:spcPts val="0"/>
              </a:spcAft>
              <a:defRPr/>
            </a:pPr>
            <a:endParaRPr lang="fr-FR" sz="1400" dirty="0" smtClean="0">
              <a:solidFill>
                <a:prstClr val="white"/>
              </a:solidFill>
              <a:effectLst>
                <a:outerShdw blurRad="50800" dist="38100" dir="13500000" algn="br" rotWithShape="0">
                  <a:prstClr val="black">
                    <a:alpha val="40000"/>
                  </a:prstClr>
                </a:outerShdw>
              </a:effectLst>
              <a:latin typeface="Arial Narrow"/>
            </a:endParaRPr>
          </a:p>
        </p:txBody>
      </p:sp>
      <p:sp>
        <p:nvSpPr>
          <p:cNvPr id="35" name="Espace réservé du texte 34"/>
          <p:cNvSpPr>
            <a:spLocks noGrp="1"/>
          </p:cNvSpPr>
          <p:nvPr>
            <p:ph type="body" sz="quarter" idx="10"/>
          </p:nvPr>
        </p:nvSpPr>
        <p:spPr>
          <a:xfrm>
            <a:off x="3276600" y="4005064"/>
            <a:ext cx="5256213" cy="503436"/>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15426588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a:spLocks noChangeArrowheads="1"/>
          </p:cNvSpPr>
          <p:nvPr userDrawn="1"/>
        </p:nvSpPr>
        <p:spPr bwMode="auto">
          <a:xfrm>
            <a:off x="2016125"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Rectangle 10"/>
          <p:cNvSpPr>
            <a:spLocks noChangeArrowheads="1"/>
          </p:cNvSpPr>
          <p:nvPr userDrawn="1"/>
        </p:nvSpPr>
        <p:spPr bwMode="auto">
          <a:xfrm>
            <a:off x="3059113" y="3141663"/>
            <a:ext cx="5689600" cy="1439862"/>
          </a:xfrm>
          <a:prstGeom prst="rect">
            <a:avLst/>
          </a:prstGeom>
          <a:solidFill>
            <a:srgbClr val="D9969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2"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sp>
        <p:nvSpPr>
          <p:cNvPr id="13" name="Rectangle 12"/>
          <p:cNvSpPr>
            <a:spLocks noChangeArrowheads="1"/>
          </p:cNvSpPr>
          <p:nvPr userDrawn="1"/>
        </p:nvSpPr>
        <p:spPr bwMode="auto">
          <a:xfrm>
            <a:off x="2009775" y="4005263"/>
            <a:ext cx="1049338" cy="576262"/>
          </a:xfrm>
          <a:prstGeom prst="rect">
            <a:avLst/>
          </a:prstGeom>
          <a:solidFill>
            <a:srgbClr val="D9969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Titre 1"/>
          <p:cNvSpPr>
            <a:spLocks noGrp="1"/>
          </p:cNvSpPr>
          <p:nvPr userDrawn="1"/>
        </p:nvSpPr>
        <p:spPr>
          <a:xfrm>
            <a:off x="3132138" y="3284538"/>
            <a:ext cx="5543550" cy="64611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crédits</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27" name="Espace réservé du texte 34"/>
          <p:cNvSpPr>
            <a:spLocks noGrp="1"/>
          </p:cNvSpPr>
          <p:nvPr>
            <p:ph type="body" sz="quarter" idx="10"/>
          </p:nvPr>
        </p:nvSpPr>
        <p:spPr>
          <a:xfrm>
            <a:off x="3276600" y="371633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1006886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a:spLocks noChangeArrowheads="1"/>
          </p:cNvSpPr>
          <p:nvPr userDrawn="1"/>
        </p:nvSpPr>
        <p:spPr bwMode="auto">
          <a:xfrm>
            <a:off x="3059113" y="3141663"/>
            <a:ext cx="5689600" cy="1439862"/>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Rectangle 10"/>
          <p:cNvSpPr>
            <a:spLocks noChangeArrowheads="1"/>
          </p:cNvSpPr>
          <p:nvPr userDrawn="1"/>
        </p:nvSpPr>
        <p:spPr bwMode="auto">
          <a:xfrm>
            <a:off x="2016125"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2"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sp>
        <p:nvSpPr>
          <p:cNvPr id="13" name="Rectangle 12"/>
          <p:cNvSpPr>
            <a:spLocks noChangeArrowheads="1"/>
          </p:cNvSpPr>
          <p:nvPr userDrawn="1"/>
        </p:nvSpPr>
        <p:spPr bwMode="auto">
          <a:xfrm>
            <a:off x="2008188" y="4005263"/>
            <a:ext cx="1079500" cy="576262"/>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Titre 1"/>
          <p:cNvSpPr>
            <a:spLocks noGrp="1"/>
          </p:cNvSpPr>
          <p:nvPr userDrawn="1"/>
        </p:nvSpPr>
        <p:spPr>
          <a:xfrm>
            <a:off x="3132138" y="3284538"/>
            <a:ext cx="5543550" cy="64611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bancarisation</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25" name="Espace réservé du texte 34"/>
          <p:cNvSpPr>
            <a:spLocks noGrp="1"/>
          </p:cNvSpPr>
          <p:nvPr>
            <p:ph type="body" sz="quarter" idx="10"/>
          </p:nvPr>
        </p:nvSpPr>
        <p:spPr>
          <a:xfrm>
            <a:off x="3276600" y="371633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29451821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4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a:spLocks noChangeArrowheads="1"/>
          </p:cNvSpPr>
          <p:nvPr userDrawn="1"/>
        </p:nvSpPr>
        <p:spPr bwMode="auto">
          <a:xfrm>
            <a:off x="2008188" y="4005263"/>
            <a:ext cx="1079500" cy="576262"/>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Rectangle 10"/>
          <p:cNvSpPr>
            <a:spLocks noChangeArrowheads="1"/>
          </p:cNvSpPr>
          <p:nvPr userDrawn="1"/>
        </p:nvSpPr>
        <p:spPr bwMode="auto">
          <a:xfrm>
            <a:off x="2012950" y="3141663"/>
            <a:ext cx="6716713" cy="1439862"/>
          </a:xfrm>
          <a:prstGeom prst="rect">
            <a:avLst/>
          </a:prstGeom>
          <a:solidFill>
            <a:srgbClr val="7EB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grpSp>
        <p:nvGrpSpPr>
          <p:cNvPr id="12" name="Groupe 24"/>
          <p:cNvGrpSpPr>
            <a:grpSpLocks/>
          </p:cNvGrpSpPr>
          <p:nvPr userDrawn="1"/>
        </p:nvGrpSpPr>
        <p:grpSpPr bwMode="auto">
          <a:xfrm>
            <a:off x="2006600" y="3141663"/>
            <a:ext cx="1042988" cy="863600"/>
            <a:chOff x="2016125" y="3141663"/>
            <a:chExt cx="1042988" cy="863600"/>
          </a:xfrm>
        </p:grpSpPr>
        <p:sp>
          <p:nvSpPr>
            <p:cNvPr id="13" name="Rectangle 12"/>
            <p:cNvSpPr>
              <a:spLocks noChangeArrowheads="1"/>
            </p:cNvSpPr>
            <p:nvPr userDrawn="1"/>
          </p:nvSpPr>
          <p:spPr bwMode="auto">
            <a:xfrm>
              <a:off x="2016125"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5" name="Titre 1"/>
          <p:cNvSpPr>
            <a:spLocks noGrp="1"/>
          </p:cNvSpPr>
          <p:nvPr userDrawn="1"/>
        </p:nvSpPr>
        <p:spPr>
          <a:xfrm>
            <a:off x="3059113" y="3284538"/>
            <a:ext cx="5543550" cy="64611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IARD - PREVOYANCE</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19" name="Espace réservé du texte 34"/>
          <p:cNvSpPr>
            <a:spLocks noGrp="1"/>
          </p:cNvSpPr>
          <p:nvPr>
            <p:ph type="body" sz="quarter" idx="10"/>
          </p:nvPr>
        </p:nvSpPr>
        <p:spPr>
          <a:xfrm>
            <a:off x="3276600" y="371633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20119825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5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a:spLocks noChangeArrowheads="1"/>
          </p:cNvSpPr>
          <p:nvPr userDrawn="1"/>
        </p:nvSpPr>
        <p:spPr bwMode="auto">
          <a:xfrm>
            <a:off x="2008188" y="4005263"/>
            <a:ext cx="1079500" cy="576262"/>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Rectangle 10"/>
          <p:cNvSpPr>
            <a:spLocks noChangeArrowheads="1"/>
          </p:cNvSpPr>
          <p:nvPr userDrawn="1"/>
        </p:nvSpPr>
        <p:spPr bwMode="auto">
          <a:xfrm>
            <a:off x="2012950" y="3141663"/>
            <a:ext cx="6731000" cy="1800225"/>
          </a:xfrm>
          <a:prstGeom prst="rect">
            <a:avLst/>
          </a:prstGeom>
          <a:solidFill>
            <a:srgbClr val="B3A2C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grpSp>
        <p:nvGrpSpPr>
          <p:cNvPr id="12" name="Groupe 24"/>
          <p:cNvGrpSpPr>
            <a:grpSpLocks/>
          </p:cNvGrpSpPr>
          <p:nvPr userDrawn="1"/>
        </p:nvGrpSpPr>
        <p:grpSpPr bwMode="auto">
          <a:xfrm>
            <a:off x="2016125" y="3141663"/>
            <a:ext cx="1042988" cy="863600"/>
            <a:chOff x="2016125" y="3141663"/>
            <a:chExt cx="1042988" cy="863600"/>
          </a:xfrm>
        </p:grpSpPr>
        <p:sp>
          <p:nvSpPr>
            <p:cNvPr id="13" name="Rectangle 12"/>
            <p:cNvSpPr>
              <a:spLocks noChangeArrowheads="1"/>
            </p:cNvSpPr>
            <p:nvPr userDrawn="1"/>
          </p:nvSpPr>
          <p:spPr bwMode="auto">
            <a:xfrm>
              <a:off x="2016125"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5" name="Titre 1"/>
          <p:cNvSpPr>
            <a:spLocks noGrp="1"/>
          </p:cNvSpPr>
          <p:nvPr userDrawn="1"/>
        </p:nvSpPr>
        <p:spPr>
          <a:xfrm>
            <a:off x="3059113" y="3141663"/>
            <a:ext cx="5543550" cy="954087"/>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Distribution multicanal</a:t>
            </a:r>
          </a:p>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Canal agence &amp; BANQUE A DISTANCE</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20" name="Espace réservé du texte 34"/>
          <p:cNvSpPr>
            <a:spLocks noGrp="1"/>
          </p:cNvSpPr>
          <p:nvPr>
            <p:ph type="body" sz="quarter" idx="10"/>
          </p:nvPr>
        </p:nvSpPr>
        <p:spPr>
          <a:xfrm>
            <a:off x="3131840" y="386104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9781217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6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a:spLocks noChangeArrowheads="1"/>
          </p:cNvSpPr>
          <p:nvPr userDrawn="1"/>
        </p:nvSpPr>
        <p:spPr bwMode="auto">
          <a:xfrm>
            <a:off x="2008188" y="4005263"/>
            <a:ext cx="1079500" cy="576262"/>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Rectangle 10"/>
          <p:cNvSpPr>
            <a:spLocks noChangeArrowheads="1"/>
          </p:cNvSpPr>
          <p:nvPr userDrawn="1"/>
        </p:nvSpPr>
        <p:spPr bwMode="auto">
          <a:xfrm>
            <a:off x="2027238" y="3141663"/>
            <a:ext cx="6705600" cy="1439862"/>
          </a:xfrm>
          <a:prstGeom prst="rect">
            <a:avLst/>
          </a:prstGeom>
          <a:solidFill>
            <a:srgbClr val="84775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grpSp>
        <p:nvGrpSpPr>
          <p:cNvPr id="12" name="Groupe 24"/>
          <p:cNvGrpSpPr>
            <a:grpSpLocks/>
          </p:cNvGrpSpPr>
          <p:nvPr userDrawn="1"/>
        </p:nvGrpSpPr>
        <p:grpSpPr bwMode="auto">
          <a:xfrm>
            <a:off x="2016125" y="3141663"/>
            <a:ext cx="1042988" cy="863600"/>
            <a:chOff x="2016125" y="3141663"/>
            <a:chExt cx="1042988" cy="863600"/>
          </a:xfrm>
        </p:grpSpPr>
        <p:sp>
          <p:nvSpPr>
            <p:cNvPr id="13" name="Rectangle 12"/>
            <p:cNvSpPr>
              <a:spLocks noChangeArrowheads="1"/>
            </p:cNvSpPr>
            <p:nvPr userDrawn="1"/>
          </p:nvSpPr>
          <p:spPr bwMode="auto">
            <a:xfrm>
              <a:off x="2016125"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5" name="Titre 1"/>
          <p:cNvSpPr>
            <a:spLocks noGrp="1"/>
          </p:cNvSpPr>
          <p:nvPr userDrawn="1"/>
        </p:nvSpPr>
        <p:spPr>
          <a:xfrm>
            <a:off x="3059113" y="3284538"/>
            <a:ext cx="5543550" cy="64611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Affichage - communication</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20" name="Espace réservé du texte 34"/>
          <p:cNvSpPr>
            <a:spLocks noGrp="1"/>
          </p:cNvSpPr>
          <p:nvPr>
            <p:ph type="body" sz="quarter" idx="10"/>
          </p:nvPr>
        </p:nvSpPr>
        <p:spPr>
          <a:xfrm>
            <a:off x="3276600" y="371633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30077944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7_Page de garde visuel 4">
    <p:spTree>
      <p:nvGrpSpPr>
        <p:cNvPr id="1" name=""/>
        <p:cNvGrpSpPr/>
        <p:nvPr/>
      </p:nvGrpSpPr>
      <p:grpSpPr>
        <a:xfrm>
          <a:off x="0" y="0"/>
          <a:ext cx="0" cy="0"/>
          <a:chOff x="0" y="0"/>
          <a:chExt cx="0" cy="0"/>
        </a:xfrm>
      </p:grpSpPr>
      <p:pic>
        <p:nvPicPr>
          <p:cNvPr id="3" name="Image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p:cNvGrpSpPr/>
          <p:nvPr userDrawn="1"/>
        </p:nvGrpSpPr>
        <p:grpSpPr>
          <a:xfrm>
            <a:off x="-1991224" y="-645963"/>
            <a:ext cx="12871062" cy="7750589"/>
            <a:chOff x="-1991224" y="-645963"/>
            <a:chExt cx="12871062" cy="7750589"/>
          </a:xfrm>
          <a:solidFill>
            <a:schemeClr val="bg1"/>
          </a:solidFill>
        </p:grpSpPr>
        <p:sp>
          <p:nvSpPr>
            <p:cNvPr id="5"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pic>
        <p:nvPicPr>
          <p:cNvPr id="7"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763" y="333375"/>
            <a:ext cx="2681287" cy="89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a:spLocks noChangeArrowheads="1"/>
          </p:cNvSpPr>
          <p:nvPr userDrawn="1"/>
        </p:nvSpPr>
        <p:spPr bwMode="auto">
          <a:xfrm>
            <a:off x="2008188" y="4005263"/>
            <a:ext cx="1079500" cy="576262"/>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Rectangle 10"/>
          <p:cNvSpPr>
            <a:spLocks noChangeArrowheads="1"/>
          </p:cNvSpPr>
          <p:nvPr userDrawn="1"/>
        </p:nvSpPr>
        <p:spPr bwMode="auto">
          <a:xfrm>
            <a:off x="2017713" y="3141663"/>
            <a:ext cx="6731000" cy="1439862"/>
          </a:xfrm>
          <a:prstGeom prst="rect">
            <a:avLst/>
          </a:prstGeom>
          <a:solidFill>
            <a:srgbClr val="FFA36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grpSp>
        <p:nvGrpSpPr>
          <p:cNvPr id="12" name="Groupe 24"/>
          <p:cNvGrpSpPr>
            <a:grpSpLocks/>
          </p:cNvGrpSpPr>
          <p:nvPr userDrawn="1"/>
        </p:nvGrpSpPr>
        <p:grpSpPr bwMode="auto">
          <a:xfrm>
            <a:off x="2016125" y="3141663"/>
            <a:ext cx="1042988" cy="863600"/>
            <a:chOff x="2016125" y="3141663"/>
            <a:chExt cx="1042988" cy="863600"/>
          </a:xfrm>
        </p:grpSpPr>
        <p:sp>
          <p:nvSpPr>
            <p:cNvPr id="13" name="Rectangle 12"/>
            <p:cNvSpPr>
              <a:spLocks noChangeArrowheads="1"/>
            </p:cNvSpPr>
            <p:nvPr userDrawn="1"/>
          </p:nvSpPr>
          <p:spPr bwMode="auto">
            <a:xfrm>
              <a:off x="2016125" y="314166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Shape 2991"/>
            <p:cNvSpPr>
              <a:spLocks/>
            </p:cNvSpPr>
            <p:nvPr userDrawn="1"/>
          </p:nvSpPr>
          <p:spPr bwMode="auto">
            <a:xfrm>
              <a:off x="2266950" y="328612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5" name="Titre 1"/>
          <p:cNvSpPr>
            <a:spLocks noGrp="1"/>
          </p:cNvSpPr>
          <p:nvPr userDrawn="1"/>
        </p:nvSpPr>
        <p:spPr>
          <a:xfrm>
            <a:off x="3059113" y="3284538"/>
            <a:ext cx="5543550" cy="64611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rPr>
              <a:t>Drc – conformité - JURIDIQUE</a:t>
            </a:r>
          </a:p>
          <a:p>
            <a:pPr fontAlgn="auto">
              <a:spcAft>
                <a:spcPts val="0"/>
              </a:spcAft>
              <a:defRPr/>
            </a:pPr>
            <a:endParaRPr lang="fr-FR" sz="1600" dirty="0" smtClean="0">
              <a:solidFill>
                <a:prstClr val="white"/>
              </a:solidFill>
              <a:effectLst>
                <a:outerShdw blurRad="50800" dist="38100" dir="13500000" algn="br" rotWithShape="0">
                  <a:prstClr val="black">
                    <a:alpha val="40000"/>
                  </a:prstClr>
                </a:outerShdw>
              </a:effectLst>
              <a:latin typeface="Arial Narrow"/>
            </a:endParaRPr>
          </a:p>
        </p:txBody>
      </p:sp>
      <p:sp>
        <p:nvSpPr>
          <p:cNvPr id="20" name="Espace réservé du texte 34"/>
          <p:cNvSpPr>
            <a:spLocks noGrp="1"/>
          </p:cNvSpPr>
          <p:nvPr>
            <p:ph type="body" sz="quarter" idx="10"/>
          </p:nvPr>
        </p:nvSpPr>
        <p:spPr>
          <a:xfrm>
            <a:off x="3276600" y="3716338"/>
            <a:ext cx="5256213" cy="792162"/>
          </a:xfrm>
        </p:spPr>
        <p:txBody>
          <a:bodyPr/>
          <a:lstStyle>
            <a:lvl1pPr marL="342900" indent="-342900">
              <a:buFont typeface="Arial" panose="020B0604020202020204" pitchFamily="34" charset="0"/>
              <a:buChar char="•"/>
              <a:defRPr sz="1600">
                <a:solidFill>
                  <a:schemeClr val="bg1"/>
                </a:solidFill>
              </a:defRPr>
            </a:lvl1pPr>
          </a:lstStyle>
          <a:p>
            <a:pPr lvl="0"/>
            <a:r>
              <a:rPr lang="fr-FR" dirty="0" smtClean="0"/>
              <a:t>Modifiez les styles du texte du masque</a:t>
            </a:r>
          </a:p>
        </p:txBody>
      </p:sp>
    </p:spTree>
    <p:extLst>
      <p:ext uri="{BB962C8B-B14F-4D97-AF65-F5344CB8AC3E}">
        <p14:creationId xmlns:p14="http://schemas.microsoft.com/office/powerpoint/2010/main" val="4216013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5" name="Rectangle 4"/>
          <p:cNvSpPr>
            <a:spLocks noChangeArrowheads="1"/>
          </p:cNvSpPr>
          <p:nvPr userDrawn="1"/>
        </p:nvSpPr>
        <p:spPr bwMode="auto">
          <a:xfrm>
            <a:off x="1042988" y="188913"/>
            <a:ext cx="6265862" cy="863600"/>
          </a:xfrm>
          <a:prstGeom prst="rect">
            <a:avLst/>
          </a:prstGeom>
          <a:solidFill>
            <a:srgbClr val="00B0F0"/>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6" name="Rectangle 5"/>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Titre 1"/>
          <p:cNvSpPr>
            <a:spLocks noGrp="1"/>
          </p:cNvSpPr>
          <p:nvPr userDrawn="1"/>
        </p:nvSpPr>
        <p:spPr>
          <a:xfrm>
            <a:off x="1116013" y="188913"/>
            <a:ext cx="6408737" cy="46196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400" dirty="0" smtClean="0">
                <a:solidFill>
                  <a:prstClr val="white"/>
                </a:solidFill>
                <a:effectLst>
                  <a:outerShdw blurRad="50800" dist="38100" dir="13500000" algn="br" rotWithShape="0">
                    <a:prstClr val="black">
                      <a:alpha val="40000"/>
                    </a:prstClr>
                  </a:outerShdw>
                </a:effectLst>
                <a:latin typeface="Arial Narrow"/>
              </a:rPr>
              <a:t>MYASSISTANCE - CLOE</a:t>
            </a:r>
          </a:p>
        </p:txBody>
      </p:sp>
      <p:grpSp>
        <p:nvGrpSpPr>
          <p:cNvPr id="8" name="Groupe 20"/>
          <p:cNvGrpSpPr>
            <a:grpSpLocks/>
          </p:cNvGrpSpPr>
          <p:nvPr userDrawn="1"/>
        </p:nvGrpSpPr>
        <p:grpSpPr bwMode="auto">
          <a:xfrm>
            <a:off x="0" y="188913"/>
            <a:ext cx="1042988" cy="863600"/>
            <a:chOff x="0" y="188913"/>
            <a:chExt cx="1042988" cy="863600"/>
          </a:xfrm>
        </p:grpSpPr>
        <p:sp>
          <p:nvSpPr>
            <p:cNvPr id="9" name="Rectangle 8"/>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pic>
        <p:nvPicPr>
          <p:cNvPr id="11"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2"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1778763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5" name="Rectangle 4"/>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6" name="Rectangle 5"/>
          <p:cNvSpPr>
            <a:spLocks noChangeArrowheads="1"/>
          </p:cNvSpPr>
          <p:nvPr userDrawn="1"/>
        </p:nvSpPr>
        <p:spPr bwMode="auto">
          <a:xfrm>
            <a:off x="1042988" y="188913"/>
            <a:ext cx="6265862" cy="863600"/>
          </a:xfrm>
          <a:prstGeom prst="rect">
            <a:avLst/>
          </a:prstGeom>
          <a:solidFill>
            <a:srgbClr val="0070C0"/>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7" name="Titre 1"/>
          <p:cNvSpPr>
            <a:spLocks noGrp="1"/>
          </p:cNvSpPr>
          <p:nvPr userDrawn="1"/>
        </p:nvSpPr>
        <p:spPr>
          <a:xfrm>
            <a:off x="1116013" y="188913"/>
            <a:ext cx="6551612" cy="461962"/>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400" dirty="0" smtClean="0">
                <a:solidFill>
                  <a:prstClr val="white"/>
                </a:solidFill>
                <a:effectLst>
                  <a:outerShdw blurRad="50800" dist="38100" dir="13500000" algn="br" rotWithShape="0">
                    <a:prstClr val="black">
                      <a:alpha val="40000"/>
                    </a:prstClr>
                  </a:outerShdw>
                </a:effectLst>
                <a:latin typeface="Arial Narrow"/>
              </a:rPr>
              <a:t>QUI FAIT QUOI EN CEGEE ?</a:t>
            </a:r>
          </a:p>
        </p:txBody>
      </p:sp>
      <p:grpSp>
        <p:nvGrpSpPr>
          <p:cNvPr id="8" name="Groupe 20"/>
          <p:cNvGrpSpPr>
            <a:grpSpLocks/>
          </p:cNvGrpSpPr>
          <p:nvPr userDrawn="1"/>
        </p:nvGrpSpPr>
        <p:grpSpPr bwMode="auto">
          <a:xfrm>
            <a:off x="0" y="188913"/>
            <a:ext cx="1042988" cy="863600"/>
            <a:chOff x="0" y="188913"/>
            <a:chExt cx="1042988" cy="863600"/>
          </a:xfrm>
        </p:grpSpPr>
        <p:sp>
          <p:nvSpPr>
            <p:cNvPr id="9" name="Rectangle 8"/>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pic>
        <p:nvPicPr>
          <p:cNvPr id="11"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2"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20812989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5" name="Rectangle 4"/>
          <p:cNvSpPr>
            <a:spLocks noChangeArrowheads="1"/>
          </p:cNvSpPr>
          <p:nvPr userDrawn="1"/>
        </p:nvSpPr>
        <p:spPr bwMode="auto">
          <a:xfrm>
            <a:off x="107950" y="1268413"/>
            <a:ext cx="7993063" cy="4897437"/>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6" name="Rectangle 5"/>
          <p:cNvSpPr>
            <a:spLocks noChangeArrowheads="1"/>
          </p:cNvSpPr>
          <p:nvPr userDrawn="1"/>
        </p:nvSpPr>
        <p:spPr bwMode="auto">
          <a:xfrm>
            <a:off x="1042988" y="188913"/>
            <a:ext cx="5689600" cy="863600"/>
          </a:xfrm>
          <a:prstGeom prst="rect">
            <a:avLst/>
          </a:prstGeom>
          <a:solidFill>
            <a:schemeClr val="bg1">
              <a:lumMod val="65000"/>
            </a:schemeClr>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7" name="Titre 1"/>
          <p:cNvSpPr>
            <a:spLocks noGrp="1"/>
          </p:cNvSpPr>
          <p:nvPr userDrawn="1"/>
        </p:nvSpPr>
        <p:spPr>
          <a:xfrm>
            <a:off x="1116013" y="188913"/>
            <a:ext cx="5832475"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suivis qui guident mes actions</a:t>
            </a:r>
          </a:p>
        </p:txBody>
      </p:sp>
      <p:grpSp>
        <p:nvGrpSpPr>
          <p:cNvPr id="8" name="Groupe 20"/>
          <p:cNvGrpSpPr>
            <a:grpSpLocks/>
          </p:cNvGrpSpPr>
          <p:nvPr userDrawn="1"/>
        </p:nvGrpSpPr>
        <p:grpSpPr bwMode="auto">
          <a:xfrm>
            <a:off x="0" y="188913"/>
            <a:ext cx="1042988" cy="863600"/>
            <a:chOff x="0" y="188913"/>
            <a:chExt cx="1042988" cy="863600"/>
          </a:xfrm>
        </p:grpSpPr>
        <p:sp>
          <p:nvSpPr>
            <p:cNvPr id="9" name="Rectangle 8"/>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pic>
        <p:nvPicPr>
          <p:cNvPr id="11"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2"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12281804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5" name="Rectangle 4"/>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6" name="Rectangle 5"/>
          <p:cNvSpPr>
            <a:spLocks noChangeArrowheads="1"/>
          </p:cNvSpPr>
          <p:nvPr userDrawn="1"/>
        </p:nvSpPr>
        <p:spPr bwMode="auto">
          <a:xfrm>
            <a:off x="1042988" y="188913"/>
            <a:ext cx="5689600" cy="863600"/>
          </a:xfrm>
          <a:prstGeom prst="rect">
            <a:avLst/>
          </a:prstGeom>
          <a:solidFill>
            <a:srgbClr val="31859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7"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Epargne</a:t>
            </a:r>
          </a:p>
        </p:txBody>
      </p:sp>
      <p:grpSp>
        <p:nvGrpSpPr>
          <p:cNvPr id="8" name="Groupe 20"/>
          <p:cNvGrpSpPr>
            <a:grpSpLocks/>
          </p:cNvGrpSpPr>
          <p:nvPr userDrawn="1"/>
        </p:nvGrpSpPr>
        <p:grpSpPr bwMode="auto">
          <a:xfrm>
            <a:off x="0" y="188913"/>
            <a:ext cx="1042988" cy="863600"/>
            <a:chOff x="0" y="188913"/>
            <a:chExt cx="1042988" cy="863600"/>
          </a:xfrm>
        </p:grpSpPr>
        <p:sp>
          <p:nvSpPr>
            <p:cNvPr id="9" name="Rectangle 8"/>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pic>
        <p:nvPicPr>
          <p:cNvPr id="11"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2"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39968784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Rectangle 4"/>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Rectangle 5"/>
          <p:cNvSpPr>
            <a:spLocks noChangeArrowheads="1"/>
          </p:cNvSpPr>
          <p:nvPr userDrawn="1"/>
        </p:nvSpPr>
        <p:spPr bwMode="auto">
          <a:xfrm>
            <a:off x="107950" y="1268413"/>
            <a:ext cx="3814763"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Rectangle 6"/>
          <p:cNvSpPr>
            <a:spLocks noChangeArrowheads="1"/>
          </p:cNvSpPr>
          <p:nvPr userDrawn="1"/>
        </p:nvSpPr>
        <p:spPr bwMode="auto">
          <a:xfrm>
            <a:off x="1042988" y="188913"/>
            <a:ext cx="5689600" cy="863600"/>
          </a:xfrm>
          <a:prstGeom prst="rect">
            <a:avLst/>
          </a:prstGeom>
          <a:solidFill>
            <a:srgbClr val="31859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Epargne</a:t>
            </a:r>
          </a:p>
        </p:txBody>
      </p:sp>
      <p:grpSp>
        <p:nvGrpSpPr>
          <p:cNvPr id="9" name="Groupe 20"/>
          <p:cNvGrpSpPr>
            <a:grpSpLocks/>
          </p:cNvGrpSpPr>
          <p:nvPr userDrawn="1"/>
        </p:nvGrpSpPr>
        <p:grpSpPr bwMode="auto">
          <a:xfrm>
            <a:off x="0" y="188913"/>
            <a:ext cx="1042988" cy="863600"/>
            <a:chOff x="0" y="188913"/>
            <a:chExt cx="1042988" cy="863600"/>
          </a:xfrm>
        </p:grpSpPr>
        <p:sp>
          <p:nvSpPr>
            <p:cNvPr id="10" name="Rectangle 9"/>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2" name="Rectangle 11"/>
          <p:cNvSpPr>
            <a:spLocks noChangeArrowheads="1"/>
          </p:cNvSpPr>
          <p:nvPr userDrawn="1"/>
        </p:nvSpPr>
        <p:spPr bwMode="auto">
          <a:xfrm>
            <a:off x="4211638" y="1268413"/>
            <a:ext cx="3816350"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pic>
        <p:nvPicPr>
          <p:cNvPr id="13"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2" name="Espace réservé du texte 31"/>
          <p:cNvSpPr>
            <a:spLocks noGrp="1"/>
          </p:cNvSpPr>
          <p:nvPr>
            <p:ph type="body" sz="quarter" idx="11"/>
          </p:nvPr>
        </p:nvSpPr>
        <p:spPr>
          <a:xfrm>
            <a:off x="251520" y="1484784"/>
            <a:ext cx="3528392"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3" name="Espace réservé du texte 31"/>
          <p:cNvSpPr>
            <a:spLocks noGrp="1"/>
          </p:cNvSpPr>
          <p:nvPr>
            <p:ph type="body" sz="quarter" idx="12"/>
          </p:nvPr>
        </p:nvSpPr>
        <p:spPr>
          <a:xfrm>
            <a:off x="4572000" y="1475606"/>
            <a:ext cx="3240360"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42296006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a:spLocks noChangeArrowheads="1"/>
          </p:cNvSpPr>
          <p:nvPr userDrawn="1"/>
        </p:nvSpPr>
        <p:spPr bwMode="auto">
          <a:xfrm>
            <a:off x="1042988" y="188913"/>
            <a:ext cx="5689600" cy="863600"/>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7"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BANCARISATION</a:t>
            </a:r>
          </a:p>
        </p:txBody>
      </p:sp>
      <p:grpSp>
        <p:nvGrpSpPr>
          <p:cNvPr id="8" name="Groupe 36"/>
          <p:cNvGrpSpPr>
            <a:grpSpLocks/>
          </p:cNvGrpSpPr>
          <p:nvPr userDrawn="1"/>
        </p:nvGrpSpPr>
        <p:grpSpPr bwMode="auto">
          <a:xfrm>
            <a:off x="0" y="188913"/>
            <a:ext cx="1042988" cy="863600"/>
            <a:chOff x="0" y="188913"/>
            <a:chExt cx="1042988" cy="863600"/>
          </a:xfrm>
        </p:grpSpPr>
        <p:sp>
          <p:nvSpPr>
            <p:cNvPr id="9" name="Rectangle 8"/>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1" name="Rectangle 10"/>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8"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7888158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5" name="Rectangle 4"/>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Rectangle 5"/>
          <p:cNvSpPr>
            <a:spLocks noChangeArrowheads="1"/>
          </p:cNvSpPr>
          <p:nvPr userDrawn="1"/>
        </p:nvSpPr>
        <p:spPr bwMode="auto">
          <a:xfrm>
            <a:off x="107950" y="1268413"/>
            <a:ext cx="3814763"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Rectangle 6"/>
          <p:cNvSpPr>
            <a:spLocks noChangeArrowheads="1"/>
          </p:cNvSpPr>
          <p:nvPr userDrawn="1"/>
        </p:nvSpPr>
        <p:spPr bwMode="auto">
          <a:xfrm>
            <a:off x="4211638" y="1268413"/>
            <a:ext cx="3816350"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pic>
        <p:nvPicPr>
          <p:cNvPr id="8"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a:spLocks noChangeArrowheads="1"/>
          </p:cNvSpPr>
          <p:nvPr userDrawn="1"/>
        </p:nvSpPr>
        <p:spPr bwMode="auto">
          <a:xfrm>
            <a:off x="1042988" y="188913"/>
            <a:ext cx="5689600" cy="863600"/>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BANCARISATION</a:t>
            </a:r>
          </a:p>
        </p:txBody>
      </p:sp>
      <p:grpSp>
        <p:nvGrpSpPr>
          <p:cNvPr id="11" name="Groupe 38"/>
          <p:cNvGrpSpPr>
            <a:grpSpLocks/>
          </p:cNvGrpSpPr>
          <p:nvPr userDrawn="1"/>
        </p:nvGrpSpPr>
        <p:grpSpPr bwMode="auto">
          <a:xfrm>
            <a:off x="0" y="188913"/>
            <a:ext cx="1042988" cy="863600"/>
            <a:chOff x="0" y="188913"/>
            <a:chExt cx="1042988" cy="863600"/>
          </a:xfrm>
        </p:grpSpPr>
        <p:sp>
          <p:nvSpPr>
            <p:cNvPr id="12" name="Rectangle 11"/>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3"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32" name="Espace réservé du texte 31"/>
          <p:cNvSpPr>
            <a:spLocks noGrp="1"/>
          </p:cNvSpPr>
          <p:nvPr>
            <p:ph type="body" sz="quarter" idx="11"/>
          </p:nvPr>
        </p:nvSpPr>
        <p:spPr>
          <a:xfrm>
            <a:off x="251520" y="1484784"/>
            <a:ext cx="3528392"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3" name="Espace réservé du texte 31"/>
          <p:cNvSpPr>
            <a:spLocks noGrp="1"/>
          </p:cNvSpPr>
          <p:nvPr>
            <p:ph type="body" sz="quarter" idx="12"/>
          </p:nvPr>
        </p:nvSpPr>
        <p:spPr>
          <a:xfrm>
            <a:off x="4572000" y="1475606"/>
            <a:ext cx="3240360"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Tree>
    <p:extLst>
      <p:ext uri="{BB962C8B-B14F-4D97-AF65-F5344CB8AC3E}">
        <p14:creationId xmlns:p14="http://schemas.microsoft.com/office/powerpoint/2010/main" val="41783635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a:spLocks noChangeArrowheads="1"/>
          </p:cNvSpPr>
          <p:nvPr userDrawn="1"/>
        </p:nvSpPr>
        <p:spPr bwMode="auto">
          <a:xfrm>
            <a:off x="1042988" y="188913"/>
            <a:ext cx="5689600" cy="863600"/>
          </a:xfrm>
          <a:prstGeom prst="rect">
            <a:avLst/>
          </a:prstGeom>
          <a:solidFill>
            <a:srgbClr val="7EB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7"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IARD - prévoyance</a:t>
            </a:r>
          </a:p>
        </p:txBody>
      </p:sp>
      <p:grpSp>
        <p:nvGrpSpPr>
          <p:cNvPr id="8" name="Groupe 36"/>
          <p:cNvGrpSpPr>
            <a:grpSpLocks/>
          </p:cNvGrpSpPr>
          <p:nvPr userDrawn="1"/>
        </p:nvGrpSpPr>
        <p:grpSpPr bwMode="auto">
          <a:xfrm>
            <a:off x="0" y="188913"/>
            <a:ext cx="1042988" cy="863600"/>
            <a:chOff x="0" y="188913"/>
            <a:chExt cx="1042988" cy="863600"/>
          </a:xfrm>
        </p:grpSpPr>
        <p:sp>
          <p:nvSpPr>
            <p:cNvPr id="9" name="Rectangle 8"/>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1" name="Rectangle 10"/>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8"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5725684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Rectangle 4"/>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Rectangle 5"/>
          <p:cNvSpPr>
            <a:spLocks noChangeArrowheads="1"/>
          </p:cNvSpPr>
          <p:nvPr userDrawn="1"/>
        </p:nvSpPr>
        <p:spPr bwMode="auto">
          <a:xfrm>
            <a:off x="107950" y="1700213"/>
            <a:ext cx="3814763"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Rectangle 6"/>
          <p:cNvSpPr>
            <a:spLocks noChangeArrowheads="1"/>
          </p:cNvSpPr>
          <p:nvPr userDrawn="1"/>
        </p:nvSpPr>
        <p:spPr bwMode="auto">
          <a:xfrm>
            <a:off x="4211638" y="1700213"/>
            <a:ext cx="3816350"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pic>
        <p:nvPicPr>
          <p:cNvPr id="8"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a:spLocks noChangeArrowheads="1"/>
          </p:cNvSpPr>
          <p:nvPr userDrawn="1"/>
        </p:nvSpPr>
        <p:spPr bwMode="auto">
          <a:xfrm>
            <a:off x="1042988" y="188913"/>
            <a:ext cx="5689600" cy="863600"/>
          </a:xfrm>
          <a:prstGeom prst="rect">
            <a:avLst/>
          </a:prstGeom>
          <a:solidFill>
            <a:srgbClr val="7EB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IARD - prévoyance</a:t>
            </a:r>
          </a:p>
        </p:txBody>
      </p:sp>
      <p:grpSp>
        <p:nvGrpSpPr>
          <p:cNvPr id="11" name="Groupe 38"/>
          <p:cNvGrpSpPr>
            <a:grpSpLocks/>
          </p:cNvGrpSpPr>
          <p:nvPr userDrawn="1"/>
        </p:nvGrpSpPr>
        <p:grpSpPr bwMode="auto">
          <a:xfrm>
            <a:off x="0" y="188913"/>
            <a:ext cx="1042988" cy="863600"/>
            <a:chOff x="0" y="188913"/>
            <a:chExt cx="1042988" cy="863600"/>
          </a:xfrm>
        </p:grpSpPr>
        <p:sp>
          <p:nvSpPr>
            <p:cNvPr id="12" name="Rectangle 11"/>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3"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32" name="Espace réservé du texte 31"/>
          <p:cNvSpPr>
            <a:spLocks noGrp="1"/>
          </p:cNvSpPr>
          <p:nvPr>
            <p:ph type="body" sz="quarter" idx="11"/>
          </p:nvPr>
        </p:nvSpPr>
        <p:spPr>
          <a:xfrm>
            <a:off x="251520" y="1917055"/>
            <a:ext cx="3528392"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3" name="Espace réservé du texte 31"/>
          <p:cNvSpPr>
            <a:spLocks noGrp="1"/>
          </p:cNvSpPr>
          <p:nvPr>
            <p:ph type="body" sz="quarter" idx="12"/>
          </p:nvPr>
        </p:nvSpPr>
        <p:spPr>
          <a:xfrm>
            <a:off x="4572000" y="1907877"/>
            <a:ext cx="3240360"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Tree>
    <p:extLst>
      <p:ext uri="{BB962C8B-B14F-4D97-AF65-F5344CB8AC3E}">
        <p14:creationId xmlns:p14="http://schemas.microsoft.com/office/powerpoint/2010/main" val="20520670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a:spLocks noChangeArrowheads="1"/>
          </p:cNvSpPr>
          <p:nvPr userDrawn="1"/>
        </p:nvSpPr>
        <p:spPr bwMode="auto">
          <a:xfrm>
            <a:off x="1042988" y="188913"/>
            <a:ext cx="5689600" cy="863600"/>
          </a:xfrm>
          <a:prstGeom prst="rect">
            <a:avLst/>
          </a:prstGeom>
          <a:solidFill>
            <a:srgbClr val="7EB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7" name="Rectangle 6"/>
          <p:cNvSpPr>
            <a:spLocks noChangeArrowheads="1"/>
          </p:cNvSpPr>
          <p:nvPr userDrawn="1"/>
        </p:nvSpPr>
        <p:spPr bwMode="auto">
          <a:xfrm>
            <a:off x="1042988" y="188913"/>
            <a:ext cx="5689600" cy="863600"/>
          </a:xfrm>
          <a:prstGeom prst="rect">
            <a:avLst/>
          </a:prstGeom>
          <a:solidFill>
            <a:srgbClr val="D9969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crédits</a:t>
            </a:r>
          </a:p>
        </p:txBody>
      </p:sp>
      <p:grpSp>
        <p:nvGrpSpPr>
          <p:cNvPr id="9" name="Groupe 37"/>
          <p:cNvGrpSpPr>
            <a:grpSpLocks/>
          </p:cNvGrpSpPr>
          <p:nvPr userDrawn="1"/>
        </p:nvGrpSpPr>
        <p:grpSpPr bwMode="auto">
          <a:xfrm>
            <a:off x="0" y="188913"/>
            <a:ext cx="1042988" cy="863600"/>
            <a:chOff x="0" y="188913"/>
            <a:chExt cx="1042988" cy="863600"/>
          </a:xfrm>
        </p:grpSpPr>
        <p:sp>
          <p:nvSpPr>
            <p:cNvPr id="10" name="Rectangle 9"/>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2" name="Rectangle 11"/>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9"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20607421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5" name="Rectangle 4"/>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Rectangle 5"/>
          <p:cNvSpPr>
            <a:spLocks noChangeArrowheads="1"/>
          </p:cNvSpPr>
          <p:nvPr userDrawn="1"/>
        </p:nvSpPr>
        <p:spPr bwMode="auto">
          <a:xfrm>
            <a:off x="107950" y="1268413"/>
            <a:ext cx="3814763"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Rectangle 6"/>
          <p:cNvSpPr>
            <a:spLocks noChangeArrowheads="1"/>
          </p:cNvSpPr>
          <p:nvPr userDrawn="1"/>
        </p:nvSpPr>
        <p:spPr bwMode="auto">
          <a:xfrm>
            <a:off x="4211638" y="1268413"/>
            <a:ext cx="3816350"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pic>
        <p:nvPicPr>
          <p:cNvPr id="8"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a:spLocks noChangeArrowheads="1"/>
          </p:cNvSpPr>
          <p:nvPr userDrawn="1"/>
        </p:nvSpPr>
        <p:spPr bwMode="auto">
          <a:xfrm>
            <a:off x="1042988" y="188913"/>
            <a:ext cx="5689600" cy="863600"/>
          </a:xfrm>
          <a:prstGeom prst="rect">
            <a:avLst/>
          </a:prstGeom>
          <a:solidFill>
            <a:srgbClr val="7EB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Rectangle 9"/>
          <p:cNvSpPr>
            <a:spLocks noChangeArrowheads="1"/>
          </p:cNvSpPr>
          <p:nvPr userDrawn="1"/>
        </p:nvSpPr>
        <p:spPr bwMode="auto">
          <a:xfrm>
            <a:off x="1042988" y="188913"/>
            <a:ext cx="5689600" cy="863600"/>
          </a:xfrm>
          <a:prstGeom prst="rect">
            <a:avLst/>
          </a:prstGeom>
          <a:solidFill>
            <a:srgbClr val="D9969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crédits</a:t>
            </a:r>
          </a:p>
        </p:txBody>
      </p:sp>
      <p:grpSp>
        <p:nvGrpSpPr>
          <p:cNvPr id="12" name="Groupe 39"/>
          <p:cNvGrpSpPr>
            <a:grpSpLocks/>
          </p:cNvGrpSpPr>
          <p:nvPr userDrawn="1"/>
        </p:nvGrpSpPr>
        <p:grpSpPr bwMode="auto">
          <a:xfrm>
            <a:off x="0" y="188913"/>
            <a:ext cx="1042988" cy="863600"/>
            <a:chOff x="0" y="188913"/>
            <a:chExt cx="1042988" cy="863600"/>
          </a:xfrm>
        </p:grpSpPr>
        <p:sp>
          <p:nvSpPr>
            <p:cNvPr id="13" name="Rectangle 12"/>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4"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32" name="Espace réservé du texte 31"/>
          <p:cNvSpPr>
            <a:spLocks noGrp="1"/>
          </p:cNvSpPr>
          <p:nvPr>
            <p:ph type="body" sz="quarter" idx="11"/>
          </p:nvPr>
        </p:nvSpPr>
        <p:spPr>
          <a:xfrm>
            <a:off x="251520" y="1484784"/>
            <a:ext cx="3528392"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3" name="Espace réservé du texte 31"/>
          <p:cNvSpPr>
            <a:spLocks noGrp="1"/>
          </p:cNvSpPr>
          <p:nvPr>
            <p:ph type="body" sz="quarter" idx="12"/>
          </p:nvPr>
        </p:nvSpPr>
        <p:spPr>
          <a:xfrm>
            <a:off x="4572000" y="1475606"/>
            <a:ext cx="3240360"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Tree>
    <p:extLst>
      <p:ext uri="{BB962C8B-B14F-4D97-AF65-F5344CB8AC3E}">
        <p14:creationId xmlns:p14="http://schemas.microsoft.com/office/powerpoint/2010/main" val="2657926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a:spLocks noChangeArrowheads="1"/>
          </p:cNvSpPr>
          <p:nvPr userDrawn="1"/>
        </p:nvSpPr>
        <p:spPr bwMode="auto">
          <a:xfrm>
            <a:off x="1042988" y="188913"/>
            <a:ext cx="5689600" cy="863600"/>
          </a:xfrm>
          <a:prstGeom prst="rect">
            <a:avLst/>
          </a:prstGeom>
          <a:solidFill>
            <a:srgbClr val="7EB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7" name="Rectangle 6"/>
          <p:cNvSpPr>
            <a:spLocks noChangeArrowheads="1"/>
          </p:cNvSpPr>
          <p:nvPr userDrawn="1"/>
        </p:nvSpPr>
        <p:spPr bwMode="auto">
          <a:xfrm>
            <a:off x="1042988" y="188913"/>
            <a:ext cx="5689600" cy="863600"/>
          </a:xfrm>
          <a:prstGeom prst="rect">
            <a:avLst/>
          </a:prstGeom>
          <a:solidFill>
            <a:schemeClr val="tx2"/>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JEUNES</a:t>
            </a:r>
          </a:p>
        </p:txBody>
      </p:sp>
      <p:grpSp>
        <p:nvGrpSpPr>
          <p:cNvPr id="9" name="Groupe 37"/>
          <p:cNvGrpSpPr>
            <a:grpSpLocks/>
          </p:cNvGrpSpPr>
          <p:nvPr userDrawn="1"/>
        </p:nvGrpSpPr>
        <p:grpSpPr bwMode="auto">
          <a:xfrm>
            <a:off x="0" y="188913"/>
            <a:ext cx="1042988" cy="863600"/>
            <a:chOff x="0" y="188913"/>
            <a:chExt cx="1042988" cy="863600"/>
          </a:xfrm>
        </p:grpSpPr>
        <p:sp>
          <p:nvSpPr>
            <p:cNvPr id="10" name="Rectangle 9"/>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2" name="Rectangle 11"/>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9"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10845767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e 34"/>
          <p:cNvGrpSpPr>
            <a:grpSpLocks/>
          </p:cNvGrpSpPr>
          <p:nvPr userDrawn="1"/>
        </p:nvGrpSpPr>
        <p:grpSpPr bwMode="auto">
          <a:xfrm>
            <a:off x="0" y="188913"/>
            <a:ext cx="1042988" cy="863600"/>
            <a:chOff x="0" y="188913"/>
            <a:chExt cx="1042988" cy="863600"/>
          </a:xfrm>
        </p:grpSpPr>
        <p:sp>
          <p:nvSpPr>
            <p:cNvPr id="7" name="Rectangle 6"/>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9" name="Rectangle 8"/>
          <p:cNvSpPr>
            <a:spLocks noChangeArrowheads="1"/>
          </p:cNvSpPr>
          <p:nvPr userDrawn="1"/>
        </p:nvSpPr>
        <p:spPr bwMode="auto">
          <a:xfrm>
            <a:off x="1042988" y="188913"/>
            <a:ext cx="5689600" cy="863600"/>
          </a:xfrm>
          <a:prstGeom prst="rect">
            <a:avLst/>
          </a:prstGeom>
          <a:solidFill>
            <a:srgbClr val="B3A2C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Distribution multicanal</a:t>
            </a:r>
          </a:p>
        </p:txBody>
      </p:sp>
      <p:sp>
        <p:nvSpPr>
          <p:cNvPr id="11" name="Rectangle 10"/>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7"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25426037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5" name="Rectangle 4"/>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Rectangle 5"/>
          <p:cNvSpPr>
            <a:spLocks noChangeArrowheads="1"/>
          </p:cNvSpPr>
          <p:nvPr userDrawn="1"/>
        </p:nvSpPr>
        <p:spPr bwMode="auto">
          <a:xfrm>
            <a:off x="107950" y="1268413"/>
            <a:ext cx="3814763"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Rectangle 6"/>
          <p:cNvSpPr>
            <a:spLocks noChangeArrowheads="1"/>
          </p:cNvSpPr>
          <p:nvPr userDrawn="1"/>
        </p:nvSpPr>
        <p:spPr bwMode="auto">
          <a:xfrm>
            <a:off x="4211638" y="1268413"/>
            <a:ext cx="3816350"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pic>
        <p:nvPicPr>
          <p:cNvPr id="8"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36"/>
          <p:cNvGrpSpPr>
            <a:grpSpLocks/>
          </p:cNvGrpSpPr>
          <p:nvPr userDrawn="1"/>
        </p:nvGrpSpPr>
        <p:grpSpPr bwMode="auto">
          <a:xfrm>
            <a:off x="0" y="188913"/>
            <a:ext cx="1042988" cy="863600"/>
            <a:chOff x="0" y="188913"/>
            <a:chExt cx="1042988" cy="863600"/>
          </a:xfrm>
        </p:grpSpPr>
        <p:sp>
          <p:nvSpPr>
            <p:cNvPr id="10" name="Rectangle 9"/>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2" name="Rectangle 11"/>
          <p:cNvSpPr>
            <a:spLocks noChangeArrowheads="1"/>
          </p:cNvSpPr>
          <p:nvPr userDrawn="1"/>
        </p:nvSpPr>
        <p:spPr bwMode="auto">
          <a:xfrm>
            <a:off x="1042988" y="188913"/>
            <a:ext cx="5689600" cy="863600"/>
          </a:xfrm>
          <a:prstGeom prst="rect">
            <a:avLst/>
          </a:prstGeom>
          <a:solidFill>
            <a:srgbClr val="B3A2C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3"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Distribution multicanal</a:t>
            </a:r>
          </a:p>
        </p:txBody>
      </p:sp>
      <p:sp>
        <p:nvSpPr>
          <p:cNvPr id="32" name="Espace réservé du texte 31"/>
          <p:cNvSpPr>
            <a:spLocks noGrp="1"/>
          </p:cNvSpPr>
          <p:nvPr>
            <p:ph type="body" sz="quarter" idx="11"/>
          </p:nvPr>
        </p:nvSpPr>
        <p:spPr>
          <a:xfrm>
            <a:off x="251520" y="1484784"/>
            <a:ext cx="3528392"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3" name="Espace réservé du texte 31"/>
          <p:cNvSpPr>
            <a:spLocks noGrp="1"/>
          </p:cNvSpPr>
          <p:nvPr>
            <p:ph type="body" sz="quarter" idx="12"/>
          </p:nvPr>
        </p:nvSpPr>
        <p:spPr>
          <a:xfrm>
            <a:off x="4572000" y="1475606"/>
            <a:ext cx="3240360"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Tree>
    <p:extLst>
      <p:ext uri="{BB962C8B-B14F-4D97-AF65-F5344CB8AC3E}">
        <p14:creationId xmlns:p14="http://schemas.microsoft.com/office/powerpoint/2010/main" val="857225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e 34"/>
          <p:cNvGrpSpPr>
            <a:grpSpLocks/>
          </p:cNvGrpSpPr>
          <p:nvPr userDrawn="1"/>
        </p:nvGrpSpPr>
        <p:grpSpPr bwMode="auto">
          <a:xfrm>
            <a:off x="0" y="188913"/>
            <a:ext cx="1042988" cy="863600"/>
            <a:chOff x="0" y="188913"/>
            <a:chExt cx="1042988" cy="863600"/>
          </a:xfrm>
        </p:grpSpPr>
        <p:sp>
          <p:nvSpPr>
            <p:cNvPr id="7" name="Rectangle 6"/>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9" name="Rectangle 8"/>
          <p:cNvSpPr>
            <a:spLocks noChangeArrowheads="1"/>
          </p:cNvSpPr>
          <p:nvPr userDrawn="1"/>
        </p:nvSpPr>
        <p:spPr bwMode="auto">
          <a:xfrm>
            <a:off x="1042988" y="188913"/>
            <a:ext cx="5689600" cy="863600"/>
          </a:xfrm>
          <a:prstGeom prst="rect">
            <a:avLst/>
          </a:prstGeom>
          <a:solidFill>
            <a:srgbClr val="84775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Communication - affichage</a:t>
            </a:r>
          </a:p>
        </p:txBody>
      </p:sp>
      <p:sp>
        <p:nvSpPr>
          <p:cNvPr id="11" name="Rectangle 10"/>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8"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39178634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5" name="Rectangle 4"/>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Rectangle 5"/>
          <p:cNvSpPr>
            <a:spLocks noChangeArrowheads="1"/>
          </p:cNvSpPr>
          <p:nvPr userDrawn="1"/>
        </p:nvSpPr>
        <p:spPr bwMode="auto">
          <a:xfrm>
            <a:off x="107950" y="1268413"/>
            <a:ext cx="3814763"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Rectangle 6"/>
          <p:cNvSpPr>
            <a:spLocks noChangeArrowheads="1"/>
          </p:cNvSpPr>
          <p:nvPr userDrawn="1"/>
        </p:nvSpPr>
        <p:spPr bwMode="auto">
          <a:xfrm>
            <a:off x="4211638" y="1268413"/>
            <a:ext cx="3816350"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pic>
        <p:nvPicPr>
          <p:cNvPr id="8"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36"/>
          <p:cNvGrpSpPr>
            <a:grpSpLocks/>
          </p:cNvGrpSpPr>
          <p:nvPr userDrawn="1"/>
        </p:nvGrpSpPr>
        <p:grpSpPr bwMode="auto">
          <a:xfrm>
            <a:off x="0" y="188913"/>
            <a:ext cx="1042988" cy="863600"/>
            <a:chOff x="0" y="188913"/>
            <a:chExt cx="1042988" cy="863600"/>
          </a:xfrm>
        </p:grpSpPr>
        <p:sp>
          <p:nvSpPr>
            <p:cNvPr id="10" name="Rectangle 9"/>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2" name="Rectangle 11"/>
          <p:cNvSpPr>
            <a:spLocks noChangeArrowheads="1"/>
          </p:cNvSpPr>
          <p:nvPr userDrawn="1"/>
        </p:nvSpPr>
        <p:spPr bwMode="auto">
          <a:xfrm>
            <a:off x="1042988" y="188913"/>
            <a:ext cx="5689600" cy="863600"/>
          </a:xfrm>
          <a:prstGeom prst="rect">
            <a:avLst/>
          </a:prstGeom>
          <a:solidFill>
            <a:srgbClr val="84775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3"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Communication - affichage</a:t>
            </a:r>
          </a:p>
        </p:txBody>
      </p:sp>
      <p:sp>
        <p:nvSpPr>
          <p:cNvPr id="32" name="Espace réservé du texte 31"/>
          <p:cNvSpPr>
            <a:spLocks noGrp="1"/>
          </p:cNvSpPr>
          <p:nvPr>
            <p:ph type="body" sz="quarter" idx="11"/>
          </p:nvPr>
        </p:nvSpPr>
        <p:spPr>
          <a:xfrm>
            <a:off x="251520" y="1484784"/>
            <a:ext cx="3528392"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3" name="Espace réservé du texte 31"/>
          <p:cNvSpPr>
            <a:spLocks noGrp="1"/>
          </p:cNvSpPr>
          <p:nvPr>
            <p:ph type="body" sz="quarter" idx="12"/>
          </p:nvPr>
        </p:nvSpPr>
        <p:spPr>
          <a:xfrm>
            <a:off x="4572000" y="1475606"/>
            <a:ext cx="3240360"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Tree>
    <p:extLst>
      <p:ext uri="{BB962C8B-B14F-4D97-AF65-F5344CB8AC3E}">
        <p14:creationId xmlns:p14="http://schemas.microsoft.com/office/powerpoint/2010/main" val="26690981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e 34"/>
          <p:cNvGrpSpPr>
            <a:grpSpLocks/>
          </p:cNvGrpSpPr>
          <p:nvPr userDrawn="1"/>
        </p:nvGrpSpPr>
        <p:grpSpPr bwMode="auto">
          <a:xfrm>
            <a:off x="0" y="188913"/>
            <a:ext cx="1042988" cy="863600"/>
            <a:chOff x="0" y="188913"/>
            <a:chExt cx="1042988" cy="863600"/>
          </a:xfrm>
        </p:grpSpPr>
        <p:sp>
          <p:nvSpPr>
            <p:cNvPr id="7" name="Rectangle 6"/>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9" name="Rectangle 8"/>
          <p:cNvSpPr>
            <a:spLocks noChangeArrowheads="1"/>
          </p:cNvSpPr>
          <p:nvPr userDrawn="1"/>
        </p:nvSpPr>
        <p:spPr bwMode="auto">
          <a:xfrm>
            <a:off x="1042988" y="188913"/>
            <a:ext cx="5689600" cy="863600"/>
          </a:xfrm>
          <a:prstGeom prst="rect">
            <a:avLst/>
          </a:prstGeom>
          <a:solidFill>
            <a:srgbClr val="FFA36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JURIDIQUE</a:t>
            </a:r>
          </a:p>
        </p:txBody>
      </p:sp>
      <p:sp>
        <p:nvSpPr>
          <p:cNvPr id="11" name="Rectangle 10"/>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8"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27609899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5" name="Rectangle 4"/>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6" name="Rectangle 5"/>
          <p:cNvSpPr>
            <a:spLocks noChangeArrowheads="1"/>
          </p:cNvSpPr>
          <p:nvPr userDrawn="1"/>
        </p:nvSpPr>
        <p:spPr bwMode="auto">
          <a:xfrm>
            <a:off x="107950" y="1268413"/>
            <a:ext cx="3814763"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7" name="Rectangle 6"/>
          <p:cNvSpPr>
            <a:spLocks noChangeArrowheads="1"/>
          </p:cNvSpPr>
          <p:nvPr userDrawn="1"/>
        </p:nvSpPr>
        <p:spPr bwMode="auto">
          <a:xfrm>
            <a:off x="4211638" y="1268413"/>
            <a:ext cx="3816350" cy="4392612"/>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pic>
        <p:nvPicPr>
          <p:cNvPr id="8"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36"/>
          <p:cNvGrpSpPr>
            <a:grpSpLocks/>
          </p:cNvGrpSpPr>
          <p:nvPr userDrawn="1"/>
        </p:nvGrpSpPr>
        <p:grpSpPr bwMode="auto">
          <a:xfrm>
            <a:off x="0" y="188913"/>
            <a:ext cx="1042988" cy="863600"/>
            <a:chOff x="0" y="188913"/>
            <a:chExt cx="1042988" cy="863600"/>
          </a:xfrm>
        </p:grpSpPr>
        <p:sp>
          <p:nvSpPr>
            <p:cNvPr id="10" name="Rectangle 9"/>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1"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12" name="Rectangle 11"/>
          <p:cNvSpPr>
            <a:spLocks noChangeArrowheads="1"/>
          </p:cNvSpPr>
          <p:nvPr userDrawn="1"/>
        </p:nvSpPr>
        <p:spPr bwMode="auto">
          <a:xfrm>
            <a:off x="1042988" y="188913"/>
            <a:ext cx="5689600" cy="863600"/>
          </a:xfrm>
          <a:prstGeom prst="rect">
            <a:avLst/>
          </a:prstGeom>
          <a:solidFill>
            <a:srgbClr val="FFA36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3" name="Titre 1"/>
          <p:cNvSpPr>
            <a:spLocks noGrp="1"/>
          </p:cNvSpPr>
          <p:nvPr userDrawn="1"/>
        </p:nvSpPr>
        <p:spPr>
          <a:xfrm>
            <a:off x="1116013" y="188913"/>
            <a:ext cx="5543550" cy="400050"/>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000" dirty="0" smtClean="0">
                <a:solidFill>
                  <a:prstClr val="white"/>
                </a:solidFill>
                <a:effectLst>
                  <a:outerShdw blurRad="50800" dist="38100" dir="13500000" algn="br" rotWithShape="0">
                    <a:prstClr val="black">
                      <a:alpha val="40000"/>
                    </a:prstClr>
                  </a:outerShdw>
                </a:effectLst>
                <a:latin typeface="Arial Narrow"/>
              </a:rPr>
              <a:t>Prévention et traitement de la fraude</a:t>
            </a:r>
          </a:p>
        </p:txBody>
      </p:sp>
      <p:sp>
        <p:nvSpPr>
          <p:cNvPr id="32" name="Espace réservé du texte 31"/>
          <p:cNvSpPr>
            <a:spLocks noGrp="1"/>
          </p:cNvSpPr>
          <p:nvPr>
            <p:ph type="body" sz="quarter" idx="11"/>
          </p:nvPr>
        </p:nvSpPr>
        <p:spPr>
          <a:xfrm>
            <a:off x="251520" y="1484784"/>
            <a:ext cx="3528392"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3" name="Espace réservé du texte 31"/>
          <p:cNvSpPr>
            <a:spLocks noGrp="1"/>
          </p:cNvSpPr>
          <p:nvPr>
            <p:ph type="body" sz="quarter" idx="12"/>
          </p:nvPr>
        </p:nvSpPr>
        <p:spPr>
          <a:xfrm>
            <a:off x="4572000" y="1475606"/>
            <a:ext cx="3240360"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Tree>
    <p:extLst>
      <p:ext uri="{BB962C8B-B14F-4D97-AF65-F5344CB8AC3E}">
        <p14:creationId xmlns:p14="http://schemas.microsoft.com/office/powerpoint/2010/main" val="13928995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sp>
        <p:nvSpPr>
          <p:cNvPr id="4" name="Rectangle 3"/>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5"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950" y="6192838"/>
            <a:ext cx="1893888"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e 34"/>
          <p:cNvGrpSpPr>
            <a:grpSpLocks/>
          </p:cNvGrpSpPr>
          <p:nvPr userDrawn="1"/>
        </p:nvGrpSpPr>
        <p:grpSpPr bwMode="auto">
          <a:xfrm>
            <a:off x="0" y="188913"/>
            <a:ext cx="1042988" cy="863600"/>
            <a:chOff x="0" y="188913"/>
            <a:chExt cx="1042988" cy="863600"/>
          </a:xfrm>
        </p:grpSpPr>
        <p:sp>
          <p:nvSpPr>
            <p:cNvPr id="7" name="Rectangle 6"/>
            <p:cNvSpPr>
              <a:spLocks noChangeArrowheads="1"/>
            </p:cNvSpPr>
            <p:nvPr userDrawn="1"/>
          </p:nvSpPr>
          <p:spPr bwMode="auto">
            <a:xfrm>
              <a:off x="0" y="188913"/>
              <a:ext cx="1042988" cy="863600"/>
            </a:xfrm>
            <a:prstGeom prst="rect">
              <a:avLst/>
            </a:prstGeom>
            <a:solidFill>
              <a:srgbClr val="BFBFB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Shape 2991"/>
            <p:cNvSpPr>
              <a:spLocks/>
            </p:cNvSpPr>
            <p:nvPr userDrawn="1"/>
          </p:nvSpPr>
          <p:spPr bwMode="auto">
            <a:xfrm>
              <a:off x="250825" y="333375"/>
              <a:ext cx="584200" cy="582613"/>
            </a:xfrm>
            <a:custGeom>
              <a:avLst/>
              <a:gdLst>
                <a:gd name="T0" fmla="*/ 2147483647 w 21589"/>
                <a:gd name="T1" fmla="*/ 2147483647 h 21583"/>
                <a:gd name="T2" fmla="*/ 2147483647 w 21589"/>
                <a:gd name="T3" fmla="*/ 2147483647 h 21583"/>
                <a:gd name="T4" fmla="*/ 2147483647 w 21589"/>
                <a:gd name="T5" fmla="*/ 2147483647 h 21583"/>
                <a:gd name="T6" fmla="*/ 2147483647 w 21589"/>
                <a:gd name="T7" fmla="*/ 2147483647 h 21583"/>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solidFill>
              <a:srgbClr val="355C7D"/>
            </a:solidFill>
            <a:ln>
              <a:noFill/>
            </a:ln>
            <a:extLst>
              <a:ext uri="{91240B29-F687-4F45-9708-019B960494DF}">
                <a14:hiddenLine xmlns:a14="http://schemas.microsoft.com/office/drawing/2010/main" w="3175">
                  <a:solidFill>
                    <a:srgbClr val="000000"/>
                  </a:solidFill>
                  <a:miter lim="400000"/>
                  <a:headEnd/>
                  <a:tailEnd/>
                </a14:hiddenLine>
              </a:ext>
            </a:extLst>
          </p:spPr>
          <p:txBody>
            <a:bodyPr lIns="45719" rIns="45719" anchor="ctr"/>
            <a:lstStyle/>
            <a:p>
              <a:endParaRPr lang="fr-FR"/>
            </a:p>
          </p:txBody>
        </p:sp>
      </p:grpSp>
      <p:sp>
        <p:nvSpPr>
          <p:cNvPr id="9" name="Rectangle 8"/>
          <p:cNvSpPr>
            <a:spLocks noChangeArrowheads="1"/>
          </p:cNvSpPr>
          <p:nvPr userDrawn="1"/>
        </p:nvSpPr>
        <p:spPr bwMode="auto">
          <a:xfrm>
            <a:off x="1042988" y="188913"/>
            <a:ext cx="5689600" cy="863600"/>
          </a:xfrm>
          <a:prstGeom prst="rect">
            <a:avLst/>
          </a:prstGeom>
          <a:solidFill>
            <a:srgbClr val="FFA36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Titre 1"/>
          <p:cNvSpPr>
            <a:spLocks noGrp="1"/>
          </p:cNvSpPr>
          <p:nvPr userDrawn="1"/>
        </p:nvSpPr>
        <p:spPr>
          <a:xfrm>
            <a:off x="1116013" y="188913"/>
            <a:ext cx="5543550" cy="523875"/>
          </a:xfrm>
          <a:prstGeom prst="rect">
            <a:avLst/>
          </a:prstGeom>
        </p:spPr>
        <p:txBody>
          <a:bodyPr>
            <a:spAutoFit/>
          </a:bodyPr>
          <a:lstStyle>
            <a:lvl1pPr algn="l" defTabSz="914400" rtl="0" eaLnBrk="1" latinLnBrk="0" hangingPunct="1">
              <a:spcBef>
                <a:spcPct val="0"/>
              </a:spcBef>
              <a:buNone/>
              <a:defRPr sz="2200" b="1" kern="1200" cap="all" baseline="0">
                <a:solidFill>
                  <a:schemeClr val="accent1"/>
                </a:solidFill>
                <a:latin typeface="+mj-lt"/>
                <a:ea typeface="+mj-ea"/>
                <a:cs typeface="+mj-cs"/>
              </a:defRPr>
            </a:lvl1pPr>
          </a:lstStyle>
          <a:p>
            <a:pPr fontAlgn="auto">
              <a:spcAft>
                <a:spcPts val="0"/>
              </a:spcAft>
              <a:defRPr/>
            </a:pPr>
            <a:r>
              <a:rPr lang="fr-FR" sz="2800" dirty="0" smtClean="0">
                <a:solidFill>
                  <a:prstClr val="white"/>
                </a:solidFill>
                <a:effectLst>
                  <a:outerShdw blurRad="50800" dist="38100" dir="13500000" algn="br" rotWithShape="0">
                    <a:prstClr val="black">
                      <a:alpha val="40000"/>
                    </a:prstClr>
                  </a:outerShdw>
                </a:effectLst>
                <a:latin typeface="Arial Narrow"/>
              </a:rPr>
              <a:t>Juridique</a:t>
            </a:r>
          </a:p>
        </p:txBody>
      </p:sp>
      <p:sp>
        <p:nvSpPr>
          <p:cNvPr id="11" name="Rectangle 10"/>
          <p:cNvSpPr>
            <a:spLocks noChangeArrowheads="1"/>
          </p:cNvSpPr>
          <p:nvPr userDrawn="1"/>
        </p:nvSpPr>
        <p:spPr bwMode="auto">
          <a:xfrm>
            <a:off x="107950" y="1268413"/>
            <a:ext cx="7993063" cy="4537075"/>
          </a:xfrm>
          <a:prstGeom prst="rect">
            <a:avLst/>
          </a:prstGeom>
          <a:solidFill>
            <a:srgbClr val="F2F2F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latin typeface="Impact" pitchFamily="34" charset="0"/>
            </a:endParaRPr>
          </a:p>
        </p:txBody>
      </p:sp>
      <p:sp>
        <p:nvSpPr>
          <p:cNvPr id="30" name="Espace réservé du texte 29"/>
          <p:cNvSpPr>
            <a:spLocks noGrp="1"/>
          </p:cNvSpPr>
          <p:nvPr>
            <p:ph type="body" sz="quarter" idx="10"/>
          </p:nvPr>
        </p:nvSpPr>
        <p:spPr>
          <a:xfrm>
            <a:off x="1187624" y="692696"/>
            <a:ext cx="4968552" cy="360040"/>
          </a:xfrm>
          <a:ln>
            <a:noFill/>
          </a:ln>
        </p:spPr>
        <p:txBody>
          <a:bodyPr/>
          <a:lstStyle>
            <a:lvl1pPr>
              <a:defRPr sz="16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smtClean="0"/>
              <a:t>Modifiez les styles du texte du masque</a:t>
            </a:r>
          </a:p>
        </p:txBody>
      </p:sp>
      <p:sp>
        <p:nvSpPr>
          <p:cNvPr id="38" name="Espace réservé du texte 31"/>
          <p:cNvSpPr>
            <a:spLocks noGrp="1"/>
          </p:cNvSpPr>
          <p:nvPr>
            <p:ph type="body" sz="quarter" idx="11"/>
          </p:nvPr>
        </p:nvSpPr>
        <p:spPr>
          <a:xfrm>
            <a:off x="251520" y="1484784"/>
            <a:ext cx="7632848" cy="2447925"/>
          </a:xfrm>
        </p:spPr>
        <p:txBody>
          <a:bodyPr/>
          <a:lstStyle>
            <a:lvl1pPr marL="285750" indent="-285750" algn="just">
              <a:buFont typeface="Arial" panose="020B0604020202020204" pitchFamily="34" charset="0"/>
              <a:buChar char="•"/>
              <a:defRPr kumimoji="0" lang="fr-FR" sz="1800" b="0" i="0" u="none" strike="noStrike" kern="0" cap="none" spc="0" normalizeH="0" baseline="0" dirty="0" smtClean="0">
                <a:ln>
                  <a:noFill/>
                </a:ln>
                <a:solidFill>
                  <a:srgbClr val="000000"/>
                </a:solidFill>
                <a:effectLst/>
                <a:uLnTx/>
                <a:uFillTx/>
                <a:latin typeface="Arial Narrow" pitchFamily="34" charset="0"/>
                <a:ea typeface="+mn-ea"/>
                <a:cs typeface="Arial" charset="0"/>
              </a:defRPr>
            </a:lvl1pPr>
          </a:lstStyle>
          <a:p>
            <a:pPr lvl="0"/>
            <a:r>
              <a:rPr lang="fr-FR" dirty="0" smtClean="0"/>
              <a:t>Modifiez les styles du texte du masque</a:t>
            </a:r>
          </a:p>
        </p:txBody>
      </p:sp>
    </p:spTree>
    <p:extLst>
      <p:ext uri="{BB962C8B-B14F-4D97-AF65-F5344CB8AC3E}">
        <p14:creationId xmlns:p14="http://schemas.microsoft.com/office/powerpoint/2010/main" val="11888392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sp>
        <p:nvSpPr>
          <p:cNvPr id="2" name="Rectangle 1"/>
          <p:cNvSpPr/>
          <p:nvPr userDrawn="1"/>
        </p:nvSpPr>
        <p:spPr>
          <a:xfrm>
            <a:off x="0" y="0"/>
            <a:ext cx="9144000" cy="612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grpSp>
        <p:nvGrpSpPr>
          <p:cNvPr id="3" name="Groupe 24"/>
          <p:cNvGrpSpPr>
            <a:grpSpLocks/>
          </p:cNvGrpSpPr>
          <p:nvPr userDrawn="1"/>
        </p:nvGrpSpPr>
        <p:grpSpPr bwMode="auto">
          <a:xfrm>
            <a:off x="8231188" y="3552825"/>
            <a:ext cx="1008062" cy="650875"/>
            <a:chOff x="8231188" y="3714080"/>
            <a:chExt cx="1008062" cy="651322"/>
          </a:xfrm>
        </p:grpSpPr>
        <p:sp>
          <p:nvSpPr>
            <p:cNvPr id="4" name="Rectangle 3"/>
            <p:cNvSpPr>
              <a:spLocks noChangeArrowheads="1"/>
            </p:cNvSpPr>
            <p:nvPr userDrawn="1"/>
          </p:nvSpPr>
          <p:spPr bwMode="auto">
            <a:xfrm>
              <a:off x="8316913" y="3714080"/>
              <a:ext cx="827087" cy="651322"/>
            </a:xfrm>
            <a:prstGeom prst="rect">
              <a:avLst/>
            </a:prstGeom>
            <a:solidFill>
              <a:srgbClr val="D9969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5" name="ZoneTexte 4"/>
            <p:cNvSpPr txBox="1">
              <a:spLocks noChangeArrowheads="1"/>
            </p:cNvSpPr>
            <p:nvPr userDrawn="1"/>
          </p:nvSpPr>
          <p:spPr bwMode="auto">
            <a:xfrm>
              <a:off x="8231188" y="3882471"/>
              <a:ext cx="1008062" cy="27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r>
                <a:rPr lang="fr-FR" altLang="fr-FR" sz="1200" b="1" dirty="0" smtClean="0">
                  <a:solidFill>
                    <a:srgbClr val="FFFFFF"/>
                  </a:solidFill>
                </a:rPr>
                <a:t>CREDITS</a:t>
              </a:r>
            </a:p>
          </p:txBody>
        </p:sp>
      </p:grpSp>
      <p:grpSp>
        <p:nvGrpSpPr>
          <p:cNvPr id="6" name="Groupe 27"/>
          <p:cNvGrpSpPr>
            <a:grpSpLocks/>
          </p:cNvGrpSpPr>
          <p:nvPr userDrawn="1"/>
        </p:nvGrpSpPr>
        <p:grpSpPr bwMode="auto">
          <a:xfrm>
            <a:off x="8316913" y="4225925"/>
            <a:ext cx="827087" cy="650875"/>
            <a:chOff x="8316913" y="4434805"/>
            <a:chExt cx="827087" cy="651322"/>
          </a:xfrm>
        </p:grpSpPr>
        <p:sp>
          <p:nvSpPr>
            <p:cNvPr id="7" name="Rectangle 6"/>
            <p:cNvSpPr>
              <a:spLocks noChangeArrowheads="1"/>
            </p:cNvSpPr>
            <p:nvPr userDrawn="1"/>
          </p:nvSpPr>
          <p:spPr bwMode="auto">
            <a:xfrm>
              <a:off x="8316913" y="4434805"/>
              <a:ext cx="827087" cy="651322"/>
            </a:xfrm>
            <a:prstGeom prst="rect">
              <a:avLst/>
            </a:prstGeom>
            <a:solidFill>
              <a:srgbClr val="B3A2C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8" name="ZoneTexte 16"/>
            <p:cNvSpPr txBox="1">
              <a:spLocks noChangeArrowheads="1"/>
            </p:cNvSpPr>
            <p:nvPr userDrawn="1"/>
          </p:nvSpPr>
          <p:spPr bwMode="auto">
            <a:xfrm>
              <a:off x="8421688" y="4539652"/>
              <a:ext cx="647700" cy="4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r>
                <a:rPr lang="fr-FR" altLang="fr-FR" sz="1200" b="1" dirty="0" smtClean="0">
                  <a:solidFill>
                    <a:srgbClr val="FFFFFF"/>
                  </a:solidFill>
                </a:rPr>
                <a:t>MULTI</a:t>
              </a:r>
            </a:p>
            <a:p>
              <a:pPr algn="ctr" eaLnBrk="1" hangingPunct="1">
                <a:defRPr/>
              </a:pPr>
              <a:r>
                <a:rPr lang="fr-FR" altLang="fr-FR" sz="1200" b="1" dirty="0" smtClean="0">
                  <a:solidFill>
                    <a:srgbClr val="FFFFFF"/>
                  </a:solidFill>
                </a:rPr>
                <a:t>MEDIA</a:t>
              </a:r>
            </a:p>
          </p:txBody>
        </p:sp>
      </p:grpSp>
      <p:sp>
        <p:nvSpPr>
          <p:cNvPr id="9" name="Rectangle 8"/>
          <p:cNvSpPr>
            <a:spLocks noChangeArrowheads="1"/>
          </p:cNvSpPr>
          <p:nvPr userDrawn="1"/>
        </p:nvSpPr>
        <p:spPr bwMode="auto">
          <a:xfrm>
            <a:off x="8316913" y="115888"/>
            <a:ext cx="827087" cy="681037"/>
          </a:xfrm>
          <a:prstGeom prst="rect">
            <a:avLst/>
          </a:prstGeom>
          <a:solidFill>
            <a:srgbClr val="953735"/>
          </a:solidFill>
          <a:ln w="3175" algn="ctr">
            <a:solidFill>
              <a:srgbClr val="000000"/>
            </a:solidFill>
            <a:prstDash val="sysDot"/>
            <a:miter lim="800000"/>
            <a:headEnd/>
            <a:tailEnd/>
          </a:ln>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0" name="ZoneTexte 18"/>
          <p:cNvSpPr txBox="1">
            <a:spLocks noChangeArrowheads="1"/>
          </p:cNvSpPr>
          <p:nvPr userDrawn="1"/>
        </p:nvSpPr>
        <p:spPr bwMode="auto">
          <a:xfrm>
            <a:off x="8316913" y="293688"/>
            <a:ext cx="10080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eaLnBrk="1" hangingPunct="1">
              <a:defRPr/>
            </a:pPr>
            <a:r>
              <a:rPr lang="fr-FR" altLang="fr-FR" sz="1200" b="1" u="sng" dirty="0" smtClean="0">
                <a:solidFill>
                  <a:srgbClr val="FFFFFF"/>
                </a:solidFill>
              </a:rPr>
              <a:t>SOMMAIRE</a:t>
            </a:r>
          </a:p>
        </p:txBody>
      </p:sp>
      <p:grpSp>
        <p:nvGrpSpPr>
          <p:cNvPr id="11" name="Groupe 32"/>
          <p:cNvGrpSpPr>
            <a:grpSpLocks/>
          </p:cNvGrpSpPr>
          <p:nvPr userDrawn="1"/>
        </p:nvGrpSpPr>
        <p:grpSpPr bwMode="auto">
          <a:xfrm>
            <a:off x="8224838" y="1517650"/>
            <a:ext cx="1008062" cy="650875"/>
            <a:chOff x="8225358" y="1564605"/>
            <a:chExt cx="1008062" cy="651322"/>
          </a:xfrm>
        </p:grpSpPr>
        <p:sp>
          <p:nvSpPr>
            <p:cNvPr id="12" name="Rectangle 11"/>
            <p:cNvSpPr>
              <a:spLocks noChangeArrowheads="1"/>
            </p:cNvSpPr>
            <p:nvPr userDrawn="1"/>
          </p:nvSpPr>
          <p:spPr bwMode="auto">
            <a:xfrm>
              <a:off x="8317433" y="1564605"/>
              <a:ext cx="827087" cy="651322"/>
            </a:xfrm>
            <a:prstGeom prst="rect">
              <a:avLst/>
            </a:prstGeom>
            <a:solidFill>
              <a:srgbClr val="31859C"/>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3" name="ZoneTexte 20"/>
            <p:cNvSpPr txBox="1">
              <a:spLocks noChangeArrowheads="1"/>
            </p:cNvSpPr>
            <p:nvPr userDrawn="1"/>
          </p:nvSpPr>
          <p:spPr bwMode="auto">
            <a:xfrm>
              <a:off x="8225358" y="1742527"/>
              <a:ext cx="1008062" cy="27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r>
                <a:rPr lang="fr-FR" altLang="fr-FR" sz="1200" b="1" dirty="0" smtClean="0">
                  <a:solidFill>
                    <a:srgbClr val="FFFFFF"/>
                  </a:solidFill>
                </a:rPr>
                <a:t>EPARGNE</a:t>
              </a:r>
            </a:p>
          </p:txBody>
        </p:sp>
      </p:grpSp>
      <p:grpSp>
        <p:nvGrpSpPr>
          <p:cNvPr id="14" name="Groupe 35"/>
          <p:cNvGrpSpPr>
            <a:grpSpLocks/>
          </p:cNvGrpSpPr>
          <p:nvPr userDrawn="1"/>
        </p:nvGrpSpPr>
        <p:grpSpPr bwMode="auto">
          <a:xfrm>
            <a:off x="8316913" y="838200"/>
            <a:ext cx="827087" cy="660400"/>
            <a:chOff x="8316913" y="837853"/>
            <a:chExt cx="827087" cy="660846"/>
          </a:xfrm>
        </p:grpSpPr>
        <p:sp>
          <p:nvSpPr>
            <p:cNvPr id="15" name="Rectangle 14"/>
            <p:cNvSpPr>
              <a:spLocks noChangeArrowheads="1"/>
            </p:cNvSpPr>
            <p:nvPr userDrawn="1"/>
          </p:nvSpPr>
          <p:spPr bwMode="auto">
            <a:xfrm>
              <a:off x="8316913" y="847384"/>
              <a:ext cx="827087" cy="651315"/>
            </a:xfrm>
            <a:prstGeom prst="rect">
              <a:avLst/>
            </a:prstGeom>
            <a:solidFill>
              <a:srgbClr val="00B0F0"/>
            </a:solidFill>
            <a:ln>
              <a:noFill/>
            </a:ln>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6" name="ZoneTexte 15"/>
            <p:cNvSpPr txBox="1">
              <a:spLocks noChangeArrowheads="1"/>
            </p:cNvSpPr>
            <p:nvPr userDrawn="1"/>
          </p:nvSpPr>
          <p:spPr bwMode="auto">
            <a:xfrm>
              <a:off x="8316913" y="837853"/>
              <a:ext cx="792162" cy="64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r>
                <a:rPr lang="fr-FR" altLang="fr-FR" sz="1200" b="1" dirty="0" smtClean="0">
                  <a:solidFill>
                    <a:srgbClr val="FFFFFF"/>
                  </a:solidFill>
                </a:rPr>
                <a:t>SUIVIS POUR ACTION</a:t>
              </a:r>
            </a:p>
          </p:txBody>
        </p:sp>
      </p:grpSp>
      <p:grpSp>
        <p:nvGrpSpPr>
          <p:cNvPr id="17" name="Groupe 38"/>
          <p:cNvGrpSpPr>
            <a:grpSpLocks/>
          </p:cNvGrpSpPr>
          <p:nvPr userDrawn="1"/>
        </p:nvGrpSpPr>
        <p:grpSpPr bwMode="auto">
          <a:xfrm>
            <a:off x="8243888" y="4906963"/>
            <a:ext cx="900112" cy="650875"/>
            <a:chOff x="8243888" y="5153943"/>
            <a:chExt cx="900112" cy="651321"/>
          </a:xfrm>
        </p:grpSpPr>
        <p:sp>
          <p:nvSpPr>
            <p:cNvPr id="18" name="Rectangle 17"/>
            <p:cNvSpPr>
              <a:spLocks noChangeArrowheads="1"/>
            </p:cNvSpPr>
            <p:nvPr userDrawn="1"/>
          </p:nvSpPr>
          <p:spPr bwMode="auto">
            <a:xfrm>
              <a:off x="8316913" y="5153943"/>
              <a:ext cx="827087" cy="651321"/>
            </a:xfrm>
            <a:prstGeom prst="rect">
              <a:avLst/>
            </a:prstGeom>
            <a:solidFill>
              <a:srgbClr val="84775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19" name="ZoneTexte 16"/>
            <p:cNvSpPr txBox="1">
              <a:spLocks noChangeArrowheads="1"/>
            </p:cNvSpPr>
            <p:nvPr userDrawn="1"/>
          </p:nvSpPr>
          <p:spPr bwMode="auto">
            <a:xfrm>
              <a:off x="8243888" y="5258790"/>
              <a:ext cx="865187" cy="46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r" eaLnBrk="1" hangingPunct="1">
                <a:defRPr/>
              </a:pPr>
              <a:r>
                <a:rPr lang="fr-FR" altLang="fr-FR" sz="1200" b="1" dirty="0" smtClean="0">
                  <a:solidFill>
                    <a:srgbClr val="FFFFFF"/>
                  </a:solidFill>
                </a:rPr>
                <a:t>COMMUNI-CATION</a:t>
              </a:r>
            </a:p>
          </p:txBody>
        </p:sp>
      </p:grpSp>
      <p:sp>
        <p:nvSpPr>
          <p:cNvPr id="20" name="Rectangle 19"/>
          <p:cNvSpPr>
            <a:spLocks noChangeArrowheads="1"/>
          </p:cNvSpPr>
          <p:nvPr userDrawn="1"/>
        </p:nvSpPr>
        <p:spPr bwMode="auto">
          <a:xfrm>
            <a:off x="8316913" y="2201863"/>
            <a:ext cx="827087" cy="650875"/>
          </a:xfrm>
          <a:prstGeom prst="rect">
            <a:avLst/>
          </a:prstGeom>
          <a:solidFill>
            <a:srgbClr val="C3699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r>
              <a:rPr lang="fr-FR" altLang="fr-FR" sz="1200" b="1" dirty="0" smtClean="0">
                <a:solidFill>
                  <a:srgbClr val="FFFFFF"/>
                </a:solidFill>
              </a:rPr>
              <a:t>BANCA</a:t>
            </a:r>
          </a:p>
        </p:txBody>
      </p:sp>
      <p:grpSp>
        <p:nvGrpSpPr>
          <p:cNvPr id="21" name="Groupe 44"/>
          <p:cNvGrpSpPr>
            <a:grpSpLocks/>
          </p:cNvGrpSpPr>
          <p:nvPr userDrawn="1"/>
        </p:nvGrpSpPr>
        <p:grpSpPr bwMode="auto">
          <a:xfrm>
            <a:off x="8242300" y="2874963"/>
            <a:ext cx="971550" cy="650875"/>
            <a:chOff x="8242300" y="2998118"/>
            <a:chExt cx="971550" cy="651321"/>
          </a:xfrm>
        </p:grpSpPr>
        <p:sp>
          <p:nvSpPr>
            <p:cNvPr id="22" name="Rectangle 21"/>
            <p:cNvSpPr>
              <a:spLocks noChangeArrowheads="1"/>
            </p:cNvSpPr>
            <p:nvPr userDrawn="1"/>
          </p:nvSpPr>
          <p:spPr bwMode="auto">
            <a:xfrm>
              <a:off x="8316913" y="2998118"/>
              <a:ext cx="827087" cy="651321"/>
            </a:xfrm>
            <a:prstGeom prst="rect">
              <a:avLst/>
            </a:prstGeom>
            <a:solidFill>
              <a:srgbClr val="7EB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23" name="ZoneTexte 20"/>
            <p:cNvSpPr txBox="1">
              <a:spLocks noChangeArrowheads="1"/>
            </p:cNvSpPr>
            <p:nvPr userDrawn="1"/>
          </p:nvSpPr>
          <p:spPr bwMode="auto">
            <a:xfrm>
              <a:off x="8242300" y="3002883"/>
              <a:ext cx="971550" cy="64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r>
                <a:rPr lang="fr-FR" altLang="fr-FR" sz="1200" b="1" dirty="0" smtClean="0">
                  <a:solidFill>
                    <a:srgbClr val="FFFFFF"/>
                  </a:solidFill>
                </a:rPr>
                <a:t>IARD PREVOY-ANCE</a:t>
              </a:r>
            </a:p>
          </p:txBody>
        </p:sp>
      </p:grpSp>
      <p:grpSp>
        <p:nvGrpSpPr>
          <p:cNvPr id="24" name="Groupe 47"/>
          <p:cNvGrpSpPr>
            <a:grpSpLocks/>
          </p:cNvGrpSpPr>
          <p:nvPr userDrawn="1"/>
        </p:nvGrpSpPr>
        <p:grpSpPr bwMode="auto">
          <a:xfrm>
            <a:off x="8316913" y="5570538"/>
            <a:ext cx="827087" cy="681037"/>
            <a:chOff x="8316913" y="5154613"/>
            <a:chExt cx="827087" cy="681037"/>
          </a:xfrm>
        </p:grpSpPr>
        <p:sp>
          <p:nvSpPr>
            <p:cNvPr id="25" name="Rectangle 24"/>
            <p:cNvSpPr>
              <a:spLocks noChangeArrowheads="1"/>
            </p:cNvSpPr>
            <p:nvPr userDrawn="1"/>
          </p:nvSpPr>
          <p:spPr bwMode="auto">
            <a:xfrm>
              <a:off x="8316913" y="5154613"/>
              <a:ext cx="827087" cy="681037"/>
            </a:xfrm>
            <a:prstGeom prst="rect">
              <a:avLst/>
            </a:prstGeom>
            <a:solidFill>
              <a:srgbClr val="FFA36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26" name="ZoneTexte 16"/>
            <p:cNvSpPr txBox="1">
              <a:spLocks noChangeArrowheads="1"/>
            </p:cNvSpPr>
            <p:nvPr userDrawn="1"/>
          </p:nvSpPr>
          <p:spPr bwMode="auto">
            <a:xfrm>
              <a:off x="8316913" y="5259388"/>
              <a:ext cx="7921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r" eaLnBrk="1" hangingPunct="1">
                <a:defRPr/>
              </a:pPr>
              <a:r>
                <a:rPr lang="fr-FR" altLang="fr-FR" sz="1200" b="1" dirty="0" smtClean="0">
                  <a:solidFill>
                    <a:srgbClr val="FFFFFF"/>
                  </a:solidFill>
                </a:rPr>
                <a:t>CONFOR-MITE</a:t>
              </a:r>
            </a:p>
          </p:txBody>
        </p:sp>
      </p:grpSp>
      <p:grpSp>
        <p:nvGrpSpPr>
          <p:cNvPr id="27" name="Groupe 24"/>
          <p:cNvGrpSpPr>
            <a:grpSpLocks/>
          </p:cNvGrpSpPr>
          <p:nvPr userDrawn="1"/>
        </p:nvGrpSpPr>
        <p:grpSpPr bwMode="auto">
          <a:xfrm>
            <a:off x="7308850" y="3560763"/>
            <a:ext cx="1008063" cy="650875"/>
            <a:chOff x="8231188" y="3714080"/>
            <a:chExt cx="1008062" cy="651322"/>
          </a:xfrm>
        </p:grpSpPr>
        <p:sp>
          <p:nvSpPr>
            <p:cNvPr id="28" name="Rectangle 27"/>
            <p:cNvSpPr>
              <a:spLocks noChangeArrowheads="1"/>
            </p:cNvSpPr>
            <p:nvPr userDrawn="1"/>
          </p:nvSpPr>
          <p:spPr bwMode="auto">
            <a:xfrm>
              <a:off x="8316913" y="3714080"/>
              <a:ext cx="827087" cy="651322"/>
            </a:xfrm>
            <a:prstGeom prst="rect">
              <a:avLst/>
            </a:prstGeom>
            <a:solidFill>
              <a:schemeClr val="tx2"/>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endParaRPr lang="fr-FR" altLang="fr-FR" dirty="0" smtClean="0">
                <a:solidFill>
                  <a:srgbClr val="FFFFFF"/>
                </a:solidFill>
              </a:endParaRPr>
            </a:p>
          </p:txBody>
        </p:sp>
        <p:sp>
          <p:nvSpPr>
            <p:cNvPr id="29" name="ZoneTexte 28"/>
            <p:cNvSpPr txBox="1">
              <a:spLocks noChangeArrowheads="1"/>
            </p:cNvSpPr>
            <p:nvPr userDrawn="1"/>
          </p:nvSpPr>
          <p:spPr bwMode="auto">
            <a:xfrm>
              <a:off x="8231188" y="3882471"/>
              <a:ext cx="1008062" cy="27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ctr" eaLnBrk="1" hangingPunct="1">
                <a:defRPr/>
              </a:pPr>
              <a:r>
                <a:rPr lang="fr-FR" altLang="fr-FR" sz="1200" b="1" dirty="0" smtClean="0">
                  <a:solidFill>
                    <a:srgbClr val="FFFFFF"/>
                  </a:solidFill>
                </a:rPr>
                <a:t>JEUNES</a:t>
              </a:r>
            </a:p>
          </p:txBody>
        </p:sp>
      </p:grpSp>
    </p:spTree>
    <p:extLst>
      <p:ext uri="{BB962C8B-B14F-4D97-AF65-F5344CB8AC3E}">
        <p14:creationId xmlns:p14="http://schemas.microsoft.com/office/powerpoint/2010/main" val="37614954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Page de garde">
    <p:bg>
      <p:bgPr>
        <a:solidFill>
          <a:schemeClr val="accent1"/>
        </a:solidFill>
        <a:effectLst/>
      </p:bgPr>
    </p:bg>
    <p:spTree>
      <p:nvGrpSpPr>
        <p:cNvPr id="1" name=""/>
        <p:cNvGrpSpPr/>
        <p:nvPr/>
      </p:nvGrpSpPr>
      <p:grpSpPr>
        <a:xfrm>
          <a:off x="0" y="0"/>
          <a:ext cx="0" cy="0"/>
          <a:chOff x="0" y="0"/>
          <a:chExt cx="0" cy="0"/>
        </a:xfrm>
      </p:grpSpPr>
      <p:grpSp>
        <p:nvGrpSpPr>
          <p:cNvPr id="6" name="Groupe 5"/>
          <p:cNvGrpSpPr/>
          <p:nvPr userDrawn="1"/>
        </p:nvGrpSpPr>
        <p:grpSpPr>
          <a:xfrm>
            <a:off x="-1991224" y="-645963"/>
            <a:ext cx="12871062" cy="7750589"/>
            <a:chOff x="-1991224" y="-645963"/>
            <a:chExt cx="12871062" cy="7750589"/>
          </a:xfrm>
          <a:solidFill>
            <a:schemeClr val="bg1"/>
          </a:solidFill>
        </p:grpSpPr>
        <p:sp>
          <p:nvSpPr>
            <p:cNvPr id="7"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8"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cxnSp>
        <p:nvCxnSpPr>
          <p:cNvPr id="9" name="Connecteur droit 8"/>
          <p:cNvCxnSpPr/>
          <p:nvPr userDrawn="1"/>
        </p:nvCxnSpPr>
        <p:spPr>
          <a:xfrm>
            <a:off x="198438" y="2501900"/>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a:off x="198438" y="4535488"/>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Espace réservé pour une imag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Espace réservé pour une imag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ous-titre 2"/>
          <p:cNvSpPr>
            <a:spLocks noGrp="1"/>
          </p:cNvSpPr>
          <p:nvPr>
            <p:ph type="subTitle" idx="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19" name="Espace réservé du texte 4"/>
          <p:cNvSpPr>
            <a:spLocks noGrp="1"/>
          </p:cNvSpPr>
          <p:nvPr>
            <p:ph type="body" sz="quarter" idx="10"/>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smtClean="0"/>
              <a:t>Modifiez les styles du texte du masque</a:t>
            </a:r>
          </a:p>
        </p:txBody>
      </p:sp>
      <p:sp>
        <p:nvSpPr>
          <p:cNvPr id="20" name="Titre 12"/>
          <p:cNvSpPr>
            <a:spLocks noGrp="1"/>
          </p:cNvSpPr>
          <p:nvPr>
            <p:ph type="title"/>
          </p:nvPr>
        </p:nvSpPr>
        <p:spPr>
          <a:xfrm>
            <a:off x="108186" y="2537550"/>
            <a:ext cx="2844000" cy="630942"/>
          </a:xfrm>
        </p:spPr>
        <p:txBody>
          <a:bodyPr wrap="square"/>
          <a:lstStyle>
            <a:lvl1pPr algn="ctr">
              <a:defRPr sz="3500" baseline="0"/>
            </a:lvl1pPr>
          </a:lstStyle>
          <a:p>
            <a:r>
              <a:rPr lang="fr-FR" smtClean="0"/>
              <a:t>Modifiez le style du titre</a:t>
            </a:r>
            <a:endParaRPr lang="fr-FR" dirty="0"/>
          </a:p>
        </p:txBody>
      </p:sp>
      <p:sp>
        <p:nvSpPr>
          <p:cNvPr id="3" name="Espace réservé du texte 2"/>
          <p:cNvSpPr>
            <a:spLocks noGrp="1"/>
          </p:cNvSpPr>
          <p:nvPr>
            <p:ph type="body" sz="quarter" idx="1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lvl="0"/>
            <a:r>
              <a:rPr lang="fr-FR" smtClean="0"/>
              <a:t>Modifiez les styles du texte du masque</a:t>
            </a:r>
          </a:p>
          <a:p>
            <a:pPr lvl="1"/>
            <a:r>
              <a:rPr lang="fr-FR" smtClean="0"/>
              <a:t>Deuxième niveau</a:t>
            </a:r>
          </a:p>
        </p:txBody>
      </p:sp>
    </p:spTree>
    <p:extLst>
      <p:ext uri="{BB962C8B-B14F-4D97-AF65-F5344CB8AC3E}">
        <p14:creationId xmlns:p14="http://schemas.microsoft.com/office/powerpoint/2010/main" val="21126378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1">
    <p:spTree>
      <p:nvGrpSpPr>
        <p:cNvPr id="1" name=""/>
        <p:cNvGrpSpPr/>
        <p:nvPr/>
      </p:nvGrpSpPr>
      <p:grpSpPr>
        <a:xfrm>
          <a:off x="0" y="0"/>
          <a:ext cx="0" cy="0"/>
          <a:chOff x="0" y="0"/>
          <a:chExt cx="0" cy="0"/>
        </a:xfrm>
      </p:grpSpPr>
      <p:pic>
        <p:nvPicPr>
          <p:cNvPr id="6" name="Imag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 6"/>
          <p:cNvGrpSpPr/>
          <p:nvPr userDrawn="1"/>
        </p:nvGrpSpPr>
        <p:grpSpPr>
          <a:xfrm>
            <a:off x="-1991224" y="-645963"/>
            <a:ext cx="12871062" cy="7750589"/>
            <a:chOff x="-1991224" y="-645963"/>
            <a:chExt cx="12871062" cy="7750589"/>
          </a:xfrm>
          <a:solidFill>
            <a:schemeClr val="bg1"/>
          </a:solidFill>
        </p:grpSpPr>
        <p:sp>
          <p:nvSpPr>
            <p:cNvPr id="8"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9"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cxnSp>
        <p:nvCxnSpPr>
          <p:cNvPr id="10" name="Connecteur droit 9"/>
          <p:cNvCxnSpPr/>
          <p:nvPr userDrawn="1"/>
        </p:nvCxnSpPr>
        <p:spPr>
          <a:xfrm>
            <a:off x="198438" y="2501900"/>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438" y="4535488"/>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Image 1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97175" y="6434138"/>
            <a:ext cx="1343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space réservé pour une image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Espace réservé pour une image  8"/>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ous-titre 2"/>
          <p:cNvSpPr>
            <a:spLocks noGrp="1"/>
          </p:cNvSpPr>
          <p:nvPr>
            <p:ph type="subTitle" idx="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19" name="Espace réservé du texte 4"/>
          <p:cNvSpPr>
            <a:spLocks noGrp="1"/>
          </p:cNvSpPr>
          <p:nvPr>
            <p:ph type="body" sz="quarter" idx="10"/>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smtClean="0"/>
              <a:t>Modifiez les styles du texte du masque</a:t>
            </a:r>
          </a:p>
        </p:txBody>
      </p:sp>
      <p:sp>
        <p:nvSpPr>
          <p:cNvPr id="20" name="Titre 12"/>
          <p:cNvSpPr>
            <a:spLocks noGrp="1"/>
          </p:cNvSpPr>
          <p:nvPr>
            <p:ph type="title"/>
          </p:nvPr>
        </p:nvSpPr>
        <p:spPr>
          <a:xfrm>
            <a:off x="108186" y="2537550"/>
            <a:ext cx="2844000" cy="630942"/>
          </a:xfrm>
        </p:spPr>
        <p:txBody>
          <a:bodyPr wrap="square"/>
          <a:lstStyle>
            <a:lvl1pPr algn="ctr">
              <a:defRPr sz="3500" baseline="0"/>
            </a:lvl1pPr>
          </a:lstStyle>
          <a:p>
            <a:r>
              <a:rPr lang="fr-FR" smtClean="0"/>
              <a:t>Modifiez le style du titre</a:t>
            </a:r>
            <a:endParaRPr lang="fr-FR" dirty="0"/>
          </a:p>
        </p:txBody>
      </p:sp>
      <p:sp>
        <p:nvSpPr>
          <p:cNvPr id="3" name="Espace réservé du texte 2"/>
          <p:cNvSpPr>
            <a:spLocks noGrp="1"/>
          </p:cNvSpPr>
          <p:nvPr>
            <p:ph type="body" sz="quarter" idx="1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lvl="0"/>
            <a:r>
              <a:rPr lang="fr-FR" smtClean="0"/>
              <a:t>Modifiez les styles du texte du masque</a:t>
            </a:r>
          </a:p>
          <a:p>
            <a:pPr lvl="1"/>
            <a:r>
              <a:rPr lang="fr-FR" smtClean="0"/>
              <a:t>Deuxième niveau</a:t>
            </a:r>
          </a:p>
        </p:txBody>
      </p:sp>
    </p:spTree>
    <p:extLst>
      <p:ext uri="{BB962C8B-B14F-4D97-AF65-F5344CB8AC3E}">
        <p14:creationId xmlns:p14="http://schemas.microsoft.com/office/powerpoint/2010/main" val="41403578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3">
    <p:spTree>
      <p:nvGrpSpPr>
        <p:cNvPr id="1" name=""/>
        <p:cNvGrpSpPr/>
        <p:nvPr/>
      </p:nvGrpSpPr>
      <p:grpSpPr>
        <a:xfrm>
          <a:off x="0" y="0"/>
          <a:ext cx="0" cy="0"/>
          <a:chOff x="0" y="0"/>
          <a:chExt cx="0" cy="0"/>
        </a:xfrm>
      </p:grpSpPr>
      <p:pic>
        <p:nvPicPr>
          <p:cNvPr id="6" name="Imag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 6"/>
          <p:cNvGrpSpPr/>
          <p:nvPr userDrawn="1"/>
        </p:nvGrpSpPr>
        <p:grpSpPr>
          <a:xfrm>
            <a:off x="-1991224" y="-645963"/>
            <a:ext cx="12871062" cy="7750589"/>
            <a:chOff x="-1991224" y="-645963"/>
            <a:chExt cx="12871062" cy="7750589"/>
          </a:xfrm>
          <a:solidFill>
            <a:schemeClr val="bg1"/>
          </a:solidFill>
        </p:grpSpPr>
        <p:sp>
          <p:nvSpPr>
            <p:cNvPr id="8"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9"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cxnSp>
        <p:nvCxnSpPr>
          <p:cNvPr id="10" name="Connecteur droit 9"/>
          <p:cNvCxnSpPr/>
          <p:nvPr userDrawn="1"/>
        </p:nvCxnSpPr>
        <p:spPr>
          <a:xfrm>
            <a:off x="198438" y="2501900"/>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438" y="4535488"/>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Image 1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97175" y="6434138"/>
            <a:ext cx="1343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space réservé pour une image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Espace réservé pour une image  8"/>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ous-titre 2"/>
          <p:cNvSpPr>
            <a:spLocks noGrp="1"/>
          </p:cNvSpPr>
          <p:nvPr>
            <p:ph type="subTitle" idx="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19" name="Espace réservé du texte 4"/>
          <p:cNvSpPr>
            <a:spLocks noGrp="1"/>
          </p:cNvSpPr>
          <p:nvPr>
            <p:ph type="body" sz="quarter" idx="10"/>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smtClean="0"/>
              <a:t>Modifiez les styles du texte du masque</a:t>
            </a:r>
          </a:p>
        </p:txBody>
      </p:sp>
      <p:sp>
        <p:nvSpPr>
          <p:cNvPr id="20" name="Titre 12"/>
          <p:cNvSpPr>
            <a:spLocks noGrp="1"/>
          </p:cNvSpPr>
          <p:nvPr>
            <p:ph type="title"/>
          </p:nvPr>
        </p:nvSpPr>
        <p:spPr>
          <a:xfrm>
            <a:off x="108186" y="2537550"/>
            <a:ext cx="2844000" cy="630942"/>
          </a:xfrm>
        </p:spPr>
        <p:txBody>
          <a:bodyPr wrap="square"/>
          <a:lstStyle>
            <a:lvl1pPr algn="ctr">
              <a:defRPr sz="3500" baseline="0"/>
            </a:lvl1pPr>
          </a:lstStyle>
          <a:p>
            <a:r>
              <a:rPr lang="fr-FR" smtClean="0"/>
              <a:t>Modifiez le style du titre</a:t>
            </a:r>
            <a:endParaRPr lang="fr-FR" dirty="0"/>
          </a:p>
        </p:txBody>
      </p:sp>
      <p:sp>
        <p:nvSpPr>
          <p:cNvPr id="3" name="Espace réservé du texte 2"/>
          <p:cNvSpPr>
            <a:spLocks noGrp="1"/>
          </p:cNvSpPr>
          <p:nvPr>
            <p:ph type="body" sz="quarter" idx="1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lvl="0"/>
            <a:r>
              <a:rPr lang="fr-FR" smtClean="0"/>
              <a:t>Modifiez les styles du texte du masque</a:t>
            </a:r>
          </a:p>
          <a:p>
            <a:pPr lvl="1"/>
            <a:r>
              <a:rPr lang="fr-FR" smtClean="0"/>
              <a:t>Deuxième niveau</a:t>
            </a:r>
          </a:p>
        </p:txBody>
      </p:sp>
    </p:spTree>
    <p:extLst>
      <p:ext uri="{BB962C8B-B14F-4D97-AF65-F5344CB8AC3E}">
        <p14:creationId xmlns:p14="http://schemas.microsoft.com/office/powerpoint/2010/main" val="24062127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4">
    <p:spTree>
      <p:nvGrpSpPr>
        <p:cNvPr id="1" name=""/>
        <p:cNvGrpSpPr/>
        <p:nvPr/>
      </p:nvGrpSpPr>
      <p:grpSpPr>
        <a:xfrm>
          <a:off x="0" y="0"/>
          <a:ext cx="0" cy="0"/>
          <a:chOff x="0" y="0"/>
          <a:chExt cx="0" cy="0"/>
        </a:xfrm>
      </p:grpSpPr>
      <p:pic>
        <p:nvPicPr>
          <p:cNvPr id="6" name="Imag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 6"/>
          <p:cNvGrpSpPr/>
          <p:nvPr userDrawn="1"/>
        </p:nvGrpSpPr>
        <p:grpSpPr>
          <a:xfrm>
            <a:off x="-1991224" y="-645963"/>
            <a:ext cx="12871062" cy="7750589"/>
            <a:chOff x="-1991224" y="-645963"/>
            <a:chExt cx="12871062" cy="7750589"/>
          </a:xfrm>
          <a:solidFill>
            <a:schemeClr val="bg1"/>
          </a:solidFill>
        </p:grpSpPr>
        <p:sp>
          <p:nvSpPr>
            <p:cNvPr id="8" name="Triangle rectangle 13"/>
            <p:cNvSpPr>
              <a:spLocks noChangeAspect="1"/>
            </p:cNvSpPr>
            <p:nvPr/>
          </p:nvSpPr>
          <p:spPr>
            <a:xfrm rot="13620000">
              <a:off x="-2411183" y="855294"/>
              <a:ext cx="6398288" cy="5558370"/>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8288" h="5558370">
                  <a:moveTo>
                    <a:pt x="1613" y="5551727"/>
                  </a:moveTo>
                  <a:cubicBezTo>
                    <a:pt x="-2519" y="4336122"/>
                    <a:pt x="2624" y="2237992"/>
                    <a:pt x="2371" y="1464426"/>
                  </a:cubicBezTo>
                  <a:lnTo>
                    <a:pt x="1373759" y="0"/>
                  </a:lnTo>
                  <a:lnTo>
                    <a:pt x="6398288" y="4685100"/>
                  </a:lnTo>
                  <a:lnTo>
                    <a:pt x="5582919" y="5558370"/>
                  </a:lnTo>
                  <a:lnTo>
                    <a:pt x="1613" y="55517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9" name="Triangle rectangle 13"/>
            <p:cNvSpPr>
              <a:spLocks noChangeAspect="1"/>
            </p:cNvSpPr>
            <p:nvPr/>
          </p:nvSpPr>
          <p:spPr>
            <a:xfrm rot="13620000">
              <a:off x="3496266" y="-278946"/>
              <a:ext cx="7750589"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589" h="7016555">
                  <a:moveTo>
                    <a:pt x="2169283" y="4087301"/>
                  </a:moveTo>
                  <a:cubicBezTo>
                    <a:pt x="2165151" y="2871696"/>
                    <a:pt x="2170294" y="773566"/>
                    <a:pt x="2170041" y="0"/>
                  </a:cubicBezTo>
                  <a:lnTo>
                    <a:pt x="0" y="2333292"/>
                  </a:lnTo>
                  <a:lnTo>
                    <a:pt x="5023890" y="7016555"/>
                  </a:lnTo>
                  <a:lnTo>
                    <a:pt x="7750589" y="4093944"/>
                  </a:lnTo>
                  <a:lnTo>
                    <a:pt x="2169283" y="40873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cxnSp>
        <p:nvCxnSpPr>
          <p:cNvPr id="10" name="Connecteur droit 9"/>
          <p:cNvCxnSpPr/>
          <p:nvPr userDrawn="1"/>
        </p:nvCxnSpPr>
        <p:spPr>
          <a:xfrm>
            <a:off x="198438" y="2501900"/>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438" y="4535488"/>
            <a:ext cx="266382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Image 1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97175" y="6434138"/>
            <a:ext cx="1343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space réservé pour une image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5900" y="247650"/>
            <a:ext cx="93186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Espace réservé pour une image  8"/>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ous-titre 2"/>
          <p:cNvSpPr>
            <a:spLocks noGrp="1"/>
          </p:cNvSpPr>
          <p:nvPr>
            <p:ph type="subTitle" idx="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19" name="Espace réservé du texte 4"/>
          <p:cNvSpPr>
            <a:spLocks noGrp="1"/>
          </p:cNvSpPr>
          <p:nvPr>
            <p:ph type="body" sz="quarter" idx="10"/>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smtClean="0"/>
              <a:t>Modifiez les styles du texte du masque</a:t>
            </a:r>
          </a:p>
        </p:txBody>
      </p:sp>
      <p:sp>
        <p:nvSpPr>
          <p:cNvPr id="20" name="Titre 12"/>
          <p:cNvSpPr>
            <a:spLocks noGrp="1"/>
          </p:cNvSpPr>
          <p:nvPr>
            <p:ph type="title"/>
          </p:nvPr>
        </p:nvSpPr>
        <p:spPr>
          <a:xfrm>
            <a:off x="108186" y="2537550"/>
            <a:ext cx="2844000" cy="630942"/>
          </a:xfrm>
        </p:spPr>
        <p:txBody>
          <a:bodyPr wrap="square"/>
          <a:lstStyle>
            <a:lvl1pPr algn="ctr">
              <a:defRPr sz="3500" baseline="0"/>
            </a:lvl1pPr>
          </a:lstStyle>
          <a:p>
            <a:r>
              <a:rPr lang="fr-FR" smtClean="0"/>
              <a:t>Modifiez le style du titre</a:t>
            </a:r>
            <a:endParaRPr lang="fr-FR" dirty="0"/>
          </a:p>
        </p:txBody>
      </p:sp>
      <p:sp>
        <p:nvSpPr>
          <p:cNvPr id="3" name="Espace réservé du texte 2"/>
          <p:cNvSpPr>
            <a:spLocks noGrp="1"/>
          </p:cNvSpPr>
          <p:nvPr>
            <p:ph type="body" sz="quarter" idx="1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lvl="0"/>
            <a:r>
              <a:rPr lang="fr-FR" smtClean="0"/>
              <a:t>Modifiez les styles du texte du masque</a:t>
            </a:r>
          </a:p>
          <a:p>
            <a:pPr lvl="1"/>
            <a:r>
              <a:rPr lang="fr-FR" smtClean="0"/>
              <a:t>Deuxième niveau</a:t>
            </a:r>
          </a:p>
        </p:txBody>
      </p:sp>
    </p:spTree>
    <p:extLst>
      <p:ext uri="{BB962C8B-B14F-4D97-AF65-F5344CB8AC3E}">
        <p14:creationId xmlns:p14="http://schemas.microsoft.com/office/powerpoint/2010/main" val="34684447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Page de garde visuel 5">
    <p:spTree>
      <p:nvGrpSpPr>
        <p:cNvPr id="1" name=""/>
        <p:cNvGrpSpPr/>
        <p:nvPr/>
      </p:nvGrpSpPr>
      <p:grpSpPr>
        <a:xfrm>
          <a:off x="0" y="0"/>
          <a:ext cx="0" cy="0"/>
          <a:chOff x="0" y="0"/>
          <a:chExt cx="0" cy="0"/>
        </a:xfrm>
      </p:grpSpPr>
      <p:pic>
        <p:nvPicPr>
          <p:cNvPr id="18" name="Imag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6400" y="0"/>
            <a:ext cx="8626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 6"/>
          <p:cNvGrpSpPr/>
          <p:nvPr userDrawn="1"/>
        </p:nvGrpSpPr>
        <p:grpSpPr>
          <a:xfrm>
            <a:off x="-2204860" y="-219103"/>
            <a:ext cx="13252843" cy="7257495"/>
            <a:chOff x="-2204860" y="-219103"/>
            <a:chExt cx="13252843" cy="7257495"/>
          </a:xfrm>
          <a:solidFill>
            <a:schemeClr val="bg1"/>
          </a:solidFill>
        </p:grpSpPr>
        <p:sp>
          <p:nvSpPr>
            <p:cNvPr id="8" name="Triangle rectangle 13"/>
            <p:cNvSpPr>
              <a:spLocks noChangeAspect="1"/>
            </p:cNvSpPr>
            <p:nvPr/>
          </p:nvSpPr>
          <p:spPr>
            <a:xfrm rot="13620000">
              <a:off x="-2466189" y="908197"/>
              <a:ext cx="5695785" cy="5173128"/>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5998937"/>
                <a:gd name="connsiteY0" fmla="*/ 5551727 h 5558370"/>
                <a:gd name="connsiteX1" fmla="*/ 2371 w 5998937"/>
                <a:gd name="connsiteY1" fmla="*/ 1464426 h 5558370"/>
                <a:gd name="connsiteX2" fmla="*/ 1373759 w 5998937"/>
                <a:gd name="connsiteY2" fmla="*/ 0 h 5558370"/>
                <a:gd name="connsiteX3" fmla="*/ 5998937 w 5998937"/>
                <a:gd name="connsiteY3" fmla="*/ 5097761 h 5558370"/>
                <a:gd name="connsiteX4" fmla="*/ 5582919 w 5998937"/>
                <a:gd name="connsiteY4" fmla="*/ 5558370 h 5558370"/>
                <a:gd name="connsiteX5" fmla="*/ 1613 w 5998937"/>
                <a:gd name="connsiteY5" fmla="*/ 5551727 h 5558370"/>
                <a:gd name="connsiteX0" fmla="*/ 1613 w 5998937"/>
                <a:gd name="connsiteY0" fmla="*/ 5045752 h 5052395"/>
                <a:gd name="connsiteX1" fmla="*/ 2371 w 5998937"/>
                <a:gd name="connsiteY1" fmla="*/ 958451 h 5052395"/>
                <a:gd name="connsiteX2" fmla="*/ 887391 w 5998937"/>
                <a:gd name="connsiteY2" fmla="*/ 0 h 5052395"/>
                <a:gd name="connsiteX3" fmla="*/ 5998937 w 5998937"/>
                <a:gd name="connsiteY3" fmla="*/ 4591786 h 5052395"/>
                <a:gd name="connsiteX4" fmla="*/ 5582919 w 5998937"/>
                <a:gd name="connsiteY4" fmla="*/ 5052395 h 5052395"/>
                <a:gd name="connsiteX5" fmla="*/ 1613 w 5998937"/>
                <a:gd name="connsiteY5" fmla="*/ 5045752 h 5052395"/>
                <a:gd name="connsiteX0" fmla="*/ 1613 w 5998937"/>
                <a:gd name="connsiteY0" fmla="*/ 5092933 h 5099576"/>
                <a:gd name="connsiteX1" fmla="*/ 2371 w 5998937"/>
                <a:gd name="connsiteY1" fmla="*/ 1005632 h 5099576"/>
                <a:gd name="connsiteX2" fmla="*/ 945926 w 5998937"/>
                <a:gd name="connsiteY2" fmla="*/ 0 h 5099576"/>
                <a:gd name="connsiteX3" fmla="*/ 5998937 w 5998937"/>
                <a:gd name="connsiteY3" fmla="*/ 4638967 h 5099576"/>
                <a:gd name="connsiteX4" fmla="*/ 5582919 w 5998937"/>
                <a:gd name="connsiteY4" fmla="*/ 5099576 h 5099576"/>
                <a:gd name="connsiteX5" fmla="*/ 1613 w 5998937"/>
                <a:gd name="connsiteY5" fmla="*/ 5092933 h 5099576"/>
                <a:gd name="connsiteX0" fmla="*/ 1613 w 5957004"/>
                <a:gd name="connsiteY0" fmla="*/ 5092933 h 5099576"/>
                <a:gd name="connsiteX1" fmla="*/ 2371 w 5957004"/>
                <a:gd name="connsiteY1" fmla="*/ 1005632 h 5099576"/>
                <a:gd name="connsiteX2" fmla="*/ 945926 w 5957004"/>
                <a:gd name="connsiteY2" fmla="*/ 0 h 5099576"/>
                <a:gd name="connsiteX3" fmla="*/ 5957004 w 5957004"/>
                <a:gd name="connsiteY3" fmla="*/ 4730706 h 5099576"/>
                <a:gd name="connsiteX4" fmla="*/ 5582919 w 5957004"/>
                <a:gd name="connsiteY4" fmla="*/ 5099576 h 5099576"/>
                <a:gd name="connsiteX5" fmla="*/ 1613 w 5957004"/>
                <a:gd name="connsiteY5" fmla="*/ 5092933 h 5099576"/>
                <a:gd name="connsiteX0" fmla="*/ 1613 w 5986009"/>
                <a:gd name="connsiteY0" fmla="*/ 5092933 h 5099576"/>
                <a:gd name="connsiteX1" fmla="*/ 2371 w 5986009"/>
                <a:gd name="connsiteY1" fmla="*/ 1005632 h 5099576"/>
                <a:gd name="connsiteX2" fmla="*/ 945926 w 5986009"/>
                <a:gd name="connsiteY2" fmla="*/ 0 h 5099576"/>
                <a:gd name="connsiteX3" fmla="*/ 5986009 w 5986009"/>
                <a:gd name="connsiteY3" fmla="*/ 4699602 h 5099576"/>
                <a:gd name="connsiteX4" fmla="*/ 5582919 w 5986009"/>
                <a:gd name="connsiteY4" fmla="*/ 5099576 h 5099576"/>
                <a:gd name="connsiteX5" fmla="*/ 1613 w 5986009"/>
                <a:gd name="connsiteY5" fmla="*/ 5092933 h 5099576"/>
                <a:gd name="connsiteX0" fmla="*/ 1613 w 5986009"/>
                <a:gd name="connsiteY0" fmla="*/ 5092933 h 5129106"/>
                <a:gd name="connsiteX1" fmla="*/ 2371 w 5986009"/>
                <a:gd name="connsiteY1" fmla="*/ 1005632 h 5129106"/>
                <a:gd name="connsiteX2" fmla="*/ 945926 w 5986009"/>
                <a:gd name="connsiteY2" fmla="*/ 0 h 5129106"/>
                <a:gd name="connsiteX3" fmla="*/ 5986009 w 5986009"/>
                <a:gd name="connsiteY3" fmla="*/ 4699602 h 5129106"/>
                <a:gd name="connsiteX4" fmla="*/ 5598995 w 5986009"/>
                <a:gd name="connsiteY4" fmla="*/ 5129106 h 5129106"/>
                <a:gd name="connsiteX5" fmla="*/ 1613 w 5986009"/>
                <a:gd name="connsiteY5" fmla="*/ 5092933 h 5129106"/>
                <a:gd name="connsiteX0" fmla="*/ 1613 w 5986009"/>
                <a:gd name="connsiteY0" fmla="*/ 5092933 h 5092933"/>
                <a:gd name="connsiteX1" fmla="*/ 2371 w 5986009"/>
                <a:gd name="connsiteY1" fmla="*/ 1005632 h 5092933"/>
                <a:gd name="connsiteX2" fmla="*/ 945926 w 5986009"/>
                <a:gd name="connsiteY2" fmla="*/ 0 h 5092933"/>
                <a:gd name="connsiteX3" fmla="*/ 5986009 w 5986009"/>
                <a:gd name="connsiteY3" fmla="*/ 4699602 h 5092933"/>
                <a:gd name="connsiteX4" fmla="*/ 5649755 w 5986009"/>
                <a:gd name="connsiteY4" fmla="*/ 5074673 h 5092933"/>
                <a:gd name="connsiteX5" fmla="*/ 1613 w 5986009"/>
                <a:gd name="connsiteY5" fmla="*/ 5092933 h 5092933"/>
                <a:gd name="connsiteX0" fmla="*/ 1613 w 5986009"/>
                <a:gd name="connsiteY0" fmla="*/ 5092933 h 5122379"/>
                <a:gd name="connsiteX1" fmla="*/ 2371 w 5986009"/>
                <a:gd name="connsiteY1" fmla="*/ 1005632 h 5122379"/>
                <a:gd name="connsiteX2" fmla="*/ 945926 w 5986009"/>
                <a:gd name="connsiteY2" fmla="*/ 0 h 5122379"/>
                <a:gd name="connsiteX3" fmla="*/ 5986009 w 5986009"/>
                <a:gd name="connsiteY3" fmla="*/ 4699602 h 5122379"/>
                <a:gd name="connsiteX4" fmla="*/ 5576191 w 5986009"/>
                <a:gd name="connsiteY4" fmla="*/ 5122379 h 5122379"/>
                <a:gd name="connsiteX5" fmla="*/ 1613 w 5986009"/>
                <a:gd name="connsiteY5" fmla="*/ 5092933 h 5122379"/>
                <a:gd name="connsiteX0" fmla="*/ 26 w 5984422"/>
                <a:gd name="connsiteY0" fmla="*/ 5092933 h 5122379"/>
                <a:gd name="connsiteX1" fmla="*/ 493878 w 5984422"/>
                <a:gd name="connsiteY1" fmla="*/ 476853 h 5122379"/>
                <a:gd name="connsiteX2" fmla="*/ 944339 w 5984422"/>
                <a:gd name="connsiteY2" fmla="*/ 0 h 5122379"/>
                <a:gd name="connsiteX3" fmla="*/ 5984422 w 5984422"/>
                <a:gd name="connsiteY3" fmla="*/ 4699602 h 5122379"/>
                <a:gd name="connsiteX4" fmla="*/ 5574604 w 5984422"/>
                <a:gd name="connsiteY4" fmla="*/ 5122379 h 5122379"/>
                <a:gd name="connsiteX5" fmla="*/ 26 w 5984422"/>
                <a:gd name="connsiteY5" fmla="*/ 5092933 h 5122379"/>
                <a:gd name="connsiteX0" fmla="*/ 61 w 5695785"/>
                <a:gd name="connsiteY0" fmla="*/ 5173128 h 5173128"/>
                <a:gd name="connsiteX1" fmla="*/ 205241 w 5695785"/>
                <a:gd name="connsiteY1" fmla="*/ 476853 h 5173128"/>
                <a:gd name="connsiteX2" fmla="*/ 655702 w 5695785"/>
                <a:gd name="connsiteY2" fmla="*/ 0 h 5173128"/>
                <a:gd name="connsiteX3" fmla="*/ 5695785 w 5695785"/>
                <a:gd name="connsiteY3" fmla="*/ 4699602 h 5173128"/>
                <a:gd name="connsiteX4" fmla="*/ 5285967 w 5695785"/>
                <a:gd name="connsiteY4" fmla="*/ 5122379 h 5173128"/>
                <a:gd name="connsiteX5" fmla="*/ 61 w 5695785"/>
                <a:gd name="connsiteY5" fmla="*/ 5173128 h 517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5785" h="5173128">
                  <a:moveTo>
                    <a:pt x="61" y="5173128"/>
                  </a:moveTo>
                  <a:cubicBezTo>
                    <a:pt x="-4071" y="3957523"/>
                    <a:pt x="205494" y="1250419"/>
                    <a:pt x="205241" y="476853"/>
                  </a:cubicBezTo>
                  <a:lnTo>
                    <a:pt x="655702" y="0"/>
                  </a:lnTo>
                  <a:lnTo>
                    <a:pt x="5695785" y="4699602"/>
                  </a:lnTo>
                  <a:lnTo>
                    <a:pt x="5285967" y="5122379"/>
                  </a:lnTo>
                  <a:lnTo>
                    <a:pt x="61" y="51731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9" name="Triangle rectangle 13"/>
            <p:cNvSpPr>
              <a:spLocks noChangeAspect="1"/>
            </p:cNvSpPr>
            <p:nvPr/>
          </p:nvSpPr>
          <p:spPr>
            <a:xfrm rot="13620000">
              <a:off x="3910958" y="-98633"/>
              <a:ext cx="7257495" cy="7016555"/>
            </a:xfrm>
            <a:custGeom>
              <a:avLst/>
              <a:gdLst>
                <a:gd name="connsiteX0" fmla="*/ 0 w 6408000"/>
                <a:gd name="connsiteY0" fmla="*/ 6408000 h 6408000"/>
                <a:gd name="connsiteX1" fmla="*/ 0 w 6408000"/>
                <a:gd name="connsiteY1" fmla="*/ 0 h 6408000"/>
                <a:gd name="connsiteX2" fmla="*/ 6408000 w 6408000"/>
                <a:gd name="connsiteY2" fmla="*/ 6408000 h 6408000"/>
                <a:gd name="connsiteX3" fmla="*/ 0 w 6408000"/>
                <a:gd name="connsiteY3" fmla="*/ 6408000 h 6408000"/>
                <a:gd name="connsiteX0" fmla="*/ 0 w 6408000"/>
                <a:gd name="connsiteY0" fmla="*/ 6408000 h 6408000"/>
                <a:gd name="connsiteX1" fmla="*/ 0 w 6408000"/>
                <a:gd name="connsiteY1" fmla="*/ 0 h 6408000"/>
                <a:gd name="connsiteX2" fmla="*/ 6035925 w 6408000"/>
                <a:gd name="connsiteY2" fmla="*/ 6025742 h 6408000"/>
                <a:gd name="connsiteX3" fmla="*/ 6408000 w 6408000"/>
                <a:gd name="connsiteY3" fmla="*/ 6408000 h 6408000"/>
                <a:gd name="connsiteX4" fmla="*/ 0 w 6408000"/>
                <a:gd name="connsiteY4" fmla="*/ 6408000 h 6408000"/>
                <a:gd name="connsiteX0" fmla="*/ 0 w 6408000"/>
                <a:gd name="connsiteY0" fmla="*/ 6408000 h 6408000"/>
                <a:gd name="connsiteX1" fmla="*/ 0 w 6408000"/>
                <a:gd name="connsiteY1" fmla="*/ 0 h 6408000"/>
                <a:gd name="connsiteX2" fmla="*/ 6383696 w 6408000"/>
                <a:gd name="connsiteY2" fmla="*/ 5512896 h 6408000"/>
                <a:gd name="connsiteX3" fmla="*/ 6408000 w 6408000"/>
                <a:gd name="connsiteY3" fmla="*/ 6408000 h 6408000"/>
                <a:gd name="connsiteX4" fmla="*/ 0 w 6408000"/>
                <a:gd name="connsiteY4" fmla="*/ 6408000 h 6408000"/>
                <a:gd name="connsiteX0" fmla="*/ 0 w 6383696"/>
                <a:gd name="connsiteY0" fmla="*/ 6408000 h 6409752"/>
                <a:gd name="connsiteX1" fmla="*/ 0 w 6383696"/>
                <a:gd name="connsiteY1" fmla="*/ 0 h 6409752"/>
                <a:gd name="connsiteX2" fmla="*/ 6383696 w 6383696"/>
                <a:gd name="connsiteY2" fmla="*/ 5512896 h 6409752"/>
                <a:gd name="connsiteX3" fmla="*/ 5585867 w 6383696"/>
                <a:gd name="connsiteY3" fmla="*/ 6409752 h 6409752"/>
                <a:gd name="connsiteX4" fmla="*/ 0 w 6383696"/>
                <a:gd name="connsiteY4" fmla="*/ 6408000 h 6409752"/>
                <a:gd name="connsiteX0" fmla="*/ 0 w 6393454"/>
                <a:gd name="connsiteY0" fmla="*/ 6408000 h 6409752"/>
                <a:gd name="connsiteX1" fmla="*/ 0 w 6393454"/>
                <a:gd name="connsiteY1" fmla="*/ 0 h 6409752"/>
                <a:gd name="connsiteX2" fmla="*/ 6393454 w 6393454"/>
                <a:gd name="connsiteY2" fmla="*/ 5535020 h 6409752"/>
                <a:gd name="connsiteX3" fmla="*/ 5585867 w 6393454"/>
                <a:gd name="connsiteY3" fmla="*/ 6409752 h 6409752"/>
                <a:gd name="connsiteX4" fmla="*/ 0 w 6393454"/>
                <a:gd name="connsiteY4" fmla="*/ 6408000 h 6409752"/>
                <a:gd name="connsiteX0" fmla="*/ 0 w 6393454"/>
                <a:gd name="connsiteY0" fmla="*/ 6408000 h 6409752"/>
                <a:gd name="connsiteX1" fmla="*/ 758 w 6393454"/>
                <a:gd name="connsiteY1" fmla="*/ 2320699 h 6409752"/>
                <a:gd name="connsiteX2" fmla="*/ 0 w 6393454"/>
                <a:gd name="connsiteY2" fmla="*/ 0 h 6409752"/>
                <a:gd name="connsiteX3" fmla="*/ 6393454 w 6393454"/>
                <a:gd name="connsiteY3" fmla="*/ 5535020 h 6409752"/>
                <a:gd name="connsiteX4" fmla="*/ 5585867 w 6393454"/>
                <a:gd name="connsiteY4" fmla="*/ 6409752 h 6409752"/>
                <a:gd name="connsiteX5" fmla="*/ 0 w 6393454"/>
                <a:gd name="connsiteY5" fmla="*/ 6408000 h 6409752"/>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0 w 6393454"/>
                <a:gd name="connsiteY0" fmla="*/ 5551728 h 5553480"/>
                <a:gd name="connsiteX1" fmla="*/ 758 w 6393454"/>
                <a:gd name="connsiteY1" fmla="*/ 1464427 h 5553480"/>
                <a:gd name="connsiteX2" fmla="*/ 1372146 w 6393454"/>
                <a:gd name="connsiteY2" fmla="*/ 0 h 5553480"/>
                <a:gd name="connsiteX3" fmla="*/ 6393454 w 6393454"/>
                <a:gd name="connsiteY3" fmla="*/ 4678748 h 5553480"/>
                <a:gd name="connsiteX4" fmla="*/ 5585867 w 6393454"/>
                <a:gd name="connsiteY4" fmla="*/ 5553480 h 5553480"/>
                <a:gd name="connsiteX5" fmla="*/ 0 w 6393454"/>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413458 w 6806912"/>
                <a:gd name="connsiteY0" fmla="*/ 5551728 h 5553480"/>
                <a:gd name="connsiteX1" fmla="*/ 414216 w 6806912"/>
                <a:gd name="connsiteY1" fmla="*/ 1464427 h 5553480"/>
                <a:gd name="connsiteX2" fmla="*/ 1785604 w 6806912"/>
                <a:gd name="connsiteY2" fmla="*/ 0 h 5553480"/>
                <a:gd name="connsiteX3" fmla="*/ 6806912 w 6806912"/>
                <a:gd name="connsiteY3" fmla="*/ 4678748 h 5553480"/>
                <a:gd name="connsiteX4" fmla="*/ 5999325 w 6806912"/>
                <a:gd name="connsiteY4" fmla="*/ 5553480 h 5553480"/>
                <a:gd name="connsiteX5" fmla="*/ 413458 w 6806912"/>
                <a:gd name="connsiteY5" fmla="*/ 5551728 h 5553480"/>
                <a:gd name="connsiteX0" fmla="*/ 1613 w 6395067"/>
                <a:gd name="connsiteY0" fmla="*/ 5551728 h 5553480"/>
                <a:gd name="connsiteX1" fmla="*/ 2371 w 6395067"/>
                <a:gd name="connsiteY1" fmla="*/ 1464427 h 5553480"/>
                <a:gd name="connsiteX2" fmla="*/ 1373759 w 6395067"/>
                <a:gd name="connsiteY2" fmla="*/ 0 h 5553480"/>
                <a:gd name="connsiteX3" fmla="*/ 6395067 w 6395067"/>
                <a:gd name="connsiteY3" fmla="*/ 4678748 h 5553480"/>
                <a:gd name="connsiteX4" fmla="*/ 5587480 w 6395067"/>
                <a:gd name="connsiteY4" fmla="*/ 5553480 h 5553480"/>
                <a:gd name="connsiteX5" fmla="*/ 1613 w 6395067"/>
                <a:gd name="connsiteY5" fmla="*/ 5551728 h 5553480"/>
                <a:gd name="connsiteX0" fmla="*/ 1613 w 6395067"/>
                <a:gd name="connsiteY0" fmla="*/ 5551727 h 5553479"/>
                <a:gd name="connsiteX1" fmla="*/ 2371 w 6395067"/>
                <a:gd name="connsiteY1" fmla="*/ 1464426 h 5553479"/>
                <a:gd name="connsiteX2" fmla="*/ 1373759 w 6395067"/>
                <a:gd name="connsiteY2" fmla="*/ 0 h 5553479"/>
                <a:gd name="connsiteX3" fmla="*/ 6395067 w 6395067"/>
                <a:gd name="connsiteY3" fmla="*/ 4678747 h 5553479"/>
                <a:gd name="connsiteX4" fmla="*/ 5587480 w 6395067"/>
                <a:gd name="connsiteY4" fmla="*/ 5553479 h 5553479"/>
                <a:gd name="connsiteX5" fmla="*/ 1613 w 6395067"/>
                <a:gd name="connsiteY5" fmla="*/ 5551727 h 5553479"/>
                <a:gd name="connsiteX0" fmla="*/ 1613 w 6389976"/>
                <a:gd name="connsiteY0" fmla="*/ 5551727 h 5553479"/>
                <a:gd name="connsiteX1" fmla="*/ 2371 w 6389976"/>
                <a:gd name="connsiteY1" fmla="*/ 1464426 h 5553479"/>
                <a:gd name="connsiteX2" fmla="*/ 1373759 w 6389976"/>
                <a:gd name="connsiteY2" fmla="*/ 0 h 5553479"/>
                <a:gd name="connsiteX3" fmla="*/ 6389976 w 6389976"/>
                <a:gd name="connsiteY3" fmla="*/ 4684206 h 5553479"/>
                <a:gd name="connsiteX4" fmla="*/ 5587480 w 6389976"/>
                <a:gd name="connsiteY4" fmla="*/ 5553479 h 5553479"/>
                <a:gd name="connsiteX5" fmla="*/ 1613 w 6389976"/>
                <a:gd name="connsiteY5" fmla="*/ 5551727 h 5553479"/>
                <a:gd name="connsiteX0" fmla="*/ 1613 w 6395842"/>
                <a:gd name="connsiteY0" fmla="*/ 5551727 h 5553479"/>
                <a:gd name="connsiteX1" fmla="*/ 2371 w 6395842"/>
                <a:gd name="connsiteY1" fmla="*/ 1464426 h 5553479"/>
                <a:gd name="connsiteX2" fmla="*/ 1373759 w 6395842"/>
                <a:gd name="connsiteY2" fmla="*/ 0 h 5553479"/>
                <a:gd name="connsiteX3" fmla="*/ 6395842 w 6395842"/>
                <a:gd name="connsiteY3" fmla="*/ 4682819 h 5553479"/>
                <a:gd name="connsiteX4" fmla="*/ 5587480 w 6395842"/>
                <a:gd name="connsiteY4" fmla="*/ 5553479 h 5553479"/>
                <a:gd name="connsiteX5" fmla="*/ 1613 w 6395842"/>
                <a:gd name="connsiteY5" fmla="*/ 5551727 h 5553479"/>
                <a:gd name="connsiteX0" fmla="*/ 1613 w 6395842"/>
                <a:gd name="connsiteY0" fmla="*/ 5551727 h 5558370"/>
                <a:gd name="connsiteX1" fmla="*/ 2371 w 6395842"/>
                <a:gd name="connsiteY1" fmla="*/ 1464426 h 5558370"/>
                <a:gd name="connsiteX2" fmla="*/ 1373759 w 6395842"/>
                <a:gd name="connsiteY2" fmla="*/ 0 h 5558370"/>
                <a:gd name="connsiteX3" fmla="*/ 6395842 w 6395842"/>
                <a:gd name="connsiteY3" fmla="*/ 4682819 h 5558370"/>
                <a:gd name="connsiteX4" fmla="*/ 5582919 w 6395842"/>
                <a:gd name="connsiteY4" fmla="*/ 5558370 h 5558370"/>
                <a:gd name="connsiteX5" fmla="*/ 1613 w 6395842"/>
                <a:gd name="connsiteY5" fmla="*/ 5551727 h 5558370"/>
                <a:gd name="connsiteX0" fmla="*/ 1613 w 6398288"/>
                <a:gd name="connsiteY0" fmla="*/ 5551727 h 5558370"/>
                <a:gd name="connsiteX1" fmla="*/ 2371 w 6398288"/>
                <a:gd name="connsiteY1" fmla="*/ 1464426 h 5558370"/>
                <a:gd name="connsiteX2" fmla="*/ 1373759 w 6398288"/>
                <a:gd name="connsiteY2" fmla="*/ 0 h 5558370"/>
                <a:gd name="connsiteX3" fmla="*/ 6398288 w 6398288"/>
                <a:gd name="connsiteY3" fmla="*/ 4685100 h 5558370"/>
                <a:gd name="connsiteX4" fmla="*/ 5582919 w 6398288"/>
                <a:gd name="connsiteY4" fmla="*/ 5558370 h 5558370"/>
                <a:gd name="connsiteX5" fmla="*/ 1613 w 6398288"/>
                <a:gd name="connsiteY5" fmla="*/ 5551727 h 5558370"/>
                <a:gd name="connsiteX0" fmla="*/ 1613 w 6398288"/>
                <a:gd name="connsiteY0" fmla="*/ 5551727 h 8476429"/>
                <a:gd name="connsiteX1" fmla="*/ 2371 w 6398288"/>
                <a:gd name="connsiteY1" fmla="*/ 1464426 h 8476429"/>
                <a:gd name="connsiteX2" fmla="*/ 1373759 w 6398288"/>
                <a:gd name="connsiteY2" fmla="*/ 0 h 8476429"/>
                <a:gd name="connsiteX3" fmla="*/ 6398288 w 6398288"/>
                <a:gd name="connsiteY3" fmla="*/ 4685100 h 8476429"/>
                <a:gd name="connsiteX4" fmla="*/ 2851339 w 6398288"/>
                <a:gd name="connsiteY4" fmla="*/ 8476429 h 8476429"/>
                <a:gd name="connsiteX5" fmla="*/ 5582919 w 6398288"/>
                <a:gd name="connsiteY5" fmla="*/ 5558370 h 8476429"/>
                <a:gd name="connsiteX6" fmla="*/ 1613 w 6398288"/>
                <a:gd name="connsiteY6" fmla="*/ 5551727 h 8476429"/>
                <a:gd name="connsiteX0" fmla="*/ 1613 w 5582919"/>
                <a:gd name="connsiteY0" fmla="*/ 5551727 h 8476429"/>
                <a:gd name="connsiteX1" fmla="*/ 2371 w 5582919"/>
                <a:gd name="connsiteY1" fmla="*/ 1464426 h 8476429"/>
                <a:gd name="connsiteX2" fmla="*/ 1373759 w 5582919"/>
                <a:gd name="connsiteY2" fmla="*/ 0 h 8476429"/>
                <a:gd name="connsiteX3" fmla="*/ 2239168 w 5582919"/>
                <a:gd name="connsiteY3" fmla="*/ 7833804 h 8476429"/>
                <a:gd name="connsiteX4" fmla="*/ 2851339 w 5582919"/>
                <a:gd name="connsiteY4" fmla="*/ 8476429 h 8476429"/>
                <a:gd name="connsiteX5" fmla="*/ 5582919 w 5582919"/>
                <a:gd name="connsiteY5" fmla="*/ 5558370 h 8476429"/>
                <a:gd name="connsiteX6" fmla="*/ 1613 w 5582919"/>
                <a:gd name="connsiteY6" fmla="*/ 5551727 h 8476429"/>
                <a:gd name="connsiteX0" fmla="*/ 2169283 w 7750589"/>
                <a:gd name="connsiteY0" fmla="*/ 4087301 h 7012003"/>
                <a:gd name="connsiteX1" fmla="*/ 2170041 w 7750589"/>
                <a:gd name="connsiteY1" fmla="*/ 0 h 7012003"/>
                <a:gd name="connsiteX2" fmla="*/ 0 w 7750589"/>
                <a:gd name="connsiteY2" fmla="*/ 2333292 h 7012003"/>
                <a:gd name="connsiteX3" fmla="*/ 4406838 w 7750589"/>
                <a:gd name="connsiteY3" fmla="*/ 6369378 h 7012003"/>
                <a:gd name="connsiteX4" fmla="*/ 5019009 w 7750589"/>
                <a:gd name="connsiteY4" fmla="*/ 7012003 h 7012003"/>
                <a:gd name="connsiteX5" fmla="*/ 7750589 w 7750589"/>
                <a:gd name="connsiteY5" fmla="*/ 4093944 h 7012003"/>
                <a:gd name="connsiteX6" fmla="*/ 2169283 w 7750589"/>
                <a:gd name="connsiteY6" fmla="*/ 4087301 h 7012003"/>
                <a:gd name="connsiteX0" fmla="*/ 2169283 w 7750589"/>
                <a:gd name="connsiteY0" fmla="*/ 4087301 h 7016555"/>
                <a:gd name="connsiteX1" fmla="*/ 2170041 w 7750589"/>
                <a:gd name="connsiteY1" fmla="*/ 0 h 7016555"/>
                <a:gd name="connsiteX2" fmla="*/ 0 w 7750589"/>
                <a:gd name="connsiteY2" fmla="*/ 2333292 h 7016555"/>
                <a:gd name="connsiteX3" fmla="*/ 4406838 w 7750589"/>
                <a:gd name="connsiteY3" fmla="*/ 6369378 h 7016555"/>
                <a:gd name="connsiteX4" fmla="*/ 5023890 w 7750589"/>
                <a:gd name="connsiteY4" fmla="*/ 7016555 h 7016555"/>
                <a:gd name="connsiteX5" fmla="*/ 7750589 w 7750589"/>
                <a:gd name="connsiteY5" fmla="*/ 4093944 h 7016555"/>
                <a:gd name="connsiteX6" fmla="*/ 2169283 w 7750589"/>
                <a:gd name="connsiteY6" fmla="*/ 4087301 h 7016555"/>
                <a:gd name="connsiteX0" fmla="*/ 2169283 w 7750589"/>
                <a:gd name="connsiteY0" fmla="*/ 4087301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169283 w 7750589"/>
                <a:gd name="connsiteY5" fmla="*/ 4087301 h 7016555"/>
                <a:gd name="connsiteX0" fmla="*/ 2409200 w 7750589"/>
                <a:gd name="connsiteY0" fmla="*/ 4063876 h 7016555"/>
                <a:gd name="connsiteX1" fmla="*/ 2170041 w 7750589"/>
                <a:gd name="connsiteY1" fmla="*/ 0 h 7016555"/>
                <a:gd name="connsiteX2" fmla="*/ 0 w 7750589"/>
                <a:gd name="connsiteY2" fmla="*/ 2333292 h 7016555"/>
                <a:gd name="connsiteX3" fmla="*/ 5023890 w 7750589"/>
                <a:gd name="connsiteY3" fmla="*/ 7016555 h 7016555"/>
                <a:gd name="connsiteX4" fmla="*/ 7750589 w 7750589"/>
                <a:gd name="connsiteY4" fmla="*/ 4093944 h 7016555"/>
                <a:gd name="connsiteX5" fmla="*/ 2409200 w 7750589"/>
                <a:gd name="connsiteY5" fmla="*/ 4063876 h 7016555"/>
                <a:gd name="connsiteX0" fmla="*/ 2409200 w 7257495"/>
                <a:gd name="connsiteY0" fmla="*/ 4063876 h 7016555"/>
                <a:gd name="connsiteX1" fmla="*/ 2170041 w 7257495"/>
                <a:gd name="connsiteY1" fmla="*/ 0 h 7016555"/>
                <a:gd name="connsiteX2" fmla="*/ 0 w 7257495"/>
                <a:gd name="connsiteY2" fmla="*/ 2333292 h 7016555"/>
                <a:gd name="connsiteX3" fmla="*/ 5023890 w 7257495"/>
                <a:gd name="connsiteY3" fmla="*/ 7016555 h 7016555"/>
                <a:gd name="connsiteX4" fmla="*/ 7257495 w 7257495"/>
                <a:gd name="connsiteY4" fmla="*/ 4622723 h 7016555"/>
                <a:gd name="connsiteX5" fmla="*/ 2409200 w 7257495"/>
                <a:gd name="connsiteY5" fmla="*/ 4063876 h 701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57495" h="7016555">
                  <a:moveTo>
                    <a:pt x="2409200" y="4063876"/>
                  </a:moveTo>
                  <a:cubicBezTo>
                    <a:pt x="2405068" y="2848271"/>
                    <a:pt x="2170294" y="773566"/>
                    <a:pt x="2170041" y="0"/>
                  </a:cubicBezTo>
                  <a:lnTo>
                    <a:pt x="0" y="2333292"/>
                  </a:lnTo>
                  <a:lnTo>
                    <a:pt x="5023890" y="7016555"/>
                  </a:lnTo>
                  <a:lnTo>
                    <a:pt x="7257495" y="4622723"/>
                  </a:lnTo>
                  <a:lnTo>
                    <a:pt x="2409200" y="406387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cxnSp>
        <p:nvCxnSpPr>
          <p:cNvPr id="10" name="Connecteur droit 9"/>
          <p:cNvCxnSpPr/>
          <p:nvPr userDrawn="1"/>
        </p:nvCxnSpPr>
        <p:spPr>
          <a:xfrm>
            <a:off x="198438" y="2501900"/>
            <a:ext cx="2663825"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98438" y="4535488"/>
            <a:ext cx="2663825"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Espace réservé pour une imag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01013" y="115888"/>
            <a:ext cx="93186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Espace réservé pour une imag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ous-titre 2"/>
          <p:cNvSpPr>
            <a:spLocks noGrp="1"/>
          </p:cNvSpPr>
          <p:nvPr>
            <p:ph type="subTitle" idx="1"/>
          </p:nvPr>
        </p:nvSpPr>
        <p:spPr>
          <a:xfrm>
            <a:off x="107504" y="2950316"/>
            <a:ext cx="2844000" cy="529885"/>
          </a:xfrm>
        </p:spPr>
        <p:txBody>
          <a:bodyPr wrap="square" tIns="82800">
            <a:spAutoFit/>
          </a:bodyPr>
          <a:lstStyle>
            <a:lvl1pPr marL="0" indent="0" algn="ctr">
              <a:buNone/>
              <a:defRPr sz="2600" b="1"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19" name="Espace réservé du texte 4"/>
          <p:cNvSpPr>
            <a:spLocks noGrp="1"/>
          </p:cNvSpPr>
          <p:nvPr>
            <p:ph type="body" sz="quarter" idx="10"/>
          </p:nvPr>
        </p:nvSpPr>
        <p:spPr>
          <a:xfrm>
            <a:off x="108186" y="3420004"/>
            <a:ext cx="2844000" cy="338554"/>
          </a:xfrm>
        </p:spPr>
        <p:txBody>
          <a:bodyPr wrap="square">
            <a:spAutoFit/>
          </a:bodyPr>
          <a:lstStyle>
            <a:lvl1pPr marL="0" marR="0" indent="0" algn="l" defTabSz="914400" rtl="0" eaLnBrk="1" fontAlgn="auto" latinLnBrk="0" hangingPunct="1">
              <a:lnSpc>
                <a:spcPct val="100000"/>
              </a:lnSpc>
              <a:spcBef>
                <a:spcPts val="0"/>
              </a:spcBef>
              <a:spcAft>
                <a:spcPts val="300"/>
              </a:spcAft>
              <a:buClrTx/>
              <a:buSzTx/>
              <a:buFontTx/>
              <a:buNone/>
              <a:tabLst/>
              <a:defRPr sz="1600" b="0"/>
            </a:lvl1pPr>
          </a:lstStyle>
          <a:p>
            <a:pPr lvl="0"/>
            <a:r>
              <a:rPr lang="fr-FR" smtClean="0"/>
              <a:t>Modifiez les styles du texte du masque</a:t>
            </a:r>
          </a:p>
        </p:txBody>
      </p:sp>
      <p:sp>
        <p:nvSpPr>
          <p:cNvPr id="20" name="Titre 12"/>
          <p:cNvSpPr>
            <a:spLocks noGrp="1"/>
          </p:cNvSpPr>
          <p:nvPr>
            <p:ph type="title"/>
          </p:nvPr>
        </p:nvSpPr>
        <p:spPr>
          <a:xfrm>
            <a:off x="108186" y="2537550"/>
            <a:ext cx="2844000" cy="630942"/>
          </a:xfrm>
        </p:spPr>
        <p:txBody>
          <a:bodyPr wrap="square"/>
          <a:lstStyle>
            <a:lvl1pPr algn="ctr">
              <a:defRPr sz="3500" baseline="0"/>
            </a:lvl1pPr>
          </a:lstStyle>
          <a:p>
            <a:r>
              <a:rPr lang="fr-FR" smtClean="0"/>
              <a:t>Modifiez le style du titre</a:t>
            </a:r>
            <a:endParaRPr lang="fr-FR" dirty="0"/>
          </a:p>
        </p:txBody>
      </p:sp>
      <p:sp>
        <p:nvSpPr>
          <p:cNvPr id="3" name="Espace réservé du texte 2"/>
          <p:cNvSpPr>
            <a:spLocks noGrp="1"/>
          </p:cNvSpPr>
          <p:nvPr>
            <p:ph type="body" sz="quarter" idx="11"/>
          </p:nvPr>
        </p:nvSpPr>
        <p:spPr>
          <a:xfrm>
            <a:off x="234000" y="4597200"/>
            <a:ext cx="2592000" cy="704008"/>
          </a:xfrm>
        </p:spPr>
        <p:txBody>
          <a:bodyPr/>
          <a:lstStyle>
            <a:lvl1pPr marL="0" marR="0" indent="0" algn="ctr" defTabSz="914400" rtl="0" eaLnBrk="1" fontAlgn="auto" latinLnBrk="0" hangingPunct="1">
              <a:lnSpc>
                <a:spcPct val="100000"/>
              </a:lnSpc>
              <a:spcBef>
                <a:spcPts val="0"/>
              </a:spcBef>
              <a:spcAft>
                <a:spcPts val="300"/>
              </a:spcAft>
              <a:buClrTx/>
              <a:buSzTx/>
              <a:buFontTx/>
              <a:buNone/>
              <a:tabLst/>
              <a:defRPr sz="1000" b="0">
                <a:solidFill>
                  <a:schemeClr val="tx1"/>
                </a:solidFill>
              </a:defRPr>
            </a:lvl1pPr>
          </a:lstStyle>
          <a:p>
            <a:pPr lvl="0"/>
            <a:r>
              <a:rPr lang="fr-FR" smtClean="0"/>
              <a:t>Modifiez les styles du texte du masque</a:t>
            </a:r>
          </a:p>
          <a:p>
            <a:pPr lvl="1"/>
            <a:r>
              <a:rPr lang="fr-FR" smtClean="0"/>
              <a:t>Deuxième niveau</a:t>
            </a:r>
          </a:p>
        </p:txBody>
      </p:sp>
    </p:spTree>
    <p:extLst>
      <p:ext uri="{BB962C8B-B14F-4D97-AF65-F5344CB8AC3E}">
        <p14:creationId xmlns:p14="http://schemas.microsoft.com/office/powerpoint/2010/main" val="1334078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Page de garde visuel à insérer">
    <p:spTree>
      <p:nvGrpSpPr>
        <p:cNvPr id="1" name=""/>
        <p:cNvGrpSpPr/>
        <p:nvPr/>
      </p:nvGrpSpPr>
      <p:grpSpPr>
        <a:xfrm>
          <a:off x="0" y="0"/>
          <a:ext cx="0" cy="0"/>
          <a:chOff x="0" y="0"/>
          <a:chExt cx="0" cy="0"/>
        </a:xfrm>
      </p:grpSpPr>
      <p:cxnSp>
        <p:nvCxnSpPr>
          <p:cNvPr id="3" name="Connecteur droit 2"/>
          <p:cNvCxnSpPr/>
          <p:nvPr userDrawn="1"/>
        </p:nvCxnSpPr>
        <p:spPr>
          <a:xfrm>
            <a:off x="198438" y="2501900"/>
            <a:ext cx="2663825"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 name="Connecteur droit 3"/>
          <p:cNvCxnSpPr/>
          <p:nvPr userDrawn="1"/>
        </p:nvCxnSpPr>
        <p:spPr>
          <a:xfrm>
            <a:off x="198438" y="4535488"/>
            <a:ext cx="2663825"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Espace réservé pour une image  5"/>
          <p:cNvSpPr>
            <a:spLocks noGrp="1"/>
          </p:cNvSpPr>
          <p:nvPr>
            <p:ph type="pic" sz="quarter" idx="12"/>
          </p:nvPr>
        </p:nvSpPr>
        <p:spPr>
          <a:xfrm>
            <a:off x="0" y="0"/>
            <a:ext cx="9144000" cy="6858000"/>
          </a:xfrm>
          <a:solidFill>
            <a:schemeClr val="bg1">
              <a:lumMod val="95000"/>
            </a:schemeClr>
          </a:solidFill>
        </p:spPr>
        <p:txBody>
          <a:bodyPr lIns="3240000" anchor="ctr"/>
          <a:lstStyle>
            <a:lvl1pPr algn="ctr">
              <a:defRPr/>
            </a:lvl1pPr>
          </a:lstStyle>
          <a:p>
            <a:pPr lvl="0"/>
            <a:r>
              <a:rPr lang="fr-FR" noProof="0" smtClean="0"/>
              <a:t>Cliquez sur l'icône pour ajouter une image</a:t>
            </a:r>
            <a:endParaRPr lang="fr-FR" noProof="0" dirty="0"/>
          </a:p>
        </p:txBody>
      </p:sp>
    </p:spTree>
    <p:extLst>
      <p:ext uri="{BB962C8B-B14F-4D97-AF65-F5344CB8AC3E}">
        <p14:creationId xmlns:p14="http://schemas.microsoft.com/office/powerpoint/2010/main" val="3090885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6"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p:cNvSpPr>
            <a:spLocks noGrp="1"/>
          </p:cNvSpPr>
          <p:nvPr>
            <p:ph type="title"/>
          </p:nvPr>
        </p:nvSpPr>
        <p:spPr>
          <a:xfrm>
            <a:off x="3995936" y="692696"/>
            <a:ext cx="1512000" cy="432048"/>
          </a:xfrm>
        </p:spPr>
        <p:txBody>
          <a:bodyPr>
            <a:noAutofit/>
          </a:bodyPr>
          <a:lstStyle>
            <a:lvl1pPr algn="ctr">
              <a:defRPr sz="2200" b="1" cap="all">
                <a:solidFill>
                  <a:schemeClr val="accent1"/>
                </a:solidFill>
              </a:defRPr>
            </a:lvl1pPr>
          </a:lstStyle>
          <a:p>
            <a:r>
              <a:rPr lang="fr-FR" smtClean="0"/>
              <a:t>Modifiez le style du titre</a:t>
            </a:r>
            <a:endParaRPr lang="fr-FR" dirty="0"/>
          </a:p>
        </p:txBody>
      </p:sp>
      <p:sp>
        <p:nvSpPr>
          <p:cNvPr id="4" name="Espace réservé du texte 3"/>
          <p:cNvSpPr>
            <a:spLocks noGrp="1"/>
          </p:cNvSpPr>
          <p:nvPr>
            <p:ph type="body" sz="quarter" idx="15"/>
          </p:nvPr>
        </p:nvSpPr>
        <p:spPr>
          <a:xfrm>
            <a:off x="2051050" y="1340768"/>
            <a:ext cx="6553398" cy="4968453"/>
          </a:xfrm>
        </p:spPr>
        <p:txBody>
          <a:bodyPr/>
          <a:lstStyle>
            <a:lvl1pPr>
              <a:spcBef>
                <a:spcPts val="1200"/>
              </a:spcBef>
              <a:spcAft>
                <a:spcPts val="600"/>
              </a:spcAft>
              <a:tabLst>
                <a:tab pos="5472000" algn="l"/>
              </a:tabLst>
              <a:defRPr sz="1800" cap="none" baseline="0">
                <a:solidFill>
                  <a:schemeClr val="tx1"/>
                </a:solidFill>
              </a:defRPr>
            </a:lvl1pPr>
            <a:lvl2pPr marL="540000">
              <a:lnSpc>
                <a:spcPts val="1800"/>
              </a:lnSpc>
              <a:tabLst>
                <a:tab pos="5472000" algn="l"/>
              </a:tabLst>
              <a:defRPr sz="1400" b="0" cap="none" baseline="0">
                <a:solidFill>
                  <a:schemeClr val="tx1"/>
                </a:solidFill>
              </a:defRPr>
            </a:lvl2pPr>
          </a:lstStyle>
          <a:p>
            <a:pPr lvl="0"/>
            <a:r>
              <a:rPr lang="fr-FR" dirty="0" smtClean="0"/>
              <a:t>Modifiez les styles du texte du masque</a:t>
            </a:r>
          </a:p>
          <a:p>
            <a:pPr lvl="1"/>
            <a:r>
              <a:rPr lang="fr-FR" dirty="0" smtClean="0"/>
              <a:t>Deuxième niveau</a:t>
            </a:r>
          </a:p>
        </p:txBody>
      </p:sp>
      <p:sp>
        <p:nvSpPr>
          <p:cNvPr id="7" name="Espace réservé du pied de page 1"/>
          <p:cNvSpPr>
            <a:spLocks noGrp="1"/>
          </p:cNvSpPr>
          <p:nvPr>
            <p:ph type="ftr" sz="quarter" idx="16"/>
          </p:nvPr>
        </p:nvSpPr>
        <p:spPr/>
        <p:txBody>
          <a:bodyPr/>
          <a:lstStyle>
            <a:lvl1pPr>
              <a:defRPr/>
            </a:lvl1pPr>
          </a:lstStyle>
          <a:p>
            <a:pPr>
              <a:defRPr/>
            </a:pPr>
            <a:endParaRPr lang="fr-FR">
              <a:solidFill>
                <a:prstClr val="black"/>
              </a:solidFill>
            </a:endParaRPr>
          </a:p>
        </p:txBody>
      </p:sp>
      <p:sp>
        <p:nvSpPr>
          <p:cNvPr id="8" name="Espace réservé du numéro de diapositive 2"/>
          <p:cNvSpPr>
            <a:spLocks noGrp="1"/>
          </p:cNvSpPr>
          <p:nvPr>
            <p:ph type="sldNum" sz="quarter" idx="17"/>
          </p:nvPr>
        </p:nvSpPr>
        <p:spPr/>
        <p:txBody>
          <a:bodyPr/>
          <a:lstStyle>
            <a:lvl1pPr>
              <a:defRPr/>
            </a:lvl1pPr>
          </a:lstStyle>
          <a:p>
            <a:pPr>
              <a:defRPr/>
            </a:pPr>
            <a:fld id="{7E868465-B853-4C4E-A515-8F1FABBAA374}"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spTree>
    <p:extLst>
      <p:ext uri="{BB962C8B-B14F-4D97-AF65-F5344CB8AC3E}">
        <p14:creationId xmlns:p14="http://schemas.microsoft.com/office/powerpoint/2010/main" val="6834904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sp>
        <p:nvSpPr>
          <p:cNvPr id="6" name="Forme en L 5"/>
          <p:cNvSpPr/>
          <p:nvPr userDrawn="1"/>
        </p:nvSpPr>
        <p:spPr>
          <a:xfrm>
            <a:off x="2016125" y="2332038"/>
            <a:ext cx="1655763" cy="1657350"/>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7" name="Forme en L 6"/>
          <p:cNvSpPr/>
          <p:nvPr userDrawn="1"/>
        </p:nvSpPr>
        <p:spPr>
          <a:xfrm rot="10800000">
            <a:off x="5472113" y="1196975"/>
            <a:ext cx="1655762" cy="1655763"/>
          </a:xfrm>
          <a:prstGeom prst="corner">
            <a:avLst>
              <a:gd name="adj1" fmla="val 22107"/>
              <a:gd name="adj2" fmla="val 22031"/>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8"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2339752" y="2160032"/>
            <a:ext cx="4464496" cy="476880"/>
          </a:xfrm>
        </p:spPr>
        <p:txBody>
          <a:bodyPr>
            <a:noAutofit/>
          </a:bodyPr>
          <a:lstStyle>
            <a:lvl1pPr algn="ctr">
              <a:defRPr sz="2200">
                <a:solidFill>
                  <a:schemeClr val="tx1"/>
                </a:solidFill>
                <a:latin typeface="Arial" panose="020B0604020202020204" pitchFamily="34" charset="0"/>
                <a:cs typeface="Arial" panose="020B0604020202020204" pitchFamily="34" charset="0"/>
              </a:defRPr>
            </a:lvl1pPr>
          </a:lstStyle>
          <a:p>
            <a:r>
              <a:rPr lang="fr-FR" smtClean="0"/>
              <a:t>Modifiez le style du titre</a:t>
            </a:r>
            <a:endParaRPr lang="fr-FR" dirty="0"/>
          </a:p>
        </p:txBody>
      </p:sp>
      <p:sp>
        <p:nvSpPr>
          <p:cNvPr id="3" name="Sous-titre 2"/>
          <p:cNvSpPr>
            <a:spLocks noGrp="1"/>
          </p:cNvSpPr>
          <p:nvPr>
            <p:ph type="subTitle" idx="1"/>
          </p:nvPr>
        </p:nvSpPr>
        <p:spPr>
          <a:xfrm>
            <a:off x="2339752" y="2473200"/>
            <a:ext cx="4464496" cy="540000"/>
          </a:xfrm>
        </p:spPr>
        <p:txBody>
          <a:bodyPr tIns="82800"/>
          <a:lstStyle>
            <a:lvl1pPr marL="0" indent="0" algn="ctr">
              <a:buNone/>
              <a:defRPr sz="2200" b="0"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5" name="Espace réservé du texte 4"/>
          <p:cNvSpPr>
            <a:spLocks noGrp="1"/>
          </p:cNvSpPr>
          <p:nvPr>
            <p:ph type="body" sz="quarter" idx="12"/>
          </p:nvPr>
        </p:nvSpPr>
        <p:spPr>
          <a:xfrm>
            <a:off x="2483768" y="4292600"/>
            <a:ext cx="4176713" cy="2016720"/>
          </a:xfrm>
        </p:spPr>
        <p:txBody>
          <a:bodyPr/>
          <a:lstStyle>
            <a:lvl1pPr marL="342900" indent="-216000">
              <a:lnSpc>
                <a:spcPts val="3000"/>
              </a:lnSpc>
              <a:spcAft>
                <a:spcPts val="0"/>
              </a:spcAft>
              <a:buFont typeface="+mj-lt"/>
              <a:buAutoNum type="arabicPeriod"/>
              <a:defRPr sz="1400" b="0" cap="none" baseline="0">
                <a:solidFill>
                  <a:schemeClr val="tx1"/>
                </a:solidFill>
              </a:defRPr>
            </a:lvl1pPr>
          </a:lstStyle>
          <a:p>
            <a:pPr lvl="0"/>
            <a:r>
              <a:rPr lang="fr-FR" dirty="0" smtClean="0"/>
              <a:t>Modifiez les styles du texte du masque</a:t>
            </a:r>
          </a:p>
        </p:txBody>
      </p:sp>
      <p:sp>
        <p:nvSpPr>
          <p:cNvPr id="9" name="Espace réservé du texte 8"/>
          <p:cNvSpPr>
            <a:spLocks noGrp="1"/>
          </p:cNvSpPr>
          <p:nvPr>
            <p:ph type="body" sz="quarter" idx="13"/>
          </p:nvPr>
        </p:nvSpPr>
        <p:spPr>
          <a:xfrm>
            <a:off x="4284080" y="1845171"/>
            <a:ext cx="575841" cy="575717"/>
          </a:xfrm>
        </p:spPr>
        <p:txBody>
          <a:bodyPr/>
          <a:lstStyle>
            <a:lvl1pPr>
              <a:defRPr b="1"/>
            </a:lvl1pPr>
          </a:lstStyle>
          <a:p>
            <a:pPr lvl="0"/>
            <a:r>
              <a:rPr lang="fr-FR" smtClean="0"/>
              <a:t>Modifiez les styles du texte du masque</a:t>
            </a:r>
          </a:p>
        </p:txBody>
      </p:sp>
      <p:sp>
        <p:nvSpPr>
          <p:cNvPr id="10" name="Espace réservé du pied de page 5"/>
          <p:cNvSpPr>
            <a:spLocks noGrp="1"/>
          </p:cNvSpPr>
          <p:nvPr>
            <p:ph type="ftr" sz="quarter" idx="14"/>
          </p:nvPr>
        </p:nvSpPr>
        <p:spPr/>
        <p:txBody>
          <a:bodyPr/>
          <a:lstStyle>
            <a:lvl1pPr>
              <a:defRPr/>
            </a:lvl1pPr>
          </a:lstStyle>
          <a:p>
            <a:pPr>
              <a:defRPr/>
            </a:pPr>
            <a:endParaRPr lang="fr-FR">
              <a:solidFill>
                <a:prstClr val="black"/>
              </a:solidFill>
            </a:endParaRPr>
          </a:p>
        </p:txBody>
      </p:sp>
      <p:sp>
        <p:nvSpPr>
          <p:cNvPr id="11" name="Espace réservé du numéro de diapositive 6"/>
          <p:cNvSpPr>
            <a:spLocks noGrp="1"/>
          </p:cNvSpPr>
          <p:nvPr>
            <p:ph type="sldNum" sz="quarter" idx="15"/>
          </p:nvPr>
        </p:nvSpPr>
        <p:spPr/>
        <p:txBody>
          <a:bodyPr/>
          <a:lstStyle>
            <a:lvl1pPr>
              <a:defRPr/>
            </a:lvl1pPr>
          </a:lstStyle>
          <a:p>
            <a:pPr>
              <a:defRPr/>
            </a:pPr>
            <a:fld id="{164D5F90-0947-46E4-8F8B-07CA9E36B025}"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spTree>
    <p:extLst>
      <p:ext uri="{BB962C8B-B14F-4D97-AF65-F5344CB8AC3E}">
        <p14:creationId xmlns:p14="http://schemas.microsoft.com/office/powerpoint/2010/main" val="703341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textes">
    <p:spTree>
      <p:nvGrpSpPr>
        <p:cNvPr id="1" name=""/>
        <p:cNvGrpSpPr/>
        <p:nvPr/>
      </p:nvGrpSpPr>
      <p:grpSpPr>
        <a:xfrm>
          <a:off x="0" y="0"/>
          <a:ext cx="0" cy="0"/>
          <a:chOff x="0" y="0"/>
          <a:chExt cx="0" cy="0"/>
        </a:xfrm>
      </p:grpSpPr>
      <p:cxnSp>
        <p:nvCxnSpPr>
          <p:cNvPr id="10" name="Connecteur droit 9"/>
          <p:cNvCxnSpPr/>
          <p:nvPr userDrawn="1"/>
        </p:nvCxnSpPr>
        <p:spPr>
          <a:xfrm>
            <a:off x="1123950" y="1116013"/>
            <a:ext cx="3563938"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4679950" y="1700213"/>
            <a:ext cx="0" cy="158273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texte 3"/>
          <p:cNvSpPr>
            <a:spLocks noGrp="1"/>
          </p:cNvSpPr>
          <p:nvPr>
            <p:ph type="body" sz="quarter" idx="16"/>
          </p:nvPr>
        </p:nvSpPr>
        <p:spPr>
          <a:xfrm>
            <a:off x="1026000" y="1620000"/>
            <a:ext cx="36180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1" y="2060848"/>
            <a:ext cx="3618008" cy="1440160"/>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p:nvPr>
        </p:nvSpPr>
        <p:spPr>
          <a:xfrm>
            <a:off x="1026000" y="306000"/>
            <a:ext cx="3816424" cy="769441"/>
          </a:xfrm>
        </p:spPr>
        <p:txBody>
          <a:bodyPr/>
          <a:lstStyle>
            <a:lvl1pPr>
              <a:defRPr baseline="0"/>
            </a:lvl1pPr>
          </a:lstStyle>
          <a:p>
            <a:r>
              <a:rPr lang="fr-FR" smtClean="0"/>
              <a:t>Modifiez le style du titre</a:t>
            </a:r>
            <a:endParaRPr lang="fr-FR" dirty="0"/>
          </a:p>
        </p:txBody>
      </p:sp>
      <p:sp>
        <p:nvSpPr>
          <p:cNvPr id="5" name="Espace réservé du texte 4"/>
          <p:cNvSpPr>
            <a:spLocks noGrp="1"/>
          </p:cNvSpPr>
          <p:nvPr>
            <p:ph type="body" sz="quarter" idx="18"/>
          </p:nvPr>
        </p:nvSpPr>
        <p:spPr>
          <a:xfrm>
            <a:off x="4932363" y="1628775"/>
            <a:ext cx="3816350" cy="1871663"/>
          </a:xfrm>
        </p:spPr>
        <p:txBody>
          <a:bodyPr/>
          <a:lstStyle>
            <a:lvl1pPr>
              <a:defRPr sz="1800" cap="none" baseline="0">
                <a:solidFill>
                  <a:schemeClr val="accent1"/>
                </a:solidFill>
              </a:defRPr>
            </a:lvl1pPr>
          </a:lstStyle>
          <a:p>
            <a:pPr lvl="0"/>
            <a:r>
              <a:rPr lang="fr-FR" dirty="0" smtClean="0"/>
              <a:t>Modifiez les styles du texte du masque</a:t>
            </a:r>
          </a:p>
        </p:txBody>
      </p:sp>
      <p:sp>
        <p:nvSpPr>
          <p:cNvPr id="12" name="Espace réservé du texte 3"/>
          <p:cNvSpPr>
            <a:spLocks noGrp="1"/>
          </p:cNvSpPr>
          <p:nvPr>
            <p:ph type="body" sz="quarter" idx="19"/>
          </p:nvPr>
        </p:nvSpPr>
        <p:spPr>
          <a:xfrm>
            <a:off x="1674072" y="4176000"/>
            <a:ext cx="7218408" cy="1989304"/>
          </a:xfrm>
        </p:spPr>
        <p:txBody>
          <a:bodyPr/>
          <a:lstStyle>
            <a:lvl1pPr marL="324000" indent="-144000">
              <a:lnSpc>
                <a:spcPts val="1600"/>
              </a:lnSpc>
              <a:spcBef>
                <a:spcPts val="0"/>
              </a:spcBef>
              <a:spcAft>
                <a:spcPts val="0"/>
              </a:spcAft>
              <a:buClr>
                <a:schemeClr val="accent1"/>
              </a:buClr>
              <a:buFont typeface="Wingdings" panose="05000000000000000000" pitchFamily="2" charset="2"/>
              <a:buChar char="§"/>
              <a:defRPr sz="1200" b="0" cap="none" baseline="0">
                <a:solidFill>
                  <a:schemeClr val="tx1"/>
                </a:solidFill>
              </a:defRPr>
            </a:lvl1pPr>
          </a:lstStyle>
          <a:p>
            <a:pPr lvl="0"/>
            <a:r>
              <a:rPr lang="fr-FR" dirty="0" smtClean="0"/>
              <a:t>Modifiez les styles du texte du masque</a:t>
            </a:r>
          </a:p>
        </p:txBody>
      </p:sp>
      <p:sp>
        <p:nvSpPr>
          <p:cNvPr id="13" name="Espace réservé du texte 3"/>
          <p:cNvSpPr>
            <a:spLocks noGrp="1"/>
          </p:cNvSpPr>
          <p:nvPr>
            <p:ph type="body" sz="quarter" idx="20"/>
          </p:nvPr>
        </p:nvSpPr>
        <p:spPr>
          <a:xfrm>
            <a:off x="1674072" y="3816000"/>
            <a:ext cx="7218408"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15" name="Espace réservé du pied de page 1"/>
          <p:cNvSpPr>
            <a:spLocks noGrp="1"/>
          </p:cNvSpPr>
          <p:nvPr>
            <p:ph type="ftr" sz="quarter" idx="21"/>
          </p:nvPr>
        </p:nvSpPr>
        <p:spPr/>
        <p:txBody>
          <a:bodyPr/>
          <a:lstStyle>
            <a:lvl1pPr>
              <a:defRPr/>
            </a:lvl1pPr>
          </a:lstStyle>
          <a:p>
            <a:pPr>
              <a:defRPr/>
            </a:pPr>
            <a:endParaRPr lang="fr-FR">
              <a:solidFill>
                <a:prstClr val="black"/>
              </a:solidFill>
            </a:endParaRPr>
          </a:p>
        </p:txBody>
      </p:sp>
      <p:sp>
        <p:nvSpPr>
          <p:cNvPr id="16" name="Espace réservé du numéro de diapositive 6"/>
          <p:cNvSpPr>
            <a:spLocks noGrp="1"/>
          </p:cNvSpPr>
          <p:nvPr>
            <p:ph type="sldNum" sz="quarter" idx="22"/>
          </p:nvPr>
        </p:nvSpPr>
        <p:spPr/>
        <p:txBody>
          <a:bodyPr/>
          <a:lstStyle>
            <a:lvl1pPr>
              <a:defRPr/>
            </a:lvl1pPr>
          </a:lstStyle>
          <a:p>
            <a:pPr>
              <a:defRPr/>
            </a:pPr>
            <a:fld id="{1CA79440-0EF2-4349-9068-A8728E2B1463}"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spTree>
    <p:extLst>
      <p:ext uri="{BB962C8B-B14F-4D97-AF65-F5344CB8AC3E}">
        <p14:creationId xmlns:p14="http://schemas.microsoft.com/office/powerpoint/2010/main" val="13255474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2 textes">
    <p:spTree>
      <p:nvGrpSpPr>
        <p:cNvPr id="1" name=""/>
        <p:cNvGrpSpPr/>
        <p:nvPr/>
      </p:nvGrpSpPr>
      <p:grpSpPr>
        <a:xfrm>
          <a:off x="0" y="0"/>
          <a:ext cx="0" cy="0"/>
          <a:chOff x="0" y="0"/>
          <a:chExt cx="0" cy="0"/>
        </a:xfrm>
      </p:grpSpPr>
      <p:cxnSp>
        <p:nvCxnSpPr>
          <p:cNvPr id="5" name="Connecteur droit 4"/>
          <p:cNvCxnSpPr/>
          <p:nvPr userDrawn="1"/>
        </p:nvCxnSpPr>
        <p:spPr>
          <a:xfrm>
            <a:off x="1123950" y="1116013"/>
            <a:ext cx="3563938"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texte 3"/>
          <p:cNvSpPr>
            <a:spLocks noGrp="1"/>
          </p:cNvSpPr>
          <p:nvPr>
            <p:ph type="body" sz="quarter" idx="16"/>
          </p:nvPr>
        </p:nvSpPr>
        <p:spPr>
          <a:xfrm>
            <a:off x="1025999" y="1620000"/>
            <a:ext cx="7722463"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smtClean="0"/>
              <a:t>Modifiez les styles du texte du masque</a:t>
            </a:r>
          </a:p>
        </p:txBody>
      </p:sp>
      <p:sp>
        <p:nvSpPr>
          <p:cNvPr id="8" name="Espace réservé du texte 7"/>
          <p:cNvSpPr>
            <a:spLocks noGrp="1"/>
          </p:cNvSpPr>
          <p:nvPr>
            <p:ph type="body" sz="quarter" idx="17"/>
          </p:nvPr>
        </p:nvSpPr>
        <p:spPr>
          <a:xfrm>
            <a:off x="1026000" y="2060848"/>
            <a:ext cx="7722463" cy="4032448"/>
          </a:xfrm>
        </p:spPr>
        <p:txBody>
          <a:bodyPr/>
          <a:lstStyle>
            <a:lvl1pPr marL="144000">
              <a:lnSpc>
                <a:spcPts val="1600"/>
              </a:lnSpc>
              <a:spcAft>
                <a:spcPts val="0"/>
              </a:spcAft>
              <a:defRPr sz="1200" b="0" cap="none" baseline="0">
                <a:solidFill>
                  <a:schemeClr val="tx1"/>
                </a:solidFill>
              </a:defRPr>
            </a:lvl1pPr>
          </a:lstStyle>
          <a:p>
            <a:pPr lvl="0"/>
            <a:r>
              <a:rPr lang="fr-FR" dirty="0" smtClean="0"/>
              <a:t>Modifiez les styles du texte du masque</a:t>
            </a:r>
          </a:p>
        </p:txBody>
      </p:sp>
      <p:sp>
        <p:nvSpPr>
          <p:cNvPr id="9" name="Titre 8"/>
          <p:cNvSpPr>
            <a:spLocks noGrp="1"/>
          </p:cNvSpPr>
          <p:nvPr>
            <p:ph type="title"/>
          </p:nvPr>
        </p:nvSpPr>
        <p:spPr>
          <a:xfrm>
            <a:off x="1026000" y="306000"/>
            <a:ext cx="7866480" cy="830997"/>
          </a:xfrm>
        </p:spPr>
        <p:txBody>
          <a:bodyPr/>
          <a:lstStyle>
            <a:lvl1pPr>
              <a:defRPr sz="2400" b="0" cap="none" baseline="0">
                <a:solidFill>
                  <a:schemeClr val="bg1">
                    <a:lumMod val="50000"/>
                  </a:schemeClr>
                </a:solidFill>
                <a:latin typeface="Calibri" panose="020F0502020204030204" pitchFamily="34" charset="0"/>
              </a:defRPr>
            </a:lvl1pPr>
          </a:lstStyle>
          <a:p>
            <a:r>
              <a:rPr lang="fr-FR" smtClean="0"/>
              <a:t>Modifiez le style du titre</a:t>
            </a:r>
            <a:endParaRPr lang="fr-FR" dirty="0"/>
          </a:p>
        </p:txBody>
      </p:sp>
      <p:sp>
        <p:nvSpPr>
          <p:cNvPr id="7" name="Espace réservé du pied de page 1"/>
          <p:cNvSpPr>
            <a:spLocks noGrp="1"/>
          </p:cNvSpPr>
          <p:nvPr>
            <p:ph type="ftr" sz="quarter" idx="18"/>
          </p:nvPr>
        </p:nvSpPr>
        <p:spPr/>
        <p:txBody>
          <a:bodyPr/>
          <a:lstStyle>
            <a:lvl1pPr>
              <a:defRPr/>
            </a:lvl1pPr>
          </a:lstStyle>
          <a:p>
            <a:pPr>
              <a:defRPr/>
            </a:pPr>
            <a:endParaRPr lang="fr-FR">
              <a:solidFill>
                <a:prstClr val="black"/>
              </a:solidFill>
            </a:endParaRPr>
          </a:p>
        </p:txBody>
      </p:sp>
      <p:sp>
        <p:nvSpPr>
          <p:cNvPr id="10" name="Espace réservé du numéro de diapositive 6"/>
          <p:cNvSpPr>
            <a:spLocks noGrp="1"/>
          </p:cNvSpPr>
          <p:nvPr>
            <p:ph type="sldNum" sz="quarter" idx="19"/>
          </p:nvPr>
        </p:nvSpPr>
        <p:spPr/>
        <p:txBody>
          <a:bodyPr/>
          <a:lstStyle>
            <a:lvl1pPr>
              <a:defRPr/>
            </a:lvl1pPr>
          </a:lstStyle>
          <a:p>
            <a:pPr>
              <a:defRPr/>
            </a:pPr>
            <a:fld id="{39D6B124-3391-41C1-92C0-9020C64B308B}"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spTree>
    <p:extLst>
      <p:ext uri="{BB962C8B-B14F-4D97-AF65-F5344CB8AC3E}">
        <p14:creationId xmlns:p14="http://schemas.microsoft.com/office/powerpoint/2010/main" val="26374352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 texte et tableau">
    <p:spTree>
      <p:nvGrpSpPr>
        <p:cNvPr id="1" name=""/>
        <p:cNvGrpSpPr/>
        <p:nvPr/>
      </p:nvGrpSpPr>
      <p:grpSpPr>
        <a:xfrm>
          <a:off x="0" y="0"/>
          <a:ext cx="0" cy="0"/>
          <a:chOff x="0" y="0"/>
          <a:chExt cx="0" cy="0"/>
        </a:xfrm>
      </p:grpSpPr>
      <p:cxnSp>
        <p:nvCxnSpPr>
          <p:cNvPr id="5" name="Connecteur droit 4"/>
          <p:cNvCxnSpPr/>
          <p:nvPr userDrawn="1"/>
        </p:nvCxnSpPr>
        <p:spPr>
          <a:xfrm>
            <a:off x="1123950" y="1116013"/>
            <a:ext cx="3563938"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texte 3"/>
          <p:cNvSpPr>
            <a:spLocks noGrp="1"/>
          </p:cNvSpPr>
          <p:nvPr>
            <p:ph type="body" sz="quarter" idx="16"/>
          </p:nvPr>
        </p:nvSpPr>
        <p:spPr>
          <a:xfrm>
            <a:off x="1026000" y="1620000"/>
            <a:ext cx="7633394" cy="1873250"/>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a:xfrm>
            <a:off x="1026000" y="306000"/>
            <a:ext cx="3816424" cy="769441"/>
          </a:xfrm>
        </p:spPr>
        <p:txBody>
          <a:bodyPr/>
          <a:lstStyle>
            <a:lvl1pPr>
              <a:defRPr baseline="0"/>
            </a:lvl1pPr>
          </a:lstStyle>
          <a:p>
            <a:r>
              <a:rPr lang="fr-FR" smtClean="0"/>
              <a:t>Modifiez le style du titre</a:t>
            </a:r>
            <a:endParaRPr lang="fr-FR" dirty="0"/>
          </a:p>
        </p:txBody>
      </p:sp>
      <p:sp>
        <p:nvSpPr>
          <p:cNvPr id="8" name="Espace réservé du tableau 4"/>
          <p:cNvSpPr>
            <a:spLocks noGrp="1"/>
          </p:cNvSpPr>
          <p:nvPr>
            <p:ph type="tbl" sz="quarter" idx="17"/>
          </p:nvPr>
        </p:nvSpPr>
        <p:spPr>
          <a:xfrm>
            <a:off x="1116013" y="2709515"/>
            <a:ext cx="6985000" cy="2879725"/>
          </a:xfrm>
        </p:spPr>
        <p:txBody>
          <a:bodyPr/>
          <a:lstStyle/>
          <a:p>
            <a:pPr lvl="0"/>
            <a:r>
              <a:rPr lang="fr-FR" noProof="0" smtClean="0"/>
              <a:t>Cliquez sur l'icône pour ajouter un tableau</a:t>
            </a:r>
            <a:endParaRPr lang="fr-FR" noProof="0" dirty="0"/>
          </a:p>
        </p:txBody>
      </p:sp>
      <p:sp>
        <p:nvSpPr>
          <p:cNvPr id="7" name="Espace réservé du pied de page 1"/>
          <p:cNvSpPr>
            <a:spLocks noGrp="1"/>
          </p:cNvSpPr>
          <p:nvPr>
            <p:ph type="ftr" sz="quarter" idx="18"/>
          </p:nvPr>
        </p:nvSpPr>
        <p:spPr/>
        <p:txBody>
          <a:bodyPr/>
          <a:lstStyle>
            <a:lvl1pPr>
              <a:defRPr/>
            </a:lvl1pPr>
          </a:lstStyle>
          <a:p>
            <a:pPr>
              <a:defRPr/>
            </a:pPr>
            <a:endParaRPr lang="fr-FR">
              <a:solidFill>
                <a:prstClr val="black"/>
              </a:solidFill>
            </a:endParaRPr>
          </a:p>
        </p:txBody>
      </p:sp>
      <p:sp>
        <p:nvSpPr>
          <p:cNvPr id="10" name="Espace réservé du numéro de diapositive 6"/>
          <p:cNvSpPr>
            <a:spLocks noGrp="1"/>
          </p:cNvSpPr>
          <p:nvPr>
            <p:ph type="sldNum" sz="quarter" idx="19"/>
          </p:nvPr>
        </p:nvSpPr>
        <p:spPr/>
        <p:txBody>
          <a:bodyPr/>
          <a:lstStyle>
            <a:lvl1pPr>
              <a:defRPr/>
            </a:lvl1pPr>
          </a:lstStyle>
          <a:p>
            <a:pPr>
              <a:defRPr/>
            </a:pPr>
            <a:fld id="{E62EE976-F9CA-4BB5-8FA7-725D355C7F77}"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spTree>
    <p:extLst>
      <p:ext uri="{BB962C8B-B14F-4D97-AF65-F5344CB8AC3E}">
        <p14:creationId xmlns:p14="http://schemas.microsoft.com/office/powerpoint/2010/main" val="29218726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 texte et tableau avec fond">
    <p:spTree>
      <p:nvGrpSpPr>
        <p:cNvPr id="1" name=""/>
        <p:cNvGrpSpPr/>
        <p:nvPr/>
      </p:nvGrpSpPr>
      <p:grpSpPr>
        <a:xfrm>
          <a:off x="0" y="0"/>
          <a:ext cx="0" cy="0"/>
          <a:chOff x="0" y="0"/>
          <a:chExt cx="0" cy="0"/>
        </a:xfrm>
      </p:grpSpPr>
      <p:sp>
        <p:nvSpPr>
          <p:cNvPr id="5" name="Rectangle 4"/>
          <p:cNvSpPr/>
          <p:nvPr userDrawn="1"/>
        </p:nvSpPr>
        <p:spPr>
          <a:xfrm>
            <a:off x="741363" y="711200"/>
            <a:ext cx="7667625" cy="54356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6"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texte 3"/>
          <p:cNvSpPr>
            <a:spLocks noGrp="1"/>
          </p:cNvSpPr>
          <p:nvPr>
            <p:ph type="body" sz="quarter" idx="16"/>
          </p:nvPr>
        </p:nvSpPr>
        <p:spPr>
          <a:xfrm>
            <a:off x="1026000" y="1772816"/>
            <a:ext cx="7362424" cy="93610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a:xfrm>
            <a:off x="1026000" y="908720"/>
            <a:ext cx="3816424" cy="769441"/>
          </a:xfrm>
        </p:spPr>
        <p:txBody>
          <a:bodyPr/>
          <a:lstStyle>
            <a:lvl1pPr>
              <a:defRPr b="1" baseline="0"/>
            </a:lvl1pPr>
          </a:lstStyle>
          <a:p>
            <a:r>
              <a:rPr lang="fr-FR" smtClean="0"/>
              <a:t>Modifiez le style du titre</a:t>
            </a:r>
            <a:endParaRPr lang="fr-FR" dirty="0"/>
          </a:p>
        </p:txBody>
      </p:sp>
      <p:sp>
        <p:nvSpPr>
          <p:cNvPr id="22" name="Espace réservé du tableau 4"/>
          <p:cNvSpPr>
            <a:spLocks noGrp="1"/>
          </p:cNvSpPr>
          <p:nvPr>
            <p:ph type="tbl" sz="quarter" idx="17"/>
          </p:nvPr>
        </p:nvSpPr>
        <p:spPr>
          <a:xfrm>
            <a:off x="1116013" y="2852738"/>
            <a:ext cx="6985000" cy="2879725"/>
          </a:xfrm>
        </p:spPr>
        <p:txBody>
          <a:bodyPr/>
          <a:lstStyle/>
          <a:p>
            <a:pPr lvl="0"/>
            <a:endParaRPr lang="fr-FR" noProof="0"/>
          </a:p>
        </p:txBody>
      </p:sp>
      <p:sp>
        <p:nvSpPr>
          <p:cNvPr id="7" name="Espace réservé du pied de page 1"/>
          <p:cNvSpPr>
            <a:spLocks noGrp="1"/>
          </p:cNvSpPr>
          <p:nvPr>
            <p:ph type="ftr" sz="quarter" idx="18"/>
          </p:nvPr>
        </p:nvSpPr>
        <p:spPr/>
        <p:txBody>
          <a:bodyPr/>
          <a:lstStyle>
            <a:lvl1pPr>
              <a:defRPr/>
            </a:lvl1pPr>
          </a:lstStyle>
          <a:p>
            <a:pPr>
              <a:defRPr/>
            </a:pPr>
            <a:endParaRPr lang="fr-FR">
              <a:solidFill>
                <a:prstClr val="black"/>
              </a:solidFill>
            </a:endParaRPr>
          </a:p>
        </p:txBody>
      </p:sp>
      <p:sp>
        <p:nvSpPr>
          <p:cNvPr id="8" name="Espace réservé du numéro de diapositive 6"/>
          <p:cNvSpPr>
            <a:spLocks noGrp="1"/>
          </p:cNvSpPr>
          <p:nvPr>
            <p:ph type="sldNum" sz="quarter" idx="19"/>
          </p:nvPr>
        </p:nvSpPr>
        <p:spPr/>
        <p:txBody>
          <a:bodyPr/>
          <a:lstStyle>
            <a:lvl1pPr>
              <a:defRPr/>
            </a:lvl1pPr>
          </a:lstStyle>
          <a:p>
            <a:pPr>
              <a:defRPr/>
            </a:pPr>
            <a:fld id="{257B75BF-BAAB-4350-8E25-D6CED29CB861}"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spTree>
    <p:extLst>
      <p:ext uri="{BB962C8B-B14F-4D97-AF65-F5344CB8AC3E}">
        <p14:creationId xmlns:p14="http://schemas.microsoft.com/office/powerpoint/2010/main" val="16120220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4" name="Espace réservé pour une imag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6125" y="6251575"/>
            <a:ext cx="17970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2"/>
          <p:cNvSpPr>
            <a:spLocks noGrp="1"/>
          </p:cNvSpPr>
          <p:nvPr>
            <p:ph type="title"/>
          </p:nvPr>
        </p:nvSpPr>
        <p:spPr/>
        <p:txBody>
          <a:bodyPr/>
          <a:lstStyle/>
          <a:p>
            <a:r>
              <a:rPr lang="fr-FR" smtClean="0"/>
              <a:t>Modifiez le style du titre</a:t>
            </a:r>
            <a:endParaRPr lang="fr-FR" dirty="0"/>
          </a:p>
        </p:txBody>
      </p:sp>
      <p:sp>
        <p:nvSpPr>
          <p:cNvPr id="5" name="Espace réservé du pied de page 7"/>
          <p:cNvSpPr>
            <a:spLocks noGrp="1"/>
          </p:cNvSpPr>
          <p:nvPr>
            <p:ph type="ftr" sz="quarter" idx="10"/>
          </p:nvPr>
        </p:nvSpPr>
        <p:spPr/>
        <p:txBody>
          <a:bodyPr/>
          <a:lstStyle>
            <a:lvl1pPr>
              <a:defRPr/>
            </a:lvl1pPr>
          </a:lstStyle>
          <a:p>
            <a:pPr>
              <a:defRPr/>
            </a:pPr>
            <a:endParaRPr lang="fr-FR">
              <a:solidFill>
                <a:prstClr val="black"/>
              </a:solidFill>
            </a:endParaRPr>
          </a:p>
        </p:txBody>
      </p:sp>
      <p:sp>
        <p:nvSpPr>
          <p:cNvPr id="6" name="Espace réservé du numéro de diapositive 8"/>
          <p:cNvSpPr>
            <a:spLocks noGrp="1"/>
          </p:cNvSpPr>
          <p:nvPr>
            <p:ph type="sldNum" sz="quarter" idx="11"/>
          </p:nvPr>
        </p:nvSpPr>
        <p:spPr/>
        <p:txBody>
          <a:bodyPr/>
          <a:lstStyle>
            <a:lvl1pPr>
              <a:defRPr/>
            </a:lvl1pPr>
          </a:lstStyle>
          <a:p>
            <a:pPr>
              <a:defRPr/>
            </a:pPr>
            <a:fld id="{A4C6F801-9EB6-4F05-9947-7B85ECF05F1E}"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spTree>
    <p:extLst>
      <p:ext uri="{BB962C8B-B14F-4D97-AF65-F5344CB8AC3E}">
        <p14:creationId xmlns:p14="http://schemas.microsoft.com/office/powerpoint/2010/main" val="126210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34" Type="http://schemas.openxmlformats.org/officeDocument/2006/relationships/image" Target="../media/image10.png"/><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26000" y="306000"/>
            <a:ext cx="3816424" cy="769441"/>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0861" y="1600200"/>
            <a:ext cx="5691380" cy="478112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000" y="6376243"/>
            <a:ext cx="4932000" cy="365125"/>
          </a:xfrm>
          <a:prstGeom prst="rect">
            <a:avLst/>
          </a:prstGeom>
        </p:spPr>
        <p:txBody>
          <a:bodyPr vert="horz" lIns="91440" tIns="45720" rIns="91440" bIns="45720" rtlCol="0" anchor="ctr"/>
          <a:lstStyle>
            <a:lvl1pPr algn="ctr">
              <a:defRPr sz="800" cap="all" baseline="0">
                <a:solidFill>
                  <a:schemeClr val="tx1"/>
                </a:solidFill>
                <a:latin typeface="+mn-lt"/>
                <a:ea typeface="Verdana" panose="020B0604030504040204" pitchFamily="34" charset="0"/>
                <a:cs typeface="Verdana" panose="020B0604030504040204" pitchFamily="34" charset="0"/>
              </a:defRPr>
            </a:lvl1pPr>
          </a:lstStyle>
          <a:p>
            <a:endParaRPr lang="fr-FR" dirty="0"/>
          </a:p>
        </p:txBody>
      </p:sp>
      <p:sp>
        <p:nvSpPr>
          <p:cNvPr id="6" name="Espace réservé du numéro de diapositive 5"/>
          <p:cNvSpPr>
            <a:spLocks noGrp="1"/>
          </p:cNvSpPr>
          <p:nvPr>
            <p:ph type="sldNum" sz="quarter" idx="4"/>
          </p:nvPr>
        </p:nvSpPr>
        <p:spPr>
          <a:xfrm>
            <a:off x="-504000" y="6453336"/>
            <a:ext cx="900000" cy="365125"/>
          </a:xfrm>
          <a:prstGeom prst="rect">
            <a:avLst/>
          </a:prstGeom>
        </p:spPr>
        <p:txBody>
          <a:bodyPr vert="horz" lIns="91440" tIns="45720" rIns="91440" bIns="45720" rtlCol="0" anchor="ctr"/>
          <a:lstStyle>
            <a:lvl1pPr algn="r">
              <a:defRPr sz="1100" b="1">
                <a:solidFill>
                  <a:schemeClr val="bg1"/>
                </a:solidFill>
                <a:latin typeface="+mn-lt"/>
                <a:ea typeface="Verdana" panose="020B0604030504040204" pitchFamily="34" charset="0"/>
                <a:cs typeface="Verdana" panose="020B0604030504040204" pitchFamily="34" charset="0"/>
              </a:defRPr>
            </a:lvl1pPr>
          </a:lstStyle>
          <a:p>
            <a:fld id="{0536D7D7-E68B-4848-A580-3E20DDE126DB}" type="slidenum">
              <a:rPr lang="fr-FR" smtClean="0"/>
              <a:pPr/>
              <a:t>‹N°›</a:t>
            </a:fld>
            <a:endParaRPr lang="fr-FR" dirty="0"/>
          </a:p>
        </p:txBody>
      </p:sp>
      <p:cxnSp>
        <p:nvCxnSpPr>
          <p:cNvPr id="11" name="Connecteur droit 10"/>
          <p:cNvCxnSpPr/>
          <p:nvPr/>
        </p:nvCxnSpPr>
        <p:spPr>
          <a:xfrm>
            <a:off x="1123200" y="260648"/>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200" y="1116000"/>
            <a:ext cx="35640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587468"/>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9" r:id="rId3"/>
    <p:sldLayoutId id="2147483680" r:id="rId4"/>
    <p:sldLayoutId id="2147483683" r:id="rId5"/>
    <p:sldLayoutId id="2147483682" r:id="rId6"/>
    <p:sldLayoutId id="2147483655" r:id="rId7"/>
    <p:sldLayoutId id="2147483671" r:id="rId8"/>
    <p:sldLayoutId id="2147483672" r:id="rId9"/>
    <p:sldLayoutId id="2147483676" r:id="rId10"/>
    <p:sldLayoutId id="2147483673" r:id="rId11"/>
    <p:sldLayoutId id="2147483674" r:id="rId12"/>
    <p:sldLayoutId id="2147483659" r:id="rId13"/>
  </p:sldLayoutIdLst>
  <p:timing>
    <p:tnLst>
      <p:par>
        <p:cTn id="1" dur="indefinite" restart="never" nodeType="tmRoot"/>
      </p:par>
    </p:tnLst>
  </p:timing>
  <p:hf hdr="0" ftr="0" dt="0"/>
  <p:txStyles>
    <p:titleStyle>
      <a:lvl1pPr algn="l" defTabSz="914400" rtl="0" eaLnBrk="1" latinLnBrk="0" hangingPunct="1">
        <a:spcBef>
          <a:spcPct val="0"/>
        </a:spcBef>
        <a:buNone/>
        <a:defRPr sz="2200" b="1" kern="1200" cap="all" baseline="0">
          <a:solidFill>
            <a:schemeClr val="tx1">
              <a:lumMod val="50000"/>
              <a:lumOff val="50000"/>
            </a:schemeClr>
          </a:solidFill>
          <a:latin typeface="+mj-lt"/>
          <a:ea typeface="+mj-ea"/>
          <a:cs typeface="+mj-cs"/>
        </a:defRPr>
      </a:lvl1pPr>
    </p:titleStyle>
    <p:body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0"/>
            <a:ext cx="8229600" cy="435046"/>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96036" y="1815152"/>
            <a:ext cx="7902054" cy="4311011"/>
          </a:xfrm>
          <a:prstGeom prst="rect">
            <a:avLst/>
          </a:prstGeom>
        </p:spPr>
        <p:txBody>
          <a:bodyPr vert="horz" lIns="91440" tIns="45720" rIns="91440" bIns="45720" rtlCol="0">
            <a:normAutofit/>
          </a:bodyPr>
          <a:lstStyle/>
          <a:p>
            <a:pPr marL="266700" marR="0" lvl="0" indent="-26670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1" i="0" u="none" strike="noStrike" kern="1200" cap="none" spc="0" normalizeH="0" baseline="0" noProof="0" dirty="0">
                <a:ln>
                  <a:noFill/>
                </a:ln>
                <a:solidFill>
                  <a:srgbClr val="C00000"/>
                </a:solidFill>
                <a:effectLst/>
                <a:uLnTx/>
                <a:uFillTx/>
                <a:latin typeface="Arial" pitchFamily="34" charset="0"/>
                <a:ea typeface="+mn-ea"/>
                <a:cs typeface="Arial" pitchFamily="34" charset="0"/>
              </a:rPr>
              <a:t>Modifiez les styles du texte du masque</a:t>
            </a:r>
          </a:p>
          <a:p>
            <a:pPr marL="717550" marR="0" lvl="1" indent="-260350" algn="l" defTabSz="914400" rtl="0" eaLnBrk="1" fontAlgn="auto" latinLnBrk="0" hangingPunct="1">
              <a:lnSpc>
                <a:spcPct val="100000"/>
              </a:lnSpc>
              <a:spcBef>
                <a:spcPts val="600"/>
              </a:spcBef>
              <a:spcAft>
                <a:spcPts val="0"/>
              </a:spcAft>
              <a:buClr>
                <a:srgbClr val="E9030A"/>
              </a:buClr>
              <a:buSzPct val="70000"/>
              <a:buFont typeface="Wingdings 2" pitchFamily="18" charset="2"/>
              <a:buChar char=""/>
              <a:tabLst/>
              <a:defRPr/>
            </a:pPr>
            <a:r>
              <a:rPr kumimoji="0" lang="fr-FR" sz="16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Deuxième niveau</a:t>
            </a:r>
          </a:p>
          <a:p>
            <a:pPr marL="1168400" marR="0" lvl="2" indent="-254000" algn="l" defTabSz="914400" rtl="0" eaLnBrk="1" fontAlgn="auto" latinLnBrk="0" hangingPunct="1">
              <a:lnSpc>
                <a:spcPct val="100000"/>
              </a:lnSpc>
              <a:spcBef>
                <a:spcPts val="600"/>
              </a:spcBef>
              <a:spcAft>
                <a:spcPts val="0"/>
              </a:spcAft>
              <a:buClr>
                <a:srgbClr val="E9030A"/>
              </a:buClr>
              <a:buSzPct val="70000"/>
              <a:buFont typeface="Wingdings" pitchFamily="2" charset="2"/>
              <a:buChar char=""/>
              <a:tabLst/>
              <a:defRPr/>
            </a:pPr>
            <a:r>
              <a:rPr kumimoji="0" lang="fr-FR" sz="14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Troisième niveau</a:t>
            </a:r>
          </a:p>
          <a:p>
            <a:pPr marL="1612900" marR="0" lvl="3" indent="-241300" algn="l" defTabSz="914400" rtl="0" eaLnBrk="1" fontAlgn="auto" latinLnBrk="0" hangingPunct="1">
              <a:lnSpc>
                <a:spcPct val="100000"/>
              </a:lnSpc>
              <a:spcBef>
                <a:spcPts val="600"/>
              </a:spcBef>
              <a:spcAft>
                <a:spcPts val="0"/>
              </a:spcAft>
              <a:buClr>
                <a:srgbClr val="E9030A"/>
              </a:buClr>
              <a:buSzPct val="7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Quatrième niveau</a:t>
            </a:r>
          </a:p>
          <a:p>
            <a:pPr marL="2063750" marR="0" lvl="4" indent="-234950" algn="l" defTabSz="914400" rtl="0" eaLnBrk="1" fontAlgn="auto" latinLnBrk="0" hangingPunct="1">
              <a:lnSpc>
                <a:spcPct val="100000"/>
              </a:lnSpc>
              <a:spcBef>
                <a:spcPts val="600"/>
              </a:spcBef>
              <a:spcAft>
                <a:spcPts val="0"/>
              </a:spcAft>
              <a:buClr>
                <a:srgbClr val="E9030A"/>
              </a:buClr>
              <a:buSzPct val="60000"/>
              <a:buFont typeface="Wingdings" panose="05000000000000000000" pitchFamily="2" charset="2"/>
              <a:buChar char="¨"/>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Arial" pitchFamily="34" charset="0"/>
                <a:ea typeface="+mn-ea"/>
                <a:cs typeface="Arial" pitchFamily="34" charset="0"/>
              </a:rPr>
              <a:t>Cinquième niveau</a:t>
            </a:r>
          </a:p>
        </p:txBody>
      </p:sp>
      <p:sp>
        <p:nvSpPr>
          <p:cNvPr id="9" name="Espace réservé de la date 3"/>
          <p:cNvSpPr>
            <a:spLocks noGrp="1"/>
          </p:cNvSpPr>
          <p:nvPr>
            <p:ph type="dt" sz="half" idx="2"/>
          </p:nvPr>
        </p:nvSpPr>
        <p:spPr>
          <a:xfrm>
            <a:off x="2982903" y="6558181"/>
            <a:ext cx="3223688" cy="304800"/>
          </a:xfrm>
          <a:prstGeom prst="rect">
            <a:avLst/>
          </a:prstGeom>
        </p:spPr>
        <p:txBody>
          <a:bodyPr/>
          <a:lstStyle>
            <a:lvl1pPr algn="ctr">
              <a:defRPr sz="1000">
                <a:solidFill>
                  <a:schemeClr val="tx1">
                    <a:lumMod val="50000"/>
                    <a:lumOff val="50000"/>
                  </a:schemeClr>
                </a:solidFill>
                <a:latin typeface="Arial" panose="020B0604020202020204" pitchFamily="34" charset="0"/>
                <a:cs typeface="Arial" panose="020B0604020202020204" pitchFamily="34" charset="0"/>
              </a:defRPr>
            </a:lvl1pPr>
          </a:lstStyle>
          <a:p>
            <a:r>
              <a:rPr lang="fr-FR" dirty="0">
                <a:solidFill>
                  <a:prstClr val="black">
                    <a:lumMod val="50000"/>
                    <a:lumOff val="50000"/>
                  </a:prstClr>
                </a:solidFill>
              </a:rPr>
              <a:t>CONFIDENTIEL</a:t>
            </a:r>
          </a:p>
        </p:txBody>
      </p:sp>
      <p:sp>
        <p:nvSpPr>
          <p:cNvPr id="10" name="Espace réservé du numéro de diapositive 4"/>
          <p:cNvSpPr>
            <a:spLocks noGrp="1"/>
          </p:cNvSpPr>
          <p:nvPr>
            <p:ph type="sldNum" sz="quarter" idx="4"/>
          </p:nvPr>
        </p:nvSpPr>
        <p:spPr>
          <a:xfrm>
            <a:off x="124104" y="6618665"/>
            <a:ext cx="2133600" cy="171989"/>
          </a:xfrm>
          <a:prstGeom prst="rect">
            <a:avLst/>
          </a:prstGeom>
        </p:spPr>
        <p:txBody>
          <a:bodyPr/>
          <a:lstStyle>
            <a:lvl1pPr algn="l">
              <a:defRPr sz="1000">
                <a:solidFill>
                  <a:schemeClr val="tx1">
                    <a:lumMod val="50000"/>
                    <a:lumOff val="50000"/>
                  </a:schemeClr>
                </a:solidFill>
                <a:latin typeface="Arial" panose="020B0604020202020204" pitchFamily="34" charset="0"/>
                <a:cs typeface="Arial" panose="020B0604020202020204" pitchFamily="34" charset="0"/>
              </a:defRPr>
            </a:lvl1pPr>
          </a:lstStyle>
          <a:p>
            <a:r>
              <a:rPr lang="fr-FR">
                <a:solidFill>
                  <a:prstClr val="black">
                    <a:lumMod val="50000"/>
                    <a:lumOff val="50000"/>
                  </a:prstClr>
                </a:solidFill>
              </a:rPr>
              <a:t>Page </a:t>
            </a:r>
            <a:fld id="{C1AFB0A2-6ECC-4DD6-AB87-0BEBAE1D4521}" type="slidenum">
              <a:rPr lang="fr-FR" smtClean="0">
                <a:solidFill>
                  <a:prstClr val="black">
                    <a:lumMod val="50000"/>
                    <a:lumOff val="50000"/>
                  </a:prstClr>
                </a:solidFill>
              </a:rPr>
              <a:pPr/>
              <a:t>‹N°›</a:t>
            </a:fld>
            <a:endParaRPr lang="fr-FR" dirty="0">
              <a:solidFill>
                <a:prstClr val="black">
                  <a:lumMod val="50000"/>
                  <a:lumOff val="50000"/>
                </a:prstClr>
              </a:solidFill>
            </a:endParaRPr>
          </a:p>
        </p:txBody>
      </p:sp>
    </p:spTree>
    <p:extLst>
      <p:ext uri="{BB962C8B-B14F-4D97-AF65-F5344CB8AC3E}">
        <p14:creationId xmlns:p14="http://schemas.microsoft.com/office/powerpoint/2010/main" val="27577061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p:txStyles>
    <p:titleStyle>
      <a:lvl1pPr algn="l" defTabSz="914400" rtl="0" eaLnBrk="1" latinLnBrk="0" hangingPunct="1">
        <a:spcBef>
          <a:spcPct val="0"/>
        </a:spcBef>
        <a:buNone/>
        <a:defRPr sz="1800" b="1" kern="1200">
          <a:solidFill>
            <a:srgbClr val="E9030A"/>
          </a:solidFill>
          <a:latin typeface="Arial" pitchFamily="34" charset="0"/>
          <a:ea typeface="+mj-ea"/>
          <a:cs typeface="Arial" pitchFamily="34" charset="0"/>
        </a:defRPr>
      </a:lvl1pPr>
    </p:titleStyle>
    <p:body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orme en L 12"/>
          <p:cNvSpPr/>
          <p:nvPr userDrawn="1"/>
        </p:nvSpPr>
        <p:spPr>
          <a:xfrm>
            <a:off x="0" y="5202238"/>
            <a:ext cx="1655763" cy="1655762"/>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sp>
        <p:nvSpPr>
          <p:cNvPr id="2" name="Espace réservé du titre 1"/>
          <p:cNvSpPr>
            <a:spLocks noGrp="1"/>
          </p:cNvSpPr>
          <p:nvPr>
            <p:ph type="title"/>
          </p:nvPr>
        </p:nvSpPr>
        <p:spPr>
          <a:xfrm>
            <a:off x="1025525" y="306388"/>
            <a:ext cx="3816350" cy="768350"/>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1400" y="1600200"/>
            <a:ext cx="5691188" cy="4781550"/>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6" name="Espace réservé du numéro de diapositive 5"/>
          <p:cNvSpPr>
            <a:spLocks noGrp="1"/>
          </p:cNvSpPr>
          <p:nvPr>
            <p:ph type="sldNum" sz="quarter" idx="4"/>
          </p:nvPr>
        </p:nvSpPr>
        <p:spPr>
          <a:xfrm>
            <a:off x="-503238" y="6453188"/>
            <a:ext cx="898526" cy="365125"/>
          </a:xfrm>
          <a:prstGeom prst="rect">
            <a:avLst/>
          </a:prstGeom>
        </p:spPr>
        <p:txBody>
          <a:bodyPr vert="horz" wrap="square" lIns="91440" tIns="45720" rIns="91440" bIns="45720" numCol="1" anchor="ctr" anchorCtr="0" compatLnSpc="1">
            <a:prstTxWarp prst="textNoShape">
              <a:avLst/>
            </a:prstTxWarp>
          </a:bodyPr>
          <a:lstStyle>
            <a:lvl1pPr algn="r">
              <a:defRPr sz="1100" b="1">
                <a:solidFill>
                  <a:srgbClr val="FFFFFF"/>
                </a:solidFill>
                <a:latin typeface="Arial" panose="020B0604020202020204" pitchFamily="34" charset="0"/>
              </a:defRPr>
            </a:lvl1pPr>
          </a:lstStyle>
          <a:p>
            <a:fld id="{E01EEAE2-544D-4F86-819A-4B6ABF4D49BD}" type="slidenum">
              <a:rPr lang="fr-FR" altLang="fr-FR"/>
              <a:pPr/>
              <a:t>‹N°›</a:t>
            </a:fld>
            <a:endParaRPr lang="fr-FR" altLang="fr-FR"/>
          </a:p>
        </p:txBody>
      </p:sp>
      <p:cxnSp>
        <p:nvCxnSpPr>
          <p:cNvPr id="11" name="Connecteur droit 10"/>
          <p:cNvCxnSpPr/>
          <p:nvPr/>
        </p:nvCxnSpPr>
        <p:spPr>
          <a:xfrm>
            <a:off x="1123950" y="260350"/>
            <a:ext cx="3563938"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950" y="1116013"/>
            <a:ext cx="3563938"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orme en L 14"/>
          <p:cNvSpPr/>
          <p:nvPr userDrawn="1"/>
        </p:nvSpPr>
        <p:spPr>
          <a:xfrm rot="10800000">
            <a:off x="7488238" y="0"/>
            <a:ext cx="1655762" cy="1655763"/>
          </a:xfrm>
          <a:prstGeom prst="corner">
            <a:avLst>
              <a:gd name="adj1" fmla="val 22107"/>
              <a:gd name="adj2" fmla="val 22031"/>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solidFill>
                <a:prstClr val="white"/>
              </a:solidFill>
            </a:endParaRPr>
          </a:p>
        </p:txBody>
      </p:sp>
      <p:pic>
        <p:nvPicPr>
          <p:cNvPr id="1033" name="Picture 5"/>
          <p:cNvPicPr>
            <a:picLocks noChangeAspect="1" noChangeArrowheads="1"/>
          </p:cNvPicPr>
          <p:nvPr userDrawn="1"/>
        </p:nvPicPr>
        <p:blipFill>
          <a:blip r:embed="rId34">
            <a:extLst>
              <a:ext uri="{28A0092B-C50C-407E-A947-70E740481C1C}">
                <a14:useLocalDpi xmlns:a14="http://schemas.microsoft.com/office/drawing/2010/main" val="0"/>
              </a:ext>
            </a:extLst>
          </a:blip>
          <a:srcRect/>
          <a:stretch>
            <a:fillRect/>
          </a:stretch>
        </p:blipFill>
        <p:spPr bwMode="auto">
          <a:xfrm>
            <a:off x="7164388" y="6381750"/>
            <a:ext cx="1825625" cy="40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666506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3" r:id="rId32"/>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200" b="1" kern="1200" cap="all">
          <a:solidFill>
            <a:schemeClr val="accent1"/>
          </a:solidFill>
          <a:latin typeface="+mj-lt"/>
          <a:ea typeface="+mj-ea"/>
          <a:cs typeface="+mj-cs"/>
        </a:defRPr>
      </a:lvl1pPr>
      <a:lvl2pPr algn="l" rtl="0" eaLnBrk="0" fontAlgn="base" hangingPunct="0">
        <a:spcBef>
          <a:spcPct val="0"/>
        </a:spcBef>
        <a:spcAft>
          <a:spcPct val="0"/>
        </a:spcAft>
        <a:defRPr sz="2200" b="1">
          <a:solidFill>
            <a:schemeClr val="accent1"/>
          </a:solidFill>
          <a:latin typeface="Arial" charset="0"/>
        </a:defRPr>
      </a:lvl2pPr>
      <a:lvl3pPr algn="l" rtl="0" eaLnBrk="0" fontAlgn="base" hangingPunct="0">
        <a:spcBef>
          <a:spcPct val="0"/>
        </a:spcBef>
        <a:spcAft>
          <a:spcPct val="0"/>
        </a:spcAft>
        <a:defRPr sz="2200" b="1">
          <a:solidFill>
            <a:schemeClr val="accent1"/>
          </a:solidFill>
          <a:latin typeface="Arial" charset="0"/>
        </a:defRPr>
      </a:lvl3pPr>
      <a:lvl4pPr algn="l" rtl="0" eaLnBrk="0" fontAlgn="base" hangingPunct="0">
        <a:spcBef>
          <a:spcPct val="0"/>
        </a:spcBef>
        <a:spcAft>
          <a:spcPct val="0"/>
        </a:spcAft>
        <a:defRPr sz="2200" b="1">
          <a:solidFill>
            <a:schemeClr val="accent1"/>
          </a:solidFill>
          <a:latin typeface="Arial" charset="0"/>
        </a:defRPr>
      </a:lvl4pPr>
      <a:lvl5pPr algn="l" rtl="0" eaLnBrk="0" fontAlgn="base" hangingPunct="0">
        <a:spcBef>
          <a:spcPct val="0"/>
        </a:spcBef>
        <a:spcAft>
          <a:spcPct val="0"/>
        </a:spcAft>
        <a:defRPr sz="2200" b="1">
          <a:solidFill>
            <a:schemeClr val="accent1"/>
          </a:solidFill>
          <a:latin typeface="Arial" charset="0"/>
        </a:defRPr>
      </a:lvl5pPr>
      <a:lvl6pPr marL="457200" algn="l" rtl="0" fontAlgn="base">
        <a:spcBef>
          <a:spcPct val="0"/>
        </a:spcBef>
        <a:spcAft>
          <a:spcPct val="0"/>
        </a:spcAft>
        <a:defRPr sz="2200" b="1">
          <a:solidFill>
            <a:schemeClr val="accent1"/>
          </a:solidFill>
          <a:latin typeface="Arial Narrow" pitchFamily="34" charset="0"/>
        </a:defRPr>
      </a:lvl6pPr>
      <a:lvl7pPr marL="914400" algn="l" rtl="0" fontAlgn="base">
        <a:spcBef>
          <a:spcPct val="0"/>
        </a:spcBef>
        <a:spcAft>
          <a:spcPct val="0"/>
        </a:spcAft>
        <a:defRPr sz="2200" b="1">
          <a:solidFill>
            <a:schemeClr val="accent1"/>
          </a:solidFill>
          <a:latin typeface="Arial Narrow" pitchFamily="34" charset="0"/>
        </a:defRPr>
      </a:lvl7pPr>
      <a:lvl8pPr marL="1371600" algn="l" rtl="0" fontAlgn="base">
        <a:spcBef>
          <a:spcPct val="0"/>
        </a:spcBef>
        <a:spcAft>
          <a:spcPct val="0"/>
        </a:spcAft>
        <a:defRPr sz="2200" b="1">
          <a:solidFill>
            <a:schemeClr val="accent1"/>
          </a:solidFill>
          <a:latin typeface="Arial Narrow" pitchFamily="34" charset="0"/>
        </a:defRPr>
      </a:lvl8pPr>
      <a:lvl9pPr marL="1828800" algn="l" rtl="0" fontAlgn="base">
        <a:spcBef>
          <a:spcPct val="0"/>
        </a:spcBef>
        <a:spcAft>
          <a:spcPct val="0"/>
        </a:spcAft>
        <a:defRPr sz="2200" b="1">
          <a:solidFill>
            <a:schemeClr val="accent1"/>
          </a:solidFill>
          <a:latin typeface="Arial Narrow" pitchFamily="34" charset="0"/>
        </a:defRPr>
      </a:lvl9pPr>
    </p:titleStyle>
    <p:bodyStyle>
      <a:lvl1pPr algn="l" rtl="0" eaLnBrk="0" fontAlgn="base" hangingPunct="0">
        <a:spcBef>
          <a:spcPct val="0"/>
        </a:spcBef>
        <a:spcAft>
          <a:spcPts val="300"/>
        </a:spcAft>
        <a:defRPr sz="2200" b="1" kern="1200" cap="all">
          <a:solidFill>
            <a:schemeClr val="accent1"/>
          </a:solidFill>
          <a:latin typeface="+mn-lt"/>
          <a:ea typeface="+mn-ea"/>
          <a:cs typeface="+mn-cs"/>
        </a:defRPr>
      </a:lvl1pPr>
      <a:lvl2pPr algn="l" rtl="0" eaLnBrk="0" fontAlgn="base" hangingPunct="0">
        <a:spcBef>
          <a:spcPct val="0"/>
        </a:spcBef>
        <a:spcAft>
          <a:spcPct val="0"/>
        </a:spcAft>
        <a:defRPr b="1" kern="1200" cap="all">
          <a:solidFill>
            <a:schemeClr val="accent1"/>
          </a:solidFill>
          <a:latin typeface="+mn-lt"/>
          <a:ea typeface="+mn-ea"/>
          <a:cs typeface="+mn-cs"/>
        </a:defRPr>
      </a:lvl2pPr>
      <a:lvl3pPr algn="l" rtl="0" eaLnBrk="0" fontAlgn="base" hangingPunct="0">
        <a:spcBef>
          <a:spcPct val="0"/>
        </a:spcBef>
        <a:spcAft>
          <a:spcPct val="0"/>
        </a:spcAft>
        <a:buClr>
          <a:schemeClr val="accent1"/>
        </a:buClr>
        <a:defRPr sz="1600" kern="1200" cap="all">
          <a:solidFill>
            <a:schemeClr val="accent1"/>
          </a:solidFill>
          <a:latin typeface="+mn-lt"/>
          <a:ea typeface="+mn-ea"/>
          <a:cs typeface="+mn-cs"/>
        </a:defRPr>
      </a:lvl3pPr>
      <a:lvl4pPr marL="142875" algn="l" rtl="0" eaLnBrk="0" fontAlgn="base" hangingPunct="0">
        <a:lnSpc>
          <a:spcPts val="1600"/>
        </a:lnSpc>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42875" indent="-142875" algn="l" rtl="0" eaLnBrk="0" fontAlgn="base" hangingPunct="0">
        <a:spcBef>
          <a:spcPts val="300"/>
        </a:spcBef>
        <a:spcAft>
          <a:spcPts val="1200"/>
        </a:spcAft>
        <a:buClr>
          <a:schemeClr val="accent1"/>
        </a:buClr>
        <a:buFont typeface="Britannic Bold" panose="020B0903060703020204" pitchFamily="34" charset="0"/>
        <a:buChar char="&gt;"/>
        <a:defRPr sz="1200" b="1" kern="1200" cap="all">
          <a:solidFill>
            <a:schemeClr val="tx1"/>
          </a:solidFill>
          <a:latin typeface="+mn-lt"/>
          <a:ea typeface="+mn-ea"/>
          <a:cs typeface="Arial" charset="0"/>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25525" y="306388"/>
            <a:ext cx="3816350" cy="768350"/>
          </a:xfrm>
          <a:prstGeom prst="rect">
            <a:avLst/>
          </a:prstGeom>
        </p:spPr>
        <p:txBody>
          <a:bodyPr vert="horz" lIns="91440" tIns="45720" rIns="91440" bIns="45720" rtlCol="0" anchor="t" anchorCtr="0">
            <a:spAutoFit/>
          </a:bodyPr>
          <a:lstStyle/>
          <a:p>
            <a:r>
              <a:rPr lang="fr-FR" dirty="0" smtClean="0"/>
              <a:t>titre </a:t>
            </a:r>
            <a:r>
              <a:rPr lang="fr-FR" dirty="0" err="1" smtClean="0"/>
              <a:t>lorem</a:t>
            </a:r>
            <a:r>
              <a:rPr lang="fr-FR" dirty="0" smtClean="0"/>
              <a:t> </a:t>
            </a:r>
            <a:r>
              <a:rPr lang="fr-FR" dirty="0" err="1" smtClean="0"/>
              <a:t>ipsum</a:t>
            </a:r>
            <a:r>
              <a:rPr lang="fr-FR" dirty="0" smtClean="0"/>
              <a:t> </a:t>
            </a:r>
            <a:r>
              <a:rPr lang="fr-FR" dirty="0" err="1" smtClean="0"/>
              <a:t>dolor</a:t>
            </a:r>
            <a:r>
              <a:rPr lang="fr-FR" dirty="0" smtClean="0"/>
              <a:t/>
            </a:r>
            <a:br>
              <a:rPr lang="fr-FR" dirty="0" smtClean="0"/>
            </a:br>
            <a:r>
              <a:rPr lang="fr-FR" dirty="0" err="1" smtClean="0"/>
              <a:t>dolor</a:t>
            </a:r>
            <a:r>
              <a:rPr lang="fr-FR" dirty="0" smtClean="0"/>
              <a:t> </a:t>
            </a:r>
            <a:r>
              <a:rPr lang="fr-FR" dirty="0" err="1" smtClean="0"/>
              <a:t>sit</a:t>
            </a:r>
            <a:r>
              <a:rPr lang="fr-FR" dirty="0" smtClean="0"/>
              <a:t> </a:t>
            </a:r>
            <a:r>
              <a:rPr lang="fr-FR" dirty="0" err="1" smtClean="0"/>
              <a:t>amet</a:t>
            </a:r>
            <a:r>
              <a:rPr lang="fr-FR" dirty="0" smtClean="0"/>
              <a:t> </a:t>
            </a:r>
            <a:r>
              <a:rPr lang="fr-FR" dirty="0" err="1" smtClean="0"/>
              <a:t>lorem</a:t>
            </a:r>
            <a:endParaRPr lang="fr-FR" dirty="0"/>
          </a:p>
        </p:txBody>
      </p:sp>
      <p:sp>
        <p:nvSpPr>
          <p:cNvPr id="3" name="Espace réservé du texte 2"/>
          <p:cNvSpPr>
            <a:spLocks noGrp="1"/>
          </p:cNvSpPr>
          <p:nvPr>
            <p:ph type="body" idx="1"/>
          </p:nvPr>
        </p:nvSpPr>
        <p:spPr>
          <a:xfrm>
            <a:off x="1041400" y="1600200"/>
            <a:ext cx="5691188" cy="4781550"/>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a:p>
            <a:pPr lvl="5"/>
            <a:r>
              <a:rPr lang="fr-FR" dirty="0" smtClean="0"/>
              <a:t>Sixième niveau</a:t>
            </a:r>
          </a:p>
          <a:p>
            <a:pPr lvl="6"/>
            <a:r>
              <a:rPr lang="fr-FR" dirty="0" smtClean="0"/>
              <a:t>Septième niveau</a:t>
            </a:r>
          </a:p>
          <a:p>
            <a:pPr lvl="7"/>
            <a:r>
              <a:rPr lang="fr-FR" dirty="0" smtClean="0"/>
              <a:t>Huitième</a:t>
            </a:r>
          </a:p>
          <a:p>
            <a:pPr lvl="8"/>
            <a:r>
              <a:rPr lang="fr-FR" dirty="0" smtClean="0"/>
              <a:t>Neuvième niveau</a:t>
            </a:r>
            <a:endParaRPr lang="fr-FR" dirty="0"/>
          </a:p>
        </p:txBody>
      </p:sp>
      <p:sp>
        <p:nvSpPr>
          <p:cNvPr id="5" name="Espace réservé du pied de page 4"/>
          <p:cNvSpPr>
            <a:spLocks noGrp="1"/>
          </p:cNvSpPr>
          <p:nvPr>
            <p:ph type="ftr" sz="quarter" idx="3"/>
          </p:nvPr>
        </p:nvSpPr>
        <p:spPr>
          <a:xfrm>
            <a:off x="2106613" y="6376988"/>
            <a:ext cx="4930775" cy="365125"/>
          </a:xfrm>
          <a:prstGeom prst="rect">
            <a:avLst/>
          </a:prstGeom>
        </p:spPr>
        <p:txBody>
          <a:bodyPr vert="horz" lIns="91440" tIns="45720" rIns="91440" bIns="45720" rtlCol="0" anchor="ctr"/>
          <a:lstStyle>
            <a:lvl1pPr algn="ctr" fontAlgn="auto">
              <a:spcBef>
                <a:spcPts val="0"/>
              </a:spcBef>
              <a:spcAft>
                <a:spcPts val="0"/>
              </a:spcAft>
              <a:defRPr sz="800" cap="all" baseline="0" dirty="0">
                <a:solidFill>
                  <a:schemeClr val="tx1"/>
                </a:solidFill>
                <a:latin typeface="+mn-lt"/>
                <a:ea typeface="Verdana" panose="020B0604030504040204" pitchFamily="34" charset="0"/>
                <a:cs typeface="Verdana" panose="020B0604030504040204" pitchFamily="34" charset="0"/>
              </a:defRPr>
            </a:lvl1pPr>
          </a:lstStyle>
          <a:p>
            <a:pPr>
              <a:defRPr/>
            </a:pPr>
            <a:endParaRPr lang="fr-FR">
              <a:solidFill>
                <a:prstClr val="black"/>
              </a:solidFill>
            </a:endParaRPr>
          </a:p>
        </p:txBody>
      </p:sp>
      <p:sp>
        <p:nvSpPr>
          <p:cNvPr id="6" name="Espace réservé du numéro de diapositive 5"/>
          <p:cNvSpPr>
            <a:spLocks noGrp="1"/>
          </p:cNvSpPr>
          <p:nvPr>
            <p:ph type="sldNum" sz="quarter" idx="4"/>
          </p:nvPr>
        </p:nvSpPr>
        <p:spPr>
          <a:xfrm>
            <a:off x="-468313" y="6459538"/>
            <a:ext cx="898526" cy="365125"/>
          </a:xfrm>
          <a:prstGeom prst="rect">
            <a:avLst/>
          </a:prstGeom>
        </p:spPr>
        <p:txBody>
          <a:bodyPr vert="horz" lIns="91440" tIns="45720" rIns="91440" bIns="45720" rtlCol="0" anchor="ctr"/>
          <a:lstStyle>
            <a:lvl1pPr algn="r" fontAlgn="auto">
              <a:spcBef>
                <a:spcPts val="0"/>
              </a:spcBef>
              <a:spcAft>
                <a:spcPts val="0"/>
              </a:spcAft>
              <a:defRPr sz="1100" b="1" smtClean="0">
                <a:solidFill>
                  <a:schemeClr val="accent1">
                    <a:lumMod val="60000"/>
                    <a:lumOff val="40000"/>
                  </a:schemeClr>
                </a:solidFill>
                <a:latin typeface="+mn-lt"/>
                <a:ea typeface="Verdana" panose="020B0604030504040204" pitchFamily="34" charset="0"/>
                <a:cs typeface="Verdana" panose="020B0604030504040204" pitchFamily="34" charset="0"/>
              </a:defRPr>
            </a:lvl1pPr>
          </a:lstStyle>
          <a:p>
            <a:pPr>
              <a:defRPr/>
            </a:pPr>
            <a:fld id="{CE669689-4C6B-44FA-AA71-2347E5FF992E}" type="slidenum">
              <a:rPr lang="fr-FR">
                <a:solidFill>
                  <a:srgbClr val="C31632">
                    <a:lumMod val="60000"/>
                    <a:lumOff val="40000"/>
                  </a:srgbClr>
                </a:solidFill>
              </a:rPr>
              <a:pPr>
                <a:defRPr/>
              </a:pPr>
              <a:t>‹N°›</a:t>
            </a:fld>
            <a:endParaRPr lang="fr-FR" dirty="0">
              <a:solidFill>
                <a:srgbClr val="C31632">
                  <a:lumMod val="60000"/>
                  <a:lumOff val="40000"/>
                </a:srgbClr>
              </a:solidFill>
            </a:endParaRPr>
          </a:p>
        </p:txBody>
      </p:sp>
      <p:cxnSp>
        <p:nvCxnSpPr>
          <p:cNvPr id="11" name="Connecteur droit 10"/>
          <p:cNvCxnSpPr/>
          <p:nvPr/>
        </p:nvCxnSpPr>
        <p:spPr>
          <a:xfrm>
            <a:off x="1123950" y="260350"/>
            <a:ext cx="3563938"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123950" y="1116013"/>
            <a:ext cx="3563938"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625125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timing>
    <p:tnLst>
      <p:par>
        <p:cTn id="1" dur="indefinite" restart="never" nodeType="tmRoot"/>
      </p:par>
    </p:tnLst>
  </p:timing>
  <p:hf hdr="0" ftr="0" dt="0"/>
  <p:txStyles>
    <p:titleStyle>
      <a:lvl1pPr algn="l" rtl="0" eaLnBrk="0" fontAlgn="base" hangingPunct="0">
        <a:spcBef>
          <a:spcPct val="0"/>
        </a:spcBef>
        <a:spcAft>
          <a:spcPct val="0"/>
        </a:spcAft>
        <a:defRPr sz="2200" b="1" kern="1200" cap="all">
          <a:solidFill>
            <a:srgbClr val="7F7F7F"/>
          </a:solidFill>
          <a:latin typeface="+mj-lt"/>
          <a:ea typeface="+mj-ea"/>
          <a:cs typeface="+mj-cs"/>
        </a:defRPr>
      </a:lvl1pPr>
      <a:lvl2pPr algn="l" rtl="0" eaLnBrk="0" fontAlgn="base" hangingPunct="0">
        <a:spcBef>
          <a:spcPct val="0"/>
        </a:spcBef>
        <a:spcAft>
          <a:spcPct val="0"/>
        </a:spcAft>
        <a:defRPr sz="2200" b="1">
          <a:solidFill>
            <a:srgbClr val="7F7F7F"/>
          </a:solidFill>
          <a:latin typeface="Arial Narrow" pitchFamily="34" charset="0"/>
        </a:defRPr>
      </a:lvl2pPr>
      <a:lvl3pPr algn="l" rtl="0" eaLnBrk="0" fontAlgn="base" hangingPunct="0">
        <a:spcBef>
          <a:spcPct val="0"/>
        </a:spcBef>
        <a:spcAft>
          <a:spcPct val="0"/>
        </a:spcAft>
        <a:defRPr sz="2200" b="1">
          <a:solidFill>
            <a:srgbClr val="7F7F7F"/>
          </a:solidFill>
          <a:latin typeface="Arial Narrow" pitchFamily="34" charset="0"/>
        </a:defRPr>
      </a:lvl3pPr>
      <a:lvl4pPr algn="l" rtl="0" eaLnBrk="0" fontAlgn="base" hangingPunct="0">
        <a:spcBef>
          <a:spcPct val="0"/>
        </a:spcBef>
        <a:spcAft>
          <a:spcPct val="0"/>
        </a:spcAft>
        <a:defRPr sz="2200" b="1">
          <a:solidFill>
            <a:srgbClr val="7F7F7F"/>
          </a:solidFill>
          <a:latin typeface="Arial Narrow" pitchFamily="34" charset="0"/>
        </a:defRPr>
      </a:lvl4pPr>
      <a:lvl5pPr algn="l" rtl="0" eaLnBrk="0" fontAlgn="base" hangingPunct="0">
        <a:spcBef>
          <a:spcPct val="0"/>
        </a:spcBef>
        <a:spcAft>
          <a:spcPct val="0"/>
        </a:spcAft>
        <a:defRPr sz="2200" b="1">
          <a:solidFill>
            <a:srgbClr val="7F7F7F"/>
          </a:solidFill>
          <a:latin typeface="Arial Narrow" pitchFamily="34" charset="0"/>
        </a:defRPr>
      </a:lvl5pPr>
      <a:lvl6pPr marL="457200" algn="l" rtl="0" fontAlgn="base">
        <a:spcBef>
          <a:spcPct val="0"/>
        </a:spcBef>
        <a:spcAft>
          <a:spcPct val="0"/>
        </a:spcAft>
        <a:defRPr sz="2200" b="1">
          <a:solidFill>
            <a:srgbClr val="7F7F7F"/>
          </a:solidFill>
          <a:latin typeface="Arial Narrow" pitchFamily="34" charset="0"/>
        </a:defRPr>
      </a:lvl6pPr>
      <a:lvl7pPr marL="914400" algn="l" rtl="0" fontAlgn="base">
        <a:spcBef>
          <a:spcPct val="0"/>
        </a:spcBef>
        <a:spcAft>
          <a:spcPct val="0"/>
        </a:spcAft>
        <a:defRPr sz="2200" b="1">
          <a:solidFill>
            <a:srgbClr val="7F7F7F"/>
          </a:solidFill>
          <a:latin typeface="Arial Narrow" pitchFamily="34" charset="0"/>
        </a:defRPr>
      </a:lvl7pPr>
      <a:lvl8pPr marL="1371600" algn="l" rtl="0" fontAlgn="base">
        <a:spcBef>
          <a:spcPct val="0"/>
        </a:spcBef>
        <a:spcAft>
          <a:spcPct val="0"/>
        </a:spcAft>
        <a:defRPr sz="2200" b="1">
          <a:solidFill>
            <a:srgbClr val="7F7F7F"/>
          </a:solidFill>
          <a:latin typeface="Arial Narrow" pitchFamily="34" charset="0"/>
        </a:defRPr>
      </a:lvl8pPr>
      <a:lvl9pPr marL="1828800" algn="l" rtl="0" fontAlgn="base">
        <a:spcBef>
          <a:spcPct val="0"/>
        </a:spcBef>
        <a:spcAft>
          <a:spcPct val="0"/>
        </a:spcAft>
        <a:defRPr sz="2200" b="1">
          <a:solidFill>
            <a:srgbClr val="7F7F7F"/>
          </a:solidFill>
          <a:latin typeface="Arial Narrow" pitchFamily="34" charset="0"/>
        </a:defRPr>
      </a:lvl9pPr>
    </p:titleStyle>
    <p:bodyStyle>
      <a:lvl1pPr algn="l" rtl="0" eaLnBrk="0" fontAlgn="base" hangingPunct="0">
        <a:spcBef>
          <a:spcPct val="0"/>
        </a:spcBef>
        <a:spcAft>
          <a:spcPts val="300"/>
        </a:spcAft>
        <a:defRPr sz="2200" b="1" kern="1200" cap="all">
          <a:solidFill>
            <a:srgbClr val="7F7F7F"/>
          </a:solidFill>
          <a:latin typeface="+mn-lt"/>
          <a:ea typeface="+mn-ea"/>
          <a:cs typeface="+mn-cs"/>
        </a:defRPr>
      </a:lvl1pPr>
      <a:lvl2pPr algn="l" rtl="0" eaLnBrk="0" fontAlgn="base" hangingPunct="0">
        <a:spcBef>
          <a:spcPct val="0"/>
        </a:spcBef>
        <a:spcAft>
          <a:spcPct val="0"/>
        </a:spcAft>
        <a:defRPr b="1" kern="1200" cap="all">
          <a:solidFill>
            <a:srgbClr val="7F7F7F"/>
          </a:solidFill>
          <a:latin typeface="+mn-lt"/>
          <a:ea typeface="+mn-ea"/>
          <a:cs typeface="+mn-cs"/>
        </a:defRPr>
      </a:lvl2pPr>
      <a:lvl3pPr algn="l" rtl="0" eaLnBrk="0" fontAlgn="base" hangingPunct="0">
        <a:spcBef>
          <a:spcPct val="0"/>
        </a:spcBef>
        <a:spcAft>
          <a:spcPct val="0"/>
        </a:spcAft>
        <a:buClr>
          <a:schemeClr val="accent1"/>
        </a:buClr>
        <a:defRPr sz="1600" kern="1200" cap="all">
          <a:solidFill>
            <a:srgbClr val="7F7F7F"/>
          </a:solidFill>
          <a:latin typeface="+mn-lt"/>
          <a:ea typeface="+mn-ea"/>
          <a:cs typeface="+mn-cs"/>
        </a:defRPr>
      </a:lvl3pPr>
      <a:lvl4pPr marL="142875" algn="l" rtl="0" eaLnBrk="0" fontAlgn="base" hangingPunct="0">
        <a:lnSpc>
          <a:spcPts val="1600"/>
        </a:lnSpc>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42875" indent="-142875" algn="l" rtl="0" eaLnBrk="0" fontAlgn="base" hangingPunct="0">
        <a:spcBef>
          <a:spcPts val="300"/>
        </a:spcBef>
        <a:spcAft>
          <a:spcPts val="1200"/>
        </a:spcAft>
        <a:buClr>
          <a:schemeClr val="accent1"/>
        </a:buClr>
        <a:buFont typeface="Britannic Bold" pitchFamily="34" charset="0"/>
        <a:buChar char="&gt;"/>
        <a:defRPr sz="1200" b="1" kern="1200" cap="all">
          <a:solidFill>
            <a:schemeClr val="tx1"/>
          </a:solidFill>
          <a:latin typeface="+mn-lt"/>
          <a:ea typeface="+mn-ea"/>
          <a:cs typeface="Arial" pitchFamily="34" charset="0"/>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hyperlink" Target="https://www.codelei.fr/demande-de-lei/" TargetMode="Externa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0tIRbUv9l-Y&amp;feature=youtu.be" TargetMode="Externa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s://www.fdj-devenir-actionnaire.com/fr/" TargetMode="External"/><Relationship Id="rId2" Type="http://schemas.openxmlformats.org/officeDocument/2006/relationships/image" Target="../media/image15.gif"/><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hyperlink" Target="http://commerciaux.celca.caisse-epargne.fr/particuliers/epargne-2/privatisations/" TargetMode="Externa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3" Type="http://schemas.openxmlformats.org/officeDocument/2006/relationships/hyperlink" Target="http://commerciaux.celca.caisse-epargne.fr/download/1688/les-formules/15197/fiche-pratique-les-formules-cegee-102019.pdf" TargetMode="External"/><Relationship Id="rId2" Type="http://schemas.openxmlformats.org/officeDocument/2006/relationships/image" Target="../media/image20.png"/><Relationship Id="rId1" Type="http://schemas.openxmlformats.org/officeDocument/2006/relationships/slideLayout" Target="../slideLayouts/slideLayout67.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image" Target="../media/image22.png"/><Relationship Id="rId1" Type="http://schemas.openxmlformats.org/officeDocument/2006/relationships/slideLayout" Target="../slideLayouts/slideLayout67.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hyperlink" Target="https://www.google.com/url?sa=i&amp;rct=j&amp;q=&amp;esrc=s&amp;source=images&amp;cd=&amp;ved=2ahUKEwiLgOzm6NLjAhUPxYUKHX__D8AQjRx6BAgBEAU&amp;url=https://svgsilh.com/fr/image/306031.html&amp;psig=AOvVaw1hBu_lJzzFLCr4zLw7XcmT&amp;ust=1564238531664516"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3.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32.png"/><Relationship Id="rId1" Type="http://schemas.openxmlformats.org/officeDocument/2006/relationships/slideLayout" Target="../slideLayouts/slideLayout67.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28.png"/><Relationship Id="rId9"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7.xml"/><Relationship Id="rId5" Type="http://schemas.openxmlformats.org/officeDocument/2006/relationships/image" Target="../media/image45.png"/><Relationship Id="rId4" Type="http://schemas.openxmlformats.org/officeDocument/2006/relationships/hyperlink" Target="https://www.google.fr/url?sa=i&amp;rct=j&amp;q=&amp;esrc=s&amp;source=images&amp;cd=&amp;ved=2ahUKEwj7vPm_oJ7lAhWLlhQKHR5PAAAQjRx6BAgBEAQ&amp;url=https://www.imprim-deco.fr/stickers/3845-sticker-noel-noeud-de-cadeau.html&amp;psig=AOvVaw0Xhjww81Wy3jOyR3RWkFcC&amp;ust=157122849276772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7.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7.xm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3.png"/><Relationship Id="rId7" Type="http://schemas.openxmlformats.org/officeDocument/2006/relationships/hyperlink" Target="https://www.google.com/url?sa=i&amp;rct=j&amp;q=&amp;esrc=s&amp;source=images&amp;cd=&amp;ved=2ahUKEwiLgOzm6NLjAhUPxYUKHX__D8AQjRx6BAgBEAU&amp;url=https://svgsilh.com/fr/image/306031.html&amp;psig=AOvVaw1hBu_lJzzFLCr4zLw7XcmT&amp;ust=1564238531664516" TargetMode="External"/><Relationship Id="rId2" Type="http://schemas.openxmlformats.org/officeDocument/2006/relationships/notesSlide" Target="../notesSlides/notesSlide1.xml"/><Relationship Id="rId1" Type="http://schemas.openxmlformats.org/officeDocument/2006/relationships/slideLayout" Target="../slideLayouts/slideLayout67.xml"/><Relationship Id="rId6" Type="http://schemas.openxmlformats.org/officeDocument/2006/relationships/image" Target="../media/image55.png"/><Relationship Id="rId5" Type="http://schemas.openxmlformats.org/officeDocument/2006/relationships/image" Target="../media/image30.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hyperlink" Target="https://www.google.fr/url?sa=i&amp;rct=j&amp;q=&amp;esrc=s&amp;source=images&amp;cd=&amp;ved=2ahUKEwjywsCfjdrkAhWABWMBHTVvAGQQjRx6BAgBEAQ&amp;url=https://www.relaiscom.ch/communication.html&amp;psig=AOvVaw2mXlcQrS8Re_3eXMoB-Iko&amp;ust=1568886886027816" TargetMode="External"/><Relationship Id="rId2" Type="http://schemas.openxmlformats.org/officeDocument/2006/relationships/notesSlide" Target="../notesSlides/notesSlide2.xml"/><Relationship Id="rId1" Type="http://schemas.openxmlformats.org/officeDocument/2006/relationships/slideLayout" Target="../slideLayouts/slideLayout67.xml"/><Relationship Id="rId5" Type="http://schemas.openxmlformats.org/officeDocument/2006/relationships/image" Target="../media/image57.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hyperlink" Target="https://www.google.fr/url?sa=i&amp;rct=j&amp;q=&amp;esrc=s&amp;source=images&amp;cd=&amp;ved=2ahUKEwjojNeo_p3lAhWy3eAKHUiPDjAQjRx6BAgBEAQ&amp;url=https://go.cegid.com/Decouvrez-QuadraENTREPRISE_Full-VIDEO.html?src%3DSIT_FR_CTC&amp;psig=AOvVaw2Q3B9BG7JlqBpm2_ABNqvn&amp;ust=1571219339684660" TargetMode="External"/><Relationship Id="rId2" Type="http://schemas.openxmlformats.org/officeDocument/2006/relationships/notesSlide" Target="../notesSlides/notesSlide3.xml"/><Relationship Id="rId1" Type="http://schemas.openxmlformats.org/officeDocument/2006/relationships/slideLayout" Target="../slideLayouts/slideLayout67.xml"/><Relationship Id="rId5" Type="http://schemas.openxmlformats.org/officeDocument/2006/relationships/image" Target="../media/image59.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hyperlink" Target="http://www.google.fr/url?sa=i&amp;rct=j&amp;q=&amp;esrc=s&amp;source=images&amp;cd=&amp;cad=rja&amp;uact=8&amp;ved=2ahUKEwiB6POJgp7lAhUM8hQKHaHHAqAQjRx6BAgBEAQ&amp;url=/url?sa%3Di%26rct%3Dj%26q%3D%26esrc%3Ds%26source%3Dimages%26cd%3D%26ved%3D%26url%3Dhttps://www.rbpartners.com/nos-savoir-faire/pilotage-et-changement.html%26psig%3DAOvVaw0Th9VRvgyHrSrG35kzLkK-%26ust%3D1571220347772494&amp;psig=AOvVaw0Th9VRvgyHrSrG35kzLkK-&amp;ust=1571220347772494" TargetMode="External"/><Relationship Id="rId3" Type="http://schemas.openxmlformats.org/officeDocument/2006/relationships/hyperlink" Target="https://www.google.fr/url?sa=i&amp;rct=j&amp;q=&amp;esrc=s&amp;source=images&amp;cd=&amp;ved=2ahUKEwjojNeo_p3lAhWy3eAKHUiPDjAQjRx6BAgBEAQ&amp;url=https://go.cegid.com/Decouvrez-QuadraENTREPRISE_Full-VIDEO.html?src%3DSIT_FR_CTC&amp;psig=AOvVaw2Q3B9BG7JlqBpm2_ABNqvn&amp;ust=1571219339684660" TargetMode="External"/><Relationship Id="rId7" Type="http://schemas.openxmlformats.org/officeDocument/2006/relationships/hyperlink" Target="http://commerciaux.celca.caisse-epargne.fr/download/49/piloter-mon-agence/14029/les-4-outils-de-pilotage-incontournables.ppt" TargetMode="External"/><Relationship Id="rId2" Type="http://schemas.openxmlformats.org/officeDocument/2006/relationships/notesSlide" Target="../notesSlides/notesSlide4.xml"/><Relationship Id="rId1" Type="http://schemas.openxmlformats.org/officeDocument/2006/relationships/slideLayout" Target="../slideLayouts/slideLayout67.xml"/><Relationship Id="rId6" Type="http://schemas.openxmlformats.org/officeDocument/2006/relationships/hyperlink" Target="http://commerciaux.celca.caisse-epargne.fr/download/49/piloter-mon-agence/14720/book-outils-de-pilotage-cegee-2019.pptx" TargetMode="External"/><Relationship Id="rId5" Type="http://schemas.openxmlformats.org/officeDocument/2006/relationships/hyperlink" Target="http://commerciaux.celca.caisse-epargne.fr/download/49/piloter-mon-agence/14719/memo-outils-de-pilotage-cegee-2019.pptx" TargetMode="External"/><Relationship Id="rId4" Type="http://schemas.openxmlformats.org/officeDocument/2006/relationships/image" Target="../media/image58.png"/><Relationship Id="rId9"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61.jpeg"/><Relationship Id="rId2" Type="http://schemas.openxmlformats.org/officeDocument/2006/relationships/notesSlide" Target="../notesSlides/notesSlide5.xml"/><Relationship Id="rId1" Type="http://schemas.openxmlformats.org/officeDocument/2006/relationships/slideLayout" Target="../slideLayouts/slideLayout67.xml"/><Relationship Id="rId6" Type="http://schemas.openxmlformats.org/officeDocument/2006/relationships/hyperlink" Target="https://www.istockphoto.com/fr/vectoriel/jeu-dic%C3%B4nes-famille-bonhomme-allumette-illustration-vectorielle-posture-de-gm823826706-133435751" TargetMode="External"/><Relationship Id="rId5" Type="http://schemas.openxmlformats.org/officeDocument/2006/relationships/image" Target="../media/image29.png"/><Relationship Id="rId4" Type="http://schemas.openxmlformats.org/officeDocument/2006/relationships/hyperlink" Target="https://www.google.com/url?sa=i&amp;rct=j&amp;q=&amp;esrc=s&amp;source=images&amp;cd=&amp;ved=2ahUKEwiLgOzm6NLjAhUPxYUKHX__D8AQjRx6BAgBEAU&amp;url=https://svgsilh.com/fr/image/306031.html&amp;psig=AOvVaw1hBu_lJzzFLCr4zLw7XcmT&amp;ust=1564238531664516"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31.xml.rels><?xml version="1.0" encoding="UTF-8" standalone="yes"?>
<Relationships xmlns="http://schemas.openxmlformats.org/package/2006/relationships"><Relationship Id="rId8" Type="http://schemas.openxmlformats.org/officeDocument/2006/relationships/hyperlink" Target="https://www.istockphoto.com/fr/vectoriel/jeu-dic%C3%B4nes-famille-bonhomme-allumette-illustration-vectorielle-posture-de-gm823826706-133435751" TargetMode="External"/><Relationship Id="rId3" Type="http://schemas.openxmlformats.org/officeDocument/2006/relationships/hyperlink" Target="https://www.google.fr/url?sa=i&amp;rct=j&amp;q=&amp;esrc=s&amp;source=images&amp;cd=&amp;ved=2ahUKEwi71bn09JvlAhWJDxQKHRELA8AQjRx6BAgBEAQ&amp;url=https://fr.mailpro.com/blog/2017/12/emailing-de-voeux-reussi&amp;psig=AOvVaw3wAd4v-IlH2hUr0zPeRuar&amp;ust=1571148079229456" TargetMode="External"/><Relationship Id="rId7" Type="http://schemas.openxmlformats.org/officeDocument/2006/relationships/image" Target="../media/image63.png"/><Relationship Id="rId12"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67.xml"/><Relationship Id="rId6" Type="http://schemas.openxmlformats.org/officeDocument/2006/relationships/hyperlink" Target="https://www.google.com/url?sa=i&amp;rct=j&amp;q=&amp;esrc=s&amp;source=images&amp;cd=&amp;ved=2ahUKEwiLgOzm6NLjAhUPxYUKHX__D8AQjRx6BAgBEAU&amp;url=https://svgsilh.com/fr/image/306031.html&amp;psig=AOvVaw1hBu_lJzzFLCr4zLw7XcmT&amp;ust=1564238531664516" TargetMode="External"/><Relationship Id="rId11" Type="http://schemas.openxmlformats.org/officeDocument/2006/relationships/image" Target="../media/image66.png"/><Relationship Id="rId5" Type="http://schemas.openxmlformats.org/officeDocument/2006/relationships/image" Target="../media/image30.png"/><Relationship Id="rId10" Type="http://schemas.openxmlformats.org/officeDocument/2006/relationships/image" Target="../media/image65.png"/><Relationship Id="rId4" Type="http://schemas.openxmlformats.org/officeDocument/2006/relationships/image" Target="../media/image62.jpeg"/><Relationship Id="rId9" Type="http://schemas.openxmlformats.org/officeDocument/2006/relationships/image" Target="../media/image64.jpeg"/></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www.google.fr/url?sa=i&amp;rct=j&amp;q=&amp;esrc=s&amp;source=images&amp;cd=&amp;ved=2ahUKEwiN3rXk-JvlAhVhDmMBHTP7C8AQjRx6BAgBEAQ&amp;url=https://www.apreslapub.com/agence/&amp;psig=AOvVaw0Aafa88s76yLC26JLOu2Pa&amp;ust=1571149055760533" TargetMode="External"/><Relationship Id="rId7" Type="http://schemas.openxmlformats.org/officeDocument/2006/relationships/hyperlink" Target="https://www.caisse-epargne.fr/grand-est-europe/particuliers/au-quotidien_navigation/formules-bancaires" TargetMode="External"/><Relationship Id="rId2" Type="http://schemas.openxmlformats.org/officeDocument/2006/relationships/notesSlide" Target="../notesSlides/notesSlide8.xml"/><Relationship Id="rId1" Type="http://schemas.openxmlformats.org/officeDocument/2006/relationships/slideLayout" Target="../slideLayouts/slideLayout67.xml"/><Relationship Id="rId6" Type="http://schemas.openxmlformats.org/officeDocument/2006/relationships/image" Target="../media/image69.png"/><Relationship Id="rId5" Type="http://schemas.openxmlformats.org/officeDocument/2006/relationships/hyperlink" Target="https://www.google.fr/url?sa=i&amp;rct=j&amp;q=&amp;esrc=s&amp;source=images&amp;cd=&amp;ved=2ahUKEwiTmLGq-pvlAhWx8uAKHbeHC88QjRx6BAgBEAQ&amp;url=https://www.hapidev.fr/&amp;psig=AOvVaw2PpaUkOabLPaKWa98O0wRX&amp;ust=1571149539209603" TargetMode="External"/><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71.png"/></Relationships>
</file>

<file path=ppt/slides/_rels/slide33.xml.rels><?xml version="1.0" encoding="UTF-8" standalone="yes"?>
<Relationships xmlns="http://schemas.openxmlformats.org/package/2006/relationships"><Relationship Id="rId8" Type="http://schemas.openxmlformats.org/officeDocument/2006/relationships/hyperlink" Target="http://commerciaux.celca.caisse-epargne.fr/download/1688/les-formules/15278/les-formules-comparatif-avec-bouquet-liberte.ppt" TargetMode="External"/><Relationship Id="rId13" Type="http://schemas.openxmlformats.org/officeDocument/2006/relationships/image" Target="../media/image74.png"/><Relationship Id="rId3" Type="http://schemas.openxmlformats.org/officeDocument/2006/relationships/hyperlink" Target="http://commerciaux.celca.caisse-epargne.fr/download/1688/les-formules/15192/tutoriels-les-formules.html" TargetMode="External"/><Relationship Id="rId7" Type="http://schemas.openxmlformats.org/officeDocument/2006/relationships/hyperlink" Target="http://commerciaux.celca.caisse-epargne.fr/download/1688/les-formules/15288/les-formules-zoom-pros.ppt" TargetMode="External"/><Relationship Id="rId12" Type="http://schemas.openxmlformats.org/officeDocument/2006/relationships/image" Target="../media/image73.jpeg"/><Relationship Id="rId2" Type="http://schemas.openxmlformats.org/officeDocument/2006/relationships/hyperlink" Target="http://commerciaux.celca.caisse-epargne.fr/particuliers/bancarisation-particuliers/les-formules/" TargetMode="External"/><Relationship Id="rId16" Type="http://schemas.openxmlformats.org/officeDocument/2006/relationships/image" Target="../media/image77.png"/><Relationship Id="rId1" Type="http://schemas.openxmlformats.org/officeDocument/2006/relationships/slideLayout" Target="../slideLayouts/slideLayout70.xml"/><Relationship Id="rId6" Type="http://schemas.openxmlformats.org/officeDocument/2006/relationships/hyperlink" Target="http://commerciaux.celca.caisse-epargne.fr/download/1688/les-formules/15293/les-formules-zoom-famille.ppt" TargetMode="External"/><Relationship Id="rId11" Type="http://schemas.openxmlformats.org/officeDocument/2006/relationships/hyperlink" Target="http://commerciaux.celca.caisse-epargne.fr/download/1688/les-formules/15231/les-formules-modalites-de-gestion.ppt" TargetMode="External"/><Relationship Id="rId5" Type="http://schemas.openxmlformats.org/officeDocument/2006/relationships/hyperlink" Target="http://commerciaux.celca.caisse-epargne.fr/download/1688/les-formules/15289/les-formules-faq-cegee.pdf" TargetMode="External"/><Relationship Id="rId15" Type="http://schemas.openxmlformats.org/officeDocument/2006/relationships/image" Target="../media/image76.png"/><Relationship Id="rId10" Type="http://schemas.openxmlformats.org/officeDocument/2006/relationships/hyperlink" Target="http://commerciaux.celca.caisse-epargne.fr/download/1688/les-formules/15230/les-formules-developpement-commercial.ppt" TargetMode="External"/><Relationship Id="rId4" Type="http://schemas.openxmlformats.org/officeDocument/2006/relationships/hyperlink" Target="http://commerciaux.celca.caisse-epargne.fr/download/1688/les-formules/15197/fiche-pratique-les-formules-cegee-102019.pdf" TargetMode="External"/><Relationship Id="rId9" Type="http://schemas.openxmlformats.org/officeDocument/2006/relationships/hyperlink" Target="http://commerciaux.celca.caisse-epargne.fr/download/1688/les-formules/15232/les-formules-presentation-de-la-nouvelle-offre-bancaire.ppt" TargetMode="External"/><Relationship Id="rId1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107950" y="2536825"/>
            <a:ext cx="2844800" cy="831850"/>
          </a:xfrm>
        </p:spPr>
        <p:txBody>
          <a:bodyPr/>
          <a:lstStyle/>
          <a:p>
            <a:pPr eaLnBrk="1" fontAlgn="auto" hangingPunct="1">
              <a:spcAft>
                <a:spcPts val="0"/>
              </a:spcAft>
              <a:defRPr/>
            </a:pPr>
            <a:r>
              <a:rPr lang="fr-FR" sz="1600" dirty="0" smtClean="0">
                <a:solidFill>
                  <a:schemeClr val="tx1">
                    <a:lumMod val="50000"/>
                    <a:lumOff val="50000"/>
                  </a:schemeClr>
                </a:solidFill>
              </a:rPr>
              <a:t>Privatisation</a:t>
            </a:r>
            <a:r>
              <a:rPr lang="fr-FR" sz="1600" dirty="0" smtClean="0">
                <a:solidFill>
                  <a:schemeClr val="tx1">
                    <a:lumMod val="50000"/>
                    <a:lumOff val="50000"/>
                  </a:schemeClr>
                </a:solidFill>
              </a:rPr>
              <a:t/>
            </a:r>
            <a:br>
              <a:rPr lang="fr-FR" sz="1600" dirty="0" smtClean="0">
                <a:solidFill>
                  <a:schemeClr val="tx1">
                    <a:lumMod val="50000"/>
                    <a:lumOff val="50000"/>
                  </a:schemeClr>
                </a:solidFill>
              </a:rPr>
            </a:br>
            <a:r>
              <a:rPr lang="fr-FR" sz="3200" i="1" dirty="0" smtClean="0">
                <a:solidFill>
                  <a:schemeClr val="tx1">
                    <a:lumMod val="50000"/>
                    <a:lumOff val="50000"/>
                  </a:schemeClr>
                </a:solidFill>
              </a:rPr>
              <a:t>FDJ</a:t>
            </a:r>
            <a:endParaRPr lang="fr-FR" sz="3200" i="1" dirty="0">
              <a:solidFill>
                <a:schemeClr val="tx1">
                  <a:lumMod val="50000"/>
                  <a:lumOff val="50000"/>
                </a:schemeClr>
              </a:solidFill>
            </a:endParaRPr>
          </a:p>
        </p:txBody>
      </p:sp>
      <p:sp>
        <p:nvSpPr>
          <p:cNvPr id="2" name="ZoneTexte 1"/>
          <p:cNvSpPr txBox="1"/>
          <p:nvPr/>
        </p:nvSpPr>
        <p:spPr>
          <a:xfrm>
            <a:off x="179388" y="4581525"/>
            <a:ext cx="2663825" cy="368300"/>
          </a:xfrm>
          <a:prstGeom prst="rect">
            <a:avLst/>
          </a:prstGeom>
          <a:noFill/>
        </p:spPr>
        <p:txBody>
          <a:bodyPr>
            <a:spAutoFit/>
          </a:bodyPr>
          <a:lstStyle/>
          <a:p>
            <a:pPr algn="ctr">
              <a:defRPr/>
            </a:pPr>
            <a:r>
              <a:rPr lang="fr-FR" dirty="0" smtClean="0">
                <a:solidFill>
                  <a:prstClr val="white">
                    <a:lumMod val="65000"/>
                  </a:prstClr>
                </a:solidFill>
                <a:cs typeface="Calibri" panose="020F0502020204030204" pitchFamily="34" charset="0"/>
              </a:rPr>
              <a:t>HDJ du 7 novembre</a:t>
            </a:r>
            <a:endParaRPr lang="fr-FR" dirty="0">
              <a:solidFill>
                <a:prstClr val="white">
                  <a:lumMod val="65000"/>
                </a:prstClr>
              </a:solidFill>
              <a:cs typeface="Calibri" panose="020F0502020204030204" pitchFamily="34" charset="0"/>
            </a:endParaRPr>
          </a:p>
        </p:txBody>
      </p:sp>
      <p:pic>
        <p:nvPicPr>
          <p:cNvPr id="5" name="Image 4">
            <a:extLst>
              <a:ext uri="{FF2B5EF4-FFF2-40B4-BE49-F238E27FC236}">
                <a16:creationId xmlns:a16="http://schemas.microsoft.com/office/drawing/2014/main" xmlns="" id="{675F3323-A4D3-4AE5-8A79-6D151AEA660F}"/>
              </a:ext>
            </a:extLst>
          </p:cNvPr>
          <p:cNvPicPr>
            <a:picLocks noChangeAspect="1"/>
          </p:cNvPicPr>
          <p:nvPr/>
        </p:nvPicPr>
        <p:blipFill>
          <a:blip r:embed="rId2"/>
          <a:stretch>
            <a:fillRect/>
          </a:stretch>
        </p:blipFill>
        <p:spPr>
          <a:xfrm>
            <a:off x="1187624" y="3501008"/>
            <a:ext cx="925201" cy="436093"/>
          </a:xfrm>
          <a:prstGeom prst="rect">
            <a:avLst/>
          </a:prstGeom>
        </p:spPr>
      </p:pic>
    </p:spTree>
    <p:extLst>
      <p:ext uri="{BB962C8B-B14F-4D97-AF65-F5344CB8AC3E}">
        <p14:creationId xmlns:p14="http://schemas.microsoft.com/office/powerpoint/2010/main" val="3719514943"/>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08112" y="1844824"/>
            <a:ext cx="4139952" cy="3600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itre 5"/>
          <p:cNvSpPr>
            <a:spLocks noGrp="1"/>
          </p:cNvSpPr>
          <p:nvPr>
            <p:ph type="title"/>
          </p:nvPr>
        </p:nvSpPr>
        <p:spPr>
          <a:xfrm>
            <a:off x="1026000" y="306000"/>
            <a:ext cx="3816424" cy="523220"/>
          </a:xfrm>
        </p:spPr>
        <p:txBody>
          <a:bodyPr/>
          <a:lstStyle/>
          <a:p>
            <a:r>
              <a:rPr lang="fr-FR" sz="2800" dirty="0" smtClean="0">
                <a:solidFill>
                  <a:schemeClr val="tx1">
                    <a:lumMod val="50000"/>
                    <a:lumOff val="50000"/>
                  </a:schemeClr>
                </a:solidFill>
                <a:latin typeface="Calibri" panose="020F0502020204030204" pitchFamily="34" charset="0"/>
                <a:cs typeface="Calibri" panose="020F0502020204030204" pitchFamily="34" charset="0"/>
              </a:rPr>
              <a:t>SOMMAIRE</a:t>
            </a:r>
            <a:endParaRPr lang="fr-FR" sz="28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6D7D7-E68B-4848-A580-3E20DDE126DB}" type="slidenum">
              <a:rPr kumimoji="0" lang="fr-FR" sz="1100" b="1" i="0" u="none" strike="noStrike" kern="1200" cap="none" spc="0" normalizeH="0" baseline="0" noProof="0" smtClean="0">
                <a:ln>
                  <a:noFill/>
                </a:ln>
                <a:solidFill>
                  <a:prstClr val="white"/>
                </a:solidFill>
                <a:effectLst/>
                <a:uLnTx/>
                <a:uFillTx/>
                <a:latin typeface="Arial Narrow"/>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100" b="1" i="0" u="none" strike="noStrike" kern="1200" cap="none" spc="0" normalizeH="0" baseline="0" noProof="0" dirty="0">
              <a:ln>
                <a:noFill/>
              </a:ln>
              <a:solidFill>
                <a:prstClr val="white"/>
              </a:solidFill>
              <a:effectLst/>
              <a:uLnTx/>
              <a:uFillTx/>
              <a:latin typeface="Arial Narrow"/>
              <a:ea typeface="Verdana" panose="020B0604030504040204" pitchFamily="34" charset="0"/>
            </a:endParaRPr>
          </a:p>
        </p:txBody>
      </p:sp>
      <p:sp>
        <p:nvSpPr>
          <p:cNvPr id="8" name="Espace réservé du texte 6"/>
          <p:cNvSpPr txBox="1">
            <a:spLocks/>
          </p:cNvSpPr>
          <p:nvPr/>
        </p:nvSpPr>
        <p:spPr>
          <a:xfrm>
            <a:off x="1026000" y="1556792"/>
            <a:ext cx="7434833" cy="4680520"/>
          </a:xfrm>
          <a:prstGeom prst="rect">
            <a:avLst/>
          </a:prstGeom>
        </p:spPr>
        <p:txBody>
          <a:bodyPr vert="horz" lIns="91440" tIns="45720" rIns="91440" bIns="45720" rtlCol="0">
            <a:normAutofit/>
          </a:bodyPr>
          <a:lst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endParaRPr lang="fr-FR" sz="1400" b="0" dirty="0" smtClean="0">
              <a:latin typeface="Calibri" panose="020F0502020204030204" pitchFamily="34" charset="0"/>
              <a:cs typeface="Calibri" panose="020F0502020204030204" pitchFamily="34" charset="0"/>
            </a:endParaRPr>
          </a:p>
          <a:p>
            <a:pPr marL="342900" indent="-342900">
              <a:buFont typeface="+mj-lt"/>
              <a:buAutoNum type="arabicPeriod"/>
            </a:pPr>
            <a:r>
              <a:rPr lang="fr-FR" sz="1800" dirty="0" smtClean="0"/>
              <a:t>CONTEXTE et ENJEU POUR la CEGEE</a:t>
            </a:r>
          </a:p>
          <a:p>
            <a:pPr marL="342900" indent="-342900">
              <a:buFont typeface="+mj-lt"/>
              <a:buAutoNum type="arabicPeriod"/>
            </a:pPr>
            <a:endParaRPr lang="fr-FR" sz="1800" dirty="0"/>
          </a:p>
          <a:p>
            <a:pPr marL="342900" indent="-342900">
              <a:buFont typeface="+mj-lt"/>
              <a:buAutoNum type="arabicPeriod"/>
            </a:pPr>
            <a:r>
              <a:rPr lang="fr-FR" sz="1800" dirty="0" smtClean="0"/>
              <a:t>Éléments techniques</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CALENDRIER ET TYPOLOGIE DES ORDRES</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Eligibilité</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Comment le client doit-il procéder pour participer à la privatisation ?</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Posture du conseiller</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processus commercial spécifique</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Grands Principes</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Questions pratiques</a:t>
            </a:r>
          </a:p>
          <a:p>
            <a:pPr marL="342900" indent="-342900">
              <a:lnSpc>
                <a:spcPct val="120000"/>
              </a:lnSpc>
              <a:spcBef>
                <a:spcPts val="300"/>
              </a:spcBef>
              <a:buFont typeface="+mj-lt"/>
              <a:buAutoNum type="arabicPeriod" startAt="3"/>
            </a:pPr>
            <a:r>
              <a:rPr lang="fr-FR" sz="1800" dirty="0" smtClean="0"/>
              <a:t>ANNEXES </a:t>
            </a:r>
            <a:endParaRPr lang="fr-FR" sz="1400" b="0" dirty="0" smtClean="0">
              <a:latin typeface="Calibri" panose="020F0502020204030204" pitchFamily="34" charset="0"/>
              <a:cs typeface="Calibri" panose="020F0502020204030204" pitchFamily="34" charset="0"/>
            </a:endParaRPr>
          </a:p>
          <a:p>
            <a:endParaRPr lang="fr-FR" sz="1400" b="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94174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Privatisation de la FDJ – CONTEXTE ET ENJEU</a:t>
            </a:r>
            <a:endParaRPr lang="fr-FR" dirty="0"/>
          </a:p>
        </p:txBody>
      </p:sp>
      <p:sp>
        <p:nvSpPr>
          <p:cNvPr id="3" name="Espace réservé du contenu 2"/>
          <p:cNvSpPr>
            <a:spLocks noGrp="1"/>
          </p:cNvSpPr>
          <p:nvPr>
            <p:ph idx="1"/>
          </p:nvPr>
        </p:nvSpPr>
        <p:spPr>
          <a:xfrm>
            <a:off x="899592" y="1268760"/>
            <a:ext cx="7992888" cy="5040560"/>
          </a:xfrm>
        </p:spPr>
        <p:txBody>
          <a:bodyPr>
            <a:normAutofit lnSpcReduction="10000"/>
          </a:bodyPr>
          <a:lstStyle/>
          <a:p>
            <a:pPr>
              <a:spcBef>
                <a:spcPts val="1200"/>
              </a:spcBef>
              <a:spcAft>
                <a:spcPts val="1200"/>
              </a:spcAft>
            </a:pPr>
            <a:r>
              <a:rPr lang="fr-FR" dirty="0">
                <a:solidFill>
                  <a:schemeClr val="tx1">
                    <a:lumMod val="50000"/>
                    <a:lumOff val="50000"/>
                  </a:schemeClr>
                </a:solidFill>
              </a:rPr>
              <a:t>Cette privatisation est une 1</a:t>
            </a:r>
            <a:r>
              <a:rPr lang="fr-FR" baseline="30000" dirty="0">
                <a:solidFill>
                  <a:schemeClr val="tx1">
                    <a:lumMod val="50000"/>
                    <a:lumOff val="50000"/>
                  </a:schemeClr>
                </a:solidFill>
              </a:rPr>
              <a:t>ère</a:t>
            </a:r>
            <a:r>
              <a:rPr lang="fr-FR" dirty="0">
                <a:solidFill>
                  <a:schemeClr val="tx1">
                    <a:lumMod val="50000"/>
                    <a:lumOff val="50000"/>
                  </a:schemeClr>
                </a:solidFill>
              </a:rPr>
              <a:t> étape dans le processus de réorientation de l’épargne vers les actifs financiers : </a:t>
            </a:r>
          </a:p>
          <a:p>
            <a:pPr lvl="1">
              <a:spcAft>
                <a:spcPts val="600"/>
              </a:spcAft>
              <a:buFont typeface="Wingdings" panose="05000000000000000000" pitchFamily="2" charset="2"/>
              <a:buChar char="Ø"/>
            </a:pPr>
            <a:r>
              <a:rPr lang="fr-FR" dirty="0">
                <a:solidFill>
                  <a:schemeClr val="tx1">
                    <a:lumMod val="50000"/>
                    <a:lumOff val="50000"/>
                  </a:schemeClr>
                </a:solidFill>
              </a:rPr>
              <a:t>L’Etat entend utiliser cette opération pour marquer le retour vers la bourse des actionnaires individuels</a:t>
            </a:r>
          </a:p>
          <a:p>
            <a:pPr lvl="1">
              <a:spcAft>
                <a:spcPts val="600"/>
              </a:spcAft>
              <a:buFont typeface="Wingdings" panose="05000000000000000000" pitchFamily="2" charset="2"/>
              <a:buChar char="Ø"/>
            </a:pPr>
            <a:r>
              <a:rPr lang="fr-FR" dirty="0">
                <a:solidFill>
                  <a:schemeClr val="tx1">
                    <a:lumMod val="50000"/>
                    <a:lumOff val="50000"/>
                  </a:schemeClr>
                </a:solidFill>
              </a:rPr>
              <a:t>Le Groupe </a:t>
            </a:r>
            <a:r>
              <a:rPr lang="fr-FR" dirty="0" smtClean="0">
                <a:solidFill>
                  <a:schemeClr val="tx1">
                    <a:lumMod val="50000"/>
                    <a:lumOff val="50000"/>
                  </a:schemeClr>
                </a:solidFill>
              </a:rPr>
              <a:t>Caisse d’Epargne a </a:t>
            </a:r>
            <a:r>
              <a:rPr lang="fr-FR" dirty="0">
                <a:solidFill>
                  <a:schemeClr val="tx1">
                    <a:lumMod val="50000"/>
                    <a:lumOff val="50000"/>
                  </a:schemeClr>
                </a:solidFill>
              </a:rPr>
              <a:t>prévu en décembre/janvier des actions de promotion de l’espace bourse à destination de tous les </a:t>
            </a:r>
            <a:r>
              <a:rPr lang="fr-FR" dirty="0" smtClean="0">
                <a:solidFill>
                  <a:schemeClr val="tx1">
                    <a:lumMod val="50000"/>
                    <a:lumOff val="50000"/>
                  </a:schemeClr>
                </a:solidFill>
              </a:rPr>
              <a:t>clients, et </a:t>
            </a:r>
            <a:r>
              <a:rPr lang="fr-FR" dirty="0">
                <a:solidFill>
                  <a:schemeClr val="tx1">
                    <a:lumMod val="50000"/>
                    <a:lumOff val="50000"/>
                  </a:schemeClr>
                </a:solidFill>
              </a:rPr>
              <a:t>plus spécifiquement de ceux qui ont participé à la privatisation de la FDJ</a:t>
            </a:r>
          </a:p>
          <a:p>
            <a:pPr lvl="1">
              <a:spcAft>
                <a:spcPts val="600"/>
              </a:spcAft>
              <a:buFont typeface="Wingdings" panose="05000000000000000000" pitchFamily="2" charset="2"/>
              <a:buChar char="Ø"/>
            </a:pPr>
            <a:r>
              <a:rPr lang="fr-FR" dirty="0">
                <a:solidFill>
                  <a:schemeClr val="tx1">
                    <a:lumMod val="50000"/>
                    <a:lumOff val="50000"/>
                  </a:schemeClr>
                </a:solidFill>
              </a:rPr>
              <a:t>D’autres privatisations sont prévues ultérieurement : ADP, ENGIE, …</a:t>
            </a:r>
          </a:p>
          <a:p>
            <a:pPr>
              <a:spcBef>
                <a:spcPts val="1200"/>
              </a:spcBef>
              <a:spcAft>
                <a:spcPts val="1200"/>
              </a:spcAft>
            </a:pPr>
            <a:r>
              <a:rPr lang="fr-FR" dirty="0" smtClean="0">
                <a:solidFill>
                  <a:srgbClr val="C00000"/>
                </a:solidFill>
                <a:effectLst>
                  <a:outerShdw blurRad="38100" dist="38100" dir="2700000" algn="tl">
                    <a:srgbClr val="000000">
                      <a:alpha val="43137"/>
                    </a:srgbClr>
                  </a:outerShdw>
                </a:effectLst>
              </a:rPr>
              <a:t>Les intervenants institutionnels ont rappelé qu’il ne pouvait pas y avoir d’action proactive des commerciaux auprès des clients sur le sujet de la privatisation de la FDJ </a:t>
            </a:r>
          </a:p>
          <a:p>
            <a:pPr lvl="1">
              <a:spcAft>
                <a:spcPts val="600"/>
              </a:spcAft>
              <a:buFont typeface="Wingdings" panose="05000000000000000000" pitchFamily="2" charset="2"/>
              <a:buChar char="Ø"/>
            </a:pPr>
            <a:r>
              <a:rPr lang="fr-FR" dirty="0">
                <a:solidFill>
                  <a:schemeClr val="bg1">
                    <a:lumMod val="50000"/>
                  </a:schemeClr>
                </a:solidFill>
                <a:sym typeface="Wingdings" panose="05000000000000000000" pitchFamily="2" charset="2"/>
              </a:rPr>
              <a:t>N</a:t>
            </a:r>
            <a:r>
              <a:rPr lang="fr-FR" b="0" dirty="0" smtClean="0">
                <a:solidFill>
                  <a:schemeClr val="bg1">
                    <a:lumMod val="50000"/>
                  </a:schemeClr>
                </a:solidFill>
              </a:rPr>
              <a:t>ous répondons à la demande de nos clients</a:t>
            </a:r>
          </a:p>
          <a:p>
            <a:pPr lvl="1">
              <a:spcAft>
                <a:spcPts val="600"/>
              </a:spcAft>
              <a:buFont typeface="Wingdings" panose="05000000000000000000" pitchFamily="2" charset="2"/>
              <a:buChar char="Ø"/>
            </a:pPr>
            <a:r>
              <a:rPr lang="fr-FR" b="0" dirty="0" smtClean="0">
                <a:solidFill>
                  <a:schemeClr val="tx1">
                    <a:lumMod val="50000"/>
                    <a:lumOff val="50000"/>
                  </a:schemeClr>
                </a:solidFill>
              </a:rPr>
              <a:t>BPCE a relayé le message et il </a:t>
            </a:r>
            <a:r>
              <a:rPr lang="fr-FR" b="0" dirty="0">
                <a:solidFill>
                  <a:schemeClr val="tx1">
                    <a:lumMod val="50000"/>
                    <a:lumOff val="50000"/>
                  </a:schemeClr>
                </a:solidFill>
              </a:rPr>
              <a:t>n’y a </a:t>
            </a:r>
            <a:r>
              <a:rPr lang="fr-FR" b="0" dirty="0" smtClean="0">
                <a:solidFill>
                  <a:schemeClr val="tx1">
                    <a:lumMod val="50000"/>
                    <a:lumOff val="50000"/>
                  </a:schemeClr>
                </a:solidFill>
              </a:rPr>
              <a:t>pas d’objectif </a:t>
            </a:r>
            <a:r>
              <a:rPr lang="fr-FR" b="0" dirty="0">
                <a:solidFill>
                  <a:schemeClr val="tx1">
                    <a:lumMod val="50000"/>
                    <a:lumOff val="50000"/>
                  </a:schemeClr>
                </a:solidFill>
              </a:rPr>
              <a:t>en nombre de souscriptions </a:t>
            </a:r>
            <a:r>
              <a:rPr lang="fr-FR" b="0" dirty="0" smtClean="0">
                <a:solidFill>
                  <a:schemeClr val="tx1">
                    <a:lumMod val="50000"/>
                    <a:lumOff val="50000"/>
                  </a:schemeClr>
                </a:solidFill>
              </a:rPr>
              <a:t>pour cette privatisation</a:t>
            </a:r>
            <a:endParaRPr lang="fr-FR" b="0" dirty="0">
              <a:solidFill>
                <a:schemeClr val="tx1">
                  <a:lumMod val="50000"/>
                  <a:lumOff val="50000"/>
                </a:schemeClr>
              </a:solidFill>
            </a:endParaRPr>
          </a:p>
          <a:p>
            <a:pPr lvl="1">
              <a:spcAft>
                <a:spcPts val="600"/>
              </a:spcAft>
              <a:buFont typeface="Wingdings" panose="05000000000000000000" pitchFamily="2" charset="2"/>
              <a:buChar char="Ø"/>
            </a:pPr>
            <a:r>
              <a:rPr lang="fr-FR" b="0" dirty="0" smtClean="0">
                <a:solidFill>
                  <a:schemeClr val="tx1">
                    <a:lumMod val="50000"/>
                    <a:lumOff val="50000"/>
                  </a:schemeClr>
                </a:solidFill>
              </a:rPr>
              <a:t>La communication mise en œuvre va générer un trafic agence de clients intéressés par une souscription</a:t>
            </a:r>
          </a:p>
          <a:p>
            <a:pPr lvl="1">
              <a:spcAft>
                <a:spcPts val="600"/>
              </a:spcAft>
              <a:buFont typeface="Wingdings" panose="05000000000000000000" pitchFamily="2" charset="2"/>
              <a:buChar char="Ø"/>
            </a:pPr>
            <a:r>
              <a:rPr lang="fr-FR" b="0" dirty="0" smtClean="0">
                <a:solidFill>
                  <a:schemeClr val="tx1">
                    <a:lumMod val="50000"/>
                    <a:lumOff val="50000"/>
                  </a:schemeClr>
                </a:solidFill>
              </a:rPr>
              <a:t>LA CEGEE organise son action en agence, afin d’être en phase, notamment dans nos ouvertures de CTO/PEA, avec les autres Caisses d’Epargne.</a:t>
            </a:r>
          </a:p>
        </p:txBody>
      </p:sp>
      <p:sp>
        <p:nvSpPr>
          <p:cNvPr id="4" name="Espace réservé du texte 3"/>
          <p:cNvSpPr>
            <a:spLocks noGrp="1"/>
          </p:cNvSpPr>
          <p:nvPr>
            <p:ph type="body" sz="quarter" idx="11"/>
          </p:nvPr>
        </p:nvSpPr>
        <p:spPr/>
        <p:txBody>
          <a:bodyPr/>
          <a:lstStyle/>
          <a:p>
            <a:r>
              <a:rPr lang="fr-FR" cap="all" dirty="0" smtClean="0"/>
              <a:t>AVEC CETTE PRIVATISATION, les </a:t>
            </a:r>
            <a:r>
              <a:rPr lang="fr-FR" cap="all" dirty="0"/>
              <a:t>pouvoirs publics souhaitent imprimer une dynamique basée sur la communication, </a:t>
            </a:r>
            <a:r>
              <a:rPr lang="fr-FR" u="sng" cap="all" dirty="0" smtClean="0">
                <a:effectLst>
                  <a:outerShdw blurRad="38100" dist="38100" dir="2700000" algn="tl">
                    <a:srgbClr val="000000">
                      <a:alpha val="43137"/>
                    </a:srgbClr>
                  </a:outerShdw>
                </a:effectLst>
              </a:rPr>
              <a:t>sans </a:t>
            </a:r>
            <a:r>
              <a:rPr lang="fr-FR" u="sng" cap="all" dirty="0">
                <a:effectLst>
                  <a:outerShdw blurRad="38100" dist="38100" dir="2700000" algn="tl">
                    <a:srgbClr val="000000">
                      <a:alpha val="43137"/>
                    </a:srgbClr>
                  </a:outerShdw>
                </a:effectLst>
              </a:rPr>
              <a:t>action proactive</a:t>
            </a:r>
          </a:p>
        </p:txBody>
      </p:sp>
    </p:spTree>
    <p:extLst>
      <p:ext uri="{BB962C8B-B14F-4D97-AF65-F5344CB8AC3E}">
        <p14:creationId xmlns:p14="http://schemas.microsoft.com/office/powerpoint/2010/main" val="8045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08020" y="2420888"/>
            <a:ext cx="4139952" cy="3600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itre 5"/>
          <p:cNvSpPr>
            <a:spLocks noGrp="1"/>
          </p:cNvSpPr>
          <p:nvPr>
            <p:ph type="title"/>
          </p:nvPr>
        </p:nvSpPr>
        <p:spPr>
          <a:xfrm>
            <a:off x="1026000" y="306000"/>
            <a:ext cx="3816424" cy="523220"/>
          </a:xfrm>
        </p:spPr>
        <p:txBody>
          <a:bodyPr/>
          <a:lstStyle/>
          <a:p>
            <a:r>
              <a:rPr lang="fr-FR" sz="2800" dirty="0" smtClean="0">
                <a:solidFill>
                  <a:schemeClr val="tx1">
                    <a:lumMod val="50000"/>
                    <a:lumOff val="50000"/>
                  </a:schemeClr>
                </a:solidFill>
                <a:latin typeface="Calibri" panose="020F0502020204030204" pitchFamily="34" charset="0"/>
                <a:cs typeface="Calibri" panose="020F0502020204030204" pitchFamily="34" charset="0"/>
              </a:rPr>
              <a:t>SOMMAIRE</a:t>
            </a:r>
            <a:endParaRPr lang="fr-FR" sz="28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6D7D7-E68B-4848-A580-3E20DDE126DB}" type="slidenum">
              <a:rPr kumimoji="0" lang="fr-FR" sz="1100" b="1" i="0" u="none" strike="noStrike" kern="1200" cap="none" spc="0" normalizeH="0" baseline="0" noProof="0" smtClean="0">
                <a:ln>
                  <a:noFill/>
                </a:ln>
                <a:solidFill>
                  <a:prstClr val="white"/>
                </a:solidFill>
                <a:effectLst/>
                <a:uLnTx/>
                <a:uFillTx/>
                <a:latin typeface="Arial Narrow"/>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100" b="1" i="0" u="none" strike="noStrike" kern="1200" cap="none" spc="0" normalizeH="0" baseline="0" noProof="0" dirty="0">
              <a:ln>
                <a:noFill/>
              </a:ln>
              <a:solidFill>
                <a:prstClr val="white"/>
              </a:solidFill>
              <a:effectLst/>
              <a:uLnTx/>
              <a:uFillTx/>
              <a:latin typeface="Arial Narrow"/>
              <a:ea typeface="Verdana" panose="020B0604030504040204" pitchFamily="34" charset="0"/>
            </a:endParaRPr>
          </a:p>
        </p:txBody>
      </p:sp>
      <p:sp>
        <p:nvSpPr>
          <p:cNvPr id="8" name="Espace réservé du texte 6"/>
          <p:cNvSpPr txBox="1">
            <a:spLocks/>
          </p:cNvSpPr>
          <p:nvPr/>
        </p:nvSpPr>
        <p:spPr>
          <a:xfrm>
            <a:off x="1026000" y="1556792"/>
            <a:ext cx="7434833" cy="4680520"/>
          </a:xfrm>
          <a:prstGeom prst="rect">
            <a:avLst/>
          </a:prstGeom>
        </p:spPr>
        <p:txBody>
          <a:bodyPr vert="horz" lIns="91440" tIns="45720" rIns="91440" bIns="45720" rtlCol="0">
            <a:normAutofit/>
          </a:bodyPr>
          <a:lst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endParaRPr lang="fr-FR" sz="1400" b="0" dirty="0" smtClean="0">
              <a:latin typeface="Calibri" panose="020F0502020204030204" pitchFamily="34" charset="0"/>
              <a:cs typeface="Calibri" panose="020F0502020204030204" pitchFamily="34" charset="0"/>
            </a:endParaRPr>
          </a:p>
          <a:p>
            <a:pPr marL="342900" indent="-342900">
              <a:buFont typeface="+mj-lt"/>
              <a:buAutoNum type="arabicPeriod"/>
            </a:pPr>
            <a:r>
              <a:rPr lang="fr-FR" sz="1800" dirty="0" smtClean="0"/>
              <a:t>CONTEXTE et ENJEU POUR la CEGEE</a:t>
            </a:r>
          </a:p>
          <a:p>
            <a:pPr marL="342900" indent="-342900">
              <a:buFont typeface="+mj-lt"/>
              <a:buAutoNum type="arabicPeriod"/>
            </a:pPr>
            <a:endParaRPr lang="fr-FR" sz="1800" dirty="0"/>
          </a:p>
          <a:p>
            <a:pPr marL="342900" indent="-342900">
              <a:buFont typeface="+mj-lt"/>
              <a:buAutoNum type="arabicPeriod"/>
            </a:pPr>
            <a:r>
              <a:rPr lang="fr-FR" sz="1800" dirty="0" smtClean="0"/>
              <a:t>Éléments techniques</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CALENDRIER ET TYPOLOGIE DES ORDRES</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Eligibilité</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Comment le client doit-il procéder pour participer à la privatisation ?</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Posture du conseiller</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processus commercial spécifique</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Grands Principes</a:t>
            </a:r>
          </a:p>
          <a:p>
            <a:pPr marL="468000" indent="-266700">
              <a:lnSpc>
                <a:spcPct val="150000"/>
              </a:lnSpc>
              <a:spcBef>
                <a:spcPts val="600"/>
              </a:spcBef>
              <a:spcAft>
                <a:spcPts val="0"/>
              </a:spcAft>
              <a:buSzPct val="100000"/>
              <a:buFont typeface="Wingdings 2" pitchFamily="18" charset="2"/>
              <a:buChar char=""/>
            </a:pPr>
            <a:r>
              <a:rPr lang="fr-FR" sz="1200" dirty="0" smtClean="0">
                <a:latin typeface="Arial" pitchFamily="34" charset="0"/>
                <a:cs typeface="Arial" pitchFamily="34" charset="0"/>
              </a:rPr>
              <a:t>Questions pratiques</a:t>
            </a:r>
          </a:p>
          <a:p>
            <a:pPr marL="342900" indent="-342900">
              <a:lnSpc>
                <a:spcPct val="120000"/>
              </a:lnSpc>
              <a:spcBef>
                <a:spcPts val="300"/>
              </a:spcBef>
              <a:buFont typeface="+mj-lt"/>
              <a:buAutoNum type="arabicPeriod" startAt="3"/>
            </a:pPr>
            <a:r>
              <a:rPr lang="fr-FR" sz="1800" dirty="0" smtClean="0"/>
              <a:t>ANNEXES </a:t>
            </a:r>
            <a:endParaRPr lang="fr-FR" sz="1400" b="0" dirty="0" smtClean="0">
              <a:latin typeface="Calibri" panose="020F0502020204030204" pitchFamily="34" charset="0"/>
              <a:cs typeface="Calibri" panose="020F0502020204030204" pitchFamily="34" charset="0"/>
            </a:endParaRPr>
          </a:p>
          <a:p>
            <a:endParaRPr lang="fr-FR" sz="1400" b="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161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Privatisation de la FDJ – DOSSIER TECHNIQUE</a:t>
            </a:r>
            <a:endParaRPr lang="fr-FR" dirty="0"/>
          </a:p>
        </p:txBody>
      </p:sp>
      <p:sp>
        <p:nvSpPr>
          <p:cNvPr id="4" name="Espace réservé du texte 3"/>
          <p:cNvSpPr>
            <a:spLocks noGrp="1"/>
          </p:cNvSpPr>
          <p:nvPr>
            <p:ph type="body" sz="quarter" idx="11"/>
          </p:nvPr>
        </p:nvSpPr>
        <p:spPr/>
        <p:txBody>
          <a:bodyPr/>
          <a:lstStyle/>
          <a:p>
            <a:r>
              <a:rPr lang="fr-FR" cap="all" dirty="0" smtClean="0"/>
              <a:t>CALENDRIER ET TYPOLOGIE DES ORDRES</a:t>
            </a:r>
          </a:p>
        </p:txBody>
      </p:sp>
      <p:sp>
        <p:nvSpPr>
          <p:cNvPr id="43" name="ZoneTexte 42">
            <a:extLst>
              <a:ext uri="{FF2B5EF4-FFF2-40B4-BE49-F238E27FC236}">
                <a16:creationId xmlns:a16="http://schemas.microsoft.com/office/drawing/2014/main" xmlns="" id="{32B32353-B8E4-4852-8EF2-58D842843437}"/>
              </a:ext>
            </a:extLst>
          </p:cNvPr>
          <p:cNvSpPr txBox="1"/>
          <p:nvPr/>
        </p:nvSpPr>
        <p:spPr bwMode="gray">
          <a:xfrm>
            <a:off x="1209695" y="1847354"/>
            <a:ext cx="1245030"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lnSpc>
                <a:spcPts val="1000"/>
              </a:lnSpc>
              <a:spcBef>
                <a:spcPct val="0"/>
              </a:spcBef>
              <a:spcAft>
                <a:spcPct val="0"/>
              </a:spcAft>
            </a:pPr>
            <a:r>
              <a:rPr lang="fr-FR" sz="900" i="1" kern="0" dirty="0">
                <a:solidFill>
                  <a:srgbClr val="76358A"/>
                </a:solidFill>
                <a:latin typeface="Arial" panose="020B0604020202020204"/>
              </a:rPr>
              <a:t>Calendrier et modalités</a:t>
            </a:r>
          </a:p>
          <a:p>
            <a:pPr algn="ctr" eaLnBrk="0" fontAlgn="base" hangingPunct="0">
              <a:lnSpc>
                <a:spcPts val="1000"/>
              </a:lnSpc>
              <a:spcBef>
                <a:spcPct val="0"/>
              </a:spcBef>
              <a:spcAft>
                <a:spcPct val="0"/>
              </a:spcAft>
            </a:pPr>
            <a:r>
              <a:rPr lang="fr-FR" sz="900" i="1" kern="0" dirty="0">
                <a:solidFill>
                  <a:srgbClr val="76358A"/>
                </a:solidFill>
                <a:latin typeface="Arial" panose="020B0604020202020204"/>
              </a:rPr>
              <a:t>Fourchette de prix </a:t>
            </a:r>
          </a:p>
        </p:txBody>
      </p:sp>
      <p:sp>
        <p:nvSpPr>
          <p:cNvPr id="44" name="ZoneTexte 43">
            <a:extLst>
              <a:ext uri="{FF2B5EF4-FFF2-40B4-BE49-F238E27FC236}">
                <a16:creationId xmlns:a16="http://schemas.microsoft.com/office/drawing/2014/main" xmlns="" id="{2BB61484-5959-4C24-B673-A31D55F69CA0}"/>
              </a:ext>
            </a:extLst>
          </p:cNvPr>
          <p:cNvSpPr txBox="1"/>
          <p:nvPr/>
        </p:nvSpPr>
        <p:spPr bwMode="gray">
          <a:xfrm>
            <a:off x="1160483" y="1693506"/>
            <a:ext cx="1411677" cy="138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spcBef>
                <a:spcPct val="0"/>
              </a:spcBef>
              <a:spcAft>
                <a:spcPct val="0"/>
              </a:spcAft>
              <a:defRPr/>
            </a:pPr>
            <a:r>
              <a:rPr lang="fr-FR" sz="900" b="1" kern="0" dirty="0">
                <a:solidFill>
                  <a:srgbClr val="C00000"/>
                </a:solidFill>
                <a:latin typeface="Arial" panose="020B0604020202020204"/>
              </a:rPr>
              <a:t>Note d’opération AMF</a:t>
            </a:r>
          </a:p>
        </p:txBody>
      </p:sp>
      <p:cxnSp>
        <p:nvCxnSpPr>
          <p:cNvPr id="45" name="Connecteur droit 44">
            <a:extLst>
              <a:ext uri="{FF2B5EF4-FFF2-40B4-BE49-F238E27FC236}">
                <a16:creationId xmlns:a16="http://schemas.microsoft.com/office/drawing/2014/main" xmlns="" id="{6F6C054D-EF9B-4010-ADF1-4DBFD1950586}"/>
              </a:ext>
            </a:extLst>
          </p:cNvPr>
          <p:cNvCxnSpPr>
            <a:cxnSpLocks/>
            <a:endCxn id="46" idx="3"/>
          </p:cNvCxnSpPr>
          <p:nvPr/>
        </p:nvCxnSpPr>
        <p:spPr bwMode="auto">
          <a:xfrm flipV="1">
            <a:off x="1792359" y="2336058"/>
            <a:ext cx="6522347" cy="10047"/>
          </a:xfrm>
          <a:prstGeom prst="line">
            <a:avLst/>
          </a:prstGeom>
          <a:solidFill>
            <a:srgbClr val="76358A"/>
          </a:solidFill>
          <a:ln w="15875" cap="flat" cmpd="sng" algn="ctr">
            <a:solidFill>
              <a:srgbClr val="5923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Triangle isocèle 45">
            <a:extLst>
              <a:ext uri="{FF2B5EF4-FFF2-40B4-BE49-F238E27FC236}">
                <a16:creationId xmlns:a16="http://schemas.microsoft.com/office/drawing/2014/main" xmlns="" id="{328C8B44-4551-4BDC-A891-95BE4E592219}"/>
              </a:ext>
            </a:extLst>
          </p:cNvPr>
          <p:cNvSpPr/>
          <p:nvPr/>
        </p:nvSpPr>
        <p:spPr bwMode="auto">
          <a:xfrm rot="5400000">
            <a:off x="8320312" y="2299198"/>
            <a:ext cx="62505" cy="73718"/>
          </a:xfrm>
          <a:prstGeom prst="triangle">
            <a:avLst/>
          </a:prstGeom>
          <a:solidFill>
            <a:srgbClr val="59237F"/>
          </a:solidFill>
          <a:ln w="9525" cap="flat" cmpd="sng" algn="ctr">
            <a:solidFill>
              <a:srgbClr val="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fr-FR" sz="2800" b="1" i="0" u="none" strike="noStrike" kern="0" cap="none" spc="0" normalizeH="0" baseline="-25000" noProof="0" dirty="0" smtClean="0">
              <a:ln>
                <a:noFill/>
              </a:ln>
              <a:solidFill>
                <a:srgbClr val="000000"/>
              </a:solidFill>
              <a:effectLst/>
              <a:uLnTx/>
              <a:uFillTx/>
              <a:latin typeface="Verdana" pitchFamily="34" charset="0"/>
            </a:endParaRPr>
          </a:p>
        </p:txBody>
      </p:sp>
      <p:sp>
        <p:nvSpPr>
          <p:cNvPr id="47" name="ZoneTexte 46">
            <a:extLst>
              <a:ext uri="{FF2B5EF4-FFF2-40B4-BE49-F238E27FC236}">
                <a16:creationId xmlns:a16="http://schemas.microsoft.com/office/drawing/2014/main" xmlns="" id="{FFF39E30-8ACE-4977-BEE7-D01D8C67F70F}"/>
              </a:ext>
            </a:extLst>
          </p:cNvPr>
          <p:cNvSpPr txBox="1"/>
          <p:nvPr/>
        </p:nvSpPr>
        <p:spPr bwMode="gray">
          <a:xfrm>
            <a:off x="1525694" y="2657467"/>
            <a:ext cx="9517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spcBef>
                <a:spcPct val="0"/>
              </a:spcBef>
              <a:spcAft>
                <a:spcPct val="0"/>
              </a:spcAft>
              <a:defRPr/>
            </a:pPr>
            <a:r>
              <a:rPr lang="fr-FR" sz="900" b="1" kern="0" dirty="0">
                <a:solidFill>
                  <a:srgbClr val="C00000"/>
                </a:solidFill>
                <a:latin typeface="Arial" panose="020B0604020202020204"/>
              </a:rPr>
              <a:t>Début des souscriptions</a:t>
            </a:r>
          </a:p>
        </p:txBody>
      </p:sp>
      <p:cxnSp>
        <p:nvCxnSpPr>
          <p:cNvPr id="48" name="Connecteur droit avec flèche 47">
            <a:extLst>
              <a:ext uri="{FF2B5EF4-FFF2-40B4-BE49-F238E27FC236}">
                <a16:creationId xmlns:a16="http://schemas.microsoft.com/office/drawing/2014/main" xmlns="" id="{2CF71CBC-FAAF-4374-8CC7-1B6265541DA0}"/>
              </a:ext>
            </a:extLst>
          </p:cNvPr>
          <p:cNvCxnSpPr>
            <a:cxnSpLocks/>
          </p:cNvCxnSpPr>
          <p:nvPr/>
        </p:nvCxnSpPr>
        <p:spPr bwMode="auto">
          <a:xfrm>
            <a:off x="1709478" y="2169215"/>
            <a:ext cx="0" cy="180000"/>
          </a:xfrm>
          <a:prstGeom prst="straightConnector1">
            <a:avLst/>
          </a:prstGeom>
          <a:solidFill>
            <a:srgbClr val="76358A"/>
          </a:solidFill>
          <a:ln w="15875" cap="flat" cmpd="sng" algn="ctr">
            <a:solidFill>
              <a:srgbClr val="76358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Connecteur droit avec flèche 48">
            <a:extLst>
              <a:ext uri="{FF2B5EF4-FFF2-40B4-BE49-F238E27FC236}">
                <a16:creationId xmlns:a16="http://schemas.microsoft.com/office/drawing/2014/main" xmlns="" id="{0AAAA187-720C-4C8F-9F77-08BD2CF8647B}"/>
              </a:ext>
            </a:extLst>
          </p:cNvPr>
          <p:cNvCxnSpPr>
            <a:cxnSpLocks/>
          </p:cNvCxnSpPr>
          <p:nvPr/>
        </p:nvCxnSpPr>
        <p:spPr bwMode="auto">
          <a:xfrm rot="10800000">
            <a:off x="2001578" y="2353007"/>
            <a:ext cx="0" cy="180000"/>
          </a:xfrm>
          <a:prstGeom prst="straightConnector1">
            <a:avLst/>
          </a:prstGeom>
          <a:solidFill>
            <a:srgbClr val="76358A"/>
          </a:solidFill>
          <a:ln w="15875" cap="flat" cmpd="sng" algn="ctr">
            <a:solidFill>
              <a:srgbClr val="76358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ZoneTexte 49">
            <a:extLst>
              <a:ext uri="{FF2B5EF4-FFF2-40B4-BE49-F238E27FC236}">
                <a16:creationId xmlns:a16="http://schemas.microsoft.com/office/drawing/2014/main" xmlns="" id="{8779B2AF-57E7-4D7C-91C7-9991806908B1}"/>
              </a:ext>
            </a:extLst>
          </p:cNvPr>
          <p:cNvSpPr txBox="1"/>
          <p:nvPr/>
        </p:nvSpPr>
        <p:spPr bwMode="gray">
          <a:xfrm>
            <a:off x="5300713" y="2637572"/>
            <a:ext cx="9517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spcBef>
                <a:spcPct val="0"/>
              </a:spcBef>
              <a:spcAft>
                <a:spcPct val="0"/>
              </a:spcAft>
              <a:defRPr/>
            </a:pPr>
            <a:r>
              <a:rPr lang="fr-FR" sz="900" b="1" kern="0" dirty="0">
                <a:solidFill>
                  <a:srgbClr val="C00000"/>
                </a:solidFill>
                <a:latin typeface="Arial" panose="020B0604020202020204"/>
              </a:rPr>
              <a:t>Clôture des souscriptions</a:t>
            </a:r>
          </a:p>
        </p:txBody>
      </p:sp>
      <p:cxnSp>
        <p:nvCxnSpPr>
          <p:cNvPr id="51" name="Connecteur droit avec flèche 50">
            <a:extLst>
              <a:ext uri="{FF2B5EF4-FFF2-40B4-BE49-F238E27FC236}">
                <a16:creationId xmlns:a16="http://schemas.microsoft.com/office/drawing/2014/main" xmlns="" id="{597EB3C8-3808-4037-9994-F025C55A9F21}"/>
              </a:ext>
            </a:extLst>
          </p:cNvPr>
          <p:cNvCxnSpPr>
            <a:cxnSpLocks/>
          </p:cNvCxnSpPr>
          <p:nvPr/>
        </p:nvCxnSpPr>
        <p:spPr bwMode="auto">
          <a:xfrm rot="10800000">
            <a:off x="5953166" y="2337655"/>
            <a:ext cx="0" cy="144000"/>
          </a:xfrm>
          <a:prstGeom prst="straightConnector1">
            <a:avLst/>
          </a:prstGeom>
          <a:solidFill>
            <a:srgbClr val="76358A"/>
          </a:solidFill>
          <a:ln w="15875" cap="flat" cmpd="sng" algn="ctr">
            <a:solidFill>
              <a:srgbClr val="76358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Rectangle 51">
            <a:extLst>
              <a:ext uri="{FF2B5EF4-FFF2-40B4-BE49-F238E27FC236}">
                <a16:creationId xmlns:a16="http://schemas.microsoft.com/office/drawing/2014/main" xmlns="" id="{24C3B784-6C86-4EFB-9E22-7DE9CB61B850}"/>
              </a:ext>
            </a:extLst>
          </p:cNvPr>
          <p:cNvSpPr/>
          <p:nvPr/>
        </p:nvSpPr>
        <p:spPr bwMode="auto">
          <a:xfrm>
            <a:off x="1271549" y="1556792"/>
            <a:ext cx="1222821"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6 novembre 2019</a:t>
            </a:r>
          </a:p>
        </p:txBody>
      </p:sp>
      <p:sp>
        <p:nvSpPr>
          <p:cNvPr id="53" name="Accolade fermante 52">
            <a:extLst>
              <a:ext uri="{FF2B5EF4-FFF2-40B4-BE49-F238E27FC236}">
                <a16:creationId xmlns:a16="http://schemas.microsoft.com/office/drawing/2014/main" xmlns="" id="{90F6F3B9-B407-47F3-83E9-8E659FD3F997}"/>
              </a:ext>
            </a:extLst>
          </p:cNvPr>
          <p:cNvSpPr/>
          <p:nvPr/>
        </p:nvSpPr>
        <p:spPr bwMode="auto">
          <a:xfrm rot="16200000">
            <a:off x="3776036" y="207082"/>
            <a:ext cx="326630" cy="3862843"/>
          </a:xfrm>
          <a:prstGeom prst="rightBrace">
            <a:avLst/>
          </a:prstGeom>
          <a:solidFill>
            <a:srgbClr val="FFFFFF">
              <a:alpha val="0"/>
            </a:srgbClr>
          </a:solidFill>
          <a:ln w="15875" cap="flat" cmpd="sng" algn="ctr">
            <a:solidFill>
              <a:srgbClr val="76358A"/>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fr-FR" sz="2800" b="1" i="0" u="none" strike="noStrike" kern="0" cap="none" spc="0" normalizeH="0" baseline="-25000" noProof="0" smtClean="0">
              <a:ln>
                <a:noFill/>
              </a:ln>
              <a:solidFill>
                <a:srgbClr val="000000"/>
              </a:solidFill>
              <a:effectLst/>
              <a:uLnTx/>
              <a:uFillTx/>
              <a:latin typeface="Verdana" pitchFamily="34" charset="0"/>
            </a:endParaRPr>
          </a:p>
        </p:txBody>
      </p:sp>
      <p:sp>
        <p:nvSpPr>
          <p:cNvPr id="54" name="ZoneTexte 53">
            <a:extLst>
              <a:ext uri="{FF2B5EF4-FFF2-40B4-BE49-F238E27FC236}">
                <a16:creationId xmlns:a16="http://schemas.microsoft.com/office/drawing/2014/main" xmlns="" id="{BE1D79C5-4504-4990-986D-C0B80E94001A}"/>
              </a:ext>
            </a:extLst>
          </p:cNvPr>
          <p:cNvSpPr txBox="1"/>
          <p:nvPr/>
        </p:nvSpPr>
        <p:spPr bwMode="gray">
          <a:xfrm>
            <a:off x="3328699" y="2451708"/>
            <a:ext cx="1241594"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lnSpc>
                <a:spcPts val="1000"/>
              </a:lnSpc>
              <a:spcBef>
                <a:spcPct val="0"/>
              </a:spcBef>
              <a:spcAft>
                <a:spcPct val="0"/>
              </a:spcAft>
            </a:pPr>
            <a:r>
              <a:rPr lang="fr-FR" sz="900" i="1" kern="0" dirty="0">
                <a:solidFill>
                  <a:srgbClr val="76358A"/>
                </a:solidFill>
                <a:latin typeface="Arial" panose="020B0604020202020204"/>
              </a:rPr>
              <a:t>Possibilité d’annuler les ordres de souscription</a:t>
            </a:r>
          </a:p>
        </p:txBody>
      </p:sp>
      <p:cxnSp>
        <p:nvCxnSpPr>
          <p:cNvPr id="55" name="Connecteur droit avec flèche 54">
            <a:extLst>
              <a:ext uri="{FF2B5EF4-FFF2-40B4-BE49-F238E27FC236}">
                <a16:creationId xmlns:a16="http://schemas.microsoft.com/office/drawing/2014/main" xmlns="" id="{791BD667-5ACA-404A-8413-AB0D484C9CAE}"/>
              </a:ext>
            </a:extLst>
          </p:cNvPr>
          <p:cNvCxnSpPr>
            <a:cxnSpLocks/>
          </p:cNvCxnSpPr>
          <p:nvPr/>
        </p:nvCxnSpPr>
        <p:spPr bwMode="auto">
          <a:xfrm>
            <a:off x="6300192" y="2156515"/>
            <a:ext cx="0" cy="180000"/>
          </a:xfrm>
          <a:prstGeom prst="straightConnector1">
            <a:avLst/>
          </a:prstGeom>
          <a:solidFill>
            <a:srgbClr val="76358A"/>
          </a:solidFill>
          <a:ln w="15875" cap="flat" cmpd="sng" algn="ctr">
            <a:solidFill>
              <a:srgbClr val="76358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ZoneTexte 55">
            <a:extLst>
              <a:ext uri="{FF2B5EF4-FFF2-40B4-BE49-F238E27FC236}">
                <a16:creationId xmlns:a16="http://schemas.microsoft.com/office/drawing/2014/main" xmlns="" id="{03083405-F354-4496-92ED-6295A171E17C}"/>
              </a:ext>
            </a:extLst>
          </p:cNvPr>
          <p:cNvSpPr txBox="1"/>
          <p:nvPr/>
        </p:nvSpPr>
        <p:spPr bwMode="gray">
          <a:xfrm>
            <a:off x="5994851" y="1903708"/>
            <a:ext cx="576092" cy="25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lnSpc>
                <a:spcPts val="1000"/>
              </a:lnSpc>
              <a:spcBef>
                <a:spcPct val="0"/>
              </a:spcBef>
              <a:spcAft>
                <a:spcPct val="0"/>
              </a:spcAft>
            </a:pPr>
            <a:r>
              <a:rPr lang="fr-FR" sz="900" b="1" kern="0" dirty="0">
                <a:solidFill>
                  <a:srgbClr val="C00000"/>
                </a:solidFill>
                <a:latin typeface="Arial" panose="020B0604020202020204"/>
              </a:rPr>
              <a:t>Fixation </a:t>
            </a:r>
          </a:p>
          <a:p>
            <a:pPr algn="ctr" eaLnBrk="0" fontAlgn="base" hangingPunct="0">
              <a:lnSpc>
                <a:spcPts val="1000"/>
              </a:lnSpc>
              <a:spcBef>
                <a:spcPct val="0"/>
              </a:spcBef>
              <a:spcAft>
                <a:spcPct val="0"/>
              </a:spcAft>
            </a:pPr>
            <a:r>
              <a:rPr lang="fr-FR" sz="900" b="1" kern="0" dirty="0">
                <a:solidFill>
                  <a:srgbClr val="C00000"/>
                </a:solidFill>
                <a:latin typeface="Arial" panose="020B0604020202020204"/>
              </a:rPr>
              <a:t>du prix </a:t>
            </a:r>
          </a:p>
        </p:txBody>
      </p:sp>
      <p:sp>
        <p:nvSpPr>
          <p:cNvPr id="57" name="ZoneTexte 56">
            <a:extLst>
              <a:ext uri="{FF2B5EF4-FFF2-40B4-BE49-F238E27FC236}">
                <a16:creationId xmlns:a16="http://schemas.microsoft.com/office/drawing/2014/main" xmlns="" id="{6CFD8489-66E3-49B6-BB23-2CF6A33022F9}"/>
              </a:ext>
            </a:extLst>
          </p:cNvPr>
          <p:cNvSpPr txBox="1"/>
          <p:nvPr/>
        </p:nvSpPr>
        <p:spPr bwMode="gray">
          <a:xfrm>
            <a:off x="6224582" y="2639652"/>
            <a:ext cx="951766"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spcBef>
                <a:spcPct val="0"/>
              </a:spcBef>
              <a:spcAft>
                <a:spcPct val="0"/>
              </a:spcAft>
              <a:defRPr/>
            </a:pPr>
            <a:r>
              <a:rPr lang="fr-FR" sz="900" b="1" kern="0" dirty="0" smtClean="0">
                <a:solidFill>
                  <a:schemeClr val="tx1">
                    <a:lumMod val="50000"/>
                    <a:lumOff val="50000"/>
                  </a:schemeClr>
                </a:solidFill>
                <a:latin typeface="Arial" panose="020B0604020202020204"/>
              </a:rPr>
              <a:t>Répartition (2)</a:t>
            </a:r>
            <a:endParaRPr lang="fr-FR" sz="900" b="1" kern="0" dirty="0">
              <a:solidFill>
                <a:schemeClr val="tx1">
                  <a:lumMod val="50000"/>
                  <a:lumOff val="50000"/>
                </a:schemeClr>
              </a:solidFill>
              <a:latin typeface="Arial" panose="020B0604020202020204"/>
            </a:endParaRPr>
          </a:p>
        </p:txBody>
      </p:sp>
      <p:cxnSp>
        <p:nvCxnSpPr>
          <p:cNvPr id="58" name="Connecteur droit avec flèche 57">
            <a:extLst>
              <a:ext uri="{FF2B5EF4-FFF2-40B4-BE49-F238E27FC236}">
                <a16:creationId xmlns:a16="http://schemas.microsoft.com/office/drawing/2014/main" xmlns="" id="{C1319746-E609-49A3-ABC5-BF4D4E453DAE}"/>
              </a:ext>
            </a:extLst>
          </p:cNvPr>
          <p:cNvCxnSpPr>
            <a:cxnSpLocks/>
          </p:cNvCxnSpPr>
          <p:nvPr/>
        </p:nvCxnSpPr>
        <p:spPr bwMode="auto">
          <a:xfrm rot="10800000">
            <a:off x="6694794" y="2346105"/>
            <a:ext cx="0" cy="144000"/>
          </a:xfrm>
          <a:prstGeom prst="straightConnector1">
            <a:avLst/>
          </a:prstGeom>
          <a:solidFill>
            <a:srgbClr val="76358A"/>
          </a:solidFill>
          <a:ln w="15875" cap="flat" cmpd="sng" algn="ctr">
            <a:solidFill>
              <a:srgbClr val="76358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Connecteur droit avec flèche 58">
            <a:extLst>
              <a:ext uri="{FF2B5EF4-FFF2-40B4-BE49-F238E27FC236}">
                <a16:creationId xmlns:a16="http://schemas.microsoft.com/office/drawing/2014/main" xmlns="" id="{8450AA39-180C-418C-A4D1-0AC6AD69A602}"/>
              </a:ext>
            </a:extLst>
          </p:cNvPr>
          <p:cNvCxnSpPr>
            <a:cxnSpLocks/>
          </p:cNvCxnSpPr>
          <p:nvPr/>
        </p:nvCxnSpPr>
        <p:spPr bwMode="auto">
          <a:xfrm>
            <a:off x="7170245" y="2156515"/>
            <a:ext cx="0" cy="180000"/>
          </a:xfrm>
          <a:prstGeom prst="straightConnector1">
            <a:avLst/>
          </a:prstGeom>
          <a:solidFill>
            <a:srgbClr val="76358A"/>
          </a:solidFill>
          <a:ln w="15875" cap="flat" cmpd="sng" algn="ctr">
            <a:solidFill>
              <a:srgbClr val="76358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 name="ZoneTexte 59">
            <a:extLst>
              <a:ext uri="{FF2B5EF4-FFF2-40B4-BE49-F238E27FC236}">
                <a16:creationId xmlns:a16="http://schemas.microsoft.com/office/drawing/2014/main" xmlns="" id="{1B67970B-E96C-47CE-8E8F-6B9F8F8868D8}"/>
              </a:ext>
            </a:extLst>
          </p:cNvPr>
          <p:cNvSpPr txBox="1"/>
          <p:nvPr/>
        </p:nvSpPr>
        <p:spPr bwMode="gray">
          <a:xfrm>
            <a:off x="7219718" y="2639646"/>
            <a:ext cx="11319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spcBef>
                <a:spcPct val="0"/>
              </a:spcBef>
              <a:spcAft>
                <a:spcPct val="0"/>
              </a:spcAft>
              <a:defRPr/>
            </a:pPr>
            <a:r>
              <a:rPr lang="fr-FR" sz="900" b="1" kern="0" dirty="0" smtClean="0">
                <a:solidFill>
                  <a:schemeClr val="tx1">
                    <a:lumMod val="50000"/>
                    <a:lumOff val="50000"/>
                  </a:schemeClr>
                </a:solidFill>
                <a:latin typeface="Arial" panose="020B0604020202020204"/>
              </a:rPr>
              <a:t>Comptabilisation (3)</a:t>
            </a:r>
          </a:p>
          <a:p>
            <a:pPr algn="ctr" eaLnBrk="0" fontAlgn="base" hangingPunct="0">
              <a:spcBef>
                <a:spcPct val="0"/>
              </a:spcBef>
              <a:spcAft>
                <a:spcPct val="0"/>
              </a:spcAft>
              <a:defRPr/>
            </a:pPr>
            <a:r>
              <a:rPr lang="fr-FR" sz="900" b="1" kern="0" dirty="0" smtClean="0">
                <a:solidFill>
                  <a:schemeClr val="tx1">
                    <a:lumMod val="50000"/>
                    <a:lumOff val="50000"/>
                  </a:schemeClr>
                </a:solidFill>
                <a:latin typeface="Arial" panose="020B0604020202020204"/>
              </a:rPr>
              <a:t>(livraison des titres)</a:t>
            </a:r>
            <a:endParaRPr lang="fr-FR" sz="900" b="1" kern="0" dirty="0">
              <a:solidFill>
                <a:schemeClr val="tx1">
                  <a:lumMod val="50000"/>
                  <a:lumOff val="50000"/>
                </a:schemeClr>
              </a:solidFill>
              <a:latin typeface="Arial" panose="020B0604020202020204"/>
            </a:endParaRPr>
          </a:p>
        </p:txBody>
      </p:sp>
      <p:sp>
        <p:nvSpPr>
          <p:cNvPr id="61" name="Rectangle 60">
            <a:extLst>
              <a:ext uri="{FF2B5EF4-FFF2-40B4-BE49-F238E27FC236}">
                <a16:creationId xmlns:a16="http://schemas.microsoft.com/office/drawing/2014/main" xmlns="" id="{FA11E57C-8D2C-493F-8BBF-C27D7C700D63}"/>
              </a:ext>
            </a:extLst>
          </p:cNvPr>
          <p:cNvSpPr/>
          <p:nvPr/>
        </p:nvSpPr>
        <p:spPr bwMode="auto">
          <a:xfrm>
            <a:off x="3297701" y="1628924"/>
            <a:ext cx="1463326"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7 au 19 novembre 2019 </a:t>
            </a:r>
          </a:p>
        </p:txBody>
      </p:sp>
      <p:sp>
        <p:nvSpPr>
          <p:cNvPr id="62" name="ZoneTexte 61">
            <a:extLst>
              <a:ext uri="{FF2B5EF4-FFF2-40B4-BE49-F238E27FC236}">
                <a16:creationId xmlns:a16="http://schemas.microsoft.com/office/drawing/2014/main" xmlns="" id="{401B4A78-BD96-4866-9C49-D7BCAF6CE90E}"/>
              </a:ext>
            </a:extLst>
          </p:cNvPr>
          <p:cNvSpPr txBox="1"/>
          <p:nvPr/>
        </p:nvSpPr>
        <p:spPr bwMode="gray">
          <a:xfrm>
            <a:off x="6695295" y="1885731"/>
            <a:ext cx="9517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spcBef>
                <a:spcPct val="0"/>
              </a:spcBef>
              <a:spcAft>
                <a:spcPct val="0"/>
              </a:spcAft>
              <a:defRPr/>
            </a:pPr>
            <a:r>
              <a:rPr lang="fr-FR" sz="900" b="1" kern="0" dirty="0">
                <a:solidFill>
                  <a:srgbClr val="C00000"/>
                </a:solidFill>
                <a:latin typeface="Arial" panose="020B0604020202020204"/>
              </a:rPr>
              <a:t>1</a:t>
            </a:r>
            <a:r>
              <a:rPr lang="fr-FR" sz="900" b="1" kern="0" baseline="30000" dirty="0">
                <a:solidFill>
                  <a:srgbClr val="C00000"/>
                </a:solidFill>
                <a:latin typeface="Arial" panose="020B0604020202020204"/>
              </a:rPr>
              <a:t>er</a:t>
            </a:r>
            <a:r>
              <a:rPr lang="fr-FR" sz="900" b="1" kern="0" dirty="0">
                <a:solidFill>
                  <a:srgbClr val="C00000"/>
                </a:solidFill>
                <a:latin typeface="Arial" panose="020B0604020202020204"/>
              </a:rPr>
              <a:t> jour de cotation</a:t>
            </a:r>
          </a:p>
        </p:txBody>
      </p:sp>
      <p:cxnSp>
        <p:nvCxnSpPr>
          <p:cNvPr id="63" name="Connecteur droit avec flèche 62">
            <a:extLst>
              <a:ext uri="{FF2B5EF4-FFF2-40B4-BE49-F238E27FC236}">
                <a16:creationId xmlns:a16="http://schemas.microsoft.com/office/drawing/2014/main" xmlns="" id="{514DED2F-7D36-4AE2-8E37-AFB779C98ED3}"/>
              </a:ext>
            </a:extLst>
          </p:cNvPr>
          <p:cNvCxnSpPr>
            <a:cxnSpLocks/>
          </p:cNvCxnSpPr>
          <p:nvPr/>
        </p:nvCxnSpPr>
        <p:spPr bwMode="auto">
          <a:xfrm rot="10800000">
            <a:off x="7714670" y="2346205"/>
            <a:ext cx="0" cy="144000"/>
          </a:xfrm>
          <a:prstGeom prst="straightConnector1">
            <a:avLst/>
          </a:prstGeom>
          <a:solidFill>
            <a:srgbClr val="76358A"/>
          </a:solidFill>
          <a:ln w="15875" cap="flat" cmpd="sng" algn="ctr">
            <a:solidFill>
              <a:srgbClr val="76358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ZoneTexte 63">
            <a:extLst>
              <a:ext uri="{FF2B5EF4-FFF2-40B4-BE49-F238E27FC236}">
                <a16:creationId xmlns:a16="http://schemas.microsoft.com/office/drawing/2014/main" xmlns="" id="{495DFD8F-1161-46E1-87B2-1422AC31E429}"/>
              </a:ext>
            </a:extLst>
          </p:cNvPr>
          <p:cNvSpPr txBox="1"/>
          <p:nvPr/>
        </p:nvSpPr>
        <p:spPr bwMode="gray">
          <a:xfrm>
            <a:off x="3227427" y="1759955"/>
            <a:ext cx="1619369"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t" anchorCtr="0" compatLnSpc="1">
            <a:prstTxWarp prst="textNoShape">
              <a:avLst/>
            </a:prstTxWarp>
            <a:spAutoFit/>
          </a:bodyPr>
          <a:lstStyle/>
          <a:p>
            <a:pPr algn="ctr" eaLnBrk="0" fontAlgn="base" hangingPunct="0">
              <a:spcBef>
                <a:spcPct val="0"/>
              </a:spcBef>
              <a:spcAft>
                <a:spcPct val="0"/>
              </a:spcAft>
              <a:defRPr/>
            </a:pPr>
            <a:r>
              <a:rPr lang="fr-FR" sz="900" b="1" kern="0" dirty="0">
                <a:solidFill>
                  <a:schemeClr val="tx1">
                    <a:lumMod val="50000"/>
                    <a:lumOff val="50000"/>
                  </a:schemeClr>
                </a:solidFill>
                <a:latin typeface="Arial" panose="020B0604020202020204"/>
              </a:rPr>
              <a:t>Période de </a:t>
            </a:r>
            <a:r>
              <a:rPr lang="fr-FR" sz="900" b="1" kern="0" dirty="0" smtClean="0">
                <a:solidFill>
                  <a:schemeClr val="tx1">
                    <a:lumMod val="50000"/>
                    <a:lumOff val="50000"/>
                  </a:schemeClr>
                </a:solidFill>
                <a:latin typeface="Arial" panose="020B0604020202020204"/>
              </a:rPr>
              <a:t>souscription (1) </a:t>
            </a:r>
            <a:endParaRPr lang="fr-FR" sz="900" b="1" kern="0" dirty="0">
              <a:solidFill>
                <a:schemeClr val="tx1">
                  <a:lumMod val="50000"/>
                  <a:lumOff val="50000"/>
                </a:schemeClr>
              </a:solidFill>
              <a:latin typeface="Arial" panose="020B0604020202020204"/>
            </a:endParaRPr>
          </a:p>
        </p:txBody>
      </p:sp>
      <p:sp>
        <p:nvSpPr>
          <p:cNvPr id="65" name="Rectangle 64">
            <a:extLst>
              <a:ext uri="{FF2B5EF4-FFF2-40B4-BE49-F238E27FC236}">
                <a16:creationId xmlns:a16="http://schemas.microsoft.com/office/drawing/2014/main" xmlns="" id="{F8D7B0A3-0FC0-4959-8615-9E8BD8A29718}"/>
              </a:ext>
            </a:extLst>
          </p:cNvPr>
          <p:cNvSpPr/>
          <p:nvPr/>
        </p:nvSpPr>
        <p:spPr bwMode="auto">
          <a:xfrm>
            <a:off x="1514080" y="2552039"/>
            <a:ext cx="1030118"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7 nov. 2019 </a:t>
            </a:r>
          </a:p>
        </p:txBody>
      </p:sp>
      <p:sp>
        <p:nvSpPr>
          <p:cNvPr id="66" name="Rectangle 65">
            <a:extLst>
              <a:ext uri="{FF2B5EF4-FFF2-40B4-BE49-F238E27FC236}">
                <a16:creationId xmlns:a16="http://schemas.microsoft.com/office/drawing/2014/main" xmlns="" id="{36F06464-AA7F-40F0-9618-E613F4BEB65E}"/>
              </a:ext>
            </a:extLst>
          </p:cNvPr>
          <p:cNvSpPr/>
          <p:nvPr/>
        </p:nvSpPr>
        <p:spPr bwMode="auto">
          <a:xfrm>
            <a:off x="5274404" y="2520567"/>
            <a:ext cx="1030118"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19 nov. 2019 </a:t>
            </a:r>
          </a:p>
        </p:txBody>
      </p:sp>
      <p:sp>
        <p:nvSpPr>
          <p:cNvPr id="67" name="Rectangle 66">
            <a:extLst>
              <a:ext uri="{FF2B5EF4-FFF2-40B4-BE49-F238E27FC236}">
                <a16:creationId xmlns:a16="http://schemas.microsoft.com/office/drawing/2014/main" xmlns="" id="{4499A0FE-0335-4D3F-8F58-5B362DADC5D5}"/>
              </a:ext>
            </a:extLst>
          </p:cNvPr>
          <p:cNvSpPr/>
          <p:nvPr/>
        </p:nvSpPr>
        <p:spPr bwMode="auto">
          <a:xfrm>
            <a:off x="5767838" y="1764553"/>
            <a:ext cx="1030118"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20/11/19</a:t>
            </a:r>
            <a:r>
              <a:rPr lang="fr-FR" sz="900" i="1" kern="0" dirty="0">
                <a:solidFill>
                  <a:srgbClr val="00B0F0"/>
                </a:solidFill>
                <a:highlight>
                  <a:srgbClr val="FFFF00"/>
                </a:highlight>
                <a:latin typeface="Arial" panose="020B0604020202020204"/>
              </a:rPr>
              <a:t> </a:t>
            </a:r>
          </a:p>
        </p:txBody>
      </p:sp>
      <p:sp>
        <p:nvSpPr>
          <p:cNvPr id="68" name="Rectangle 67">
            <a:extLst>
              <a:ext uri="{FF2B5EF4-FFF2-40B4-BE49-F238E27FC236}">
                <a16:creationId xmlns:a16="http://schemas.microsoft.com/office/drawing/2014/main" xmlns="" id="{2E732D47-D4E8-4B4A-A106-5A57650BB4F6}"/>
              </a:ext>
            </a:extLst>
          </p:cNvPr>
          <p:cNvSpPr/>
          <p:nvPr/>
        </p:nvSpPr>
        <p:spPr bwMode="auto">
          <a:xfrm>
            <a:off x="6107727" y="2514200"/>
            <a:ext cx="103011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21/11/19</a:t>
            </a:r>
          </a:p>
          <a:p>
            <a:pPr algn="ctr" eaLnBrk="0" fontAlgn="base" hangingPunct="0">
              <a:lnSpc>
                <a:spcPts val="900"/>
              </a:lnSpc>
              <a:spcBef>
                <a:spcPct val="0"/>
              </a:spcBef>
              <a:spcAft>
                <a:spcPct val="0"/>
              </a:spcAft>
            </a:pPr>
            <a:r>
              <a:rPr lang="fr-FR" sz="900" i="1" kern="0" dirty="0">
                <a:solidFill>
                  <a:srgbClr val="00B0F0"/>
                </a:solidFill>
                <a:highlight>
                  <a:srgbClr val="FFFF00"/>
                </a:highlight>
                <a:latin typeface="Arial" panose="020B0604020202020204"/>
              </a:rPr>
              <a:t> </a:t>
            </a:r>
          </a:p>
        </p:txBody>
      </p:sp>
      <p:sp>
        <p:nvSpPr>
          <p:cNvPr id="69" name="Rectangle 68">
            <a:extLst>
              <a:ext uri="{FF2B5EF4-FFF2-40B4-BE49-F238E27FC236}">
                <a16:creationId xmlns:a16="http://schemas.microsoft.com/office/drawing/2014/main" xmlns="" id="{E72F30D1-52D0-4844-A0BA-B5C987863E1D}"/>
              </a:ext>
            </a:extLst>
          </p:cNvPr>
          <p:cNvSpPr/>
          <p:nvPr/>
        </p:nvSpPr>
        <p:spPr bwMode="auto">
          <a:xfrm>
            <a:off x="6658492" y="1757896"/>
            <a:ext cx="1030118"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21/11/19 </a:t>
            </a:r>
          </a:p>
        </p:txBody>
      </p:sp>
      <p:sp>
        <p:nvSpPr>
          <p:cNvPr id="70" name="Rectangle 69">
            <a:extLst>
              <a:ext uri="{FF2B5EF4-FFF2-40B4-BE49-F238E27FC236}">
                <a16:creationId xmlns:a16="http://schemas.microsoft.com/office/drawing/2014/main" xmlns="" id="{A34E30E3-555E-4B36-97DC-08892AE75805}"/>
              </a:ext>
            </a:extLst>
          </p:cNvPr>
          <p:cNvSpPr/>
          <p:nvPr/>
        </p:nvSpPr>
        <p:spPr bwMode="auto">
          <a:xfrm>
            <a:off x="7214290" y="2516717"/>
            <a:ext cx="1030118" cy="11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algn="ctr" eaLnBrk="0" fontAlgn="base" hangingPunct="0">
              <a:lnSpc>
                <a:spcPts val="900"/>
              </a:lnSpc>
              <a:spcBef>
                <a:spcPct val="0"/>
              </a:spcBef>
              <a:spcAft>
                <a:spcPct val="0"/>
              </a:spcAft>
            </a:pPr>
            <a:r>
              <a:rPr lang="fr-FR" sz="900" i="1" kern="0" dirty="0">
                <a:solidFill>
                  <a:srgbClr val="00B0F0"/>
                </a:solidFill>
                <a:latin typeface="Arial" panose="020B0604020202020204"/>
              </a:rPr>
              <a:t>22/11/19</a:t>
            </a:r>
            <a:r>
              <a:rPr lang="fr-FR" sz="900" i="1" kern="0" dirty="0">
                <a:solidFill>
                  <a:srgbClr val="00B0F0"/>
                </a:solidFill>
                <a:highlight>
                  <a:srgbClr val="FFFF00"/>
                </a:highlight>
                <a:latin typeface="Arial" panose="020B0604020202020204"/>
              </a:rPr>
              <a:t> </a:t>
            </a:r>
          </a:p>
        </p:txBody>
      </p:sp>
      <p:sp>
        <p:nvSpPr>
          <p:cNvPr id="75" name="ZoneTexte 74">
            <a:extLst>
              <a:ext uri="{FF2B5EF4-FFF2-40B4-BE49-F238E27FC236}">
                <a16:creationId xmlns:a16="http://schemas.microsoft.com/office/drawing/2014/main" xmlns="" id="{D31EA420-0F88-43D0-A455-EF2AFE92A61F}"/>
              </a:ext>
            </a:extLst>
          </p:cNvPr>
          <p:cNvSpPr txBox="1"/>
          <p:nvPr/>
        </p:nvSpPr>
        <p:spPr bwMode="gray">
          <a:xfrm>
            <a:off x="5580112" y="3298423"/>
            <a:ext cx="3060000" cy="3079099"/>
          </a:xfrm>
          <a:prstGeom prst="rect">
            <a:avLst/>
          </a:prstGeom>
          <a:noFill/>
          <a:ln>
            <a:noFill/>
          </a:ln>
          <a:effectLst/>
          <a:extLst>
            <a:ext uri="{FAA26D3D-D897-4be2-8F04-BA451C77F1D7}">
              <ma14:placeholderFlag xmlns:ma14="http://schemas.microsoft.com/office/mac/drawingml/2011/main" xmlns="" val="1"/>
            </a:ext>
          </a:extLst>
        </p:spPr>
        <p:txBody>
          <a:bodyPr vert="horz" wrap="square" lIns="36000" tIns="72000" rIns="18000" bIns="36000" numCol="1" rtlCol="0" anchor="t" anchorCtr="0" compatLnSpc="1">
            <a:prstTxWarp prst="textNoShape">
              <a:avLst/>
            </a:prstTxWarp>
            <a:spAutoFit/>
          </a:bodyPr>
          <a:lstStyle/>
          <a:p>
            <a:pPr marL="0" marR="0" lvl="0" indent="0" algn="ctr" defTabSz="914400" eaLnBrk="0" fontAlgn="base" latinLnBrk="0" hangingPunct="0">
              <a:lnSpc>
                <a:spcPct val="100000"/>
              </a:lnSpc>
              <a:spcBef>
                <a:spcPts val="200"/>
              </a:spcBef>
              <a:spcAft>
                <a:spcPts val="500"/>
              </a:spcAft>
              <a:buClrTx/>
              <a:buSzTx/>
              <a:buFontTx/>
              <a:buNone/>
              <a:tabLst/>
              <a:defRPr/>
            </a:pPr>
            <a:r>
              <a:rPr kumimoji="0" lang="fr-FR" sz="1050" b="1" i="0" u="none" strike="noStrike" kern="0" cap="none" spc="0" normalizeH="0" baseline="0" noProof="0" dirty="0" smtClean="0">
                <a:ln>
                  <a:noFill/>
                </a:ln>
                <a:solidFill>
                  <a:schemeClr val="tx1">
                    <a:lumMod val="50000"/>
                    <a:lumOff val="50000"/>
                  </a:schemeClr>
                </a:solidFill>
                <a:effectLst/>
                <a:uLnTx/>
                <a:uFillTx/>
                <a:latin typeface="Arial" panose="020B0604020202020204"/>
              </a:rPr>
              <a:t>Types d’ordres  </a:t>
            </a:r>
          </a:p>
          <a:p>
            <a:pPr marL="171450" marR="0" lvl="0" indent="-171450" defTabSz="914400" eaLnBrk="0" fontAlgn="base" latinLnBrk="0" hangingPunct="0">
              <a:lnSpc>
                <a:spcPct val="100000"/>
              </a:lnSpc>
              <a:spcBef>
                <a:spcPts val="0"/>
              </a:spcBef>
              <a:spcAft>
                <a:spcPts val="100"/>
              </a:spcAft>
              <a:buClrTx/>
              <a:buSzTx/>
              <a:buFont typeface="Wingdings" panose="05000000000000000000" pitchFamily="2" charset="2"/>
              <a:buChar char="ü"/>
              <a:tabLst/>
              <a:defRPr/>
            </a:pP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Ordres A unique</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pour personnes physiques</a:t>
            </a:r>
            <a:r>
              <a:rPr kumimoji="0" lang="fr-FR" sz="1000" b="0" i="0" u="none" strike="noStrike" kern="0" cap="none" spc="0" normalizeH="0" baseline="30000" noProof="0" dirty="0" smtClean="0">
                <a:ln>
                  <a:noFill/>
                </a:ln>
                <a:solidFill>
                  <a:schemeClr val="tx1">
                    <a:lumMod val="50000"/>
                    <a:lumOff val="50000"/>
                  </a:schemeClr>
                </a:solidFill>
                <a:effectLst/>
                <a:uLnTx/>
                <a:uFillTx/>
                <a:latin typeface="Arial" panose="020B0604020202020204"/>
              </a:rPr>
              <a:t> (1)</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a:t>
            </a: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 </a:t>
            </a:r>
          </a:p>
          <a:p>
            <a:pPr marL="361950" marR="0" lvl="1" indent="-184150" defTabSz="914400" eaLnBrk="0" fontAlgn="base" latinLnBrk="0" hangingPunct="0">
              <a:lnSpc>
                <a:spcPts val="1300"/>
              </a:lnSpc>
              <a:spcBef>
                <a:spcPts val="0"/>
              </a:spcBef>
              <a:spcAft>
                <a:spcPts val="0"/>
              </a:spcAft>
              <a:buClrTx/>
              <a:buSzTx/>
              <a:buFont typeface="Wingdings" panose="05000000000000000000" pitchFamily="2" charset="2"/>
              <a:buChar char="§"/>
              <a:tabLst/>
              <a:defRPr/>
            </a:pPr>
            <a:r>
              <a:rPr kumimoji="0" lang="fr-FR" sz="1000" b="0" i="0" u="sng" strike="noStrike" kern="0" cap="none" spc="0" normalizeH="0" baseline="0" noProof="0" dirty="0" smtClean="0">
                <a:ln>
                  <a:noFill/>
                </a:ln>
                <a:solidFill>
                  <a:schemeClr val="tx1">
                    <a:lumMod val="50000"/>
                    <a:lumOff val="50000"/>
                  </a:schemeClr>
                </a:solidFill>
                <a:effectLst/>
                <a:uLnTx/>
                <a:uFillTx/>
                <a:latin typeface="Arial" panose="020B0604020202020204"/>
              </a:rPr>
              <a:t>prioritaire jusqu’à 5000 € </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(tranche</a:t>
            </a: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 A1</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a:t>
            </a:r>
          </a:p>
          <a:p>
            <a:pPr marL="361950" marR="0" lvl="1" indent="-184150" defTabSz="914400" eaLnBrk="0" fontAlgn="base" latinLnBrk="0" hangingPunct="0">
              <a:lnSpc>
                <a:spcPts val="1300"/>
              </a:lnSpc>
              <a:spcBef>
                <a:spcPts val="0"/>
              </a:spcBef>
              <a:spcAft>
                <a:spcPts val="0"/>
              </a:spcAft>
              <a:buClrTx/>
              <a:buSzTx/>
              <a:buFont typeface="Wingdings" panose="05000000000000000000" pitchFamily="2" charset="2"/>
              <a:buChar char="§"/>
              <a:tabLst/>
              <a:defRPr/>
            </a:pP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non prioritaire au-delà (tranche</a:t>
            </a: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 A2</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a:t>
            </a:r>
          </a:p>
          <a:p>
            <a:pPr marL="171450" marR="0" lvl="0" indent="-171450" defTabSz="914400" eaLnBrk="0" fontAlgn="base" latinLnBrk="0" hangingPunct="0">
              <a:lnSpc>
                <a:spcPct val="100000"/>
              </a:lnSpc>
              <a:spcBef>
                <a:spcPts val="400"/>
              </a:spcBef>
              <a:spcAft>
                <a:spcPts val="100"/>
              </a:spcAft>
              <a:buClrTx/>
              <a:buSzTx/>
              <a:buFont typeface="Wingdings" panose="05000000000000000000" pitchFamily="2" charset="2"/>
              <a:buChar char="ü"/>
              <a:tabLst/>
              <a:defRPr/>
            </a:pP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Ordres B </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pour les personnes morales, clubs d’investissement et personnes physiques</a:t>
            </a:r>
            <a:r>
              <a:rPr kumimoji="0" lang="fr-FR" sz="1000" b="0" i="0" u="none" strike="noStrike" kern="0" cap="none" spc="0" normalizeH="0" baseline="30000" noProof="0" dirty="0" smtClean="0">
                <a:ln>
                  <a:noFill/>
                </a:ln>
                <a:solidFill>
                  <a:schemeClr val="tx1">
                    <a:lumMod val="50000"/>
                    <a:lumOff val="50000"/>
                  </a:schemeClr>
                </a:solidFill>
                <a:effectLst/>
                <a:uLnTx/>
                <a:uFillTx/>
                <a:latin typeface="Arial" panose="020B0604020202020204"/>
              </a:rPr>
              <a:t>(1 et 3)</a:t>
            </a:r>
            <a:endPar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endParaRPr>
          </a:p>
          <a:p>
            <a:pPr marL="361950" marR="0" lvl="1" indent="-184150" defTabSz="914400" eaLnBrk="0" fontAlgn="base" latinLnBrk="0" hangingPunct="0">
              <a:lnSpc>
                <a:spcPts val="1300"/>
              </a:lnSpc>
              <a:spcBef>
                <a:spcPts val="0"/>
              </a:spcBef>
              <a:spcAft>
                <a:spcPts val="0"/>
              </a:spcAft>
              <a:buClrTx/>
              <a:buSzTx/>
              <a:buFont typeface="Wingdings" panose="05000000000000000000" pitchFamily="2" charset="2"/>
              <a:buChar char="§"/>
              <a:tabLst/>
              <a:defRPr/>
            </a:pPr>
            <a:r>
              <a:rPr kumimoji="0" lang="fr-FR" sz="1000" b="0" i="0" u="sng" strike="noStrike" kern="0" cap="none" spc="0" normalizeH="0" baseline="0" noProof="0" dirty="0" smtClean="0">
                <a:ln>
                  <a:noFill/>
                </a:ln>
                <a:solidFill>
                  <a:schemeClr val="tx1">
                    <a:lumMod val="50000"/>
                    <a:lumOff val="50000"/>
                  </a:schemeClr>
                </a:solidFill>
                <a:effectLst/>
                <a:uLnTx/>
                <a:uFillTx/>
                <a:latin typeface="Arial" panose="020B0604020202020204"/>
              </a:rPr>
              <a:t>non prioritaire et non unique   </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a:t>
            </a:r>
          </a:p>
          <a:p>
            <a:pPr marL="171450" marR="0" lvl="0" indent="-171450" defTabSz="914400" eaLnBrk="0" fontAlgn="base" latinLnBrk="0" hangingPunct="0">
              <a:lnSpc>
                <a:spcPct val="100000"/>
              </a:lnSpc>
              <a:spcBef>
                <a:spcPts val="400"/>
              </a:spcBef>
              <a:spcAft>
                <a:spcPts val="0"/>
              </a:spcAft>
              <a:buClrTx/>
              <a:buSzTx/>
              <a:buFont typeface="Wingdings" panose="05000000000000000000" pitchFamily="2" charset="2"/>
              <a:buChar char="ü"/>
              <a:tabLst/>
              <a:defRPr/>
            </a:pP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Ordres D </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unique et pour les détaillants FDJ</a:t>
            </a:r>
            <a:r>
              <a:rPr kumimoji="0" lang="fr-FR" sz="1000" b="0" i="0" u="none" strike="noStrike" kern="0" cap="none" spc="0" normalizeH="0" baseline="30000" noProof="0" dirty="0" smtClean="0">
                <a:ln>
                  <a:noFill/>
                </a:ln>
                <a:solidFill>
                  <a:schemeClr val="tx1">
                    <a:lumMod val="50000"/>
                    <a:lumOff val="50000"/>
                  </a:schemeClr>
                </a:solidFill>
                <a:effectLst/>
                <a:uLnTx/>
                <a:uFillTx/>
                <a:latin typeface="Arial" panose="020B0604020202020204"/>
              </a:rPr>
              <a:t> (2)</a:t>
            </a:r>
          </a:p>
          <a:p>
            <a:pPr marL="361950" marR="0" lvl="1" indent="-184150" defTabSz="914400" eaLnBrk="0" fontAlgn="base" latinLnBrk="0" hangingPunct="0">
              <a:lnSpc>
                <a:spcPts val="1300"/>
              </a:lnSpc>
              <a:spcBef>
                <a:spcPts val="0"/>
              </a:spcBef>
              <a:spcAft>
                <a:spcPts val="0"/>
              </a:spcAft>
              <a:buClrTx/>
              <a:buSzTx/>
              <a:buFont typeface="Wingdings" panose="05000000000000000000" pitchFamily="2" charset="2"/>
              <a:buChar char="§"/>
              <a:tabLst/>
              <a:defRPr/>
            </a:pPr>
            <a:r>
              <a:rPr kumimoji="0" lang="fr-FR" sz="1000" b="0" i="0" u="sng" strike="noStrike" kern="0" cap="none" spc="0" normalizeH="0" baseline="0" noProof="0" dirty="0" smtClean="0">
                <a:ln>
                  <a:noFill/>
                </a:ln>
                <a:solidFill>
                  <a:schemeClr val="tx1">
                    <a:lumMod val="50000"/>
                    <a:lumOff val="50000"/>
                  </a:schemeClr>
                </a:solidFill>
                <a:effectLst/>
                <a:uLnTx/>
                <a:uFillTx/>
                <a:latin typeface="Arial" panose="020B0604020202020204"/>
              </a:rPr>
              <a:t>prioritaire jusqu’à 7500 €</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(tranche </a:t>
            </a: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D1</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a:t>
            </a:r>
          </a:p>
          <a:p>
            <a:pPr marL="361950" marR="0" lvl="1" indent="-184150" defTabSz="914400" eaLnBrk="0" fontAlgn="base" latinLnBrk="0" hangingPunct="0">
              <a:lnSpc>
                <a:spcPts val="1300"/>
              </a:lnSpc>
              <a:spcBef>
                <a:spcPts val="0"/>
              </a:spcBef>
              <a:spcAft>
                <a:spcPts val="0"/>
              </a:spcAft>
              <a:buClrTx/>
              <a:buSzTx/>
              <a:buFont typeface="Wingdings" panose="05000000000000000000" pitchFamily="2" charset="2"/>
              <a:buChar char="§"/>
              <a:tabLst/>
              <a:defRPr/>
            </a:pP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non prioritaire au-delà (tranche </a:t>
            </a: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D2</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a:t>
            </a:r>
          </a:p>
          <a:p>
            <a:pPr marL="0" marR="0" lvl="0" indent="0" defTabSz="914400" eaLnBrk="0" fontAlgn="base" latinLnBrk="0" hangingPunct="0">
              <a:lnSpc>
                <a:spcPct val="100000"/>
              </a:lnSpc>
              <a:spcBef>
                <a:spcPts val="0"/>
              </a:spcBef>
              <a:spcAft>
                <a:spcPts val="100"/>
              </a:spcAft>
              <a:buClrTx/>
              <a:buSzTx/>
              <a:buFontTx/>
              <a:buNone/>
              <a:tabLst/>
              <a:defRPr/>
            </a:pPr>
            <a:endParaRPr kumimoji="0" lang="fr-FR" sz="100" b="0" i="1" u="none" strike="noStrike" kern="0" cap="none" spc="0" normalizeH="0" baseline="30000" noProof="0" dirty="0" smtClean="0">
              <a:ln>
                <a:noFill/>
              </a:ln>
              <a:solidFill>
                <a:srgbClr val="000000">
                  <a:lumMod val="65000"/>
                  <a:lumOff val="35000"/>
                </a:srgbClr>
              </a:solidFill>
              <a:effectLst/>
              <a:uLnTx/>
              <a:uFillTx/>
              <a:latin typeface="Arial" panose="020B0604020202020204"/>
            </a:endParaRPr>
          </a:p>
          <a:p>
            <a:pPr marL="144000" marR="0" lvl="0" indent="-144000" defTabSz="914400" eaLnBrk="0" fontAlgn="base" latinLnBrk="0" hangingPunct="0">
              <a:lnSpc>
                <a:spcPct val="100000"/>
              </a:lnSpc>
              <a:spcBef>
                <a:spcPts val="200"/>
              </a:spcBef>
              <a:spcAft>
                <a:spcPts val="100"/>
              </a:spcAft>
              <a:buClrTx/>
              <a:buSzTx/>
              <a:buFontTx/>
              <a:buNone/>
              <a:tabLst/>
              <a:defRPr/>
            </a:pPr>
            <a:r>
              <a:rPr kumimoji="0" lang="fr-FR" sz="800" b="0" i="1" u="none" strike="noStrike" kern="0" cap="none" spc="0" normalizeH="0" noProof="0" dirty="0" smtClean="0">
                <a:ln>
                  <a:noFill/>
                </a:ln>
                <a:solidFill>
                  <a:srgbClr val="000000">
                    <a:lumMod val="65000"/>
                    <a:lumOff val="35000"/>
                  </a:srgbClr>
                </a:solidFill>
                <a:effectLst/>
                <a:uLnTx/>
                <a:uFillTx/>
                <a:latin typeface="Arial" panose="020B0604020202020204"/>
              </a:rPr>
              <a:t>(1)	</a:t>
            </a:r>
            <a:r>
              <a:rPr kumimoji="0" lang="fr-FR" sz="800" b="0" i="1" u="none" strike="noStrike" kern="0" cap="none" spc="0" normalizeH="0" baseline="0" noProof="0" dirty="0" smtClean="0">
                <a:ln>
                  <a:noFill/>
                </a:ln>
                <a:solidFill>
                  <a:srgbClr val="000000">
                    <a:lumMod val="65000"/>
                    <a:lumOff val="35000"/>
                  </a:srgbClr>
                </a:solidFill>
                <a:effectLst/>
                <a:uLnTx/>
                <a:uFillTx/>
                <a:latin typeface="Arial" panose="020B0604020202020204"/>
              </a:rPr>
              <a:t>Les personnes physiques peuvent cumuler ordres A et B</a:t>
            </a:r>
          </a:p>
          <a:p>
            <a:pPr marL="144000" marR="0" lvl="0" indent="-144000" defTabSz="914400" eaLnBrk="0" fontAlgn="base" latinLnBrk="0" hangingPunct="0">
              <a:lnSpc>
                <a:spcPct val="100000"/>
              </a:lnSpc>
              <a:spcBef>
                <a:spcPts val="300"/>
              </a:spcBef>
              <a:spcAft>
                <a:spcPts val="100"/>
              </a:spcAft>
              <a:buClrTx/>
              <a:buSzTx/>
              <a:buFontTx/>
              <a:buNone/>
              <a:tabLst/>
              <a:defRPr/>
            </a:pPr>
            <a:r>
              <a:rPr kumimoji="0" lang="fr-FR" sz="800" b="0" i="1" u="none" strike="noStrike" kern="0" cap="none" spc="0" normalizeH="0" noProof="0" dirty="0" smtClean="0">
                <a:ln>
                  <a:noFill/>
                </a:ln>
                <a:solidFill>
                  <a:srgbClr val="000000">
                    <a:lumMod val="65000"/>
                    <a:lumOff val="35000"/>
                  </a:srgbClr>
                </a:solidFill>
                <a:effectLst/>
                <a:uLnTx/>
                <a:uFillTx/>
                <a:latin typeface="Arial" panose="020B0604020202020204"/>
              </a:rPr>
              <a:t>(2)	Les </a:t>
            </a:r>
            <a:r>
              <a:rPr kumimoji="0" lang="fr-FR" sz="800" b="0" i="1" u="none" strike="noStrike" kern="0" cap="none" spc="0" normalizeH="0" baseline="0" noProof="0" dirty="0" smtClean="0">
                <a:ln>
                  <a:noFill/>
                </a:ln>
                <a:solidFill>
                  <a:srgbClr val="000000">
                    <a:lumMod val="65000"/>
                    <a:lumOff val="35000"/>
                  </a:srgbClr>
                </a:solidFill>
                <a:effectLst/>
                <a:uLnTx/>
                <a:uFillTx/>
                <a:latin typeface="Arial" panose="020B0604020202020204"/>
              </a:rPr>
              <a:t>détaillants FDJ peuvent cumuler ordres D et A, ordres à enregistrer sur leur compte personne physique</a:t>
            </a:r>
          </a:p>
          <a:p>
            <a:pPr marL="144000" marR="0" lvl="0" indent="-144000" defTabSz="914400" eaLnBrk="0" fontAlgn="base" latinLnBrk="0" hangingPunct="0">
              <a:lnSpc>
                <a:spcPct val="100000"/>
              </a:lnSpc>
              <a:spcBef>
                <a:spcPts val="300"/>
              </a:spcBef>
              <a:spcAft>
                <a:spcPts val="100"/>
              </a:spcAft>
              <a:buClrTx/>
              <a:buSzTx/>
              <a:buFontTx/>
              <a:buNone/>
              <a:tabLst/>
              <a:defRPr/>
            </a:pPr>
            <a:r>
              <a:rPr lang="fr-FR" sz="800" i="1" kern="0" dirty="0" smtClean="0">
                <a:solidFill>
                  <a:srgbClr val="000000">
                    <a:lumMod val="65000"/>
                    <a:lumOff val="35000"/>
                  </a:srgbClr>
                </a:solidFill>
                <a:latin typeface="Arial" panose="020B0604020202020204"/>
              </a:rPr>
              <a:t>(3)	Si l’ordre A </a:t>
            </a:r>
            <a:r>
              <a:rPr lang="fr-FR" sz="800" i="1" kern="0" dirty="0" err="1" smtClean="0">
                <a:solidFill>
                  <a:srgbClr val="000000">
                    <a:lumMod val="65000"/>
                    <a:lumOff val="35000"/>
                  </a:srgbClr>
                </a:solidFill>
                <a:latin typeface="Arial" panose="020B0604020202020204"/>
              </a:rPr>
              <a:t>a</a:t>
            </a:r>
            <a:r>
              <a:rPr lang="fr-FR" sz="800" i="1" kern="0" dirty="0" smtClean="0">
                <a:solidFill>
                  <a:srgbClr val="000000">
                    <a:lumMod val="65000"/>
                    <a:lumOff val="35000"/>
                  </a:srgbClr>
                </a:solidFill>
                <a:latin typeface="Arial" panose="020B0604020202020204"/>
              </a:rPr>
              <a:t> déjà été saisi sur un autre compte titre</a:t>
            </a:r>
            <a:endParaRPr kumimoji="0" lang="fr-FR" sz="800" b="0" i="1" u="none" strike="noStrike" kern="0" cap="none" spc="0" normalizeH="0" baseline="0" noProof="0" dirty="0" smtClean="0">
              <a:ln>
                <a:noFill/>
              </a:ln>
              <a:solidFill>
                <a:srgbClr val="000000">
                  <a:lumMod val="65000"/>
                  <a:lumOff val="35000"/>
                </a:srgbClr>
              </a:solidFill>
              <a:effectLst/>
              <a:uLnTx/>
              <a:uFillTx/>
              <a:latin typeface="Arial" panose="020B0604020202020204"/>
            </a:endParaRPr>
          </a:p>
          <a:p>
            <a:pPr marL="0" marR="0" lvl="0" indent="0" defTabSz="914400" eaLnBrk="0" fontAlgn="base" latinLnBrk="0" hangingPunct="0">
              <a:lnSpc>
                <a:spcPct val="100000"/>
              </a:lnSpc>
              <a:spcBef>
                <a:spcPts val="300"/>
              </a:spcBef>
              <a:spcAft>
                <a:spcPts val="100"/>
              </a:spcAft>
              <a:buClrTx/>
              <a:buSzTx/>
              <a:buFontTx/>
              <a:buNone/>
              <a:tabLst/>
              <a:defRPr/>
            </a:pPr>
            <a:endParaRPr lang="fr-FR" sz="800" i="1" kern="0" dirty="0">
              <a:solidFill>
                <a:srgbClr val="000000">
                  <a:lumMod val="65000"/>
                  <a:lumOff val="35000"/>
                </a:srgbClr>
              </a:solidFill>
              <a:latin typeface="Arial" panose="020B0604020202020204"/>
            </a:endParaRPr>
          </a:p>
          <a:p>
            <a:pPr marL="0" marR="0" lvl="0" indent="0" defTabSz="914400" eaLnBrk="0" fontAlgn="base" latinLnBrk="0" hangingPunct="0">
              <a:lnSpc>
                <a:spcPct val="100000"/>
              </a:lnSpc>
              <a:spcBef>
                <a:spcPts val="300"/>
              </a:spcBef>
              <a:spcAft>
                <a:spcPts val="100"/>
              </a:spcAft>
              <a:buClrTx/>
              <a:buSzTx/>
              <a:buFontTx/>
              <a:buNone/>
              <a:tabLst/>
              <a:defRPr/>
            </a:pPr>
            <a:endParaRPr kumimoji="0" lang="fr-FR" sz="800" b="0" i="1" u="none" strike="noStrike" kern="0" cap="none" spc="0" normalizeH="0" baseline="0" noProof="0" dirty="0" smtClean="0">
              <a:ln>
                <a:noFill/>
              </a:ln>
              <a:solidFill>
                <a:srgbClr val="000000">
                  <a:lumMod val="65000"/>
                  <a:lumOff val="35000"/>
                </a:srgbClr>
              </a:solidFill>
              <a:effectLst/>
              <a:uLnTx/>
              <a:uFillTx/>
              <a:latin typeface="Arial" panose="020B0604020202020204"/>
            </a:endParaRPr>
          </a:p>
          <a:p>
            <a:pPr marL="0" marR="0" lvl="0" indent="0" defTabSz="914400" eaLnBrk="0" fontAlgn="base" latinLnBrk="0" hangingPunct="0">
              <a:lnSpc>
                <a:spcPct val="100000"/>
              </a:lnSpc>
              <a:spcBef>
                <a:spcPts val="300"/>
              </a:spcBef>
              <a:spcAft>
                <a:spcPts val="100"/>
              </a:spcAft>
              <a:buClrTx/>
              <a:buSzTx/>
              <a:buFontTx/>
              <a:buNone/>
              <a:tabLst/>
              <a:defRPr/>
            </a:pPr>
            <a:r>
              <a:rPr lang="fr-FR" sz="800" i="1" kern="0" dirty="0" smtClean="0">
                <a:solidFill>
                  <a:srgbClr val="000000">
                    <a:lumMod val="65000"/>
                    <a:lumOff val="35000"/>
                  </a:srgbClr>
                </a:solidFill>
                <a:latin typeface="Arial" panose="020B0604020202020204"/>
              </a:rPr>
              <a:t>Pour les personnes morales et les détaillants, Cf. en annexe</a:t>
            </a:r>
            <a:endParaRPr kumimoji="0" lang="fr-FR" sz="800" b="0" i="1" u="none" strike="noStrike" kern="0" cap="none" spc="0" normalizeH="0" baseline="0" noProof="0" dirty="0" smtClean="0">
              <a:ln>
                <a:noFill/>
              </a:ln>
              <a:solidFill>
                <a:srgbClr val="000000">
                  <a:lumMod val="65000"/>
                  <a:lumOff val="35000"/>
                </a:srgbClr>
              </a:solidFill>
              <a:effectLst/>
              <a:uLnTx/>
              <a:uFillTx/>
              <a:latin typeface="Arial" panose="020B0604020202020204"/>
            </a:endParaRPr>
          </a:p>
        </p:txBody>
      </p:sp>
      <p:sp>
        <p:nvSpPr>
          <p:cNvPr id="83" name="ZoneTexte 82">
            <a:extLst>
              <a:ext uri="{FF2B5EF4-FFF2-40B4-BE49-F238E27FC236}">
                <a16:creationId xmlns:a16="http://schemas.microsoft.com/office/drawing/2014/main" xmlns="" id="{03FC44E6-D631-4DE3-835E-86C700CD2416}"/>
              </a:ext>
            </a:extLst>
          </p:cNvPr>
          <p:cNvSpPr txBox="1"/>
          <p:nvPr/>
        </p:nvSpPr>
        <p:spPr bwMode="gray">
          <a:xfrm>
            <a:off x="755577" y="3280351"/>
            <a:ext cx="4349234" cy="2624239"/>
          </a:xfrm>
          <a:prstGeom prst="rect">
            <a:avLst/>
          </a:prstGeom>
          <a:solidFill>
            <a:srgbClr val="FFFFFF">
              <a:alpha val="0"/>
            </a:srgbClr>
          </a:solidFill>
          <a:ln>
            <a:noFill/>
          </a:ln>
          <a:effectLst/>
          <a:extLst>
            <a:ext uri="{FAA26D3D-D897-4be2-8F04-BA451C77F1D7}">
              <ma14:placeholderFlag xmlns:ma14="http://schemas.microsoft.com/office/mac/drawingml/2011/main" xmlns="" val="1"/>
            </a:ext>
          </a:extLst>
        </p:spPr>
        <p:txBody>
          <a:bodyPr vert="horz" wrap="square" lIns="36000" tIns="36000" rIns="36000" bIns="0" numCol="1" rtlCol="0" anchor="t" anchorCtr="0" compatLnSpc="1">
            <a:prstTxWarp prst="textNoShape">
              <a:avLst/>
            </a:prstTxWarp>
            <a:spAutoFit/>
          </a:bodyPr>
          <a:lstStyle/>
          <a:p>
            <a:pPr marL="171450" marR="0" lvl="0" indent="-171450" defTabSz="914400" eaLnBrk="0" fontAlgn="base" latinLnBrk="0" hangingPunct="0">
              <a:lnSpc>
                <a:spcPts val="1300"/>
              </a:lnSpc>
              <a:spcBef>
                <a:spcPts val="600"/>
              </a:spcBef>
              <a:spcAft>
                <a:spcPts val="600"/>
              </a:spcAft>
              <a:buClrTx/>
              <a:buSzTx/>
              <a:buFont typeface="Wingdings" panose="05000000000000000000" pitchFamily="2" charset="2"/>
              <a:buChar char="ü"/>
              <a:tabLst/>
              <a:defRPr/>
            </a:pP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(1) Période de souscription : transmission des ordres en montant, à palier (tous les 100 €) avec un minimum requis de 200 € </a:t>
            </a:r>
          </a:p>
          <a:p>
            <a:pPr marL="468000" lvl="1" indent="-180000" eaLnBrk="0" fontAlgn="base" hangingPunct="0">
              <a:lnSpc>
                <a:spcPts val="1300"/>
              </a:lnSpc>
              <a:spcAft>
                <a:spcPts val="600"/>
              </a:spcAft>
              <a:buFont typeface="Wingdings 2" panose="05020102010507070707" pitchFamily="18" charset="2"/>
              <a:buChar char=""/>
              <a:defRPr/>
            </a:pPr>
            <a:r>
              <a:rPr lang="fr-FR" sz="900" i="1" kern="0" dirty="0" smtClean="0">
                <a:solidFill>
                  <a:srgbClr val="000000">
                    <a:lumMod val="65000"/>
                    <a:lumOff val="35000"/>
                  </a:srgbClr>
                </a:solidFill>
                <a:latin typeface="Arial" panose="020B0604020202020204"/>
              </a:rPr>
              <a:t>Le client doit disposer du montant total de sa souscription </a:t>
            </a:r>
          </a:p>
          <a:p>
            <a:pPr marL="468000" lvl="1" indent="-180000" eaLnBrk="0" fontAlgn="base" hangingPunct="0">
              <a:lnSpc>
                <a:spcPts val="1300"/>
              </a:lnSpc>
              <a:spcAft>
                <a:spcPts val="600"/>
              </a:spcAft>
              <a:buFont typeface="Wingdings 2" panose="05020102010507070707" pitchFamily="18" charset="2"/>
              <a:buChar char=""/>
              <a:defRPr/>
            </a:pPr>
            <a:r>
              <a:rPr lang="fr-FR" sz="900" i="1" kern="0" dirty="0">
                <a:solidFill>
                  <a:srgbClr val="000000">
                    <a:lumMod val="65000"/>
                    <a:lumOff val="35000"/>
                  </a:srgbClr>
                </a:solidFill>
                <a:latin typeface="Arial" panose="020B0604020202020204"/>
              </a:rPr>
              <a:t>Le client doit attester de l’unicité de son ordre A ou D. Il peut en revanche passer plusieurs ordres de type B.</a:t>
            </a:r>
          </a:p>
          <a:p>
            <a:pPr marL="171450" marR="0" lvl="0" indent="-171450" defTabSz="914400" eaLnBrk="0" fontAlgn="base" latinLnBrk="0" hangingPunct="0">
              <a:lnSpc>
                <a:spcPts val="1300"/>
              </a:lnSpc>
              <a:spcBef>
                <a:spcPts val="600"/>
              </a:spcBef>
              <a:spcAft>
                <a:spcPts val="600"/>
              </a:spcAft>
              <a:buClrTx/>
              <a:buSzTx/>
              <a:buFont typeface="Wingdings" panose="05000000000000000000" pitchFamily="2" charset="2"/>
              <a:buChar char="ü"/>
              <a:tabLst/>
              <a:defRPr/>
            </a:pP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(2) Répartition : </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détermination du nombre de titres attribué au client en fonction du caractère prioritaire de l’ordre et de la clé de répartition (% servi) appliquée aux différents types d’ordres </a:t>
            </a:r>
          </a:p>
          <a:p>
            <a:pPr marL="468000" lvl="1" indent="-180000" eaLnBrk="0" fontAlgn="base" hangingPunct="0">
              <a:spcBef>
                <a:spcPts val="600"/>
              </a:spcBef>
              <a:spcAft>
                <a:spcPts val="600"/>
              </a:spcAft>
              <a:buFont typeface="Wingdings 2" panose="05020102010507070707" pitchFamily="18" charset="2"/>
              <a:buChar char=""/>
              <a:defRPr/>
            </a:pPr>
            <a:r>
              <a:rPr kumimoji="0" lang="fr-FR" sz="900" b="0" i="1" u="none" strike="noStrike" kern="0" cap="none" spc="0" normalizeH="0" baseline="0" noProof="0" dirty="0" smtClean="0">
                <a:ln>
                  <a:noFill/>
                </a:ln>
                <a:solidFill>
                  <a:srgbClr val="000000">
                    <a:lumMod val="65000"/>
                    <a:lumOff val="35000"/>
                  </a:srgbClr>
                </a:solidFill>
                <a:effectLst/>
                <a:uLnTx/>
                <a:uFillTx/>
                <a:latin typeface="Arial" panose="020B0604020202020204"/>
              </a:rPr>
              <a:t>La quantité attribuée peut être inférieure à celle demandée</a:t>
            </a:r>
          </a:p>
          <a:p>
            <a:pPr marL="171450" marR="0" lvl="0" indent="-171450" defTabSz="914400" eaLnBrk="0" fontAlgn="base" latinLnBrk="0" hangingPunct="0">
              <a:lnSpc>
                <a:spcPts val="1300"/>
              </a:lnSpc>
              <a:spcBef>
                <a:spcPts val="600"/>
              </a:spcBef>
              <a:spcAft>
                <a:spcPts val="600"/>
              </a:spcAft>
              <a:buClrTx/>
              <a:buSzTx/>
              <a:buFont typeface="Wingdings" panose="05000000000000000000" pitchFamily="2" charset="2"/>
              <a:buChar char="ü"/>
              <a:tabLst/>
              <a:defRPr/>
            </a:pPr>
            <a:r>
              <a:rPr kumimoji="0" lang="fr-FR" sz="1000" b="1" i="0" u="none" strike="noStrike" kern="0" cap="none" spc="0" normalizeH="0" baseline="0" noProof="0" dirty="0" smtClean="0">
                <a:ln>
                  <a:noFill/>
                </a:ln>
                <a:solidFill>
                  <a:schemeClr val="tx1">
                    <a:lumMod val="50000"/>
                    <a:lumOff val="50000"/>
                  </a:schemeClr>
                </a:solidFill>
                <a:effectLst/>
                <a:uLnTx/>
                <a:uFillTx/>
                <a:latin typeface="Arial" panose="020B0604020202020204"/>
              </a:rPr>
              <a:t>(3) Comptabilisation</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 après fixation du prix de l’OPO, répartition des titres et 1</a:t>
            </a:r>
            <a:r>
              <a:rPr kumimoji="0" lang="fr-FR" sz="1000" b="0" i="0" u="none" strike="noStrike" kern="0" cap="none" spc="0" normalizeH="0" baseline="30000" noProof="0" dirty="0" smtClean="0">
                <a:ln>
                  <a:noFill/>
                </a:ln>
                <a:solidFill>
                  <a:schemeClr val="tx1">
                    <a:lumMod val="50000"/>
                    <a:lumOff val="50000"/>
                  </a:schemeClr>
                </a:solidFill>
                <a:effectLst/>
                <a:uLnTx/>
                <a:uFillTx/>
                <a:latin typeface="Arial" panose="020B0604020202020204"/>
              </a:rPr>
              <a:t>er</a:t>
            </a:r>
            <a:r>
              <a:rPr kumimoji="0" lang="fr-FR" sz="1000" b="0" i="0" u="none" strike="noStrike" kern="0" cap="none" spc="0" normalizeH="0" baseline="0" noProof="0" dirty="0" smtClean="0">
                <a:ln>
                  <a:noFill/>
                </a:ln>
                <a:solidFill>
                  <a:schemeClr val="tx1">
                    <a:lumMod val="50000"/>
                    <a:lumOff val="50000"/>
                  </a:schemeClr>
                </a:solidFill>
                <a:effectLst/>
                <a:uLnTx/>
                <a:uFillTx/>
                <a:latin typeface="Arial" panose="020B0604020202020204"/>
              </a:rPr>
              <a:t> jour de cotation, les titres sont crédités au compte titres et les espèces débités au compte espèces associé</a:t>
            </a:r>
          </a:p>
        </p:txBody>
      </p:sp>
      <p:sp>
        <p:nvSpPr>
          <p:cNvPr id="88" name="Rectangle à coins arrondis 87"/>
          <p:cNvSpPr/>
          <p:nvPr/>
        </p:nvSpPr>
        <p:spPr>
          <a:xfrm>
            <a:off x="5417924" y="3154407"/>
            <a:ext cx="3330540" cy="2794873"/>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75000"/>
                </a:schemeClr>
              </a:solidFill>
            </a:endParaRPr>
          </a:p>
        </p:txBody>
      </p:sp>
    </p:spTree>
    <p:extLst>
      <p:ext uri="{BB962C8B-B14F-4D97-AF65-F5344CB8AC3E}">
        <p14:creationId xmlns:p14="http://schemas.microsoft.com/office/powerpoint/2010/main" val="245361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left)">
                                      <p:cBhvr>
                                        <p:cTn id="14" dur="500"/>
                                        <p:tgtEl>
                                          <p:spTgt spid="44"/>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left)">
                                      <p:cBhvr>
                                        <p:cTn id="17" dur="500"/>
                                        <p:tgtEl>
                                          <p:spTgt spid="43"/>
                                        </p:tgtEl>
                                      </p:cBhvr>
                                    </p:animEffect>
                                  </p:childTnLst>
                                </p:cTn>
                              </p:par>
                              <p:par>
                                <p:cTn id="18" presetID="22" presetClass="entr" presetSubtype="8"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left)">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500"/>
                                        <p:tgtEl>
                                          <p:spTgt spid="4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wipe(left)">
                                      <p:cBhvr>
                                        <p:cTn id="28" dur="500"/>
                                        <p:tgtEl>
                                          <p:spTgt spid="6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left)">
                                      <p:cBhvr>
                                        <p:cTn id="36" dur="500"/>
                                        <p:tgtEl>
                                          <p:spTgt spid="5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left)">
                                      <p:cBhvr>
                                        <p:cTn id="39" dur="500"/>
                                        <p:tgtEl>
                                          <p:spTgt spid="6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left)">
                                      <p:cBhvr>
                                        <p:cTn id="42" dur="500"/>
                                        <p:tgtEl>
                                          <p:spTgt spid="64"/>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83">
                                            <p:txEl>
                                              <p:pRg st="0" end="0"/>
                                            </p:txEl>
                                          </p:spTgt>
                                        </p:tgtEl>
                                        <p:attrNameLst>
                                          <p:attrName>style.visibility</p:attrName>
                                        </p:attrNameLst>
                                      </p:cBhvr>
                                      <p:to>
                                        <p:strVal val="visible"/>
                                      </p:to>
                                    </p:set>
                                    <p:animEffect transition="in" filter="wipe(left)">
                                      <p:cBhvr>
                                        <p:cTn id="46" dur="500"/>
                                        <p:tgtEl>
                                          <p:spTgt spid="83">
                                            <p:txEl>
                                              <p:pRg st="0" end="0"/>
                                            </p:txEl>
                                          </p:spTgt>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83">
                                            <p:txEl>
                                              <p:pRg st="1" end="1"/>
                                            </p:txEl>
                                          </p:spTgt>
                                        </p:tgtEl>
                                        <p:attrNameLst>
                                          <p:attrName>style.visibility</p:attrName>
                                        </p:attrNameLst>
                                      </p:cBhvr>
                                      <p:to>
                                        <p:strVal val="visible"/>
                                      </p:to>
                                    </p:set>
                                    <p:animEffect transition="in" filter="wipe(left)">
                                      <p:cBhvr>
                                        <p:cTn id="50" dur="1600"/>
                                        <p:tgtEl>
                                          <p:spTgt spid="83">
                                            <p:txEl>
                                              <p:pRg st="1" end="1"/>
                                            </p:txEl>
                                          </p:spTgt>
                                        </p:tgtEl>
                                      </p:cBhvr>
                                    </p:animEffect>
                                  </p:childTnLst>
                                </p:cTn>
                              </p:par>
                            </p:childTnLst>
                          </p:cTn>
                        </p:par>
                        <p:par>
                          <p:cTn id="51" fill="hold">
                            <p:stCondLst>
                              <p:cond delay="2600"/>
                            </p:stCondLst>
                            <p:childTnLst>
                              <p:par>
                                <p:cTn id="52" presetID="22" presetClass="entr" presetSubtype="8" fill="hold" grpId="0" nodeType="afterEffect">
                                  <p:stCondLst>
                                    <p:cond delay="0"/>
                                  </p:stCondLst>
                                  <p:childTnLst>
                                    <p:set>
                                      <p:cBhvr>
                                        <p:cTn id="53" dur="1" fill="hold">
                                          <p:stCondLst>
                                            <p:cond delay="0"/>
                                          </p:stCondLst>
                                        </p:cTn>
                                        <p:tgtEl>
                                          <p:spTgt spid="83">
                                            <p:txEl>
                                              <p:pRg st="2" end="2"/>
                                            </p:txEl>
                                          </p:spTgt>
                                        </p:tgtEl>
                                        <p:attrNameLst>
                                          <p:attrName>style.visibility</p:attrName>
                                        </p:attrNameLst>
                                      </p:cBhvr>
                                      <p:to>
                                        <p:strVal val="visible"/>
                                      </p:to>
                                    </p:set>
                                    <p:animEffect transition="in" filter="wipe(left)">
                                      <p:cBhvr>
                                        <p:cTn id="54" dur="2000"/>
                                        <p:tgtEl>
                                          <p:spTgt spid="83">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83">
                                            <p:bg/>
                                          </p:spTgt>
                                        </p:tgtEl>
                                        <p:attrNameLst>
                                          <p:attrName>style.visibility</p:attrName>
                                        </p:attrNameLst>
                                      </p:cBhvr>
                                      <p:to>
                                        <p:strVal val="visible"/>
                                      </p:to>
                                    </p:set>
                                    <p:animEffect transition="in" filter="wipe(left)">
                                      <p:cBhvr>
                                        <p:cTn id="59" dur="500"/>
                                        <p:tgtEl>
                                          <p:spTgt spid="83">
                                            <p:bg/>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left)">
                                      <p:cBhvr>
                                        <p:cTn id="64" dur="500"/>
                                        <p:tgtEl>
                                          <p:spTgt spid="5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500"/>
                                        <p:tgtEl>
                                          <p:spTgt spid="50"/>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67"/>
                                        </p:tgtEl>
                                        <p:attrNameLst>
                                          <p:attrName>style.visibility</p:attrName>
                                        </p:attrNameLst>
                                      </p:cBhvr>
                                      <p:to>
                                        <p:strVal val="visible"/>
                                      </p:to>
                                    </p:set>
                                    <p:animEffect transition="in" filter="wipe(left)">
                                      <p:cBhvr>
                                        <p:cTn id="80" dur="500"/>
                                        <p:tgtEl>
                                          <p:spTgt spid="6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left)">
                                      <p:cBhvr>
                                        <p:cTn id="83" dur="500"/>
                                        <p:tgtEl>
                                          <p:spTgt spid="56"/>
                                        </p:tgtEl>
                                      </p:cBhvr>
                                    </p:animEffect>
                                  </p:childTnLst>
                                </p:cTn>
                              </p:par>
                              <p:par>
                                <p:cTn id="84" presetID="22" presetClass="entr" presetSubtype="8" fill="hold" nodeType="with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wipe(left)">
                                      <p:cBhvr>
                                        <p:cTn id="86" dur="500"/>
                                        <p:tgtEl>
                                          <p:spTgt spid="55"/>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nodeType="click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500"/>
                                        <p:tgtEl>
                                          <p:spTgt spid="5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68"/>
                                        </p:tgtEl>
                                        <p:attrNameLst>
                                          <p:attrName>style.visibility</p:attrName>
                                        </p:attrNameLst>
                                      </p:cBhvr>
                                      <p:to>
                                        <p:strVal val="visible"/>
                                      </p:to>
                                    </p:set>
                                    <p:animEffect transition="in" filter="wipe(left)">
                                      <p:cBhvr>
                                        <p:cTn id="94" dur="500"/>
                                        <p:tgtEl>
                                          <p:spTgt spid="6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57"/>
                                        </p:tgtEl>
                                        <p:attrNameLst>
                                          <p:attrName>style.visibility</p:attrName>
                                        </p:attrNameLst>
                                      </p:cBhvr>
                                      <p:to>
                                        <p:strVal val="visible"/>
                                      </p:to>
                                    </p:set>
                                    <p:animEffect transition="in" filter="wipe(down)">
                                      <p:cBhvr>
                                        <p:cTn id="97" dur="500"/>
                                        <p:tgtEl>
                                          <p:spTgt spid="57"/>
                                        </p:tgtEl>
                                      </p:cBhvr>
                                    </p:animEffect>
                                  </p:childTnLst>
                                </p:cTn>
                              </p:par>
                            </p:childTnLst>
                          </p:cTn>
                        </p:par>
                        <p:par>
                          <p:cTn id="98" fill="hold">
                            <p:stCondLst>
                              <p:cond delay="500"/>
                            </p:stCondLst>
                            <p:childTnLst>
                              <p:par>
                                <p:cTn id="99" presetID="22" presetClass="entr" presetSubtype="8" fill="hold" grpId="0" nodeType="afterEffect">
                                  <p:stCondLst>
                                    <p:cond delay="0"/>
                                  </p:stCondLst>
                                  <p:childTnLst>
                                    <p:set>
                                      <p:cBhvr>
                                        <p:cTn id="100" dur="1" fill="hold">
                                          <p:stCondLst>
                                            <p:cond delay="0"/>
                                          </p:stCondLst>
                                        </p:cTn>
                                        <p:tgtEl>
                                          <p:spTgt spid="83">
                                            <p:txEl>
                                              <p:pRg st="3" end="3"/>
                                            </p:txEl>
                                          </p:spTgt>
                                        </p:tgtEl>
                                        <p:attrNameLst>
                                          <p:attrName>style.visibility</p:attrName>
                                        </p:attrNameLst>
                                      </p:cBhvr>
                                      <p:to>
                                        <p:strVal val="visible"/>
                                      </p:to>
                                    </p:set>
                                    <p:animEffect transition="in" filter="wipe(left)">
                                      <p:cBhvr>
                                        <p:cTn id="101" dur="1800"/>
                                        <p:tgtEl>
                                          <p:spTgt spid="83">
                                            <p:txEl>
                                              <p:pRg st="3" end="3"/>
                                            </p:txEl>
                                          </p:spTgt>
                                        </p:tgtEl>
                                      </p:cBhvr>
                                    </p:animEffect>
                                  </p:childTnLst>
                                </p:cTn>
                              </p:par>
                            </p:childTnLst>
                          </p:cTn>
                        </p:par>
                        <p:par>
                          <p:cTn id="102" fill="hold">
                            <p:stCondLst>
                              <p:cond delay="2300"/>
                            </p:stCondLst>
                            <p:childTnLst>
                              <p:par>
                                <p:cTn id="103" presetID="22" presetClass="entr" presetSubtype="8" fill="hold" grpId="0" nodeType="afterEffect">
                                  <p:stCondLst>
                                    <p:cond delay="1300"/>
                                  </p:stCondLst>
                                  <p:childTnLst>
                                    <p:set>
                                      <p:cBhvr>
                                        <p:cTn id="104" dur="1" fill="hold">
                                          <p:stCondLst>
                                            <p:cond delay="0"/>
                                          </p:stCondLst>
                                        </p:cTn>
                                        <p:tgtEl>
                                          <p:spTgt spid="83">
                                            <p:txEl>
                                              <p:pRg st="4" end="4"/>
                                            </p:txEl>
                                          </p:spTgt>
                                        </p:tgtEl>
                                        <p:attrNameLst>
                                          <p:attrName>style.visibility</p:attrName>
                                        </p:attrNameLst>
                                      </p:cBhvr>
                                      <p:to>
                                        <p:strVal val="visible"/>
                                      </p:to>
                                    </p:set>
                                    <p:animEffect transition="in" filter="wipe(left)">
                                      <p:cBhvr>
                                        <p:cTn id="105" dur="1900"/>
                                        <p:tgtEl>
                                          <p:spTgt spid="83">
                                            <p:txEl>
                                              <p:pRg st="4" end="4"/>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69"/>
                                        </p:tgtEl>
                                        <p:attrNameLst>
                                          <p:attrName>style.visibility</p:attrName>
                                        </p:attrNameLst>
                                      </p:cBhvr>
                                      <p:to>
                                        <p:strVal val="visible"/>
                                      </p:to>
                                    </p:set>
                                    <p:animEffect transition="in" filter="wipe(left)">
                                      <p:cBhvr>
                                        <p:cTn id="110" dur="500"/>
                                        <p:tgtEl>
                                          <p:spTgt spid="69"/>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2"/>
                                        </p:tgtEl>
                                        <p:attrNameLst>
                                          <p:attrName>style.visibility</p:attrName>
                                        </p:attrNameLst>
                                      </p:cBhvr>
                                      <p:to>
                                        <p:strVal val="visible"/>
                                      </p:to>
                                    </p:set>
                                    <p:animEffect transition="in" filter="wipe(left)">
                                      <p:cBhvr>
                                        <p:cTn id="113" dur="500"/>
                                        <p:tgtEl>
                                          <p:spTgt spid="62"/>
                                        </p:tgtEl>
                                      </p:cBhvr>
                                    </p:animEffect>
                                  </p:childTnLst>
                                </p:cTn>
                              </p:par>
                              <p:par>
                                <p:cTn id="114" presetID="22" presetClass="entr" presetSubtype="8" fill="hold" nodeType="withEffect">
                                  <p:stCondLst>
                                    <p:cond delay="0"/>
                                  </p:stCondLst>
                                  <p:childTnLst>
                                    <p:set>
                                      <p:cBhvr>
                                        <p:cTn id="115" dur="1" fill="hold">
                                          <p:stCondLst>
                                            <p:cond delay="0"/>
                                          </p:stCondLst>
                                        </p:cTn>
                                        <p:tgtEl>
                                          <p:spTgt spid="59"/>
                                        </p:tgtEl>
                                        <p:attrNameLst>
                                          <p:attrName>style.visibility</p:attrName>
                                        </p:attrNameLst>
                                      </p:cBhvr>
                                      <p:to>
                                        <p:strVal val="visible"/>
                                      </p:to>
                                    </p:set>
                                    <p:animEffect transition="in" filter="wipe(left)">
                                      <p:cBhvr>
                                        <p:cTn id="116" dur="500"/>
                                        <p:tgtEl>
                                          <p:spTgt spid="59"/>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nodeType="clickEffect">
                                  <p:stCondLst>
                                    <p:cond delay="0"/>
                                  </p:stCondLst>
                                  <p:childTnLst>
                                    <p:set>
                                      <p:cBhvr>
                                        <p:cTn id="120" dur="1" fill="hold">
                                          <p:stCondLst>
                                            <p:cond delay="0"/>
                                          </p:stCondLst>
                                        </p:cTn>
                                        <p:tgtEl>
                                          <p:spTgt spid="63"/>
                                        </p:tgtEl>
                                        <p:attrNameLst>
                                          <p:attrName>style.visibility</p:attrName>
                                        </p:attrNameLst>
                                      </p:cBhvr>
                                      <p:to>
                                        <p:strVal val="visible"/>
                                      </p:to>
                                    </p:set>
                                    <p:animEffect transition="in" filter="wipe(left)">
                                      <p:cBhvr>
                                        <p:cTn id="121" dur="500"/>
                                        <p:tgtEl>
                                          <p:spTgt spid="63"/>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70"/>
                                        </p:tgtEl>
                                        <p:attrNameLst>
                                          <p:attrName>style.visibility</p:attrName>
                                        </p:attrNameLst>
                                      </p:cBhvr>
                                      <p:to>
                                        <p:strVal val="visible"/>
                                      </p:to>
                                    </p:set>
                                    <p:animEffect transition="in" filter="wipe(left)">
                                      <p:cBhvr>
                                        <p:cTn id="124" dur="500"/>
                                        <p:tgtEl>
                                          <p:spTgt spid="70"/>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Effect transition="in" filter="wipe(left)">
                                      <p:cBhvr>
                                        <p:cTn id="127" dur="500"/>
                                        <p:tgtEl>
                                          <p:spTgt spid="60"/>
                                        </p:tgtEl>
                                      </p:cBhvr>
                                    </p:animEffect>
                                  </p:childTnLst>
                                </p:cTn>
                              </p:par>
                            </p:childTnLst>
                          </p:cTn>
                        </p:par>
                        <p:par>
                          <p:cTn id="128" fill="hold">
                            <p:stCondLst>
                              <p:cond delay="500"/>
                            </p:stCondLst>
                            <p:childTnLst>
                              <p:par>
                                <p:cTn id="129" presetID="22" presetClass="entr" presetSubtype="8" fill="hold" grpId="0" nodeType="afterEffect">
                                  <p:stCondLst>
                                    <p:cond delay="0"/>
                                  </p:stCondLst>
                                  <p:childTnLst>
                                    <p:set>
                                      <p:cBhvr>
                                        <p:cTn id="130" dur="1" fill="hold">
                                          <p:stCondLst>
                                            <p:cond delay="0"/>
                                          </p:stCondLst>
                                        </p:cTn>
                                        <p:tgtEl>
                                          <p:spTgt spid="83">
                                            <p:txEl>
                                              <p:pRg st="5" end="5"/>
                                            </p:txEl>
                                          </p:spTgt>
                                        </p:tgtEl>
                                        <p:attrNameLst>
                                          <p:attrName>style.visibility</p:attrName>
                                        </p:attrNameLst>
                                      </p:cBhvr>
                                      <p:to>
                                        <p:strVal val="visible"/>
                                      </p:to>
                                    </p:set>
                                    <p:animEffect transition="in" filter="wipe(left)">
                                      <p:cBhvr>
                                        <p:cTn id="131" dur="2200"/>
                                        <p:tgtEl>
                                          <p:spTgt spid="83">
                                            <p:txEl>
                                              <p:pRg st="5" end="5"/>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8" fill="hold" grpId="0" nodeType="clickEffect">
                                  <p:stCondLst>
                                    <p:cond delay="0"/>
                                  </p:stCondLst>
                                  <p:childTnLst>
                                    <p:set>
                                      <p:cBhvr>
                                        <p:cTn id="135" dur="1" fill="hold">
                                          <p:stCondLst>
                                            <p:cond delay="0"/>
                                          </p:stCondLst>
                                        </p:cTn>
                                        <p:tgtEl>
                                          <p:spTgt spid="88">
                                            <p:bg/>
                                          </p:spTgt>
                                        </p:tgtEl>
                                        <p:attrNameLst>
                                          <p:attrName>style.visibility</p:attrName>
                                        </p:attrNameLst>
                                      </p:cBhvr>
                                      <p:to>
                                        <p:strVal val="visible"/>
                                      </p:to>
                                    </p:set>
                                    <p:animEffect transition="in" filter="wipe(left)">
                                      <p:cBhvr>
                                        <p:cTn id="136" dur="500"/>
                                        <p:tgtEl>
                                          <p:spTgt spid="88">
                                            <p:bg/>
                                          </p:spTgt>
                                        </p:tgtEl>
                                      </p:cBhvr>
                                    </p:animEffect>
                                  </p:childTnLst>
                                </p:cTn>
                              </p:par>
                            </p:childTnLst>
                          </p:cTn>
                        </p:par>
                        <p:par>
                          <p:cTn id="137" fill="hold">
                            <p:stCondLst>
                              <p:cond delay="500"/>
                            </p:stCondLst>
                            <p:childTnLst>
                              <p:par>
                                <p:cTn id="138" presetID="22" presetClass="entr" presetSubtype="8" fill="hold" grpId="0" nodeType="afterEffect" nodePh="1">
                                  <p:stCondLst>
                                    <p:cond delay="0"/>
                                  </p:stCondLst>
                                  <p:endCondLst>
                                    <p:cond evt="begin" delay="0">
                                      <p:tn val="138"/>
                                    </p:cond>
                                  </p:endCondLst>
                                  <p:childTnLst>
                                    <p:set>
                                      <p:cBhvr>
                                        <p:cTn id="139" dur="1" fill="hold">
                                          <p:stCondLst>
                                            <p:cond delay="0"/>
                                          </p:stCondLst>
                                        </p:cTn>
                                        <p:tgtEl>
                                          <p:spTgt spid="88">
                                            <p:txEl>
                                              <p:pRg st="0" end="0"/>
                                            </p:txEl>
                                          </p:spTgt>
                                        </p:tgtEl>
                                        <p:attrNameLst>
                                          <p:attrName>style.visibility</p:attrName>
                                        </p:attrNameLst>
                                      </p:cBhvr>
                                      <p:to>
                                        <p:strVal val="visible"/>
                                      </p:to>
                                    </p:set>
                                    <p:animEffect transition="in" filter="wipe(left)">
                                      <p:cBhvr>
                                        <p:cTn id="140" dur="500"/>
                                        <p:tgtEl>
                                          <p:spTgt spid="88">
                                            <p:txEl>
                                              <p:pRg st="0" end="0"/>
                                            </p:txEl>
                                          </p:spTgt>
                                        </p:tgtEl>
                                      </p:cBhvr>
                                    </p:animEffect>
                                  </p:childTnLst>
                                </p:cTn>
                              </p:par>
                            </p:childTnLst>
                          </p:cTn>
                        </p:par>
                        <p:par>
                          <p:cTn id="141" fill="hold">
                            <p:stCondLst>
                              <p:cond delay="1000"/>
                            </p:stCondLst>
                            <p:childTnLst>
                              <p:par>
                                <p:cTn id="142" presetID="22" presetClass="entr" presetSubtype="8" fill="hold" grpId="0" nodeType="afterEffect">
                                  <p:stCondLst>
                                    <p:cond delay="0"/>
                                  </p:stCondLst>
                                  <p:childTnLst>
                                    <p:set>
                                      <p:cBhvr>
                                        <p:cTn id="143" dur="1" fill="hold">
                                          <p:stCondLst>
                                            <p:cond delay="0"/>
                                          </p:stCondLst>
                                        </p:cTn>
                                        <p:tgtEl>
                                          <p:spTgt spid="75">
                                            <p:txEl>
                                              <p:pRg st="0" end="0"/>
                                            </p:txEl>
                                          </p:spTgt>
                                        </p:tgtEl>
                                        <p:attrNameLst>
                                          <p:attrName>style.visibility</p:attrName>
                                        </p:attrNameLst>
                                      </p:cBhvr>
                                      <p:to>
                                        <p:strVal val="visible"/>
                                      </p:to>
                                    </p:set>
                                    <p:animEffect transition="in" filter="wipe(left)">
                                      <p:cBhvr>
                                        <p:cTn id="144" dur="500"/>
                                        <p:tgtEl>
                                          <p:spTgt spid="75">
                                            <p:txEl>
                                              <p:pRg st="0" end="0"/>
                                            </p:txEl>
                                          </p:spTgt>
                                        </p:tgtEl>
                                      </p:cBhvr>
                                    </p:animEffect>
                                  </p:childTnLst>
                                </p:cTn>
                              </p:par>
                            </p:childTnLst>
                          </p:cTn>
                        </p:par>
                        <p:par>
                          <p:cTn id="145" fill="hold">
                            <p:stCondLst>
                              <p:cond delay="1500"/>
                            </p:stCondLst>
                            <p:childTnLst>
                              <p:par>
                                <p:cTn id="146" presetID="22" presetClass="entr" presetSubtype="8" fill="hold" grpId="0" nodeType="afterEffect">
                                  <p:stCondLst>
                                    <p:cond delay="0"/>
                                  </p:stCondLst>
                                  <p:childTnLst>
                                    <p:set>
                                      <p:cBhvr>
                                        <p:cTn id="147" dur="1" fill="hold">
                                          <p:stCondLst>
                                            <p:cond delay="0"/>
                                          </p:stCondLst>
                                        </p:cTn>
                                        <p:tgtEl>
                                          <p:spTgt spid="75">
                                            <p:txEl>
                                              <p:pRg st="1" end="1"/>
                                            </p:txEl>
                                          </p:spTgt>
                                        </p:tgtEl>
                                        <p:attrNameLst>
                                          <p:attrName>style.visibility</p:attrName>
                                        </p:attrNameLst>
                                      </p:cBhvr>
                                      <p:to>
                                        <p:strVal val="visible"/>
                                      </p:to>
                                    </p:set>
                                    <p:animEffect transition="in" filter="wipe(left)">
                                      <p:cBhvr>
                                        <p:cTn id="148" dur="500"/>
                                        <p:tgtEl>
                                          <p:spTgt spid="75">
                                            <p:txEl>
                                              <p:pRg st="1" end="1"/>
                                            </p:txEl>
                                          </p:spTgt>
                                        </p:tgtEl>
                                      </p:cBhvr>
                                    </p:animEffect>
                                  </p:childTnLst>
                                </p:cTn>
                              </p:par>
                            </p:childTnLst>
                          </p:cTn>
                        </p:par>
                        <p:par>
                          <p:cTn id="149" fill="hold">
                            <p:stCondLst>
                              <p:cond delay="2000"/>
                            </p:stCondLst>
                            <p:childTnLst>
                              <p:par>
                                <p:cTn id="150" presetID="22" presetClass="entr" presetSubtype="8" fill="hold" grpId="0" nodeType="afterEffect">
                                  <p:stCondLst>
                                    <p:cond delay="0"/>
                                  </p:stCondLst>
                                  <p:childTnLst>
                                    <p:set>
                                      <p:cBhvr>
                                        <p:cTn id="151" dur="1" fill="hold">
                                          <p:stCondLst>
                                            <p:cond delay="0"/>
                                          </p:stCondLst>
                                        </p:cTn>
                                        <p:tgtEl>
                                          <p:spTgt spid="75">
                                            <p:txEl>
                                              <p:pRg st="2" end="2"/>
                                            </p:txEl>
                                          </p:spTgt>
                                        </p:tgtEl>
                                        <p:attrNameLst>
                                          <p:attrName>style.visibility</p:attrName>
                                        </p:attrNameLst>
                                      </p:cBhvr>
                                      <p:to>
                                        <p:strVal val="visible"/>
                                      </p:to>
                                    </p:set>
                                    <p:animEffect transition="in" filter="wipe(left)">
                                      <p:cBhvr>
                                        <p:cTn id="152" dur="500"/>
                                        <p:tgtEl>
                                          <p:spTgt spid="75">
                                            <p:txEl>
                                              <p:pRg st="2" end="2"/>
                                            </p:txEl>
                                          </p:spTgt>
                                        </p:tgtEl>
                                      </p:cBhvr>
                                    </p:animEffect>
                                  </p:childTnLst>
                                </p:cTn>
                              </p:par>
                            </p:childTnLst>
                          </p:cTn>
                        </p:par>
                        <p:par>
                          <p:cTn id="153" fill="hold">
                            <p:stCondLst>
                              <p:cond delay="2500"/>
                            </p:stCondLst>
                            <p:childTnLst>
                              <p:par>
                                <p:cTn id="154" presetID="22" presetClass="entr" presetSubtype="8" fill="hold" grpId="0" nodeType="afterEffect">
                                  <p:stCondLst>
                                    <p:cond delay="0"/>
                                  </p:stCondLst>
                                  <p:childTnLst>
                                    <p:set>
                                      <p:cBhvr>
                                        <p:cTn id="155" dur="1" fill="hold">
                                          <p:stCondLst>
                                            <p:cond delay="0"/>
                                          </p:stCondLst>
                                        </p:cTn>
                                        <p:tgtEl>
                                          <p:spTgt spid="75">
                                            <p:txEl>
                                              <p:pRg st="3" end="3"/>
                                            </p:txEl>
                                          </p:spTgt>
                                        </p:tgtEl>
                                        <p:attrNameLst>
                                          <p:attrName>style.visibility</p:attrName>
                                        </p:attrNameLst>
                                      </p:cBhvr>
                                      <p:to>
                                        <p:strVal val="visible"/>
                                      </p:to>
                                    </p:set>
                                    <p:animEffect transition="in" filter="wipe(left)">
                                      <p:cBhvr>
                                        <p:cTn id="156" dur="500"/>
                                        <p:tgtEl>
                                          <p:spTgt spid="75">
                                            <p:txEl>
                                              <p:pRg st="3" end="3"/>
                                            </p:txEl>
                                          </p:spTgt>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8" fill="hold" grpId="0" nodeType="clickEffect">
                                  <p:stCondLst>
                                    <p:cond delay="0"/>
                                  </p:stCondLst>
                                  <p:childTnLst>
                                    <p:set>
                                      <p:cBhvr>
                                        <p:cTn id="160" dur="1" fill="hold">
                                          <p:stCondLst>
                                            <p:cond delay="0"/>
                                          </p:stCondLst>
                                        </p:cTn>
                                        <p:tgtEl>
                                          <p:spTgt spid="75">
                                            <p:txEl>
                                              <p:pRg st="4" end="4"/>
                                            </p:txEl>
                                          </p:spTgt>
                                        </p:tgtEl>
                                        <p:attrNameLst>
                                          <p:attrName>style.visibility</p:attrName>
                                        </p:attrNameLst>
                                      </p:cBhvr>
                                      <p:to>
                                        <p:strVal val="visible"/>
                                      </p:to>
                                    </p:set>
                                    <p:animEffect transition="in" filter="wipe(left)">
                                      <p:cBhvr>
                                        <p:cTn id="161" dur="500"/>
                                        <p:tgtEl>
                                          <p:spTgt spid="75">
                                            <p:txEl>
                                              <p:pRg st="4" end="4"/>
                                            </p:txEl>
                                          </p:spTgt>
                                        </p:tgtEl>
                                      </p:cBhvr>
                                    </p:animEffect>
                                  </p:childTnLst>
                                </p:cTn>
                              </p:par>
                            </p:childTnLst>
                          </p:cTn>
                        </p:par>
                        <p:par>
                          <p:cTn id="162" fill="hold">
                            <p:stCondLst>
                              <p:cond delay="500"/>
                            </p:stCondLst>
                            <p:childTnLst>
                              <p:par>
                                <p:cTn id="163" presetID="22" presetClass="entr" presetSubtype="8" fill="hold" grpId="0" nodeType="afterEffect">
                                  <p:stCondLst>
                                    <p:cond delay="0"/>
                                  </p:stCondLst>
                                  <p:childTnLst>
                                    <p:set>
                                      <p:cBhvr>
                                        <p:cTn id="164" dur="1" fill="hold">
                                          <p:stCondLst>
                                            <p:cond delay="0"/>
                                          </p:stCondLst>
                                        </p:cTn>
                                        <p:tgtEl>
                                          <p:spTgt spid="75">
                                            <p:txEl>
                                              <p:pRg st="5" end="5"/>
                                            </p:txEl>
                                          </p:spTgt>
                                        </p:tgtEl>
                                        <p:attrNameLst>
                                          <p:attrName>style.visibility</p:attrName>
                                        </p:attrNameLst>
                                      </p:cBhvr>
                                      <p:to>
                                        <p:strVal val="visible"/>
                                      </p:to>
                                    </p:set>
                                    <p:animEffect transition="in" filter="wipe(left)">
                                      <p:cBhvr>
                                        <p:cTn id="165" dur="500"/>
                                        <p:tgtEl>
                                          <p:spTgt spid="75">
                                            <p:txEl>
                                              <p:pRg st="5" end="5"/>
                                            </p:txEl>
                                          </p:spTgt>
                                        </p:tgtEl>
                                      </p:cBhvr>
                                    </p:animEffect>
                                  </p:childTnLst>
                                </p:cTn>
                              </p:par>
                            </p:childTnLst>
                          </p:cTn>
                        </p:par>
                      </p:childTnLst>
                    </p:cTn>
                  </p:par>
                  <p:par>
                    <p:cTn id="166" fill="hold">
                      <p:stCondLst>
                        <p:cond delay="indefinite"/>
                      </p:stCondLst>
                      <p:childTnLst>
                        <p:par>
                          <p:cTn id="167" fill="hold">
                            <p:stCondLst>
                              <p:cond delay="0"/>
                            </p:stCondLst>
                            <p:childTnLst>
                              <p:par>
                                <p:cTn id="168" presetID="22" presetClass="entr" presetSubtype="8" fill="hold" grpId="0" nodeType="clickEffect">
                                  <p:stCondLst>
                                    <p:cond delay="0"/>
                                  </p:stCondLst>
                                  <p:childTnLst>
                                    <p:set>
                                      <p:cBhvr>
                                        <p:cTn id="169" dur="1" fill="hold">
                                          <p:stCondLst>
                                            <p:cond delay="0"/>
                                          </p:stCondLst>
                                        </p:cTn>
                                        <p:tgtEl>
                                          <p:spTgt spid="75">
                                            <p:txEl>
                                              <p:pRg st="6" end="6"/>
                                            </p:txEl>
                                          </p:spTgt>
                                        </p:tgtEl>
                                        <p:attrNameLst>
                                          <p:attrName>style.visibility</p:attrName>
                                        </p:attrNameLst>
                                      </p:cBhvr>
                                      <p:to>
                                        <p:strVal val="visible"/>
                                      </p:to>
                                    </p:set>
                                    <p:animEffect transition="in" filter="wipe(left)">
                                      <p:cBhvr>
                                        <p:cTn id="170" dur="500"/>
                                        <p:tgtEl>
                                          <p:spTgt spid="75">
                                            <p:txEl>
                                              <p:pRg st="6" end="6"/>
                                            </p:txEl>
                                          </p:spTgt>
                                        </p:tgtEl>
                                      </p:cBhvr>
                                    </p:animEffect>
                                  </p:childTnLst>
                                </p:cTn>
                              </p:par>
                            </p:childTnLst>
                          </p:cTn>
                        </p:par>
                        <p:par>
                          <p:cTn id="171" fill="hold">
                            <p:stCondLst>
                              <p:cond delay="500"/>
                            </p:stCondLst>
                            <p:childTnLst>
                              <p:par>
                                <p:cTn id="172" presetID="22" presetClass="entr" presetSubtype="8" fill="hold" grpId="0" nodeType="afterEffect">
                                  <p:stCondLst>
                                    <p:cond delay="0"/>
                                  </p:stCondLst>
                                  <p:childTnLst>
                                    <p:set>
                                      <p:cBhvr>
                                        <p:cTn id="173" dur="1" fill="hold">
                                          <p:stCondLst>
                                            <p:cond delay="0"/>
                                          </p:stCondLst>
                                        </p:cTn>
                                        <p:tgtEl>
                                          <p:spTgt spid="75">
                                            <p:txEl>
                                              <p:pRg st="7" end="7"/>
                                            </p:txEl>
                                          </p:spTgt>
                                        </p:tgtEl>
                                        <p:attrNameLst>
                                          <p:attrName>style.visibility</p:attrName>
                                        </p:attrNameLst>
                                      </p:cBhvr>
                                      <p:to>
                                        <p:strVal val="visible"/>
                                      </p:to>
                                    </p:set>
                                    <p:animEffect transition="in" filter="wipe(left)">
                                      <p:cBhvr>
                                        <p:cTn id="174" dur="500"/>
                                        <p:tgtEl>
                                          <p:spTgt spid="75">
                                            <p:txEl>
                                              <p:pRg st="7" end="7"/>
                                            </p:txEl>
                                          </p:spTgt>
                                        </p:tgtEl>
                                      </p:cBhvr>
                                    </p:animEffect>
                                  </p:childTnLst>
                                </p:cTn>
                              </p:par>
                            </p:childTnLst>
                          </p:cTn>
                        </p:par>
                        <p:par>
                          <p:cTn id="175" fill="hold">
                            <p:stCondLst>
                              <p:cond delay="1000"/>
                            </p:stCondLst>
                            <p:childTnLst>
                              <p:par>
                                <p:cTn id="176" presetID="22" presetClass="entr" presetSubtype="8" fill="hold" grpId="0" nodeType="afterEffect">
                                  <p:stCondLst>
                                    <p:cond delay="0"/>
                                  </p:stCondLst>
                                  <p:childTnLst>
                                    <p:set>
                                      <p:cBhvr>
                                        <p:cTn id="177" dur="1" fill="hold">
                                          <p:stCondLst>
                                            <p:cond delay="0"/>
                                          </p:stCondLst>
                                        </p:cTn>
                                        <p:tgtEl>
                                          <p:spTgt spid="75">
                                            <p:txEl>
                                              <p:pRg st="8" end="8"/>
                                            </p:txEl>
                                          </p:spTgt>
                                        </p:tgtEl>
                                        <p:attrNameLst>
                                          <p:attrName>style.visibility</p:attrName>
                                        </p:attrNameLst>
                                      </p:cBhvr>
                                      <p:to>
                                        <p:strVal val="visible"/>
                                      </p:to>
                                    </p:set>
                                    <p:animEffect transition="in" filter="wipe(left)">
                                      <p:cBhvr>
                                        <p:cTn id="178" dur="500"/>
                                        <p:tgtEl>
                                          <p:spTgt spid="75">
                                            <p:txEl>
                                              <p:pRg st="8" end="8"/>
                                            </p:txEl>
                                          </p:spTgt>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8" fill="hold" grpId="0" nodeType="clickEffect">
                                  <p:stCondLst>
                                    <p:cond delay="0"/>
                                  </p:stCondLst>
                                  <p:childTnLst>
                                    <p:set>
                                      <p:cBhvr>
                                        <p:cTn id="182" dur="1" fill="hold">
                                          <p:stCondLst>
                                            <p:cond delay="0"/>
                                          </p:stCondLst>
                                        </p:cTn>
                                        <p:tgtEl>
                                          <p:spTgt spid="75">
                                            <p:txEl>
                                              <p:pRg st="10" end="10"/>
                                            </p:txEl>
                                          </p:spTgt>
                                        </p:tgtEl>
                                        <p:attrNameLst>
                                          <p:attrName>style.visibility</p:attrName>
                                        </p:attrNameLst>
                                      </p:cBhvr>
                                      <p:to>
                                        <p:strVal val="visible"/>
                                      </p:to>
                                    </p:set>
                                    <p:animEffect transition="in" filter="wipe(left)">
                                      <p:cBhvr>
                                        <p:cTn id="183" dur="500"/>
                                        <p:tgtEl>
                                          <p:spTgt spid="75">
                                            <p:txEl>
                                              <p:pRg st="10" end="10"/>
                                            </p:txEl>
                                          </p:spTgt>
                                        </p:tgtEl>
                                      </p:cBhvr>
                                    </p:animEffect>
                                  </p:childTnLst>
                                </p:cTn>
                              </p:par>
                            </p:childTnLst>
                          </p:cTn>
                        </p:par>
                      </p:childTnLst>
                    </p:cTn>
                  </p:par>
                  <p:par>
                    <p:cTn id="184" fill="hold">
                      <p:stCondLst>
                        <p:cond delay="indefinite"/>
                      </p:stCondLst>
                      <p:childTnLst>
                        <p:par>
                          <p:cTn id="185" fill="hold">
                            <p:stCondLst>
                              <p:cond delay="0"/>
                            </p:stCondLst>
                            <p:childTnLst>
                              <p:par>
                                <p:cTn id="186" presetID="22" presetClass="entr" presetSubtype="8" fill="hold" grpId="0" nodeType="clickEffect">
                                  <p:stCondLst>
                                    <p:cond delay="0"/>
                                  </p:stCondLst>
                                  <p:childTnLst>
                                    <p:set>
                                      <p:cBhvr>
                                        <p:cTn id="187" dur="1" fill="hold">
                                          <p:stCondLst>
                                            <p:cond delay="0"/>
                                          </p:stCondLst>
                                        </p:cTn>
                                        <p:tgtEl>
                                          <p:spTgt spid="75">
                                            <p:txEl>
                                              <p:pRg st="11" end="11"/>
                                            </p:txEl>
                                          </p:spTgt>
                                        </p:tgtEl>
                                        <p:attrNameLst>
                                          <p:attrName>style.visibility</p:attrName>
                                        </p:attrNameLst>
                                      </p:cBhvr>
                                      <p:to>
                                        <p:strVal val="visible"/>
                                      </p:to>
                                    </p:set>
                                    <p:animEffect transition="in" filter="wipe(left)">
                                      <p:cBhvr>
                                        <p:cTn id="188" dur="500"/>
                                        <p:tgtEl>
                                          <p:spTgt spid="75">
                                            <p:txEl>
                                              <p:pRg st="11" end="11"/>
                                            </p:txEl>
                                          </p:spTgt>
                                        </p:tgtEl>
                                      </p:cBhvr>
                                    </p:animEffect>
                                  </p:childTnLst>
                                </p:cTn>
                              </p:par>
                            </p:childTnLst>
                          </p:cTn>
                        </p:par>
                      </p:childTnLst>
                    </p:cTn>
                  </p:par>
                  <p:par>
                    <p:cTn id="189" fill="hold">
                      <p:stCondLst>
                        <p:cond delay="indefinite"/>
                      </p:stCondLst>
                      <p:childTnLst>
                        <p:par>
                          <p:cTn id="190" fill="hold">
                            <p:stCondLst>
                              <p:cond delay="0"/>
                            </p:stCondLst>
                            <p:childTnLst>
                              <p:par>
                                <p:cTn id="191" presetID="22" presetClass="entr" presetSubtype="8" fill="hold" grpId="0" nodeType="clickEffect">
                                  <p:stCondLst>
                                    <p:cond delay="0"/>
                                  </p:stCondLst>
                                  <p:childTnLst>
                                    <p:set>
                                      <p:cBhvr>
                                        <p:cTn id="192" dur="1" fill="hold">
                                          <p:stCondLst>
                                            <p:cond delay="0"/>
                                          </p:stCondLst>
                                        </p:cTn>
                                        <p:tgtEl>
                                          <p:spTgt spid="75">
                                            <p:txEl>
                                              <p:pRg st="12" end="12"/>
                                            </p:txEl>
                                          </p:spTgt>
                                        </p:tgtEl>
                                        <p:attrNameLst>
                                          <p:attrName>style.visibility</p:attrName>
                                        </p:attrNameLst>
                                      </p:cBhvr>
                                      <p:to>
                                        <p:strVal val="visible"/>
                                      </p:to>
                                    </p:set>
                                    <p:animEffect transition="in" filter="wipe(left)">
                                      <p:cBhvr>
                                        <p:cTn id="193" dur="500"/>
                                        <p:tgtEl>
                                          <p:spTgt spid="75">
                                            <p:txEl>
                                              <p:pRg st="12" end="12"/>
                                            </p:txEl>
                                          </p:spTgt>
                                        </p:tgtEl>
                                      </p:cBhvr>
                                    </p:animEffect>
                                  </p:childTnLst>
                                </p:cTn>
                              </p:par>
                            </p:childTnLst>
                          </p:cTn>
                        </p:par>
                        <p:par>
                          <p:cTn id="194" fill="hold">
                            <p:stCondLst>
                              <p:cond delay="500"/>
                            </p:stCondLst>
                            <p:childTnLst>
                              <p:par>
                                <p:cTn id="195" presetID="22" presetClass="entr" presetSubtype="8" fill="hold" grpId="0" nodeType="afterEffect">
                                  <p:stCondLst>
                                    <p:cond delay="0"/>
                                  </p:stCondLst>
                                  <p:childTnLst>
                                    <p:set>
                                      <p:cBhvr>
                                        <p:cTn id="196" dur="1" fill="hold">
                                          <p:stCondLst>
                                            <p:cond delay="0"/>
                                          </p:stCondLst>
                                        </p:cTn>
                                        <p:tgtEl>
                                          <p:spTgt spid="75">
                                            <p:txEl>
                                              <p:pRg st="15" end="15"/>
                                            </p:txEl>
                                          </p:spTgt>
                                        </p:tgtEl>
                                        <p:attrNameLst>
                                          <p:attrName>style.visibility</p:attrName>
                                        </p:attrNameLst>
                                      </p:cBhvr>
                                      <p:to>
                                        <p:strVal val="visible"/>
                                      </p:to>
                                    </p:set>
                                    <p:animEffect transition="in" filter="wipe(left)">
                                      <p:cBhvr>
                                        <p:cTn id="197" dur="500"/>
                                        <p:tgtEl>
                                          <p:spTgt spid="7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7" grpId="0"/>
      <p:bldP spid="50" grpId="0"/>
      <p:bldP spid="52" grpId="0"/>
      <p:bldP spid="53" grpId="0" animBg="1"/>
      <p:bldP spid="54" grpId="0"/>
      <p:bldP spid="56" grpId="0"/>
      <p:bldP spid="57" grpId="0"/>
      <p:bldP spid="60" grpId="0"/>
      <p:bldP spid="61" grpId="0"/>
      <p:bldP spid="62" grpId="0"/>
      <p:bldP spid="64" grpId="0"/>
      <p:bldP spid="65" grpId="0"/>
      <p:bldP spid="66" grpId="0"/>
      <p:bldP spid="67" grpId="0"/>
      <p:bldP spid="68" grpId="0"/>
      <p:bldP spid="69" grpId="0"/>
      <p:bldP spid="70" grpId="0"/>
      <p:bldP spid="75" grpId="0" uiExpand="1" build="p"/>
      <p:bldP spid="83" grpId="0" uiExpand="1" build="p" bldLvl="2" animBg="1"/>
      <p:bldP spid="88"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52475" y="1196752"/>
            <a:ext cx="8140005" cy="5112568"/>
          </a:xfrm>
        </p:spPr>
        <p:txBody>
          <a:bodyPr>
            <a:normAutofit/>
          </a:bodyPr>
          <a:lstStyle/>
          <a:p>
            <a:pPr>
              <a:spcBef>
                <a:spcPts val="1200"/>
              </a:spcBef>
              <a:spcAft>
                <a:spcPts val="1200"/>
              </a:spcAft>
            </a:pPr>
            <a:r>
              <a:rPr lang="fr-FR" dirty="0" smtClean="0">
                <a:solidFill>
                  <a:schemeClr val="tx1">
                    <a:lumMod val="50000"/>
                    <a:lumOff val="50000"/>
                  </a:schemeClr>
                </a:solidFill>
              </a:rPr>
              <a:t>La privatisation est </a:t>
            </a:r>
            <a:r>
              <a:rPr lang="fr-FR" dirty="0">
                <a:solidFill>
                  <a:schemeClr val="tx1">
                    <a:lumMod val="50000"/>
                    <a:lumOff val="50000"/>
                  </a:schemeClr>
                </a:solidFill>
              </a:rPr>
              <a:t>ouverte aux particuliers </a:t>
            </a:r>
            <a:r>
              <a:rPr lang="fr-FR" dirty="0" smtClean="0">
                <a:solidFill>
                  <a:schemeClr val="tx1">
                    <a:lumMod val="50000"/>
                    <a:lumOff val="50000"/>
                  </a:schemeClr>
                </a:solidFill>
              </a:rPr>
              <a:t>:</a:t>
            </a:r>
            <a:endParaRPr lang="fr-FR" dirty="0">
              <a:solidFill>
                <a:schemeClr val="tx1">
                  <a:lumMod val="50000"/>
                  <a:lumOff val="50000"/>
                </a:schemeClr>
              </a:solidFill>
            </a:endParaRPr>
          </a:p>
          <a:p>
            <a:pPr lvl="1">
              <a:spcAft>
                <a:spcPts val="600"/>
              </a:spcAft>
            </a:pPr>
            <a:r>
              <a:rPr lang="fr-FR" dirty="0">
                <a:solidFill>
                  <a:schemeClr val="tx1">
                    <a:lumMod val="50000"/>
                    <a:lumOff val="50000"/>
                  </a:schemeClr>
                </a:solidFill>
              </a:rPr>
              <a:t>à toute personne physique de nationalité </a:t>
            </a:r>
            <a:r>
              <a:rPr lang="fr-FR" dirty="0" smtClean="0">
                <a:solidFill>
                  <a:schemeClr val="tx1">
                    <a:lumMod val="50000"/>
                    <a:lumOff val="50000"/>
                  </a:schemeClr>
                </a:solidFill>
              </a:rPr>
              <a:t>française </a:t>
            </a:r>
            <a:endParaRPr lang="fr-FR" dirty="0">
              <a:solidFill>
                <a:schemeClr val="tx1">
                  <a:lumMod val="50000"/>
                  <a:lumOff val="50000"/>
                </a:schemeClr>
              </a:solidFill>
            </a:endParaRPr>
          </a:p>
          <a:p>
            <a:pPr lvl="1">
              <a:spcAft>
                <a:spcPts val="600"/>
              </a:spcAft>
            </a:pPr>
            <a:r>
              <a:rPr lang="fr-FR" dirty="0">
                <a:solidFill>
                  <a:schemeClr val="tx1">
                    <a:lumMod val="50000"/>
                    <a:lumOff val="50000"/>
                  </a:schemeClr>
                </a:solidFill>
              </a:rPr>
              <a:t>à tout résident en </a:t>
            </a:r>
            <a:r>
              <a:rPr lang="fr-FR" dirty="0" smtClean="0">
                <a:solidFill>
                  <a:schemeClr val="tx1">
                    <a:lumMod val="50000"/>
                    <a:lumOff val="50000"/>
                  </a:schemeClr>
                </a:solidFill>
              </a:rPr>
              <a:t>France</a:t>
            </a:r>
            <a:endParaRPr lang="fr-FR" dirty="0">
              <a:solidFill>
                <a:schemeClr val="tx1">
                  <a:lumMod val="50000"/>
                  <a:lumOff val="50000"/>
                </a:schemeClr>
              </a:solidFill>
            </a:endParaRPr>
          </a:p>
          <a:p>
            <a:pPr lvl="1">
              <a:spcAft>
                <a:spcPts val="600"/>
              </a:spcAft>
            </a:pPr>
            <a:r>
              <a:rPr lang="fr-FR" dirty="0">
                <a:solidFill>
                  <a:schemeClr val="tx1">
                    <a:lumMod val="50000"/>
                    <a:lumOff val="50000"/>
                  </a:schemeClr>
                </a:solidFill>
              </a:rPr>
              <a:t>à tout ressortissant d’un état appartenant à l’Espace économique européen (identifiant MIF à avoir pour les ressortissants Estoniens, Espagnols, Islandais, Italiens ou Polonais), ayant un compte ouvert auprès d’un intermédiaire habilité en </a:t>
            </a:r>
            <a:r>
              <a:rPr lang="fr-FR" dirty="0" smtClean="0">
                <a:solidFill>
                  <a:schemeClr val="tx1">
                    <a:lumMod val="50000"/>
                    <a:lumOff val="50000"/>
                  </a:schemeClr>
                </a:solidFill>
              </a:rPr>
              <a:t>France</a:t>
            </a:r>
            <a:endParaRPr lang="fr-FR" dirty="0" smtClean="0">
              <a:solidFill>
                <a:srgbClr val="FF0000"/>
              </a:solidFill>
            </a:endParaRPr>
          </a:p>
          <a:p>
            <a:pPr>
              <a:spcBef>
                <a:spcPts val="1200"/>
              </a:spcBef>
              <a:spcAft>
                <a:spcPts val="1200"/>
              </a:spcAft>
            </a:pPr>
            <a:r>
              <a:rPr lang="fr-FR" dirty="0">
                <a:solidFill>
                  <a:schemeClr val="tx1">
                    <a:lumMod val="50000"/>
                    <a:lumOff val="50000"/>
                  </a:schemeClr>
                </a:solidFill>
              </a:rPr>
              <a:t>La privatisation est ouverte aux </a:t>
            </a:r>
            <a:r>
              <a:rPr lang="fr-FR" dirty="0" smtClean="0">
                <a:solidFill>
                  <a:schemeClr val="tx1">
                    <a:lumMod val="50000"/>
                    <a:lumOff val="50000"/>
                  </a:schemeClr>
                </a:solidFill>
              </a:rPr>
              <a:t>personnes morales françaises disposant </a:t>
            </a:r>
            <a:r>
              <a:rPr lang="fr-FR" dirty="0">
                <a:solidFill>
                  <a:schemeClr val="tx1">
                    <a:lumMod val="50000"/>
                    <a:lumOff val="50000"/>
                  </a:schemeClr>
                </a:solidFill>
              </a:rPr>
              <a:t>d’un code LEI (Cf. dans </a:t>
            </a:r>
            <a:r>
              <a:rPr lang="fr-FR" dirty="0" err="1" smtClean="0">
                <a:solidFill>
                  <a:schemeClr val="tx1">
                    <a:lumMod val="50000"/>
                    <a:lumOff val="50000"/>
                  </a:schemeClr>
                </a:solidFill>
              </a:rPr>
              <a:t>CHLOé</a:t>
            </a:r>
            <a:r>
              <a:rPr lang="fr-FR" dirty="0" smtClean="0">
                <a:solidFill>
                  <a:schemeClr val="tx1">
                    <a:lumMod val="50000"/>
                    <a:lumOff val="50000"/>
                  </a:schemeClr>
                </a:solidFill>
              </a:rPr>
              <a:t> - </a:t>
            </a:r>
            <a:r>
              <a:rPr lang="fr-FR" dirty="0">
                <a:solidFill>
                  <a:schemeClr val="tx1">
                    <a:lumMod val="50000"/>
                    <a:lumOff val="50000"/>
                  </a:schemeClr>
                </a:solidFill>
              </a:rPr>
              <a:t>à défaut en faire la demande auprès de l’INSEE ou </a:t>
            </a:r>
            <a:r>
              <a:rPr lang="fr-FR" dirty="0" smtClean="0">
                <a:solidFill>
                  <a:schemeClr val="tx1">
                    <a:lumMod val="50000"/>
                    <a:lumOff val="50000"/>
                  </a:schemeClr>
                </a:solidFill>
              </a:rPr>
              <a:t>d’un </a:t>
            </a:r>
            <a:r>
              <a:rPr lang="fr-FR" dirty="0">
                <a:solidFill>
                  <a:schemeClr val="tx1">
                    <a:lumMod val="50000"/>
                    <a:lumOff val="50000"/>
                  </a:schemeClr>
                </a:solidFill>
              </a:rPr>
              <a:t>organisme accrédité </a:t>
            </a:r>
            <a:r>
              <a:rPr lang="fr-FR" u="sng" dirty="0">
                <a:hlinkClick r:id="rId2"/>
              </a:rPr>
              <a:t>https://www.codelei.fr/demande-de-lei</a:t>
            </a:r>
            <a:r>
              <a:rPr lang="fr-FR" u="sng" dirty="0" smtClean="0">
                <a:hlinkClick r:id="rId2"/>
              </a:rPr>
              <a:t>/</a:t>
            </a:r>
            <a:r>
              <a:rPr lang="fr-FR" dirty="0" smtClean="0">
                <a:solidFill>
                  <a:schemeClr val="bg1">
                    <a:lumMod val="50000"/>
                  </a:schemeClr>
                </a:solidFill>
              </a:rPr>
              <a:t>).</a:t>
            </a:r>
            <a:endParaRPr lang="fr-FR" b="1" dirty="0">
              <a:solidFill>
                <a:schemeClr val="bg1">
                  <a:lumMod val="50000"/>
                </a:schemeClr>
              </a:solidFill>
            </a:endParaRPr>
          </a:p>
          <a:p>
            <a:pPr>
              <a:spcBef>
                <a:spcPts val="1200"/>
              </a:spcBef>
              <a:spcAft>
                <a:spcPts val="1200"/>
              </a:spcAft>
              <a:buFont typeface="Wingdings" panose="05000000000000000000" pitchFamily="2" charset="2"/>
              <a:buChar char="Ø"/>
            </a:pPr>
            <a:r>
              <a:rPr lang="fr-FR" dirty="0" smtClean="0">
                <a:solidFill>
                  <a:schemeClr val="tx1">
                    <a:lumMod val="50000"/>
                    <a:lumOff val="50000"/>
                  </a:schemeClr>
                </a:solidFill>
              </a:rPr>
              <a:t>Points </a:t>
            </a:r>
            <a:r>
              <a:rPr lang="fr-FR" dirty="0">
                <a:solidFill>
                  <a:schemeClr val="tx1">
                    <a:lumMod val="50000"/>
                    <a:lumOff val="50000"/>
                  </a:schemeClr>
                </a:solidFill>
              </a:rPr>
              <a:t>de vigilance </a:t>
            </a:r>
            <a:r>
              <a:rPr lang="fr-FR" dirty="0" smtClean="0">
                <a:solidFill>
                  <a:schemeClr val="tx1">
                    <a:lumMod val="50000"/>
                    <a:lumOff val="50000"/>
                  </a:schemeClr>
                </a:solidFill>
              </a:rPr>
              <a:t>: </a:t>
            </a:r>
          </a:p>
          <a:p>
            <a:pPr lvl="1">
              <a:spcAft>
                <a:spcPts val="600"/>
              </a:spcAft>
              <a:buBlip>
                <a:blip r:embed="rId3"/>
              </a:buBlip>
            </a:pPr>
            <a:r>
              <a:rPr lang="fr-FR" b="1" dirty="0" smtClean="0">
                <a:solidFill>
                  <a:srgbClr val="C00000"/>
                </a:solidFill>
              </a:rPr>
              <a:t>Les </a:t>
            </a:r>
            <a:r>
              <a:rPr lang="fr-FR" b="1" dirty="0">
                <a:solidFill>
                  <a:srgbClr val="C00000"/>
                </a:solidFill>
              </a:rPr>
              <a:t>ordres familiaux ne sont pas </a:t>
            </a:r>
            <a:r>
              <a:rPr lang="fr-FR" b="1" dirty="0" smtClean="0">
                <a:solidFill>
                  <a:srgbClr val="C00000"/>
                </a:solidFill>
              </a:rPr>
              <a:t>admis</a:t>
            </a:r>
            <a:r>
              <a:rPr lang="fr-FR" b="0" dirty="0" smtClean="0">
                <a:solidFill>
                  <a:schemeClr val="tx1">
                    <a:lumMod val="50000"/>
                    <a:lumOff val="50000"/>
                  </a:schemeClr>
                </a:solidFill>
              </a:rPr>
              <a:t>, </a:t>
            </a:r>
            <a:r>
              <a:rPr lang="fr-FR" b="0" dirty="0">
                <a:solidFill>
                  <a:schemeClr val="tx1">
                    <a:lumMod val="50000"/>
                    <a:lumOff val="50000"/>
                  </a:schemeClr>
                </a:solidFill>
              </a:rPr>
              <a:t>mais chaque membre d’un foyer fiscal peut transmettre un ordre </a:t>
            </a:r>
            <a:r>
              <a:rPr lang="fr-FR" b="0" dirty="0" smtClean="0">
                <a:solidFill>
                  <a:schemeClr val="tx1">
                    <a:lumMod val="50000"/>
                    <a:lumOff val="50000"/>
                  </a:schemeClr>
                </a:solidFill>
              </a:rPr>
              <a:t>distinct.</a:t>
            </a:r>
          </a:p>
          <a:p>
            <a:pPr lvl="1">
              <a:spcAft>
                <a:spcPts val="600"/>
              </a:spcAft>
              <a:buBlip>
                <a:blip r:embed="rId3"/>
              </a:buBlip>
            </a:pPr>
            <a:r>
              <a:rPr lang="fr-FR" dirty="0">
                <a:solidFill>
                  <a:schemeClr val="tx1">
                    <a:lumMod val="50000"/>
                    <a:lumOff val="50000"/>
                  </a:schemeClr>
                </a:solidFill>
              </a:rPr>
              <a:t>L</a:t>
            </a:r>
            <a:r>
              <a:rPr lang="fr-FR" dirty="0" smtClean="0">
                <a:solidFill>
                  <a:schemeClr val="tx1">
                    <a:lumMod val="50000"/>
                    <a:lumOff val="50000"/>
                  </a:schemeClr>
                </a:solidFill>
              </a:rPr>
              <a:t>a </a:t>
            </a:r>
            <a:r>
              <a:rPr lang="fr-FR" dirty="0">
                <a:solidFill>
                  <a:schemeClr val="tx1">
                    <a:lumMod val="50000"/>
                    <a:lumOff val="50000"/>
                  </a:schemeClr>
                </a:solidFill>
              </a:rPr>
              <a:t>souscription par un représentant légal pour le compte d’un enfant mineur requiert </a:t>
            </a:r>
            <a:r>
              <a:rPr lang="fr-FR" b="1" dirty="0">
                <a:solidFill>
                  <a:srgbClr val="C00000"/>
                </a:solidFill>
              </a:rPr>
              <a:t>l’accord écrit du juge des tutelles </a:t>
            </a:r>
            <a:r>
              <a:rPr lang="fr-FR" dirty="0">
                <a:solidFill>
                  <a:schemeClr val="tx1">
                    <a:lumMod val="50000"/>
                    <a:lumOff val="50000"/>
                  </a:schemeClr>
                </a:solidFill>
              </a:rPr>
              <a:t>(à joindre à la souscription</a:t>
            </a:r>
            <a:r>
              <a:rPr lang="fr-FR" dirty="0" smtClean="0">
                <a:solidFill>
                  <a:schemeClr val="tx1">
                    <a:lumMod val="50000"/>
                    <a:lumOff val="50000"/>
                  </a:schemeClr>
                </a:solidFill>
              </a:rPr>
              <a:t>).</a:t>
            </a:r>
            <a:endParaRPr lang="fr-FR" dirty="0">
              <a:solidFill>
                <a:srgbClr val="000000">
                  <a:lumMod val="75000"/>
                  <a:lumOff val="25000"/>
                </a:srgbClr>
              </a:solidFill>
            </a:endParaRPr>
          </a:p>
          <a:p>
            <a:endParaRPr lang="fr-FR" b="0" dirty="0" smtClean="0">
              <a:solidFill>
                <a:schemeClr val="tx1">
                  <a:lumMod val="50000"/>
                  <a:lumOff val="50000"/>
                </a:schemeClr>
              </a:solidFill>
            </a:endParaRPr>
          </a:p>
          <a:p>
            <a:pPr marL="0" indent="0">
              <a:buNone/>
            </a:pPr>
            <a:endParaRPr lang="fr-FR" sz="500" b="0" dirty="0">
              <a:solidFill>
                <a:schemeClr val="tx1">
                  <a:lumMod val="50000"/>
                  <a:lumOff val="50000"/>
                </a:schemeClr>
              </a:solidFill>
            </a:endParaRPr>
          </a:p>
        </p:txBody>
      </p:sp>
      <p:sp>
        <p:nvSpPr>
          <p:cNvPr id="4" name="Espace réservé du texte 3"/>
          <p:cNvSpPr>
            <a:spLocks noGrp="1"/>
          </p:cNvSpPr>
          <p:nvPr>
            <p:ph type="body" sz="quarter" idx="11"/>
          </p:nvPr>
        </p:nvSpPr>
        <p:spPr/>
        <p:txBody>
          <a:bodyPr/>
          <a:lstStyle/>
          <a:p>
            <a:r>
              <a:rPr lang="fr-FR" cap="all" dirty="0" smtClean="0"/>
              <a:t>Eligibilité : la privatisation de la FDJ est largement ouverte aux particuliers et aux personnes morales</a:t>
            </a:r>
            <a:endParaRPr lang="fr-FR" cap="all" dirty="0"/>
          </a:p>
        </p:txBody>
      </p:sp>
      <p:sp>
        <p:nvSpPr>
          <p:cNvPr id="6" name="Titre 1"/>
          <p:cNvSpPr>
            <a:spLocks noGrp="1"/>
          </p:cNvSpPr>
          <p:nvPr>
            <p:ph type="title"/>
          </p:nvPr>
        </p:nvSpPr>
        <p:spPr>
          <a:xfrm rot="16200000">
            <a:off x="-3216240" y="3216240"/>
            <a:ext cx="6867525" cy="435046"/>
          </a:xfrm>
        </p:spPr>
        <p:txBody>
          <a:bodyPr/>
          <a:lstStyle/>
          <a:p>
            <a:pPr algn="l">
              <a:spcBef>
                <a:spcPts val="1200"/>
              </a:spcBef>
              <a:spcAft>
                <a:spcPts val="1200"/>
              </a:spcAft>
            </a:pPr>
            <a:r>
              <a:rPr lang="fr-FR" dirty="0" smtClean="0"/>
              <a:t>Privatisation de la FDJ – </a:t>
            </a:r>
            <a:r>
              <a:rPr lang="fr-FR" dirty="0"/>
              <a:t>DOSSIER TECHNIQUE</a:t>
            </a:r>
          </a:p>
        </p:txBody>
      </p:sp>
    </p:spTree>
    <p:extLst>
      <p:ext uri="{BB962C8B-B14F-4D97-AF65-F5344CB8AC3E}">
        <p14:creationId xmlns:p14="http://schemas.microsoft.com/office/powerpoint/2010/main" val="267686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Privatisation de la FDJ – </a:t>
            </a:r>
            <a:r>
              <a:rPr lang="fr-FR" dirty="0"/>
              <a:t>DOSSIER TECHNIQUE</a:t>
            </a:r>
          </a:p>
        </p:txBody>
      </p:sp>
      <p:sp>
        <p:nvSpPr>
          <p:cNvPr id="4" name="Espace réservé du texte 3"/>
          <p:cNvSpPr>
            <a:spLocks noGrp="1"/>
          </p:cNvSpPr>
          <p:nvPr>
            <p:ph type="body" sz="quarter" idx="11"/>
          </p:nvPr>
        </p:nvSpPr>
        <p:spPr/>
        <p:txBody>
          <a:bodyPr/>
          <a:lstStyle/>
          <a:p>
            <a:r>
              <a:rPr lang="fr-FR" sz="1500" cap="all" dirty="0" smtClean="0"/>
              <a:t>Comment </a:t>
            </a:r>
            <a:r>
              <a:rPr lang="fr-FR" sz="1500" cap="all" dirty="0"/>
              <a:t>le client doit-il procéder pour </a:t>
            </a:r>
            <a:r>
              <a:rPr lang="fr-FR" sz="1500" cap="all" dirty="0" smtClean="0"/>
              <a:t>participer à la privatisation ?</a:t>
            </a:r>
            <a:endParaRPr lang="fr-FR" sz="1500" cap="all" dirty="0"/>
          </a:p>
        </p:txBody>
      </p:sp>
      <p:sp>
        <p:nvSpPr>
          <p:cNvPr id="6" name="Espace réservé du contenu 2"/>
          <p:cNvSpPr txBox="1">
            <a:spLocks noGrp="1"/>
          </p:cNvSpPr>
          <p:nvPr>
            <p:ph idx="1"/>
          </p:nvPr>
        </p:nvSpPr>
        <p:spPr>
          <a:xfrm>
            <a:off x="755576" y="1268760"/>
            <a:ext cx="8136904" cy="4824536"/>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spcAft>
                <a:spcPts val="600"/>
              </a:spcAft>
              <a:buFont typeface="Wingdings 2" pitchFamily="18" charset="2"/>
              <a:buChar char=""/>
              <a:defRPr/>
            </a:pPr>
            <a:r>
              <a:rPr lang="fr-FR" b="1" dirty="0" smtClean="0">
                <a:solidFill>
                  <a:schemeClr val="tx1">
                    <a:lumMod val="50000"/>
                    <a:lumOff val="50000"/>
                  </a:schemeClr>
                </a:solidFill>
                <a:latin typeface="Arial" panose="020B0604020202020204"/>
              </a:rPr>
              <a:t>Comme nous sommes dans l’exigence </a:t>
            </a:r>
            <a:r>
              <a:rPr lang="fr-FR" b="1" dirty="0">
                <a:solidFill>
                  <a:schemeClr val="tx1">
                    <a:lumMod val="50000"/>
                    <a:lumOff val="50000"/>
                  </a:schemeClr>
                </a:solidFill>
                <a:latin typeface="Arial" panose="020B0604020202020204"/>
              </a:rPr>
              <a:t>d’un  parcours client type </a:t>
            </a:r>
            <a:r>
              <a:rPr lang="fr-FR" b="1" dirty="0" smtClean="0">
                <a:solidFill>
                  <a:schemeClr val="tx1">
                    <a:lumMod val="50000"/>
                    <a:lumOff val="50000"/>
                  </a:schemeClr>
                </a:solidFill>
                <a:latin typeface="Arial" panose="020B0604020202020204"/>
              </a:rPr>
              <a:t/>
            </a:r>
            <a:br>
              <a:rPr lang="fr-FR" b="1" dirty="0" smtClean="0">
                <a:solidFill>
                  <a:schemeClr val="tx1">
                    <a:lumMod val="50000"/>
                    <a:lumOff val="50000"/>
                  </a:schemeClr>
                </a:solidFill>
                <a:latin typeface="Arial" panose="020B0604020202020204"/>
              </a:rPr>
            </a:br>
            <a:r>
              <a:rPr lang="fr-FR" b="1" dirty="0" smtClean="0">
                <a:solidFill>
                  <a:schemeClr val="tx1">
                    <a:lumMod val="50000"/>
                    <a:lumOff val="50000"/>
                  </a:schemeClr>
                </a:solidFill>
                <a:latin typeface="Arial" panose="020B0604020202020204"/>
              </a:rPr>
              <a:t>«</a:t>
            </a:r>
            <a:r>
              <a:rPr lang="fr-FR" b="1" dirty="0">
                <a:solidFill>
                  <a:schemeClr val="tx1">
                    <a:lumMod val="50000"/>
                    <a:lumOff val="50000"/>
                  </a:schemeClr>
                </a:solidFill>
                <a:latin typeface="Arial" panose="020B0604020202020204"/>
              </a:rPr>
              <a:t> sans conseil </a:t>
            </a:r>
            <a:r>
              <a:rPr lang="fr-FR" b="1" dirty="0" smtClean="0">
                <a:solidFill>
                  <a:schemeClr val="tx1">
                    <a:lumMod val="50000"/>
                    <a:lumOff val="50000"/>
                  </a:schemeClr>
                </a:solidFill>
                <a:latin typeface="Arial" panose="020B0604020202020204"/>
              </a:rPr>
              <a:t>», </a:t>
            </a:r>
            <a:r>
              <a:rPr lang="fr-FR" b="1" dirty="0" smtClean="0">
                <a:solidFill>
                  <a:srgbClr val="C00000"/>
                </a:solidFill>
                <a:latin typeface="Arial" panose="020B0604020202020204"/>
              </a:rPr>
              <a:t>le </a:t>
            </a:r>
            <a:r>
              <a:rPr lang="fr-FR" b="1" dirty="0">
                <a:solidFill>
                  <a:srgbClr val="C00000"/>
                </a:solidFill>
                <a:latin typeface="Arial" panose="020B0604020202020204"/>
              </a:rPr>
              <a:t>processus en autonomie par le </a:t>
            </a:r>
            <a:r>
              <a:rPr lang="fr-FR" b="1" dirty="0" smtClean="0">
                <a:solidFill>
                  <a:srgbClr val="C00000"/>
                </a:solidFill>
                <a:latin typeface="Arial" panose="020B0604020202020204"/>
              </a:rPr>
              <a:t>client </a:t>
            </a:r>
            <a:r>
              <a:rPr lang="fr-FR" b="1" dirty="0">
                <a:solidFill>
                  <a:srgbClr val="C00000"/>
                </a:solidFill>
                <a:latin typeface="Arial" panose="020B0604020202020204"/>
              </a:rPr>
              <a:t>doit être </a:t>
            </a:r>
            <a:r>
              <a:rPr lang="fr-FR" b="1" dirty="0" smtClean="0">
                <a:solidFill>
                  <a:srgbClr val="C00000"/>
                </a:solidFill>
                <a:latin typeface="Arial" panose="020B0604020202020204"/>
              </a:rPr>
              <a:t/>
            </a:r>
            <a:br>
              <a:rPr lang="fr-FR" b="1" dirty="0" smtClean="0">
                <a:solidFill>
                  <a:srgbClr val="C00000"/>
                </a:solidFill>
                <a:latin typeface="Arial" panose="020B0604020202020204"/>
              </a:rPr>
            </a:br>
            <a:r>
              <a:rPr lang="fr-FR" b="1" dirty="0" smtClean="0">
                <a:solidFill>
                  <a:srgbClr val="C00000"/>
                </a:solidFill>
                <a:latin typeface="Arial" panose="020B0604020202020204"/>
              </a:rPr>
              <a:t>privilégié</a:t>
            </a:r>
            <a:r>
              <a:rPr lang="fr-FR" b="1" dirty="0" smtClean="0">
                <a:solidFill>
                  <a:schemeClr val="tx1">
                    <a:lumMod val="50000"/>
                    <a:lumOff val="50000"/>
                  </a:schemeClr>
                </a:solidFill>
                <a:latin typeface="Arial" panose="020B0604020202020204"/>
              </a:rPr>
              <a:t> </a:t>
            </a:r>
            <a:r>
              <a:rPr lang="fr-FR" b="1" dirty="0">
                <a:solidFill>
                  <a:schemeClr val="tx1">
                    <a:lumMod val="50000"/>
                    <a:lumOff val="50000"/>
                  </a:schemeClr>
                </a:solidFill>
                <a:latin typeface="Arial" panose="020B0604020202020204"/>
              </a:rPr>
              <a:t>via le site de bourse en ligne sur son PC, sa tablette ou son </a:t>
            </a:r>
            <a:r>
              <a:rPr lang="fr-FR" b="1" dirty="0" smtClean="0">
                <a:solidFill>
                  <a:schemeClr val="tx1">
                    <a:lumMod val="50000"/>
                    <a:lumOff val="50000"/>
                  </a:schemeClr>
                </a:solidFill>
                <a:latin typeface="Arial" panose="020B0604020202020204"/>
              </a:rPr>
              <a:t>mobile : </a:t>
            </a:r>
          </a:p>
          <a:p>
            <a:pPr marL="717550" lvl="2" indent="-266700">
              <a:spcAft>
                <a:spcPts val="600"/>
              </a:spcAft>
              <a:buFont typeface="Wingdings" panose="05000000000000000000" pitchFamily="2" charset="2"/>
              <a:buChar char="Ø"/>
              <a:defRPr/>
            </a:pPr>
            <a:r>
              <a:rPr lang="fr-FR" dirty="0">
                <a:solidFill>
                  <a:schemeClr val="tx1">
                    <a:lumMod val="50000"/>
                    <a:lumOff val="50000"/>
                  </a:schemeClr>
                </a:solidFill>
                <a:latin typeface="Arial" panose="020B0604020202020204"/>
              </a:rPr>
              <a:t>Le parcours privatisation dédié à la FDJ est </a:t>
            </a:r>
            <a:r>
              <a:rPr lang="fr-FR" dirty="0" smtClean="0">
                <a:solidFill>
                  <a:schemeClr val="tx1">
                    <a:lumMod val="50000"/>
                    <a:lumOff val="50000"/>
                  </a:schemeClr>
                </a:solidFill>
                <a:latin typeface="Arial" panose="020B0604020202020204"/>
              </a:rPr>
              <a:t>autonome et sans conseil</a:t>
            </a:r>
          </a:p>
          <a:p>
            <a:pPr marL="717550" lvl="2" indent="-266700">
              <a:spcAft>
                <a:spcPts val="600"/>
              </a:spcAft>
              <a:buFont typeface="Wingdings" panose="05000000000000000000" pitchFamily="2" charset="2"/>
              <a:buChar char="Ø"/>
              <a:defRPr/>
            </a:pPr>
            <a:r>
              <a:rPr lang="fr-FR" dirty="0">
                <a:solidFill>
                  <a:schemeClr val="tx1">
                    <a:lumMod val="50000"/>
                    <a:lumOff val="50000"/>
                  </a:schemeClr>
                </a:solidFill>
                <a:latin typeface="Arial" panose="020B0604020202020204"/>
              </a:rPr>
              <a:t>Un client titulaire d’un CTO/PEA dispose </a:t>
            </a:r>
            <a:r>
              <a:rPr lang="fr-FR" dirty="0" smtClean="0">
                <a:solidFill>
                  <a:schemeClr val="tx1">
                    <a:lumMod val="50000"/>
                    <a:lumOff val="50000"/>
                  </a:schemeClr>
                </a:solidFill>
                <a:latin typeface="Arial" panose="020B0604020202020204"/>
              </a:rPr>
              <a:t>d’un QCF-QR, soit </a:t>
            </a:r>
            <a:r>
              <a:rPr lang="fr-FR" dirty="0">
                <a:solidFill>
                  <a:schemeClr val="tx1">
                    <a:lumMod val="50000"/>
                    <a:lumOff val="50000"/>
                  </a:schemeClr>
                </a:solidFill>
                <a:latin typeface="Arial" panose="020B0604020202020204"/>
              </a:rPr>
              <a:t> : </a:t>
            </a:r>
            <a:endParaRPr lang="fr-FR" dirty="0" smtClean="0">
              <a:solidFill>
                <a:schemeClr val="tx1">
                  <a:lumMod val="50000"/>
                  <a:lumOff val="50000"/>
                </a:schemeClr>
              </a:solidFill>
              <a:latin typeface="Arial" panose="020B0604020202020204"/>
            </a:endParaRPr>
          </a:p>
          <a:p>
            <a:pPr marL="1162050" lvl="3" indent="-266700">
              <a:spcBef>
                <a:spcPts val="0"/>
              </a:spcBef>
              <a:spcAft>
                <a:spcPts val="600"/>
              </a:spcAft>
              <a:buFont typeface="Arial" panose="020B0604020202020204" pitchFamily="34" charset="0"/>
              <a:buChar char="•"/>
              <a:defRPr/>
            </a:pPr>
            <a:r>
              <a:rPr lang="fr-FR" sz="1200" dirty="0" smtClean="0">
                <a:solidFill>
                  <a:schemeClr val="tx1">
                    <a:lumMod val="50000"/>
                    <a:lumOff val="50000"/>
                  </a:schemeClr>
                </a:solidFill>
                <a:latin typeface="Arial" panose="020B0604020202020204"/>
              </a:rPr>
              <a:t>C0 </a:t>
            </a:r>
            <a:r>
              <a:rPr lang="fr-FR" sz="1200" dirty="0">
                <a:solidFill>
                  <a:schemeClr val="tx1">
                    <a:lumMod val="50000"/>
                    <a:lumOff val="50000"/>
                  </a:schemeClr>
                </a:solidFill>
                <a:latin typeface="Arial" panose="020B0604020202020204"/>
              </a:rPr>
              <a:t>(refus de répondre</a:t>
            </a:r>
            <a:r>
              <a:rPr lang="fr-FR" sz="1200" dirty="0" smtClean="0">
                <a:solidFill>
                  <a:schemeClr val="tx1">
                    <a:lumMod val="50000"/>
                    <a:lumOff val="50000"/>
                  </a:schemeClr>
                </a:solidFill>
                <a:latin typeface="Arial" panose="020B0604020202020204"/>
              </a:rPr>
              <a:t>)</a:t>
            </a:r>
          </a:p>
          <a:p>
            <a:pPr marL="1162050" lvl="3" indent="-266700">
              <a:spcBef>
                <a:spcPts val="0"/>
              </a:spcBef>
              <a:spcAft>
                <a:spcPts val="600"/>
              </a:spcAft>
              <a:buFont typeface="Arial" panose="020B0604020202020204" pitchFamily="34" charset="0"/>
              <a:buChar char="•"/>
              <a:defRPr/>
            </a:pPr>
            <a:r>
              <a:rPr lang="fr-FR" sz="1200" dirty="0" smtClean="0">
                <a:solidFill>
                  <a:schemeClr val="tx1">
                    <a:lumMod val="50000"/>
                    <a:lumOff val="50000"/>
                  </a:schemeClr>
                </a:solidFill>
                <a:latin typeface="Arial" panose="020B0604020202020204"/>
              </a:rPr>
              <a:t>QCF </a:t>
            </a:r>
            <a:r>
              <a:rPr lang="fr-FR" sz="1200" dirty="0">
                <a:solidFill>
                  <a:schemeClr val="tx1">
                    <a:lumMod val="50000"/>
                    <a:lumOff val="50000"/>
                  </a:schemeClr>
                </a:solidFill>
                <a:latin typeface="Arial" panose="020B0604020202020204"/>
              </a:rPr>
              <a:t>MIF1(éventuellement périmé) </a:t>
            </a:r>
            <a:r>
              <a:rPr lang="fr-FR" sz="1200" dirty="0" smtClean="0">
                <a:solidFill>
                  <a:schemeClr val="tx1">
                    <a:lumMod val="50000"/>
                    <a:lumOff val="50000"/>
                  </a:schemeClr>
                </a:solidFill>
                <a:latin typeface="Arial" panose="020B0604020202020204"/>
              </a:rPr>
              <a:t> </a:t>
            </a:r>
          </a:p>
          <a:p>
            <a:pPr marL="1162050" lvl="3" indent="-266700">
              <a:spcBef>
                <a:spcPts val="0"/>
              </a:spcBef>
              <a:spcAft>
                <a:spcPts val="600"/>
              </a:spcAft>
              <a:buFont typeface="Arial" panose="020B0604020202020204" pitchFamily="34" charset="0"/>
              <a:buChar char="•"/>
              <a:defRPr/>
            </a:pPr>
            <a:r>
              <a:rPr lang="fr-FR" sz="1200" dirty="0" smtClean="0">
                <a:solidFill>
                  <a:schemeClr val="tx1">
                    <a:lumMod val="50000"/>
                    <a:lumOff val="50000"/>
                  </a:schemeClr>
                </a:solidFill>
                <a:latin typeface="Arial" panose="020B0604020202020204"/>
              </a:rPr>
              <a:t>QCFQR actuel</a:t>
            </a:r>
          </a:p>
          <a:p>
            <a:pPr marL="1612900" lvl="4" indent="-266700">
              <a:spcBef>
                <a:spcPts val="0"/>
              </a:spcBef>
              <a:spcAft>
                <a:spcPts val="600"/>
              </a:spcAft>
              <a:buFont typeface="Wingdings" panose="05000000000000000000" pitchFamily="2" charset="2"/>
              <a:buChar char="ü"/>
              <a:defRPr/>
            </a:pPr>
            <a:r>
              <a:rPr lang="fr-FR" sz="1200" i="1" dirty="0" smtClean="0">
                <a:solidFill>
                  <a:srgbClr val="C00000"/>
                </a:solidFill>
                <a:latin typeface="Arial" panose="020B0604020202020204"/>
              </a:rPr>
              <a:t>Aucune </a:t>
            </a:r>
            <a:r>
              <a:rPr lang="fr-FR" sz="1200" i="1" dirty="0">
                <a:solidFill>
                  <a:srgbClr val="C00000"/>
                </a:solidFill>
                <a:latin typeface="Arial" panose="020B0604020202020204"/>
              </a:rPr>
              <a:t>de ces situations n’est bloquante pour participer à l’opération FDJ , même si le client peut être informé qu’il doit procéder à une mise à jour</a:t>
            </a:r>
            <a:r>
              <a:rPr lang="fr-FR" sz="1200" i="1" dirty="0" smtClean="0">
                <a:solidFill>
                  <a:srgbClr val="C00000"/>
                </a:solidFill>
                <a:latin typeface="Arial" panose="020B0604020202020204"/>
              </a:rPr>
              <a:t>.</a:t>
            </a:r>
            <a:endParaRPr lang="fr-FR" i="1" dirty="0" smtClean="0">
              <a:solidFill>
                <a:srgbClr val="C00000"/>
              </a:solidFill>
              <a:latin typeface="Arial" panose="020B0604020202020204"/>
            </a:endParaRPr>
          </a:p>
          <a:p>
            <a:pPr marL="266700" lvl="1" indent="-266700">
              <a:spcAft>
                <a:spcPts val="600"/>
              </a:spcAft>
              <a:buFont typeface="Wingdings 2" pitchFamily="18" charset="2"/>
              <a:buChar char=""/>
              <a:defRPr/>
            </a:pPr>
            <a:r>
              <a:rPr lang="fr-FR" b="1" dirty="0">
                <a:solidFill>
                  <a:schemeClr val="tx1">
                    <a:lumMod val="50000"/>
                    <a:lumOff val="50000"/>
                  </a:schemeClr>
                </a:solidFill>
                <a:latin typeface="Arial" panose="020B0604020202020204"/>
              </a:rPr>
              <a:t>Deux autres moyens existent à titre alternatif :</a:t>
            </a:r>
          </a:p>
          <a:p>
            <a:pPr lvl="1">
              <a:spcAft>
                <a:spcPts val="600"/>
              </a:spcAft>
              <a:buFont typeface="Wingdings" panose="05000000000000000000" pitchFamily="2" charset="2"/>
              <a:buChar char="Ø"/>
              <a:defRPr/>
            </a:pPr>
            <a:r>
              <a:rPr lang="fr-FR" sz="1200" dirty="0">
                <a:solidFill>
                  <a:schemeClr val="bg1">
                    <a:lumMod val="50000"/>
                  </a:schemeClr>
                </a:solidFill>
              </a:rPr>
              <a:t>en face à face par son conseiller en parcours sans </a:t>
            </a:r>
            <a:r>
              <a:rPr lang="fr-FR" sz="1200" dirty="0" smtClean="0">
                <a:solidFill>
                  <a:schemeClr val="bg1">
                    <a:lumMod val="50000"/>
                  </a:schemeClr>
                </a:solidFill>
              </a:rPr>
              <a:t>conseil </a:t>
            </a:r>
            <a:r>
              <a:rPr lang="fr-FR" sz="1200" dirty="0" smtClean="0">
                <a:solidFill>
                  <a:schemeClr val="bg1">
                    <a:lumMod val="50000"/>
                  </a:schemeClr>
                </a:solidFill>
                <a:sym typeface="Wingdings" panose="05000000000000000000" pitchFamily="2" charset="2"/>
              </a:rPr>
              <a:t> </a:t>
            </a:r>
            <a:r>
              <a:rPr lang="fr-FR" sz="1200" dirty="0" smtClean="0">
                <a:solidFill>
                  <a:schemeClr val="bg1">
                    <a:lumMod val="50000"/>
                  </a:schemeClr>
                </a:solidFill>
              </a:rPr>
              <a:t>profitez-en </a:t>
            </a:r>
            <a:r>
              <a:rPr lang="fr-FR" sz="1200" dirty="0">
                <a:solidFill>
                  <a:schemeClr val="bg1">
                    <a:lumMod val="50000"/>
                  </a:schemeClr>
                </a:solidFill>
              </a:rPr>
              <a:t>pour mettre à jour le </a:t>
            </a:r>
            <a:r>
              <a:rPr lang="fr-FR" sz="1200" dirty="0" smtClean="0">
                <a:solidFill>
                  <a:schemeClr val="bg1">
                    <a:lumMod val="50000"/>
                  </a:schemeClr>
                </a:solidFill>
              </a:rPr>
              <a:t>QCF/QR</a:t>
            </a:r>
            <a:endParaRPr lang="fr-FR" sz="1200" dirty="0">
              <a:solidFill>
                <a:schemeClr val="bg1">
                  <a:lumMod val="50000"/>
                </a:schemeClr>
              </a:solidFill>
            </a:endParaRPr>
          </a:p>
          <a:p>
            <a:pPr lvl="1">
              <a:spcAft>
                <a:spcPts val="600"/>
              </a:spcAft>
              <a:buFont typeface="Wingdings" panose="05000000000000000000" pitchFamily="2" charset="2"/>
              <a:buChar char="Ø"/>
              <a:defRPr/>
            </a:pPr>
            <a:r>
              <a:rPr lang="fr-FR" sz="1200" dirty="0">
                <a:solidFill>
                  <a:schemeClr val="bg1">
                    <a:lumMod val="50000"/>
                  </a:schemeClr>
                </a:solidFill>
              </a:rPr>
              <a:t>par téléphone via son numéro de téléphone habituel </a:t>
            </a:r>
            <a:r>
              <a:rPr lang="fr-FR" sz="1200" dirty="0">
                <a:solidFill>
                  <a:schemeClr val="accent6">
                    <a:lumMod val="75000"/>
                  </a:schemeClr>
                </a:solidFill>
              </a:rPr>
              <a:t>(</a:t>
            </a:r>
            <a:r>
              <a:rPr lang="fr-FR" sz="1200" dirty="0" err="1">
                <a:solidFill>
                  <a:schemeClr val="accent6">
                    <a:lumMod val="75000"/>
                  </a:schemeClr>
                </a:solidFill>
              </a:rPr>
              <a:t>DirectEcureuil</a:t>
            </a:r>
            <a:r>
              <a:rPr lang="fr-FR" sz="1200" dirty="0">
                <a:solidFill>
                  <a:schemeClr val="accent6">
                    <a:lumMod val="75000"/>
                  </a:schemeClr>
                </a:solidFill>
              </a:rPr>
              <a:t>)</a:t>
            </a:r>
          </a:p>
          <a:p>
            <a:pPr>
              <a:spcAft>
                <a:spcPts val="600"/>
              </a:spcAft>
              <a:defRPr/>
            </a:pPr>
            <a:r>
              <a:rPr lang="fr-FR" dirty="0" smtClean="0">
                <a:solidFill>
                  <a:schemeClr val="tx1">
                    <a:lumMod val="50000"/>
                    <a:lumOff val="50000"/>
                  </a:schemeClr>
                </a:solidFill>
                <a:latin typeface="Arial" panose="020B0604020202020204"/>
              </a:rPr>
              <a:t>Une exception </a:t>
            </a:r>
            <a:r>
              <a:rPr lang="fr-FR" dirty="0">
                <a:solidFill>
                  <a:schemeClr val="tx1">
                    <a:lumMod val="50000"/>
                    <a:lumOff val="50000"/>
                  </a:schemeClr>
                </a:solidFill>
                <a:latin typeface="Arial" panose="020B0604020202020204"/>
              </a:rPr>
              <a:t>: les ordres « D » réservés aux détaillants (prioritaires et réservés aux  titulaires d’un contrat d’agrément FDJ) ne peuvent être saisis qu’en agence avec une obligation spécifique de contrôle par téléphone (numéro FDJ </a:t>
            </a:r>
            <a:r>
              <a:rPr lang="fr-FR" dirty="0" smtClean="0">
                <a:solidFill>
                  <a:schemeClr val="tx1">
                    <a:lumMod val="50000"/>
                    <a:lumOff val="50000"/>
                  </a:schemeClr>
                </a:solidFill>
                <a:latin typeface="Arial" panose="020B0604020202020204"/>
              </a:rPr>
              <a:t>spécifique – </a:t>
            </a:r>
            <a:r>
              <a:rPr lang="fr-FR" dirty="0" err="1" smtClean="0">
                <a:solidFill>
                  <a:schemeClr val="tx1">
                    <a:lumMod val="50000"/>
                    <a:lumOff val="50000"/>
                  </a:schemeClr>
                </a:solidFill>
                <a:latin typeface="Arial" panose="020B0604020202020204"/>
              </a:rPr>
              <a:t>Cf</a:t>
            </a:r>
            <a:r>
              <a:rPr lang="fr-FR" dirty="0" smtClean="0">
                <a:solidFill>
                  <a:schemeClr val="tx1">
                    <a:lumMod val="50000"/>
                    <a:lumOff val="50000"/>
                  </a:schemeClr>
                </a:solidFill>
                <a:latin typeface="Arial" panose="020B0604020202020204"/>
              </a:rPr>
              <a:t> en </a:t>
            </a:r>
            <a:r>
              <a:rPr lang="fr-FR" dirty="0">
                <a:solidFill>
                  <a:schemeClr val="tx1">
                    <a:lumMod val="50000"/>
                    <a:lumOff val="50000"/>
                  </a:schemeClr>
                </a:solidFill>
                <a:latin typeface="Arial" panose="020B0604020202020204"/>
              </a:rPr>
              <a:t>annexe </a:t>
            </a:r>
            <a:r>
              <a:rPr lang="fr-FR" dirty="0" smtClean="0">
                <a:solidFill>
                  <a:schemeClr val="tx1">
                    <a:lumMod val="50000"/>
                    <a:lumOff val="50000"/>
                  </a:schemeClr>
                </a:solidFill>
                <a:latin typeface="Arial" panose="020B0604020202020204"/>
              </a:rPr>
              <a:t>3)</a:t>
            </a:r>
            <a:endParaRPr lang="fr-FR" dirty="0">
              <a:solidFill>
                <a:schemeClr val="tx1">
                  <a:lumMod val="50000"/>
                  <a:lumOff val="50000"/>
                </a:schemeClr>
              </a:solidFill>
              <a:latin typeface="Arial" panose="020B0604020202020204"/>
            </a:endParaRPr>
          </a:p>
        </p:txBody>
      </p:sp>
      <p:pic>
        <p:nvPicPr>
          <p:cNvPr id="5" name="Image 4">
            <a:hlinkClick r:id="rId2"/>
            <a:extLst>
              <a:ext uri="{FF2B5EF4-FFF2-40B4-BE49-F238E27FC236}">
                <a16:creationId xmlns:a16="http://schemas.microsoft.com/office/drawing/2014/main" xmlns="" id="{C777B04C-9A6C-4EEB-B8AC-0C1397B85FB2}"/>
              </a:ext>
            </a:extLst>
          </p:cNvPr>
          <p:cNvPicPr>
            <a:picLocks noChangeAspect="1"/>
          </p:cNvPicPr>
          <p:nvPr/>
        </p:nvPicPr>
        <p:blipFill>
          <a:blip r:embed="rId3"/>
          <a:stretch>
            <a:fillRect/>
          </a:stretch>
        </p:blipFill>
        <p:spPr>
          <a:xfrm>
            <a:off x="7113610" y="1089887"/>
            <a:ext cx="1562846" cy="538913"/>
          </a:xfrm>
          <a:prstGeom prst="rect">
            <a:avLst/>
          </a:prstGeom>
          <a:solidFill>
            <a:schemeClr val="tx1"/>
          </a:solidFill>
        </p:spPr>
      </p:pic>
      <p:sp>
        <p:nvSpPr>
          <p:cNvPr id="8" name="Espace réservé du contenu 2"/>
          <p:cNvSpPr txBox="1">
            <a:spLocks/>
          </p:cNvSpPr>
          <p:nvPr/>
        </p:nvSpPr>
        <p:spPr>
          <a:xfrm>
            <a:off x="755576" y="3933056"/>
            <a:ext cx="7704856" cy="3168352"/>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lnSpc>
                <a:spcPct val="150000"/>
              </a:lnSpc>
              <a:buFont typeface="Wingdings 2" pitchFamily="18" charset="2"/>
              <a:buChar char=""/>
              <a:defRPr/>
            </a:pPr>
            <a:endParaRPr lang="fr-FR" b="1" dirty="0" smtClean="0">
              <a:solidFill>
                <a:schemeClr val="tx1">
                  <a:lumMod val="50000"/>
                  <a:lumOff val="50000"/>
                </a:schemeClr>
              </a:solidFill>
              <a:latin typeface="Arial" panose="020B0604020202020204"/>
            </a:endParaRPr>
          </a:p>
        </p:txBody>
      </p:sp>
    </p:spTree>
    <p:extLst>
      <p:ext uri="{BB962C8B-B14F-4D97-AF65-F5344CB8AC3E}">
        <p14:creationId xmlns:p14="http://schemas.microsoft.com/office/powerpoint/2010/main" val="187451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left)">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wipe(left)">
                                      <p:cBhvr>
                                        <p:cTn id="21" dur="500"/>
                                        <p:tgtEl>
                                          <p:spTgt spid="6">
                                            <p:txEl>
                                              <p:pRg st="2" end="2"/>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wipe(left)">
                                      <p:cBhvr>
                                        <p:cTn id="24" dur="500"/>
                                        <p:tgtEl>
                                          <p:spTgt spid="6">
                                            <p:txEl>
                                              <p:pRg st="3" end="3"/>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wipe(left)">
                                      <p:cBhvr>
                                        <p:cTn id="30" dur="500"/>
                                        <p:tgtEl>
                                          <p:spTgt spid="6">
                                            <p:txEl>
                                              <p:pRg st="5" end="5"/>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animEffect transition="in" filter="wipe(left)">
                                      <p:cBhvr>
                                        <p:cTn id="33" dur="500"/>
                                        <p:tgtEl>
                                          <p:spTgt spid="6">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6">
                                            <p:txEl>
                                              <p:pRg st="7" end="7"/>
                                            </p:txEl>
                                          </p:spTgt>
                                        </p:tgtEl>
                                        <p:attrNameLst>
                                          <p:attrName>style.visibility</p:attrName>
                                        </p:attrNameLst>
                                      </p:cBhvr>
                                      <p:to>
                                        <p:strVal val="visible"/>
                                      </p:to>
                                    </p:set>
                                    <p:animEffect transition="in" filter="wipe(left)">
                                      <p:cBhvr>
                                        <p:cTn id="38" dur="500"/>
                                        <p:tgtEl>
                                          <p:spTgt spid="6">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animEffect transition="in" filter="wipe(left)">
                                      <p:cBhvr>
                                        <p:cTn id="43" dur="500"/>
                                        <p:tgtEl>
                                          <p:spTgt spid="6">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
                                            <p:txEl>
                                              <p:pRg st="9" end="9"/>
                                            </p:txEl>
                                          </p:spTgt>
                                        </p:tgtEl>
                                        <p:attrNameLst>
                                          <p:attrName>style.visibility</p:attrName>
                                        </p:attrNameLst>
                                      </p:cBhvr>
                                      <p:to>
                                        <p:strVal val="visible"/>
                                      </p:to>
                                    </p:set>
                                    <p:animEffect transition="in" filter="wipe(left)">
                                      <p:cBhvr>
                                        <p:cTn id="48" dur="500"/>
                                        <p:tgtEl>
                                          <p:spTgt spid="6">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6">
                                            <p:txEl>
                                              <p:pRg st="10" end="10"/>
                                            </p:txEl>
                                          </p:spTgt>
                                        </p:tgtEl>
                                        <p:attrNameLst>
                                          <p:attrName>style.visibility</p:attrName>
                                        </p:attrNameLst>
                                      </p:cBhvr>
                                      <p:to>
                                        <p:strVal val="visible"/>
                                      </p:to>
                                    </p:set>
                                    <p:animEffect transition="in" filter="wipe(left)">
                                      <p:cBhvr>
                                        <p:cTn id="53"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cap="all" dirty="0" smtClean="0"/>
              <a:t>Posture du conseiller : que faire lorsque le client vous contacte ou se présente en agence ?</a:t>
            </a:r>
            <a:endParaRPr lang="fr-FR" cap="all" dirty="0"/>
          </a:p>
        </p:txBody>
      </p:sp>
      <p:sp>
        <p:nvSpPr>
          <p:cNvPr id="6" name="Espace réservé du contenu 2"/>
          <p:cNvSpPr txBox="1">
            <a:spLocks noGrp="1"/>
          </p:cNvSpPr>
          <p:nvPr>
            <p:ph idx="1"/>
          </p:nvPr>
        </p:nvSpPr>
        <p:spPr>
          <a:xfrm>
            <a:off x="755576" y="1196752"/>
            <a:ext cx="8388424" cy="5256584"/>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spcBef>
                <a:spcPts val="1200"/>
              </a:spcBef>
              <a:spcAft>
                <a:spcPts val="1200"/>
              </a:spcAft>
              <a:buFont typeface="Wingdings 2" pitchFamily="18" charset="2"/>
              <a:buChar char=""/>
              <a:defRPr/>
            </a:pPr>
            <a:r>
              <a:rPr lang="fr-FR" b="1" dirty="0">
                <a:solidFill>
                  <a:schemeClr val="tx1">
                    <a:lumMod val="50000"/>
                    <a:lumOff val="50000"/>
                  </a:schemeClr>
                </a:solidFill>
                <a:latin typeface="Arial" panose="020B0604020202020204"/>
              </a:rPr>
              <a:t>La communication mise en œuvre va générer un trafic agence de clients intéressés par une </a:t>
            </a:r>
            <a:r>
              <a:rPr lang="fr-FR" b="1" dirty="0" smtClean="0">
                <a:solidFill>
                  <a:schemeClr val="tx1">
                    <a:lumMod val="50000"/>
                    <a:lumOff val="50000"/>
                  </a:schemeClr>
                </a:solidFill>
                <a:latin typeface="Arial" panose="020B0604020202020204"/>
              </a:rPr>
              <a:t>souscription </a:t>
            </a:r>
            <a:r>
              <a:rPr lang="fr-FR" dirty="0" smtClean="0">
                <a:solidFill>
                  <a:schemeClr val="tx1">
                    <a:lumMod val="50000"/>
                    <a:lumOff val="50000"/>
                  </a:schemeClr>
                </a:solidFill>
                <a:latin typeface="Arial" panose="020B0604020202020204"/>
              </a:rPr>
              <a:t>(les </a:t>
            </a:r>
            <a:r>
              <a:rPr lang="fr-FR" dirty="0">
                <a:solidFill>
                  <a:schemeClr val="tx1">
                    <a:lumMod val="50000"/>
                    <a:lumOff val="50000"/>
                  </a:schemeClr>
                </a:solidFill>
                <a:latin typeface="Arial"/>
              </a:rPr>
              <a:t>agences </a:t>
            </a:r>
            <a:r>
              <a:rPr lang="fr-FR" dirty="0" smtClean="0">
                <a:solidFill>
                  <a:schemeClr val="tx1">
                    <a:lumMod val="50000"/>
                    <a:lumOff val="50000"/>
                  </a:schemeClr>
                </a:solidFill>
                <a:latin typeface="Arial"/>
              </a:rPr>
              <a:t>sont dotées d’affiches </a:t>
            </a:r>
            <a:r>
              <a:rPr lang="fr-FR" dirty="0">
                <a:solidFill>
                  <a:schemeClr val="tx1">
                    <a:lumMod val="50000"/>
                    <a:lumOff val="50000"/>
                  </a:schemeClr>
                </a:solidFill>
                <a:latin typeface="Arial"/>
              </a:rPr>
              <a:t>et de dépliants en S45 </a:t>
            </a:r>
            <a:r>
              <a:rPr lang="fr-FR" dirty="0" smtClean="0">
                <a:solidFill>
                  <a:schemeClr val="tx1">
                    <a:lumMod val="50000"/>
                    <a:lumOff val="50000"/>
                  </a:schemeClr>
                </a:solidFill>
                <a:latin typeface="Arial"/>
              </a:rPr>
              <a:t>)</a:t>
            </a:r>
            <a:endParaRPr lang="fr-FR" dirty="0">
              <a:solidFill>
                <a:schemeClr val="tx1">
                  <a:lumMod val="50000"/>
                  <a:lumOff val="50000"/>
                </a:schemeClr>
              </a:solidFill>
              <a:latin typeface="Arial" panose="020B0604020202020204"/>
            </a:endParaRPr>
          </a:p>
          <a:p>
            <a:pPr marL="266700" lvl="1" indent="-266700">
              <a:spcBef>
                <a:spcPts val="1200"/>
              </a:spcBef>
              <a:spcAft>
                <a:spcPts val="1200"/>
              </a:spcAft>
              <a:buFont typeface="Wingdings 2" pitchFamily="18" charset="2"/>
              <a:buChar char=""/>
              <a:defRPr/>
            </a:pPr>
            <a:r>
              <a:rPr lang="fr-FR" b="1" dirty="0" smtClean="0">
                <a:solidFill>
                  <a:schemeClr val="tx1">
                    <a:lumMod val="50000"/>
                    <a:lumOff val="50000"/>
                  </a:schemeClr>
                </a:solidFill>
                <a:latin typeface="Arial" panose="020B0604020202020204"/>
              </a:rPr>
              <a:t>Il y a lieu de prendre en charge sa demande, et de répondre à ses questions qui pourront aller dans plusieurs directions :</a:t>
            </a:r>
          </a:p>
          <a:p>
            <a:pPr marL="793750" lvl="2" indent="-342900">
              <a:spcAft>
                <a:spcPts val="600"/>
              </a:spcAft>
              <a:buSzPct val="100000"/>
              <a:buBlip>
                <a:blip r:embed="rId2"/>
              </a:buBlip>
              <a:defRPr/>
            </a:pPr>
            <a:r>
              <a:rPr lang="fr-FR" sz="1400" b="1" dirty="0" smtClean="0">
                <a:solidFill>
                  <a:schemeClr val="tx1">
                    <a:lumMod val="50000"/>
                    <a:lumOff val="50000"/>
                  </a:schemeClr>
                </a:solidFill>
                <a:latin typeface="Arial" panose="020B0604020202020204"/>
              </a:rPr>
              <a:t>«</a:t>
            </a:r>
            <a:r>
              <a:rPr lang="fr-FR" sz="1400" b="1" dirty="0">
                <a:solidFill>
                  <a:schemeClr val="tx1">
                    <a:lumMod val="50000"/>
                    <a:lumOff val="50000"/>
                  </a:schemeClr>
                </a:solidFill>
                <a:latin typeface="Arial" panose="020B0604020202020204"/>
              </a:rPr>
              <a:t> </a:t>
            </a:r>
            <a:r>
              <a:rPr lang="fr-FR" sz="1400" b="1" i="1" dirty="0">
                <a:solidFill>
                  <a:schemeClr val="tx1">
                    <a:lumMod val="50000"/>
                    <a:lumOff val="50000"/>
                  </a:schemeClr>
                </a:solidFill>
                <a:effectLst>
                  <a:outerShdw blurRad="38100" dist="38100" dir="2700000" algn="tl">
                    <a:srgbClr val="000000">
                      <a:alpha val="43137"/>
                    </a:srgbClr>
                  </a:outerShdw>
                </a:effectLst>
                <a:latin typeface="Arial" panose="020B0604020202020204"/>
              </a:rPr>
              <a:t>Pensez-vous que c’est une bonne opportunité ? </a:t>
            </a:r>
            <a:r>
              <a:rPr lang="fr-FR" sz="1400" b="1" dirty="0">
                <a:solidFill>
                  <a:schemeClr val="tx1">
                    <a:lumMod val="50000"/>
                    <a:lumOff val="50000"/>
                  </a:schemeClr>
                </a:solidFill>
                <a:latin typeface="Arial" panose="020B0604020202020204"/>
              </a:rPr>
              <a:t>»</a:t>
            </a:r>
          </a:p>
          <a:p>
            <a:pPr marL="793750" lvl="2" indent="-342900">
              <a:spcAft>
                <a:spcPts val="600"/>
              </a:spcAft>
              <a:buSzPct val="100000"/>
              <a:buBlip>
                <a:blip r:embed="rId2"/>
              </a:buBlip>
              <a:defRPr/>
            </a:pPr>
            <a:r>
              <a:rPr lang="fr-FR" sz="1400" b="1" dirty="0">
                <a:solidFill>
                  <a:schemeClr val="tx1">
                    <a:lumMod val="50000"/>
                    <a:lumOff val="50000"/>
                  </a:schemeClr>
                </a:solidFill>
                <a:latin typeface="Arial" panose="020B0604020202020204"/>
              </a:rPr>
              <a:t>« </a:t>
            </a:r>
            <a:r>
              <a:rPr lang="fr-FR" sz="1400" b="1" dirty="0">
                <a:solidFill>
                  <a:schemeClr val="bg1">
                    <a:lumMod val="50000"/>
                  </a:schemeClr>
                </a:solidFill>
                <a:effectLst>
                  <a:outerShdw blurRad="38100" dist="38100" dir="2700000" algn="tl">
                    <a:srgbClr val="000000">
                      <a:alpha val="43137"/>
                    </a:srgbClr>
                  </a:outerShdw>
                </a:effectLst>
                <a:latin typeface="Arial" panose="020B0604020202020204"/>
              </a:rPr>
              <a:t>Comment ca va se passer, que puis-je passer comme </a:t>
            </a:r>
            <a:r>
              <a:rPr lang="fr-FR" sz="1400" b="1" dirty="0" smtClean="0">
                <a:solidFill>
                  <a:schemeClr val="bg1">
                    <a:lumMod val="50000"/>
                  </a:schemeClr>
                </a:solidFill>
                <a:effectLst>
                  <a:outerShdw blurRad="38100" dist="38100" dir="2700000" algn="tl">
                    <a:srgbClr val="000000">
                      <a:alpha val="43137"/>
                    </a:srgbClr>
                  </a:outerShdw>
                </a:effectLst>
                <a:latin typeface="Arial" panose="020B0604020202020204"/>
              </a:rPr>
              <a:t>ordre</a:t>
            </a:r>
            <a:r>
              <a:rPr lang="fr-FR" sz="1400" b="1" dirty="0" smtClean="0">
                <a:solidFill>
                  <a:schemeClr val="tx1">
                    <a:lumMod val="50000"/>
                    <a:lumOff val="50000"/>
                  </a:schemeClr>
                </a:solidFill>
                <a:latin typeface="Arial" panose="020B0604020202020204"/>
              </a:rPr>
              <a:t> ? »</a:t>
            </a:r>
            <a:endParaRPr lang="fr-FR" sz="1400" b="1" dirty="0">
              <a:solidFill>
                <a:schemeClr val="tx1">
                  <a:lumMod val="50000"/>
                  <a:lumOff val="50000"/>
                </a:schemeClr>
              </a:solidFill>
              <a:latin typeface="Arial" panose="020B0604020202020204"/>
            </a:endParaRPr>
          </a:p>
          <a:p>
            <a:pPr marL="266700" lvl="1" indent="-266700">
              <a:spcBef>
                <a:spcPts val="1200"/>
              </a:spcBef>
              <a:spcAft>
                <a:spcPts val="1200"/>
              </a:spcAft>
              <a:buFont typeface="Wingdings 2" pitchFamily="18" charset="2"/>
              <a:buChar char=""/>
              <a:defRPr/>
            </a:pPr>
            <a:r>
              <a:rPr lang="fr-FR" b="1" dirty="0" smtClean="0">
                <a:solidFill>
                  <a:schemeClr val="tx1">
                    <a:lumMod val="50000"/>
                    <a:lumOff val="50000"/>
                  </a:schemeClr>
                </a:solidFill>
                <a:latin typeface="Arial" panose="020B0604020202020204"/>
              </a:rPr>
              <a:t>Réponses du conseiller CE : </a:t>
            </a:r>
          </a:p>
          <a:p>
            <a:pPr marL="793750" lvl="2" indent="-342900">
              <a:spcAft>
                <a:spcPts val="600"/>
              </a:spcAft>
              <a:buSzPct val="100000"/>
              <a:buBlip>
                <a:blip r:embed="rId2"/>
              </a:buBlip>
              <a:defRPr/>
            </a:pPr>
            <a:r>
              <a:rPr lang="fr-FR" sz="1400" b="1" dirty="0" smtClean="0">
                <a:solidFill>
                  <a:schemeClr val="tx1">
                    <a:lumMod val="50000"/>
                    <a:lumOff val="50000"/>
                  </a:schemeClr>
                </a:solidFill>
                <a:latin typeface="Arial" panose="020B0604020202020204"/>
              </a:rPr>
              <a:t>« </a:t>
            </a:r>
            <a:r>
              <a:rPr lang="fr-FR" sz="1400" b="1" i="1" dirty="0" smtClean="0">
                <a:solidFill>
                  <a:schemeClr val="tx1">
                    <a:lumMod val="50000"/>
                    <a:lumOff val="50000"/>
                  </a:schemeClr>
                </a:solidFill>
                <a:effectLst>
                  <a:outerShdw blurRad="38100" dist="38100" dir="2700000" algn="tl">
                    <a:srgbClr val="000000">
                      <a:alpha val="43137"/>
                    </a:srgbClr>
                  </a:outerShdw>
                </a:effectLst>
                <a:latin typeface="Arial" panose="020B0604020202020204"/>
              </a:rPr>
              <a:t>nous </a:t>
            </a:r>
            <a:r>
              <a:rPr lang="fr-FR" sz="1400" b="1" i="1" dirty="0">
                <a:solidFill>
                  <a:schemeClr val="tx1">
                    <a:lumMod val="50000"/>
                    <a:lumOff val="50000"/>
                  </a:schemeClr>
                </a:solidFill>
                <a:effectLst>
                  <a:outerShdw blurRad="38100" dist="38100" dir="2700000" algn="tl">
                    <a:srgbClr val="000000">
                      <a:alpha val="43137"/>
                    </a:srgbClr>
                  </a:outerShdw>
                </a:effectLst>
                <a:latin typeface="Arial" panose="020B0604020202020204"/>
              </a:rPr>
              <a:t>n’avons pas le droit </a:t>
            </a:r>
            <a:r>
              <a:rPr lang="fr-FR" sz="1400" b="1" i="1" dirty="0" smtClean="0">
                <a:solidFill>
                  <a:schemeClr val="tx1">
                    <a:lumMod val="50000"/>
                    <a:lumOff val="50000"/>
                  </a:schemeClr>
                </a:solidFill>
                <a:effectLst>
                  <a:outerShdw blurRad="38100" dist="38100" dir="2700000" algn="tl">
                    <a:srgbClr val="000000">
                      <a:alpha val="43137"/>
                    </a:srgbClr>
                  </a:outerShdw>
                </a:effectLst>
                <a:latin typeface="Arial" panose="020B0604020202020204"/>
              </a:rPr>
              <a:t>de prendre position sur ce sujet</a:t>
            </a:r>
            <a:r>
              <a:rPr lang="fr-FR" sz="1400" b="1" dirty="0" smtClean="0">
                <a:solidFill>
                  <a:schemeClr val="tx1">
                    <a:lumMod val="50000"/>
                    <a:lumOff val="50000"/>
                  </a:schemeClr>
                </a:solidFill>
                <a:latin typeface="Arial" panose="020B0604020202020204"/>
              </a:rPr>
              <a:t> »</a:t>
            </a:r>
          </a:p>
          <a:p>
            <a:pPr marL="1238250" lvl="3" indent="-342900">
              <a:spcAft>
                <a:spcPts val="600"/>
              </a:spcAft>
              <a:buSzPct val="100000"/>
              <a:buFont typeface="Wingdings" panose="05000000000000000000" pitchFamily="2" charset="2"/>
              <a:buChar char="Ø"/>
              <a:defRPr/>
            </a:pPr>
            <a:r>
              <a:rPr lang="fr-FR" sz="1300" b="1" dirty="0" smtClean="0">
                <a:solidFill>
                  <a:srgbClr val="C00000"/>
                </a:solidFill>
                <a:latin typeface="Arial" panose="020B0604020202020204"/>
              </a:rPr>
              <a:t>renvoyez </a:t>
            </a:r>
            <a:r>
              <a:rPr lang="fr-FR" sz="1300" b="1" dirty="0">
                <a:solidFill>
                  <a:srgbClr val="C00000"/>
                </a:solidFill>
                <a:latin typeface="Arial" panose="020B0604020202020204"/>
              </a:rPr>
              <a:t>le client systématiquement vers le site de la FDJ </a:t>
            </a:r>
            <a:r>
              <a:rPr lang="fr-FR" sz="1300" u="sng" dirty="0">
                <a:solidFill>
                  <a:srgbClr val="C00000"/>
                </a:solidFill>
                <a:hlinkClick r:id="rId3"/>
              </a:rPr>
              <a:t>https://www.fdj-devenir-actionnaire.com/fr/</a:t>
            </a:r>
            <a:r>
              <a:rPr lang="fr-FR" sz="1300" dirty="0">
                <a:solidFill>
                  <a:srgbClr val="C00000"/>
                </a:solidFill>
              </a:rPr>
              <a:t> </a:t>
            </a:r>
            <a:r>
              <a:rPr lang="fr-FR" sz="1300" b="1" dirty="0" smtClean="0">
                <a:solidFill>
                  <a:schemeClr val="bg1">
                    <a:lumMod val="50000"/>
                  </a:schemeClr>
                </a:solidFill>
              </a:rPr>
              <a:t>(l</a:t>
            </a:r>
            <a:r>
              <a:rPr lang="fr-FR" sz="1300" b="1" dirty="0" smtClean="0">
                <a:solidFill>
                  <a:schemeClr val="bg1">
                    <a:lumMod val="50000"/>
                  </a:schemeClr>
                </a:solidFill>
                <a:latin typeface="Arial" panose="020B0604020202020204"/>
              </a:rPr>
              <a:t>a </a:t>
            </a:r>
            <a:r>
              <a:rPr lang="fr-FR" sz="1300" b="1" dirty="0">
                <a:solidFill>
                  <a:schemeClr val="tx1">
                    <a:lumMod val="50000"/>
                    <a:lumOff val="50000"/>
                  </a:schemeClr>
                </a:solidFill>
                <a:latin typeface="Arial" panose="020B0604020202020204"/>
              </a:rPr>
              <a:t>bannière en ligne sur DEI renvoie également vers ce </a:t>
            </a:r>
            <a:r>
              <a:rPr lang="fr-FR" sz="1300" b="1" dirty="0" smtClean="0">
                <a:solidFill>
                  <a:schemeClr val="tx1">
                    <a:lumMod val="50000"/>
                    <a:lumOff val="50000"/>
                  </a:schemeClr>
                </a:solidFill>
                <a:latin typeface="Arial" panose="020B0604020202020204"/>
              </a:rPr>
              <a:t>site)</a:t>
            </a:r>
            <a:endParaRPr lang="fr-FR" sz="1300" b="1" dirty="0">
              <a:solidFill>
                <a:schemeClr val="tx1">
                  <a:lumMod val="50000"/>
                  <a:lumOff val="50000"/>
                </a:schemeClr>
              </a:solidFill>
              <a:latin typeface="Arial" panose="020B0604020202020204"/>
            </a:endParaRPr>
          </a:p>
          <a:p>
            <a:pPr marL="793750" lvl="2" indent="-342900">
              <a:spcAft>
                <a:spcPts val="600"/>
              </a:spcAft>
              <a:buSzPct val="100000"/>
              <a:buBlip>
                <a:blip r:embed="rId2"/>
              </a:buBlip>
              <a:defRPr/>
            </a:pPr>
            <a:r>
              <a:rPr lang="fr-FR" sz="1400" b="1" dirty="0" smtClean="0">
                <a:solidFill>
                  <a:schemeClr val="tx1">
                    <a:lumMod val="50000"/>
                    <a:lumOff val="50000"/>
                  </a:schemeClr>
                </a:solidFill>
                <a:latin typeface="Arial" panose="020B0604020202020204"/>
              </a:rPr>
              <a:t>« </a:t>
            </a:r>
            <a:r>
              <a:rPr lang="fr-FR" sz="1400" b="1" i="1" dirty="0" smtClean="0">
                <a:solidFill>
                  <a:schemeClr val="tx1">
                    <a:lumMod val="50000"/>
                    <a:lumOff val="50000"/>
                  </a:schemeClr>
                </a:solidFill>
                <a:effectLst>
                  <a:outerShdw blurRad="38100" dist="38100" dir="2700000" algn="tl">
                    <a:srgbClr val="000000">
                      <a:alpha val="43137"/>
                    </a:srgbClr>
                  </a:outerShdw>
                </a:effectLst>
                <a:latin typeface="Arial" panose="020B0604020202020204"/>
              </a:rPr>
              <a:t>voici les informations communiquées par la note d’opération du 06 novembre </a:t>
            </a:r>
            <a:r>
              <a:rPr lang="fr-FR" sz="1400" b="1" i="1" dirty="0">
                <a:solidFill>
                  <a:schemeClr val="tx1">
                    <a:lumMod val="50000"/>
                    <a:lumOff val="50000"/>
                  </a:schemeClr>
                </a:solidFill>
                <a:effectLst>
                  <a:outerShdw blurRad="38100" dist="38100" dir="2700000" algn="tl">
                    <a:srgbClr val="000000">
                      <a:alpha val="43137"/>
                    </a:srgbClr>
                  </a:outerShdw>
                </a:effectLst>
                <a:latin typeface="Arial" panose="020B0604020202020204"/>
              </a:rPr>
              <a:t>visée par </a:t>
            </a:r>
            <a:r>
              <a:rPr lang="fr-FR" sz="1400" b="1" i="1" dirty="0" smtClean="0">
                <a:solidFill>
                  <a:schemeClr val="tx1">
                    <a:lumMod val="50000"/>
                    <a:lumOff val="50000"/>
                  </a:schemeClr>
                </a:solidFill>
                <a:effectLst>
                  <a:outerShdw blurRad="38100" dist="38100" dir="2700000" algn="tl">
                    <a:srgbClr val="000000">
                      <a:alpha val="43137"/>
                    </a:srgbClr>
                  </a:outerShdw>
                </a:effectLst>
                <a:latin typeface="Arial" panose="020B0604020202020204"/>
              </a:rPr>
              <a:t>l’AMF </a:t>
            </a:r>
            <a:r>
              <a:rPr lang="fr-FR" sz="1400" b="1" dirty="0" smtClean="0">
                <a:solidFill>
                  <a:schemeClr val="tx1">
                    <a:lumMod val="50000"/>
                    <a:lumOff val="50000"/>
                  </a:schemeClr>
                </a:solidFill>
                <a:latin typeface="Arial" panose="020B0604020202020204"/>
              </a:rPr>
              <a:t>» (voir diapos </a:t>
            </a:r>
            <a:r>
              <a:rPr lang="fr-FR" sz="1400" b="1" dirty="0">
                <a:solidFill>
                  <a:schemeClr val="tx1">
                    <a:lumMod val="50000"/>
                    <a:lumOff val="50000"/>
                  </a:schemeClr>
                </a:solidFill>
                <a:latin typeface="Arial" panose="020B0604020202020204"/>
              </a:rPr>
              <a:t>précédentes)</a:t>
            </a:r>
          </a:p>
          <a:p>
            <a:pPr marL="266700" lvl="1" indent="-266700">
              <a:spcBef>
                <a:spcPts val="1200"/>
              </a:spcBef>
              <a:spcAft>
                <a:spcPts val="1200"/>
              </a:spcAft>
              <a:buFont typeface="Wingdings 2" pitchFamily="18" charset="2"/>
              <a:buChar char=""/>
              <a:defRPr/>
            </a:pPr>
            <a:r>
              <a:rPr lang="fr-FR" b="1" dirty="0" smtClean="0">
                <a:solidFill>
                  <a:schemeClr val="tx1">
                    <a:lumMod val="50000"/>
                    <a:lumOff val="50000"/>
                  </a:schemeClr>
                </a:solidFill>
                <a:latin typeface="Arial" panose="020B0604020202020204"/>
              </a:rPr>
              <a:t>Poursuivre </a:t>
            </a:r>
            <a:r>
              <a:rPr lang="fr-FR" b="1" dirty="0">
                <a:solidFill>
                  <a:schemeClr val="tx1">
                    <a:lumMod val="50000"/>
                    <a:lumOff val="50000"/>
                  </a:schemeClr>
                </a:solidFill>
                <a:latin typeface="Arial" panose="020B0604020202020204"/>
              </a:rPr>
              <a:t>l’activité de </a:t>
            </a:r>
            <a:r>
              <a:rPr lang="fr-FR" b="1" dirty="0" smtClean="0">
                <a:solidFill>
                  <a:schemeClr val="tx1">
                    <a:lumMod val="50000"/>
                    <a:lumOff val="50000"/>
                  </a:schemeClr>
                </a:solidFill>
                <a:latin typeface="Arial" panose="020B0604020202020204"/>
              </a:rPr>
              <a:t>conseil (diapo suivante)</a:t>
            </a:r>
            <a:endParaRPr lang="fr-FR" b="1" dirty="0">
              <a:solidFill>
                <a:schemeClr val="tx1">
                  <a:lumMod val="50000"/>
                  <a:lumOff val="50000"/>
                </a:schemeClr>
              </a:solidFill>
              <a:latin typeface="Arial" panose="020B0604020202020204"/>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400" b="1"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endParaRPr>
          </a:p>
        </p:txBody>
      </p:sp>
      <p:sp>
        <p:nvSpPr>
          <p:cNvPr id="7" name="Titre 1"/>
          <p:cNvSpPr>
            <a:spLocks noGrp="1"/>
          </p:cNvSpPr>
          <p:nvPr>
            <p:ph type="title"/>
          </p:nvPr>
        </p:nvSpPr>
        <p:spPr>
          <a:xfrm rot="16200000">
            <a:off x="-3216240" y="3216240"/>
            <a:ext cx="6867525" cy="435046"/>
          </a:xfrm>
        </p:spPr>
        <p:txBody>
          <a:bodyPr/>
          <a:lstStyle/>
          <a:p>
            <a:r>
              <a:rPr lang="fr-FR" dirty="0" smtClean="0"/>
              <a:t>Privatisation de la FDJ – </a:t>
            </a:r>
            <a:r>
              <a:rPr lang="fr-FR" dirty="0"/>
              <a:t>DOSSIER TECHNIQUE</a:t>
            </a:r>
          </a:p>
        </p:txBody>
      </p:sp>
    </p:spTree>
    <p:extLst>
      <p:ext uri="{BB962C8B-B14F-4D97-AF65-F5344CB8AC3E}">
        <p14:creationId xmlns:p14="http://schemas.microsoft.com/office/powerpoint/2010/main" val="334977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left)">
                                      <p:cBhvr>
                                        <p:cTn id="15" dur="500"/>
                                        <p:tgtEl>
                                          <p:spTgt spid="6">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wipe(left)">
                                      <p:cBhvr>
                                        <p:cTn id="18" dur="500"/>
                                        <p:tgtEl>
                                          <p:spTgt spid="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wipe(left)">
                                      <p:cBhvr>
                                        <p:cTn id="23" dur="500"/>
                                        <p:tgtEl>
                                          <p:spTgt spid="6">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wipe(left)">
                                      <p:cBhvr>
                                        <p:cTn id="26" dur="500"/>
                                        <p:tgtEl>
                                          <p:spTgt spid="6">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Effect transition="in" filter="wipe(left)">
                                      <p:cBhvr>
                                        <p:cTn id="29" dur="500"/>
                                        <p:tgtEl>
                                          <p:spTgt spid="6">
                                            <p:txEl>
                                              <p:pRg st="6" end="6"/>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wipe(left)">
                                      <p:cBhvr>
                                        <p:cTn id="32" dur="500"/>
                                        <p:tgtEl>
                                          <p:spTgt spid="6">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wipe(left)">
                                      <p:cBhvr>
                                        <p:cTn id="3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r>
              <a:rPr lang="fr-FR" cap="all" dirty="0"/>
              <a:t>Posture du conseiller : que faire </a:t>
            </a:r>
            <a:r>
              <a:rPr lang="fr-FR" cap="all" dirty="0" smtClean="0"/>
              <a:t>lorsque le client </a:t>
            </a:r>
            <a:r>
              <a:rPr lang="fr-FR" cap="all" dirty="0"/>
              <a:t>vous contacte ou se présente en </a:t>
            </a:r>
            <a:r>
              <a:rPr lang="fr-FR" cap="all" dirty="0" smtClean="0"/>
              <a:t>agence  ?</a:t>
            </a:r>
            <a:endParaRPr lang="fr-FR" cap="all" dirty="0"/>
          </a:p>
        </p:txBody>
      </p:sp>
      <p:sp>
        <p:nvSpPr>
          <p:cNvPr id="6" name="Espace réservé du contenu 2"/>
          <p:cNvSpPr txBox="1">
            <a:spLocks noGrp="1"/>
          </p:cNvSpPr>
          <p:nvPr>
            <p:ph idx="1"/>
          </p:nvPr>
        </p:nvSpPr>
        <p:spPr>
          <a:xfrm>
            <a:off x="755576" y="1124744"/>
            <a:ext cx="8064896" cy="5184576"/>
          </a:xfrm>
          <a:prstGeom prst="rect">
            <a:avLst/>
          </a:prstGeom>
        </p:spPr>
        <p:txBody>
          <a:bodyPr vert="horz" lIns="91440" tIns="45720" rIns="91440" bIns="45720" rtlCol="0">
            <a:normAutofit fontScale="92500" lnSpcReduction="20000"/>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lnSpc>
                <a:spcPct val="110000"/>
              </a:lnSpc>
              <a:spcAft>
                <a:spcPts val="600"/>
              </a:spcAft>
              <a:buFont typeface="Wingdings 2" pitchFamily="18" charset="2"/>
              <a:buChar char=""/>
              <a:defRPr/>
            </a:pPr>
            <a:r>
              <a:rPr lang="fr-FR" b="1" dirty="0" smtClean="0">
                <a:solidFill>
                  <a:schemeClr val="bg1">
                    <a:lumMod val="50000"/>
                  </a:schemeClr>
                </a:solidFill>
                <a:latin typeface="Arial" panose="020B0604020202020204"/>
              </a:rPr>
              <a:t>Pour souscrire à la privatisation de la FDJ, </a:t>
            </a:r>
            <a:r>
              <a:rPr lang="fr-FR" b="1" dirty="0" smtClean="0">
                <a:solidFill>
                  <a:srgbClr val="C00000"/>
                </a:solidFill>
                <a:latin typeface="Arial" panose="020B0604020202020204"/>
              </a:rPr>
              <a:t>il est nécessaire </a:t>
            </a:r>
            <a:r>
              <a:rPr lang="fr-FR" b="1" dirty="0" smtClean="0">
                <a:solidFill>
                  <a:srgbClr val="C00000"/>
                </a:solidFill>
              </a:rPr>
              <a:t>d’avoir </a:t>
            </a:r>
            <a:r>
              <a:rPr lang="fr-FR" b="1" dirty="0">
                <a:solidFill>
                  <a:srgbClr val="C00000"/>
                </a:solidFill>
              </a:rPr>
              <a:t>un compte titres </a:t>
            </a:r>
            <a:r>
              <a:rPr lang="fr-FR" b="1" dirty="0" smtClean="0">
                <a:solidFill>
                  <a:srgbClr val="C00000"/>
                </a:solidFill>
              </a:rPr>
              <a:t>CTO </a:t>
            </a:r>
            <a:r>
              <a:rPr lang="fr-FR" b="1" dirty="0">
                <a:solidFill>
                  <a:srgbClr val="C00000"/>
                </a:solidFill>
              </a:rPr>
              <a:t>ou PEA pour y </a:t>
            </a:r>
            <a:r>
              <a:rPr lang="fr-FR" b="1" dirty="0" smtClean="0">
                <a:solidFill>
                  <a:srgbClr val="C00000"/>
                </a:solidFill>
              </a:rPr>
              <a:t>déposer </a:t>
            </a:r>
            <a:r>
              <a:rPr lang="fr-FR" b="1" dirty="0">
                <a:solidFill>
                  <a:srgbClr val="C00000"/>
                </a:solidFill>
              </a:rPr>
              <a:t>les titres </a:t>
            </a:r>
            <a:r>
              <a:rPr lang="fr-FR" b="1" dirty="0" smtClean="0">
                <a:solidFill>
                  <a:srgbClr val="C00000"/>
                </a:solidFill>
              </a:rPr>
              <a:t>FDJ</a:t>
            </a:r>
          </a:p>
          <a:p>
            <a:pPr lvl="1">
              <a:lnSpc>
                <a:spcPct val="110000"/>
              </a:lnSpc>
              <a:spcAft>
                <a:spcPts val="600"/>
              </a:spcAft>
              <a:buFont typeface="Wingdings" panose="05000000000000000000" pitchFamily="2" charset="2"/>
              <a:buChar char="Ø"/>
              <a:defRPr/>
            </a:pPr>
            <a:r>
              <a:rPr lang="fr-FR" i="1" dirty="0" smtClean="0">
                <a:solidFill>
                  <a:schemeClr val="bg1">
                    <a:lumMod val="50000"/>
                  </a:schemeClr>
                </a:solidFill>
              </a:rPr>
              <a:t>Pour rappel, depuis la loi PACTE, un jeune majeur rattaché au domicile fiscal de ses parents peut ouvrir un PEA. Le </a:t>
            </a:r>
            <a:r>
              <a:rPr lang="fr-FR" i="1" dirty="0">
                <a:solidFill>
                  <a:schemeClr val="bg1">
                    <a:lumMod val="50000"/>
                  </a:schemeClr>
                </a:solidFill>
              </a:rPr>
              <a:t>respect des notions de rattachement fiscal et du plafond de 20 000 € étant de la responsabilité du </a:t>
            </a:r>
            <a:r>
              <a:rPr lang="fr-FR" i="1" dirty="0" smtClean="0">
                <a:solidFill>
                  <a:schemeClr val="bg1">
                    <a:lumMod val="50000"/>
                  </a:schemeClr>
                </a:solidFill>
              </a:rPr>
              <a:t>client</a:t>
            </a:r>
          </a:p>
          <a:p>
            <a:pPr marL="266700" lvl="1" indent="-266700">
              <a:lnSpc>
                <a:spcPct val="110000"/>
              </a:lnSpc>
              <a:spcAft>
                <a:spcPts val="600"/>
              </a:spcAft>
              <a:buFont typeface="Wingdings 2" pitchFamily="18" charset="2"/>
              <a:buChar char=""/>
              <a:defRPr/>
            </a:pPr>
            <a:r>
              <a:rPr lang="fr-FR" b="1" dirty="0" smtClean="0">
                <a:solidFill>
                  <a:schemeClr val="bg1">
                    <a:lumMod val="50000"/>
                  </a:schemeClr>
                </a:solidFill>
                <a:latin typeface="Arial" panose="020B0604020202020204"/>
              </a:rPr>
              <a:t>Présenter au client les </a:t>
            </a:r>
            <a:r>
              <a:rPr lang="fr-FR" b="1" dirty="0">
                <a:solidFill>
                  <a:schemeClr val="bg1">
                    <a:lumMod val="50000"/>
                  </a:schemeClr>
                </a:solidFill>
                <a:latin typeface="Arial" panose="020B0604020202020204"/>
              </a:rPr>
              <a:t>spécificités du Compte Titres ordinaire et du </a:t>
            </a:r>
            <a:r>
              <a:rPr lang="fr-FR" b="1" dirty="0" smtClean="0">
                <a:solidFill>
                  <a:schemeClr val="bg1">
                    <a:lumMod val="50000"/>
                  </a:schemeClr>
                </a:solidFill>
                <a:latin typeface="Arial" panose="020B0604020202020204"/>
              </a:rPr>
              <a:t>PEA (Cf. </a:t>
            </a:r>
            <a:r>
              <a:rPr lang="fr-FR" b="1" dirty="0" err="1" smtClean="0">
                <a:solidFill>
                  <a:schemeClr val="bg1">
                    <a:lumMod val="50000"/>
                  </a:schemeClr>
                </a:solidFill>
                <a:latin typeface="Arial" panose="020B0604020202020204"/>
              </a:rPr>
              <a:t>Brief</a:t>
            </a:r>
            <a:r>
              <a:rPr lang="fr-FR" b="1" dirty="0" smtClean="0">
                <a:solidFill>
                  <a:schemeClr val="bg1">
                    <a:lumMod val="50000"/>
                  </a:schemeClr>
                </a:solidFill>
                <a:latin typeface="Arial" panose="020B0604020202020204"/>
              </a:rPr>
              <a:t> Hebdo S 44) : </a:t>
            </a:r>
          </a:p>
          <a:p>
            <a:pPr marL="717550" lvl="2" indent="-266700">
              <a:lnSpc>
                <a:spcPct val="110000"/>
              </a:lnSpc>
              <a:spcAft>
                <a:spcPts val="600"/>
              </a:spcAft>
              <a:buFont typeface="Wingdings" panose="05000000000000000000" pitchFamily="2" charset="2"/>
              <a:buChar char="Ø"/>
              <a:defRPr/>
            </a:pPr>
            <a:r>
              <a:rPr lang="fr-FR" sz="1300" dirty="0" smtClean="0">
                <a:solidFill>
                  <a:schemeClr val="bg1">
                    <a:lumMod val="50000"/>
                  </a:schemeClr>
                </a:solidFill>
                <a:latin typeface="Arial" panose="020B0604020202020204"/>
              </a:rPr>
              <a:t>Procéder, le cas échéant, à l’ouverture du produit</a:t>
            </a:r>
          </a:p>
          <a:p>
            <a:pPr marL="717550" lvl="2" indent="-266700">
              <a:lnSpc>
                <a:spcPct val="110000"/>
              </a:lnSpc>
              <a:spcAft>
                <a:spcPts val="600"/>
              </a:spcAft>
              <a:buFont typeface="Wingdings" panose="05000000000000000000" pitchFamily="2" charset="2"/>
              <a:buChar char="Ø"/>
              <a:defRPr/>
            </a:pPr>
            <a:r>
              <a:rPr lang="fr-FR" sz="1300" dirty="0" smtClean="0">
                <a:solidFill>
                  <a:schemeClr val="bg1">
                    <a:lumMod val="50000"/>
                  </a:schemeClr>
                </a:solidFill>
                <a:latin typeface="Arial" panose="020B0604020202020204"/>
              </a:rPr>
              <a:t>Mettre à jour </a:t>
            </a:r>
            <a:r>
              <a:rPr lang="fr-FR" sz="1300" dirty="0">
                <a:solidFill>
                  <a:schemeClr val="bg1">
                    <a:lumMod val="50000"/>
                  </a:schemeClr>
                </a:solidFill>
                <a:latin typeface="Arial" panose="020B0604020202020204"/>
              </a:rPr>
              <a:t>le QCF/QR </a:t>
            </a:r>
            <a:endParaRPr lang="fr-FR" sz="1300" dirty="0" smtClean="0">
              <a:solidFill>
                <a:schemeClr val="bg1">
                  <a:lumMod val="50000"/>
                </a:schemeClr>
              </a:solidFill>
              <a:latin typeface="Arial" panose="020B0604020202020204"/>
            </a:endParaRPr>
          </a:p>
          <a:p>
            <a:pPr marL="717550" lvl="2" indent="-266700">
              <a:lnSpc>
                <a:spcPct val="110000"/>
              </a:lnSpc>
              <a:spcAft>
                <a:spcPts val="600"/>
              </a:spcAft>
              <a:buFont typeface="Wingdings" panose="05000000000000000000" pitchFamily="2" charset="2"/>
              <a:buChar char="Ø"/>
              <a:defRPr/>
            </a:pPr>
            <a:r>
              <a:rPr lang="fr-FR" sz="1300" dirty="0" smtClean="0">
                <a:solidFill>
                  <a:schemeClr val="bg1">
                    <a:lumMod val="50000"/>
                  </a:schemeClr>
                </a:solidFill>
                <a:latin typeface="Arial" panose="020B0604020202020204"/>
              </a:rPr>
              <a:t>Réaliser </a:t>
            </a:r>
            <a:r>
              <a:rPr lang="fr-FR" sz="1300" dirty="0">
                <a:solidFill>
                  <a:schemeClr val="bg1">
                    <a:lumMod val="50000"/>
                  </a:schemeClr>
                </a:solidFill>
                <a:latin typeface="Arial" panose="020B0604020202020204"/>
              </a:rPr>
              <a:t>la </a:t>
            </a:r>
            <a:r>
              <a:rPr lang="fr-FR" sz="1300" dirty="0" smtClean="0">
                <a:solidFill>
                  <a:schemeClr val="bg1">
                    <a:lumMod val="50000"/>
                  </a:schemeClr>
                </a:solidFill>
                <a:latin typeface="Arial" panose="020B0604020202020204"/>
              </a:rPr>
              <a:t>souscription</a:t>
            </a:r>
          </a:p>
          <a:p>
            <a:pPr marL="266700" lvl="1" indent="-266700">
              <a:lnSpc>
                <a:spcPct val="110000"/>
              </a:lnSpc>
              <a:spcAft>
                <a:spcPts val="600"/>
              </a:spcAft>
              <a:buFont typeface="Wingdings 2" pitchFamily="18" charset="2"/>
              <a:buChar char=""/>
              <a:defRPr/>
            </a:pPr>
            <a:r>
              <a:rPr lang="fr-FR" b="1" dirty="0" smtClean="0">
                <a:solidFill>
                  <a:schemeClr val="bg1">
                    <a:lumMod val="50000"/>
                  </a:schemeClr>
                </a:solidFill>
              </a:rPr>
              <a:t>Proposer au client de</a:t>
            </a:r>
            <a:r>
              <a:rPr lang="fr-FR" b="1" dirty="0">
                <a:solidFill>
                  <a:schemeClr val="bg1">
                    <a:lumMod val="50000"/>
                  </a:schemeClr>
                </a:solidFill>
              </a:rPr>
              <a:t> mettre en place sur </a:t>
            </a:r>
            <a:r>
              <a:rPr lang="fr-FR" b="1" dirty="0" smtClean="0">
                <a:solidFill>
                  <a:schemeClr val="bg1">
                    <a:lumMod val="50000"/>
                  </a:schemeClr>
                </a:solidFill>
              </a:rPr>
              <a:t>DEI, </a:t>
            </a:r>
            <a:r>
              <a:rPr lang="fr-FR" b="1" dirty="0">
                <a:solidFill>
                  <a:schemeClr val="bg1">
                    <a:lumMod val="50000"/>
                  </a:schemeClr>
                </a:solidFill>
              </a:rPr>
              <a:t>l’option Espace Bourse </a:t>
            </a:r>
            <a:endParaRPr lang="fr-FR" b="1" dirty="0" smtClean="0">
              <a:solidFill>
                <a:schemeClr val="bg1">
                  <a:lumMod val="50000"/>
                </a:schemeClr>
              </a:solidFill>
            </a:endParaRPr>
          </a:p>
          <a:p>
            <a:pPr marL="717550" lvl="2" indent="-266700">
              <a:lnSpc>
                <a:spcPct val="110000"/>
              </a:lnSpc>
              <a:spcAft>
                <a:spcPts val="600"/>
              </a:spcAft>
              <a:buFont typeface="Wingdings" panose="05000000000000000000" pitchFamily="2" charset="2"/>
              <a:buChar char="Ø"/>
              <a:defRPr/>
            </a:pPr>
            <a:r>
              <a:rPr lang="fr-FR" sz="1400" dirty="0" smtClean="0">
                <a:solidFill>
                  <a:schemeClr val="bg1">
                    <a:lumMod val="50000"/>
                  </a:schemeClr>
                </a:solidFill>
              </a:rPr>
              <a:t>cocher </a:t>
            </a:r>
            <a:r>
              <a:rPr lang="fr-FR" sz="1400" dirty="0">
                <a:solidFill>
                  <a:schemeClr val="bg1">
                    <a:lumMod val="50000"/>
                  </a:schemeClr>
                </a:solidFill>
              </a:rPr>
              <a:t>« passage d’ordres </a:t>
            </a:r>
            <a:r>
              <a:rPr lang="fr-FR" sz="1400" dirty="0" smtClean="0">
                <a:solidFill>
                  <a:schemeClr val="bg1">
                    <a:lumMod val="50000"/>
                  </a:schemeClr>
                </a:solidFill>
              </a:rPr>
              <a:t>», afin qu’il puisse suivre l’attribution et négocier les titres</a:t>
            </a:r>
            <a:endParaRPr lang="fr-FR" sz="1400" dirty="0" smtClean="0">
              <a:solidFill>
                <a:schemeClr val="bg1">
                  <a:lumMod val="50000"/>
                </a:schemeClr>
              </a:solidFill>
              <a:latin typeface="Arial" panose="020B0604020202020204"/>
            </a:endParaRPr>
          </a:p>
          <a:p>
            <a:pPr marL="266700" lvl="1" indent="-266700">
              <a:lnSpc>
                <a:spcPct val="110000"/>
              </a:lnSpc>
              <a:spcAft>
                <a:spcPts val="600"/>
              </a:spcAft>
              <a:buFont typeface="Wingdings 2" pitchFamily="18" charset="2"/>
              <a:buChar char=""/>
              <a:defRPr/>
            </a:pPr>
            <a:endParaRPr lang="fr-FR" b="1" dirty="0">
              <a:solidFill>
                <a:schemeClr val="bg1">
                  <a:lumMod val="50000"/>
                </a:schemeClr>
              </a:solidFill>
              <a:latin typeface="Arial" panose="020B0604020202020204"/>
            </a:endParaRPr>
          </a:p>
          <a:p>
            <a:pPr marL="266700" lvl="1" indent="-266700">
              <a:lnSpc>
                <a:spcPct val="110000"/>
              </a:lnSpc>
              <a:spcAft>
                <a:spcPts val="600"/>
              </a:spcAft>
              <a:buFont typeface="Wingdings 2" pitchFamily="18" charset="2"/>
              <a:buChar char=""/>
              <a:defRPr/>
            </a:pPr>
            <a:endParaRPr lang="fr-FR" b="1" dirty="0" smtClean="0">
              <a:solidFill>
                <a:schemeClr val="bg1">
                  <a:lumMod val="50000"/>
                </a:schemeClr>
              </a:solidFill>
              <a:latin typeface="Arial" panose="020B0604020202020204"/>
            </a:endParaRPr>
          </a:p>
          <a:p>
            <a:pPr marL="266700" lvl="1" indent="-266700">
              <a:lnSpc>
                <a:spcPct val="110000"/>
              </a:lnSpc>
              <a:spcAft>
                <a:spcPts val="600"/>
              </a:spcAft>
              <a:buFont typeface="Wingdings 2" pitchFamily="18" charset="2"/>
              <a:buChar char=""/>
              <a:defRPr/>
            </a:pPr>
            <a:endParaRPr lang="fr-FR" sz="2000" b="1" dirty="0" smtClean="0">
              <a:solidFill>
                <a:schemeClr val="bg1">
                  <a:lumMod val="50000"/>
                </a:schemeClr>
              </a:solidFill>
              <a:latin typeface="Arial" panose="020B0604020202020204"/>
            </a:endParaRPr>
          </a:p>
          <a:p>
            <a:pPr marL="0" lvl="1" indent="0">
              <a:lnSpc>
                <a:spcPct val="110000"/>
              </a:lnSpc>
              <a:spcAft>
                <a:spcPts val="600"/>
              </a:spcAft>
              <a:buNone/>
              <a:defRPr/>
            </a:pPr>
            <a:endParaRPr lang="fr-FR" sz="2000" b="1" dirty="0" smtClean="0">
              <a:solidFill>
                <a:schemeClr val="bg1">
                  <a:lumMod val="50000"/>
                </a:schemeClr>
              </a:solidFill>
              <a:latin typeface="Arial" panose="020B0604020202020204"/>
            </a:endParaRPr>
          </a:p>
          <a:p>
            <a:pPr marL="266700" lvl="1" indent="-266700">
              <a:lnSpc>
                <a:spcPct val="110000"/>
              </a:lnSpc>
              <a:spcAft>
                <a:spcPts val="600"/>
              </a:spcAft>
              <a:buFont typeface="Wingdings 2" pitchFamily="18" charset="2"/>
              <a:buChar char=""/>
              <a:defRPr/>
            </a:pPr>
            <a:r>
              <a:rPr lang="fr-FR" b="1" dirty="0" smtClean="0">
                <a:solidFill>
                  <a:schemeClr val="bg1">
                    <a:lumMod val="50000"/>
                  </a:schemeClr>
                </a:solidFill>
                <a:latin typeface="Arial" panose="020B0604020202020204"/>
              </a:rPr>
              <a:t>Attirer </a:t>
            </a:r>
            <a:r>
              <a:rPr lang="fr-FR" b="1" dirty="0">
                <a:solidFill>
                  <a:schemeClr val="bg1">
                    <a:lumMod val="50000"/>
                  </a:schemeClr>
                </a:solidFill>
                <a:latin typeface="Arial" panose="020B0604020202020204"/>
              </a:rPr>
              <a:t>l’attention du client sur le risque de perte en capital lié aux fluctuations des marchés </a:t>
            </a:r>
            <a:r>
              <a:rPr lang="fr-FR" b="1" dirty="0" smtClean="0">
                <a:solidFill>
                  <a:schemeClr val="bg1">
                    <a:lumMod val="50000"/>
                  </a:schemeClr>
                </a:solidFill>
                <a:latin typeface="Arial" panose="020B0604020202020204"/>
              </a:rPr>
              <a:t>financiers</a:t>
            </a:r>
          </a:p>
        </p:txBody>
      </p:sp>
      <p:pic>
        <p:nvPicPr>
          <p:cNvPr id="5" name="Image 8" descr="image010"/>
          <p:cNvPicPr>
            <a:picLocks noChangeAspect="1" noChangeArrowheads="1"/>
          </p:cNvPicPr>
          <p:nvPr/>
        </p:nvPicPr>
        <p:blipFill rotWithShape="1">
          <a:blip r:embed="rId2">
            <a:extLst>
              <a:ext uri="{28A0092B-C50C-407E-A947-70E740481C1C}">
                <a14:useLocalDpi xmlns:a14="http://schemas.microsoft.com/office/drawing/2010/main" val="0"/>
              </a:ext>
            </a:extLst>
          </a:blip>
          <a:srcRect l="4761" t="7573" r="7619" b="20484"/>
          <a:stretch/>
        </p:blipFill>
        <p:spPr bwMode="auto">
          <a:xfrm>
            <a:off x="1763688" y="4365104"/>
            <a:ext cx="5521876" cy="11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1"/>
          <p:cNvSpPr>
            <a:spLocks noGrp="1"/>
          </p:cNvSpPr>
          <p:nvPr>
            <p:ph type="title"/>
          </p:nvPr>
        </p:nvSpPr>
        <p:spPr>
          <a:xfrm rot="16200000">
            <a:off x="-3216240" y="3216240"/>
            <a:ext cx="6867525" cy="435046"/>
          </a:xfrm>
        </p:spPr>
        <p:txBody>
          <a:bodyPr/>
          <a:lstStyle/>
          <a:p>
            <a:r>
              <a:rPr lang="fr-FR" dirty="0" smtClean="0"/>
              <a:t>Privatisation de la FDJ – </a:t>
            </a:r>
            <a:r>
              <a:rPr lang="fr-FR" dirty="0"/>
              <a:t>DOSSIER TECHNIQUE</a:t>
            </a:r>
          </a:p>
        </p:txBody>
      </p:sp>
      <p:sp>
        <p:nvSpPr>
          <p:cNvPr id="2" name="Rectangle 1"/>
          <p:cNvSpPr/>
          <p:nvPr/>
        </p:nvSpPr>
        <p:spPr>
          <a:xfrm>
            <a:off x="3059832" y="5301208"/>
            <a:ext cx="648072" cy="1322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Tree>
    <p:extLst>
      <p:ext uri="{BB962C8B-B14F-4D97-AF65-F5344CB8AC3E}">
        <p14:creationId xmlns:p14="http://schemas.microsoft.com/office/powerpoint/2010/main" val="279811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wipe(left)">
                                      <p:cBhvr>
                                        <p:cTn id="20" dur="500"/>
                                        <p:tgtEl>
                                          <p:spTgt spid="6">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wipe(left)">
                                      <p:cBhvr>
                                        <p:cTn id="23" dur="500"/>
                                        <p:tgtEl>
                                          <p:spTgt spid="6">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wipe(left)">
                                      <p:cBhvr>
                                        <p:cTn id="26" dur="500"/>
                                        <p:tgtEl>
                                          <p:spTgt spid="6">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wipe(left)">
                                      <p:cBhvr>
                                        <p:cTn id="31" dur="500"/>
                                        <p:tgtEl>
                                          <p:spTgt spid="6">
                                            <p:txEl>
                                              <p:pRg st="6" end="6"/>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wipe(left)">
                                      <p:cBhvr>
                                        <p:cTn id="34" dur="500"/>
                                        <p:tgtEl>
                                          <p:spTgt spid="6">
                                            <p:txEl>
                                              <p:pRg st="7" end="7"/>
                                            </p:txEl>
                                          </p:spTgt>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animEffect transition="in" filter="wipe(left)">
                                      <p:cBhvr>
                                        <p:cTn id="43"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p:txBody>
          <a:bodyPr/>
          <a:lstStyle/>
          <a:p>
            <a:pPr lvl="0">
              <a:spcBef>
                <a:spcPts val="1200"/>
              </a:spcBef>
              <a:defRPr/>
            </a:pPr>
            <a:r>
              <a:rPr lang="fr-FR" cap="all" dirty="0" smtClean="0"/>
              <a:t>la souscription va se faire </a:t>
            </a:r>
            <a:r>
              <a:rPr lang="fr-FR" cap="all" dirty="0"/>
              <a:t>dans le cadre d’un processus commercial </a:t>
            </a:r>
            <a:r>
              <a:rPr lang="fr-FR" cap="all" dirty="0" smtClean="0"/>
              <a:t>spécifique</a:t>
            </a:r>
            <a:endParaRPr lang="fr-FR" cap="all" dirty="0"/>
          </a:p>
        </p:txBody>
      </p:sp>
      <p:sp>
        <p:nvSpPr>
          <p:cNvPr id="6" name="Espace réservé du contenu 2"/>
          <p:cNvSpPr txBox="1">
            <a:spLocks noGrp="1"/>
          </p:cNvSpPr>
          <p:nvPr>
            <p:ph idx="1"/>
          </p:nvPr>
        </p:nvSpPr>
        <p:spPr>
          <a:xfrm>
            <a:off x="683568" y="1196752"/>
            <a:ext cx="8136904" cy="5472608"/>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0000"/>
              </a:lnSpc>
              <a:spcBef>
                <a:spcPts val="1200"/>
              </a:spcBef>
              <a:spcAft>
                <a:spcPts val="1200"/>
              </a:spcAft>
              <a:defRPr/>
            </a:pPr>
            <a:r>
              <a:rPr lang="fr-FR" sz="1600" dirty="0" smtClean="0">
                <a:solidFill>
                  <a:schemeClr val="tx1">
                    <a:lumMod val="50000"/>
                    <a:lumOff val="50000"/>
                  </a:schemeClr>
                </a:solidFill>
                <a:latin typeface="Arial" panose="020B0604020202020204"/>
              </a:rPr>
              <a:t>Les </a:t>
            </a:r>
            <a:r>
              <a:rPr lang="fr-FR" sz="1600" dirty="0">
                <a:solidFill>
                  <a:schemeClr val="tx1">
                    <a:lumMod val="50000"/>
                    <a:lumOff val="50000"/>
                  </a:schemeClr>
                </a:solidFill>
                <a:latin typeface="Arial" panose="020B0604020202020204"/>
              </a:rPr>
              <a:t>titres FDJ étant considérés comme des titres vifs, ce placement </a:t>
            </a:r>
            <a:r>
              <a:rPr lang="fr-FR" sz="1600" dirty="0" smtClean="0">
                <a:solidFill>
                  <a:schemeClr val="tx1">
                    <a:lumMod val="50000"/>
                    <a:lumOff val="50000"/>
                  </a:schemeClr>
                </a:solidFill>
                <a:latin typeface="Arial" panose="020B0604020202020204"/>
              </a:rPr>
              <a:t>s’effectue </a:t>
            </a:r>
            <a:r>
              <a:rPr lang="fr-FR" sz="1600" kern="0" dirty="0">
                <a:solidFill>
                  <a:schemeClr val="tx1">
                    <a:lumMod val="50000"/>
                    <a:lumOff val="50000"/>
                  </a:schemeClr>
                </a:solidFill>
                <a:latin typeface="Arial"/>
                <a:cs typeface="Arial"/>
              </a:rPr>
              <a:t>avec un </a:t>
            </a:r>
            <a:r>
              <a:rPr lang="fr-FR" sz="1600" kern="0" dirty="0">
                <a:solidFill>
                  <a:srgbClr val="C00000"/>
                </a:solidFill>
                <a:latin typeface="Arial"/>
                <a:cs typeface="Arial"/>
              </a:rPr>
              <a:t>parcours client </a:t>
            </a:r>
            <a:r>
              <a:rPr lang="fr-FR" sz="1600" kern="0" spc="-4" dirty="0">
                <a:solidFill>
                  <a:srgbClr val="C00000"/>
                </a:solidFill>
                <a:latin typeface="Arial"/>
                <a:cs typeface="Arial"/>
              </a:rPr>
              <a:t>type « </a:t>
            </a:r>
            <a:r>
              <a:rPr lang="fr-FR" sz="1600" kern="0" dirty="0">
                <a:solidFill>
                  <a:srgbClr val="C00000"/>
                </a:solidFill>
                <a:latin typeface="Arial"/>
                <a:cs typeface="Arial"/>
              </a:rPr>
              <a:t>sans conseil »</a:t>
            </a:r>
            <a:r>
              <a:rPr lang="fr-FR" sz="1600" kern="0" spc="221" dirty="0">
                <a:solidFill>
                  <a:srgbClr val="C00000"/>
                </a:solidFill>
                <a:latin typeface="Arial"/>
                <a:cs typeface="Arial"/>
              </a:rPr>
              <a:t> </a:t>
            </a:r>
            <a:r>
              <a:rPr lang="fr-FR" sz="1600" kern="0" dirty="0" smtClean="0">
                <a:solidFill>
                  <a:srgbClr val="C00000"/>
                </a:solidFill>
                <a:latin typeface="Arial"/>
                <a:cs typeface="Arial"/>
              </a:rPr>
              <a:t>(RTO*,  </a:t>
            </a:r>
            <a:r>
              <a:rPr lang="fr-FR" sz="1600" kern="0" dirty="0">
                <a:solidFill>
                  <a:srgbClr val="C00000"/>
                </a:solidFill>
                <a:latin typeface="Arial"/>
                <a:cs typeface="Arial"/>
              </a:rPr>
              <a:t>à valeur ajoutée</a:t>
            </a:r>
            <a:r>
              <a:rPr lang="fr-FR" sz="1600" kern="0" dirty="0" smtClean="0">
                <a:solidFill>
                  <a:srgbClr val="C00000"/>
                </a:solidFill>
                <a:latin typeface="Arial"/>
                <a:cs typeface="Arial"/>
              </a:rPr>
              <a:t>) </a:t>
            </a:r>
            <a:r>
              <a:rPr lang="fr-FR" sz="1600" dirty="0" smtClean="0">
                <a:solidFill>
                  <a:schemeClr val="tx1">
                    <a:lumMod val="50000"/>
                    <a:lumOff val="50000"/>
                  </a:schemeClr>
                </a:solidFill>
                <a:latin typeface="Arial"/>
              </a:rPr>
              <a:t>adapté</a:t>
            </a:r>
          </a:p>
          <a:p>
            <a:pPr lvl="1">
              <a:lnSpc>
                <a:spcPct val="110000"/>
              </a:lnSpc>
              <a:spcBef>
                <a:spcPts val="1200"/>
              </a:spcBef>
              <a:spcAft>
                <a:spcPts val="1200"/>
              </a:spcAft>
              <a:buFont typeface="Wingdings" panose="05000000000000000000" pitchFamily="2" charset="2"/>
              <a:buChar char="Ø"/>
              <a:defRPr/>
            </a:pPr>
            <a:r>
              <a:rPr lang="fr-FR" sz="1600" dirty="0" smtClean="0">
                <a:solidFill>
                  <a:schemeClr val="tx1">
                    <a:lumMod val="50000"/>
                    <a:lumOff val="50000"/>
                  </a:schemeClr>
                </a:solidFill>
                <a:latin typeface="Arial"/>
              </a:rPr>
              <a:t>Le </a:t>
            </a:r>
            <a:r>
              <a:rPr lang="fr-FR" sz="1600" dirty="0">
                <a:solidFill>
                  <a:schemeClr val="tx1">
                    <a:lumMod val="50000"/>
                    <a:lumOff val="50000"/>
                  </a:schemeClr>
                </a:solidFill>
                <a:latin typeface="Arial"/>
              </a:rPr>
              <a:t>client devra à minima </a:t>
            </a:r>
            <a:r>
              <a:rPr lang="fr-FR" sz="1600" dirty="0">
                <a:solidFill>
                  <a:srgbClr val="C00000"/>
                </a:solidFill>
              </a:rPr>
              <a:t>répondre ou mettre à jour (si &gt; 2 ans</a:t>
            </a:r>
            <a:r>
              <a:rPr lang="fr-FR" sz="1600" dirty="0" smtClean="0">
                <a:solidFill>
                  <a:srgbClr val="C00000"/>
                </a:solidFill>
              </a:rPr>
              <a:t>), </a:t>
            </a:r>
            <a:r>
              <a:rPr lang="fr-FR" sz="1600" dirty="0">
                <a:solidFill>
                  <a:srgbClr val="C00000"/>
                </a:solidFill>
              </a:rPr>
              <a:t>le Questionnaire de Compétence Financière (QCF)</a:t>
            </a:r>
          </a:p>
          <a:p>
            <a:pPr>
              <a:lnSpc>
                <a:spcPct val="110000"/>
              </a:lnSpc>
              <a:spcBef>
                <a:spcPts val="1200"/>
              </a:spcBef>
              <a:spcAft>
                <a:spcPts val="1200"/>
              </a:spcAft>
            </a:pPr>
            <a:r>
              <a:rPr lang="fr-FR" sz="1600" dirty="0" smtClean="0">
                <a:solidFill>
                  <a:schemeClr val="tx1">
                    <a:lumMod val="50000"/>
                    <a:lumOff val="50000"/>
                  </a:schemeClr>
                </a:solidFill>
                <a:latin typeface="Arial"/>
              </a:rPr>
              <a:t>Ce </a:t>
            </a:r>
            <a:r>
              <a:rPr lang="fr-FR" sz="1600" dirty="0">
                <a:solidFill>
                  <a:schemeClr val="tx1">
                    <a:lumMod val="50000"/>
                    <a:lumOff val="50000"/>
                  </a:schemeClr>
                </a:solidFill>
                <a:latin typeface="Arial"/>
              </a:rPr>
              <a:t>titre vif pourra être commercialisé auprès </a:t>
            </a:r>
            <a:r>
              <a:rPr lang="fr-FR" sz="1600" dirty="0">
                <a:solidFill>
                  <a:srgbClr val="C00000"/>
                </a:solidFill>
              </a:rPr>
              <a:t>de clients ayant un niveau de compétence financière allant de débutant à </a:t>
            </a:r>
            <a:r>
              <a:rPr lang="fr-FR" sz="1600" dirty="0" smtClean="0">
                <a:solidFill>
                  <a:srgbClr val="C00000"/>
                </a:solidFill>
              </a:rPr>
              <a:t>expert</a:t>
            </a:r>
          </a:p>
          <a:p>
            <a:pPr>
              <a:spcBef>
                <a:spcPts val="1200"/>
              </a:spcBef>
              <a:spcAft>
                <a:spcPts val="1200"/>
              </a:spcAft>
            </a:pPr>
            <a:r>
              <a:rPr lang="fr-FR" sz="1600" dirty="0" smtClean="0">
                <a:solidFill>
                  <a:schemeClr val="tx1">
                    <a:lumMod val="50000"/>
                    <a:lumOff val="50000"/>
                  </a:schemeClr>
                </a:solidFill>
                <a:latin typeface="Arial"/>
              </a:rPr>
              <a:t>L’horizon </a:t>
            </a:r>
            <a:r>
              <a:rPr lang="fr-FR" sz="1600" dirty="0">
                <a:solidFill>
                  <a:schemeClr val="tx1">
                    <a:lumMod val="50000"/>
                    <a:lumOff val="50000"/>
                  </a:schemeClr>
                </a:solidFill>
                <a:latin typeface="Arial"/>
              </a:rPr>
              <a:t>du placement serait </a:t>
            </a:r>
            <a:r>
              <a:rPr lang="fr-FR" sz="1600" dirty="0">
                <a:solidFill>
                  <a:srgbClr val="C00000"/>
                </a:solidFill>
              </a:rPr>
              <a:t>au minimum de 5 </a:t>
            </a:r>
            <a:r>
              <a:rPr lang="fr-FR" sz="1600" dirty="0" smtClean="0">
                <a:solidFill>
                  <a:srgbClr val="C00000"/>
                </a:solidFill>
              </a:rPr>
              <a:t>ans</a:t>
            </a:r>
          </a:p>
          <a:p>
            <a:pPr>
              <a:spcBef>
                <a:spcPts val="1200"/>
              </a:spcBef>
              <a:spcAft>
                <a:spcPts val="1200"/>
              </a:spcAft>
            </a:pPr>
            <a:r>
              <a:rPr lang="fr-FR" sz="1600" dirty="0" smtClean="0">
                <a:solidFill>
                  <a:schemeClr val="tx1">
                    <a:lumMod val="50000"/>
                    <a:lumOff val="50000"/>
                  </a:schemeClr>
                </a:solidFill>
                <a:latin typeface="Arial"/>
              </a:rPr>
              <a:t>Seront </a:t>
            </a:r>
            <a:r>
              <a:rPr lang="fr-FR" sz="1600" dirty="0">
                <a:solidFill>
                  <a:schemeClr val="tx1">
                    <a:lumMod val="50000"/>
                    <a:lumOff val="50000"/>
                  </a:schemeClr>
                </a:solidFill>
                <a:latin typeface="Arial"/>
              </a:rPr>
              <a:t>notamment mis à disposition des clients </a:t>
            </a:r>
            <a:r>
              <a:rPr lang="fr-FR" sz="1600" dirty="0" smtClean="0">
                <a:solidFill>
                  <a:schemeClr val="tx1">
                    <a:lumMod val="50000"/>
                    <a:lumOff val="50000"/>
                  </a:schemeClr>
                </a:solidFill>
                <a:latin typeface="Arial"/>
              </a:rPr>
              <a:t>l’intégralité </a:t>
            </a:r>
            <a:r>
              <a:rPr lang="fr-FR" sz="1600" dirty="0">
                <a:solidFill>
                  <a:schemeClr val="tx1">
                    <a:lumMod val="50000"/>
                    <a:lumOff val="50000"/>
                  </a:schemeClr>
                </a:solidFill>
                <a:latin typeface="Arial"/>
              </a:rPr>
              <a:t>des documents </a:t>
            </a:r>
            <a:r>
              <a:rPr lang="fr-FR" sz="1600" b="1" dirty="0">
                <a:solidFill>
                  <a:srgbClr val="C00000"/>
                </a:solidFill>
              </a:rPr>
              <a:t>disponibles publiquement </a:t>
            </a:r>
            <a:r>
              <a:rPr lang="fr-FR" sz="1600" dirty="0">
                <a:solidFill>
                  <a:schemeClr val="tx1">
                    <a:lumMod val="50000"/>
                    <a:lumOff val="50000"/>
                  </a:schemeClr>
                </a:solidFill>
                <a:latin typeface="Arial"/>
              </a:rPr>
              <a:t>et validés par l’AMF (document de base, note d’opération, communiqués de </a:t>
            </a:r>
            <a:r>
              <a:rPr lang="fr-FR" sz="1600" dirty="0" smtClean="0">
                <a:solidFill>
                  <a:schemeClr val="tx1">
                    <a:lumMod val="50000"/>
                    <a:lumOff val="50000"/>
                  </a:schemeClr>
                </a:solidFill>
                <a:latin typeface="Arial"/>
              </a:rPr>
              <a:t>presse …)</a:t>
            </a:r>
            <a:endParaRPr lang="fr-FR" sz="1600" dirty="0">
              <a:solidFill>
                <a:schemeClr val="tx1">
                  <a:lumMod val="50000"/>
                  <a:lumOff val="50000"/>
                </a:schemeClr>
              </a:solidFill>
              <a:latin typeface="Arial"/>
            </a:endParaRPr>
          </a:p>
          <a:p>
            <a:pPr marL="0" indent="0">
              <a:spcBef>
                <a:spcPts val="1200"/>
              </a:spcBef>
              <a:buNone/>
            </a:pPr>
            <a:endParaRPr lang="fr-FR" sz="1600" dirty="0" smtClean="0">
              <a:solidFill>
                <a:srgbClr val="C00000"/>
              </a:solidFill>
            </a:endParaRPr>
          </a:p>
          <a:p>
            <a:pPr marL="0" lvl="0" indent="0" algn="r">
              <a:buNone/>
              <a:defRPr/>
            </a:pPr>
            <a:r>
              <a:rPr kumimoji="0" lang="fr-FR" sz="1600" b="1" i="0" u="none" strike="noStrike" kern="1200" cap="none" spc="0" normalizeH="0" baseline="0" noProof="0" dirty="0" smtClean="0">
                <a:ln>
                  <a:noFill/>
                </a:ln>
                <a:solidFill>
                  <a:sysClr val="windowText" lastClr="000000"/>
                </a:solidFill>
                <a:effectLst/>
                <a:uLnTx/>
                <a:uFillTx/>
              </a:rPr>
              <a:t>		</a:t>
            </a:r>
            <a:r>
              <a:rPr lang="fr-FR" sz="1600" dirty="0">
                <a:solidFill>
                  <a:sysClr val="windowText" lastClr="000000"/>
                </a:solidFill>
              </a:rPr>
              <a:t>	</a:t>
            </a:r>
            <a:r>
              <a:rPr lang="fr-FR" sz="1600" i="1" dirty="0" smtClean="0">
                <a:solidFill>
                  <a:schemeClr val="tx1">
                    <a:lumMod val="50000"/>
                    <a:lumOff val="50000"/>
                  </a:schemeClr>
                </a:solidFill>
                <a:latin typeface="Arial"/>
              </a:rPr>
              <a:t>*</a:t>
            </a:r>
            <a:r>
              <a:rPr lang="fr-FR" sz="1600" i="1" dirty="0">
                <a:solidFill>
                  <a:schemeClr val="tx1">
                    <a:lumMod val="50000"/>
                    <a:lumOff val="50000"/>
                  </a:schemeClr>
                </a:solidFill>
                <a:latin typeface="Arial"/>
              </a:rPr>
              <a:t>RTO : Réception – Transmission d’Ordre</a:t>
            </a:r>
          </a:p>
        </p:txBody>
      </p:sp>
      <p:sp>
        <p:nvSpPr>
          <p:cNvPr id="7" name="Titre 1"/>
          <p:cNvSpPr>
            <a:spLocks noGrp="1"/>
          </p:cNvSpPr>
          <p:nvPr>
            <p:ph type="title"/>
          </p:nvPr>
        </p:nvSpPr>
        <p:spPr>
          <a:xfrm rot="16200000">
            <a:off x="-3216240" y="3216240"/>
            <a:ext cx="6867525" cy="435046"/>
          </a:xfrm>
        </p:spPr>
        <p:txBody>
          <a:bodyPr/>
          <a:lstStyle/>
          <a:p>
            <a:r>
              <a:rPr lang="fr-FR" dirty="0" smtClean="0"/>
              <a:t>Privatisation de la FDJ –</a:t>
            </a:r>
            <a:r>
              <a:rPr lang="fr-FR" i="1" dirty="0" smtClean="0"/>
              <a:t> </a:t>
            </a:r>
            <a:r>
              <a:rPr lang="fr-FR" dirty="0"/>
              <a:t>DOSSIER TECHNIQUE</a:t>
            </a:r>
          </a:p>
        </p:txBody>
      </p:sp>
    </p:spTree>
    <p:extLst>
      <p:ext uri="{BB962C8B-B14F-4D97-AF65-F5344CB8AC3E}">
        <p14:creationId xmlns:p14="http://schemas.microsoft.com/office/powerpoint/2010/main" val="291106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left)">
                                      <p:cBhvr>
                                        <p:cTn id="10" dur="500"/>
                                        <p:tgtEl>
                                          <p:spTgt spid="6">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wipe(left)">
                                      <p:cBhvr>
                                        <p:cTn id="14" dur="500"/>
                                        <p:tgtEl>
                                          <p:spTgt spid="6">
                                            <p:txEl>
                                              <p:pRg st="6" end="6"/>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wipe(left)">
                                      <p:cBhvr>
                                        <p:cTn id="19" dur="500"/>
                                        <p:tgtEl>
                                          <p:spTgt spid="6">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wipe(left)">
                                      <p:cBhvr>
                                        <p:cTn id="24" dur="500"/>
                                        <p:tgtEl>
                                          <p:spTgt spid="6">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wipe(left)">
                                      <p:cBhvr>
                                        <p:cTn id="29"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Privatisation de la FDJ – </a:t>
            </a:r>
            <a:r>
              <a:rPr lang="fr-FR" dirty="0"/>
              <a:t>DOSSIER TECHNIQUE</a:t>
            </a:r>
          </a:p>
        </p:txBody>
      </p:sp>
      <p:sp>
        <p:nvSpPr>
          <p:cNvPr id="4" name="Espace réservé du texte 3"/>
          <p:cNvSpPr>
            <a:spLocks noGrp="1"/>
          </p:cNvSpPr>
          <p:nvPr>
            <p:ph type="body" sz="quarter" idx="11"/>
          </p:nvPr>
        </p:nvSpPr>
        <p:spPr/>
        <p:txBody>
          <a:bodyPr/>
          <a:lstStyle/>
          <a:p>
            <a:r>
              <a:rPr lang="fr-FR" cap="all" dirty="0" smtClean="0"/>
              <a:t>Le Grands principes de la commercialisation</a:t>
            </a:r>
          </a:p>
        </p:txBody>
      </p:sp>
      <p:sp>
        <p:nvSpPr>
          <p:cNvPr id="6" name="Espace réservé du contenu 2"/>
          <p:cNvSpPr txBox="1">
            <a:spLocks noGrp="1"/>
          </p:cNvSpPr>
          <p:nvPr>
            <p:ph idx="1"/>
          </p:nvPr>
        </p:nvSpPr>
        <p:spPr>
          <a:xfrm>
            <a:off x="755576" y="1340768"/>
            <a:ext cx="7738280" cy="5328592"/>
          </a:xfrm>
          <a:prstGeom prst="rect">
            <a:avLst/>
          </a:prstGeom>
        </p:spPr>
        <p:txBody>
          <a:bodyPr vert="horz" lIns="91440" tIns="45720" rIns="91440" bIns="45720" rtlCol="0">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spcBef>
                <a:spcPts val="1200"/>
              </a:spcBef>
              <a:spcAft>
                <a:spcPts val="1200"/>
              </a:spcAft>
              <a:defRPr/>
            </a:pPr>
            <a:r>
              <a:rPr lang="fr-FR" sz="1500" dirty="0" smtClean="0">
                <a:solidFill>
                  <a:schemeClr val="tx1">
                    <a:lumMod val="50000"/>
                    <a:lumOff val="50000"/>
                  </a:schemeClr>
                </a:solidFill>
                <a:latin typeface="Arial" panose="020B0604020202020204"/>
              </a:rPr>
              <a:t>Les </a:t>
            </a:r>
            <a:r>
              <a:rPr lang="fr-FR" sz="1500" dirty="0">
                <a:solidFill>
                  <a:schemeClr val="tx1">
                    <a:lumMod val="50000"/>
                    <a:lumOff val="50000"/>
                  </a:schemeClr>
                </a:solidFill>
                <a:latin typeface="Arial" panose="020B0604020202020204"/>
              </a:rPr>
              <a:t>ordres D sont prioritaires sur les ordres A qui sont prioritaires sur les ordres </a:t>
            </a:r>
            <a:r>
              <a:rPr lang="fr-FR" sz="1500" dirty="0" smtClean="0">
                <a:solidFill>
                  <a:schemeClr val="tx1">
                    <a:lumMod val="50000"/>
                    <a:lumOff val="50000"/>
                  </a:schemeClr>
                </a:solidFill>
                <a:latin typeface="Arial" panose="020B0604020202020204"/>
              </a:rPr>
              <a:t>B</a:t>
            </a:r>
          </a:p>
          <a:p>
            <a:pPr>
              <a:lnSpc>
                <a:spcPct val="120000"/>
              </a:lnSpc>
              <a:spcBef>
                <a:spcPts val="1200"/>
              </a:spcBef>
              <a:spcAft>
                <a:spcPts val="1200"/>
              </a:spcAft>
              <a:defRPr/>
            </a:pPr>
            <a:r>
              <a:rPr lang="fr-FR" sz="1500" dirty="0" smtClean="0">
                <a:solidFill>
                  <a:schemeClr val="tx1">
                    <a:lumMod val="50000"/>
                    <a:lumOff val="50000"/>
                  </a:schemeClr>
                </a:solidFill>
                <a:latin typeface="Arial" panose="020B0604020202020204"/>
              </a:rPr>
              <a:t>En </a:t>
            </a:r>
            <a:r>
              <a:rPr lang="fr-FR" sz="1500" dirty="0">
                <a:solidFill>
                  <a:schemeClr val="tx1">
                    <a:lumMod val="50000"/>
                    <a:lumOff val="50000"/>
                  </a:schemeClr>
                </a:solidFill>
                <a:latin typeface="Arial" panose="020B0604020202020204"/>
              </a:rPr>
              <a:t>tant que personne physique, seule une souscription unique est </a:t>
            </a:r>
            <a:r>
              <a:rPr lang="fr-FR" sz="1500" dirty="0" smtClean="0">
                <a:solidFill>
                  <a:schemeClr val="tx1">
                    <a:lumMod val="50000"/>
                    <a:lumOff val="50000"/>
                  </a:schemeClr>
                </a:solidFill>
                <a:latin typeface="Arial" panose="020B0604020202020204"/>
              </a:rPr>
              <a:t>possible pour l’ordre A </a:t>
            </a:r>
            <a:r>
              <a:rPr lang="fr-FR" sz="1500" dirty="0">
                <a:solidFill>
                  <a:schemeClr val="tx1">
                    <a:lumMod val="50000"/>
                    <a:lumOff val="50000"/>
                  </a:schemeClr>
                </a:solidFill>
                <a:latin typeface="Arial" panose="020B0604020202020204"/>
              </a:rPr>
              <a:t>dans un seul et même établissement. </a:t>
            </a:r>
            <a:r>
              <a:rPr lang="fr-FR" sz="1500" dirty="0">
                <a:solidFill>
                  <a:srgbClr val="C00000"/>
                </a:solidFill>
                <a:latin typeface="Arial" panose="020B0604020202020204"/>
              </a:rPr>
              <a:t>Le client devra </a:t>
            </a:r>
            <a:r>
              <a:rPr lang="fr-FR" sz="1500" dirty="0" smtClean="0">
                <a:solidFill>
                  <a:srgbClr val="C00000"/>
                </a:solidFill>
                <a:latin typeface="Arial" panose="020B0604020202020204"/>
              </a:rPr>
              <a:t>l’attester</a:t>
            </a:r>
            <a:endParaRPr lang="fr-FR" sz="1500" dirty="0">
              <a:solidFill>
                <a:srgbClr val="C00000"/>
              </a:solidFill>
              <a:latin typeface="Arial" panose="020B0604020202020204"/>
            </a:endParaRPr>
          </a:p>
          <a:p>
            <a:pPr>
              <a:lnSpc>
                <a:spcPct val="120000"/>
              </a:lnSpc>
              <a:spcBef>
                <a:spcPts val="1200"/>
              </a:spcBef>
              <a:spcAft>
                <a:spcPts val="1200"/>
              </a:spcAft>
              <a:defRPr/>
            </a:pPr>
            <a:r>
              <a:rPr lang="fr-FR" sz="1500" dirty="0">
                <a:solidFill>
                  <a:schemeClr val="tx1">
                    <a:lumMod val="50000"/>
                    <a:lumOff val="50000"/>
                  </a:schemeClr>
                </a:solidFill>
                <a:latin typeface="Arial" panose="020B0604020202020204"/>
              </a:rPr>
              <a:t>Dans le cas d’un compte joint, chaque titulaire </a:t>
            </a:r>
            <a:r>
              <a:rPr lang="fr-FR" sz="1500" dirty="0" smtClean="0">
                <a:solidFill>
                  <a:schemeClr val="tx1">
                    <a:lumMod val="50000"/>
                    <a:lumOff val="50000"/>
                  </a:schemeClr>
                </a:solidFill>
                <a:latin typeface="Arial" panose="020B0604020202020204"/>
              </a:rPr>
              <a:t>passe </a:t>
            </a:r>
            <a:r>
              <a:rPr lang="fr-FR" sz="1500" dirty="0">
                <a:solidFill>
                  <a:schemeClr val="tx1">
                    <a:lumMod val="50000"/>
                    <a:lumOff val="50000"/>
                  </a:schemeClr>
                </a:solidFill>
                <a:latin typeface="Arial" panose="020B0604020202020204"/>
              </a:rPr>
              <a:t>son ordre sur le compte </a:t>
            </a:r>
            <a:r>
              <a:rPr lang="fr-FR" sz="1500" dirty="0" smtClean="0">
                <a:solidFill>
                  <a:schemeClr val="tx1">
                    <a:lumMod val="50000"/>
                    <a:lumOff val="50000"/>
                  </a:schemeClr>
                </a:solidFill>
                <a:latin typeface="Arial" panose="020B0604020202020204"/>
              </a:rPr>
              <a:t>joint, </a:t>
            </a:r>
            <a:r>
              <a:rPr lang="fr-FR" sz="1500" dirty="0" smtClean="0">
                <a:solidFill>
                  <a:srgbClr val="C00000"/>
                </a:solidFill>
                <a:latin typeface="Arial" panose="020B0604020202020204"/>
              </a:rPr>
              <a:t>soit 2 </a:t>
            </a:r>
            <a:r>
              <a:rPr lang="fr-FR" sz="1500" dirty="0">
                <a:solidFill>
                  <a:srgbClr val="C00000"/>
                </a:solidFill>
                <a:latin typeface="Arial" panose="020B0604020202020204"/>
              </a:rPr>
              <a:t>ordres </a:t>
            </a:r>
            <a:r>
              <a:rPr lang="fr-FR" sz="1500" dirty="0" smtClean="0">
                <a:solidFill>
                  <a:srgbClr val="C00000"/>
                </a:solidFill>
                <a:latin typeface="Arial" panose="020B0604020202020204"/>
              </a:rPr>
              <a:t>distincts</a:t>
            </a:r>
          </a:p>
          <a:p>
            <a:pPr>
              <a:lnSpc>
                <a:spcPct val="120000"/>
              </a:lnSpc>
              <a:spcBef>
                <a:spcPts val="1200"/>
              </a:spcBef>
              <a:spcAft>
                <a:spcPts val="1200"/>
              </a:spcAft>
              <a:defRPr/>
            </a:pPr>
            <a:r>
              <a:rPr lang="fr-FR" sz="1500" dirty="0" smtClean="0">
                <a:solidFill>
                  <a:schemeClr val="tx1">
                    <a:lumMod val="50000"/>
                    <a:lumOff val="50000"/>
                  </a:schemeClr>
                </a:solidFill>
                <a:latin typeface="Arial" panose="020B0604020202020204"/>
              </a:rPr>
              <a:t>Lors </a:t>
            </a:r>
            <a:r>
              <a:rPr lang="fr-FR" sz="1500" dirty="0">
                <a:solidFill>
                  <a:schemeClr val="tx1">
                    <a:lumMod val="50000"/>
                    <a:lumOff val="50000"/>
                  </a:schemeClr>
                </a:solidFill>
                <a:latin typeface="Arial" panose="020B0604020202020204"/>
              </a:rPr>
              <a:t>de la période d’attribution, les clients sont servis par priorité et/ou par réduction selon les modalités de l’opération </a:t>
            </a:r>
            <a:r>
              <a:rPr lang="fr-FR" sz="1500" dirty="0" smtClean="0">
                <a:solidFill>
                  <a:schemeClr val="tx1">
                    <a:lumMod val="50000"/>
                    <a:lumOff val="50000"/>
                  </a:schemeClr>
                </a:solidFill>
                <a:latin typeface="Arial" panose="020B0604020202020204"/>
              </a:rPr>
              <a:t>: </a:t>
            </a:r>
            <a:r>
              <a:rPr lang="fr-FR" sz="1500" dirty="0">
                <a:solidFill>
                  <a:srgbClr val="C00000"/>
                </a:solidFill>
                <a:latin typeface="Arial" panose="020B0604020202020204"/>
              </a:rPr>
              <a:t>la quantité attribuée pourrait donc être inférieure à la quantité </a:t>
            </a:r>
            <a:r>
              <a:rPr lang="fr-FR" sz="1500" dirty="0" smtClean="0">
                <a:solidFill>
                  <a:srgbClr val="C00000"/>
                </a:solidFill>
                <a:latin typeface="Arial" panose="020B0604020202020204"/>
              </a:rPr>
              <a:t>demandée</a:t>
            </a:r>
          </a:p>
          <a:p>
            <a:pPr marL="266700" lvl="1" indent="-266700">
              <a:lnSpc>
                <a:spcPct val="120000"/>
              </a:lnSpc>
              <a:spcBef>
                <a:spcPts val="1200"/>
              </a:spcBef>
              <a:spcAft>
                <a:spcPts val="1200"/>
              </a:spcAft>
              <a:buFont typeface="Wingdings 2" pitchFamily="18" charset="2"/>
              <a:buChar char=""/>
              <a:defRPr/>
            </a:pPr>
            <a:r>
              <a:rPr lang="fr-FR" b="1" dirty="0">
                <a:solidFill>
                  <a:schemeClr val="tx1">
                    <a:lumMod val="50000"/>
                    <a:lumOff val="50000"/>
                  </a:schemeClr>
                </a:solidFill>
                <a:latin typeface="Arial" panose="020B0604020202020204"/>
              </a:rPr>
              <a:t>Retrouvez l’ensemble des informations sur la privatisation FDJ dans la rubrique des commerciaux </a:t>
            </a:r>
            <a:r>
              <a:rPr lang="fr-FR" b="1" dirty="0" smtClean="0">
                <a:solidFill>
                  <a:schemeClr val="tx1">
                    <a:lumMod val="50000"/>
                    <a:lumOff val="50000"/>
                  </a:schemeClr>
                </a:solidFill>
                <a:latin typeface="Arial" panose="020B0604020202020204"/>
              </a:rPr>
              <a:t> : </a:t>
            </a:r>
            <a:r>
              <a:rPr lang="fr-FR" b="1" dirty="0">
                <a:solidFill>
                  <a:schemeClr val="tx1">
                    <a:lumMod val="50000"/>
                    <a:lumOff val="50000"/>
                  </a:schemeClr>
                </a:solidFill>
                <a:latin typeface="Arial" panose="020B0604020202020204"/>
                <a:hlinkClick r:id="rId2"/>
              </a:rPr>
              <a:t>Cliquez </a:t>
            </a:r>
            <a:r>
              <a:rPr lang="fr-FR" b="1" dirty="0" smtClean="0">
                <a:solidFill>
                  <a:schemeClr val="tx1">
                    <a:lumMod val="50000"/>
                    <a:lumOff val="50000"/>
                  </a:schemeClr>
                </a:solidFill>
                <a:latin typeface="Arial" panose="020B0604020202020204"/>
                <a:hlinkClick r:id="rId2"/>
              </a:rPr>
              <a:t>ICI</a:t>
            </a:r>
            <a:endParaRPr lang="fr-FR" dirty="0">
              <a:solidFill>
                <a:srgbClr val="000000">
                  <a:lumMod val="75000"/>
                  <a:lumOff val="25000"/>
                </a:srgbClr>
              </a:solidFill>
            </a:endParaRPr>
          </a:p>
          <a:p>
            <a:pPr>
              <a:lnSpc>
                <a:spcPct val="120000"/>
              </a:lnSpc>
              <a:spcBef>
                <a:spcPts val="1200"/>
              </a:spcBef>
              <a:spcAft>
                <a:spcPts val="1200"/>
              </a:spcAft>
              <a:defRPr/>
            </a:pPr>
            <a:endParaRPr lang="fr-FR" sz="1500" dirty="0" smtClean="0">
              <a:solidFill>
                <a:srgbClr val="C00000"/>
              </a:solidFill>
              <a:latin typeface="Arial" panose="020B0604020202020204"/>
            </a:endParaRPr>
          </a:p>
          <a:p>
            <a:pPr marL="457200" lvl="1" indent="0">
              <a:lnSpc>
                <a:spcPct val="110000"/>
              </a:lnSpc>
              <a:spcBef>
                <a:spcPts val="1200"/>
              </a:spcBef>
              <a:buNone/>
              <a:defRPr/>
            </a:pPr>
            <a:endParaRPr lang="fr-FR" sz="1500" dirty="0" smtClean="0">
              <a:solidFill>
                <a:schemeClr val="tx1">
                  <a:lumMod val="50000"/>
                  <a:lumOff val="50000"/>
                </a:schemeClr>
              </a:solidFill>
              <a:latin typeface="Arial" panose="020B0604020202020204"/>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500" b="1" i="0" u="none" strike="noStrike" kern="120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1354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wipe(left)">
                                      <p:cBhvr>
                                        <p:cTn id="2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Privatisation de la FDJ – </a:t>
            </a:r>
            <a:r>
              <a:rPr lang="fr-FR" dirty="0"/>
              <a:t>DOSSIER TECHNIQUE</a:t>
            </a:r>
          </a:p>
        </p:txBody>
      </p:sp>
      <p:sp>
        <p:nvSpPr>
          <p:cNvPr id="4" name="Espace réservé du texte 3"/>
          <p:cNvSpPr>
            <a:spLocks noGrp="1"/>
          </p:cNvSpPr>
          <p:nvPr>
            <p:ph type="body" sz="quarter" idx="11"/>
          </p:nvPr>
        </p:nvSpPr>
        <p:spPr/>
        <p:txBody>
          <a:bodyPr/>
          <a:lstStyle/>
          <a:p>
            <a:r>
              <a:rPr lang="fr-FR" cap="all" dirty="0" smtClean="0"/>
              <a:t>Questions pratiques :</a:t>
            </a:r>
          </a:p>
          <a:p>
            <a:r>
              <a:rPr lang="fr-FR" sz="1200" cap="all" dirty="0">
                <a:solidFill>
                  <a:schemeClr val="accent6">
                    <a:lumMod val="75000"/>
                  </a:schemeClr>
                </a:solidFill>
              </a:rPr>
              <a:t>(sous réserve de confirmation par la note d’opération AMF à paraître le 06 novembre</a:t>
            </a:r>
            <a:r>
              <a:rPr lang="fr-FR" sz="1200" cap="all" dirty="0" smtClean="0">
                <a:solidFill>
                  <a:schemeClr val="accent6">
                    <a:lumMod val="75000"/>
                  </a:schemeClr>
                </a:solidFill>
              </a:rPr>
              <a:t>)</a:t>
            </a:r>
            <a:endParaRPr lang="fr-FR" sz="1200" cap="all" dirty="0">
              <a:solidFill>
                <a:schemeClr val="accent6">
                  <a:lumMod val="75000"/>
                </a:schemeClr>
              </a:solidFill>
            </a:endParaRPr>
          </a:p>
        </p:txBody>
      </p:sp>
      <p:sp>
        <p:nvSpPr>
          <p:cNvPr id="6" name="Espace réservé du contenu 2"/>
          <p:cNvSpPr txBox="1">
            <a:spLocks noGrp="1"/>
          </p:cNvSpPr>
          <p:nvPr>
            <p:ph idx="1"/>
          </p:nvPr>
        </p:nvSpPr>
        <p:spPr>
          <a:xfrm>
            <a:off x="755576" y="1124744"/>
            <a:ext cx="8136904" cy="5256584"/>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spcBef>
                <a:spcPts val="1200"/>
              </a:spcBef>
              <a:spcAft>
                <a:spcPts val="1200"/>
              </a:spcAft>
              <a:buFont typeface="Wingdings 2" pitchFamily="18" charset="2"/>
              <a:buChar char=""/>
              <a:defRPr/>
            </a:pPr>
            <a:r>
              <a:rPr lang="fr-FR" sz="1300" b="1" dirty="0" smtClean="0">
                <a:solidFill>
                  <a:schemeClr val="tx1">
                    <a:lumMod val="50000"/>
                    <a:lumOff val="50000"/>
                  </a:schemeClr>
                </a:solidFill>
                <a:latin typeface="Arial" panose="020B0604020202020204"/>
              </a:rPr>
              <a:t>Lors </a:t>
            </a:r>
            <a:r>
              <a:rPr lang="fr-FR" sz="1300" b="1" dirty="0">
                <a:solidFill>
                  <a:schemeClr val="tx1">
                    <a:lumMod val="50000"/>
                    <a:lumOff val="50000"/>
                  </a:schemeClr>
                </a:solidFill>
                <a:latin typeface="Arial" panose="020B0604020202020204"/>
              </a:rPr>
              <a:t>de la souscription, </a:t>
            </a:r>
            <a:r>
              <a:rPr lang="fr-FR" sz="1300" b="1" dirty="0" smtClean="0">
                <a:solidFill>
                  <a:srgbClr val="C00000"/>
                </a:solidFill>
                <a:latin typeface="Arial" panose="020B0604020202020204"/>
              </a:rPr>
              <a:t>le client doit alimenter son compte espèce de l’intégralité du montant souscrit :</a:t>
            </a:r>
          </a:p>
          <a:p>
            <a:pPr marL="717550" lvl="2" indent="-266700">
              <a:spcAft>
                <a:spcPts val="600"/>
              </a:spcAft>
              <a:buFont typeface="Wingdings" panose="05000000000000000000" pitchFamily="2" charset="2"/>
              <a:buChar char="Ø"/>
              <a:defRPr/>
            </a:pPr>
            <a:r>
              <a:rPr lang="fr-FR" sz="1300" dirty="0" smtClean="0">
                <a:solidFill>
                  <a:schemeClr val="tx1">
                    <a:lumMod val="50000"/>
                    <a:lumOff val="50000"/>
                  </a:schemeClr>
                </a:solidFill>
                <a:latin typeface="Arial" panose="020B0604020202020204"/>
              </a:rPr>
              <a:t>CTO : couverture sur le 04</a:t>
            </a:r>
          </a:p>
          <a:p>
            <a:pPr marL="717550" lvl="2" indent="-266700">
              <a:spcAft>
                <a:spcPts val="600"/>
              </a:spcAft>
              <a:buFont typeface="Wingdings" panose="05000000000000000000" pitchFamily="2" charset="2"/>
              <a:buChar char="Ø"/>
              <a:defRPr/>
            </a:pPr>
            <a:r>
              <a:rPr lang="fr-FR" sz="1300" dirty="0" smtClean="0">
                <a:solidFill>
                  <a:schemeClr val="tx1">
                    <a:lumMod val="50000"/>
                    <a:lumOff val="50000"/>
                  </a:schemeClr>
                </a:solidFill>
                <a:latin typeface="Arial" panose="020B0604020202020204"/>
              </a:rPr>
              <a:t>PEA : couverture sur le 21. Si le montant souscrit après réduction est inférieur au montant transféré, le détenteur d’un PEA de moins de 5 ans devra conserver ses espèces sur le compte</a:t>
            </a:r>
            <a:r>
              <a:rPr lang="fr-FR" sz="1300" b="1" dirty="0" smtClean="0">
                <a:solidFill>
                  <a:schemeClr val="tx1">
                    <a:lumMod val="50000"/>
                    <a:lumOff val="50000"/>
                  </a:schemeClr>
                </a:solidFill>
                <a:latin typeface="Arial" panose="020B0604020202020204"/>
              </a:rPr>
              <a:t> </a:t>
            </a:r>
            <a:r>
              <a:rPr lang="fr-FR" sz="1300" b="1" dirty="0" smtClean="0">
                <a:solidFill>
                  <a:schemeClr val="accent6">
                    <a:lumMod val="75000"/>
                  </a:schemeClr>
                </a:solidFill>
                <a:latin typeface="Arial" panose="020B0604020202020204"/>
              </a:rPr>
              <a:t> </a:t>
            </a:r>
            <a:endParaRPr lang="fr-FR" sz="1300" b="1" dirty="0">
              <a:solidFill>
                <a:schemeClr val="accent6">
                  <a:lumMod val="75000"/>
                </a:schemeClr>
              </a:solidFill>
              <a:latin typeface="Arial" panose="020B0604020202020204"/>
            </a:endParaRPr>
          </a:p>
          <a:p>
            <a:pPr marL="266700" lvl="1" indent="-266700">
              <a:spcBef>
                <a:spcPts val="1200"/>
              </a:spcBef>
              <a:spcAft>
                <a:spcPts val="1200"/>
              </a:spcAft>
              <a:buFont typeface="Wingdings 2" pitchFamily="18" charset="2"/>
              <a:buChar char=""/>
              <a:defRPr/>
            </a:pPr>
            <a:r>
              <a:rPr lang="fr-FR" sz="1300" b="1" dirty="0" smtClean="0">
                <a:solidFill>
                  <a:schemeClr val="tx1">
                    <a:lumMod val="50000"/>
                    <a:lumOff val="50000"/>
                  </a:schemeClr>
                </a:solidFill>
                <a:latin typeface="Arial" panose="020B0604020202020204"/>
              </a:rPr>
              <a:t>Les </a:t>
            </a:r>
            <a:r>
              <a:rPr lang="fr-FR" sz="1300" b="1" dirty="0">
                <a:solidFill>
                  <a:schemeClr val="tx1">
                    <a:lumMod val="50000"/>
                    <a:lumOff val="50000"/>
                  </a:schemeClr>
                </a:solidFill>
                <a:latin typeface="Arial" panose="020B0604020202020204"/>
              </a:rPr>
              <a:t>titres attribués sont enregistrés sur le compte titres sur lequel a été réalisé l’ordre de souscription.</a:t>
            </a:r>
          </a:p>
          <a:p>
            <a:pPr marL="266700" lvl="1" indent="-266700">
              <a:spcBef>
                <a:spcPts val="1200"/>
              </a:spcBef>
              <a:spcAft>
                <a:spcPts val="1200"/>
              </a:spcAft>
              <a:buFont typeface="Wingdings 2" pitchFamily="18" charset="2"/>
              <a:buChar char=""/>
              <a:defRPr/>
            </a:pPr>
            <a:r>
              <a:rPr lang="fr-FR" sz="1300" b="1" dirty="0" smtClean="0">
                <a:solidFill>
                  <a:schemeClr val="tx1">
                    <a:lumMod val="50000"/>
                    <a:lumOff val="50000"/>
                  </a:schemeClr>
                </a:solidFill>
                <a:latin typeface="Arial" panose="020B0604020202020204"/>
              </a:rPr>
              <a:t>Le </a:t>
            </a:r>
            <a:r>
              <a:rPr lang="fr-FR" sz="1300" b="1" dirty="0">
                <a:solidFill>
                  <a:schemeClr val="tx1">
                    <a:lumMod val="50000"/>
                    <a:lumOff val="50000"/>
                  </a:schemeClr>
                </a:solidFill>
                <a:latin typeface="Arial" panose="020B0604020202020204"/>
              </a:rPr>
              <a:t>compte PEA PME ne peut pas être utilisé pour cette </a:t>
            </a:r>
            <a:r>
              <a:rPr lang="fr-FR" sz="1300" b="1" dirty="0" smtClean="0">
                <a:solidFill>
                  <a:schemeClr val="tx1">
                    <a:lumMod val="50000"/>
                    <a:lumOff val="50000"/>
                  </a:schemeClr>
                </a:solidFill>
                <a:latin typeface="Arial" panose="020B0604020202020204"/>
              </a:rPr>
              <a:t>opération</a:t>
            </a:r>
          </a:p>
          <a:p>
            <a:pPr marL="266700" lvl="1" indent="-266700">
              <a:spcBef>
                <a:spcPts val="1200"/>
              </a:spcBef>
              <a:spcAft>
                <a:spcPts val="1200"/>
              </a:spcAft>
              <a:buFont typeface="Wingdings 2" pitchFamily="18" charset="2"/>
              <a:buChar char=""/>
              <a:defRPr/>
            </a:pPr>
            <a:r>
              <a:rPr lang="fr-FR" sz="1300" b="1" dirty="0" smtClean="0">
                <a:solidFill>
                  <a:schemeClr val="tx1">
                    <a:lumMod val="50000"/>
                    <a:lumOff val="50000"/>
                  </a:schemeClr>
                </a:solidFill>
                <a:latin typeface="Arial" panose="020B0604020202020204"/>
              </a:rPr>
              <a:t>Les </a:t>
            </a:r>
            <a:r>
              <a:rPr lang="fr-FR" sz="1300" b="1" dirty="0">
                <a:solidFill>
                  <a:schemeClr val="tx1">
                    <a:lumMod val="50000"/>
                    <a:lumOff val="50000"/>
                  </a:schemeClr>
                </a:solidFill>
                <a:latin typeface="Arial" panose="020B0604020202020204"/>
              </a:rPr>
              <a:t>souscriptions aux titres FDJ </a:t>
            </a:r>
            <a:r>
              <a:rPr lang="fr-FR" sz="1300" b="1" dirty="0" smtClean="0">
                <a:solidFill>
                  <a:schemeClr val="tx1">
                    <a:lumMod val="50000"/>
                    <a:lumOff val="50000"/>
                  </a:schemeClr>
                </a:solidFill>
                <a:latin typeface="Arial" panose="020B0604020202020204"/>
              </a:rPr>
              <a:t>bénéficient </a:t>
            </a:r>
            <a:r>
              <a:rPr lang="fr-FR" sz="1300" b="1" dirty="0">
                <a:solidFill>
                  <a:schemeClr val="tx1">
                    <a:lumMod val="50000"/>
                    <a:lumOff val="50000"/>
                  </a:schemeClr>
                </a:solidFill>
                <a:latin typeface="Arial" panose="020B0604020202020204"/>
              </a:rPr>
              <a:t>de </a:t>
            </a:r>
            <a:r>
              <a:rPr lang="fr-FR" sz="1300" b="1" dirty="0">
                <a:solidFill>
                  <a:srgbClr val="C00000"/>
                </a:solidFill>
                <a:latin typeface="Arial" panose="020B0604020202020204"/>
              </a:rPr>
              <a:t>conditions </a:t>
            </a:r>
            <a:r>
              <a:rPr lang="fr-FR" sz="1300" b="1" dirty="0" smtClean="0">
                <a:solidFill>
                  <a:srgbClr val="C00000"/>
                </a:solidFill>
                <a:latin typeface="Arial" panose="020B0604020202020204"/>
              </a:rPr>
              <a:t>préférentielles</a:t>
            </a:r>
            <a:r>
              <a:rPr lang="fr-FR" sz="1300" b="1" dirty="0" smtClean="0">
                <a:solidFill>
                  <a:schemeClr val="tx1">
                    <a:lumMod val="50000"/>
                    <a:lumOff val="50000"/>
                  </a:schemeClr>
                </a:solidFill>
                <a:latin typeface="Arial" panose="020B0604020202020204"/>
              </a:rPr>
              <a:t> comme </a:t>
            </a:r>
            <a:r>
              <a:rPr lang="fr-FR" sz="1300" b="1" dirty="0">
                <a:solidFill>
                  <a:schemeClr val="tx1">
                    <a:lumMod val="50000"/>
                    <a:lumOff val="50000"/>
                  </a:schemeClr>
                </a:solidFill>
                <a:latin typeface="Arial" panose="020B0604020202020204"/>
              </a:rPr>
              <a:t>:</a:t>
            </a:r>
          </a:p>
          <a:p>
            <a:pPr lvl="1">
              <a:spcAft>
                <a:spcPts val="600"/>
              </a:spcAft>
              <a:buFont typeface="Wingdings" panose="05000000000000000000" pitchFamily="2" charset="2"/>
              <a:buChar char="Ø"/>
              <a:defRPr/>
            </a:pPr>
            <a:r>
              <a:rPr lang="fr-FR" sz="1300" dirty="0">
                <a:solidFill>
                  <a:schemeClr val="bg1">
                    <a:lumMod val="50000"/>
                  </a:schemeClr>
                </a:solidFill>
              </a:rPr>
              <a:t>A</a:t>
            </a:r>
            <a:r>
              <a:rPr lang="fr-FR" sz="1300" dirty="0" smtClean="0">
                <a:solidFill>
                  <a:schemeClr val="bg1">
                    <a:lumMod val="50000"/>
                  </a:schemeClr>
                </a:solidFill>
              </a:rPr>
              <a:t>ucun </a:t>
            </a:r>
            <a:r>
              <a:rPr lang="fr-FR" sz="1300" dirty="0">
                <a:solidFill>
                  <a:schemeClr val="bg1">
                    <a:lumMod val="50000"/>
                  </a:schemeClr>
                </a:solidFill>
              </a:rPr>
              <a:t>frais de courtage ni autres frais lors de l’opération de </a:t>
            </a:r>
            <a:r>
              <a:rPr lang="fr-FR" sz="1300" dirty="0" smtClean="0">
                <a:solidFill>
                  <a:schemeClr val="bg1">
                    <a:lumMod val="50000"/>
                  </a:schemeClr>
                </a:solidFill>
              </a:rPr>
              <a:t>privatisation</a:t>
            </a:r>
          </a:p>
          <a:p>
            <a:pPr lvl="1">
              <a:spcAft>
                <a:spcPts val="600"/>
              </a:spcAft>
              <a:buFont typeface="Wingdings" panose="05000000000000000000" pitchFamily="2" charset="2"/>
              <a:buChar char="Ø"/>
              <a:defRPr/>
            </a:pPr>
            <a:r>
              <a:rPr lang="fr-FR" sz="1200" dirty="0">
                <a:solidFill>
                  <a:schemeClr val="tx1">
                    <a:lumMod val="50000"/>
                    <a:lumOff val="50000"/>
                  </a:schemeClr>
                </a:solidFill>
                <a:latin typeface="Arial" panose="020B0604020202020204"/>
              </a:rPr>
              <a:t>Les particuliers </a:t>
            </a:r>
            <a:r>
              <a:rPr lang="fr-FR" sz="1200" dirty="0" smtClean="0">
                <a:solidFill>
                  <a:schemeClr val="tx1">
                    <a:lumMod val="50000"/>
                    <a:lumOff val="50000"/>
                  </a:schemeClr>
                </a:solidFill>
                <a:latin typeface="Arial" panose="020B0604020202020204"/>
              </a:rPr>
              <a:t>ont droit </a:t>
            </a:r>
            <a:r>
              <a:rPr lang="fr-FR" sz="1200" dirty="0">
                <a:solidFill>
                  <a:schemeClr val="tx1">
                    <a:lumMod val="50000"/>
                    <a:lumOff val="50000"/>
                  </a:schemeClr>
                </a:solidFill>
                <a:latin typeface="Arial" panose="020B0604020202020204"/>
              </a:rPr>
              <a:t>à une décote de 2 % du prix par rapport aux </a:t>
            </a:r>
            <a:r>
              <a:rPr lang="fr-FR" sz="1200" dirty="0" smtClean="0">
                <a:solidFill>
                  <a:schemeClr val="tx1">
                    <a:lumMod val="50000"/>
                    <a:lumOff val="50000"/>
                  </a:schemeClr>
                </a:solidFill>
                <a:latin typeface="Arial" panose="020B0604020202020204"/>
              </a:rPr>
              <a:t>institutionnels</a:t>
            </a:r>
            <a:endParaRPr lang="fr-FR" sz="1300" dirty="0">
              <a:solidFill>
                <a:schemeClr val="accent6">
                  <a:lumMod val="75000"/>
                </a:schemeClr>
              </a:solidFill>
            </a:endParaRPr>
          </a:p>
          <a:p>
            <a:pPr lvl="1">
              <a:spcAft>
                <a:spcPts val="600"/>
              </a:spcAft>
              <a:buFont typeface="Wingdings" panose="05000000000000000000" pitchFamily="2" charset="2"/>
              <a:buChar char="Ø"/>
              <a:defRPr/>
            </a:pPr>
            <a:r>
              <a:rPr lang="fr-FR" sz="1300" dirty="0">
                <a:solidFill>
                  <a:schemeClr val="bg1">
                    <a:lumMod val="50000"/>
                  </a:schemeClr>
                </a:solidFill>
              </a:rPr>
              <a:t>P</a:t>
            </a:r>
            <a:r>
              <a:rPr lang="fr-FR" sz="1300" dirty="0" smtClean="0">
                <a:solidFill>
                  <a:schemeClr val="bg1">
                    <a:lumMod val="50000"/>
                  </a:schemeClr>
                </a:solidFill>
              </a:rPr>
              <a:t>our </a:t>
            </a:r>
            <a:r>
              <a:rPr lang="fr-FR" sz="1300" dirty="0">
                <a:solidFill>
                  <a:schemeClr val="bg1">
                    <a:lumMod val="50000"/>
                  </a:schemeClr>
                </a:solidFill>
              </a:rPr>
              <a:t>les ordres prioritaires, attribution d’actions gratuites (1 pour 10) au bout de 18 mois de </a:t>
            </a:r>
            <a:r>
              <a:rPr lang="fr-FR" sz="1300" dirty="0" smtClean="0">
                <a:solidFill>
                  <a:schemeClr val="bg1">
                    <a:lumMod val="50000"/>
                  </a:schemeClr>
                </a:solidFill>
              </a:rPr>
              <a:t>détention</a:t>
            </a:r>
            <a:endParaRPr lang="fr-FR" sz="1300" b="1" dirty="0">
              <a:solidFill>
                <a:schemeClr val="accent6">
                  <a:lumMod val="75000"/>
                </a:schemeClr>
              </a:solidFill>
            </a:endParaRPr>
          </a:p>
          <a:p>
            <a:pPr lvl="1">
              <a:spcAft>
                <a:spcPts val="600"/>
              </a:spcAft>
              <a:buFont typeface="Wingdings" panose="05000000000000000000" pitchFamily="2" charset="2"/>
              <a:buChar char="Ø"/>
              <a:defRPr/>
            </a:pPr>
            <a:r>
              <a:rPr lang="fr-FR" sz="1300" dirty="0">
                <a:solidFill>
                  <a:schemeClr val="bg1">
                    <a:lumMod val="50000"/>
                  </a:schemeClr>
                </a:solidFill>
              </a:rPr>
              <a:t>E</a:t>
            </a:r>
            <a:r>
              <a:rPr lang="fr-FR" sz="1300" dirty="0" smtClean="0">
                <a:solidFill>
                  <a:schemeClr val="bg1">
                    <a:lumMod val="50000"/>
                  </a:schemeClr>
                </a:solidFill>
              </a:rPr>
              <a:t>xonération </a:t>
            </a:r>
            <a:r>
              <a:rPr lang="fr-FR" sz="1300" dirty="0">
                <a:solidFill>
                  <a:schemeClr val="bg1">
                    <a:lumMod val="50000"/>
                  </a:schemeClr>
                </a:solidFill>
              </a:rPr>
              <a:t>de droits de garde jusqu’à l’obtention de l’action </a:t>
            </a:r>
            <a:r>
              <a:rPr lang="fr-FR" sz="1300" dirty="0" smtClean="0">
                <a:solidFill>
                  <a:schemeClr val="bg1">
                    <a:lumMod val="50000"/>
                  </a:schemeClr>
                </a:solidFill>
              </a:rPr>
              <a:t>gratuite</a:t>
            </a:r>
            <a:endParaRPr lang="fr-FR" sz="1300" b="1" dirty="0">
              <a:solidFill>
                <a:schemeClr val="tx1">
                  <a:lumMod val="50000"/>
                  <a:lumOff val="50000"/>
                </a:schemeClr>
              </a:solidFill>
              <a:latin typeface="Arial" panose="020B0604020202020204"/>
            </a:endParaRPr>
          </a:p>
          <a:p>
            <a:pPr marL="266700" lvl="1" indent="-266700">
              <a:buFont typeface="Wingdings 2" pitchFamily="18" charset="2"/>
              <a:buChar char=""/>
              <a:defRPr/>
            </a:pPr>
            <a:endParaRPr lang="fr-FR" sz="1300" b="1" dirty="0">
              <a:solidFill>
                <a:schemeClr val="tx1">
                  <a:lumMod val="50000"/>
                  <a:lumOff val="50000"/>
                </a:schemeClr>
              </a:solidFill>
              <a:latin typeface="Arial" panose="020B0604020202020204"/>
            </a:endParaRPr>
          </a:p>
          <a:p>
            <a:pPr marL="0" lvl="1" indent="0">
              <a:buNone/>
              <a:defRPr/>
            </a:pPr>
            <a:endParaRPr lang="fr-FR" sz="1300" b="1" dirty="0">
              <a:solidFill>
                <a:schemeClr val="tx1">
                  <a:lumMod val="50000"/>
                  <a:lumOff val="50000"/>
                </a:schemeClr>
              </a:solidFill>
              <a:latin typeface="Arial" panose="020B0604020202020204"/>
            </a:endParaRPr>
          </a:p>
          <a:p>
            <a:pPr marL="266700" marR="0" lvl="0" indent="-266700" algn="l" defTabSz="914400" rtl="0" eaLnBrk="1" fontAlgn="auto" latinLnBrk="0" hangingPunct="1">
              <a:spcBef>
                <a:spcPts val="600"/>
              </a:spcBef>
              <a:spcAft>
                <a:spcPts val="0"/>
              </a:spcAft>
              <a:buClr>
                <a:srgbClr val="C00000"/>
              </a:buClr>
              <a:buSzPct val="70000"/>
              <a:buFont typeface="Wingdings 2" pitchFamily="18" charset="2"/>
              <a:buChar char=""/>
              <a:tabLst/>
              <a:defRPr/>
            </a:pPr>
            <a:endParaRPr kumimoji="0" lang="fr-FR" sz="1300" b="1" i="0" u="none" strike="noStrike" kern="120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7157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wipe(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left)">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left)">
                                      <p:cBhvr>
                                        <p:cTn id="5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27584" y="4905164"/>
            <a:ext cx="4139952" cy="36004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itre 5"/>
          <p:cNvSpPr>
            <a:spLocks noGrp="1"/>
          </p:cNvSpPr>
          <p:nvPr>
            <p:ph type="title"/>
          </p:nvPr>
        </p:nvSpPr>
        <p:spPr>
          <a:xfrm>
            <a:off x="1026000" y="306000"/>
            <a:ext cx="3816424" cy="523220"/>
          </a:xfrm>
        </p:spPr>
        <p:txBody>
          <a:bodyPr/>
          <a:lstStyle/>
          <a:p>
            <a:r>
              <a:rPr lang="fr-FR" sz="2800" dirty="0" smtClean="0">
                <a:solidFill>
                  <a:schemeClr val="tx1">
                    <a:lumMod val="50000"/>
                    <a:lumOff val="50000"/>
                  </a:schemeClr>
                </a:solidFill>
                <a:latin typeface="Calibri" panose="020F0502020204030204" pitchFamily="34" charset="0"/>
                <a:cs typeface="Calibri" panose="020F0502020204030204" pitchFamily="34" charset="0"/>
              </a:rPr>
              <a:t>SOMMAIRE</a:t>
            </a:r>
            <a:endParaRPr lang="fr-FR" sz="28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Espace réservé du numéro de diapositive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6D7D7-E68B-4848-A580-3E20DDE126DB}" type="slidenum">
              <a:rPr kumimoji="0" lang="fr-FR" sz="1100" b="1" i="0" u="none" strike="noStrike" kern="1200" cap="none" spc="0" normalizeH="0" baseline="0" noProof="0" smtClean="0">
                <a:ln>
                  <a:noFill/>
                </a:ln>
                <a:solidFill>
                  <a:prstClr val="white"/>
                </a:solidFill>
                <a:effectLst/>
                <a:uLnTx/>
                <a:uFillTx/>
                <a:latin typeface="Arial Narrow"/>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100" b="1" i="0" u="none" strike="noStrike" kern="1200" cap="none" spc="0" normalizeH="0" baseline="0" noProof="0" dirty="0">
              <a:ln>
                <a:noFill/>
              </a:ln>
              <a:solidFill>
                <a:prstClr val="white"/>
              </a:solidFill>
              <a:effectLst/>
              <a:uLnTx/>
              <a:uFillTx/>
              <a:latin typeface="Arial Narrow"/>
              <a:ea typeface="Verdana" panose="020B0604030504040204" pitchFamily="34" charset="0"/>
            </a:endParaRPr>
          </a:p>
        </p:txBody>
      </p:sp>
      <p:sp>
        <p:nvSpPr>
          <p:cNvPr id="9" name="Espace réservé du texte 6"/>
          <p:cNvSpPr txBox="1">
            <a:spLocks/>
          </p:cNvSpPr>
          <p:nvPr/>
        </p:nvSpPr>
        <p:spPr>
          <a:xfrm>
            <a:off x="1026000" y="1268760"/>
            <a:ext cx="7434833" cy="4968552"/>
          </a:xfrm>
          <a:prstGeom prst="rect">
            <a:avLst/>
          </a:prstGeom>
        </p:spPr>
        <p:txBody>
          <a:bodyPr vert="horz" lIns="91440" tIns="45720" rIns="91440" bIns="45720" rtlCol="0">
            <a:normAutofit fontScale="62500" lnSpcReduction="20000"/>
          </a:bodyPr>
          <a:lst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endParaRPr lang="fr-FR" sz="1400" b="0" dirty="0" smtClean="0">
              <a:latin typeface="Calibri" panose="020F0502020204030204" pitchFamily="34" charset="0"/>
              <a:cs typeface="Calibri" panose="020F0502020204030204" pitchFamily="34" charset="0"/>
            </a:endParaRPr>
          </a:p>
          <a:p>
            <a:pPr marL="342900" indent="-342900">
              <a:buFont typeface="+mj-lt"/>
              <a:buAutoNum type="arabicPeriod"/>
            </a:pPr>
            <a:r>
              <a:rPr lang="fr-FR" sz="2800" dirty="0"/>
              <a:t>CONTEXTE et ENJEU POUR la CEGEE</a:t>
            </a:r>
          </a:p>
          <a:p>
            <a:pPr marL="342900" indent="-342900">
              <a:buFont typeface="+mj-lt"/>
              <a:buAutoNum type="arabicPeriod"/>
            </a:pPr>
            <a:endParaRPr lang="fr-FR" sz="2800" dirty="0"/>
          </a:p>
          <a:p>
            <a:pPr marL="342900" indent="-342900">
              <a:buFont typeface="+mj-lt"/>
              <a:buAutoNum type="arabicPeriod"/>
            </a:pPr>
            <a:r>
              <a:rPr lang="fr-FR" sz="2800" dirty="0"/>
              <a:t>Éléments techniques</a:t>
            </a:r>
          </a:p>
          <a:p>
            <a:pPr marL="468000" indent="-266700">
              <a:lnSpc>
                <a:spcPct val="150000"/>
              </a:lnSpc>
              <a:spcBef>
                <a:spcPts val="600"/>
              </a:spcBef>
              <a:spcAft>
                <a:spcPts val="0"/>
              </a:spcAft>
              <a:buSzPct val="100000"/>
              <a:buFont typeface="Wingdings 2" pitchFamily="18" charset="2"/>
              <a:buChar char=""/>
            </a:pPr>
            <a:r>
              <a:rPr lang="fr-FR" sz="1800" dirty="0">
                <a:latin typeface="Arial" pitchFamily="34" charset="0"/>
                <a:cs typeface="Arial" pitchFamily="34" charset="0"/>
              </a:rPr>
              <a:t>CALENDRIER ET TYPOLOGIE DES ORDRES</a:t>
            </a:r>
          </a:p>
          <a:p>
            <a:pPr marL="468000" indent="-266700">
              <a:lnSpc>
                <a:spcPct val="150000"/>
              </a:lnSpc>
              <a:spcBef>
                <a:spcPts val="600"/>
              </a:spcBef>
              <a:spcAft>
                <a:spcPts val="0"/>
              </a:spcAft>
              <a:buSzPct val="100000"/>
              <a:buFont typeface="Wingdings 2" pitchFamily="18" charset="2"/>
              <a:buChar char=""/>
            </a:pPr>
            <a:r>
              <a:rPr lang="fr-FR" sz="1800" dirty="0">
                <a:latin typeface="Arial" pitchFamily="34" charset="0"/>
                <a:cs typeface="Arial" pitchFamily="34" charset="0"/>
              </a:rPr>
              <a:t>Eligibilité</a:t>
            </a:r>
          </a:p>
          <a:p>
            <a:pPr marL="468000" indent="-266700">
              <a:lnSpc>
                <a:spcPct val="150000"/>
              </a:lnSpc>
              <a:spcBef>
                <a:spcPts val="600"/>
              </a:spcBef>
              <a:spcAft>
                <a:spcPts val="0"/>
              </a:spcAft>
              <a:buSzPct val="100000"/>
              <a:buFont typeface="Wingdings 2" pitchFamily="18" charset="2"/>
              <a:buChar char=""/>
            </a:pPr>
            <a:r>
              <a:rPr lang="fr-FR" sz="1800" dirty="0">
                <a:latin typeface="Arial" pitchFamily="34" charset="0"/>
                <a:cs typeface="Arial" pitchFamily="34" charset="0"/>
              </a:rPr>
              <a:t>Comment le client doit-il procéder pour participer à la privatisation ?</a:t>
            </a:r>
          </a:p>
          <a:p>
            <a:pPr marL="468000" indent="-266700">
              <a:lnSpc>
                <a:spcPct val="150000"/>
              </a:lnSpc>
              <a:spcBef>
                <a:spcPts val="600"/>
              </a:spcBef>
              <a:spcAft>
                <a:spcPts val="0"/>
              </a:spcAft>
              <a:buSzPct val="100000"/>
              <a:buFont typeface="Wingdings 2" pitchFamily="18" charset="2"/>
              <a:buChar char=""/>
            </a:pPr>
            <a:r>
              <a:rPr lang="fr-FR" sz="1800" dirty="0">
                <a:latin typeface="Arial" pitchFamily="34" charset="0"/>
                <a:cs typeface="Arial" pitchFamily="34" charset="0"/>
              </a:rPr>
              <a:t>Posture du conseiller</a:t>
            </a:r>
          </a:p>
          <a:p>
            <a:pPr marL="468000" indent="-266700">
              <a:lnSpc>
                <a:spcPct val="150000"/>
              </a:lnSpc>
              <a:spcBef>
                <a:spcPts val="600"/>
              </a:spcBef>
              <a:spcAft>
                <a:spcPts val="0"/>
              </a:spcAft>
              <a:buSzPct val="100000"/>
              <a:buFont typeface="Wingdings 2" pitchFamily="18" charset="2"/>
              <a:buChar char=""/>
            </a:pPr>
            <a:r>
              <a:rPr lang="fr-FR" sz="1800" dirty="0">
                <a:latin typeface="Arial" pitchFamily="34" charset="0"/>
                <a:cs typeface="Arial" pitchFamily="34" charset="0"/>
              </a:rPr>
              <a:t>processus commercial spécifique</a:t>
            </a:r>
          </a:p>
          <a:p>
            <a:pPr marL="468000" indent="-266700">
              <a:lnSpc>
                <a:spcPct val="150000"/>
              </a:lnSpc>
              <a:spcBef>
                <a:spcPts val="600"/>
              </a:spcBef>
              <a:spcAft>
                <a:spcPts val="0"/>
              </a:spcAft>
              <a:buSzPct val="100000"/>
              <a:buFont typeface="Wingdings 2" pitchFamily="18" charset="2"/>
              <a:buChar char=""/>
            </a:pPr>
            <a:r>
              <a:rPr lang="fr-FR" sz="1800" dirty="0">
                <a:latin typeface="Arial" pitchFamily="34" charset="0"/>
                <a:cs typeface="Arial" pitchFamily="34" charset="0"/>
              </a:rPr>
              <a:t>Grands Principes</a:t>
            </a:r>
          </a:p>
          <a:p>
            <a:pPr marL="468000" indent="-266700">
              <a:lnSpc>
                <a:spcPct val="150000"/>
              </a:lnSpc>
              <a:spcBef>
                <a:spcPts val="600"/>
              </a:spcBef>
              <a:spcAft>
                <a:spcPts val="0"/>
              </a:spcAft>
              <a:buSzPct val="100000"/>
              <a:buFont typeface="Wingdings 2" pitchFamily="18" charset="2"/>
              <a:buChar char=""/>
            </a:pPr>
            <a:r>
              <a:rPr lang="fr-FR" sz="1800" dirty="0">
                <a:latin typeface="Arial" pitchFamily="34" charset="0"/>
                <a:cs typeface="Arial" pitchFamily="34" charset="0"/>
              </a:rPr>
              <a:t>Questions </a:t>
            </a:r>
            <a:r>
              <a:rPr lang="fr-FR" sz="1800" dirty="0" smtClean="0">
                <a:latin typeface="Arial" pitchFamily="34" charset="0"/>
                <a:cs typeface="Arial" pitchFamily="34" charset="0"/>
              </a:rPr>
              <a:t>pratiques</a:t>
            </a:r>
            <a:endParaRPr lang="fr-FR" sz="1800" dirty="0">
              <a:latin typeface="Arial" pitchFamily="34" charset="0"/>
              <a:cs typeface="Arial" pitchFamily="34" charset="0"/>
            </a:endParaRPr>
          </a:p>
          <a:p>
            <a:pPr marL="342900" indent="-342900">
              <a:lnSpc>
                <a:spcPct val="120000"/>
              </a:lnSpc>
              <a:spcBef>
                <a:spcPts val="300"/>
              </a:spcBef>
              <a:buFont typeface="+mj-lt"/>
              <a:buAutoNum type="arabicPeriod" startAt="3"/>
            </a:pPr>
            <a:endParaRPr lang="fr-FR" sz="2800" dirty="0" smtClean="0"/>
          </a:p>
          <a:p>
            <a:pPr marL="342900" indent="-342900">
              <a:lnSpc>
                <a:spcPct val="120000"/>
              </a:lnSpc>
              <a:spcBef>
                <a:spcPts val="300"/>
              </a:spcBef>
              <a:buFont typeface="+mj-lt"/>
              <a:buAutoNum type="arabicPeriod" startAt="3"/>
            </a:pPr>
            <a:r>
              <a:rPr lang="fr-FR" sz="2800" dirty="0" smtClean="0"/>
              <a:t>ANNEXES </a:t>
            </a:r>
            <a:endParaRPr lang="fr-FR" sz="2000" b="0" dirty="0">
              <a:latin typeface="Calibri" panose="020F0502020204030204" pitchFamily="34" charset="0"/>
              <a:cs typeface="Calibri" panose="020F0502020204030204" pitchFamily="34" charset="0"/>
            </a:endParaRPr>
          </a:p>
          <a:p>
            <a:pPr marL="654300" indent="-457200">
              <a:lnSpc>
                <a:spcPct val="120000"/>
              </a:lnSpc>
              <a:spcBef>
                <a:spcPts val="300"/>
              </a:spcBef>
              <a:buClr>
                <a:schemeClr val="tx1">
                  <a:lumMod val="50000"/>
                  <a:lumOff val="50000"/>
                </a:schemeClr>
              </a:buClr>
              <a:buSzPct val="100000"/>
              <a:buFont typeface="+mj-lt"/>
              <a:buAutoNum type="arabicParenR"/>
              <a:defRPr/>
            </a:pPr>
            <a:r>
              <a:rPr lang="fr-FR" sz="2000" dirty="0" err="1" smtClean="0"/>
              <a:t>Brief</a:t>
            </a:r>
            <a:r>
              <a:rPr lang="fr-FR" sz="2000" dirty="0" smtClean="0"/>
              <a:t> </a:t>
            </a:r>
            <a:r>
              <a:rPr lang="fr-FR" sz="2000" dirty="0"/>
              <a:t>S 44 : le match CTO – PEA</a:t>
            </a:r>
          </a:p>
          <a:p>
            <a:pPr marL="654300" indent="-457200">
              <a:lnSpc>
                <a:spcPct val="120000"/>
              </a:lnSpc>
              <a:spcBef>
                <a:spcPts val="300"/>
              </a:spcBef>
              <a:buClr>
                <a:schemeClr val="tx1">
                  <a:lumMod val="50000"/>
                  <a:lumOff val="50000"/>
                </a:schemeClr>
              </a:buClr>
              <a:buSzPct val="100000"/>
              <a:buFont typeface="+mj-lt"/>
              <a:buAutoNum type="arabicParenR"/>
              <a:defRPr/>
            </a:pPr>
            <a:r>
              <a:rPr lang="fr-FR" sz="2000" dirty="0"/>
              <a:t>Procédures pratiques de la privatisation</a:t>
            </a:r>
          </a:p>
          <a:p>
            <a:pPr marL="654300" indent="-457200">
              <a:lnSpc>
                <a:spcPct val="120000"/>
              </a:lnSpc>
              <a:spcBef>
                <a:spcPts val="300"/>
              </a:spcBef>
              <a:buClr>
                <a:schemeClr val="tx1">
                  <a:lumMod val="50000"/>
                  <a:lumOff val="50000"/>
                </a:schemeClr>
              </a:buClr>
              <a:buSzPct val="100000"/>
              <a:buFont typeface="+mj-lt"/>
              <a:buAutoNum type="arabicParenR"/>
              <a:defRPr/>
            </a:pPr>
            <a:r>
              <a:rPr lang="fr-FR" sz="2000" dirty="0"/>
              <a:t>Clients professionnels et détaillants</a:t>
            </a:r>
            <a:endParaRPr lang="fr-FR" sz="2000" b="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a:latin typeface="Calibri" panose="020F0502020204030204" pitchFamily="34" charset="0"/>
              <a:cs typeface="Calibri" panose="020F0502020204030204" pitchFamily="34" charset="0"/>
            </a:endParaRPr>
          </a:p>
        </p:txBody>
      </p:sp>
      <p:sp>
        <p:nvSpPr>
          <p:cNvPr id="10" name="Espace réservé du texte 6"/>
          <p:cNvSpPr txBox="1">
            <a:spLocks/>
          </p:cNvSpPr>
          <p:nvPr/>
        </p:nvSpPr>
        <p:spPr>
          <a:xfrm>
            <a:off x="3779912" y="404664"/>
            <a:ext cx="7434833" cy="4680520"/>
          </a:xfrm>
          <a:prstGeom prst="rect">
            <a:avLst/>
          </a:prstGeom>
        </p:spPr>
        <p:txBody>
          <a:bodyPr vert="horz" lIns="91440" tIns="45720" rIns="91440" bIns="45720" rtlCol="0">
            <a:normAutofit/>
          </a:bodyPr>
          <a:lstStyle>
            <a:lvl1pPr marL="0" indent="0" algn="l" defTabSz="914400" rtl="0" eaLnBrk="1" latinLnBrk="0" hangingPunct="1">
              <a:spcBef>
                <a:spcPts val="0"/>
              </a:spcBef>
              <a:spcAft>
                <a:spcPts val="300"/>
              </a:spcAft>
              <a:buFontTx/>
              <a:buNone/>
              <a:defRPr sz="2200" b="1" kern="1200" cap="all" baseline="0">
                <a:solidFill>
                  <a:schemeClr val="tx1">
                    <a:lumMod val="50000"/>
                    <a:lumOff val="50000"/>
                  </a:schemeClr>
                </a:solidFill>
                <a:latin typeface="+mn-lt"/>
                <a:ea typeface="+mn-ea"/>
                <a:cs typeface="+mn-cs"/>
              </a:defRPr>
            </a:lvl1pPr>
            <a:lvl2pPr marL="0" indent="0" algn="l" defTabSz="914400" rtl="0" eaLnBrk="1" latinLnBrk="0" hangingPunct="1">
              <a:spcBef>
                <a:spcPts val="0"/>
              </a:spcBef>
              <a:buFontTx/>
              <a:buNone/>
              <a:defRPr sz="1800" b="1" kern="1200" cap="all" baseline="0">
                <a:solidFill>
                  <a:schemeClr val="tx1">
                    <a:lumMod val="50000"/>
                    <a:lumOff val="50000"/>
                  </a:schemeClr>
                </a:solidFill>
                <a:latin typeface="+mn-lt"/>
                <a:ea typeface="+mn-ea"/>
                <a:cs typeface="+mn-cs"/>
              </a:defRPr>
            </a:lvl2pPr>
            <a:lvl3pPr marL="0" indent="0" algn="l" defTabSz="914400" rtl="0" eaLnBrk="1" latinLnBrk="0" hangingPunct="1">
              <a:spcBef>
                <a:spcPts val="0"/>
              </a:spcBef>
              <a:buClr>
                <a:schemeClr val="accent1"/>
              </a:buClr>
              <a:buFontTx/>
              <a:buNone/>
              <a:defRPr sz="1600" b="0" kern="1200" cap="all" baseline="0">
                <a:solidFill>
                  <a:schemeClr val="tx1">
                    <a:lumMod val="50000"/>
                    <a:lumOff val="50000"/>
                  </a:schemeClr>
                </a:solidFill>
                <a:latin typeface="+mn-lt"/>
                <a:ea typeface="+mn-ea"/>
                <a:cs typeface="+mn-cs"/>
              </a:defRPr>
            </a:lvl3pPr>
            <a:lvl4pPr marL="144000" indent="0" algn="l" defTabSz="914400" rtl="0" eaLnBrk="1" latinLnBrk="0" hangingPunct="1">
              <a:lnSpc>
                <a:spcPts val="1600"/>
              </a:lnSpc>
              <a:spcBef>
                <a:spcPts val="0"/>
              </a:spcBef>
              <a:buFontTx/>
              <a:buNone/>
              <a:defRPr sz="1200" kern="1200">
                <a:solidFill>
                  <a:schemeClr val="tx1"/>
                </a:solidFill>
                <a:latin typeface="Arial" panose="020B0604020202020204" pitchFamily="34" charset="0"/>
                <a:ea typeface="+mn-ea"/>
                <a:cs typeface="Arial" panose="020B0604020202020204" pitchFamily="34" charset="0"/>
              </a:defRPr>
            </a:lvl4pPr>
            <a:lvl5pPr marL="144000" indent="-144000" algn="l" defTabSz="914400" rtl="0" eaLnBrk="1" latinLnBrk="0" hangingPunct="1">
              <a:spcBef>
                <a:spcPts val="300"/>
              </a:spcBef>
              <a:spcAft>
                <a:spcPts val="1200"/>
              </a:spcAft>
              <a:buClr>
                <a:schemeClr val="accent1"/>
              </a:buClr>
              <a:buFont typeface="Britannic Bold" panose="020B0903060703020204" pitchFamily="34" charset="0"/>
              <a:buChar char="&gt;"/>
              <a:defRPr sz="1200" b="1" kern="1200" cap="all" baseline="0">
                <a:solidFill>
                  <a:schemeClr val="tx1"/>
                </a:solidFill>
                <a:latin typeface="+mn-lt"/>
                <a:ea typeface="+mn-ea"/>
                <a:cs typeface="+mn-cs"/>
              </a:defRPr>
            </a:lvl5pPr>
            <a:lvl6pPr marL="324000" indent="-144000" algn="l" defTabSz="914400" rtl="0" eaLnBrk="1" latinLnBrk="0" hangingPunct="1">
              <a:lnSpc>
                <a:spcPts val="1600"/>
              </a:lnSpc>
              <a:spcBef>
                <a:spcPts val="400"/>
              </a:spcBef>
              <a:buClr>
                <a:schemeClr val="accent1"/>
              </a:buClr>
              <a:buFont typeface="Wingdings 2" panose="05020102010507070707" pitchFamily="18" charset="2"/>
              <a:buChar char=""/>
              <a:defRPr sz="1200" i="0" kern="1200">
                <a:solidFill>
                  <a:schemeClr val="tx1"/>
                </a:solidFill>
                <a:latin typeface="Arial" panose="020B0604020202020204" pitchFamily="34" charset="0"/>
                <a:ea typeface="+mn-ea"/>
                <a:cs typeface="Arial" panose="020B0604020202020204" pitchFamily="34" charset="0"/>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buClr>
                <a:schemeClr val="accent1"/>
              </a:buClr>
              <a:buFontTx/>
              <a:buNone/>
              <a:defRPr sz="1100" b="0" i="0" kern="1200" cap="all" baseline="0">
                <a:solidFill>
                  <a:schemeClr val="bg1"/>
                </a:solidFill>
                <a:latin typeface="+mn-lt"/>
                <a:ea typeface="+mn-ea"/>
                <a:cs typeface="+mn-cs"/>
              </a:defRPr>
            </a:lvl9pPr>
          </a:lstStyle>
          <a:p>
            <a:endParaRPr lang="fr-FR" sz="1400" b="0" dirty="0" smtClean="0">
              <a:latin typeface="Calibri" panose="020F0502020204030204" pitchFamily="34" charset="0"/>
              <a:cs typeface="Calibri" panose="020F0502020204030204" pitchFamily="34" charset="0"/>
            </a:endParaRPr>
          </a:p>
          <a:p>
            <a:endParaRPr lang="fr-FR" sz="1400" b="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smtClean="0">
              <a:latin typeface="Calibri" panose="020F0502020204030204" pitchFamily="34" charset="0"/>
              <a:cs typeface="Calibri" panose="020F0502020204030204" pitchFamily="34" charset="0"/>
            </a:endParaRPr>
          </a:p>
          <a:p>
            <a:endParaRPr lang="fr-F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137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contenu 2"/>
          <p:cNvSpPr txBox="1">
            <a:spLocks/>
          </p:cNvSpPr>
          <p:nvPr/>
        </p:nvSpPr>
        <p:spPr>
          <a:xfrm>
            <a:off x="500879" y="1255712"/>
            <a:ext cx="8535617" cy="5602287"/>
          </a:xfrm>
          <a:prstGeom prst="rect">
            <a:avLst/>
          </a:prstGeom>
          <a:solidFill>
            <a:schemeClr val="bg1"/>
          </a:solidFill>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600"/>
              </a:spcBef>
              <a:spcAft>
                <a:spcPts val="0"/>
              </a:spcAft>
              <a:buClr>
                <a:srgbClr val="C00000"/>
              </a:buClr>
              <a:buSzPct val="70000"/>
              <a:buFont typeface="Wingdings 2" pitchFamily="18" charset="2"/>
              <a:buNone/>
              <a:tabLst/>
              <a:defRPr/>
            </a:pP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Lorsqu’un client sans compte-titres vous interroge car il est </a:t>
            </a:r>
            <a:r>
              <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rPr>
              <a:t>intéressé par la privatisation de la </a:t>
            </a:r>
            <a:r>
              <a:rPr kumimoji="0" lang="fr-FR" sz="1300" b="0" i="0" u="none" strike="noStrike" kern="1200" cap="none" spc="0" normalizeH="0" baseline="0" noProof="0" dirty="0" err="1" smtClean="0">
                <a:ln>
                  <a:noFill/>
                </a:ln>
                <a:solidFill>
                  <a:sysClr val="windowText" lastClr="000000"/>
                </a:solidFill>
                <a:effectLst/>
                <a:uLnTx/>
                <a:uFillTx/>
                <a:latin typeface="Arial" pitchFamily="34" charset="0"/>
                <a:ea typeface="+mn-ea"/>
                <a:cs typeface="Arial" pitchFamily="34" charset="0"/>
              </a:rPr>
              <a:t>FdJ</a:t>
            </a: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 faut-il lui proposer d’ouvrir un CTO ou un PEA ? </a:t>
            </a:r>
            <a:endPar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5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5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endParaRPr>
          </a:p>
        </p:txBody>
      </p:sp>
      <p:sp>
        <p:nvSpPr>
          <p:cNvPr id="4" name="Espace réservé du texte 5"/>
          <p:cNvSpPr>
            <a:spLocks noGrp="1"/>
          </p:cNvSpPr>
          <p:nvPr>
            <p:ph type="body" sz="quarter" idx="10"/>
          </p:nvPr>
        </p:nvSpPr>
        <p:spPr>
          <a:xfrm>
            <a:off x="1042988" y="590550"/>
            <a:ext cx="5905500" cy="504825"/>
          </a:xfrm>
        </p:spPr>
        <p:txBody>
          <a:bodyPr>
            <a:noAutofit/>
          </a:bodyPr>
          <a:lstStyle/>
          <a:p>
            <a:pPr>
              <a:defRPr/>
            </a:pPr>
            <a:r>
              <a:rPr lang="fr-FR" sz="1400" dirty="0" smtClean="0"/>
              <a:t>Privatisation de la FDJ : le match CTO - PEA</a:t>
            </a:r>
            <a:endParaRPr lang="fr-FR" sz="1400" dirty="0"/>
          </a:p>
        </p:txBody>
      </p:sp>
      <p:graphicFrame>
        <p:nvGraphicFramePr>
          <p:cNvPr id="5" name="Tableau 4"/>
          <p:cNvGraphicFramePr>
            <a:graphicFrameLocks noGrp="1"/>
          </p:cNvGraphicFramePr>
          <p:nvPr>
            <p:extLst>
              <p:ext uri="{D42A27DB-BD31-4B8C-83A1-F6EECF244321}">
                <p14:modId xmlns:p14="http://schemas.microsoft.com/office/powerpoint/2010/main" val="2365553586"/>
              </p:ext>
            </p:extLst>
          </p:nvPr>
        </p:nvGraphicFramePr>
        <p:xfrm>
          <a:off x="768350" y="1988839"/>
          <a:ext cx="7188026" cy="3488472"/>
        </p:xfrm>
        <a:graphic>
          <a:graphicData uri="http://schemas.openxmlformats.org/drawingml/2006/table">
            <a:tbl>
              <a:tblPr/>
              <a:tblGrid>
                <a:gridCol w="1542352">
                  <a:extLst>
                    <a:ext uri="{9D8B030D-6E8A-4147-A177-3AD203B41FA5}">
                      <a16:colId xmlns:a16="http://schemas.microsoft.com/office/drawing/2014/main" xmlns="" val="20000"/>
                    </a:ext>
                  </a:extLst>
                </a:gridCol>
                <a:gridCol w="2822837">
                  <a:extLst>
                    <a:ext uri="{9D8B030D-6E8A-4147-A177-3AD203B41FA5}">
                      <a16:colId xmlns:a16="http://schemas.microsoft.com/office/drawing/2014/main" xmlns="" val="20001"/>
                    </a:ext>
                  </a:extLst>
                </a:gridCol>
                <a:gridCol w="2822837">
                  <a:extLst>
                    <a:ext uri="{9D8B030D-6E8A-4147-A177-3AD203B41FA5}">
                      <a16:colId xmlns:a16="http://schemas.microsoft.com/office/drawing/2014/main" xmlns="" val="20002"/>
                    </a:ext>
                  </a:extLst>
                </a:gridCol>
              </a:tblGrid>
              <a:tr h="247983">
                <a:tc>
                  <a:txBody>
                    <a:bodyPr/>
                    <a:lstStyle/>
                    <a:p>
                      <a:pPr algn="l" fontAlgn="ctr"/>
                      <a:endParaRPr lang="fr-FR" sz="600" b="0" i="0" u="none" strike="noStrike" dirty="0">
                        <a:solidFill>
                          <a:srgbClr val="000000"/>
                        </a:solidFill>
                        <a:effectLst/>
                        <a:latin typeface="Calibri" panose="020F0502020204030204" pitchFamily="34" charset="0"/>
                      </a:endParaRPr>
                    </a:p>
                  </a:txBody>
                  <a:tcPr marL="4802" marR="4802" marT="480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fr-FR" sz="1600" b="1" i="0" u="none" strike="noStrike" dirty="0" smtClean="0">
                          <a:solidFill>
                            <a:srgbClr val="C00000"/>
                          </a:solidFill>
                          <a:effectLst/>
                          <a:latin typeface="Calibri" panose="020F0502020204030204" pitchFamily="34" charset="0"/>
                        </a:rPr>
                        <a:t>CTO - Souplesse</a:t>
                      </a:r>
                      <a:endParaRPr lang="fr-FR" sz="1600" b="1" i="0" u="none" strike="noStrike" dirty="0">
                        <a:solidFill>
                          <a:srgbClr val="C00000"/>
                        </a:solidFill>
                        <a:effectLst/>
                        <a:latin typeface="Calibri" panose="020F0502020204030204" pitchFamily="34" charset="0"/>
                      </a:endParaRPr>
                    </a:p>
                  </a:txBody>
                  <a:tcPr marL="4802" marR="4802" marT="480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fr-FR" sz="1600" b="1" i="0" u="none" strike="noStrike" dirty="0" smtClean="0">
                          <a:solidFill>
                            <a:srgbClr val="C00000"/>
                          </a:solidFill>
                          <a:effectLst/>
                          <a:latin typeface="Calibri" panose="020F0502020204030204" pitchFamily="34" charset="0"/>
                        </a:rPr>
                        <a:t>PEA – Fiscalité réduite</a:t>
                      </a:r>
                      <a:endParaRPr lang="fr-FR" sz="1600" b="1" i="0" u="none" strike="noStrike" dirty="0">
                        <a:solidFill>
                          <a:srgbClr val="C00000"/>
                        </a:solidFill>
                        <a:effectLst/>
                        <a:latin typeface="Calibri" panose="020F0502020204030204" pitchFamily="34" charset="0"/>
                      </a:endParaRPr>
                    </a:p>
                  </a:txBody>
                  <a:tcPr marL="4802" marR="4802" marT="480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646029">
                <a:tc>
                  <a:txBody>
                    <a:bodyPr/>
                    <a:lstStyle/>
                    <a:p>
                      <a:pPr algn="ctr" fontAlgn="ctr"/>
                      <a:r>
                        <a:rPr lang="fr-FR" sz="900" b="1" i="0" u="none" strike="noStrike" dirty="0">
                          <a:solidFill>
                            <a:srgbClr val="000000"/>
                          </a:solidFill>
                          <a:effectLst/>
                          <a:latin typeface="Calibri" panose="020F0502020204030204" pitchFamily="34" charset="0"/>
                        </a:rPr>
                        <a:t>Clients éligibles</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fr-FR" sz="900" b="0" i="0" u="none" strike="noStrike" dirty="0">
                          <a:solidFill>
                            <a:srgbClr val="000000"/>
                          </a:solidFill>
                          <a:effectLst/>
                          <a:latin typeface="Calibri" panose="020F0502020204030204" pitchFamily="34" charset="0"/>
                        </a:rPr>
                        <a:t>toute personne morale ou physique (mineurs compris),le CTO peut être joint</a:t>
                      </a:r>
                      <a:br>
                        <a:rPr lang="fr-FR" sz="900" b="0" i="0" u="none" strike="noStrike" dirty="0">
                          <a:solidFill>
                            <a:srgbClr val="000000"/>
                          </a:solidFill>
                          <a:effectLst/>
                          <a:latin typeface="Calibri" panose="020F0502020204030204" pitchFamily="34" charset="0"/>
                        </a:rPr>
                      </a:br>
                      <a:r>
                        <a:rPr lang="fr-FR" sz="900" b="0" i="0" u="none" strike="noStrike" dirty="0">
                          <a:solidFill>
                            <a:srgbClr val="000000"/>
                          </a:solidFill>
                          <a:effectLst/>
                          <a:latin typeface="Calibri" panose="020F0502020204030204" pitchFamily="34" charset="0"/>
                        </a:rPr>
                        <a:t>(même s'il en détient déjà un dans un autre établissement)</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fr-FR" sz="900" b="0" i="0" u="none" strike="noStrike">
                          <a:solidFill>
                            <a:srgbClr val="000000"/>
                          </a:solidFill>
                          <a:effectLst/>
                          <a:latin typeface="Calibri" panose="020F0502020204030204" pitchFamily="34" charset="0"/>
                        </a:rPr>
                        <a:t>Contribuables français </a:t>
                      </a:r>
                      <a:br>
                        <a:rPr lang="fr-FR" sz="900" b="0" i="0" u="none" strike="noStrike">
                          <a:solidFill>
                            <a:srgbClr val="000000"/>
                          </a:solidFill>
                          <a:effectLst/>
                          <a:latin typeface="Calibri" panose="020F0502020204030204" pitchFamily="34" charset="0"/>
                        </a:rPr>
                      </a:br>
                      <a:r>
                        <a:rPr lang="fr-FR" sz="900" b="0" i="0" u="none" strike="noStrike">
                          <a:solidFill>
                            <a:srgbClr val="000000"/>
                          </a:solidFill>
                          <a:effectLst/>
                          <a:latin typeface="Calibri" panose="020F0502020204030204" pitchFamily="34" charset="0"/>
                        </a:rPr>
                        <a:t>un par contribuable, deux pour un couple</a:t>
                      </a:r>
                      <a:br>
                        <a:rPr lang="fr-FR" sz="900" b="0" i="0" u="none" strike="noStrike">
                          <a:solidFill>
                            <a:srgbClr val="000000"/>
                          </a:solidFill>
                          <a:effectLst/>
                          <a:latin typeface="Calibri" panose="020F0502020204030204" pitchFamily="34" charset="0"/>
                        </a:rPr>
                      </a:br>
                      <a:r>
                        <a:rPr lang="fr-FR" sz="900" b="0" i="0" u="none" strike="noStrike">
                          <a:solidFill>
                            <a:srgbClr val="000000"/>
                          </a:solidFill>
                          <a:effectLst/>
                          <a:latin typeface="Calibri" panose="020F0502020204030204" pitchFamily="34" charset="0"/>
                        </a:rPr>
                        <a:t>un enfant majeur rattaché au foyer fiscal de ses parents peut également en détenir un (plafond à 20 K€)</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82400">
                <a:tc>
                  <a:txBody>
                    <a:bodyPr/>
                    <a:lstStyle/>
                    <a:p>
                      <a:pPr algn="ctr" fontAlgn="ctr"/>
                      <a:r>
                        <a:rPr lang="fr-FR" sz="900" b="1" i="0" u="none" strike="noStrike">
                          <a:solidFill>
                            <a:srgbClr val="000000"/>
                          </a:solidFill>
                          <a:effectLst/>
                          <a:latin typeface="Calibri" panose="020F0502020204030204" pitchFamily="34" charset="0"/>
                        </a:rPr>
                        <a:t>Titres éligibles</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fr-FR" sz="900" b="0" i="0" u="none" strike="noStrike" dirty="0">
                          <a:solidFill>
                            <a:srgbClr val="000000"/>
                          </a:solidFill>
                          <a:effectLst/>
                          <a:latin typeface="Calibri" panose="020F0502020204030204" pitchFamily="34" charset="0"/>
                        </a:rPr>
                        <a:t>permet d'accueillir tous les titres : actions, obligations, SICAV, FCP, …</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fr-FR" sz="900" b="0" i="0" u="none" strike="noStrike" dirty="0">
                          <a:solidFill>
                            <a:srgbClr val="000000"/>
                          </a:solidFill>
                          <a:effectLst/>
                          <a:latin typeface="Calibri" panose="020F0502020204030204" pitchFamily="34" charset="0"/>
                        </a:rPr>
                        <a:t>uniquement les actions européennes ou OPC éligibles au PEA, Parts sociales</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82400">
                <a:tc>
                  <a:txBody>
                    <a:bodyPr/>
                    <a:lstStyle/>
                    <a:p>
                      <a:pPr algn="ctr" fontAlgn="ctr"/>
                      <a:r>
                        <a:rPr lang="fr-FR" sz="900" b="1" i="0" u="none" strike="noStrike" dirty="0">
                          <a:solidFill>
                            <a:srgbClr val="000000"/>
                          </a:solidFill>
                          <a:effectLst/>
                          <a:latin typeface="Calibri" panose="020F0502020204030204" pitchFamily="34" charset="0"/>
                        </a:rPr>
                        <a:t>Versement à l'ouverture </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fr-FR" sz="900" b="0" i="0" u="none" strike="noStrike" dirty="0">
                          <a:solidFill>
                            <a:srgbClr val="000000"/>
                          </a:solidFill>
                          <a:effectLst/>
                          <a:latin typeface="Calibri" panose="020F0502020204030204" pitchFamily="34" charset="0"/>
                        </a:rPr>
                        <a:t>Pas de versement mini</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fr-FR" sz="900" b="0" i="0" u="none" strike="noStrike">
                          <a:solidFill>
                            <a:srgbClr val="000000"/>
                          </a:solidFill>
                          <a:effectLst/>
                          <a:latin typeface="Calibri" panose="020F0502020204030204" pitchFamily="34" charset="0"/>
                        </a:rPr>
                        <a:t>15 € mini sur le compte espèces 21</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82400">
                <a:tc>
                  <a:txBody>
                    <a:bodyPr/>
                    <a:lstStyle/>
                    <a:p>
                      <a:pPr algn="ctr" fontAlgn="ctr"/>
                      <a:r>
                        <a:rPr lang="fr-FR" sz="900" b="1" i="0" u="none" strike="noStrike" dirty="0">
                          <a:solidFill>
                            <a:srgbClr val="000000"/>
                          </a:solidFill>
                          <a:effectLst/>
                          <a:latin typeface="Calibri" panose="020F0502020204030204" pitchFamily="34" charset="0"/>
                        </a:rPr>
                        <a:t>Plafond</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fr-FR" sz="900" b="0" i="0" u="none" strike="noStrike" dirty="0">
                          <a:solidFill>
                            <a:srgbClr val="000000"/>
                          </a:solidFill>
                          <a:effectLst/>
                          <a:latin typeface="Calibri" panose="020F0502020204030204" pitchFamily="34" charset="0"/>
                        </a:rPr>
                        <a:t>Illimité</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fr-FR" sz="900" b="0" i="0" u="none" strike="noStrike">
                          <a:solidFill>
                            <a:srgbClr val="000000"/>
                          </a:solidFill>
                          <a:effectLst/>
                          <a:latin typeface="Calibri" panose="020F0502020204030204" pitchFamily="34" charset="0"/>
                        </a:rPr>
                        <a:t>150 k€</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825574">
                <a:tc>
                  <a:txBody>
                    <a:bodyPr/>
                    <a:lstStyle/>
                    <a:p>
                      <a:pPr algn="ctr" fontAlgn="ctr"/>
                      <a:r>
                        <a:rPr lang="fr-FR" sz="900" b="1" i="0" u="none" strike="noStrike" dirty="0">
                          <a:solidFill>
                            <a:srgbClr val="000000"/>
                          </a:solidFill>
                          <a:effectLst/>
                          <a:latin typeface="Calibri" panose="020F0502020204030204" pitchFamily="34" charset="0"/>
                        </a:rPr>
                        <a:t>Disponibilité des fonds</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fr-FR" sz="900" b="0" i="0" u="none" strike="noStrike" dirty="0">
                          <a:solidFill>
                            <a:srgbClr val="000000"/>
                          </a:solidFill>
                          <a:effectLst/>
                          <a:latin typeface="Calibri" panose="020F0502020204030204" pitchFamily="34" charset="0"/>
                        </a:rPr>
                        <a:t>A tout moment (vente de titres)</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fr-FR" sz="900" b="0" i="0" u="none" strike="noStrike" dirty="0">
                          <a:solidFill>
                            <a:srgbClr val="000000"/>
                          </a:solidFill>
                          <a:effectLst/>
                          <a:latin typeface="Calibri" panose="020F0502020204030204" pitchFamily="34" charset="0"/>
                        </a:rPr>
                        <a:t>Avant 5 ans : retrait partiel* possible uniquement si licenciement, retraite anticipée, invalidité. Sinon, le retrait partiel entraine clôture du PEA (et la perte de l'avantage fiscal)</a:t>
                      </a:r>
                      <a:br>
                        <a:rPr lang="fr-FR" sz="900" b="0" i="0" u="none" strike="noStrike" dirty="0">
                          <a:solidFill>
                            <a:srgbClr val="000000"/>
                          </a:solidFill>
                          <a:effectLst/>
                          <a:latin typeface="Calibri" panose="020F0502020204030204" pitchFamily="34" charset="0"/>
                        </a:rPr>
                      </a:br>
                      <a:r>
                        <a:rPr lang="fr-FR" sz="900" b="0" i="0" u="none" strike="noStrike" dirty="0">
                          <a:solidFill>
                            <a:srgbClr val="000000"/>
                          </a:solidFill>
                          <a:effectLst/>
                          <a:latin typeface="Calibri" panose="020F0502020204030204" pitchFamily="34" charset="0"/>
                        </a:rPr>
                        <a:t>Après 5 ans, retrait partiel libre, nouveau versement possible</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13241">
                <a:tc rowSpan="2">
                  <a:txBody>
                    <a:bodyPr/>
                    <a:lstStyle/>
                    <a:p>
                      <a:pPr algn="ctr" fontAlgn="ctr"/>
                      <a:r>
                        <a:rPr lang="fr-FR" sz="900" b="1" i="0" u="none" strike="noStrike" dirty="0">
                          <a:solidFill>
                            <a:srgbClr val="000000"/>
                          </a:solidFill>
                          <a:effectLst/>
                          <a:latin typeface="Calibri" panose="020F0502020204030204" pitchFamily="34" charset="0"/>
                        </a:rPr>
                        <a:t>Rendement </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rowSpan="2">
                  <a:txBody>
                    <a:bodyPr/>
                    <a:lstStyle/>
                    <a:p>
                      <a:pPr algn="ctr" fontAlgn="ctr"/>
                      <a:r>
                        <a:rPr lang="fr-FR" sz="900" b="0" i="0" u="none" strike="noStrike">
                          <a:solidFill>
                            <a:srgbClr val="000000"/>
                          </a:solidFill>
                          <a:effectLst/>
                          <a:latin typeface="Calibri" panose="020F0502020204030204" pitchFamily="34" charset="0"/>
                        </a:rPr>
                        <a:t>Performance brute déduite de l'impôt</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Calibri" panose="020F0502020204030204" pitchFamily="34" charset="0"/>
                        </a:rPr>
                        <a:t>Avant 5 ans : Performance brute déduite de l'impôt</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6"/>
                  </a:ext>
                </a:extLst>
              </a:tr>
              <a:tr h="213241">
                <a:tc vMerge="1">
                  <a:txBody>
                    <a:bodyPr/>
                    <a:lstStyle/>
                    <a:p>
                      <a:endParaRPr lang="fr-FR"/>
                    </a:p>
                  </a:txBody>
                  <a:tcPr/>
                </a:tc>
                <a:tc vMerge="1">
                  <a:txBody>
                    <a:bodyPr/>
                    <a:lstStyle/>
                    <a:p>
                      <a:endParaRPr lang="fr-FR"/>
                    </a:p>
                  </a:txBody>
                  <a:tcPr/>
                </a:tc>
                <a:tc>
                  <a:txBody>
                    <a:bodyPr/>
                    <a:lstStyle/>
                    <a:p>
                      <a:pPr algn="ctr" fontAlgn="ctr"/>
                      <a:r>
                        <a:rPr lang="fr-FR" sz="800" b="0" i="0" u="none" strike="noStrike" dirty="0">
                          <a:solidFill>
                            <a:srgbClr val="000000"/>
                          </a:solidFill>
                          <a:effectLst/>
                          <a:latin typeface="Calibri" panose="020F0502020204030204" pitchFamily="34" charset="0"/>
                        </a:rPr>
                        <a:t>Après 5 ans : Performance brute</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7"/>
                  </a:ext>
                </a:extLst>
              </a:tr>
              <a:tr h="278383">
                <a:tc rowSpan="2">
                  <a:txBody>
                    <a:bodyPr/>
                    <a:lstStyle/>
                    <a:p>
                      <a:pPr algn="ctr" fontAlgn="ctr"/>
                      <a:r>
                        <a:rPr lang="fr-FR" sz="900" b="1" i="0" u="none" strike="noStrike" dirty="0">
                          <a:solidFill>
                            <a:srgbClr val="000000"/>
                          </a:solidFill>
                          <a:effectLst/>
                          <a:latin typeface="Calibri" panose="020F0502020204030204" pitchFamily="34" charset="0"/>
                        </a:rPr>
                        <a:t>Fiscalité des dividendes et plus-values</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rowSpan="2">
                  <a:txBody>
                    <a:bodyPr/>
                    <a:lstStyle/>
                    <a:p>
                      <a:pPr algn="ctr" fontAlgn="ctr"/>
                      <a:r>
                        <a:rPr lang="fr-FR" sz="900" b="0" i="0" u="none" strike="noStrike">
                          <a:solidFill>
                            <a:srgbClr val="000000"/>
                          </a:solidFill>
                          <a:effectLst/>
                          <a:latin typeface="Calibri" panose="020F0502020204030204" pitchFamily="34" charset="0"/>
                        </a:rPr>
                        <a:t>Fiscalité  immédiate</a:t>
                      </a:r>
                      <a:br>
                        <a:rPr lang="fr-FR" sz="900" b="0" i="0" u="none" strike="noStrike">
                          <a:solidFill>
                            <a:srgbClr val="000000"/>
                          </a:solidFill>
                          <a:effectLst/>
                          <a:latin typeface="Calibri" panose="020F0502020204030204" pitchFamily="34" charset="0"/>
                        </a:rPr>
                      </a:br>
                      <a:r>
                        <a:rPr lang="fr-FR" sz="900" b="0" i="0" u="none" strike="noStrike">
                          <a:solidFill>
                            <a:srgbClr val="000000"/>
                          </a:solidFill>
                          <a:effectLst/>
                          <a:latin typeface="Calibri" panose="020F0502020204030204" pitchFamily="34" charset="0"/>
                        </a:rPr>
                        <a:t>Fonctionnement classique : Prélèvement Forfaitaire de 12,8% ou sur option barème progressif</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Calibri" panose="020F0502020204030204" pitchFamily="34" charset="0"/>
                        </a:rPr>
                        <a:t>Avant 5 ans : avant 5 ans, la fiscalité est identique à celle du CTO</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8"/>
                  </a:ext>
                </a:extLst>
              </a:tr>
              <a:tr h="213241">
                <a:tc vMerge="1">
                  <a:txBody>
                    <a:bodyPr/>
                    <a:lstStyle/>
                    <a:p>
                      <a:endParaRPr lang="fr-FR"/>
                    </a:p>
                  </a:txBody>
                  <a:tcPr/>
                </a:tc>
                <a:tc vMerge="1">
                  <a:txBody>
                    <a:bodyPr/>
                    <a:lstStyle/>
                    <a:p>
                      <a:endParaRPr lang="fr-FR"/>
                    </a:p>
                  </a:txBody>
                  <a:tcPr/>
                </a:tc>
                <a:tc>
                  <a:txBody>
                    <a:bodyPr/>
                    <a:lstStyle/>
                    <a:p>
                      <a:pPr algn="ctr" fontAlgn="ctr"/>
                      <a:r>
                        <a:rPr lang="fr-FR" sz="800" b="0" i="0" u="none" strike="noStrike" dirty="0">
                          <a:solidFill>
                            <a:srgbClr val="000000"/>
                          </a:solidFill>
                          <a:effectLst/>
                          <a:latin typeface="Calibri" panose="020F0502020204030204" pitchFamily="34" charset="0"/>
                        </a:rPr>
                        <a:t>Après 5 ans : </a:t>
                      </a:r>
                      <a:r>
                        <a:rPr lang="fr-FR" sz="800" b="0" i="0" u="none" strike="noStrike" dirty="0" smtClean="0">
                          <a:solidFill>
                            <a:srgbClr val="000000"/>
                          </a:solidFill>
                          <a:effectLst/>
                          <a:latin typeface="Calibri" panose="020F0502020204030204" pitchFamily="34" charset="0"/>
                        </a:rPr>
                        <a:t>exonération </a:t>
                      </a:r>
                      <a:r>
                        <a:rPr lang="fr-FR" sz="800" b="0" i="0" u="none" strike="noStrike" dirty="0">
                          <a:solidFill>
                            <a:srgbClr val="000000"/>
                          </a:solidFill>
                          <a:effectLst/>
                          <a:latin typeface="Calibri" panose="020F0502020204030204" pitchFamily="34" charset="0"/>
                        </a:rPr>
                        <a:t>d'Impôt sur le Revenu</a:t>
                      </a:r>
                    </a:p>
                  </a:txBody>
                  <a:tcPr marL="4802" marR="4802" marT="48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9"/>
                  </a:ext>
                </a:extLst>
              </a:tr>
            </a:tbl>
          </a:graphicData>
        </a:graphic>
      </p:graphicFrame>
      <p:sp>
        <p:nvSpPr>
          <p:cNvPr id="6" name="Rectangle 5"/>
          <p:cNvSpPr/>
          <p:nvPr/>
        </p:nvSpPr>
        <p:spPr>
          <a:xfrm>
            <a:off x="1187450" y="5543550"/>
            <a:ext cx="6913563" cy="261938"/>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charset="0"/>
              </a:rPr>
              <a:t>*le débit du compte espèces (21) au profit du compte courant (04) s'appelle un retrait partiel (soumis à conditions) ou total (clôture).</a:t>
            </a:r>
          </a:p>
        </p:txBody>
      </p:sp>
      <p:sp>
        <p:nvSpPr>
          <p:cNvPr id="72" name="Rectangle 71"/>
          <p:cNvSpPr/>
          <p:nvPr/>
        </p:nvSpPr>
        <p:spPr>
          <a:xfrm>
            <a:off x="107950" y="5805488"/>
            <a:ext cx="7993063" cy="64928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itchFamily="34" charset="0"/>
                <a:ea typeface="+mn-ea"/>
                <a:cs typeface="+mn-cs"/>
              </a:rPr>
              <a:t>	</a:t>
            </a:r>
            <a:r>
              <a:rPr kumimoji="0" lang="fr-FR" sz="1400" b="1" i="0" u="none" strike="noStrike" kern="1200" cap="none" spc="0" normalizeH="0" baseline="0" noProof="0" dirty="0">
                <a:ln>
                  <a:noFill/>
                </a:ln>
                <a:solidFill>
                  <a:prstClr val="white"/>
                </a:solidFill>
                <a:effectLst/>
                <a:uLnTx/>
                <a:uFillTx/>
                <a:latin typeface="Arial"/>
                <a:ea typeface="+mn-ea"/>
                <a:cs typeface="+mn-cs"/>
              </a:rPr>
              <a:t>ASTUCE :  si le client prend l’option DEI « saisie d’ordre de bourse en ligne », il 	pourra lui-même saisir sa souscription FDJ à partir du 07/11</a:t>
            </a:r>
          </a:p>
        </p:txBody>
      </p:sp>
      <p:pic>
        <p:nvPicPr>
          <p:cNvPr id="73" name="Image 72"/>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04787" y="5805264"/>
            <a:ext cx="592185" cy="615886"/>
          </a:xfrm>
          <a:prstGeom prst="rect">
            <a:avLst/>
          </a:prstGeom>
        </p:spPr>
      </p:pic>
      <p:sp>
        <p:nvSpPr>
          <p:cNvPr id="19" name="Titre 1"/>
          <p:cNvSpPr txBox="1">
            <a:spLocks/>
          </p:cNvSpPr>
          <p:nvPr/>
        </p:nvSpPr>
        <p:spPr>
          <a:xfrm rot="16200000">
            <a:off x="-3101540" y="3434196"/>
            <a:ext cx="6534869" cy="331790"/>
          </a:xfrm>
          <a:prstGeom prst="rect">
            <a:avLst/>
          </a:prstGeom>
          <a:solidFill>
            <a:srgbClr val="D9D9D9">
              <a:alpha val="20000"/>
            </a:srgbClr>
          </a:solidFill>
          <a:ln w="3175" cap="flat" cmpd="sng" algn="ctr">
            <a:noFill/>
            <a:prstDash val="solid"/>
          </a:ln>
          <a:effectLst/>
        </p:spPr>
        <p:txBody>
          <a:bodyPr vert="horz" lIns="91440" tIns="45720" rIns="91440" bIns="45720" rtlCol="0" anchor="ctr">
            <a:normAutofit fontScale="92500" lnSpcReduction="10000"/>
          </a:bodyPr>
          <a:lstStyle>
            <a:lvl1pPr algn="ctr" defTabSz="914400" rtl="0" eaLnBrk="1" latinLnBrk="0" hangingPunct="1">
              <a:spcBef>
                <a:spcPct val="0"/>
              </a:spcBef>
              <a:buNone/>
              <a:defRPr kumimoji="0" lang="fr-FR" sz="1800" b="1"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800" b="1" i="0" u="none" strike="noStrike" kern="0" cap="none" spc="0" normalizeH="0" baseline="0" noProof="0" dirty="0" smtClean="0">
                <a:ln>
                  <a:noFill/>
                </a:ln>
                <a:solidFill>
                  <a:sysClr val="windowText" lastClr="000000">
                    <a:lumMod val="50000"/>
                    <a:lumOff val="50000"/>
                  </a:sysClr>
                </a:solidFill>
                <a:effectLst/>
                <a:uLnTx/>
                <a:uFillTx/>
                <a:latin typeface="Arial Narrow"/>
                <a:ea typeface="+mn-ea"/>
                <a:cs typeface="+mn-cs"/>
              </a:rPr>
              <a:t>Privatisation de la FDJ – ANNEXE 1  </a:t>
            </a:r>
            <a:endParaRPr kumimoji="0" lang="fr-FR" sz="1800" b="1" i="0" u="none" strike="noStrike" kern="0" cap="none" spc="0" normalizeH="0" baseline="0" noProof="0" dirty="0">
              <a:ln>
                <a:noFill/>
              </a:ln>
              <a:solidFill>
                <a:sysClr val="windowText" lastClr="000000">
                  <a:lumMod val="50000"/>
                  <a:lumOff val="50000"/>
                </a:sysClr>
              </a:solidFill>
              <a:effectLst/>
              <a:uLnTx/>
              <a:uFillTx/>
              <a:latin typeface="Arial Narrow"/>
              <a:ea typeface="+mn-ea"/>
              <a:cs typeface="+mn-cs"/>
            </a:endParaRPr>
          </a:p>
        </p:txBody>
      </p:sp>
    </p:spTree>
    <p:extLst>
      <p:ext uri="{BB962C8B-B14F-4D97-AF65-F5344CB8AC3E}">
        <p14:creationId xmlns:p14="http://schemas.microsoft.com/office/powerpoint/2010/main" val="423958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bg/>
                                          </p:spTgt>
                                        </p:tgtEl>
                                        <p:attrNameLst>
                                          <p:attrName>style.visibility</p:attrName>
                                        </p:attrNameLst>
                                      </p:cBhvr>
                                      <p:to>
                                        <p:strVal val="visible"/>
                                      </p:to>
                                    </p:set>
                                    <p:animEffect transition="in" filter="wipe(left)">
                                      <p:cBhvr>
                                        <p:cTn id="7" dur="500"/>
                                        <p:tgtEl>
                                          <p:spTgt spid="36">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
                                            <p:txEl>
                                              <p:pRg st="0" end="0"/>
                                            </p:txEl>
                                          </p:spTgt>
                                        </p:tgtEl>
                                        <p:attrNameLst>
                                          <p:attrName>style.visibility</p:attrName>
                                        </p:attrNameLst>
                                      </p:cBhvr>
                                      <p:to>
                                        <p:strVal val="visible"/>
                                      </p:to>
                                    </p:set>
                                    <p:animEffect transition="in" filter="wipe(left)">
                                      <p:cBhvr>
                                        <p:cTn id="12" dur="500"/>
                                        <p:tgtEl>
                                          <p:spTgt spid="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wipe(left)">
                                      <p:cBhvr>
                                        <p:cTn id="2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bldLvl="2" animBg="1"/>
      <p:bldP spid="6" grpId="0"/>
      <p:bldP spid="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7950" y="4652963"/>
            <a:ext cx="7993063" cy="15128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Espace réservé du texte 5"/>
          <p:cNvSpPr>
            <a:spLocks noGrp="1"/>
          </p:cNvSpPr>
          <p:nvPr>
            <p:ph type="body" sz="quarter" idx="10"/>
          </p:nvPr>
        </p:nvSpPr>
        <p:spPr>
          <a:xfrm>
            <a:off x="1042988" y="590550"/>
            <a:ext cx="5905500" cy="504825"/>
          </a:xfrm>
        </p:spPr>
        <p:txBody>
          <a:bodyPr>
            <a:noAutofit/>
          </a:bodyPr>
          <a:lstStyle/>
          <a:p>
            <a:pPr>
              <a:defRPr/>
            </a:pPr>
            <a:r>
              <a:rPr lang="fr-FR" sz="1400" dirty="0" smtClean="0"/>
              <a:t>Privatisation de la FDJ : quelques détails pratiques sur CTO et PEA</a:t>
            </a:r>
            <a:endParaRPr lang="fr-FR" sz="1400" dirty="0"/>
          </a:p>
        </p:txBody>
      </p:sp>
      <p:sp>
        <p:nvSpPr>
          <p:cNvPr id="36" name="Espace réservé du contenu 2"/>
          <p:cNvSpPr txBox="1">
            <a:spLocks/>
          </p:cNvSpPr>
          <p:nvPr/>
        </p:nvSpPr>
        <p:spPr>
          <a:xfrm>
            <a:off x="365972" y="1255713"/>
            <a:ext cx="8670524" cy="5486400"/>
          </a:xfrm>
          <a:prstGeom prst="rect">
            <a:avLst/>
          </a:prstGeom>
          <a:solidFill>
            <a:schemeClr val="bg1"/>
          </a:solidFill>
        </p:spPr>
        <p:txBody>
          <a:bodyPr>
            <a:norm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Le Compte Titre Ordinaire est en relation directe avec le compte courant</a:t>
            </a: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600"/>
              </a:spcBef>
              <a:spcAft>
                <a:spcPts val="0"/>
              </a:spcAft>
              <a:buClr>
                <a:srgbClr val="C00000"/>
              </a:buClr>
              <a:buSzPct val="70000"/>
              <a:buFont typeface="Wingdings 2" pitchFamily="18" charset="2"/>
              <a:buNone/>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600"/>
              </a:spcBef>
              <a:spcAft>
                <a:spcPts val="0"/>
              </a:spcAft>
              <a:buClr>
                <a:srgbClr val="C00000"/>
              </a:buClr>
              <a:buSzPct val="70000"/>
              <a:buFont typeface="Wingdings 2" pitchFamily="18" charset="2"/>
              <a:buNone/>
              <a:tabLst/>
              <a:defRPr/>
            </a:pPr>
            <a:endPar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Le PEA est une enveloppe fiscale composée d’un compte titres PEA (34) et d’un compte espèces (21).</a:t>
            </a: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600"/>
              </a:spcBef>
              <a:spcAft>
                <a:spcPts val="0"/>
              </a:spcAft>
              <a:buClr>
                <a:srgbClr val="C00000"/>
              </a:buClr>
              <a:buSzPct val="70000"/>
              <a:buFont typeface="Wingdings 2" pitchFamily="18" charset="2"/>
              <a:buNone/>
              <a:tabLst/>
              <a:defRPr/>
            </a:pPr>
            <a:endParaRPr kumimoji="0" lang="fr-FR" sz="6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600"/>
              </a:spcBef>
              <a:spcAft>
                <a:spcPts val="0"/>
              </a:spcAft>
              <a:buClr>
                <a:srgbClr val="C00000"/>
              </a:buClr>
              <a:buSzPct val="70000"/>
              <a:buFont typeface="Wingdings 2" pitchFamily="18" charset="2"/>
              <a:buNone/>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Cette enveloppe fiscale </a:t>
            </a:r>
            <a:r>
              <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rPr>
              <a:t>b</a:t>
            </a: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énéficie d’un avantage fiscal (exonération d'Impôt sur le Revenu) </a:t>
            </a:r>
            <a:r>
              <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rPr>
              <a:t>au bout de 5 </a:t>
            </a: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ans, en contrepartie duquel </a:t>
            </a:r>
            <a:r>
              <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rPr>
              <a:t>il y a des </a:t>
            </a: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conditions </a:t>
            </a:r>
            <a:r>
              <a:rPr kumimoji="0" lang="fr-FR" sz="1300" b="0" i="0" u="none" strike="noStrike" kern="1200" cap="none" spc="0" normalizeH="0" baseline="0" noProof="0" dirty="0">
                <a:ln>
                  <a:noFill/>
                </a:ln>
                <a:solidFill>
                  <a:sysClr val="windowText" lastClr="000000"/>
                </a:solidFill>
                <a:effectLst/>
                <a:uLnTx/>
                <a:uFillTx/>
                <a:latin typeface="Arial" pitchFamily="34" charset="0"/>
                <a:ea typeface="+mn-ea"/>
                <a:cs typeface="Arial" pitchFamily="34" charset="0"/>
              </a:rPr>
              <a:t>d'éligibilité </a:t>
            </a: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et de conservation des fonds.</a:t>
            </a: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r>
              <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rPr>
              <a:t>Contrairement au CTO, le PEA offre un avantage en terme de fidélisation car  : </a:t>
            </a:r>
          </a:p>
          <a:p>
            <a:pPr marL="717550" marR="0" lvl="1" indent="-260350" algn="l" defTabSz="914400" rtl="0" eaLnBrk="1" fontAlgn="auto" latinLnBrk="0" hangingPunct="1">
              <a:lnSpc>
                <a:spcPct val="100000"/>
              </a:lnSpc>
              <a:spcBef>
                <a:spcPts val="300"/>
              </a:spcBef>
              <a:spcAft>
                <a:spcPts val="0"/>
              </a:spcAft>
              <a:buClr>
                <a:srgbClr val="C00000"/>
              </a:buClr>
              <a:buSzPct val="70000"/>
              <a:buFont typeface="Wingdings 2" pitchFamily="18" charset="2"/>
              <a:buChar char=""/>
              <a:tabLst/>
              <a:defRPr/>
            </a:pPr>
            <a:r>
              <a:rPr kumimoji="0" lang="fr-FR"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chaque contribuable ne peut en détenir </a:t>
            </a:r>
            <a:r>
              <a:rPr kumimoji="0" lang="fr-FR" sz="12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qu’1 </a:t>
            </a:r>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717550" marR="0" lvl="1" indent="-260350" algn="l" defTabSz="914400" rtl="0" eaLnBrk="1" fontAlgn="auto" latinLnBrk="0" hangingPunct="1">
              <a:lnSpc>
                <a:spcPct val="100000"/>
              </a:lnSpc>
              <a:spcBef>
                <a:spcPts val="300"/>
              </a:spcBef>
              <a:spcAft>
                <a:spcPts val="0"/>
              </a:spcAft>
              <a:buClr>
                <a:srgbClr val="C00000"/>
              </a:buClr>
              <a:buSzPct val="70000"/>
              <a:buFont typeface="Wingdings 2" pitchFamily="18" charset="2"/>
              <a:buChar char=""/>
              <a:tabLst/>
              <a:defRPr/>
            </a:pPr>
            <a:r>
              <a:rPr kumimoji="0" lang="fr-FR" sz="12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l’avantage </a:t>
            </a:r>
            <a:r>
              <a:rPr kumimoji="0" lang="fr-FR"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fiscal l’encourage </a:t>
            </a:r>
            <a:r>
              <a:rPr kumimoji="0" lang="fr-FR" sz="12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à </a:t>
            </a:r>
            <a:r>
              <a:rPr kumimoji="0" lang="fr-FR"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le garder 5 ans </a:t>
            </a:r>
            <a:r>
              <a:rPr kumimoji="0" lang="fr-FR" sz="12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au minimum</a:t>
            </a:r>
          </a:p>
          <a:p>
            <a:pPr marL="717550" marR="0" lvl="1" indent="-260350" algn="l" defTabSz="914400" rtl="0" eaLnBrk="1" fontAlgn="auto" latinLnBrk="0" hangingPunct="1">
              <a:lnSpc>
                <a:spcPct val="100000"/>
              </a:lnSpc>
              <a:spcBef>
                <a:spcPts val="300"/>
              </a:spcBef>
              <a:spcAft>
                <a:spcPts val="0"/>
              </a:spcAft>
              <a:buClr>
                <a:srgbClr val="C00000"/>
              </a:buClr>
              <a:buSzPct val="70000"/>
              <a:buFont typeface="Wingdings 2" pitchFamily="18" charset="2"/>
              <a:buChar char=""/>
              <a:tabLst/>
              <a:defRPr/>
            </a:pPr>
            <a:r>
              <a:rPr kumimoji="0" lang="fr-FR" sz="12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Il est possible </a:t>
            </a:r>
            <a:r>
              <a:rPr kumimoji="0" lang="fr-FR"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de </a:t>
            </a:r>
            <a:r>
              <a:rPr kumimoji="0" lang="fr-FR" sz="12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sortir </a:t>
            </a:r>
            <a:r>
              <a:rPr kumimoji="0" lang="fr-FR"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en rente défiscalisée après 8 ans</a:t>
            </a:r>
          </a:p>
          <a:p>
            <a:pPr marL="266700" marR="0" lvl="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a:pPr>
            <a:endParaRPr kumimoji="0" lang="fr-FR" sz="1300" b="0" i="0" u="none" strike="noStrike" kern="1200" cap="none" spc="0" normalizeH="0" baseline="0" noProof="0" dirty="0" smtClean="0">
              <a:ln>
                <a:noFill/>
              </a:ln>
              <a:solidFill>
                <a:sysClr val="windowText" lastClr="000000"/>
              </a:solidFill>
              <a:effectLst/>
              <a:uLnTx/>
              <a:uFillTx/>
              <a:latin typeface="Arial" pitchFamily="34" charset="0"/>
              <a:ea typeface="+mn-ea"/>
              <a:cs typeface="Arial" pitchFamily="34" charset="0"/>
            </a:endParaRPr>
          </a:p>
        </p:txBody>
      </p:sp>
      <p:sp>
        <p:nvSpPr>
          <p:cNvPr id="2" name="Rectangle à coins arrondis 1"/>
          <p:cNvSpPr/>
          <p:nvPr/>
        </p:nvSpPr>
        <p:spPr>
          <a:xfrm>
            <a:off x="2987674" y="3006724"/>
            <a:ext cx="5328741" cy="157440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300" b="1" i="0" u="none" strike="noStrike" kern="1200" cap="none" spc="0" normalizeH="0" baseline="0" noProof="0" dirty="0">
                <a:ln>
                  <a:noFill/>
                </a:ln>
                <a:solidFill>
                  <a:prstClr val="black"/>
                </a:solidFill>
                <a:effectLst/>
                <a:uLnTx/>
                <a:uFillTx/>
                <a:latin typeface="Arial"/>
                <a:ea typeface="+mn-ea"/>
                <a:cs typeface="+mn-cs"/>
              </a:rPr>
              <a:t>Enveloppe fiscale du PEA</a:t>
            </a:r>
          </a:p>
        </p:txBody>
      </p:sp>
      <p:sp>
        <p:nvSpPr>
          <p:cNvPr id="35" name="Rectangle à coins arrondis 34"/>
          <p:cNvSpPr/>
          <p:nvPr/>
        </p:nvSpPr>
        <p:spPr>
          <a:xfrm>
            <a:off x="3140075" y="3427413"/>
            <a:ext cx="1216025" cy="865187"/>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a:ea typeface="+mn-ea"/>
                <a:cs typeface="+mn-cs"/>
              </a:rPr>
              <a:t>Compte </a:t>
            </a:r>
            <a:r>
              <a:rPr kumimoji="0" lang="fr-FR" sz="1200" b="0" i="0" u="none" strike="noStrike" kern="1200" cap="none" spc="0" normalizeH="0" baseline="0" noProof="0" dirty="0" smtClean="0">
                <a:ln>
                  <a:noFill/>
                </a:ln>
                <a:solidFill>
                  <a:prstClr val="black"/>
                </a:solidFill>
                <a:effectLst/>
                <a:uLnTx/>
                <a:uFillTx/>
                <a:latin typeface="Arial"/>
                <a:ea typeface="+mn-ea"/>
                <a:cs typeface="+mn-cs"/>
              </a:rPr>
              <a:t>espèces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Arial"/>
                <a:ea typeface="+mn-ea"/>
                <a:cs typeface="+mn-cs"/>
              </a:rPr>
              <a:t>(21 </a:t>
            </a:r>
            <a:r>
              <a:rPr kumimoji="0" lang="fr-FR" sz="1200" b="0" i="0" u="none" strike="noStrike" kern="1200" cap="none" spc="0" normalizeH="0" baseline="0" noProof="0" dirty="0">
                <a:ln>
                  <a:noFill/>
                </a:ln>
                <a:solidFill>
                  <a:prstClr val="black"/>
                </a:solidFill>
                <a:effectLst/>
                <a:uLnTx/>
                <a:uFillTx/>
                <a:latin typeface="Arial"/>
                <a:ea typeface="+mn-ea"/>
                <a:cs typeface="+mn-cs"/>
              </a:rPr>
              <a:t>du </a:t>
            </a:r>
            <a:r>
              <a:rPr kumimoji="0" lang="fr-FR" sz="1200" b="0" i="0" u="none" strike="noStrike" kern="1200" cap="none" spc="0" normalizeH="0" baseline="0" noProof="0" dirty="0" smtClean="0">
                <a:ln>
                  <a:noFill/>
                </a:ln>
                <a:solidFill>
                  <a:prstClr val="black"/>
                </a:solidFill>
                <a:effectLst/>
                <a:uLnTx/>
                <a:uFillTx/>
                <a:latin typeface="Arial"/>
                <a:ea typeface="+mn-ea"/>
                <a:cs typeface="+mn-cs"/>
              </a:rPr>
              <a:t>PEA)</a:t>
            </a:r>
            <a:endParaRPr kumimoji="0" lang="fr-FR"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4" name="Rectangle à coins arrondis 63"/>
          <p:cNvSpPr/>
          <p:nvPr/>
        </p:nvSpPr>
        <p:spPr>
          <a:xfrm>
            <a:off x="6884988" y="3427413"/>
            <a:ext cx="1216025" cy="865187"/>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a:ea typeface="+mn-ea"/>
                <a:cs typeface="+mn-cs"/>
              </a:rPr>
              <a:t>Compte titres PEA </a:t>
            </a:r>
            <a:endParaRPr kumimoji="0" lang="fr-FR" sz="1200" b="0" i="0" u="none" strike="noStrike" kern="1200" cap="none" spc="0" normalizeH="0" baseline="0" noProof="0" dirty="0" smtClean="0">
              <a:ln>
                <a:noFill/>
              </a:ln>
              <a:solidFill>
                <a:prstClr val="black"/>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Arial"/>
                <a:ea typeface="+mn-ea"/>
                <a:cs typeface="+mn-cs"/>
              </a:rPr>
              <a:t>(</a:t>
            </a:r>
            <a:r>
              <a:rPr kumimoji="0" lang="fr-FR" sz="1200" b="0" i="0" u="none" strike="noStrike" kern="1200" cap="none" spc="0" normalizeH="0" baseline="0" noProof="0" dirty="0">
                <a:ln>
                  <a:noFill/>
                </a:ln>
                <a:solidFill>
                  <a:prstClr val="black"/>
                </a:solidFill>
                <a:effectLst/>
                <a:uLnTx/>
                <a:uFillTx/>
                <a:latin typeface="Arial"/>
                <a:ea typeface="+mn-ea"/>
                <a:cs typeface="+mn-cs"/>
              </a:rPr>
              <a:t>34)</a:t>
            </a:r>
          </a:p>
        </p:txBody>
      </p:sp>
      <p:sp>
        <p:nvSpPr>
          <p:cNvPr id="41992" name="ZoneTexte 6"/>
          <p:cNvSpPr txBox="1">
            <a:spLocks noChangeArrowheads="1"/>
          </p:cNvSpPr>
          <p:nvPr/>
        </p:nvSpPr>
        <p:spPr bwMode="auto">
          <a:xfrm>
            <a:off x="4762500" y="3427413"/>
            <a:ext cx="19700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chemeClr val="accent1"/>
                </a:solidFill>
                <a:latin typeface="Arial" panose="020B0604020202020204" pitchFamily="34" charset="0"/>
              </a:defRPr>
            </a:lvl1pPr>
            <a:lvl2pPr marL="742950" indent="-285750" eaLnBrk="0" hangingPunct="0">
              <a:defRPr b="1">
                <a:solidFill>
                  <a:schemeClr val="accent1"/>
                </a:solidFill>
                <a:latin typeface="Arial" panose="020B0604020202020204" pitchFamily="34" charset="0"/>
              </a:defRPr>
            </a:lvl2pPr>
            <a:lvl3pPr marL="1143000" indent="-228600" eaLnBrk="0" hangingPunct="0">
              <a:buClr>
                <a:schemeClr val="accent1"/>
              </a:buClr>
              <a:defRPr sz="1600">
                <a:solidFill>
                  <a:schemeClr val="accent1"/>
                </a:solidFill>
                <a:latin typeface="Arial" panose="020B0604020202020204" pitchFamily="34" charset="0"/>
              </a:defRPr>
            </a:lvl3pPr>
            <a:lvl4pPr marL="1600200" indent="-228600" eaLnBrk="0" hangingPunct="0">
              <a:lnSpc>
                <a:spcPts val="1600"/>
              </a:lnSpc>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Provision pour achat de titres</a:t>
            </a:r>
          </a:p>
        </p:txBody>
      </p:sp>
      <p:cxnSp>
        <p:nvCxnSpPr>
          <p:cNvPr id="65" name="Connecteur droit avec flèche 64"/>
          <p:cNvCxnSpPr/>
          <p:nvPr/>
        </p:nvCxnSpPr>
        <p:spPr>
          <a:xfrm flipH="1">
            <a:off x="4356100" y="3870325"/>
            <a:ext cx="2519363" cy="7938"/>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994" name="ZoneTexte 65"/>
          <p:cNvSpPr txBox="1">
            <a:spLocks noChangeArrowheads="1"/>
          </p:cNvSpPr>
          <p:nvPr/>
        </p:nvSpPr>
        <p:spPr bwMode="auto">
          <a:xfrm>
            <a:off x="4716016" y="3831431"/>
            <a:ext cx="19700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chemeClr val="accent1"/>
                </a:solidFill>
                <a:latin typeface="Arial" panose="020B0604020202020204" pitchFamily="34" charset="0"/>
              </a:defRPr>
            </a:lvl1pPr>
            <a:lvl2pPr marL="742950" indent="-285750" eaLnBrk="0" hangingPunct="0">
              <a:defRPr b="1">
                <a:solidFill>
                  <a:schemeClr val="accent1"/>
                </a:solidFill>
                <a:latin typeface="Arial" panose="020B0604020202020204" pitchFamily="34" charset="0"/>
              </a:defRPr>
            </a:lvl2pPr>
            <a:lvl3pPr marL="1143000" indent="-228600" eaLnBrk="0" hangingPunct="0">
              <a:buClr>
                <a:schemeClr val="accent1"/>
              </a:buClr>
              <a:defRPr sz="1600">
                <a:solidFill>
                  <a:schemeClr val="accent1"/>
                </a:solidFill>
                <a:latin typeface="Arial" panose="020B0604020202020204" pitchFamily="34" charset="0"/>
              </a:defRPr>
            </a:lvl3pPr>
            <a:lvl4pPr marL="1600200" indent="-228600" eaLnBrk="0" hangingPunct="0">
              <a:lnSpc>
                <a:spcPts val="1600"/>
              </a:lnSpc>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Produit de la vente de titres</a:t>
            </a:r>
          </a:p>
          <a:p>
            <a:pPr lvl="0" eaLnBrk="1" fontAlgn="base" hangingPunct="1">
              <a:spcBef>
                <a:spcPct val="0"/>
              </a:spcBef>
              <a:spcAft>
                <a:spcPct val="0"/>
              </a:spcAft>
              <a:defRPr/>
            </a:pPr>
            <a:r>
              <a:rPr lang="fr-FR" altLang="fr-FR" sz="1200" b="0" dirty="0">
                <a:solidFill>
                  <a:prstClr val="black"/>
                </a:solidFill>
                <a:latin typeface="Arial Narrow" panose="020B0606020202030204" pitchFamily="34" charset="0"/>
                <a:cs typeface="Arial" panose="020B0604020202020204" pitchFamily="34" charset="0"/>
              </a:rPr>
              <a:t>Dividendes</a:t>
            </a:r>
            <a:endPar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endParaRPr>
          </a:p>
        </p:txBody>
      </p:sp>
      <p:cxnSp>
        <p:nvCxnSpPr>
          <p:cNvPr id="68" name="Connecteur droit avec flèche 67"/>
          <p:cNvCxnSpPr/>
          <p:nvPr/>
        </p:nvCxnSpPr>
        <p:spPr>
          <a:xfrm flipV="1">
            <a:off x="4356100" y="3683000"/>
            <a:ext cx="2557463" cy="1588"/>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9" name="Rectangle à coins arrondis 68"/>
          <p:cNvSpPr/>
          <p:nvPr/>
        </p:nvSpPr>
        <p:spPr>
          <a:xfrm>
            <a:off x="331788" y="3302000"/>
            <a:ext cx="1216025" cy="865188"/>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a:ea typeface="+mn-ea"/>
                <a:cs typeface="+mn-cs"/>
              </a:rPr>
              <a:t>Compte courant (04)</a:t>
            </a:r>
          </a:p>
        </p:txBody>
      </p:sp>
      <p:cxnSp>
        <p:nvCxnSpPr>
          <p:cNvPr id="70" name="Connecteur droit avec flèche 69"/>
          <p:cNvCxnSpPr/>
          <p:nvPr/>
        </p:nvCxnSpPr>
        <p:spPr>
          <a:xfrm flipH="1" flipV="1">
            <a:off x="1547664" y="3886201"/>
            <a:ext cx="1440011" cy="3174"/>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Connecteur droit avec flèche 70"/>
          <p:cNvCxnSpPr/>
          <p:nvPr/>
        </p:nvCxnSpPr>
        <p:spPr>
          <a:xfrm>
            <a:off x="1547813" y="3536950"/>
            <a:ext cx="1439862" cy="0"/>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000" name="ZoneTexte 71"/>
          <p:cNvSpPr txBox="1">
            <a:spLocks noChangeArrowheads="1"/>
          </p:cNvSpPr>
          <p:nvPr/>
        </p:nvSpPr>
        <p:spPr bwMode="auto">
          <a:xfrm>
            <a:off x="1670050" y="3289300"/>
            <a:ext cx="1317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chemeClr val="accent1"/>
                </a:solidFill>
                <a:latin typeface="Arial" panose="020B0604020202020204" pitchFamily="34" charset="0"/>
              </a:defRPr>
            </a:lvl1pPr>
            <a:lvl2pPr marL="742950" indent="-285750" eaLnBrk="0" hangingPunct="0">
              <a:defRPr b="1">
                <a:solidFill>
                  <a:schemeClr val="accent1"/>
                </a:solidFill>
                <a:latin typeface="Arial" panose="020B0604020202020204" pitchFamily="34" charset="0"/>
              </a:defRPr>
            </a:lvl2pPr>
            <a:lvl3pPr marL="1143000" indent="-228600" eaLnBrk="0" hangingPunct="0">
              <a:buClr>
                <a:schemeClr val="accent1"/>
              </a:buClr>
              <a:defRPr sz="1600">
                <a:solidFill>
                  <a:schemeClr val="accent1"/>
                </a:solidFill>
                <a:latin typeface="Arial" panose="020B0604020202020204" pitchFamily="34" charset="0"/>
              </a:defRPr>
            </a:lvl3pPr>
            <a:lvl4pPr marL="1600200" indent="-228600" eaLnBrk="0" hangingPunct="0">
              <a:lnSpc>
                <a:spcPts val="1600"/>
              </a:lnSpc>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smtClean="0">
                <a:ln>
                  <a:noFill/>
                </a:ln>
                <a:solidFill>
                  <a:prstClr val="black"/>
                </a:solidFill>
                <a:effectLst/>
                <a:uLnTx/>
                <a:uFillTx/>
                <a:latin typeface="Arial Narrow" panose="020B0606020202030204" pitchFamily="34" charset="0"/>
                <a:ea typeface="+mn-ea"/>
                <a:cs typeface="Arial" panose="020B0604020202020204" pitchFamily="34" charset="0"/>
              </a:rPr>
              <a:t>Versement</a:t>
            </a:r>
          </a:p>
        </p:txBody>
      </p:sp>
      <p:sp>
        <p:nvSpPr>
          <p:cNvPr id="42001" name="ZoneTexte 72"/>
          <p:cNvSpPr txBox="1">
            <a:spLocks noChangeArrowheads="1"/>
          </p:cNvSpPr>
          <p:nvPr/>
        </p:nvSpPr>
        <p:spPr bwMode="auto">
          <a:xfrm>
            <a:off x="1619250" y="3889375"/>
            <a:ext cx="1368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chemeClr val="accent1"/>
                </a:solidFill>
                <a:latin typeface="Arial" panose="020B0604020202020204" pitchFamily="34" charset="0"/>
              </a:defRPr>
            </a:lvl1pPr>
            <a:lvl2pPr marL="742950" indent="-285750" eaLnBrk="0" hangingPunct="0">
              <a:defRPr b="1">
                <a:solidFill>
                  <a:schemeClr val="accent1"/>
                </a:solidFill>
                <a:latin typeface="Arial" panose="020B0604020202020204" pitchFamily="34" charset="0"/>
              </a:defRPr>
            </a:lvl2pPr>
            <a:lvl3pPr marL="1143000" indent="-228600" eaLnBrk="0" hangingPunct="0">
              <a:buClr>
                <a:schemeClr val="accent1"/>
              </a:buClr>
              <a:defRPr sz="1600">
                <a:solidFill>
                  <a:schemeClr val="accent1"/>
                </a:solidFill>
                <a:latin typeface="Arial" panose="020B0604020202020204" pitchFamily="34" charset="0"/>
              </a:defRPr>
            </a:lvl3pPr>
            <a:lvl4pPr marL="1600200" indent="-228600" eaLnBrk="0" hangingPunct="0">
              <a:lnSpc>
                <a:spcPts val="1600"/>
              </a:lnSpc>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Retrait partiel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Retrait total</a:t>
            </a:r>
          </a:p>
        </p:txBody>
      </p:sp>
      <p:sp>
        <p:nvSpPr>
          <p:cNvPr id="45" name="Rectangle à coins arrondis 44"/>
          <p:cNvSpPr/>
          <p:nvPr/>
        </p:nvSpPr>
        <p:spPr>
          <a:xfrm>
            <a:off x="5435600" y="1614488"/>
            <a:ext cx="1216025" cy="865187"/>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a:ea typeface="+mn-ea"/>
                <a:cs typeface="+mn-cs"/>
              </a:rPr>
              <a:t>Compte Titres Ordinaires (30)</a:t>
            </a:r>
          </a:p>
        </p:txBody>
      </p:sp>
      <p:sp>
        <p:nvSpPr>
          <p:cNvPr id="42003" name="ZoneTexte 73"/>
          <p:cNvSpPr txBox="1">
            <a:spLocks noChangeArrowheads="1"/>
          </p:cNvSpPr>
          <p:nvPr/>
        </p:nvSpPr>
        <p:spPr bwMode="auto">
          <a:xfrm>
            <a:off x="3313113" y="1614488"/>
            <a:ext cx="19700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chemeClr val="accent1"/>
                </a:solidFill>
                <a:latin typeface="Arial" panose="020B0604020202020204" pitchFamily="34" charset="0"/>
              </a:defRPr>
            </a:lvl1pPr>
            <a:lvl2pPr marL="742950" indent="-285750" eaLnBrk="0" hangingPunct="0">
              <a:defRPr b="1">
                <a:solidFill>
                  <a:schemeClr val="accent1"/>
                </a:solidFill>
                <a:latin typeface="Arial" panose="020B0604020202020204" pitchFamily="34" charset="0"/>
              </a:defRPr>
            </a:lvl2pPr>
            <a:lvl3pPr marL="1143000" indent="-228600" eaLnBrk="0" hangingPunct="0">
              <a:buClr>
                <a:schemeClr val="accent1"/>
              </a:buClr>
              <a:defRPr sz="1600">
                <a:solidFill>
                  <a:schemeClr val="accent1"/>
                </a:solidFill>
                <a:latin typeface="Arial" panose="020B0604020202020204" pitchFamily="34" charset="0"/>
              </a:defRPr>
            </a:lvl3pPr>
            <a:lvl4pPr marL="1600200" indent="-228600" eaLnBrk="0" hangingPunct="0">
              <a:lnSpc>
                <a:spcPts val="1600"/>
              </a:lnSpc>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Provision pour achat de titres</a:t>
            </a:r>
          </a:p>
        </p:txBody>
      </p:sp>
      <p:cxnSp>
        <p:nvCxnSpPr>
          <p:cNvPr id="75" name="Connecteur droit avec flèche 74"/>
          <p:cNvCxnSpPr/>
          <p:nvPr/>
        </p:nvCxnSpPr>
        <p:spPr>
          <a:xfrm flipH="1">
            <a:off x="2906713" y="2057400"/>
            <a:ext cx="2520950" cy="7938"/>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005" name="ZoneTexte 75"/>
          <p:cNvSpPr txBox="1">
            <a:spLocks noChangeArrowheads="1"/>
          </p:cNvSpPr>
          <p:nvPr/>
        </p:nvSpPr>
        <p:spPr bwMode="auto">
          <a:xfrm>
            <a:off x="3313113" y="2057400"/>
            <a:ext cx="19700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chemeClr val="accent1"/>
                </a:solidFill>
                <a:latin typeface="Arial" panose="020B0604020202020204" pitchFamily="34" charset="0"/>
              </a:defRPr>
            </a:lvl1pPr>
            <a:lvl2pPr marL="742950" indent="-285750" eaLnBrk="0" hangingPunct="0">
              <a:defRPr b="1">
                <a:solidFill>
                  <a:schemeClr val="accent1"/>
                </a:solidFill>
                <a:latin typeface="Arial" panose="020B0604020202020204" pitchFamily="34" charset="0"/>
              </a:defRPr>
            </a:lvl2pPr>
            <a:lvl3pPr marL="1143000" indent="-228600" eaLnBrk="0" hangingPunct="0">
              <a:buClr>
                <a:schemeClr val="accent1"/>
              </a:buClr>
              <a:defRPr sz="1600">
                <a:solidFill>
                  <a:schemeClr val="accent1"/>
                </a:solidFill>
                <a:latin typeface="Arial" panose="020B0604020202020204" pitchFamily="34" charset="0"/>
              </a:defRPr>
            </a:lvl3pPr>
            <a:lvl4pPr marL="1600200" indent="-228600" eaLnBrk="0" hangingPunct="0">
              <a:lnSpc>
                <a:spcPts val="1600"/>
              </a:lnSpc>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ts val="1200"/>
              </a:spcAft>
              <a:buClr>
                <a:schemeClr val="accent1"/>
              </a:buClr>
              <a:buFont typeface="Britannic Bold" panose="020B0903060703020204" pitchFamily="34" charset="0"/>
              <a:buChar char="&gt;"/>
              <a:defRPr sz="1200" b="1">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Produit de la vente de titres</a:t>
            </a:r>
          </a:p>
          <a:p>
            <a:pPr lvl="0" eaLnBrk="1" fontAlgn="base" hangingPunct="1">
              <a:spcBef>
                <a:spcPct val="0"/>
              </a:spcBef>
              <a:spcAft>
                <a:spcPct val="0"/>
              </a:spcAft>
              <a:defRPr/>
            </a:pPr>
            <a:r>
              <a:rPr lang="fr-FR" altLang="fr-FR" sz="1200" b="0" dirty="0">
                <a:solidFill>
                  <a:prstClr val="black"/>
                </a:solidFill>
                <a:latin typeface="Arial Narrow" panose="020B0606020202030204" pitchFamily="34" charset="0"/>
                <a:cs typeface="Arial" panose="020B0604020202020204" pitchFamily="34" charset="0"/>
              </a:rPr>
              <a:t>Dividendes</a:t>
            </a:r>
            <a:endParaRPr kumimoji="0" lang="fr-FR" altLang="fr-FR" sz="12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endParaRPr>
          </a:p>
        </p:txBody>
      </p:sp>
      <p:cxnSp>
        <p:nvCxnSpPr>
          <p:cNvPr id="78" name="Connecteur droit avec flèche 77"/>
          <p:cNvCxnSpPr/>
          <p:nvPr/>
        </p:nvCxnSpPr>
        <p:spPr>
          <a:xfrm flipV="1">
            <a:off x="2906713" y="1866900"/>
            <a:ext cx="2528887" cy="4764"/>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9" name="Rectangle à coins arrondis 78"/>
          <p:cNvSpPr/>
          <p:nvPr/>
        </p:nvSpPr>
        <p:spPr>
          <a:xfrm>
            <a:off x="1692275" y="1614488"/>
            <a:ext cx="1214438" cy="865187"/>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a:ea typeface="+mn-ea"/>
                <a:cs typeface="+mn-cs"/>
              </a:rPr>
              <a:t>Compte </a:t>
            </a:r>
            <a:r>
              <a:rPr kumimoji="0" lang="fr-FR" sz="1200" b="0" i="0" u="none" strike="noStrike" kern="1200" cap="none" spc="0" normalizeH="0" baseline="0" noProof="0" dirty="0" smtClean="0">
                <a:ln>
                  <a:noFill/>
                </a:ln>
                <a:solidFill>
                  <a:prstClr val="black"/>
                </a:solidFill>
                <a:effectLst/>
                <a:uLnTx/>
                <a:uFillTx/>
                <a:latin typeface="Arial"/>
                <a:ea typeface="+mn-ea"/>
                <a:cs typeface="+mn-cs"/>
              </a:rPr>
              <a:t>courant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Arial"/>
                <a:ea typeface="+mn-ea"/>
                <a:cs typeface="+mn-cs"/>
              </a:rPr>
              <a:t>(</a:t>
            </a:r>
            <a:r>
              <a:rPr kumimoji="0" lang="fr-FR" sz="1200" b="0" i="0" u="none" strike="noStrike" kern="1200" cap="none" spc="0" normalizeH="0" baseline="0" noProof="0" dirty="0">
                <a:ln>
                  <a:noFill/>
                </a:ln>
                <a:solidFill>
                  <a:prstClr val="black"/>
                </a:solidFill>
                <a:effectLst/>
                <a:uLnTx/>
                <a:uFillTx/>
                <a:latin typeface="Arial"/>
                <a:ea typeface="+mn-ea"/>
                <a:cs typeface="+mn-cs"/>
              </a:rPr>
              <a:t>04)</a:t>
            </a:r>
          </a:p>
        </p:txBody>
      </p:sp>
      <p:sp>
        <p:nvSpPr>
          <p:cNvPr id="34" name="Titre 1"/>
          <p:cNvSpPr txBox="1">
            <a:spLocks/>
          </p:cNvSpPr>
          <p:nvPr/>
        </p:nvSpPr>
        <p:spPr>
          <a:xfrm rot="16200000">
            <a:off x="-3101540" y="3434196"/>
            <a:ext cx="6534869" cy="331790"/>
          </a:xfrm>
          <a:prstGeom prst="rect">
            <a:avLst/>
          </a:prstGeom>
          <a:solidFill>
            <a:srgbClr val="D9D9D9">
              <a:alpha val="20000"/>
            </a:srgbClr>
          </a:solidFill>
          <a:ln w="3175" cap="flat" cmpd="sng" algn="ctr">
            <a:noFill/>
            <a:prstDash val="solid"/>
          </a:ln>
          <a:effectLst/>
        </p:spPr>
        <p:txBody>
          <a:bodyPr vert="horz" lIns="91440" tIns="45720" rIns="91440" bIns="45720" rtlCol="0" anchor="ctr">
            <a:normAutofit fontScale="92500" lnSpcReduction="10000"/>
          </a:bodyPr>
          <a:lstStyle>
            <a:lvl1pPr algn="ctr" defTabSz="914400" rtl="0" eaLnBrk="1" latinLnBrk="0" hangingPunct="1">
              <a:spcBef>
                <a:spcPct val="0"/>
              </a:spcBef>
              <a:buNone/>
              <a:defRPr kumimoji="0" lang="fr-FR" sz="1800" b="1" i="0" u="none" strike="noStrike" kern="0" cap="none" spc="0" normalizeH="0" baseline="0" dirty="0">
                <a:ln>
                  <a:noFill/>
                </a:ln>
                <a:solidFill>
                  <a:schemeClr val="tx1">
                    <a:lumMod val="50000"/>
                    <a:lumOff val="50000"/>
                  </a:schemeClr>
                </a:solidFill>
                <a:effectLst/>
                <a:uLnTx/>
                <a:uFillTx/>
                <a:latin typeface="Arial Narrow"/>
                <a:ea typeface="+mn-ea"/>
                <a:cs typeface="+mn-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800" b="1" i="0" u="none" strike="noStrike" kern="0" cap="none" spc="0" normalizeH="0" baseline="0" noProof="0" dirty="0" smtClean="0">
                <a:ln>
                  <a:noFill/>
                </a:ln>
                <a:solidFill>
                  <a:sysClr val="windowText" lastClr="000000">
                    <a:lumMod val="50000"/>
                    <a:lumOff val="50000"/>
                  </a:sysClr>
                </a:solidFill>
                <a:effectLst/>
                <a:uLnTx/>
                <a:uFillTx/>
                <a:latin typeface="Arial Narrow"/>
                <a:ea typeface="+mn-ea"/>
                <a:cs typeface="+mn-cs"/>
              </a:rPr>
              <a:t>Privatisation de la FDJ – ANNEXE 1  </a:t>
            </a:r>
            <a:endParaRPr kumimoji="0" lang="fr-FR" sz="1800" b="1" i="0" u="none" strike="noStrike" kern="0" cap="none" spc="0" normalizeH="0" baseline="0" noProof="0" dirty="0">
              <a:ln>
                <a:noFill/>
              </a:ln>
              <a:solidFill>
                <a:sysClr val="windowText" lastClr="000000">
                  <a:lumMod val="50000"/>
                  <a:lumOff val="50000"/>
                </a:sysClr>
              </a:solidFill>
              <a:effectLst/>
              <a:uLnTx/>
              <a:uFillTx/>
              <a:latin typeface="Arial Narrow"/>
              <a:ea typeface="+mn-ea"/>
              <a:cs typeface="+mn-cs"/>
            </a:endParaRPr>
          </a:p>
        </p:txBody>
      </p:sp>
    </p:spTree>
    <p:extLst>
      <p:ext uri="{BB962C8B-B14F-4D97-AF65-F5344CB8AC3E}">
        <p14:creationId xmlns:p14="http://schemas.microsoft.com/office/powerpoint/2010/main" val="140484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
                                            <p:bg/>
                                          </p:spTgt>
                                        </p:tgtEl>
                                        <p:attrNameLst>
                                          <p:attrName>style.visibility</p:attrName>
                                        </p:attrNameLst>
                                      </p:cBhvr>
                                      <p:to>
                                        <p:strVal val="visible"/>
                                      </p:to>
                                    </p:set>
                                    <p:animEffect transition="in" filter="wipe(left)">
                                      <p:cBhvr>
                                        <p:cTn id="7" dur="500"/>
                                        <p:tgtEl>
                                          <p:spTgt spid="36">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
                                            <p:txEl>
                                              <p:pRg st="0" end="0"/>
                                            </p:txEl>
                                          </p:spTgt>
                                        </p:tgtEl>
                                        <p:attrNameLst>
                                          <p:attrName>style.visibility</p:attrName>
                                        </p:attrNameLst>
                                      </p:cBhvr>
                                      <p:to>
                                        <p:strVal val="visible"/>
                                      </p:to>
                                    </p:set>
                                    <p:animEffect transition="in" filter="wipe(left)">
                                      <p:cBhvr>
                                        <p:cTn id="12" dur="500"/>
                                        <p:tgtEl>
                                          <p:spTgt spid="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9"/>
                                        </p:tgtEl>
                                        <p:attrNameLst>
                                          <p:attrName>style.visibility</p:attrName>
                                        </p:attrNameLst>
                                      </p:cBhvr>
                                      <p:to>
                                        <p:strVal val="visible"/>
                                      </p:to>
                                    </p:set>
                                    <p:animEffect transition="in" filter="wipe(left)">
                                      <p:cBhvr>
                                        <p:cTn id="17" dur="500"/>
                                        <p:tgtEl>
                                          <p:spTgt spid="7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2003"/>
                                        </p:tgtEl>
                                        <p:attrNameLst>
                                          <p:attrName>style.visibility</p:attrName>
                                        </p:attrNameLst>
                                      </p:cBhvr>
                                      <p:to>
                                        <p:strVal val="visible"/>
                                      </p:to>
                                    </p:set>
                                    <p:animEffect transition="in" filter="wipe(left)">
                                      <p:cBhvr>
                                        <p:cTn id="25" dur="500"/>
                                        <p:tgtEl>
                                          <p:spTgt spid="42003"/>
                                        </p:tgtEl>
                                      </p:cBhvr>
                                    </p:animEffect>
                                  </p:childTnLst>
                                </p:cTn>
                              </p:par>
                              <p:par>
                                <p:cTn id="26" presetID="22" presetClass="entr" presetSubtype="8" fill="hold" nodeType="with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wipe(left)">
                                      <p:cBhvr>
                                        <p:cTn id="28" dur="500"/>
                                        <p:tgtEl>
                                          <p:spTgt spid="7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2005"/>
                                        </p:tgtEl>
                                        <p:attrNameLst>
                                          <p:attrName>style.visibility</p:attrName>
                                        </p:attrNameLst>
                                      </p:cBhvr>
                                      <p:to>
                                        <p:strVal val="visible"/>
                                      </p:to>
                                    </p:set>
                                    <p:animEffect transition="in" filter="wipe(left)">
                                      <p:cBhvr>
                                        <p:cTn id="33" dur="500"/>
                                        <p:tgtEl>
                                          <p:spTgt spid="42005"/>
                                        </p:tgtEl>
                                      </p:cBhvr>
                                    </p:animEffect>
                                  </p:childTnLst>
                                </p:cTn>
                              </p:par>
                              <p:par>
                                <p:cTn id="34" presetID="22" presetClass="entr" presetSubtype="8" fill="hold" nodeType="with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wipe(left)">
                                      <p:cBhvr>
                                        <p:cTn id="36" dur="500"/>
                                        <p:tgtEl>
                                          <p:spTgt spid="7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6">
                                            <p:txEl>
                                              <p:pRg st="5" end="5"/>
                                            </p:txEl>
                                          </p:spTgt>
                                        </p:tgtEl>
                                        <p:attrNameLst>
                                          <p:attrName>style.visibility</p:attrName>
                                        </p:attrNameLst>
                                      </p:cBhvr>
                                      <p:to>
                                        <p:strVal val="visible"/>
                                      </p:to>
                                    </p:set>
                                    <p:animEffect transition="in" filter="wipe(left)">
                                      <p:cBhvr>
                                        <p:cTn id="41" dur="500"/>
                                        <p:tgtEl>
                                          <p:spTgt spid="36">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2000"/>
                                        </p:tgtEl>
                                        <p:attrNameLst>
                                          <p:attrName>style.visibility</p:attrName>
                                        </p:attrNameLst>
                                      </p:cBhvr>
                                      <p:to>
                                        <p:strVal val="visible"/>
                                      </p:to>
                                    </p:set>
                                    <p:animEffect transition="in" filter="wipe(left)">
                                      <p:cBhvr>
                                        <p:cTn id="54" dur="500"/>
                                        <p:tgtEl>
                                          <p:spTgt spid="42000"/>
                                        </p:tgtEl>
                                      </p:cBhvr>
                                    </p:animEffect>
                                  </p:childTnLst>
                                </p:cTn>
                              </p:par>
                              <p:par>
                                <p:cTn id="55" presetID="22" presetClass="entr" presetSubtype="8" fill="hold" nodeType="with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wipe(left)">
                                      <p:cBhvr>
                                        <p:cTn id="57" dur="500"/>
                                        <p:tgtEl>
                                          <p:spTgt spid="7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wipe(left)">
                                      <p:cBhvr>
                                        <p:cTn id="65" dur="500"/>
                                        <p:tgtEl>
                                          <p:spTgt spid="6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1992"/>
                                        </p:tgtEl>
                                        <p:attrNameLst>
                                          <p:attrName>style.visibility</p:attrName>
                                        </p:attrNameLst>
                                      </p:cBhvr>
                                      <p:to>
                                        <p:strVal val="visible"/>
                                      </p:to>
                                    </p:set>
                                    <p:animEffect transition="in" filter="wipe(left)">
                                      <p:cBhvr>
                                        <p:cTn id="70" dur="500"/>
                                        <p:tgtEl>
                                          <p:spTgt spid="41992"/>
                                        </p:tgtEl>
                                      </p:cBhvr>
                                    </p:animEffect>
                                  </p:childTnLst>
                                </p:cTn>
                              </p:par>
                              <p:par>
                                <p:cTn id="71" presetID="22" presetClass="entr" presetSubtype="8"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wipe(left)">
                                      <p:cBhvr>
                                        <p:cTn id="73" dur="500"/>
                                        <p:tgtEl>
                                          <p:spTgt spid="68"/>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41994"/>
                                        </p:tgtEl>
                                        <p:attrNameLst>
                                          <p:attrName>style.visibility</p:attrName>
                                        </p:attrNameLst>
                                      </p:cBhvr>
                                      <p:to>
                                        <p:strVal val="visible"/>
                                      </p:to>
                                    </p:set>
                                    <p:animEffect transition="in" filter="wipe(left)">
                                      <p:cBhvr>
                                        <p:cTn id="78" dur="500"/>
                                        <p:tgtEl>
                                          <p:spTgt spid="41994"/>
                                        </p:tgtEl>
                                      </p:cBhvr>
                                    </p:animEffect>
                                  </p:childTnLst>
                                </p:cTn>
                              </p:par>
                              <p:par>
                                <p:cTn id="79" presetID="22" presetClass="entr" presetSubtype="8" fill="hold" nodeType="with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wipe(left)">
                                      <p:cBhvr>
                                        <p:cTn id="81" dur="500"/>
                                        <p:tgtEl>
                                          <p:spTgt spid="65"/>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nodeType="click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wipe(left)">
                                      <p:cBhvr>
                                        <p:cTn id="86" dur="500"/>
                                        <p:tgtEl>
                                          <p:spTgt spid="70"/>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2001"/>
                                        </p:tgtEl>
                                        <p:attrNameLst>
                                          <p:attrName>style.visibility</p:attrName>
                                        </p:attrNameLst>
                                      </p:cBhvr>
                                      <p:to>
                                        <p:strVal val="visible"/>
                                      </p:to>
                                    </p:set>
                                    <p:animEffect transition="in" filter="wipe(left)">
                                      <p:cBhvr>
                                        <p:cTn id="89" dur="500"/>
                                        <p:tgtEl>
                                          <p:spTgt spid="42001"/>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6">
                                            <p:txEl>
                                              <p:pRg st="13" end="13"/>
                                            </p:txEl>
                                          </p:spTgt>
                                        </p:tgtEl>
                                        <p:attrNameLst>
                                          <p:attrName>style.visibility</p:attrName>
                                        </p:attrNameLst>
                                      </p:cBhvr>
                                      <p:to>
                                        <p:strVal val="visible"/>
                                      </p:to>
                                    </p:set>
                                    <p:animEffect transition="in" filter="wipe(left)">
                                      <p:cBhvr>
                                        <p:cTn id="94" dur="500"/>
                                        <p:tgtEl>
                                          <p:spTgt spid="36">
                                            <p:txEl>
                                              <p:pRg st="13" end="13"/>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36">
                                            <p:txEl>
                                              <p:pRg st="14" end="14"/>
                                            </p:txEl>
                                          </p:spTgt>
                                        </p:tgtEl>
                                        <p:attrNameLst>
                                          <p:attrName>style.visibility</p:attrName>
                                        </p:attrNameLst>
                                      </p:cBhvr>
                                      <p:to>
                                        <p:strVal val="visible"/>
                                      </p:to>
                                    </p:set>
                                    <p:animEffect transition="in" filter="wipe(left)">
                                      <p:cBhvr>
                                        <p:cTn id="99" dur="500"/>
                                        <p:tgtEl>
                                          <p:spTgt spid="36">
                                            <p:txEl>
                                              <p:pRg st="14" end="14"/>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36">
                                            <p:txEl>
                                              <p:pRg st="15" end="15"/>
                                            </p:txEl>
                                          </p:spTgt>
                                        </p:tgtEl>
                                        <p:attrNameLst>
                                          <p:attrName>style.visibility</p:attrName>
                                        </p:attrNameLst>
                                      </p:cBhvr>
                                      <p:to>
                                        <p:strVal val="visible"/>
                                      </p:to>
                                    </p:set>
                                    <p:animEffect transition="in" filter="wipe(left)">
                                      <p:cBhvr>
                                        <p:cTn id="104" dur="500"/>
                                        <p:tgtEl>
                                          <p:spTgt spid="36">
                                            <p:txEl>
                                              <p:pRg st="15" end="15"/>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xEl>
                                              <p:pRg st="16" end="16"/>
                                            </p:txEl>
                                          </p:spTgt>
                                        </p:tgtEl>
                                        <p:attrNameLst>
                                          <p:attrName>style.visibility</p:attrName>
                                        </p:attrNameLst>
                                      </p:cBhvr>
                                      <p:to>
                                        <p:strVal val="visible"/>
                                      </p:to>
                                    </p:set>
                                    <p:animEffect transition="in" filter="wipe(left)">
                                      <p:cBhvr>
                                        <p:cTn id="109" dur="500"/>
                                        <p:tgtEl>
                                          <p:spTgt spid="36">
                                            <p:txEl>
                                              <p:pRg st="16" end="16"/>
                                            </p:txEl>
                                          </p:spTgt>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36">
                                            <p:txEl>
                                              <p:pRg st="17" end="17"/>
                                            </p:txEl>
                                          </p:spTgt>
                                        </p:tgtEl>
                                        <p:attrNameLst>
                                          <p:attrName>style.visibility</p:attrName>
                                        </p:attrNameLst>
                                      </p:cBhvr>
                                      <p:to>
                                        <p:strVal val="visible"/>
                                      </p:to>
                                    </p:set>
                                    <p:animEffect transition="in" filter="wipe(left)">
                                      <p:cBhvr>
                                        <p:cTn id="114" dur="500"/>
                                        <p:tgtEl>
                                          <p:spTgt spid="36">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uiExpand="1" build="p" bldLvl="2" animBg="1"/>
      <p:bldP spid="2" grpId="0" animBg="1"/>
      <p:bldP spid="35" grpId="0" animBg="1"/>
      <p:bldP spid="64" grpId="0" animBg="1"/>
      <p:bldP spid="41992" grpId="0"/>
      <p:bldP spid="41994" grpId="0"/>
      <p:bldP spid="69" grpId="0" animBg="1"/>
      <p:bldP spid="42000" grpId="0"/>
      <p:bldP spid="42001" grpId="0"/>
      <p:bldP spid="45" grpId="0" animBg="1"/>
      <p:bldP spid="42003" grpId="0"/>
      <p:bldP spid="42005" grpId="0"/>
      <p:bldP spid="7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Privatisation de la FDJ – ANNEXE 2</a:t>
            </a:r>
            <a:endParaRPr lang="fr-FR" dirty="0"/>
          </a:p>
        </p:txBody>
      </p:sp>
      <p:sp>
        <p:nvSpPr>
          <p:cNvPr id="4" name="Espace réservé du texte 3"/>
          <p:cNvSpPr>
            <a:spLocks noGrp="1"/>
          </p:cNvSpPr>
          <p:nvPr>
            <p:ph type="body" sz="quarter" idx="11"/>
          </p:nvPr>
        </p:nvSpPr>
        <p:spPr/>
        <p:txBody>
          <a:bodyPr/>
          <a:lstStyle/>
          <a:p>
            <a:r>
              <a:rPr lang="fr-FR" cap="all" dirty="0" smtClean="0"/>
              <a:t>Les clients professionnels peuvent passer plusieurs types d’ordres variant selon qu’ils sont détaillants ou non</a:t>
            </a:r>
            <a:endParaRPr lang="fr-FR" cap="all" dirty="0"/>
          </a:p>
        </p:txBody>
      </p:sp>
      <p:sp>
        <p:nvSpPr>
          <p:cNvPr id="7" name="Rectangle 6"/>
          <p:cNvSpPr/>
          <p:nvPr/>
        </p:nvSpPr>
        <p:spPr>
          <a:xfrm>
            <a:off x="417750" y="4105927"/>
            <a:ext cx="8690753" cy="1771345"/>
          </a:xfrm>
          <a:prstGeom prst="rect">
            <a:avLst/>
          </a:prstGeom>
          <a:solidFill>
            <a:srgbClr val="FFFFFF">
              <a:lumMod val="95000"/>
            </a:srgbClr>
          </a:solidFill>
          <a:ln w="25400" cap="flat" cmpd="sng" algn="ctr">
            <a:solidFill>
              <a:srgbClr val="581D7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FFFFFF"/>
              </a:solidFill>
              <a:effectLst/>
              <a:uLnTx/>
              <a:uFillTx/>
              <a:latin typeface="Arial"/>
              <a:ea typeface="+mn-ea"/>
              <a:cs typeface="+mn-cs"/>
              <a:sym typeface="Arial"/>
            </a:endParaRPr>
          </a:p>
        </p:txBody>
      </p:sp>
      <p:sp>
        <p:nvSpPr>
          <p:cNvPr id="10" name="Pensées 9"/>
          <p:cNvSpPr/>
          <p:nvPr/>
        </p:nvSpPr>
        <p:spPr>
          <a:xfrm>
            <a:off x="3133452" y="4152937"/>
            <a:ext cx="3314612" cy="409840"/>
          </a:xfrm>
          <a:prstGeom prst="cloudCallout">
            <a:avLst>
              <a:gd name="adj1" fmla="val -4733"/>
              <a:gd name="adj2" fmla="val 138254"/>
            </a:avLst>
          </a:prstGeom>
          <a:solidFill>
            <a:srgbClr val="D6D2E3"/>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u="sng" strike="noStrike" kern="0" cap="none" spc="0" normalizeH="0" baseline="0" noProof="0" dirty="0" smtClean="0">
                <a:ln>
                  <a:noFill/>
                </a:ln>
                <a:solidFill>
                  <a:srgbClr val="000000"/>
                </a:solidFill>
                <a:effectLst/>
                <a:uLnTx/>
                <a:uFillTx/>
                <a:latin typeface="Arial"/>
                <a:ea typeface="+mn-ea"/>
                <a:cs typeface="+mn-cs"/>
                <a:sym typeface="Arial"/>
              </a:rPr>
              <a:t>     Je suis détaillant</a:t>
            </a:r>
            <a:r>
              <a:rPr kumimoji="0" lang="fr-FR" sz="1000" b="0" i="0" u="none" strike="noStrike" kern="0" cap="none" spc="0" normalizeH="0" baseline="0" noProof="0" dirty="0" smtClean="0">
                <a:ln>
                  <a:noFill/>
                </a:ln>
                <a:solidFill>
                  <a:srgbClr val="000000"/>
                </a:solidFill>
                <a:effectLst/>
                <a:uLnTx/>
                <a:uFillTx/>
                <a:latin typeface="Arial"/>
                <a:ea typeface="+mn-ea"/>
                <a:cs typeface="+mn-cs"/>
                <a:sym typeface="Arial"/>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smtClean="0">
                <a:ln>
                  <a:noFill/>
                </a:ln>
                <a:solidFill>
                  <a:srgbClr val="000000"/>
                </a:solidFill>
                <a:effectLst/>
                <a:uLnTx/>
                <a:uFillTx/>
                <a:latin typeface="Arial"/>
                <a:ea typeface="+mn-ea"/>
                <a:cs typeface="+mn-cs"/>
                <a:sym typeface="Arial"/>
              </a:rPr>
              <a:t>   au 30/09/2019</a:t>
            </a:r>
            <a:r>
              <a:rPr kumimoji="0" lang="fr-FR" sz="1000" b="0" i="0" u="none" strike="noStrike" kern="0" cap="none" spc="0" normalizeH="0" noProof="0" dirty="0" smtClean="0">
                <a:ln>
                  <a:noFill/>
                </a:ln>
                <a:solidFill>
                  <a:srgbClr val="000000"/>
                </a:solidFill>
                <a:effectLst/>
                <a:uLnTx/>
                <a:uFillTx/>
                <a:latin typeface="Arial"/>
                <a:ea typeface="+mn-ea"/>
                <a:cs typeface="+mn-cs"/>
                <a:sym typeface="Arial"/>
              </a:rPr>
              <a:t> </a:t>
            </a:r>
            <a:r>
              <a:rPr kumimoji="0" lang="fr-FR" sz="1000" b="0" i="0" u="none" strike="noStrike" kern="0" cap="none" spc="0" normalizeH="0" baseline="0" noProof="0" dirty="0" smtClean="0">
                <a:ln>
                  <a:noFill/>
                </a:ln>
                <a:solidFill>
                  <a:srgbClr val="000000"/>
                </a:solidFill>
                <a:effectLst/>
                <a:uLnTx/>
                <a:uFillTx/>
                <a:latin typeface="Arial"/>
                <a:ea typeface="+mn-ea"/>
                <a:cs typeface="+mn-cs"/>
                <a:sym typeface="Arial"/>
              </a:rPr>
              <a:t>et j’investis…</a:t>
            </a:r>
          </a:p>
        </p:txBody>
      </p:sp>
      <p:sp>
        <p:nvSpPr>
          <p:cNvPr id="11" name="Flèche vers le bas 10"/>
          <p:cNvSpPr/>
          <p:nvPr/>
        </p:nvSpPr>
        <p:spPr>
          <a:xfrm>
            <a:off x="1476530" y="4765020"/>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12" name="Rectangle 11"/>
          <p:cNvSpPr/>
          <p:nvPr/>
        </p:nvSpPr>
        <p:spPr>
          <a:xfrm>
            <a:off x="417751" y="5020596"/>
            <a:ext cx="2420066" cy="255208"/>
          </a:xfrm>
          <a:prstGeom prst="rect">
            <a:avLst/>
          </a:prstGeom>
          <a:no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bénéficie d’un </a:t>
            </a:r>
            <a:r>
              <a:rPr kumimoji="0" lang="fr-FR" sz="800" b="1" i="0" u="none" strike="noStrike" kern="0" cap="none" spc="0" normalizeH="0" baseline="0" noProof="0" dirty="0" smtClean="0">
                <a:ln>
                  <a:noFill/>
                </a:ln>
                <a:solidFill>
                  <a:srgbClr val="000000"/>
                </a:solidFill>
                <a:effectLst/>
                <a:uLnTx/>
                <a:uFillTx/>
                <a:latin typeface="Arial"/>
                <a:ea typeface="+mn-ea"/>
                <a:cs typeface="+mn-cs"/>
                <a:sym typeface="Arial"/>
              </a:rPr>
              <a:t>ordre D</a:t>
            </a: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 et d’un ordre A</a:t>
            </a:r>
          </a:p>
        </p:txBody>
      </p:sp>
      <p:sp>
        <p:nvSpPr>
          <p:cNvPr id="13" name="Flèche vers le bas 12"/>
          <p:cNvSpPr/>
          <p:nvPr/>
        </p:nvSpPr>
        <p:spPr>
          <a:xfrm>
            <a:off x="1490537" y="5245495"/>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14" name="Rectangle 13"/>
          <p:cNvSpPr/>
          <p:nvPr/>
        </p:nvSpPr>
        <p:spPr>
          <a:xfrm>
            <a:off x="988392" y="5544364"/>
            <a:ext cx="1306286" cy="255208"/>
          </a:xfrm>
          <a:prstGeom prst="rect">
            <a:avLst/>
          </a:prstGeom>
          <a:no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me rends en </a:t>
            </a:r>
            <a:r>
              <a:rPr kumimoji="0" lang="fr-FR" sz="800" b="1" i="0" u="none" strike="noStrike" kern="0" cap="none" spc="0" normalizeH="0" baseline="0" noProof="0" dirty="0" smtClean="0">
                <a:ln>
                  <a:noFill/>
                </a:ln>
                <a:solidFill>
                  <a:srgbClr val="000000"/>
                </a:solidFill>
                <a:effectLst/>
                <a:uLnTx/>
                <a:uFillTx/>
                <a:latin typeface="Arial"/>
                <a:ea typeface="+mn-ea"/>
                <a:cs typeface="+mn-cs"/>
                <a:sym typeface="Arial"/>
              </a:rPr>
              <a:t>agence</a:t>
            </a:r>
          </a:p>
        </p:txBody>
      </p:sp>
      <p:sp>
        <p:nvSpPr>
          <p:cNvPr id="15" name="Émoticône 14"/>
          <p:cNvSpPr/>
          <p:nvPr/>
        </p:nvSpPr>
        <p:spPr>
          <a:xfrm>
            <a:off x="4158369" y="4849130"/>
            <a:ext cx="752214" cy="666893"/>
          </a:xfrm>
          <a:prstGeom prst="smileyFace">
            <a:avLst/>
          </a:prstGeom>
          <a:solidFill>
            <a:srgbClr val="FFFFFF"/>
          </a:solidFill>
          <a:ln w="25400" cap="flat" cmpd="sng" algn="ctr">
            <a:solidFill>
              <a:srgbClr val="581D7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FFFFFF"/>
              </a:solidFill>
              <a:effectLst/>
              <a:uLnTx/>
              <a:uFillTx/>
              <a:latin typeface="Arial"/>
              <a:ea typeface="+mn-ea"/>
              <a:cs typeface="+mn-cs"/>
              <a:sym typeface="Arial"/>
            </a:endParaRPr>
          </a:p>
        </p:txBody>
      </p:sp>
      <p:sp>
        <p:nvSpPr>
          <p:cNvPr id="16" name="Flèche vers le bas 15"/>
          <p:cNvSpPr/>
          <p:nvPr/>
        </p:nvSpPr>
        <p:spPr>
          <a:xfrm>
            <a:off x="7316899" y="4770712"/>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17" name="Rectangle 16"/>
          <p:cNvSpPr/>
          <p:nvPr/>
        </p:nvSpPr>
        <p:spPr>
          <a:xfrm>
            <a:off x="5780914" y="5007099"/>
            <a:ext cx="3327590" cy="255208"/>
          </a:xfrm>
          <a:prstGeom prst="rect">
            <a:avLst/>
          </a:prstGeom>
          <a:no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bénéficie d’un ordre B qui n’est pas prioritaire aux ordres D et A</a:t>
            </a:r>
          </a:p>
        </p:txBody>
      </p:sp>
      <p:sp>
        <p:nvSpPr>
          <p:cNvPr id="18" name="Flèche vers le bas 17"/>
          <p:cNvSpPr/>
          <p:nvPr/>
        </p:nvSpPr>
        <p:spPr>
          <a:xfrm>
            <a:off x="7330906" y="5251187"/>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19" name="Rectangle 18"/>
          <p:cNvSpPr/>
          <p:nvPr/>
        </p:nvSpPr>
        <p:spPr>
          <a:xfrm>
            <a:off x="6828761" y="5550056"/>
            <a:ext cx="1306286" cy="255208"/>
          </a:xfrm>
          <a:prstGeom prst="rect">
            <a:avLst/>
          </a:prstGeom>
          <a:no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me rends en </a:t>
            </a:r>
            <a:r>
              <a:rPr kumimoji="0" lang="fr-FR" sz="800" b="1" i="0" u="none" strike="noStrike" kern="0" cap="none" spc="0" normalizeH="0" baseline="0" noProof="0" dirty="0" smtClean="0">
                <a:ln>
                  <a:noFill/>
                </a:ln>
                <a:solidFill>
                  <a:srgbClr val="000000"/>
                </a:solidFill>
                <a:effectLst/>
                <a:uLnTx/>
                <a:uFillTx/>
                <a:latin typeface="Arial"/>
                <a:ea typeface="+mn-ea"/>
                <a:cs typeface="+mn-cs"/>
                <a:sym typeface="Arial"/>
              </a:rPr>
              <a:t>agence</a:t>
            </a:r>
          </a:p>
        </p:txBody>
      </p:sp>
      <p:sp>
        <p:nvSpPr>
          <p:cNvPr id="20" name="Rectangle 19"/>
          <p:cNvSpPr/>
          <p:nvPr/>
        </p:nvSpPr>
        <p:spPr>
          <a:xfrm>
            <a:off x="417751" y="1668999"/>
            <a:ext cx="8690753" cy="1904017"/>
          </a:xfrm>
          <a:prstGeom prst="rect">
            <a:avLst/>
          </a:prstGeom>
          <a:solidFill>
            <a:srgbClr val="FFFFFF">
              <a:lumMod val="95000"/>
            </a:srgbClr>
          </a:solidFill>
          <a:ln w="25400" cap="flat" cmpd="sng" algn="ctr">
            <a:solidFill>
              <a:srgbClr val="581D7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FFFFFF"/>
              </a:solidFill>
              <a:effectLst/>
              <a:uLnTx/>
              <a:uFillTx/>
              <a:latin typeface="Arial"/>
              <a:ea typeface="+mn-ea"/>
              <a:cs typeface="+mn-cs"/>
              <a:sym typeface="Arial"/>
            </a:endParaRPr>
          </a:p>
        </p:txBody>
      </p:sp>
      <p:sp>
        <p:nvSpPr>
          <p:cNvPr id="21" name="Pensées 20"/>
          <p:cNvSpPr/>
          <p:nvPr/>
        </p:nvSpPr>
        <p:spPr>
          <a:xfrm>
            <a:off x="3133452" y="1807170"/>
            <a:ext cx="3314612" cy="381179"/>
          </a:xfrm>
          <a:prstGeom prst="cloudCallout">
            <a:avLst>
              <a:gd name="adj1" fmla="val -11840"/>
              <a:gd name="adj2" fmla="val 122021"/>
            </a:avLst>
          </a:prstGeom>
          <a:solidFill>
            <a:srgbClr val="D6D2E3"/>
          </a:solidFill>
          <a:ln w="25400" cap="flat" cmpd="sng" algn="ctr">
            <a:solidFill>
              <a:srgbClr val="581D7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u="sng" strike="noStrike" kern="0" cap="none" spc="0" normalizeH="0" baseline="0" noProof="0" dirty="0" smtClean="0">
                <a:ln>
                  <a:noFill/>
                </a:ln>
                <a:solidFill>
                  <a:srgbClr val="000000"/>
                </a:solidFill>
                <a:effectLst/>
                <a:uLnTx/>
                <a:uFillTx/>
                <a:latin typeface="Arial"/>
                <a:ea typeface="+mn-ea"/>
                <a:cs typeface="+mn-cs"/>
                <a:sym typeface="Arial"/>
              </a:rPr>
              <a:t>Je ne suis pas détaillant</a:t>
            </a:r>
            <a:r>
              <a:rPr kumimoji="0" lang="fr-FR" sz="1000" b="0" i="0" u="none" strike="noStrike" kern="0" cap="none" spc="0" normalizeH="0" baseline="0" noProof="0" dirty="0" smtClean="0">
                <a:ln>
                  <a:noFill/>
                </a:ln>
                <a:solidFill>
                  <a:srgbClr val="000000"/>
                </a:solidFill>
                <a:effectLst/>
                <a:uLnTx/>
                <a:uFillTx/>
                <a:latin typeface="Arial"/>
                <a:ea typeface="+mn-ea"/>
                <a:cs typeface="+mn-cs"/>
                <a:sym typeface="Arial"/>
              </a:rPr>
              <a:t> et j’investis…</a:t>
            </a:r>
          </a:p>
        </p:txBody>
      </p:sp>
      <p:sp>
        <p:nvSpPr>
          <p:cNvPr id="22" name="Flèche vers le bas 21"/>
          <p:cNvSpPr/>
          <p:nvPr/>
        </p:nvSpPr>
        <p:spPr>
          <a:xfrm>
            <a:off x="1476530" y="2288550"/>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23" name="Rectangle 22"/>
          <p:cNvSpPr/>
          <p:nvPr/>
        </p:nvSpPr>
        <p:spPr>
          <a:xfrm>
            <a:off x="417751" y="2524937"/>
            <a:ext cx="2420066" cy="255208"/>
          </a:xfrm>
          <a:prstGeom prst="rect">
            <a:avLst/>
          </a:prstGeom>
          <a:no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bénéficie d’un ordre A </a:t>
            </a:r>
            <a:r>
              <a:rPr kumimoji="0" lang="fr-FR" sz="800" b="0" i="0" u="none" strike="noStrike" kern="0" cap="none" spc="0" normalizeH="0" baseline="0" noProof="0" dirty="0" smtClean="0">
                <a:ln>
                  <a:noFill/>
                </a:ln>
                <a:effectLst/>
                <a:uLnTx/>
                <a:uFillTx/>
                <a:latin typeface="Arial"/>
                <a:ea typeface="+mn-ea"/>
                <a:cs typeface="+mn-cs"/>
                <a:sym typeface="Arial"/>
              </a:rPr>
              <a:t>et d’ordres B</a:t>
            </a:r>
          </a:p>
        </p:txBody>
      </p:sp>
      <p:sp>
        <p:nvSpPr>
          <p:cNvPr id="24" name="Flèche vers le bas 23"/>
          <p:cNvSpPr/>
          <p:nvPr/>
        </p:nvSpPr>
        <p:spPr>
          <a:xfrm>
            <a:off x="1490537" y="2769025"/>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25" name="Rectangle 24"/>
          <p:cNvSpPr/>
          <p:nvPr/>
        </p:nvSpPr>
        <p:spPr>
          <a:xfrm>
            <a:off x="582756" y="3074519"/>
            <a:ext cx="3224464" cy="255208"/>
          </a:xfrm>
          <a:prstGeom prst="rect">
            <a:avLst/>
          </a:prstGeom>
          <a:noFill/>
          <a:ln w="9525"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me connecte sur mon espace internet dans l’espace bourse</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ou je rends dans mon agence bancaire</a:t>
            </a:r>
          </a:p>
        </p:txBody>
      </p:sp>
      <p:sp>
        <p:nvSpPr>
          <p:cNvPr id="26" name="Émoticône 25"/>
          <p:cNvSpPr/>
          <p:nvPr/>
        </p:nvSpPr>
        <p:spPr>
          <a:xfrm>
            <a:off x="4158369" y="2455165"/>
            <a:ext cx="752214" cy="666893"/>
          </a:xfrm>
          <a:prstGeom prst="smileyFace">
            <a:avLst/>
          </a:prstGeom>
          <a:solidFill>
            <a:srgbClr val="FFFFFF"/>
          </a:solidFill>
          <a:ln w="25400" cap="flat" cmpd="sng" algn="ctr">
            <a:solidFill>
              <a:srgbClr val="581D7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FFFFFF"/>
              </a:solidFill>
              <a:effectLst/>
              <a:uLnTx/>
              <a:uFillTx/>
              <a:latin typeface="Arial"/>
              <a:ea typeface="+mn-ea"/>
              <a:cs typeface="+mn-cs"/>
              <a:sym typeface="Arial"/>
            </a:endParaRPr>
          </a:p>
        </p:txBody>
      </p:sp>
      <p:sp>
        <p:nvSpPr>
          <p:cNvPr id="27" name="Flèche vers le bas 26"/>
          <p:cNvSpPr/>
          <p:nvPr/>
        </p:nvSpPr>
        <p:spPr>
          <a:xfrm>
            <a:off x="7316899" y="2314872"/>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28" name="Rectangle 27"/>
          <p:cNvSpPr/>
          <p:nvPr/>
        </p:nvSpPr>
        <p:spPr>
          <a:xfrm>
            <a:off x="5780914" y="2551259"/>
            <a:ext cx="3327590" cy="255208"/>
          </a:xfrm>
          <a:prstGeom prst="rect">
            <a:avLst/>
          </a:prstGeom>
          <a:no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bénéficie d’un ordre B qui n’est pas prioritaire aux ordres D et A</a:t>
            </a:r>
          </a:p>
        </p:txBody>
      </p:sp>
      <p:sp>
        <p:nvSpPr>
          <p:cNvPr id="29" name="Flèche vers le bas 28"/>
          <p:cNvSpPr/>
          <p:nvPr/>
        </p:nvSpPr>
        <p:spPr>
          <a:xfrm>
            <a:off x="7330906" y="2795347"/>
            <a:ext cx="330009" cy="255993"/>
          </a:xfrm>
          <a:prstGeom prst="downArrow">
            <a:avLst/>
          </a:prstGeom>
          <a:solidFill>
            <a:srgbClr val="FFFFFF"/>
          </a:solidFill>
          <a:ln w="9525" cap="flat" cmpd="sng" algn="ctr">
            <a:solidFill>
              <a:srgbClr val="581D74">
                <a:shade val="5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smtClean="0">
              <a:ln>
                <a:noFill/>
              </a:ln>
              <a:solidFill>
                <a:srgbClr val="000000"/>
              </a:solidFill>
              <a:effectLst/>
              <a:uLnTx/>
              <a:uFillTx/>
              <a:latin typeface="Arial"/>
              <a:ea typeface="+mn-ea"/>
              <a:cs typeface="+mn-cs"/>
              <a:sym typeface="Arial"/>
            </a:endParaRPr>
          </a:p>
        </p:txBody>
      </p:sp>
      <p:sp>
        <p:nvSpPr>
          <p:cNvPr id="30" name="Rectangle 29"/>
          <p:cNvSpPr/>
          <p:nvPr/>
        </p:nvSpPr>
        <p:spPr>
          <a:xfrm>
            <a:off x="6828761" y="3050555"/>
            <a:ext cx="1306286" cy="255208"/>
          </a:xfrm>
          <a:prstGeom prst="rect">
            <a:avLst/>
          </a:prstGeom>
          <a:no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Je me rends en </a:t>
            </a:r>
            <a:r>
              <a:rPr kumimoji="0" lang="fr-FR" sz="800" b="1" i="0" u="none" strike="noStrike" kern="0" cap="none" spc="0" normalizeH="0" baseline="0" noProof="0" dirty="0" smtClean="0">
                <a:ln>
                  <a:noFill/>
                </a:ln>
                <a:solidFill>
                  <a:srgbClr val="000000"/>
                </a:solidFill>
                <a:effectLst/>
                <a:uLnTx/>
                <a:uFillTx/>
                <a:latin typeface="Arial"/>
                <a:ea typeface="+mn-ea"/>
                <a:cs typeface="+mn-cs"/>
                <a:sym typeface="Arial"/>
              </a:rPr>
              <a:t>agence</a:t>
            </a:r>
          </a:p>
        </p:txBody>
      </p:sp>
      <p:sp>
        <p:nvSpPr>
          <p:cNvPr id="31" name="Pensées 30"/>
          <p:cNvSpPr/>
          <p:nvPr/>
        </p:nvSpPr>
        <p:spPr>
          <a:xfrm>
            <a:off x="6588232" y="4151430"/>
            <a:ext cx="2204808" cy="352521"/>
          </a:xfrm>
          <a:prstGeom prst="cloudCallout">
            <a:avLst>
              <a:gd name="adj1" fmla="val -109172"/>
              <a:gd name="adj2" fmla="val 196470"/>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 à titre professionnel**</a:t>
            </a:r>
          </a:p>
        </p:txBody>
      </p:sp>
      <p:sp>
        <p:nvSpPr>
          <p:cNvPr id="32" name="Pensées 31"/>
          <p:cNvSpPr/>
          <p:nvPr/>
        </p:nvSpPr>
        <p:spPr>
          <a:xfrm>
            <a:off x="553137" y="4182265"/>
            <a:ext cx="2204808" cy="352521"/>
          </a:xfrm>
          <a:prstGeom prst="cloudCallout">
            <a:avLst>
              <a:gd name="adj1" fmla="val 73127"/>
              <a:gd name="adj2" fmla="val 153714"/>
            </a:avLst>
          </a:prstGeom>
          <a:solidFill>
            <a:srgbClr val="FFFFFF"/>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srgbClr val="C00000"/>
                </a:solidFill>
                <a:effectLst/>
                <a:uLnTx/>
                <a:uFillTx/>
                <a:latin typeface="Arial"/>
                <a:ea typeface="+mn-ea"/>
                <a:cs typeface="+mn-cs"/>
                <a:sym typeface="Arial"/>
              </a:rPr>
              <a:t>… à titre privé</a:t>
            </a:r>
          </a:p>
        </p:txBody>
      </p:sp>
      <p:sp>
        <p:nvSpPr>
          <p:cNvPr id="33" name="Pensées 32"/>
          <p:cNvSpPr/>
          <p:nvPr/>
        </p:nvSpPr>
        <p:spPr>
          <a:xfrm>
            <a:off x="6579682" y="1767273"/>
            <a:ext cx="2204808" cy="352521"/>
          </a:xfrm>
          <a:prstGeom prst="cloudCallout">
            <a:avLst>
              <a:gd name="adj1" fmla="val -109172"/>
              <a:gd name="adj2" fmla="val 196470"/>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smtClean="0">
                <a:ln>
                  <a:noFill/>
                </a:ln>
                <a:solidFill>
                  <a:srgbClr val="000000"/>
                </a:solidFill>
                <a:effectLst/>
                <a:uLnTx/>
                <a:uFillTx/>
                <a:latin typeface="Arial"/>
                <a:ea typeface="+mn-ea"/>
                <a:cs typeface="+mn-cs"/>
                <a:sym typeface="Arial"/>
              </a:rPr>
              <a:t>… à titre professionnel**</a:t>
            </a:r>
          </a:p>
        </p:txBody>
      </p:sp>
      <p:sp>
        <p:nvSpPr>
          <p:cNvPr id="34" name="Pensées 33"/>
          <p:cNvSpPr/>
          <p:nvPr/>
        </p:nvSpPr>
        <p:spPr>
          <a:xfrm>
            <a:off x="600836" y="1814030"/>
            <a:ext cx="2204808" cy="352521"/>
          </a:xfrm>
          <a:prstGeom prst="cloudCallout">
            <a:avLst>
              <a:gd name="adj1" fmla="val 73127"/>
              <a:gd name="adj2" fmla="val 153714"/>
            </a:avLst>
          </a:prstGeom>
          <a:solidFill>
            <a:srgbClr val="FFFFFF"/>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smtClean="0">
                <a:ln>
                  <a:noFill/>
                </a:ln>
                <a:solidFill>
                  <a:srgbClr val="C00000"/>
                </a:solidFill>
                <a:effectLst/>
                <a:uLnTx/>
                <a:uFillTx/>
                <a:latin typeface="Arial"/>
                <a:ea typeface="+mn-ea"/>
                <a:cs typeface="+mn-cs"/>
                <a:sym typeface="Arial"/>
              </a:rPr>
              <a:t>… à titre privé</a:t>
            </a:r>
          </a:p>
        </p:txBody>
      </p:sp>
      <p:sp>
        <p:nvSpPr>
          <p:cNvPr id="35" name="ZoneTexte 34"/>
          <p:cNvSpPr txBox="1"/>
          <p:nvPr/>
        </p:nvSpPr>
        <p:spPr>
          <a:xfrm>
            <a:off x="391886" y="5949280"/>
            <a:ext cx="8587624" cy="477054"/>
          </a:xfrm>
          <a:prstGeom prst="rect">
            <a:avLst/>
          </a:prstGeom>
          <a:noFill/>
        </p:spPr>
        <p:txBody>
          <a:bodyPr wrap="square" rtlCol="0">
            <a:spAutoFit/>
          </a:bodyPr>
          <a:lstStyle/>
          <a:p>
            <a:pPr>
              <a:spcBef>
                <a:spcPts val="600"/>
              </a:spcBef>
            </a:pPr>
            <a:r>
              <a:rPr lang="fr-FR" sz="1000" dirty="0"/>
              <a:t>*</a:t>
            </a:r>
            <a:r>
              <a:rPr lang="fr-FR" sz="1000" dirty="0" smtClean="0"/>
              <a:t> </a:t>
            </a:r>
            <a:r>
              <a:rPr lang="fr-FR" sz="1000" i="1" dirty="0" smtClean="0"/>
              <a:t>Il me faudra être enregistré (au 30/09) auprès de la </a:t>
            </a:r>
            <a:r>
              <a:rPr lang="fr-FR" sz="1000" i="1" dirty="0" err="1" smtClean="0"/>
              <a:t>FdJ</a:t>
            </a:r>
            <a:r>
              <a:rPr lang="fr-FR" sz="1000" i="1" dirty="0" smtClean="0"/>
              <a:t> pour justifier de ma capacité à disposer d’un ordre D et suivre un processus particulier (Cf. en annexe)</a:t>
            </a:r>
          </a:p>
          <a:p>
            <a:pPr>
              <a:spcBef>
                <a:spcPts val="600"/>
              </a:spcBef>
            </a:pPr>
            <a:r>
              <a:rPr lang="fr-FR" sz="1000" i="1" dirty="0" smtClean="0"/>
              <a:t>** Si mon entreprise est une personne morale, il me faudra souscrire le LEI (150 €) ou le mettre à jour (50 €</a:t>
            </a:r>
            <a:r>
              <a:rPr lang="fr-FR" sz="800" i="1" dirty="0" smtClean="0"/>
              <a:t>).</a:t>
            </a:r>
            <a:endParaRPr lang="fr-FR" sz="800" i="1" dirty="0"/>
          </a:p>
        </p:txBody>
      </p:sp>
      <p:sp>
        <p:nvSpPr>
          <p:cNvPr id="36" name="Espace réservé du contenu 2"/>
          <p:cNvSpPr>
            <a:spLocks noGrp="1"/>
          </p:cNvSpPr>
          <p:nvPr>
            <p:ph idx="1"/>
          </p:nvPr>
        </p:nvSpPr>
        <p:spPr>
          <a:xfrm>
            <a:off x="926199" y="3645024"/>
            <a:ext cx="8026481" cy="488419"/>
          </a:xfrm>
        </p:spPr>
        <p:txBody>
          <a:bodyPr>
            <a:noAutofit/>
          </a:bodyPr>
          <a:lstStyle/>
          <a:p>
            <a:r>
              <a:rPr lang="fr-FR" sz="1200" b="0" dirty="0" smtClean="0"/>
              <a:t>Par exception, s’il est détaillant il peut </a:t>
            </a:r>
            <a:r>
              <a:rPr lang="fr-FR" sz="1200" b="0" dirty="0"/>
              <a:t>alors passer des ordres </a:t>
            </a:r>
            <a:r>
              <a:rPr lang="fr-FR" sz="1200" b="0" dirty="0" smtClean="0"/>
              <a:t>D et A </a:t>
            </a:r>
            <a:r>
              <a:rPr lang="fr-FR" sz="1200" b="0" dirty="0"/>
              <a:t>(prioritaires) </a:t>
            </a:r>
            <a:r>
              <a:rPr lang="fr-FR" sz="1200" b="0" dirty="0" smtClean="0"/>
              <a:t>à </a:t>
            </a:r>
            <a:r>
              <a:rPr lang="fr-FR" sz="1200" b="0" dirty="0"/>
              <a:t>titre privé (CTO particulier ou PEA) et B en tant que professionnel (sur son compte titre Pro)</a:t>
            </a:r>
          </a:p>
        </p:txBody>
      </p:sp>
      <p:sp>
        <p:nvSpPr>
          <p:cNvPr id="37" name="Espace réservé du contenu 2"/>
          <p:cNvSpPr txBox="1">
            <a:spLocks/>
          </p:cNvSpPr>
          <p:nvPr/>
        </p:nvSpPr>
        <p:spPr>
          <a:xfrm>
            <a:off x="926199" y="1196751"/>
            <a:ext cx="8026481" cy="488419"/>
          </a:xfrm>
          <a:prstGeom prst="rect">
            <a:avLst/>
          </a:prstGeom>
        </p:spPr>
        <p:txBody>
          <a:bodyPr vert="horz" lIns="91440" tIns="45720" rIns="91440" bIns="45720" rtlCol="0">
            <a:noAutofit/>
          </a:bodyPr>
          <a:lstStyle>
            <a:lvl1pPr marL="266700" marR="0" indent="-26670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b="1" kern="1200" baseline="0">
                <a:solidFill>
                  <a:schemeClr val="tx1"/>
                </a:solidFill>
                <a:latin typeface="Arial" pitchFamily="34" charset="0"/>
                <a:ea typeface="+mn-ea"/>
                <a:cs typeface="Arial" pitchFamily="34" charset="0"/>
              </a:defRPr>
            </a:lvl1pPr>
            <a:lvl2pPr marL="717550" marR="0" indent="-260350" algn="l" defTabSz="914400" rtl="0" eaLnBrk="1" fontAlgn="auto" latinLnBrk="0" hangingPunct="1">
              <a:lnSpc>
                <a:spcPct val="100000"/>
              </a:lnSpc>
              <a:spcBef>
                <a:spcPts val="600"/>
              </a:spcBef>
              <a:spcAft>
                <a:spcPts val="0"/>
              </a:spcAft>
              <a:buClr>
                <a:srgbClr val="C00000"/>
              </a:buClr>
              <a:buSzPct val="70000"/>
              <a:buFont typeface="Wingdings 2" pitchFamily="18" charset="2"/>
              <a:buChar char=""/>
              <a:tabLst/>
              <a:defRPr sz="1400" kern="1200">
                <a:solidFill>
                  <a:schemeClr val="tx1"/>
                </a:solidFill>
                <a:latin typeface="Arial" pitchFamily="34" charset="0"/>
                <a:ea typeface="+mn-ea"/>
                <a:cs typeface="Arial" pitchFamily="34" charset="0"/>
              </a:defRPr>
            </a:lvl2pPr>
            <a:lvl3pPr marL="1168400" marR="0" indent="-254000" algn="l" defTabSz="914400" rtl="0" eaLnBrk="1" fontAlgn="auto" latinLnBrk="0" hangingPunct="1">
              <a:lnSpc>
                <a:spcPct val="100000"/>
              </a:lnSpc>
              <a:spcBef>
                <a:spcPts val="600"/>
              </a:spcBef>
              <a:spcAft>
                <a:spcPts val="0"/>
              </a:spcAft>
              <a:buClr>
                <a:srgbClr val="C00000"/>
              </a:buClr>
              <a:buSzPct val="70000"/>
              <a:buFont typeface="Wingdings" pitchFamily="2" charset="2"/>
              <a:buChar char=""/>
              <a:tabLst/>
              <a:defRPr sz="1200" kern="1200">
                <a:solidFill>
                  <a:schemeClr val="tx1"/>
                </a:solidFill>
                <a:latin typeface="Arial" pitchFamily="34" charset="0"/>
                <a:ea typeface="+mn-ea"/>
                <a:cs typeface="Arial" pitchFamily="34" charset="0"/>
              </a:defRPr>
            </a:lvl3pPr>
            <a:lvl4pPr marL="1612900" marR="0" indent="-241300" algn="l" defTabSz="914400" rtl="0" eaLnBrk="1" fontAlgn="auto" latinLnBrk="0" hangingPunct="1">
              <a:lnSpc>
                <a:spcPct val="100000"/>
              </a:lnSpc>
              <a:spcBef>
                <a:spcPts val="600"/>
              </a:spcBef>
              <a:spcAft>
                <a:spcPts val="0"/>
              </a:spcAft>
              <a:buClr>
                <a:srgbClr val="C00000"/>
              </a:buClr>
              <a:buSzPct val="70000"/>
              <a:buFont typeface="Wingdings" panose="05000000000000000000" pitchFamily="2" charset="2"/>
              <a:buChar char="¨"/>
              <a:tabLst/>
              <a:defRPr sz="1100" kern="1200">
                <a:solidFill>
                  <a:schemeClr val="tx1"/>
                </a:solidFill>
                <a:latin typeface="Arial" pitchFamily="34" charset="0"/>
                <a:ea typeface="+mn-ea"/>
                <a:cs typeface="Arial" pitchFamily="34" charset="0"/>
              </a:defRPr>
            </a:lvl4pPr>
            <a:lvl5pPr marL="2063750" marR="0" indent="-234950" algn="l" defTabSz="914400" rtl="0" eaLnBrk="1" fontAlgn="auto" latinLnBrk="0" hangingPunct="1">
              <a:lnSpc>
                <a:spcPct val="100000"/>
              </a:lnSpc>
              <a:spcBef>
                <a:spcPts val="600"/>
              </a:spcBef>
              <a:spcAft>
                <a:spcPts val="0"/>
              </a:spcAft>
              <a:buClr>
                <a:srgbClr val="C00000"/>
              </a:buClr>
              <a:buSzPct val="60000"/>
              <a:buFont typeface="Wingdings" panose="05000000000000000000" pitchFamily="2" charset="2"/>
              <a:buChar char="¨"/>
              <a:tabLst/>
              <a:defRPr sz="11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200" b="0" dirty="0" smtClean="0">
                <a:solidFill>
                  <a:schemeClr val="tx1">
                    <a:lumMod val="50000"/>
                    <a:lumOff val="50000"/>
                  </a:schemeClr>
                </a:solidFill>
              </a:rPr>
              <a:t>Dans le cas général, </a:t>
            </a:r>
            <a:r>
              <a:rPr lang="fr-FR" sz="1200" dirty="0" smtClean="0">
                <a:solidFill>
                  <a:schemeClr val="tx1">
                    <a:lumMod val="50000"/>
                    <a:lumOff val="50000"/>
                  </a:schemeClr>
                </a:solidFill>
              </a:rPr>
              <a:t>ce client n’est pas détaillant </a:t>
            </a:r>
            <a:r>
              <a:rPr lang="fr-FR" sz="1200" b="0" dirty="0" smtClean="0">
                <a:solidFill>
                  <a:schemeClr val="tx1">
                    <a:lumMod val="50000"/>
                    <a:lumOff val="50000"/>
                  </a:schemeClr>
                </a:solidFill>
              </a:rPr>
              <a:t>et il est peut alors passer des ordres A (prioritaires) et B à titre privé (CTO particulier ou PEA) et B en tant que professionnel (sur son compte titre Pro)</a:t>
            </a:r>
            <a:endParaRPr lang="fr-FR" sz="1200" b="0" dirty="0">
              <a:solidFill>
                <a:schemeClr val="tx1">
                  <a:lumMod val="50000"/>
                  <a:lumOff val="50000"/>
                </a:schemeClr>
              </a:solidFill>
            </a:endParaRPr>
          </a:p>
        </p:txBody>
      </p:sp>
      <p:sp>
        <p:nvSpPr>
          <p:cNvPr id="3" name="Rectangle à coins arrondis 2"/>
          <p:cNvSpPr/>
          <p:nvPr/>
        </p:nvSpPr>
        <p:spPr>
          <a:xfrm>
            <a:off x="4763126" y="6838"/>
            <a:ext cx="4344993" cy="288032"/>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accent6">
                    <a:lumMod val="75000"/>
                  </a:schemeClr>
                </a:solidFill>
              </a:rPr>
              <a:t>Ordres B pour les particuliers à confirmer</a:t>
            </a:r>
            <a:endParaRPr lang="fr-FR" dirty="0">
              <a:solidFill>
                <a:schemeClr val="accent6">
                  <a:lumMod val="75000"/>
                </a:schemeClr>
              </a:solidFill>
            </a:endParaRPr>
          </a:p>
        </p:txBody>
      </p:sp>
    </p:spTree>
    <p:extLst>
      <p:ext uri="{BB962C8B-B14F-4D97-AF65-F5344CB8AC3E}">
        <p14:creationId xmlns:p14="http://schemas.microsoft.com/office/powerpoint/2010/main" val="279505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left)">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6">
                                            <p:txEl>
                                              <p:pRg st="0" end="0"/>
                                            </p:txEl>
                                          </p:spTgt>
                                        </p:tgtEl>
                                        <p:attrNameLst>
                                          <p:attrName>style.visibility</p:attrName>
                                        </p:attrNameLst>
                                      </p:cBhvr>
                                      <p:to>
                                        <p:strVal val="visible"/>
                                      </p:to>
                                    </p:set>
                                    <p:animEffect transition="in" filter="wipe(left)">
                                      <p:cBhvr>
                                        <p:cTn id="67" dur="500"/>
                                        <p:tgtEl>
                                          <p:spTgt spid="36">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wipe(left)">
                                      <p:cBhvr>
                                        <p:cTn id="72" dur="500"/>
                                        <p:tgtEl>
                                          <p:spTgt spid="7"/>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wipe(left)">
                                      <p:cBhvr>
                                        <p:cTn id="76" dur="500"/>
                                        <p:tgtEl>
                                          <p:spTgt spid="15"/>
                                        </p:tgtEl>
                                      </p:cBhvr>
                                    </p:animEffect>
                                  </p:childTnLst>
                                </p:cTn>
                              </p:par>
                            </p:childTnLst>
                          </p:cTn>
                        </p:par>
                        <p:par>
                          <p:cTn id="77" fill="hold">
                            <p:stCondLst>
                              <p:cond delay="1000"/>
                            </p:stCondLst>
                            <p:childTnLst>
                              <p:par>
                                <p:cTn id="78" presetID="22" presetClass="entr" presetSubtype="8"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left)">
                                      <p:cBhvr>
                                        <p:cTn id="80" dur="500"/>
                                        <p:tgtEl>
                                          <p:spTgt spid="32"/>
                                        </p:tgtEl>
                                      </p:cBhvr>
                                    </p:animEffect>
                                  </p:childTnLst>
                                </p:cTn>
                              </p:par>
                            </p:childTnLst>
                          </p:cTn>
                        </p:par>
                        <p:par>
                          <p:cTn id="81" fill="hold">
                            <p:stCondLst>
                              <p:cond delay="1500"/>
                            </p:stCondLst>
                            <p:childTnLst>
                              <p:par>
                                <p:cTn id="82" presetID="22" presetClass="entr" presetSubtype="8"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left)">
                                      <p:cBhvr>
                                        <p:cTn id="84" dur="500"/>
                                        <p:tgtEl>
                                          <p:spTgt spid="11"/>
                                        </p:tgtEl>
                                      </p:cBhvr>
                                    </p:animEffect>
                                  </p:childTnLst>
                                </p:cTn>
                              </p:par>
                            </p:childTnLst>
                          </p:cTn>
                        </p:par>
                        <p:par>
                          <p:cTn id="85" fill="hold">
                            <p:stCondLst>
                              <p:cond delay="2000"/>
                            </p:stCondLst>
                            <p:childTnLst>
                              <p:par>
                                <p:cTn id="86" presetID="22" presetClass="entr" presetSubtype="8"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wipe(left)">
                                      <p:cBhvr>
                                        <p:cTn id="88" dur="500"/>
                                        <p:tgtEl>
                                          <p:spTgt spid="12"/>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wipe(left)">
                                      <p:cBhvr>
                                        <p:cTn id="92" dur="500"/>
                                        <p:tgtEl>
                                          <p:spTgt spid="13"/>
                                        </p:tgtEl>
                                      </p:cBhvr>
                                    </p:animEffect>
                                  </p:childTnLst>
                                </p:cTn>
                              </p:par>
                            </p:childTnLst>
                          </p:cTn>
                        </p:par>
                        <p:par>
                          <p:cTn id="93" fill="hold">
                            <p:stCondLst>
                              <p:cond delay="3000"/>
                            </p:stCondLst>
                            <p:childTnLst>
                              <p:par>
                                <p:cTn id="94" presetID="22" presetClass="entr" presetSubtype="8" fill="hold" grpId="0" nodeType="after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wipe(left)">
                                      <p:cBhvr>
                                        <p:cTn id="96" dur="500"/>
                                        <p:tgtEl>
                                          <p:spTgt spid="14"/>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left)">
                                      <p:cBhvr>
                                        <p:cTn id="101" dur="500"/>
                                        <p:tgtEl>
                                          <p:spTgt spid="10"/>
                                        </p:tgtEl>
                                      </p:cBhvr>
                                    </p:animEffect>
                                  </p:childTnLst>
                                </p:cTn>
                              </p:par>
                            </p:childTnLst>
                          </p:cTn>
                        </p:par>
                        <p:par>
                          <p:cTn id="102" fill="hold">
                            <p:stCondLst>
                              <p:cond delay="500"/>
                            </p:stCondLst>
                            <p:childTnLst>
                              <p:par>
                                <p:cTn id="103" presetID="22" presetClass="entr" presetSubtype="8" fill="hold" grpId="0"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wipe(left)">
                                      <p:cBhvr>
                                        <p:cTn id="105" dur="500"/>
                                        <p:tgtEl>
                                          <p:spTgt spid="31"/>
                                        </p:tgtEl>
                                      </p:cBhvr>
                                    </p:animEffect>
                                  </p:childTnLst>
                                </p:cTn>
                              </p:par>
                            </p:childTnLst>
                          </p:cTn>
                        </p:par>
                        <p:par>
                          <p:cTn id="106" fill="hold">
                            <p:stCondLst>
                              <p:cond delay="1000"/>
                            </p:stCondLst>
                            <p:childTnLst>
                              <p:par>
                                <p:cTn id="107" presetID="22" presetClass="entr" presetSubtype="8"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Effect transition="in" filter="wipe(left)">
                                      <p:cBhvr>
                                        <p:cTn id="109" dur="500"/>
                                        <p:tgtEl>
                                          <p:spTgt spid="16"/>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17"/>
                                        </p:tgtEl>
                                        <p:attrNameLst>
                                          <p:attrName>style.visibility</p:attrName>
                                        </p:attrNameLst>
                                      </p:cBhvr>
                                      <p:to>
                                        <p:strVal val="visible"/>
                                      </p:to>
                                    </p:set>
                                    <p:animEffect transition="in" filter="wipe(left)">
                                      <p:cBhvr>
                                        <p:cTn id="113" dur="500"/>
                                        <p:tgtEl>
                                          <p:spTgt spid="17"/>
                                        </p:tgtEl>
                                      </p:cBhvr>
                                    </p:animEffect>
                                  </p:childTnLst>
                                </p:cTn>
                              </p:par>
                            </p:childTnLst>
                          </p:cTn>
                        </p:par>
                        <p:par>
                          <p:cTn id="114" fill="hold">
                            <p:stCondLst>
                              <p:cond delay="2000"/>
                            </p:stCondLst>
                            <p:childTnLst>
                              <p:par>
                                <p:cTn id="115" presetID="22" presetClass="entr" presetSubtype="8"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wipe(left)">
                                      <p:cBhvr>
                                        <p:cTn id="117" dur="500"/>
                                        <p:tgtEl>
                                          <p:spTgt spid="18"/>
                                        </p:tgtEl>
                                      </p:cBhvr>
                                    </p:animEffect>
                                  </p:childTnLst>
                                </p:cTn>
                              </p:par>
                            </p:childTnLst>
                          </p:cTn>
                        </p:par>
                        <p:par>
                          <p:cTn id="118" fill="hold">
                            <p:stCondLst>
                              <p:cond delay="2500"/>
                            </p:stCondLst>
                            <p:childTnLst>
                              <p:par>
                                <p:cTn id="119" presetID="22" presetClass="entr" presetSubtype="8" fill="hold" grpId="0" nodeType="after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wipe(left)">
                                      <p:cBhvr>
                                        <p:cTn id="121" dur="500"/>
                                        <p:tgtEl>
                                          <p:spTgt spid="19"/>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8" fill="hold" grpId="0" nodeType="clickEffect">
                                  <p:stCondLst>
                                    <p:cond delay="0"/>
                                  </p:stCondLst>
                                  <p:childTnLst>
                                    <p:set>
                                      <p:cBhvr>
                                        <p:cTn id="125" dur="1" fill="hold">
                                          <p:stCondLst>
                                            <p:cond delay="0"/>
                                          </p:stCondLst>
                                        </p:cTn>
                                        <p:tgtEl>
                                          <p:spTgt spid="35"/>
                                        </p:tgtEl>
                                        <p:attrNameLst>
                                          <p:attrName>style.visibility</p:attrName>
                                        </p:attrNameLst>
                                      </p:cBhvr>
                                      <p:to>
                                        <p:strVal val="visible"/>
                                      </p:to>
                                    </p:set>
                                    <p:animEffect transition="in" filter="wipe(left)">
                                      <p:cBhvr>
                                        <p:cTn id="1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p:bldP spid="13" grpId="0" animBg="1"/>
      <p:bldP spid="14" grpId="0"/>
      <p:bldP spid="15" grpId="0" animBg="1"/>
      <p:bldP spid="16" grpId="0" animBg="1"/>
      <p:bldP spid="17" grpId="0"/>
      <p:bldP spid="18" grpId="0" animBg="1"/>
      <p:bldP spid="19" grpId="0"/>
      <p:bldP spid="20" grpId="0" animBg="1"/>
      <p:bldP spid="21" grpId="0" animBg="1"/>
      <p:bldP spid="22" grpId="0" animBg="1"/>
      <p:bldP spid="23" grpId="0"/>
      <p:bldP spid="24" grpId="0" animBg="1"/>
      <p:bldP spid="25" grpId="0"/>
      <p:bldP spid="26" grpId="0" animBg="1"/>
      <p:bldP spid="27" grpId="0" animBg="1"/>
      <p:bldP spid="28" grpId="0"/>
      <p:bldP spid="29" grpId="0" animBg="1"/>
      <p:bldP spid="30" grpId="0"/>
      <p:bldP spid="31" grpId="0" animBg="1"/>
      <p:bldP spid="32" grpId="0" animBg="1"/>
      <p:bldP spid="33" grpId="0" animBg="1"/>
      <p:bldP spid="34" grpId="0" animBg="1"/>
      <p:bldP spid="35" grpId="0"/>
      <p:bldP spid="36" grpId="0" build="p"/>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22152" y="1124744"/>
            <a:ext cx="7666272" cy="5184576"/>
          </a:xfrm>
        </p:spPr>
        <p:txBody>
          <a:bodyPr>
            <a:normAutofit lnSpcReduction="10000"/>
          </a:bodyPr>
          <a:lstStyle/>
          <a:p>
            <a:pPr>
              <a:lnSpc>
                <a:spcPct val="120000"/>
              </a:lnSpc>
              <a:spcAft>
                <a:spcPts val="600"/>
              </a:spcAft>
            </a:pPr>
            <a:r>
              <a:rPr lang="fr-FR" sz="1500" dirty="0" smtClean="0">
                <a:solidFill>
                  <a:schemeClr val="tx1">
                    <a:lumMod val="50000"/>
                    <a:lumOff val="50000"/>
                  </a:schemeClr>
                </a:solidFill>
                <a:latin typeface="Arial" panose="020B0604020202020204"/>
              </a:rPr>
              <a:t>Ce processus </a:t>
            </a:r>
            <a:r>
              <a:rPr lang="fr-FR" sz="1500" dirty="0">
                <a:solidFill>
                  <a:schemeClr val="tx1">
                    <a:lumMod val="50000"/>
                    <a:lumOff val="50000"/>
                  </a:schemeClr>
                </a:solidFill>
                <a:latin typeface="Arial" panose="020B0604020202020204"/>
              </a:rPr>
              <a:t>en cours de validation avec l’Etat. Néanmoins la solution en projet est la suivante </a:t>
            </a:r>
            <a:r>
              <a:rPr lang="fr-FR" sz="1500" dirty="0" smtClean="0">
                <a:solidFill>
                  <a:schemeClr val="tx1">
                    <a:lumMod val="50000"/>
                    <a:lumOff val="50000"/>
                  </a:schemeClr>
                </a:solidFill>
                <a:latin typeface="Arial" panose="020B0604020202020204"/>
              </a:rPr>
              <a:t>(la FDJ doit en informer chacun de ses détaillants par courrier)</a:t>
            </a:r>
          </a:p>
          <a:p>
            <a:pPr>
              <a:lnSpc>
                <a:spcPct val="120000"/>
              </a:lnSpc>
              <a:spcAft>
                <a:spcPts val="600"/>
              </a:spcAft>
            </a:pPr>
            <a:r>
              <a:rPr lang="fr-FR" sz="1500" dirty="0" smtClean="0">
                <a:solidFill>
                  <a:srgbClr val="C00000"/>
                </a:solidFill>
                <a:latin typeface="Arial" panose="020B0604020202020204"/>
              </a:rPr>
              <a:t>Le </a:t>
            </a:r>
            <a:r>
              <a:rPr lang="fr-FR" sz="1500" dirty="0">
                <a:solidFill>
                  <a:srgbClr val="C00000"/>
                </a:solidFill>
                <a:latin typeface="Arial" panose="020B0604020202020204"/>
              </a:rPr>
              <a:t>détaillant ne peut souscrire qu’en agence mais pas sur Espace Bourse</a:t>
            </a:r>
            <a:r>
              <a:rPr lang="fr-FR" sz="1500" dirty="0">
                <a:solidFill>
                  <a:schemeClr val="tx1">
                    <a:lumMod val="50000"/>
                    <a:lumOff val="50000"/>
                  </a:schemeClr>
                </a:solidFill>
                <a:latin typeface="Arial" panose="020B0604020202020204"/>
              </a:rPr>
              <a:t>. </a:t>
            </a:r>
            <a:endParaRPr lang="fr-FR" sz="1500" dirty="0" smtClean="0">
              <a:solidFill>
                <a:schemeClr val="tx1">
                  <a:lumMod val="50000"/>
                  <a:lumOff val="50000"/>
                </a:schemeClr>
              </a:solidFill>
              <a:latin typeface="Arial" panose="020B0604020202020204"/>
            </a:endParaRPr>
          </a:p>
          <a:p>
            <a:pPr marL="800100" lvl="1" indent="-342900">
              <a:lnSpc>
                <a:spcPct val="120000"/>
              </a:lnSpc>
              <a:buFont typeface="+mj-lt"/>
              <a:buAutoNum type="arabicPeriod"/>
            </a:pPr>
            <a:r>
              <a:rPr lang="fr-FR" sz="1500" dirty="0" smtClean="0">
                <a:solidFill>
                  <a:schemeClr val="tx1">
                    <a:lumMod val="50000"/>
                    <a:lumOff val="50000"/>
                  </a:schemeClr>
                </a:solidFill>
                <a:latin typeface="Arial" panose="020B0604020202020204"/>
              </a:rPr>
              <a:t>Le détaillant se présente à l’agence avec le courrier de la FDJ</a:t>
            </a:r>
          </a:p>
          <a:p>
            <a:pPr marL="800100" lvl="1" indent="-342900">
              <a:lnSpc>
                <a:spcPct val="120000"/>
              </a:lnSpc>
              <a:buFont typeface="+mj-lt"/>
              <a:buAutoNum type="arabicPeriod"/>
            </a:pPr>
            <a:r>
              <a:rPr lang="fr-FR" sz="1500" dirty="0" smtClean="0">
                <a:solidFill>
                  <a:schemeClr val="tx1">
                    <a:lumMod val="50000"/>
                    <a:lumOff val="50000"/>
                  </a:schemeClr>
                </a:solidFill>
                <a:latin typeface="Arial" panose="020B0604020202020204"/>
              </a:rPr>
              <a:t>Le </a:t>
            </a:r>
            <a:r>
              <a:rPr lang="fr-FR" sz="1500" dirty="0">
                <a:solidFill>
                  <a:schemeClr val="tx1">
                    <a:lumMod val="50000"/>
                    <a:lumOff val="50000"/>
                  </a:schemeClr>
                </a:solidFill>
                <a:latin typeface="Arial" panose="020B0604020202020204"/>
              </a:rPr>
              <a:t>conseiller bancaire doit appeler le numéro </a:t>
            </a:r>
            <a:r>
              <a:rPr lang="fr-FR" sz="1500" dirty="0" smtClean="0">
                <a:solidFill>
                  <a:schemeClr val="tx1">
                    <a:lumMod val="50000"/>
                    <a:lumOff val="50000"/>
                  </a:schemeClr>
                </a:solidFill>
                <a:latin typeface="Arial" panose="020B0604020202020204"/>
              </a:rPr>
              <a:t>indiqué sur le courrier de la FDJ</a:t>
            </a:r>
          </a:p>
          <a:p>
            <a:pPr marL="800100" lvl="1" indent="-342900">
              <a:lnSpc>
                <a:spcPct val="120000"/>
              </a:lnSpc>
              <a:buFont typeface="+mj-lt"/>
              <a:buAutoNum type="arabicPeriod"/>
            </a:pPr>
            <a:r>
              <a:rPr lang="fr-FR" sz="1500" dirty="0" smtClean="0">
                <a:solidFill>
                  <a:schemeClr val="tx1">
                    <a:lumMod val="50000"/>
                    <a:lumOff val="50000"/>
                  </a:schemeClr>
                </a:solidFill>
                <a:latin typeface="Arial" panose="020B0604020202020204"/>
              </a:rPr>
              <a:t>L’opérateur </a:t>
            </a:r>
            <a:r>
              <a:rPr lang="fr-FR" sz="1500" dirty="0">
                <a:solidFill>
                  <a:schemeClr val="tx1">
                    <a:lumMod val="50000"/>
                    <a:lumOff val="50000"/>
                  </a:schemeClr>
                </a:solidFill>
                <a:latin typeface="Arial" panose="020B0604020202020204"/>
              </a:rPr>
              <a:t>de la hotline </a:t>
            </a:r>
            <a:r>
              <a:rPr lang="fr-FR" sz="1500" dirty="0" smtClean="0">
                <a:solidFill>
                  <a:schemeClr val="tx1">
                    <a:lumMod val="50000"/>
                    <a:lumOff val="50000"/>
                  </a:schemeClr>
                </a:solidFill>
                <a:latin typeface="Arial" panose="020B0604020202020204"/>
              </a:rPr>
              <a:t>de la FDJ  </a:t>
            </a:r>
            <a:r>
              <a:rPr lang="fr-FR" sz="1500" dirty="0">
                <a:solidFill>
                  <a:schemeClr val="tx1">
                    <a:lumMod val="50000"/>
                    <a:lumOff val="50000"/>
                  </a:schemeClr>
                </a:solidFill>
                <a:latin typeface="Arial" panose="020B0604020202020204"/>
              </a:rPr>
              <a:t>confirme que le détaillant [X] avec le numéro détaillant [Y] peut souscrire et communique en parallèle à ce conseiller bancaire le numéro de transaction [</a:t>
            </a:r>
            <a:r>
              <a:rPr lang="fr-FR" sz="1500" dirty="0" smtClean="0">
                <a:solidFill>
                  <a:schemeClr val="tx1">
                    <a:lumMod val="50000"/>
                    <a:lumOff val="50000"/>
                  </a:schemeClr>
                </a:solidFill>
                <a:latin typeface="Arial" panose="020B0604020202020204"/>
              </a:rPr>
              <a:t>Z] , correspondant </a:t>
            </a:r>
            <a:r>
              <a:rPr lang="fr-FR" sz="1500" dirty="0">
                <a:solidFill>
                  <a:schemeClr val="tx1">
                    <a:lumMod val="50000"/>
                    <a:lumOff val="50000"/>
                  </a:schemeClr>
                </a:solidFill>
                <a:latin typeface="Arial" panose="020B0604020202020204"/>
              </a:rPr>
              <a:t>indiquant que ce détaillant s’est identifié pour passer un ordre en date du [JJ/MM</a:t>
            </a:r>
            <a:r>
              <a:rPr lang="fr-FR" sz="1500" dirty="0" smtClean="0">
                <a:solidFill>
                  <a:schemeClr val="tx1">
                    <a:lumMod val="50000"/>
                    <a:lumOff val="50000"/>
                  </a:schemeClr>
                </a:solidFill>
                <a:latin typeface="Arial" panose="020B0604020202020204"/>
              </a:rPr>
              <a:t>]</a:t>
            </a:r>
          </a:p>
          <a:p>
            <a:pPr marL="800100" lvl="1" indent="-342900">
              <a:lnSpc>
                <a:spcPct val="120000"/>
              </a:lnSpc>
              <a:spcAft>
                <a:spcPts val="600"/>
              </a:spcAft>
              <a:buFont typeface="+mj-lt"/>
              <a:buAutoNum type="arabicPeriod"/>
            </a:pPr>
            <a:r>
              <a:rPr lang="fr-FR" sz="1500" dirty="0" smtClean="0">
                <a:solidFill>
                  <a:schemeClr val="tx1">
                    <a:lumMod val="50000"/>
                    <a:lumOff val="50000"/>
                  </a:schemeClr>
                </a:solidFill>
                <a:latin typeface="Arial" panose="020B0604020202020204"/>
              </a:rPr>
              <a:t>Ce </a:t>
            </a:r>
            <a:r>
              <a:rPr lang="fr-FR" sz="1500" dirty="0">
                <a:solidFill>
                  <a:schemeClr val="tx1">
                    <a:lumMod val="50000"/>
                    <a:lumOff val="50000"/>
                  </a:schemeClr>
                </a:solidFill>
                <a:latin typeface="Arial" panose="020B0604020202020204"/>
              </a:rPr>
              <a:t>numéro de transaction est reporté </a:t>
            </a:r>
            <a:r>
              <a:rPr lang="fr-FR" sz="1500" dirty="0" smtClean="0">
                <a:solidFill>
                  <a:schemeClr val="tx1">
                    <a:lumMod val="50000"/>
                    <a:lumOff val="50000"/>
                  </a:schemeClr>
                </a:solidFill>
                <a:latin typeface="Arial" panose="020B0604020202020204"/>
              </a:rPr>
              <a:t>sur </a:t>
            </a:r>
            <a:r>
              <a:rPr lang="fr-FR" sz="1500" dirty="0">
                <a:solidFill>
                  <a:schemeClr val="tx1">
                    <a:lumMod val="50000"/>
                    <a:lumOff val="50000"/>
                  </a:schemeClr>
                </a:solidFill>
                <a:latin typeface="Arial" panose="020B0604020202020204"/>
              </a:rPr>
              <a:t>le </a:t>
            </a:r>
            <a:r>
              <a:rPr lang="fr-FR" sz="1500" dirty="0" smtClean="0">
                <a:solidFill>
                  <a:schemeClr val="tx1">
                    <a:lumMod val="50000"/>
                    <a:lumOff val="50000"/>
                  </a:schemeClr>
                </a:solidFill>
                <a:latin typeface="Arial" panose="020B0604020202020204"/>
              </a:rPr>
              <a:t>bulletin </a:t>
            </a:r>
            <a:r>
              <a:rPr lang="fr-FR" sz="1500" dirty="0">
                <a:solidFill>
                  <a:schemeClr val="tx1">
                    <a:lumMod val="50000"/>
                    <a:lumOff val="50000"/>
                  </a:schemeClr>
                </a:solidFill>
                <a:latin typeface="Arial" panose="020B0604020202020204"/>
              </a:rPr>
              <a:t>de souscription</a:t>
            </a:r>
            <a:r>
              <a:rPr lang="fr-FR" sz="1500" dirty="0" smtClean="0">
                <a:solidFill>
                  <a:schemeClr val="tx1">
                    <a:lumMod val="50000"/>
                    <a:lumOff val="50000"/>
                  </a:schemeClr>
                </a:solidFill>
                <a:latin typeface="Arial" panose="020B0604020202020204"/>
              </a:rPr>
              <a:t> </a:t>
            </a:r>
            <a:r>
              <a:rPr lang="fr-FR" sz="1500" dirty="0">
                <a:solidFill>
                  <a:schemeClr val="tx1">
                    <a:lumMod val="50000"/>
                    <a:lumOff val="50000"/>
                  </a:schemeClr>
                </a:solidFill>
                <a:latin typeface="Arial" panose="020B0604020202020204"/>
              </a:rPr>
              <a:t>signé par le détaillant </a:t>
            </a:r>
            <a:r>
              <a:rPr lang="fr-FR" sz="1500" dirty="0" smtClean="0">
                <a:solidFill>
                  <a:schemeClr val="tx1">
                    <a:lumMod val="50000"/>
                    <a:lumOff val="50000"/>
                  </a:schemeClr>
                </a:solidFill>
                <a:latin typeface="Arial" panose="020B0604020202020204"/>
              </a:rPr>
              <a:t>qu’il </a:t>
            </a:r>
            <a:r>
              <a:rPr lang="fr-FR" sz="1500" dirty="0">
                <a:solidFill>
                  <a:schemeClr val="tx1">
                    <a:lumMod val="50000"/>
                    <a:lumOff val="50000"/>
                  </a:schemeClr>
                </a:solidFill>
                <a:latin typeface="Arial" panose="020B0604020202020204"/>
              </a:rPr>
              <a:t>remet à son conseiller. </a:t>
            </a:r>
          </a:p>
          <a:p>
            <a:pPr>
              <a:lnSpc>
                <a:spcPct val="120000"/>
              </a:lnSpc>
              <a:spcAft>
                <a:spcPts val="600"/>
              </a:spcAft>
            </a:pPr>
            <a:r>
              <a:rPr lang="fr-FR" sz="1500" dirty="0">
                <a:solidFill>
                  <a:schemeClr val="tx1">
                    <a:lumMod val="50000"/>
                    <a:lumOff val="50000"/>
                  </a:schemeClr>
                </a:solidFill>
                <a:latin typeface="Arial" panose="020B0604020202020204"/>
              </a:rPr>
              <a:t>Cette procédure permet une traçabilité écrite de l’ordre. Les caisses ne gardent aucun document supplémentaire puisque le conseiller et son client détaillant reportent sur le bulletin de souscription le numéro de transaction (qui leur aura été communiqué par la hotline FDJ) lequel sera unique à chaque ordre et à chaque détaillant.</a:t>
            </a:r>
          </a:p>
          <a:p>
            <a:pPr>
              <a:lnSpc>
                <a:spcPct val="120000"/>
              </a:lnSpc>
              <a:spcAft>
                <a:spcPts val="600"/>
              </a:spcAft>
            </a:pPr>
            <a:endParaRPr lang="fr-FR" dirty="0">
              <a:solidFill>
                <a:schemeClr val="tx1">
                  <a:lumMod val="50000"/>
                  <a:lumOff val="50000"/>
                </a:schemeClr>
              </a:solidFill>
            </a:endParaRPr>
          </a:p>
        </p:txBody>
      </p:sp>
      <p:sp>
        <p:nvSpPr>
          <p:cNvPr id="4" name="Espace réservé du texte 3"/>
          <p:cNvSpPr>
            <a:spLocks noGrp="1"/>
          </p:cNvSpPr>
          <p:nvPr>
            <p:ph type="body" sz="quarter" idx="11"/>
          </p:nvPr>
        </p:nvSpPr>
        <p:spPr/>
        <p:txBody>
          <a:bodyPr/>
          <a:lstStyle/>
          <a:p>
            <a:r>
              <a:rPr lang="fr-FR" cap="all" dirty="0" smtClean="0"/>
              <a:t>Les détaillants sont soumis à un processus particulier pour l’enregistrement de l’ordre D</a:t>
            </a:r>
            <a:endParaRPr lang="fr-FR" cap="all" dirty="0"/>
          </a:p>
        </p:txBody>
      </p:sp>
      <p:sp>
        <p:nvSpPr>
          <p:cNvPr id="5" name="Titre 1"/>
          <p:cNvSpPr>
            <a:spLocks noGrp="1"/>
          </p:cNvSpPr>
          <p:nvPr>
            <p:ph type="title"/>
          </p:nvPr>
        </p:nvSpPr>
        <p:spPr>
          <a:xfrm rot="16200000">
            <a:off x="-3216240" y="3216240"/>
            <a:ext cx="6867525" cy="435046"/>
          </a:xfrm>
        </p:spPr>
        <p:txBody>
          <a:bodyPr/>
          <a:lstStyle/>
          <a:p>
            <a:r>
              <a:rPr lang="fr-FR" dirty="0" smtClean="0"/>
              <a:t>Privatisation de la FDJ – ANNEXE 3</a:t>
            </a:r>
            <a:endParaRPr lang="fr-FR" dirty="0"/>
          </a:p>
        </p:txBody>
      </p:sp>
    </p:spTree>
    <p:extLst>
      <p:ext uri="{BB962C8B-B14F-4D97-AF65-F5344CB8AC3E}">
        <p14:creationId xmlns:p14="http://schemas.microsoft.com/office/powerpoint/2010/main" val="313205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107950" y="2536825"/>
            <a:ext cx="2844800" cy="831850"/>
          </a:xfrm>
        </p:spPr>
        <p:txBody>
          <a:bodyPr/>
          <a:lstStyle/>
          <a:p>
            <a:pPr eaLnBrk="1" fontAlgn="auto" hangingPunct="1">
              <a:spcAft>
                <a:spcPts val="0"/>
              </a:spcAft>
              <a:defRPr/>
            </a:pPr>
            <a:r>
              <a:rPr lang="fr-FR" sz="1600" dirty="0" smtClean="0">
                <a:solidFill>
                  <a:schemeClr val="tx1">
                    <a:lumMod val="50000"/>
                    <a:lumOff val="50000"/>
                  </a:schemeClr>
                </a:solidFill>
              </a:rPr>
              <a:t>Nouvelle offre bancaire</a:t>
            </a:r>
            <a:br>
              <a:rPr lang="fr-FR" sz="1600" dirty="0" smtClean="0">
                <a:solidFill>
                  <a:schemeClr val="tx1">
                    <a:lumMod val="50000"/>
                    <a:lumOff val="50000"/>
                  </a:schemeClr>
                </a:solidFill>
              </a:rPr>
            </a:br>
            <a:r>
              <a:rPr lang="fr-FR" sz="3200" i="1" dirty="0" smtClean="0">
                <a:solidFill>
                  <a:schemeClr val="tx1">
                    <a:lumMod val="50000"/>
                    <a:lumOff val="50000"/>
                  </a:schemeClr>
                </a:solidFill>
              </a:rPr>
              <a:t>Les formules</a:t>
            </a:r>
            <a:endParaRPr lang="fr-FR" sz="3200" i="1" dirty="0">
              <a:solidFill>
                <a:schemeClr val="tx1">
                  <a:lumMod val="50000"/>
                  <a:lumOff val="50000"/>
                </a:schemeClr>
              </a:solidFill>
            </a:endParaRPr>
          </a:p>
        </p:txBody>
      </p:sp>
      <p:sp>
        <p:nvSpPr>
          <p:cNvPr id="2" name="ZoneTexte 1"/>
          <p:cNvSpPr txBox="1"/>
          <p:nvPr/>
        </p:nvSpPr>
        <p:spPr>
          <a:xfrm>
            <a:off x="179388" y="4581525"/>
            <a:ext cx="2663825" cy="368300"/>
          </a:xfrm>
          <a:prstGeom prst="rect">
            <a:avLst/>
          </a:prstGeom>
          <a:noFill/>
        </p:spPr>
        <p:txBody>
          <a:bodyPr>
            <a:spAutoFit/>
          </a:bodyPr>
          <a:lstStyle/>
          <a:p>
            <a:pPr algn="ctr">
              <a:defRPr/>
            </a:pPr>
            <a:r>
              <a:rPr lang="fr-FR" dirty="0">
                <a:solidFill>
                  <a:prstClr val="white">
                    <a:lumMod val="65000"/>
                  </a:prstClr>
                </a:solidFill>
                <a:cs typeface="Calibri" panose="020F0502020204030204" pitchFamily="34" charset="0"/>
              </a:rPr>
              <a:t>Rappel et nouveautés</a:t>
            </a:r>
          </a:p>
        </p:txBody>
      </p:sp>
      <p:pic>
        <p:nvPicPr>
          <p:cNvPr id="15364" name="Imag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0" y="3429000"/>
            <a:ext cx="10795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206882"/>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 y="6175375"/>
            <a:ext cx="9124950" cy="684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6" name="Titre 5"/>
          <p:cNvSpPr>
            <a:spLocks noGrp="1"/>
          </p:cNvSpPr>
          <p:nvPr>
            <p:ph type="title"/>
          </p:nvPr>
        </p:nvSpPr>
        <p:spPr>
          <a:xfrm>
            <a:off x="1025525" y="314325"/>
            <a:ext cx="7650163" cy="738188"/>
          </a:xfrm>
        </p:spPr>
        <p:txBody>
          <a:bodyPr/>
          <a:lstStyle/>
          <a:p>
            <a:pPr eaLnBrk="1" fontAlgn="auto" hangingPunct="1">
              <a:spcAft>
                <a:spcPts val="0"/>
              </a:spcAft>
              <a:defRPr/>
            </a:pPr>
            <a:r>
              <a:rPr lang="fr-FR" dirty="0" smtClean="0">
                <a:cs typeface="Calibri" panose="020F0502020204030204" pitchFamily="34" charset="0"/>
              </a:rPr>
              <a:t>LES FORMULES</a:t>
            </a:r>
            <a:br>
              <a:rPr lang="fr-FR" dirty="0" smtClean="0">
                <a:cs typeface="Calibri" panose="020F0502020204030204" pitchFamily="34" charset="0"/>
              </a:rPr>
            </a:br>
            <a:r>
              <a:rPr lang="fr-FR" sz="1800" dirty="0" smtClean="0">
                <a:solidFill>
                  <a:schemeClr val="accent1"/>
                </a:solidFill>
                <a:cs typeface="Calibri" panose="020F0502020204030204" pitchFamily="34" charset="0"/>
              </a:rPr>
              <a:t>Une générosité croissante dans l’offre </a:t>
            </a:r>
            <a:endParaRPr lang="fr-FR" sz="1800" dirty="0">
              <a:solidFill>
                <a:schemeClr val="accent1"/>
              </a:solidFill>
              <a:cs typeface="Calibri" panose="020F0502020204030204" pitchFamily="34" charset="0"/>
            </a:endParaRPr>
          </a:p>
        </p:txBody>
      </p:sp>
      <p:sp>
        <p:nvSpPr>
          <p:cNvPr id="16388" name="Espace réservé du numéro de diapositive 1"/>
          <p:cNvSpPr>
            <a:spLocks noGrp="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fld id="{DAFFB6D7-583A-4D2F-A8D3-BD6B1781CBFE}" type="slidenum">
              <a:rPr lang="fr-FR" altLang="fr-FR" sz="1100" smtClean="0">
                <a:solidFill>
                  <a:prstClr val="white"/>
                </a:solidFill>
                <a:latin typeface="Calibri" pitchFamily="34" charset="0"/>
                <a:cs typeface="Calibri" pitchFamily="34" charset="0"/>
              </a:rPr>
              <a:pPr eaLnBrk="1" fontAlgn="base" hangingPunct="1">
                <a:spcBef>
                  <a:spcPct val="0"/>
                </a:spcBef>
                <a:spcAft>
                  <a:spcPct val="0"/>
                </a:spcAft>
              </a:pPr>
              <a:t>19</a:t>
            </a:fld>
            <a:endParaRPr lang="fr-FR" altLang="fr-FR" sz="1100" smtClean="0">
              <a:solidFill>
                <a:prstClr val="white"/>
              </a:solidFill>
              <a:latin typeface="Calibri" pitchFamily="34" charset="0"/>
              <a:cs typeface="Calibri" pitchFamily="34" charset="0"/>
            </a:endParaRPr>
          </a:p>
        </p:txBody>
      </p:sp>
      <p:grpSp>
        <p:nvGrpSpPr>
          <p:cNvPr id="16389" name="Groupe 7"/>
          <p:cNvGrpSpPr>
            <a:grpSpLocks/>
          </p:cNvGrpSpPr>
          <p:nvPr/>
        </p:nvGrpSpPr>
        <p:grpSpPr bwMode="auto">
          <a:xfrm>
            <a:off x="179388" y="4914900"/>
            <a:ext cx="8250237" cy="1754188"/>
            <a:chOff x="179512" y="4915045"/>
            <a:chExt cx="8250509" cy="1754315"/>
          </a:xfrm>
        </p:grpSpPr>
        <p:grpSp>
          <p:nvGrpSpPr>
            <p:cNvPr id="16493" name="Groupe 1"/>
            <p:cNvGrpSpPr>
              <a:grpSpLocks/>
            </p:cNvGrpSpPr>
            <p:nvPr/>
          </p:nvGrpSpPr>
          <p:grpSpPr bwMode="auto">
            <a:xfrm>
              <a:off x="304577" y="4915045"/>
              <a:ext cx="8125444" cy="1648750"/>
              <a:chOff x="492125" y="3435187"/>
              <a:chExt cx="8124540" cy="1648406"/>
            </a:xfrm>
          </p:grpSpPr>
          <p:sp>
            <p:nvSpPr>
              <p:cNvPr id="16495" name="Rectangle 3"/>
              <p:cNvSpPr>
                <a:spLocks noChangeArrowheads="1"/>
              </p:cNvSpPr>
              <p:nvPr/>
            </p:nvSpPr>
            <p:spPr bwMode="auto">
              <a:xfrm>
                <a:off x="536718" y="3505428"/>
                <a:ext cx="4150355" cy="110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La </a:t>
                </a:r>
                <a:r>
                  <a:rPr lang="fr-FR" altLang="fr-FR" sz="1100" smtClean="0">
                    <a:solidFill>
                      <a:prstClr val="black"/>
                    </a:solidFill>
                    <a:latin typeface="Calibri" pitchFamily="34" charset="0"/>
                    <a:ea typeface="MS PGothic" pitchFamily="34" charset="-128"/>
                    <a:cs typeface="Arial" pitchFamily="34" charset="0"/>
                  </a:rPr>
                  <a:t>tenue de compte</a:t>
                </a: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Une</a:t>
                </a:r>
                <a:r>
                  <a:rPr lang="fr-FR" altLang="fr-FR" sz="1100" smtClean="0">
                    <a:solidFill>
                      <a:prstClr val="black"/>
                    </a:solidFill>
                    <a:latin typeface="Calibri" pitchFamily="34" charset="0"/>
                    <a:ea typeface="MS PGothic" pitchFamily="34" charset="-128"/>
                    <a:cs typeface="Arial" pitchFamily="34" charset="0"/>
                  </a:rPr>
                  <a:t> carte bancaire VISA</a:t>
                </a:r>
                <a:endParaRPr lang="fr-FR" altLang="fr-FR" sz="1100" b="0" smtClean="0">
                  <a:solidFill>
                    <a:prstClr val="black"/>
                  </a:solidFill>
                  <a:latin typeface="Calibri" pitchFamily="34" charset="0"/>
                  <a:ea typeface="MS PGothic" pitchFamily="34" charset="-128"/>
                  <a:cs typeface="Arial" pitchFamily="34" charset="0"/>
                </a:endParaRP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Un </a:t>
                </a:r>
                <a:r>
                  <a:rPr lang="fr-FR" altLang="fr-FR" sz="1100" smtClean="0">
                    <a:solidFill>
                      <a:prstClr val="black"/>
                    </a:solidFill>
                    <a:latin typeface="Calibri" pitchFamily="34" charset="0"/>
                    <a:ea typeface="MS PGothic" pitchFamily="34" charset="-128"/>
                    <a:cs typeface="Arial" pitchFamily="34" charset="0"/>
                  </a:rPr>
                  <a:t>chéquier</a:t>
                </a:r>
                <a:r>
                  <a:rPr lang="fr-FR" altLang="fr-FR" sz="1100" b="0" smtClean="0">
                    <a:solidFill>
                      <a:prstClr val="black"/>
                    </a:solidFill>
                    <a:latin typeface="Calibri" pitchFamily="34" charset="0"/>
                    <a:ea typeface="MS PGothic" pitchFamily="34" charset="-128"/>
                    <a:cs typeface="Arial" pitchFamily="34" charset="0"/>
                  </a:rPr>
                  <a:t> sur demande </a:t>
                </a: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L’accès à </a:t>
                </a:r>
                <a:r>
                  <a:rPr lang="fr-FR" altLang="fr-FR" sz="1100" smtClean="0">
                    <a:solidFill>
                      <a:prstClr val="black"/>
                    </a:solidFill>
                    <a:latin typeface="Calibri" pitchFamily="34" charset="0"/>
                    <a:ea typeface="MS PGothic" pitchFamily="34" charset="-128"/>
                    <a:cs typeface="Arial" pitchFamily="34" charset="0"/>
                  </a:rPr>
                  <a:t>Direct Ecureuil Internet et Mobile</a:t>
                </a: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Les </a:t>
                </a:r>
                <a:r>
                  <a:rPr lang="fr-FR" altLang="fr-FR" sz="1100" smtClean="0">
                    <a:solidFill>
                      <a:prstClr val="black"/>
                    </a:solidFill>
                    <a:latin typeface="Calibri" pitchFamily="34" charset="0"/>
                    <a:ea typeface="MS PGothic" pitchFamily="34" charset="-128"/>
                    <a:cs typeface="Arial" pitchFamily="34" charset="0"/>
                  </a:rPr>
                  <a:t>solutions de paiement mobile</a:t>
                </a:r>
                <a:r>
                  <a:rPr lang="fr-FR" altLang="fr-FR" sz="1100" b="0" smtClean="0">
                    <a:solidFill>
                      <a:prstClr val="black"/>
                    </a:solidFill>
                    <a:latin typeface="Calibri" pitchFamily="34" charset="0"/>
                    <a:ea typeface="MS PGothic" pitchFamily="34" charset="-128"/>
                    <a:cs typeface="Arial" pitchFamily="34" charset="0"/>
                  </a:rPr>
                  <a:t> agréées par la Caisse d’Epargne</a:t>
                </a: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Le service d’aide à la </a:t>
                </a:r>
                <a:r>
                  <a:rPr lang="fr-FR" altLang="fr-FR" sz="1100" smtClean="0">
                    <a:solidFill>
                      <a:prstClr val="black"/>
                    </a:solidFill>
                    <a:latin typeface="Calibri" pitchFamily="34" charset="0"/>
                    <a:ea typeface="MS PGothic" pitchFamily="34" charset="-128"/>
                    <a:cs typeface="Arial" pitchFamily="34" charset="0"/>
                  </a:rPr>
                  <a:t>mobilité bancaire</a:t>
                </a:r>
              </a:p>
            </p:txBody>
          </p:sp>
          <p:sp>
            <p:nvSpPr>
              <p:cNvPr id="146" name="ZoneTexte 145"/>
              <p:cNvSpPr txBox="1"/>
              <p:nvPr/>
            </p:nvSpPr>
            <p:spPr>
              <a:xfrm>
                <a:off x="502000" y="4712951"/>
                <a:ext cx="8114665" cy="368250"/>
              </a:xfrm>
              <a:prstGeom prst="rect">
                <a:avLst/>
              </a:prstGeom>
              <a:solidFill>
                <a:schemeClr val="bg1">
                  <a:lumMod val="85000"/>
                </a:schemeClr>
              </a:solidFill>
            </p:spPr>
            <p:txBody>
              <a:bodyPr>
                <a:spAutoFit/>
              </a:bodyPr>
              <a:lstStyle/>
              <a:p>
                <a:pPr algn="ctr">
                  <a:defRPr/>
                </a:pPr>
                <a:r>
                  <a:rPr lang="fr-FR" b="1" kern="0" dirty="0">
                    <a:solidFill>
                      <a:srgbClr val="C00000"/>
                    </a:solidFill>
                    <a:cs typeface="Arial" pitchFamily="34" charset="0"/>
                  </a:rPr>
                  <a:t>Un socle commun de services</a:t>
                </a:r>
              </a:p>
            </p:txBody>
          </p:sp>
          <p:sp>
            <p:nvSpPr>
              <p:cNvPr id="16497" name="Rectangle 59"/>
              <p:cNvSpPr>
                <a:spLocks noChangeArrowheads="1"/>
              </p:cNvSpPr>
              <p:nvPr/>
            </p:nvSpPr>
            <p:spPr bwMode="auto">
              <a:xfrm>
                <a:off x="4687073" y="3435187"/>
                <a:ext cx="3815999" cy="12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Les fonctionnalités de </a:t>
                </a:r>
                <a:r>
                  <a:rPr lang="fr-FR" altLang="fr-FR" sz="1100" smtClean="0">
                    <a:solidFill>
                      <a:prstClr val="black"/>
                    </a:solidFill>
                    <a:latin typeface="Calibri" pitchFamily="34" charset="0"/>
                    <a:ea typeface="MS PGothic" pitchFamily="34" charset="-128"/>
                    <a:cs typeface="Arial" pitchFamily="34" charset="0"/>
                  </a:rPr>
                  <a:t>gestion de la carte </a:t>
                </a:r>
                <a:r>
                  <a:rPr lang="fr-FR" altLang="fr-FR" sz="1100" b="0" smtClean="0">
                    <a:solidFill>
                      <a:prstClr val="black"/>
                    </a:solidFill>
                    <a:latin typeface="Calibri" pitchFamily="34" charset="0"/>
                    <a:ea typeface="MS PGothic" pitchFamily="34" charset="-128"/>
                    <a:cs typeface="Arial" pitchFamily="34" charset="0"/>
                  </a:rPr>
                  <a:t>mises à disposition dans l’espace de banque à distance sur internet et/ou sur l’application bancaire mobile </a:t>
                </a: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Le service </a:t>
                </a:r>
                <a:r>
                  <a:rPr lang="fr-FR" altLang="fr-FR" sz="1100" smtClean="0">
                    <a:solidFill>
                      <a:prstClr val="black"/>
                    </a:solidFill>
                    <a:latin typeface="Calibri" pitchFamily="34" charset="0"/>
                    <a:ea typeface="MS PGothic" pitchFamily="34" charset="-128"/>
                    <a:cs typeface="Arial" pitchFamily="34" charset="0"/>
                  </a:rPr>
                  <a:t>Alert’Ecureuil</a:t>
                </a:r>
                <a:r>
                  <a:rPr lang="fr-FR" altLang="fr-FR" sz="1100" b="0" smtClean="0">
                    <a:solidFill>
                      <a:prstClr val="black"/>
                    </a:solidFill>
                    <a:latin typeface="Calibri" pitchFamily="34" charset="0"/>
                    <a:ea typeface="MS PGothic" pitchFamily="34" charset="-128"/>
                    <a:cs typeface="Arial" pitchFamily="34" charset="0"/>
                  </a:rPr>
                  <a:t> </a:t>
                </a: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L’adhésion au service de </a:t>
                </a:r>
                <a:r>
                  <a:rPr lang="fr-FR" altLang="fr-FR" sz="1100" smtClean="0">
                    <a:solidFill>
                      <a:prstClr val="black"/>
                    </a:solidFill>
                    <a:latin typeface="Calibri" pitchFamily="34" charset="0"/>
                    <a:ea typeface="MS PGothic" pitchFamily="34" charset="-128"/>
                    <a:cs typeface="Arial" pitchFamily="34" charset="0"/>
                  </a:rPr>
                  <a:t>Sécurisation des Opérations en Ligne</a:t>
                </a:r>
                <a:r>
                  <a:rPr lang="fr-FR" altLang="fr-FR" sz="1100" b="0" smtClean="0">
                    <a:solidFill>
                      <a:prstClr val="black"/>
                    </a:solidFill>
                    <a:latin typeface="Calibri" pitchFamily="34" charset="0"/>
                    <a:ea typeface="MS PGothic" pitchFamily="34" charset="-128"/>
                    <a:cs typeface="Arial" pitchFamily="34" charset="0"/>
                  </a:rPr>
                  <a:t> et au dispositif d’authentification forte </a:t>
                </a:r>
                <a:r>
                  <a:rPr lang="fr-FR" altLang="fr-FR" sz="1100" smtClean="0">
                    <a:solidFill>
                      <a:prstClr val="black"/>
                    </a:solidFill>
                    <a:latin typeface="Calibri" pitchFamily="34" charset="0"/>
                    <a:ea typeface="MS PGothic" pitchFamily="34" charset="-128"/>
                    <a:cs typeface="Arial" pitchFamily="34" charset="0"/>
                  </a:rPr>
                  <a:t>Secur’Pass</a:t>
                </a:r>
              </a:p>
              <a:p>
                <a:pPr algn="just" eaLnBrk="1" fontAlgn="base" hangingPunct="1">
                  <a:spcBef>
                    <a:spcPct val="0"/>
                  </a:spcBef>
                  <a:spcAft>
                    <a:spcPct val="0"/>
                  </a:spcAft>
                  <a:buClr>
                    <a:srgbClr val="C00000"/>
                  </a:buClr>
                  <a:buFont typeface="Wingdings 2" pitchFamily="18" charset="2"/>
                  <a:buChar char="ê"/>
                </a:pPr>
                <a:r>
                  <a:rPr lang="fr-FR" altLang="fr-FR" sz="1100" b="0" smtClean="0">
                    <a:solidFill>
                      <a:prstClr val="black"/>
                    </a:solidFill>
                    <a:latin typeface="Calibri" pitchFamily="34" charset="0"/>
                    <a:ea typeface="MS PGothic" pitchFamily="34" charset="-128"/>
                    <a:cs typeface="Arial" pitchFamily="34" charset="0"/>
                  </a:rPr>
                  <a:t>Les services </a:t>
                </a:r>
                <a:r>
                  <a:rPr lang="fr-FR" altLang="fr-FR" sz="1100" smtClean="0">
                    <a:solidFill>
                      <a:prstClr val="black"/>
                    </a:solidFill>
                    <a:latin typeface="Calibri" pitchFamily="34" charset="0"/>
                    <a:ea typeface="MS PGothic" pitchFamily="34" charset="-128"/>
                    <a:cs typeface="Arial" pitchFamily="34" charset="0"/>
                  </a:rPr>
                  <a:t>EPARFIX</a:t>
                </a:r>
                <a:r>
                  <a:rPr lang="fr-FR" altLang="fr-FR" sz="1100" b="0" smtClean="0">
                    <a:solidFill>
                      <a:prstClr val="black"/>
                    </a:solidFill>
                    <a:latin typeface="Calibri" pitchFamily="34" charset="0"/>
                    <a:ea typeface="MS PGothic" pitchFamily="34" charset="-128"/>
                    <a:cs typeface="Arial" pitchFamily="34" charset="0"/>
                  </a:rPr>
                  <a:t> ou </a:t>
                </a:r>
                <a:r>
                  <a:rPr lang="fr-FR" altLang="fr-FR" sz="1100" smtClean="0">
                    <a:solidFill>
                      <a:prstClr val="black"/>
                    </a:solidFill>
                    <a:latin typeface="Calibri" pitchFamily="34" charset="0"/>
                    <a:ea typeface="MS PGothic" pitchFamily="34" charset="-128"/>
                    <a:cs typeface="Arial" pitchFamily="34" charset="0"/>
                  </a:rPr>
                  <a:t>EPARPLUS</a:t>
                </a:r>
              </a:p>
            </p:txBody>
          </p:sp>
          <p:sp>
            <p:nvSpPr>
              <p:cNvPr id="148" name="Rectangle 147"/>
              <p:cNvSpPr/>
              <p:nvPr/>
            </p:nvSpPr>
            <p:spPr>
              <a:xfrm>
                <a:off x="492476" y="3435187"/>
                <a:ext cx="8124189" cy="1649188"/>
              </a:xfrm>
              <a:prstGeom prst="rect">
                <a:avLst/>
              </a:prstGeom>
              <a:no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prstClr val="white"/>
                  </a:solidFill>
                </a:endParaRPr>
              </a:p>
            </p:txBody>
          </p:sp>
        </p:grpSp>
        <p:sp>
          <p:nvSpPr>
            <p:cNvPr id="16494" name="ZoneTexte 4"/>
            <p:cNvSpPr txBox="1">
              <a:spLocks noChangeArrowheads="1"/>
            </p:cNvSpPr>
            <p:nvPr/>
          </p:nvSpPr>
          <p:spPr bwMode="auto">
            <a:xfrm>
              <a:off x="179512" y="6083573"/>
              <a:ext cx="17335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3200" b="0" smtClean="0">
                  <a:solidFill>
                    <a:srgbClr val="C00000"/>
                  </a:solidFill>
                  <a:latin typeface="Britannic Bold" pitchFamily="34" charset="0"/>
                  <a:cs typeface="Arial" pitchFamily="34" charset="0"/>
                  <a:sym typeface="Wingdings 3" pitchFamily="18" charset="2"/>
                </a:rPr>
                <a:t></a:t>
              </a:r>
              <a:r>
                <a:rPr lang="fr-FR" altLang="fr-FR" sz="3200" b="0" smtClean="0">
                  <a:solidFill>
                    <a:srgbClr val="C00000"/>
                  </a:solidFill>
                  <a:latin typeface="Britannic Bold" pitchFamily="34" charset="0"/>
                  <a:cs typeface="Arial" pitchFamily="34" charset="0"/>
                </a:rPr>
                <a:t>1</a:t>
              </a:r>
            </a:p>
          </p:txBody>
        </p:sp>
      </p:grpSp>
      <p:grpSp>
        <p:nvGrpSpPr>
          <p:cNvPr id="16390" name="Groupe 8"/>
          <p:cNvGrpSpPr>
            <a:grpSpLocks/>
          </p:cNvGrpSpPr>
          <p:nvPr/>
        </p:nvGrpSpPr>
        <p:grpSpPr bwMode="auto">
          <a:xfrm>
            <a:off x="323850" y="2668588"/>
            <a:ext cx="2455863" cy="1570037"/>
            <a:chOff x="457200" y="2669208"/>
            <a:chExt cx="2455928" cy="1570038"/>
          </a:xfrm>
        </p:grpSpPr>
        <p:sp>
          <p:nvSpPr>
            <p:cNvPr id="151" name="Rectangle 150"/>
            <p:cNvSpPr/>
            <p:nvPr/>
          </p:nvSpPr>
          <p:spPr>
            <a:xfrm>
              <a:off x="457200" y="2669208"/>
              <a:ext cx="2455928" cy="1570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358775" indent="-358775">
                <a:spcBef>
                  <a:spcPts val="600"/>
                </a:spcBef>
                <a:spcAft>
                  <a:spcPts val="300"/>
                </a:spcAft>
                <a:buFont typeface="Wingdings" panose="05000000000000000000" pitchFamily="2" charset="2"/>
                <a:buChar char="§"/>
                <a:defRPr/>
              </a:pPr>
              <a:endParaRPr lang="fr-FR" sz="1100" dirty="0">
                <a:solidFill>
                  <a:prstClr val="black"/>
                </a:solidFill>
              </a:endParaRPr>
            </a:p>
            <a:p>
              <a:pPr marL="358775" indent="-358775">
                <a:spcBef>
                  <a:spcPts val="600"/>
                </a:spcBef>
                <a:spcAft>
                  <a:spcPts val="300"/>
                </a:spcAft>
                <a:buFont typeface="Wingdings" panose="05000000000000000000" pitchFamily="2" charset="2"/>
                <a:buChar char="§"/>
                <a:defRPr/>
              </a:pPr>
              <a:endParaRPr lang="fr-FR" sz="1100" dirty="0">
                <a:solidFill>
                  <a:prstClr val="black"/>
                </a:solidFill>
              </a:endParaRPr>
            </a:p>
            <a:p>
              <a:pPr marL="358775" indent="-358775">
                <a:spcBef>
                  <a:spcPts val="600"/>
                </a:spcBef>
                <a:spcAft>
                  <a:spcPts val="300"/>
                </a:spcAft>
                <a:buFont typeface="Wingdings" panose="05000000000000000000" pitchFamily="2" charset="2"/>
                <a:buChar char="§"/>
                <a:defRPr/>
              </a:pPr>
              <a:r>
                <a:rPr lang="fr-FR" sz="1100" dirty="0">
                  <a:solidFill>
                    <a:prstClr val="black"/>
                  </a:solidFill>
                </a:rPr>
                <a:t>Conseiller CE</a:t>
              </a:r>
            </a:p>
            <a:p>
              <a:pPr marL="358775" indent="-358775">
                <a:spcBef>
                  <a:spcPts val="600"/>
                </a:spcBef>
                <a:spcAft>
                  <a:spcPts val="300"/>
                </a:spcAft>
                <a:buFont typeface="Wingdings" panose="05000000000000000000" pitchFamily="2" charset="2"/>
                <a:buChar char="§"/>
                <a:defRPr/>
              </a:pPr>
              <a:r>
                <a:rPr lang="fr-FR" sz="1100" dirty="0">
                  <a:solidFill>
                    <a:prstClr val="black"/>
                  </a:solidFill>
                </a:rPr>
                <a:t>Découvert autorisé*</a:t>
              </a:r>
            </a:p>
            <a:p>
              <a:pPr marL="358775" indent="-358775">
                <a:spcBef>
                  <a:spcPts val="600"/>
                </a:spcBef>
                <a:spcAft>
                  <a:spcPts val="300"/>
                </a:spcAft>
                <a:buFont typeface="Wingdings" panose="05000000000000000000" pitchFamily="2" charset="2"/>
                <a:buChar char="§"/>
                <a:defRPr/>
              </a:pPr>
              <a:r>
                <a:rPr lang="fr-FR" sz="1100" dirty="0">
                  <a:solidFill>
                    <a:prstClr val="black"/>
                  </a:solidFill>
                </a:rPr>
                <a:t>3 retraits inclus aux distributeurs des autres banques (en zone €)</a:t>
              </a:r>
            </a:p>
          </p:txBody>
        </p:sp>
        <p:grpSp>
          <p:nvGrpSpPr>
            <p:cNvPr id="16479" name="icon717"/>
            <p:cNvGrpSpPr>
              <a:grpSpLocks noChangeAspect="1"/>
            </p:cNvGrpSpPr>
            <p:nvPr/>
          </p:nvGrpSpPr>
          <p:grpSpPr bwMode="auto">
            <a:xfrm>
              <a:off x="492125" y="3305547"/>
              <a:ext cx="188913" cy="215900"/>
              <a:chOff x="6541094" y="993025"/>
              <a:chExt cx="720000" cy="720000"/>
            </a:xfrm>
          </p:grpSpPr>
          <p:sp>
            <p:nvSpPr>
              <p:cNvPr id="16488" name="Oval 26"/>
              <p:cNvSpPr>
                <a:spLocks noChangeArrowheads="1"/>
              </p:cNvSpPr>
              <p:nvPr/>
            </p:nvSpPr>
            <p:spPr bwMode="auto">
              <a:xfrm>
                <a:off x="6541094" y="993025"/>
                <a:ext cx="720000" cy="720000"/>
              </a:xfrm>
              <a:prstGeom prst="ellipse">
                <a:avLst/>
              </a:prstGeom>
              <a:solidFill>
                <a:srgbClr val="95374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defTabSz="995363" eaLnBrk="0" hangingPunct="0">
                  <a:spcAft>
                    <a:spcPts val="300"/>
                  </a:spcAft>
                  <a:defRPr sz="2200" b="1">
                    <a:solidFill>
                      <a:srgbClr val="7F7F7F"/>
                    </a:solidFill>
                    <a:latin typeface="Arial Narrow" pitchFamily="34" charset="0"/>
                  </a:defRPr>
                </a:lvl1pPr>
                <a:lvl2pPr marL="742950" indent="-285750" defTabSz="995363" eaLnBrk="0" hangingPunct="0">
                  <a:defRPr b="1">
                    <a:solidFill>
                      <a:srgbClr val="7F7F7F"/>
                    </a:solidFill>
                    <a:latin typeface="Arial Narrow" pitchFamily="34" charset="0"/>
                  </a:defRPr>
                </a:lvl2pPr>
                <a:lvl3pPr marL="1143000" indent="-228600" defTabSz="995363" eaLnBrk="0" hangingPunct="0">
                  <a:buClr>
                    <a:schemeClr val="accent1"/>
                  </a:buClr>
                  <a:defRPr sz="1600">
                    <a:solidFill>
                      <a:srgbClr val="7F7F7F"/>
                    </a:solidFill>
                    <a:latin typeface="Arial Narrow" pitchFamily="34" charset="0"/>
                  </a:defRPr>
                </a:lvl3pPr>
                <a:lvl4pPr marL="1600200" indent="-228600" defTabSz="995363" eaLnBrk="0" hangingPunct="0">
                  <a:lnSpc>
                    <a:spcPts val="1600"/>
                  </a:lnSpc>
                  <a:defRPr sz="1200">
                    <a:solidFill>
                      <a:schemeClr val="tx1"/>
                    </a:solidFill>
                    <a:latin typeface="Arial" pitchFamily="34" charset="0"/>
                    <a:cs typeface="Arial" pitchFamily="34" charset="0"/>
                  </a:defRPr>
                </a:lvl4pPr>
                <a:lvl5pPr marL="2057400" indent="-228600" defTabSz="995363"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endParaRPr lang="en-US" altLang="fr-FR" sz="2000" b="0" smtClean="0">
                  <a:solidFill>
                    <a:srgbClr val="39322B"/>
                  </a:solidFill>
                  <a:latin typeface="Calibri" pitchFamily="34" charset="0"/>
                  <a:ea typeface="MS PGothic" pitchFamily="34" charset="-128"/>
                  <a:cs typeface="Arial" pitchFamily="34" charset="0"/>
                </a:endParaRPr>
              </a:p>
            </p:txBody>
          </p:sp>
          <p:grpSp>
            <p:nvGrpSpPr>
              <p:cNvPr id="16489" name="Group 55"/>
              <p:cNvGrpSpPr>
                <a:grpSpLocks/>
              </p:cNvGrpSpPr>
              <p:nvPr/>
            </p:nvGrpSpPr>
            <p:grpSpPr bwMode="auto">
              <a:xfrm>
                <a:off x="6714919" y="1088561"/>
                <a:ext cx="372351" cy="503184"/>
                <a:chOff x="7491080" y="1088561"/>
                <a:chExt cx="372351" cy="503184"/>
              </a:xfrm>
            </p:grpSpPr>
            <p:sp>
              <p:nvSpPr>
                <p:cNvPr id="157" name="Freeform 56"/>
                <p:cNvSpPr/>
                <p:nvPr/>
              </p:nvSpPr>
              <p:spPr>
                <a:xfrm>
                  <a:off x="7492727" y="1316794"/>
                  <a:ext cx="369081" cy="275295"/>
                </a:xfrm>
                <a:custGeom>
                  <a:avLst/>
                  <a:gdLst>
                    <a:gd name="connsiteX0" fmla="*/ 276281 w 372351"/>
                    <a:gd name="connsiteY0" fmla="*/ 0 h 276570"/>
                    <a:gd name="connsiteX1" fmla="*/ 284998 w 372351"/>
                    <a:gd name="connsiteY1" fmla="*/ 1760 h 276570"/>
                    <a:gd name="connsiteX2" fmla="*/ 372351 w 372351"/>
                    <a:gd name="connsiteY2" fmla="*/ 133545 h 276570"/>
                    <a:gd name="connsiteX3" fmla="*/ 372351 w 372351"/>
                    <a:gd name="connsiteY3" fmla="*/ 237724 h 276570"/>
                    <a:gd name="connsiteX4" fmla="*/ 333505 w 372351"/>
                    <a:gd name="connsiteY4" fmla="*/ 276570 h 276570"/>
                    <a:gd name="connsiteX5" fmla="*/ 38846 w 372351"/>
                    <a:gd name="connsiteY5" fmla="*/ 276570 h 276570"/>
                    <a:gd name="connsiteX6" fmla="*/ 0 w 372351"/>
                    <a:gd name="connsiteY6" fmla="*/ 237724 h 276570"/>
                    <a:gd name="connsiteX7" fmla="*/ 0 w 372351"/>
                    <a:gd name="connsiteY7" fmla="*/ 133545 h 276570"/>
                    <a:gd name="connsiteX8" fmla="*/ 87353 w 372351"/>
                    <a:gd name="connsiteY8" fmla="*/ 1760 h 276570"/>
                    <a:gd name="connsiteX9" fmla="*/ 96070 w 372351"/>
                    <a:gd name="connsiteY9" fmla="*/ 0 h 276570"/>
                    <a:gd name="connsiteX10" fmla="*/ 186175 w 372351"/>
                    <a:gd name="connsiteY10" fmla="*/ 239720 h 2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51" h="276570">
                      <a:moveTo>
                        <a:pt x="276281" y="0"/>
                      </a:moveTo>
                      <a:lnTo>
                        <a:pt x="284998" y="1760"/>
                      </a:lnTo>
                      <a:cubicBezTo>
                        <a:pt x="336332" y="23472"/>
                        <a:pt x="372351" y="74302"/>
                        <a:pt x="372351" y="133545"/>
                      </a:cubicBezTo>
                      <a:lnTo>
                        <a:pt x="372351" y="237724"/>
                      </a:lnTo>
                      <a:cubicBezTo>
                        <a:pt x="372351" y="259178"/>
                        <a:pt x="354959" y="276570"/>
                        <a:pt x="333505" y="276570"/>
                      </a:cubicBezTo>
                      <a:lnTo>
                        <a:pt x="38846" y="276570"/>
                      </a:lnTo>
                      <a:cubicBezTo>
                        <a:pt x="17392" y="276570"/>
                        <a:pt x="0" y="259178"/>
                        <a:pt x="0" y="237724"/>
                      </a:cubicBezTo>
                      <a:lnTo>
                        <a:pt x="0" y="133545"/>
                      </a:lnTo>
                      <a:cubicBezTo>
                        <a:pt x="0" y="74302"/>
                        <a:pt x="36019" y="23472"/>
                        <a:pt x="87353" y="1760"/>
                      </a:cubicBezTo>
                      <a:lnTo>
                        <a:pt x="96070" y="0"/>
                      </a:lnTo>
                      <a:lnTo>
                        <a:pt x="186175" y="2397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sp>
              <p:nvSpPr>
                <p:cNvPr id="158" name="Diamond 202"/>
                <p:cNvSpPr/>
                <p:nvPr/>
              </p:nvSpPr>
              <p:spPr>
                <a:xfrm>
                  <a:off x="7650040" y="1332675"/>
                  <a:ext cx="54453" cy="127059"/>
                </a:xfrm>
                <a:custGeom>
                  <a:avLst/>
                  <a:gdLst>
                    <a:gd name="connsiteX0" fmla="*/ 0 w 98926"/>
                    <a:gd name="connsiteY0" fmla="*/ 199853 h 399706"/>
                    <a:gd name="connsiteX1" fmla="*/ 49463 w 98926"/>
                    <a:gd name="connsiteY1" fmla="*/ 0 h 399706"/>
                    <a:gd name="connsiteX2" fmla="*/ 98926 w 98926"/>
                    <a:gd name="connsiteY2" fmla="*/ 199853 h 399706"/>
                    <a:gd name="connsiteX3" fmla="*/ 49463 w 98926"/>
                    <a:gd name="connsiteY3" fmla="*/ 399706 h 399706"/>
                    <a:gd name="connsiteX4" fmla="*/ 0 w 98926"/>
                    <a:gd name="connsiteY4" fmla="*/ 199853 h 399706"/>
                    <a:gd name="connsiteX0" fmla="*/ 0 w 98926"/>
                    <a:gd name="connsiteY0" fmla="*/ 123653 h 323506"/>
                    <a:gd name="connsiteX1" fmla="*/ 63751 w 98926"/>
                    <a:gd name="connsiteY1" fmla="*/ 0 h 323506"/>
                    <a:gd name="connsiteX2" fmla="*/ 98926 w 98926"/>
                    <a:gd name="connsiteY2" fmla="*/ 123653 h 323506"/>
                    <a:gd name="connsiteX3" fmla="*/ 49463 w 98926"/>
                    <a:gd name="connsiteY3" fmla="*/ 323506 h 323506"/>
                    <a:gd name="connsiteX4" fmla="*/ 0 w 98926"/>
                    <a:gd name="connsiteY4" fmla="*/ 123653 h 323506"/>
                    <a:gd name="connsiteX0" fmla="*/ 0 w 98926"/>
                    <a:gd name="connsiteY0" fmla="*/ 102222 h 302075"/>
                    <a:gd name="connsiteX1" fmla="*/ 51845 w 98926"/>
                    <a:gd name="connsiteY1" fmla="*/ 0 h 302075"/>
                    <a:gd name="connsiteX2" fmla="*/ 98926 w 98926"/>
                    <a:gd name="connsiteY2" fmla="*/ 102222 h 302075"/>
                    <a:gd name="connsiteX3" fmla="*/ 49463 w 98926"/>
                    <a:gd name="connsiteY3" fmla="*/ 302075 h 302075"/>
                    <a:gd name="connsiteX4" fmla="*/ 0 w 98926"/>
                    <a:gd name="connsiteY4" fmla="*/ 102222 h 302075"/>
                    <a:gd name="connsiteX0" fmla="*/ 0 w 98926"/>
                    <a:gd name="connsiteY0" fmla="*/ 102222 h 302075"/>
                    <a:gd name="connsiteX1" fmla="*/ 49463 w 98926"/>
                    <a:gd name="connsiteY1" fmla="*/ 0 h 302075"/>
                    <a:gd name="connsiteX2" fmla="*/ 98926 w 98926"/>
                    <a:gd name="connsiteY2" fmla="*/ 102222 h 302075"/>
                    <a:gd name="connsiteX3" fmla="*/ 49463 w 98926"/>
                    <a:gd name="connsiteY3" fmla="*/ 302075 h 302075"/>
                    <a:gd name="connsiteX4" fmla="*/ 0 w 98926"/>
                    <a:gd name="connsiteY4" fmla="*/ 102222 h 302075"/>
                    <a:gd name="connsiteX0" fmla="*/ 0 w 98926"/>
                    <a:gd name="connsiteY0" fmla="*/ 54597 h 254450"/>
                    <a:gd name="connsiteX1" fmla="*/ 47082 w 98926"/>
                    <a:gd name="connsiteY1" fmla="*/ 0 h 254450"/>
                    <a:gd name="connsiteX2" fmla="*/ 98926 w 98926"/>
                    <a:gd name="connsiteY2" fmla="*/ 54597 h 254450"/>
                    <a:gd name="connsiteX3" fmla="*/ 49463 w 98926"/>
                    <a:gd name="connsiteY3" fmla="*/ 254450 h 254450"/>
                    <a:gd name="connsiteX4" fmla="*/ 0 w 98926"/>
                    <a:gd name="connsiteY4" fmla="*/ 54597 h 254450"/>
                    <a:gd name="connsiteX0" fmla="*/ 0 w 98926"/>
                    <a:gd name="connsiteY0" fmla="*/ 54597 h 223494"/>
                    <a:gd name="connsiteX1" fmla="*/ 47082 w 98926"/>
                    <a:gd name="connsiteY1" fmla="*/ 0 h 223494"/>
                    <a:gd name="connsiteX2" fmla="*/ 98926 w 98926"/>
                    <a:gd name="connsiteY2" fmla="*/ 54597 h 223494"/>
                    <a:gd name="connsiteX3" fmla="*/ 49463 w 98926"/>
                    <a:gd name="connsiteY3" fmla="*/ 223494 h 223494"/>
                    <a:gd name="connsiteX4" fmla="*/ 0 w 98926"/>
                    <a:gd name="connsiteY4" fmla="*/ 54597 h 223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26" h="223494">
                      <a:moveTo>
                        <a:pt x="0" y="54597"/>
                      </a:moveTo>
                      <a:lnTo>
                        <a:pt x="47082" y="0"/>
                      </a:lnTo>
                      <a:lnTo>
                        <a:pt x="98926" y="54597"/>
                      </a:lnTo>
                      <a:lnTo>
                        <a:pt x="49463" y="223494"/>
                      </a:lnTo>
                      <a:lnTo>
                        <a:pt x="0" y="54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sp>
              <p:nvSpPr>
                <p:cNvPr id="159" name="Oval 58"/>
                <p:cNvSpPr>
                  <a:spLocks noChangeAspect="1"/>
                </p:cNvSpPr>
                <p:nvPr/>
              </p:nvSpPr>
              <p:spPr>
                <a:xfrm>
                  <a:off x="7571382" y="1089145"/>
                  <a:ext cx="211771" cy="217061"/>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grpSp>
        </p:grpSp>
        <p:grpSp>
          <p:nvGrpSpPr>
            <p:cNvPr id="16480" name="icon22"/>
            <p:cNvGrpSpPr>
              <a:grpSpLocks noChangeAspect="1"/>
            </p:cNvGrpSpPr>
            <p:nvPr/>
          </p:nvGrpSpPr>
          <p:grpSpPr bwMode="auto">
            <a:xfrm>
              <a:off x="492125" y="3862760"/>
              <a:ext cx="188913" cy="214312"/>
              <a:chOff x="7173359" y="1608494"/>
              <a:chExt cx="504000" cy="504001"/>
            </a:xfrm>
          </p:grpSpPr>
          <p:sp>
            <p:nvSpPr>
              <p:cNvPr id="183" name="Oval 5"/>
              <p:cNvSpPr/>
              <p:nvPr/>
            </p:nvSpPr>
            <p:spPr>
              <a:xfrm>
                <a:off x="7173362" y="1609080"/>
                <a:ext cx="504013" cy="504001"/>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b="1" dirty="0" err="1" smtClean="0">
                  <a:solidFill>
                    <a:prstClr val="black"/>
                  </a:solidFill>
                  <a:latin typeface="SimonKucher" pitchFamily="2" charset="0"/>
                </a:endParaRPr>
              </a:p>
            </p:txBody>
          </p:sp>
          <p:grpSp>
            <p:nvGrpSpPr>
              <p:cNvPr id="16485" name="Group 83"/>
              <p:cNvGrpSpPr>
                <a:grpSpLocks/>
              </p:cNvGrpSpPr>
              <p:nvPr/>
            </p:nvGrpSpPr>
            <p:grpSpPr bwMode="auto">
              <a:xfrm>
                <a:off x="7251347" y="1709055"/>
                <a:ext cx="348025" cy="296700"/>
                <a:chOff x="7272600" y="1709055"/>
                <a:chExt cx="348025" cy="296700"/>
              </a:xfrm>
            </p:grpSpPr>
            <p:sp>
              <p:nvSpPr>
                <p:cNvPr id="185" name="Freeform 84"/>
                <p:cNvSpPr/>
                <p:nvPr/>
              </p:nvSpPr>
              <p:spPr>
                <a:xfrm>
                  <a:off x="7270852" y="1709878"/>
                  <a:ext cx="351539" cy="294936"/>
                </a:xfrm>
                <a:custGeom>
                  <a:avLst/>
                  <a:gdLst>
                    <a:gd name="connsiteX0" fmla="*/ 227399 w 348025"/>
                    <a:gd name="connsiteY0" fmla="*/ 217091 h 296699"/>
                    <a:gd name="connsiteX1" fmla="*/ 227399 w 348025"/>
                    <a:gd name="connsiteY1" fmla="*/ 237257 h 296699"/>
                    <a:gd name="connsiteX2" fmla="*/ 135450 w 348025"/>
                    <a:gd name="connsiteY2" fmla="*/ 296699 h 296699"/>
                    <a:gd name="connsiteX3" fmla="*/ 175 w 348025"/>
                    <a:gd name="connsiteY3" fmla="*/ 232282 h 296699"/>
                    <a:gd name="connsiteX4" fmla="*/ 18963 w 348025"/>
                    <a:gd name="connsiteY4" fmla="*/ 220377 h 296699"/>
                    <a:gd name="connsiteX5" fmla="*/ 136060 w 348025"/>
                    <a:gd name="connsiteY5" fmla="*/ 276138 h 296699"/>
                    <a:gd name="connsiteX6" fmla="*/ 227399 w 348025"/>
                    <a:gd name="connsiteY6" fmla="*/ 187447 h 296699"/>
                    <a:gd name="connsiteX7" fmla="*/ 227399 w 348025"/>
                    <a:gd name="connsiteY7" fmla="*/ 207613 h 296699"/>
                    <a:gd name="connsiteX8" fmla="*/ 135450 w 348025"/>
                    <a:gd name="connsiteY8" fmla="*/ 267055 h 296699"/>
                    <a:gd name="connsiteX9" fmla="*/ 175 w 348025"/>
                    <a:gd name="connsiteY9" fmla="*/ 202638 h 296699"/>
                    <a:gd name="connsiteX10" fmla="*/ 18963 w 348025"/>
                    <a:gd name="connsiteY10" fmla="*/ 190733 h 296699"/>
                    <a:gd name="connsiteX11" fmla="*/ 136060 w 348025"/>
                    <a:gd name="connsiteY11" fmla="*/ 246494 h 296699"/>
                    <a:gd name="connsiteX12" fmla="*/ 227399 w 348025"/>
                    <a:gd name="connsiteY12" fmla="*/ 155293 h 296699"/>
                    <a:gd name="connsiteX13" fmla="*/ 227399 w 348025"/>
                    <a:gd name="connsiteY13" fmla="*/ 175459 h 296699"/>
                    <a:gd name="connsiteX14" fmla="*/ 135450 w 348025"/>
                    <a:gd name="connsiteY14" fmla="*/ 234901 h 296699"/>
                    <a:gd name="connsiteX15" fmla="*/ 175 w 348025"/>
                    <a:gd name="connsiteY15" fmla="*/ 170484 h 296699"/>
                    <a:gd name="connsiteX16" fmla="*/ 18963 w 348025"/>
                    <a:gd name="connsiteY16" fmla="*/ 158579 h 296699"/>
                    <a:gd name="connsiteX17" fmla="*/ 136060 w 348025"/>
                    <a:gd name="connsiteY17" fmla="*/ 214340 h 296699"/>
                    <a:gd name="connsiteX18" fmla="*/ 330308 w 348025"/>
                    <a:gd name="connsiteY18" fmla="*/ 150563 h 296699"/>
                    <a:gd name="connsiteX19" fmla="*/ 348025 w 348025"/>
                    <a:gd name="connsiteY19" fmla="*/ 159276 h 296699"/>
                    <a:gd name="connsiteX20" fmla="*/ 288164 w 348025"/>
                    <a:gd name="connsiteY20" fmla="*/ 197974 h 296699"/>
                    <a:gd name="connsiteX21" fmla="*/ 288164 w 348025"/>
                    <a:gd name="connsiteY21" fmla="*/ 177808 h 296699"/>
                    <a:gd name="connsiteX22" fmla="*/ 330308 w 348025"/>
                    <a:gd name="connsiteY22" fmla="*/ 120919 h 296699"/>
                    <a:gd name="connsiteX23" fmla="*/ 348025 w 348025"/>
                    <a:gd name="connsiteY23" fmla="*/ 129632 h 296699"/>
                    <a:gd name="connsiteX24" fmla="*/ 288164 w 348025"/>
                    <a:gd name="connsiteY24" fmla="*/ 168330 h 296699"/>
                    <a:gd name="connsiteX25" fmla="*/ 288164 w 348025"/>
                    <a:gd name="connsiteY25" fmla="*/ 148164 h 296699"/>
                    <a:gd name="connsiteX26" fmla="*/ 330308 w 348025"/>
                    <a:gd name="connsiteY26" fmla="*/ 88765 h 296699"/>
                    <a:gd name="connsiteX27" fmla="*/ 348025 w 348025"/>
                    <a:gd name="connsiteY27" fmla="*/ 97478 h 296699"/>
                    <a:gd name="connsiteX28" fmla="*/ 288164 w 348025"/>
                    <a:gd name="connsiteY28" fmla="*/ 136176 h 296699"/>
                    <a:gd name="connsiteX29" fmla="*/ 288164 w 348025"/>
                    <a:gd name="connsiteY29" fmla="*/ 116010 h 296699"/>
                    <a:gd name="connsiteX30" fmla="*/ 85685 w 348025"/>
                    <a:gd name="connsiteY30" fmla="*/ 83127 h 296699"/>
                    <a:gd name="connsiteX31" fmla="*/ 226774 w 348025"/>
                    <a:gd name="connsiteY31" fmla="*/ 142689 h 296699"/>
                    <a:gd name="connsiteX32" fmla="*/ 135275 w 348025"/>
                    <a:gd name="connsiteY32" fmla="*/ 201840 h 296699"/>
                    <a:gd name="connsiteX33" fmla="*/ 0 w 348025"/>
                    <a:gd name="connsiteY33" fmla="*/ 137423 h 296699"/>
                    <a:gd name="connsiteX34" fmla="*/ 216870 w 348025"/>
                    <a:gd name="connsiteY34" fmla="*/ 0 h 296699"/>
                    <a:gd name="connsiteX35" fmla="*/ 347850 w 348025"/>
                    <a:gd name="connsiteY35" fmla="*/ 64417 h 296699"/>
                    <a:gd name="connsiteX36" fmla="*/ 287717 w 348025"/>
                    <a:gd name="connsiteY36" fmla="*/ 103291 h 296699"/>
                    <a:gd name="connsiteX37" fmla="*/ 150418 w 348025"/>
                    <a:gd name="connsiteY37" fmla="*/ 42109 h 29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8025" h="296699">
                      <a:moveTo>
                        <a:pt x="227399" y="217091"/>
                      </a:moveTo>
                      <a:lnTo>
                        <a:pt x="227399" y="237257"/>
                      </a:lnTo>
                      <a:lnTo>
                        <a:pt x="135450" y="296699"/>
                      </a:lnTo>
                      <a:lnTo>
                        <a:pt x="175" y="232282"/>
                      </a:lnTo>
                      <a:lnTo>
                        <a:pt x="18963" y="220377"/>
                      </a:lnTo>
                      <a:lnTo>
                        <a:pt x="136060" y="276138"/>
                      </a:lnTo>
                      <a:close/>
                      <a:moveTo>
                        <a:pt x="227399" y="187447"/>
                      </a:moveTo>
                      <a:lnTo>
                        <a:pt x="227399" y="207613"/>
                      </a:lnTo>
                      <a:lnTo>
                        <a:pt x="135450" y="267055"/>
                      </a:lnTo>
                      <a:lnTo>
                        <a:pt x="175" y="202638"/>
                      </a:lnTo>
                      <a:lnTo>
                        <a:pt x="18963" y="190733"/>
                      </a:lnTo>
                      <a:lnTo>
                        <a:pt x="136060" y="246494"/>
                      </a:lnTo>
                      <a:close/>
                      <a:moveTo>
                        <a:pt x="227399" y="155293"/>
                      </a:moveTo>
                      <a:lnTo>
                        <a:pt x="227399" y="175459"/>
                      </a:lnTo>
                      <a:lnTo>
                        <a:pt x="135450" y="234901"/>
                      </a:lnTo>
                      <a:lnTo>
                        <a:pt x="175" y="170484"/>
                      </a:lnTo>
                      <a:lnTo>
                        <a:pt x="18963" y="158579"/>
                      </a:lnTo>
                      <a:lnTo>
                        <a:pt x="136060" y="214340"/>
                      </a:lnTo>
                      <a:close/>
                      <a:moveTo>
                        <a:pt x="330308" y="150563"/>
                      </a:moveTo>
                      <a:lnTo>
                        <a:pt x="348025" y="159276"/>
                      </a:lnTo>
                      <a:lnTo>
                        <a:pt x="288164" y="197974"/>
                      </a:lnTo>
                      <a:lnTo>
                        <a:pt x="288164" y="177808"/>
                      </a:lnTo>
                      <a:close/>
                      <a:moveTo>
                        <a:pt x="330308" y="120919"/>
                      </a:moveTo>
                      <a:lnTo>
                        <a:pt x="348025" y="129632"/>
                      </a:lnTo>
                      <a:lnTo>
                        <a:pt x="288164" y="168330"/>
                      </a:lnTo>
                      <a:lnTo>
                        <a:pt x="288164" y="148164"/>
                      </a:lnTo>
                      <a:close/>
                      <a:moveTo>
                        <a:pt x="330308" y="88765"/>
                      </a:moveTo>
                      <a:lnTo>
                        <a:pt x="348025" y="97478"/>
                      </a:lnTo>
                      <a:lnTo>
                        <a:pt x="288164" y="136176"/>
                      </a:lnTo>
                      <a:lnTo>
                        <a:pt x="288164" y="116010"/>
                      </a:lnTo>
                      <a:close/>
                      <a:moveTo>
                        <a:pt x="85685" y="83127"/>
                      </a:moveTo>
                      <a:lnTo>
                        <a:pt x="226774" y="142689"/>
                      </a:lnTo>
                      <a:lnTo>
                        <a:pt x="135275" y="201840"/>
                      </a:lnTo>
                      <a:lnTo>
                        <a:pt x="0" y="137423"/>
                      </a:lnTo>
                      <a:close/>
                      <a:moveTo>
                        <a:pt x="216870" y="0"/>
                      </a:moveTo>
                      <a:lnTo>
                        <a:pt x="347850" y="64417"/>
                      </a:lnTo>
                      <a:lnTo>
                        <a:pt x="287717" y="103291"/>
                      </a:lnTo>
                      <a:lnTo>
                        <a:pt x="150418" y="42109"/>
                      </a:ln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latin typeface="SimonKucher" pitchFamily="2" charset="0"/>
                  </a:endParaRPr>
                </a:p>
              </p:txBody>
            </p:sp>
            <p:sp>
              <p:nvSpPr>
                <p:cNvPr id="186" name="Oval 85"/>
                <p:cNvSpPr/>
                <p:nvPr/>
              </p:nvSpPr>
              <p:spPr>
                <a:xfrm rot="1051572">
                  <a:off x="7423327" y="1788280"/>
                  <a:ext cx="59295" cy="29867"/>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latin typeface="SimonKucher" pitchFamily="2" charset="0"/>
                  </a:endParaRPr>
                </a:p>
              </p:txBody>
            </p:sp>
          </p:grpSp>
        </p:grpSp>
        <p:grpSp>
          <p:nvGrpSpPr>
            <p:cNvPr id="16481" name="icon127"/>
            <p:cNvGrpSpPr>
              <a:grpSpLocks noChangeAspect="1"/>
            </p:cNvGrpSpPr>
            <p:nvPr/>
          </p:nvGrpSpPr>
          <p:grpSpPr bwMode="auto">
            <a:xfrm>
              <a:off x="492125" y="3550022"/>
              <a:ext cx="188913" cy="215900"/>
              <a:chOff x="6287911" y="4213852"/>
              <a:chExt cx="432000" cy="432000"/>
            </a:xfrm>
          </p:grpSpPr>
          <p:sp>
            <p:nvSpPr>
              <p:cNvPr id="188" name="Oval 93"/>
              <p:cNvSpPr>
                <a:spLocks noChangeAspect="1"/>
              </p:cNvSpPr>
              <p:nvPr/>
            </p:nvSpPr>
            <p:spPr>
              <a:xfrm>
                <a:off x="6287913" y="4214350"/>
                <a:ext cx="432011" cy="432000"/>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endParaRPr>
              </a:p>
            </p:txBody>
          </p:sp>
          <p:sp>
            <p:nvSpPr>
              <p:cNvPr id="16483" name="Freeform 495"/>
              <p:cNvSpPr>
                <a:spLocks noChangeAspect="1" noEditPoints="1"/>
              </p:cNvSpPr>
              <p:nvPr/>
            </p:nvSpPr>
            <p:spPr bwMode="auto">
              <a:xfrm>
                <a:off x="6361636" y="4303853"/>
                <a:ext cx="284547" cy="251999"/>
              </a:xfrm>
              <a:custGeom>
                <a:avLst/>
                <a:gdLst>
                  <a:gd name="T0" fmla="*/ 2147483647 w 2048"/>
                  <a:gd name="T1" fmla="*/ 2147483647 h 1815"/>
                  <a:gd name="T2" fmla="*/ 2147483647 w 2048"/>
                  <a:gd name="T3" fmla="*/ 2147483647 h 1815"/>
                  <a:gd name="T4" fmla="*/ 2147483647 w 2048"/>
                  <a:gd name="T5" fmla="*/ 2147483647 h 1815"/>
                  <a:gd name="T6" fmla="*/ 2147483647 w 2048"/>
                  <a:gd name="T7" fmla="*/ 2147483647 h 1815"/>
                  <a:gd name="T8" fmla="*/ 2147483647 w 2048"/>
                  <a:gd name="T9" fmla="*/ 2147483647 h 1815"/>
                  <a:gd name="T10" fmla="*/ 2147483647 w 2048"/>
                  <a:gd name="T11" fmla="*/ 2147483647 h 1815"/>
                  <a:gd name="T12" fmla="*/ 2147483647 w 2048"/>
                  <a:gd name="T13" fmla="*/ 2147483647 h 1815"/>
                  <a:gd name="T14" fmla="*/ 2147483647 w 2048"/>
                  <a:gd name="T15" fmla="*/ 2147483647 h 1815"/>
                  <a:gd name="T16" fmla="*/ 2147483647 w 2048"/>
                  <a:gd name="T17" fmla="*/ 2147483647 h 1815"/>
                  <a:gd name="T18" fmla="*/ 2147483647 w 2048"/>
                  <a:gd name="T19" fmla="*/ 2147483647 h 1815"/>
                  <a:gd name="T20" fmla="*/ 2147483647 w 2048"/>
                  <a:gd name="T21" fmla="*/ 2147483647 h 1815"/>
                  <a:gd name="T22" fmla="*/ 2147483647 w 2048"/>
                  <a:gd name="T23" fmla="*/ 2147483647 h 1815"/>
                  <a:gd name="T24" fmla="*/ 0 w 2048"/>
                  <a:gd name="T25" fmla="*/ 2147483647 h 1815"/>
                  <a:gd name="T26" fmla="*/ 0 w 2048"/>
                  <a:gd name="T27" fmla="*/ 2147483647 h 1815"/>
                  <a:gd name="T28" fmla="*/ 2147483647 w 2048"/>
                  <a:gd name="T29" fmla="*/ 2147483647 h 1815"/>
                  <a:gd name="T30" fmla="*/ 2147483647 w 2048"/>
                  <a:gd name="T31" fmla="*/ 2147483647 h 1815"/>
                  <a:gd name="T32" fmla="*/ 2147483647 w 2048"/>
                  <a:gd name="T33" fmla="*/ 2147483647 h 1815"/>
                  <a:gd name="T34" fmla="*/ 2147483647 w 2048"/>
                  <a:gd name="T35" fmla="*/ 2147483647 h 1815"/>
                  <a:gd name="T36" fmla="*/ 2147483647 w 2048"/>
                  <a:gd name="T37" fmla="*/ 2147483647 h 1815"/>
                  <a:gd name="T38" fmla="*/ 2147483647 w 2048"/>
                  <a:gd name="T39" fmla="*/ 2147483647 h 1815"/>
                  <a:gd name="T40" fmla="*/ 2147483647 w 2048"/>
                  <a:gd name="T41" fmla="*/ 2147483647 h 1815"/>
                  <a:gd name="T42" fmla="*/ 2147483647 w 2048"/>
                  <a:gd name="T43" fmla="*/ 2147483647 h 1815"/>
                  <a:gd name="T44" fmla="*/ 2147483647 w 2048"/>
                  <a:gd name="T45" fmla="*/ 2147483647 h 1815"/>
                  <a:gd name="T46" fmla="*/ 2147483647 w 2048"/>
                  <a:gd name="T47" fmla="*/ 2147483647 h 1815"/>
                  <a:gd name="T48" fmla="*/ 2147483647 w 2048"/>
                  <a:gd name="T49" fmla="*/ 2147483647 h 1815"/>
                  <a:gd name="T50" fmla="*/ 2147483647 w 2048"/>
                  <a:gd name="T51" fmla="*/ 2147483647 h 1815"/>
                  <a:gd name="T52" fmla="*/ 2147483647 w 2048"/>
                  <a:gd name="T53" fmla="*/ 2147483647 h 1815"/>
                  <a:gd name="T54" fmla="*/ 2147483647 w 2048"/>
                  <a:gd name="T55" fmla="*/ 2147483647 h 1815"/>
                  <a:gd name="T56" fmla="*/ 2147483647 w 2048"/>
                  <a:gd name="T57" fmla="*/ 2147483647 h 1815"/>
                  <a:gd name="T58" fmla="*/ 2147483647 w 2048"/>
                  <a:gd name="T59" fmla="*/ 2147483647 h 1815"/>
                  <a:gd name="T60" fmla="*/ 2147483647 w 2048"/>
                  <a:gd name="T61" fmla="*/ 2147483647 h 1815"/>
                  <a:gd name="T62" fmla="*/ 2147483647 w 2048"/>
                  <a:gd name="T63" fmla="*/ 2147483647 h 1815"/>
                  <a:gd name="T64" fmla="*/ 2147483647 w 2048"/>
                  <a:gd name="T65" fmla="*/ 2147483647 h 1815"/>
                  <a:gd name="T66" fmla="*/ 2147483647 w 2048"/>
                  <a:gd name="T67" fmla="*/ 2147483647 h 1815"/>
                  <a:gd name="T68" fmla="*/ 2147483647 w 2048"/>
                  <a:gd name="T69" fmla="*/ 2147483647 h 1815"/>
                  <a:gd name="T70" fmla="*/ 2147483647 w 2048"/>
                  <a:gd name="T71" fmla="*/ 2147483647 h 1815"/>
                  <a:gd name="T72" fmla="*/ 2147483647 w 2048"/>
                  <a:gd name="T73" fmla="*/ 2147483647 h 1815"/>
                  <a:gd name="T74" fmla="*/ 2147483647 w 2048"/>
                  <a:gd name="T75" fmla="*/ 2147483647 h 1815"/>
                  <a:gd name="T76" fmla="*/ 2147483647 w 2048"/>
                  <a:gd name="T77" fmla="*/ 2147483647 h 1815"/>
                  <a:gd name="T78" fmla="*/ 2147483647 w 2048"/>
                  <a:gd name="T79" fmla="*/ 2147483647 h 1815"/>
                  <a:gd name="T80" fmla="*/ 2147483647 w 2048"/>
                  <a:gd name="T81" fmla="*/ 2147483647 h 1815"/>
                  <a:gd name="T82" fmla="*/ 2147483647 w 2048"/>
                  <a:gd name="T83" fmla="*/ 2147483647 h 1815"/>
                  <a:gd name="T84" fmla="*/ 2147483647 w 2048"/>
                  <a:gd name="T85" fmla="*/ 2147483647 h 1815"/>
                  <a:gd name="T86" fmla="*/ 2147483647 w 2048"/>
                  <a:gd name="T87" fmla="*/ 2147483647 h 1815"/>
                  <a:gd name="T88" fmla="*/ 2147483647 w 2048"/>
                  <a:gd name="T89" fmla="*/ 2147483647 h 1815"/>
                  <a:gd name="T90" fmla="*/ 2147483647 w 2048"/>
                  <a:gd name="T91" fmla="*/ 2147483647 h 1815"/>
                  <a:gd name="T92" fmla="*/ 2147483647 w 2048"/>
                  <a:gd name="T93" fmla="*/ 2147483647 h 1815"/>
                  <a:gd name="T94" fmla="*/ 2147483647 w 2048"/>
                  <a:gd name="T95" fmla="*/ 2147483647 h 1815"/>
                  <a:gd name="T96" fmla="*/ 2147483647 w 2048"/>
                  <a:gd name="T97" fmla="*/ 2147483647 h 1815"/>
                  <a:gd name="T98" fmla="*/ 2147483647 w 2048"/>
                  <a:gd name="T99" fmla="*/ 2147483647 h 1815"/>
                  <a:gd name="T100" fmla="*/ 2147483647 w 2048"/>
                  <a:gd name="T101" fmla="*/ 2147483647 h 1815"/>
                  <a:gd name="T102" fmla="*/ 2147483647 w 2048"/>
                  <a:gd name="T103" fmla="*/ 2147483647 h 1815"/>
                  <a:gd name="T104" fmla="*/ 2147483647 w 2048"/>
                  <a:gd name="T105" fmla="*/ 2147483647 h 1815"/>
                  <a:gd name="T106" fmla="*/ 2147483647 w 2048"/>
                  <a:gd name="T107" fmla="*/ 2147483647 h 1815"/>
                  <a:gd name="T108" fmla="*/ 2147483647 w 2048"/>
                  <a:gd name="T109" fmla="*/ 2147483647 h 1815"/>
                  <a:gd name="T110" fmla="*/ 2147483647 w 2048"/>
                  <a:gd name="T111" fmla="*/ 2147483647 h 1815"/>
                  <a:gd name="T112" fmla="*/ 2147483647 w 2048"/>
                  <a:gd name="T113" fmla="*/ 2147483647 h 18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48" h="1815">
                    <a:moveTo>
                      <a:pt x="2048" y="91"/>
                    </a:moveTo>
                    <a:cubicBezTo>
                      <a:pt x="2048" y="635"/>
                      <a:pt x="2048" y="1179"/>
                      <a:pt x="2048" y="1723"/>
                    </a:cubicBezTo>
                    <a:cubicBezTo>
                      <a:pt x="2046" y="1726"/>
                      <a:pt x="2044" y="1730"/>
                      <a:pt x="2043" y="1733"/>
                    </a:cubicBezTo>
                    <a:cubicBezTo>
                      <a:pt x="2025" y="1785"/>
                      <a:pt x="1976" y="1813"/>
                      <a:pt x="1923" y="1804"/>
                    </a:cubicBezTo>
                    <a:cubicBezTo>
                      <a:pt x="1870" y="1794"/>
                      <a:pt x="1836" y="1752"/>
                      <a:pt x="1836" y="1695"/>
                    </a:cubicBezTo>
                    <a:cubicBezTo>
                      <a:pt x="1836" y="1498"/>
                      <a:pt x="1836" y="1301"/>
                      <a:pt x="1836" y="1103"/>
                    </a:cubicBezTo>
                    <a:cubicBezTo>
                      <a:pt x="1836" y="1096"/>
                      <a:pt x="1836" y="1088"/>
                      <a:pt x="1836" y="1080"/>
                    </a:cubicBezTo>
                    <a:cubicBezTo>
                      <a:pt x="1293" y="1080"/>
                      <a:pt x="753" y="1080"/>
                      <a:pt x="212" y="1080"/>
                    </a:cubicBezTo>
                    <a:cubicBezTo>
                      <a:pt x="212" y="1090"/>
                      <a:pt x="212" y="1098"/>
                      <a:pt x="212" y="1106"/>
                    </a:cubicBezTo>
                    <a:cubicBezTo>
                      <a:pt x="212" y="1304"/>
                      <a:pt x="212" y="1502"/>
                      <a:pt x="212" y="1700"/>
                    </a:cubicBezTo>
                    <a:cubicBezTo>
                      <a:pt x="212" y="1747"/>
                      <a:pt x="184" y="1786"/>
                      <a:pt x="140" y="1800"/>
                    </a:cubicBezTo>
                    <a:cubicBezTo>
                      <a:pt x="96" y="1815"/>
                      <a:pt x="48" y="1801"/>
                      <a:pt x="21" y="1763"/>
                    </a:cubicBezTo>
                    <a:cubicBezTo>
                      <a:pt x="12" y="1751"/>
                      <a:pt x="7" y="1736"/>
                      <a:pt x="0" y="1723"/>
                    </a:cubicBezTo>
                    <a:cubicBezTo>
                      <a:pt x="0" y="1179"/>
                      <a:pt x="0" y="635"/>
                      <a:pt x="0" y="91"/>
                    </a:cubicBezTo>
                    <a:cubicBezTo>
                      <a:pt x="2" y="88"/>
                      <a:pt x="4" y="84"/>
                      <a:pt x="5" y="81"/>
                    </a:cubicBezTo>
                    <a:cubicBezTo>
                      <a:pt x="24" y="30"/>
                      <a:pt x="71" y="2"/>
                      <a:pt x="125" y="11"/>
                    </a:cubicBezTo>
                    <a:cubicBezTo>
                      <a:pt x="176" y="19"/>
                      <a:pt x="211" y="61"/>
                      <a:pt x="212" y="115"/>
                    </a:cubicBezTo>
                    <a:cubicBezTo>
                      <a:pt x="212" y="144"/>
                      <a:pt x="212" y="173"/>
                      <a:pt x="212" y="203"/>
                    </a:cubicBezTo>
                    <a:cubicBezTo>
                      <a:pt x="212" y="230"/>
                      <a:pt x="212" y="257"/>
                      <a:pt x="212" y="284"/>
                    </a:cubicBezTo>
                    <a:cubicBezTo>
                      <a:pt x="755" y="284"/>
                      <a:pt x="1295" y="284"/>
                      <a:pt x="1836" y="284"/>
                    </a:cubicBezTo>
                    <a:cubicBezTo>
                      <a:pt x="1836" y="226"/>
                      <a:pt x="1836" y="168"/>
                      <a:pt x="1836" y="111"/>
                    </a:cubicBezTo>
                    <a:cubicBezTo>
                      <a:pt x="1837" y="66"/>
                      <a:pt x="1867" y="27"/>
                      <a:pt x="1909" y="14"/>
                    </a:cubicBezTo>
                    <a:cubicBezTo>
                      <a:pt x="1954" y="0"/>
                      <a:pt x="2002" y="15"/>
                      <a:pt x="2028" y="52"/>
                    </a:cubicBezTo>
                    <a:cubicBezTo>
                      <a:pt x="2036" y="64"/>
                      <a:pt x="2041" y="78"/>
                      <a:pt x="2048" y="91"/>
                    </a:cubicBezTo>
                    <a:close/>
                    <a:moveTo>
                      <a:pt x="727" y="935"/>
                    </a:moveTo>
                    <a:cubicBezTo>
                      <a:pt x="735" y="935"/>
                      <a:pt x="741" y="936"/>
                      <a:pt x="747" y="936"/>
                    </a:cubicBezTo>
                    <a:cubicBezTo>
                      <a:pt x="838" y="936"/>
                      <a:pt x="929" y="936"/>
                      <a:pt x="1021" y="936"/>
                    </a:cubicBezTo>
                    <a:cubicBezTo>
                      <a:pt x="1035" y="936"/>
                      <a:pt x="1042" y="932"/>
                      <a:pt x="1048" y="919"/>
                    </a:cubicBezTo>
                    <a:cubicBezTo>
                      <a:pt x="1125" y="762"/>
                      <a:pt x="1203" y="604"/>
                      <a:pt x="1281" y="447"/>
                    </a:cubicBezTo>
                    <a:cubicBezTo>
                      <a:pt x="1283" y="441"/>
                      <a:pt x="1286" y="435"/>
                      <a:pt x="1289" y="427"/>
                    </a:cubicBezTo>
                    <a:cubicBezTo>
                      <a:pt x="1189" y="427"/>
                      <a:pt x="1093" y="428"/>
                      <a:pt x="996" y="427"/>
                    </a:cubicBezTo>
                    <a:cubicBezTo>
                      <a:pt x="981" y="427"/>
                      <a:pt x="974" y="432"/>
                      <a:pt x="967" y="445"/>
                    </a:cubicBezTo>
                    <a:cubicBezTo>
                      <a:pt x="891" y="601"/>
                      <a:pt x="813" y="758"/>
                      <a:pt x="736" y="914"/>
                    </a:cubicBezTo>
                    <a:cubicBezTo>
                      <a:pt x="733" y="920"/>
                      <a:pt x="731" y="927"/>
                      <a:pt x="727" y="935"/>
                    </a:cubicBezTo>
                    <a:close/>
                    <a:moveTo>
                      <a:pt x="1813" y="427"/>
                    </a:moveTo>
                    <a:cubicBezTo>
                      <a:pt x="1750" y="427"/>
                      <a:pt x="1691" y="428"/>
                      <a:pt x="1632" y="427"/>
                    </a:cubicBezTo>
                    <a:cubicBezTo>
                      <a:pt x="1617" y="427"/>
                      <a:pt x="1610" y="431"/>
                      <a:pt x="1603" y="445"/>
                    </a:cubicBezTo>
                    <a:cubicBezTo>
                      <a:pt x="1526" y="602"/>
                      <a:pt x="1449" y="759"/>
                      <a:pt x="1371" y="916"/>
                    </a:cubicBezTo>
                    <a:cubicBezTo>
                      <a:pt x="1368" y="921"/>
                      <a:pt x="1366" y="927"/>
                      <a:pt x="1363" y="934"/>
                    </a:cubicBezTo>
                    <a:cubicBezTo>
                      <a:pt x="1368" y="935"/>
                      <a:pt x="1370" y="936"/>
                      <a:pt x="1373" y="936"/>
                    </a:cubicBezTo>
                    <a:cubicBezTo>
                      <a:pt x="1469" y="936"/>
                      <a:pt x="1566" y="936"/>
                      <a:pt x="1662" y="935"/>
                    </a:cubicBezTo>
                    <a:cubicBezTo>
                      <a:pt x="1669" y="935"/>
                      <a:pt x="1678" y="928"/>
                      <a:pt x="1681" y="922"/>
                    </a:cubicBezTo>
                    <a:cubicBezTo>
                      <a:pt x="1705" y="875"/>
                      <a:pt x="1728" y="828"/>
                      <a:pt x="1751" y="781"/>
                    </a:cubicBezTo>
                    <a:cubicBezTo>
                      <a:pt x="1772" y="739"/>
                      <a:pt x="1800" y="699"/>
                      <a:pt x="1810" y="655"/>
                    </a:cubicBezTo>
                    <a:cubicBezTo>
                      <a:pt x="1821" y="611"/>
                      <a:pt x="1813" y="562"/>
                      <a:pt x="1813" y="515"/>
                    </a:cubicBezTo>
                    <a:cubicBezTo>
                      <a:pt x="1813" y="487"/>
                      <a:pt x="1813" y="458"/>
                      <a:pt x="1813" y="427"/>
                    </a:cubicBezTo>
                    <a:close/>
                    <a:moveTo>
                      <a:pt x="217" y="936"/>
                    </a:moveTo>
                    <a:cubicBezTo>
                      <a:pt x="274" y="936"/>
                      <a:pt x="329" y="935"/>
                      <a:pt x="385" y="936"/>
                    </a:cubicBezTo>
                    <a:cubicBezTo>
                      <a:pt x="399" y="936"/>
                      <a:pt x="406" y="932"/>
                      <a:pt x="412" y="919"/>
                    </a:cubicBezTo>
                    <a:cubicBezTo>
                      <a:pt x="489" y="762"/>
                      <a:pt x="567" y="604"/>
                      <a:pt x="645" y="447"/>
                    </a:cubicBezTo>
                    <a:cubicBezTo>
                      <a:pt x="648" y="441"/>
                      <a:pt x="650" y="435"/>
                      <a:pt x="653" y="429"/>
                    </a:cubicBezTo>
                    <a:cubicBezTo>
                      <a:pt x="648" y="428"/>
                      <a:pt x="645" y="428"/>
                      <a:pt x="643" y="428"/>
                    </a:cubicBezTo>
                    <a:cubicBezTo>
                      <a:pt x="547" y="428"/>
                      <a:pt x="451" y="428"/>
                      <a:pt x="355" y="427"/>
                    </a:cubicBezTo>
                    <a:cubicBezTo>
                      <a:pt x="342" y="427"/>
                      <a:pt x="338" y="434"/>
                      <a:pt x="333" y="443"/>
                    </a:cubicBezTo>
                    <a:cubicBezTo>
                      <a:pt x="299" y="513"/>
                      <a:pt x="263" y="583"/>
                      <a:pt x="229" y="654"/>
                    </a:cubicBezTo>
                    <a:cubicBezTo>
                      <a:pt x="224" y="664"/>
                      <a:pt x="217" y="675"/>
                      <a:pt x="217" y="685"/>
                    </a:cubicBezTo>
                    <a:cubicBezTo>
                      <a:pt x="216" y="768"/>
                      <a:pt x="217" y="850"/>
                      <a:pt x="217" y="9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mtClean="0">
                  <a:solidFill>
                    <a:prstClr val="black"/>
                  </a:solidFill>
                  <a:cs typeface="Arial" pitchFamily="34" charset="0"/>
                </a:endParaRPr>
              </a:p>
            </p:txBody>
          </p:sp>
        </p:grpSp>
      </p:grpSp>
      <p:grpSp>
        <p:nvGrpSpPr>
          <p:cNvPr id="16391" name="Groupe 10"/>
          <p:cNvGrpSpPr>
            <a:grpSpLocks/>
          </p:cNvGrpSpPr>
          <p:nvPr/>
        </p:nvGrpSpPr>
        <p:grpSpPr bwMode="auto">
          <a:xfrm>
            <a:off x="2987675" y="1957388"/>
            <a:ext cx="2460625" cy="2301875"/>
            <a:chOff x="3119087" y="1958009"/>
            <a:chExt cx="2461025" cy="2301874"/>
          </a:xfrm>
        </p:grpSpPr>
        <p:sp>
          <p:nvSpPr>
            <p:cNvPr id="152" name="Rectangle 151"/>
            <p:cNvSpPr/>
            <p:nvPr/>
          </p:nvSpPr>
          <p:spPr>
            <a:xfrm>
              <a:off x="3122263" y="1958009"/>
              <a:ext cx="2457849" cy="23018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lstStyle/>
            <a:p>
              <a:pPr marL="358775" indent="-358775">
                <a:spcBef>
                  <a:spcPts val="600"/>
                </a:spcBef>
                <a:spcAft>
                  <a:spcPts val="300"/>
                </a:spcAft>
                <a:buFont typeface="Wingdings" panose="05000000000000000000" pitchFamily="2" charset="2"/>
                <a:buChar char="§"/>
                <a:defRPr/>
              </a:pPr>
              <a:endParaRPr lang="fr-FR" sz="1100" dirty="0">
                <a:solidFill>
                  <a:prstClr val="black"/>
                </a:solidFill>
              </a:endParaRPr>
            </a:p>
            <a:p>
              <a:pPr marL="358775" indent="-358775">
                <a:spcBef>
                  <a:spcPts val="600"/>
                </a:spcBef>
                <a:spcAft>
                  <a:spcPts val="300"/>
                </a:spcAft>
                <a:buFont typeface="Wingdings" panose="05000000000000000000" pitchFamily="2" charset="2"/>
                <a:buChar char="§"/>
                <a:defRPr/>
              </a:pPr>
              <a:endParaRPr lang="fr-FR" sz="1100" dirty="0">
                <a:solidFill>
                  <a:prstClr val="black"/>
                </a:solidFill>
              </a:endParaRPr>
            </a:p>
            <a:p>
              <a:pPr marL="358775" indent="-358775">
                <a:spcBef>
                  <a:spcPts val="300"/>
                </a:spcBef>
                <a:spcAft>
                  <a:spcPts val="300"/>
                </a:spcAft>
                <a:buFont typeface="Wingdings" panose="05000000000000000000" pitchFamily="2" charset="2"/>
                <a:buChar char="§"/>
                <a:defRPr/>
              </a:pPr>
              <a:r>
                <a:rPr lang="fr-FR" sz="1100" dirty="0">
                  <a:solidFill>
                    <a:prstClr val="black"/>
                  </a:solidFill>
                </a:rPr>
                <a:t>Conseiller CE</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Découvert autorisé*</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Retraits illimités aux distributeurs des autres banques sans frais (en zone €)</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0€ d’agios jusqu’à un solde débiteur de 500€</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Assurance moyens de paiement, clés, papiers d’identité</a:t>
              </a:r>
            </a:p>
          </p:txBody>
        </p:sp>
        <p:grpSp>
          <p:nvGrpSpPr>
            <p:cNvPr id="16455" name="icon717"/>
            <p:cNvGrpSpPr>
              <a:grpSpLocks noChangeAspect="1"/>
            </p:cNvGrpSpPr>
            <p:nvPr/>
          </p:nvGrpSpPr>
          <p:grpSpPr bwMode="auto">
            <a:xfrm>
              <a:off x="3131840" y="2492896"/>
              <a:ext cx="188912" cy="215900"/>
              <a:chOff x="6541094" y="993025"/>
              <a:chExt cx="720000" cy="720000"/>
            </a:xfrm>
          </p:grpSpPr>
          <p:sp>
            <p:nvSpPr>
              <p:cNvPr id="16473" name="Oval 26"/>
              <p:cNvSpPr>
                <a:spLocks noChangeArrowheads="1"/>
              </p:cNvSpPr>
              <p:nvPr/>
            </p:nvSpPr>
            <p:spPr bwMode="auto">
              <a:xfrm>
                <a:off x="6541094" y="993025"/>
                <a:ext cx="720000" cy="720000"/>
              </a:xfrm>
              <a:prstGeom prst="ellipse">
                <a:avLst/>
              </a:prstGeom>
              <a:solidFill>
                <a:srgbClr val="95374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defTabSz="995363" eaLnBrk="0" hangingPunct="0">
                  <a:spcAft>
                    <a:spcPts val="300"/>
                  </a:spcAft>
                  <a:defRPr sz="2200" b="1">
                    <a:solidFill>
                      <a:srgbClr val="7F7F7F"/>
                    </a:solidFill>
                    <a:latin typeface="Arial Narrow" pitchFamily="34" charset="0"/>
                  </a:defRPr>
                </a:lvl1pPr>
                <a:lvl2pPr marL="742950" indent="-285750" defTabSz="995363" eaLnBrk="0" hangingPunct="0">
                  <a:defRPr b="1">
                    <a:solidFill>
                      <a:srgbClr val="7F7F7F"/>
                    </a:solidFill>
                    <a:latin typeface="Arial Narrow" pitchFamily="34" charset="0"/>
                  </a:defRPr>
                </a:lvl2pPr>
                <a:lvl3pPr marL="1143000" indent="-228600" defTabSz="995363" eaLnBrk="0" hangingPunct="0">
                  <a:buClr>
                    <a:schemeClr val="accent1"/>
                  </a:buClr>
                  <a:defRPr sz="1600">
                    <a:solidFill>
                      <a:srgbClr val="7F7F7F"/>
                    </a:solidFill>
                    <a:latin typeface="Arial Narrow" pitchFamily="34" charset="0"/>
                  </a:defRPr>
                </a:lvl3pPr>
                <a:lvl4pPr marL="1600200" indent="-228600" defTabSz="995363" eaLnBrk="0" hangingPunct="0">
                  <a:lnSpc>
                    <a:spcPts val="1600"/>
                  </a:lnSpc>
                  <a:defRPr sz="1200">
                    <a:solidFill>
                      <a:schemeClr val="tx1"/>
                    </a:solidFill>
                    <a:latin typeface="Arial" pitchFamily="34" charset="0"/>
                    <a:cs typeface="Arial" pitchFamily="34" charset="0"/>
                  </a:defRPr>
                </a:lvl4pPr>
                <a:lvl5pPr marL="2057400" indent="-228600" defTabSz="995363"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endParaRPr lang="en-US" altLang="fr-FR" sz="2000" b="0" smtClean="0">
                  <a:solidFill>
                    <a:srgbClr val="39322B"/>
                  </a:solidFill>
                  <a:latin typeface="Calibri" pitchFamily="34" charset="0"/>
                  <a:ea typeface="MS PGothic" pitchFamily="34" charset="-128"/>
                  <a:cs typeface="Arial" pitchFamily="34" charset="0"/>
                </a:endParaRPr>
              </a:p>
            </p:txBody>
          </p:sp>
          <p:grpSp>
            <p:nvGrpSpPr>
              <p:cNvPr id="16474" name="Group 61"/>
              <p:cNvGrpSpPr>
                <a:grpSpLocks/>
              </p:cNvGrpSpPr>
              <p:nvPr/>
            </p:nvGrpSpPr>
            <p:grpSpPr bwMode="auto">
              <a:xfrm>
                <a:off x="6714919" y="1088561"/>
                <a:ext cx="372351" cy="503184"/>
                <a:chOff x="7491080" y="1088561"/>
                <a:chExt cx="372351" cy="503184"/>
              </a:xfrm>
            </p:grpSpPr>
            <p:sp>
              <p:nvSpPr>
                <p:cNvPr id="163" name="Freeform 62"/>
                <p:cNvSpPr/>
                <p:nvPr/>
              </p:nvSpPr>
              <p:spPr>
                <a:xfrm>
                  <a:off x="7492555" y="1316300"/>
                  <a:ext cx="369134" cy="275295"/>
                </a:xfrm>
                <a:custGeom>
                  <a:avLst/>
                  <a:gdLst>
                    <a:gd name="connsiteX0" fmla="*/ 276281 w 372351"/>
                    <a:gd name="connsiteY0" fmla="*/ 0 h 276570"/>
                    <a:gd name="connsiteX1" fmla="*/ 284998 w 372351"/>
                    <a:gd name="connsiteY1" fmla="*/ 1760 h 276570"/>
                    <a:gd name="connsiteX2" fmla="*/ 372351 w 372351"/>
                    <a:gd name="connsiteY2" fmla="*/ 133545 h 276570"/>
                    <a:gd name="connsiteX3" fmla="*/ 372351 w 372351"/>
                    <a:gd name="connsiteY3" fmla="*/ 237724 h 276570"/>
                    <a:gd name="connsiteX4" fmla="*/ 333505 w 372351"/>
                    <a:gd name="connsiteY4" fmla="*/ 276570 h 276570"/>
                    <a:gd name="connsiteX5" fmla="*/ 38846 w 372351"/>
                    <a:gd name="connsiteY5" fmla="*/ 276570 h 276570"/>
                    <a:gd name="connsiteX6" fmla="*/ 0 w 372351"/>
                    <a:gd name="connsiteY6" fmla="*/ 237724 h 276570"/>
                    <a:gd name="connsiteX7" fmla="*/ 0 w 372351"/>
                    <a:gd name="connsiteY7" fmla="*/ 133545 h 276570"/>
                    <a:gd name="connsiteX8" fmla="*/ 87353 w 372351"/>
                    <a:gd name="connsiteY8" fmla="*/ 1760 h 276570"/>
                    <a:gd name="connsiteX9" fmla="*/ 96070 w 372351"/>
                    <a:gd name="connsiteY9" fmla="*/ 0 h 276570"/>
                    <a:gd name="connsiteX10" fmla="*/ 186175 w 372351"/>
                    <a:gd name="connsiteY10" fmla="*/ 239720 h 2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51" h="276570">
                      <a:moveTo>
                        <a:pt x="276281" y="0"/>
                      </a:moveTo>
                      <a:lnTo>
                        <a:pt x="284998" y="1760"/>
                      </a:lnTo>
                      <a:cubicBezTo>
                        <a:pt x="336332" y="23472"/>
                        <a:pt x="372351" y="74302"/>
                        <a:pt x="372351" y="133545"/>
                      </a:cubicBezTo>
                      <a:lnTo>
                        <a:pt x="372351" y="237724"/>
                      </a:lnTo>
                      <a:cubicBezTo>
                        <a:pt x="372351" y="259178"/>
                        <a:pt x="354959" y="276570"/>
                        <a:pt x="333505" y="276570"/>
                      </a:cubicBezTo>
                      <a:lnTo>
                        <a:pt x="38846" y="276570"/>
                      </a:lnTo>
                      <a:cubicBezTo>
                        <a:pt x="17392" y="276570"/>
                        <a:pt x="0" y="259178"/>
                        <a:pt x="0" y="237724"/>
                      </a:cubicBezTo>
                      <a:lnTo>
                        <a:pt x="0" y="133545"/>
                      </a:lnTo>
                      <a:cubicBezTo>
                        <a:pt x="0" y="74302"/>
                        <a:pt x="36019" y="23472"/>
                        <a:pt x="87353" y="1760"/>
                      </a:cubicBezTo>
                      <a:lnTo>
                        <a:pt x="96070" y="0"/>
                      </a:lnTo>
                      <a:lnTo>
                        <a:pt x="186175" y="2397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sp>
              <p:nvSpPr>
                <p:cNvPr id="164" name="Diamond 202"/>
                <p:cNvSpPr/>
                <p:nvPr/>
              </p:nvSpPr>
              <p:spPr>
                <a:xfrm>
                  <a:off x="7649892" y="1332181"/>
                  <a:ext cx="54461" cy="127059"/>
                </a:xfrm>
                <a:custGeom>
                  <a:avLst/>
                  <a:gdLst>
                    <a:gd name="connsiteX0" fmla="*/ 0 w 98926"/>
                    <a:gd name="connsiteY0" fmla="*/ 199853 h 399706"/>
                    <a:gd name="connsiteX1" fmla="*/ 49463 w 98926"/>
                    <a:gd name="connsiteY1" fmla="*/ 0 h 399706"/>
                    <a:gd name="connsiteX2" fmla="*/ 98926 w 98926"/>
                    <a:gd name="connsiteY2" fmla="*/ 199853 h 399706"/>
                    <a:gd name="connsiteX3" fmla="*/ 49463 w 98926"/>
                    <a:gd name="connsiteY3" fmla="*/ 399706 h 399706"/>
                    <a:gd name="connsiteX4" fmla="*/ 0 w 98926"/>
                    <a:gd name="connsiteY4" fmla="*/ 199853 h 399706"/>
                    <a:gd name="connsiteX0" fmla="*/ 0 w 98926"/>
                    <a:gd name="connsiteY0" fmla="*/ 123653 h 323506"/>
                    <a:gd name="connsiteX1" fmla="*/ 63751 w 98926"/>
                    <a:gd name="connsiteY1" fmla="*/ 0 h 323506"/>
                    <a:gd name="connsiteX2" fmla="*/ 98926 w 98926"/>
                    <a:gd name="connsiteY2" fmla="*/ 123653 h 323506"/>
                    <a:gd name="connsiteX3" fmla="*/ 49463 w 98926"/>
                    <a:gd name="connsiteY3" fmla="*/ 323506 h 323506"/>
                    <a:gd name="connsiteX4" fmla="*/ 0 w 98926"/>
                    <a:gd name="connsiteY4" fmla="*/ 123653 h 323506"/>
                    <a:gd name="connsiteX0" fmla="*/ 0 w 98926"/>
                    <a:gd name="connsiteY0" fmla="*/ 102222 h 302075"/>
                    <a:gd name="connsiteX1" fmla="*/ 51845 w 98926"/>
                    <a:gd name="connsiteY1" fmla="*/ 0 h 302075"/>
                    <a:gd name="connsiteX2" fmla="*/ 98926 w 98926"/>
                    <a:gd name="connsiteY2" fmla="*/ 102222 h 302075"/>
                    <a:gd name="connsiteX3" fmla="*/ 49463 w 98926"/>
                    <a:gd name="connsiteY3" fmla="*/ 302075 h 302075"/>
                    <a:gd name="connsiteX4" fmla="*/ 0 w 98926"/>
                    <a:gd name="connsiteY4" fmla="*/ 102222 h 302075"/>
                    <a:gd name="connsiteX0" fmla="*/ 0 w 98926"/>
                    <a:gd name="connsiteY0" fmla="*/ 102222 h 302075"/>
                    <a:gd name="connsiteX1" fmla="*/ 49463 w 98926"/>
                    <a:gd name="connsiteY1" fmla="*/ 0 h 302075"/>
                    <a:gd name="connsiteX2" fmla="*/ 98926 w 98926"/>
                    <a:gd name="connsiteY2" fmla="*/ 102222 h 302075"/>
                    <a:gd name="connsiteX3" fmla="*/ 49463 w 98926"/>
                    <a:gd name="connsiteY3" fmla="*/ 302075 h 302075"/>
                    <a:gd name="connsiteX4" fmla="*/ 0 w 98926"/>
                    <a:gd name="connsiteY4" fmla="*/ 102222 h 302075"/>
                    <a:gd name="connsiteX0" fmla="*/ 0 w 98926"/>
                    <a:gd name="connsiteY0" fmla="*/ 54597 h 254450"/>
                    <a:gd name="connsiteX1" fmla="*/ 47082 w 98926"/>
                    <a:gd name="connsiteY1" fmla="*/ 0 h 254450"/>
                    <a:gd name="connsiteX2" fmla="*/ 98926 w 98926"/>
                    <a:gd name="connsiteY2" fmla="*/ 54597 h 254450"/>
                    <a:gd name="connsiteX3" fmla="*/ 49463 w 98926"/>
                    <a:gd name="connsiteY3" fmla="*/ 254450 h 254450"/>
                    <a:gd name="connsiteX4" fmla="*/ 0 w 98926"/>
                    <a:gd name="connsiteY4" fmla="*/ 54597 h 254450"/>
                    <a:gd name="connsiteX0" fmla="*/ 0 w 98926"/>
                    <a:gd name="connsiteY0" fmla="*/ 54597 h 223494"/>
                    <a:gd name="connsiteX1" fmla="*/ 47082 w 98926"/>
                    <a:gd name="connsiteY1" fmla="*/ 0 h 223494"/>
                    <a:gd name="connsiteX2" fmla="*/ 98926 w 98926"/>
                    <a:gd name="connsiteY2" fmla="*/ 54597 h 223494"/>
                    <a:gd name="connsiteX3" fmla="*/ 49463 w 98926"/>
                    <a:gd name="connsiteY3" fmla="*/ 223494 h 223494"/>
                    <a:gd name="connsiteX4" fmla="*/ 0 w 98926"/>
                    <a:gd name="connsiteY4" fmla="*/ 54597 h 223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26" h="223494">
                      <a:moveTo>
                        <a:pt x="0" y="54597"/>
                      </a:moveTo>
                      <a:lnTo>
                        <a:pt x="47082" y="0"/>
                      </a:lnTo>
                      <a:lnTo>
                        <a:pt x="98926" y="54597"/>
                      </a:lnTo>
                      <a:lnTo>
                        <a:pt x="49463" y="223494"/>
                      </a:lnTo>
                      <a:lnTo>
                        <a:pt x="0" y="54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sp>
              <p:nvSpPr>
                <p:cNvPr id="165" name="Oval 64"/>
                <p:cNvSpPr>
                  <a:spLocks noChangeAspect="1"/>
                </p:cNvSpPr>
                <p:nvPr/>
              </p:nvSpPr>
              <p:spPr>
                <a:xfrm>
                  <a:off x="7571222" y="1088651"/>
                  <a:ext cx="211801" cy="217061"/>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grpSp>
        </p:grpSp>
        <p:grpSp>
          <p:nvGrpSpPr>
            <p:cNvPr id="16456" name="icon22"/>
            <p:cNvGrpSpPr>
              <a:grpSpLocks noChangeAspect="1"/>
            </p:cNvGrpSpPr>
            <p:nvPr/>
          </p:nvGrpSpPr>
          <p:grpSpPr bwMode="auto">
            <a:xfrm>
              <a:off x="3131840" y="3043759"/>
              <a:ext cx="188912" cy="214312"/>
              <a:chOff x="7173359" y="1401646"/>
              <a:chExt cx="504000" cy="504000"/>
            </a:xfrm>
          </p:grpSpPr>
          <p:sp>
            <p:nvSpPr>
              <p:cNvPr id="178" name="Oval 5"/>
              <p:cNvSpPr/>
              <p:nvPr/>
            </p:nvSpPr>
            <p:spPr>
              <a:xfrm>
                <a:off x="7173223" y="1401881"/>
                <a:ext cx="504085" cy="504000"/>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b="1" dirty="0" err="1" smtClean="0">
                  <a:solidFill>
                    <a:prstClr val="black"/>
                  </a:solidFill>
                  <a:latin typeface="SimonKucher" pitchFamily="2" charset="0"/>
                </a:endParaRPr>
              </a:p>
            </p:txBody>
          </p:sp>
          <p:grpSp>
            <p:nvGrpSpPr>
              <p:cNvPr id="16470" name="Group 78"/>
              <p:cNvGrpSpPr>
                <a:grpSpLocks/>
              </p:cNvGrpSpPr>
              <p:nvPr/>
            </p:nvGrpSpPr>
            <p:grpSpPr bwMode="auto">
              <a:xfrm>
                <a:off x="7251347" y="1502207"/>
                <a:ext cx="348025" cy="296699"/>
                <a:chOff x="7272600" y="1502207"/>
                <a:chExt cx="348025" cy="296699"/>
              </a:xfrm>
            </p:grpSpPr>
            <p:sp>
              <p:nvSpPr>
                <p:cNvPr id="180" name="Freeform 79"/>
                <p:cNvSpPr/>
                <p:nvPr/>
              </p:nvSpPr>
              <p:spPr>
                <a:xfrm>
                  <a:off x="7270724" y="1502680"/>
                  <a:ext cx="351590" cy="294935"/>
                </a:xfrm>
                <a:custGeom>
                  <a:avLst/>
                  <a:gdLst>
                    <a:gd name="connsiteX0" fmla="*/ 227399 w 348025"/>
                    <a:gd name="connsiteY0" fmla="*/ 217091 h 296699"/>
                    <a:gd name="connsiteX1" fmla="*/ 227399 w 348025"/>
                    <a:gd name="connsiteY1" fmla="*/ 237257 h 296699"/>
                    <a:gd name="connsiteX2" fmla="*/ 135450 w 348025"/>
                    <a:gd name="connsiteY2" fmla="*/ 296699 h 296699"/>
                    <a:gd name="connsiteX3" fmla="*/ 175 w 348025"/>
                    <a:gd name="connsiteY3" fmla="*/ 232282 h 296699"/>
                    <a:gd name="connsiteX4" fmla="*/ 18963 w 348025"/>
                    <a:gd name="connsiteY4" fmla="*/ 220377 h 296699"/>
                    <a:gd name="connsiteX5" fmla="*/ 136060 w 348025"/>
                    <a:gd name="connsiteY5" fmla="*/ 276138 h 296699"/>
                    <a:gd name="connsiteX6" fmla="*/ 227399 w 348025"/>
                    <a:gd name="connsiteY6" fmla="*/ 187447 h 296699"/>
                    <a:gd name="connsiteX7" fmla="*/ 227399 w 348025"/>
                    <a:gd name="connsiteY7" fmla="*/ 207613 h 296699"/>
                    <a:gd name="connsiteX8" fmla="*/ 135450 w 348025"/>
                    <a:gd name="connsiteY8" fmla="*/ 267055 h 296699"/>
                    <a:gd name="connsiteX9" fmla="*/ 175 w 348025"/>
                    <a:gd name="connsiteY9" fmla="*/ 202638 h 296699"/>
                    <a:gd name="connsiteX10" fmla="*/ 18963 w 348025"/>
                    <a:gd name="connsiteY10" fmla="*/ 190733 h 296699"/>
                    <a:gd name="connsiteX11" fmla="*/ 136060 w 348025"/>
                    <a:gd name="connsiteY11" fmla="*/ 246494 h 296699"/>
                    <a:gd name="connsiteX12" fmla="*/ 227399 w 348025"/>
                    <a:gd name="connsiteY12" fmla="*/ 155293 h 296699"/>
                    <a:gd name="connsiteX13" fmla="*/ 227399 w 348025"/>
                    <a:gd name="connsiteY13" fmla="*/ 175459 h 296699"/>
                    <a:gd name="connsiteX14" fmla="*/ 135450 w 348025"/>
                    <a:gd name="connsiteY14" fmla="*/ 234901 h 296699"/>
                    <a:gd name="connsiteX15" fmla="*/ 175 w 348025"/>
                    <a:gd name="connsiteY15" fmla="*/ 170484 h 296699"/>
                    <a:gd name="connsiteX16" fmla="*/ 18963 w 348025"/>
                    <a:gd name="connsiteY16" fmla="*/ 158579 h 296699"/>
                    <a:gd name="connsiteX17" fmla="*/ 136060 w 348025"/>
                    <a:gd name="connsiteY17" fmla="*/ 214340 h 296699"/>
                    <a:gd name="connsiteX18" fmla="*/ 330308 w 348025"/>
                    <a:gd name="connsiteY18" fmla="*/ 150563 h 296699"/>
                    <a:gd name="connsiteX19" fmla="*/ 348025 w 348025"/>
                    <a:gd name="connsiteY19" fmla="*/ 159276 h 296699"/>
                    <a:gd name="connsiteX20" fmla="*/ 288164 w 348025"/>
                    <a:gd name="connsiteY20" fmla="*/ 197974 h 296699"/>
                    <a:gd name="connsiteX21" fmla="*/ 288164 w 348025"/>
                    <a:gd name="connsiteY21" fmla="*/ 177808 h 296699"/>
                    <a:gd name="connsiteX22" fmla="*/ 330308 w 348025"/>
                    <a:gd name="connsiteY22" fmla="*/ 120919 h 296699"/>
                    <a:gd name="connsiteX23" fmla="*/ 348025 w 348025"/>
                    <a:gd name="connsiteY23" fmla="*/ 129632 h 296699"/>
                    <a:gd name="connsiteX24" fmla="*/ 288164 w 348025"/>
                    <a:gd name="connsiteY24" fmla="*/ 168330 h 296699"/>
                    <a:gd name="connsiteX25" fmla="*/ 288164 w 348025"/>
                    <a:gd name="connsiteY25" fmla="*/ 148164 h 296699"/>
                    <a:gd name="connsiteX26" fmla="*/ 330308 w 348025"/>
                    <a:gd name="connsiteY26" fmla="*/ 88765 h 296699"/>
                    <a:gd name="connsiteX27" fmla="*/ 348025 w 348025"/>
                    <a:gd name="connsiteY27" fmla="*/ 97478 h 296699"/>
                    <a:gd name="connsiteX28" fmla="*/ 288164 w 348025"/>
                    <a:gd name="connsiteY28" fmla="*/ 136176 h 296699"/>
                    <a:gd name="connsiteX29" fmla="*/ 288164 w 348025"/>
                    <a:gd name="connsiteY29" fmla="*/ 116010 h 296699"/>
                    <a:gd name="connsiteX30" fmla="*/ 85685 w 348025"/>
                    <a:gd name="connsiteY30" fmla="*/ 83127 h 296699"/>
                    <a:gd name="connsiteX31" fmla="*/ 226774 w 348025"/>
                    <a:gd name="connsiteY31" fmla="*/ 142689 h 296699"/>
                    <a:gd name="connsiteX32" fmla="*/ 135275 w 348025"/>
                    <a:gd name="connsiteY32" fmla="*/ 201840 h 296699"/>
                    <a:gd name="connsiteX33" fmla="*/ 0 w 348025"/>
                    <a:gd name="connsiteY33" fmla="*/ 137423 h 296699"/>
                    <a:gd name="connsiteX34" fmla="*/ 216870 w 348025"/>
                    <a:gd name="connsiteY34" fmla="*/ 0 h 296699"/>
                    <a:gd name="connsiteX35" fmla="*/ 347850 w 348025"/>
                    <a:gd name="connsiteY35" fmla="*/ 64417 h 296699"/>
                    <a:gd name="connsiteX36" fmla="*/ 287717 w 348025"/>
                    <a:gd name="connsiteY36" fmla="*/ 103291 h 296699"/>
                    <a:gd name="connsiteX37" fmla="*/ 150418 w 348025"/>
                    <a:gd name="connsiteY37" fmla="*/ 42109 h 29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8025" h="296699">
                      <a:moveTo>
                        <a:pt x="227399" y="217091"/>
                      </a:moveTo>
                      <a:lnTo>
                        <a:pt x="227399" y="237257"/>
                      </a:lnTo>
                      <a:lnTo>
                        <a:pt x="135450" y="296699"/>
                      </a:lnTo>
                      <a:lnTo>
                        <a:pt x="175" y="232282"/>
                      </a:lnTo>
                      <a:lnTo>
                        <a:pt x="18963" y="220377"/>
                      </a:lnTo>
                      <a:lnTo>
                        <a:pt x="136060" y="276138"/>
                      </a:lnTo>
                      <a:close/>
                      <a:moveTo>
                        <a:pt x="227399" y="187447"/>
                      </a:moveTo>
                      <a:lnTo>
                        <a:pt x="227399" y="207613"/>
                      </a:lnTo>
                      <a:lnTo>
                        <a:pt x="135450" y="267055"/>
                      </a:lnTo>
                      <a:lnTo>
                        <a:pt x="175" y="202638"/>
                      </a:lnTo>
                      <a:lnTo>
                        <a:pt x="18963" y="190733"/>
                      </a:lnTo>
                      <a:lnTo>
                        <a:pt x="136060" y="246494"/>
                      </a:lnTo>
                      <a:close/>
                      <a:moveTo>
                        <a:pt x="227399" y="155293"/>
                      </a:moveTo>
                      <a:lnTo>
                        <a:pt x="227399" y="175459"/>
                      </a:lnTo>
                      <a:lnTo>
                        <a:pt x="135450" y="234901"/>
                      </a:lnTo>
                      <a:lnTo>
                        <a:pt x="175" y="170484"/>
                      </a:lnTo>
                      <a:lnTo>
                        <a:pt x="18963" y="158579"/>
                      </a:lnTo>
                      <a:lnTo>
                        <a:pt x="136060" y="214340"/>
                      </a:lnTo>
                      <a:close/>
                      <a:moveTo>
                        <a:pt x="330308" y="150563"/>
                      </a:moveTo>
                      <a:lnTo>
                        <a:pt x="348025" y="159276"/>
                      </a:lnTo>
                      <a:lnTo>
                        <a:pt x="288164" y="197974"/>
                      </a:lnTo>
                      <a:lnTo>
                        <a:pt x="288164" y="177808"/>
                      </a:lnTo>
                      <a:close/>
                      <a:moveTo>
                        <a:pt x="330308" y="120919"/>
                      </a:moveTo>
                      <a:lnTo>
                        <a:pt x="348025" y="129632"/>
                      </a:lnTo>
                      <a:lnTo>
                        <a:pt x="288164" y="168330"/>
                      </a:lnTo>
                      <a:lnTo>
                        <a:pt x="288164" y="148164"/>
                      </a:lnTo>
                      <a:close/>
                      <a:moveTo>
                        <a:pt x="330308" y="88765"/>
                      </a:moveTo>
                      <a:lnTo>
                        <a:pt x="348025" y="97478"/>
                      </a:lnTo>
                      <a:lnTo>
                        <a:pt x="288164" y="136176"/>
                      </a:lnTo>
                      <a:lnTo>
                        <a:pt x="288164" y="116010"/>
                      </a:lnTo>
                      <a:close/>
                      <a:moveTo>
                        <a:pt x="85685" y="83127"/>
                      </a:moveTo>
                      <a:lnTo>
                        <a:pt x="226774" y="142689"/>
                      </a:lnTo>
                      <a:lnTo>
                        <a:pt x="135275" y="201840"/>
                      </a:lnTo>
                      <a:lnTo>
                        <a:pt x="0" y="137423"/>
                      </a:lnTo>
                      <a:close/>
                      <a:moveTo>
                        <a:pt x="216870" y="0"/>
                      </a:moveTo>
                      <a:lnTo>
                        <a:pt x="347850" y="64417"/>
                      </a:lnTo>
                      <a:lnTo>
                        <a:pt x="287717" y="103291"/>
                      </a:lnTo>
                      <a:lnTo>
                        <a:pt x="150418" y="42109"/>
                      </a:ln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latin typeface="SimonKucher" pitchFamily="2" charset="0"/>
                  </a:endParaRPr>
                </a:p>
              </p:txBody>
            </p:sp>
            <p:sp>
              <p:nvSpPr>
                <p:cNvPr id="181" name="Oval 80"/>
                <p:cNvSpPr/>
                <p:nvPr/>
              </p:nvSpPr>
              <p:spPr>
                <a:xfrm rot="1051572">
                  <a:off x="7423220" y="1577347"/>
                  <a:ext cx="59304" cy="29867"/>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latin typeface="SimonKucher" pitchFamily="2" charset="0"/>
                  </a:endParaRPr>
                </a:p>
              </p:txBody>
            </p:sp>
          </p:grpSp>
        </p:grpSp>
        <p:grpSp>
          <p:nvGrpSpPr>
            <p:cNvPr id="16457" name="icon127"/>
            <p:cNvGrpSpPr>
              <a:grpSpLocks noChangeAspect="1"/>
            </p:cNvGrpSpPr>
            <p:nvPr/>
          </p:nvGrpSpPr>
          <p:grpSpPr bwMode="auto">
            <a:xfrm>
              <a:off x="3131840" y="2737371"/>
              <a:ext cx="188912" cy="214313"/>
              <a:chOff x="6287911" y="4246869"/>
              <a:chExt cx="432000" cy="432000"/>
            </a:xfrm>
          </p:grpSpPr>
          <p:sp>
            <p:nvSpPr>
              <p:cNvPr id="191" name="Oval 96"/>
              <p:cNvSpPr>
                <a:spLocks noChangeAspect="1"/>
              </p:cNvSpPr>
              <p:nvPr/>
            </p:nvSpPr>
            <p:spPr>
              <a:xfrm>
                <a:off x="6287794" y="4247071"/>
                <a:ext cx="432073" cy="432000"/>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endParaRPr>
              </a:p>
            </p:txBody>
          </p:sp>
          <p:sp>
            <p:nvSpPr>
              <p:cNvPr id="16468" name="Freeform 495"/>
              <p:cNvSpPr>
                <a:spLocks noChangeAspect="1" noEditPoints="1"/>
              </p:cNvSpPr>
              <p:nvPr/>
            </p:nvSpPr>
            <p:spPr bwMode="auto">
              <a:xfrm>
                <a:off x="6361636" y="4336870"/>
                <a:ext cx="284547" cy="252001"/>
              </a:xfrm>
              <a:custGeom>
                <a:avLst/>
                <a:gdLst>
                  <a:gd name="T0" fmla="*/ 2147483647 w 2048"/>
                  <a:gd name="T1" fmla="*/ 2147483647 h 1815"/>
                  <a:gd name="T2" fmla="*/ 2147483647 w 2048"/>
                  <a:gd name="T3" fmla="*/ 2147483647 h 1815"/>
                  <a:gd name="T4" fmla="*/ 2147483647 w 2048"/>
                  <a:gd name="T5" fmla="*/ 2147483647 h 1815"/>
                  <a:gd name="T6" fmla="*/ 2147483647 w 2048"/>
                  <a:gd name="T7" fmla="*/ 2147483647 h 1815"/>
                  <a:gd name="T8" fmla="*/ 2147483647 w 2048"/>
                  <a:gd name="T9" fmla="*/ 2147483647 h 1815"/>
                  <a:gd name="T10" fmla="*/ 2147483647 w 2048"/>
                  <a:gd name="T11" fmla="*/ 2147483647 h 1815"/>
                  <a:gd name="T12" fmla="*/ 2147483647 w 2048"/>
                  <a:gd name="T13" fmla="*/ 2147483647 h 1815"/>
                  <a:gd name="T14" fmla="*/ 2147483647 w 2048"/>
                  <a:gd name="T15" fmla="*/ 2147483647 h 1815"/>
                  <a:gd name="T16" fmla="*/ 2147483647 w 2048"/>
                  <a:gd name="T17" fmla="*/ 2147483647 h 1815"/>
                  <a:gd name="T18" fmla="*/ 2147483647 w 2048"/>
                  <a:gd name="T19" fmla="*/ 2147483647 h 1815"/>
                  <a:gd name="T20" fmla="*/ 2147483647 w 2048"/>
                  <a:gd name="T21" fmla="*/ 2147483647 h 1815"/>
                  <a:gd name="T22" fmla="*/ 2147483647 w 2048"/>
                  <a:gd name="T23" fmla="*/ 2147483647 h 1815"/>
                  <a:gd name="T24" fmla="*/ 0 w 2048"/>
                  <a:gd name="T25" fmla="*/ 2147483647 h 1815"/>
                  <a:gd name="T26" fmla="*/ 0 w 2048"/>
                  <a:gd name="T27" fmla="*/ 2147483647 h 1815"/>
                  <a:gd name="T28" fmla="*/ 2147483647 w 2048"/>
                  <a:gd name="T29" fmla="*/ 2147483647 h 1815"/>
                  <a:gd name="T30" fmla="*/ 2147483647 w 2048"/>
                  <a:gd name="T31" fmla="*/ 2147483647 h 1815"/>
                  <a:gd name="T32" fmla="*/ 2147483647 w 2048"/>
                  <a:gd name="T33" fmla="*/ 2147483647 h 1815"/>
                  <a:gd name="T34" fmla="*/ 2147483647 w 2048"/>
                  <a:gd name="T35" fmla="*/ 2147483647 h 1815"/>
                  <a:gd name="T36" fmla="*/ 2147483647 w 2048"/>
                  <a:gd name="T37" fmla="*/ 2147483647 h 1815"/>
                  <a:gd name="T38" fmla="*/ 2147483647 w 2048"/>
                  <a:gd name="T39" fmla="*/ 2147483647 h 1815"/>
                  <a:gd name="T40" fmla="*/ 2147483647 w 2048"/>
                  <a:gd name="T41" fmla="*/ 2147483647 h 1815"/>
                  <a:gd name="T42" fmla="*/ 2147483647 w 2048"/>
                  <a:gd name="T43" fmla="*/ 2147483647 h 1815"/>
                  <a:gd name="T44" fmla="*/ 2147483647 w 2048"/>
                  <a:gd name="T45" fmla="*/ 2147483647 h 1815"/>
                  <a:gd name="T46" fmla="*/ 2147483647 w 2048"/>
                  <a:gd name="T47" fmla="*/ 2147483647 h 1815"/>
                  <a:gd name="T48" fmla="*/ 2147483647 w 2048"/>
                  <a:gd name="T49" fmla="*/ 2147483647 h 1815"/>
                  <a:gd name="T50" fmla="*/ 2147483647 w 2048"/>
                  <a:gd name="T51" fmla="*/ 2147483647 h 1815"/>
                  <a:gd name="T52" fmla="*/ 2147483647 w 2048"/>
                  <a:gd name="T53" fmla="*/ 2147483647 h 1815"/>
                  <a:gd name="T54" fmla="*/ 2147483647 w 2048"/>
                  <a:gd name="T55" fmla="*/ 2147483647 h 1815"/>
                  <a:gd name="T56" fmla="*/ 2147483647 w 2048"/>
                  <a:gd name="T57" fmla="*/ 2147483647 h 1815"/>
                  <a:gd name="T58" fmla="*/ 2147483647 w 2048"/>
                  <a:gd name="T59" fmla="*/ 2147483647 h 1815"/>
                  <a:gd name="T60" fmla="*/ 2147483647 w 2048"/>
                  <a:gd name="T61" fmla="*/ 2147483647 h 1815"/>
                  <a:gd name="T62" fmla="*/ 2147483647 w 2048"/>
                  <a:gd name="T63" fmla="*/ 2147483647 h 1815"/>
                  <a:gd name="T64" fmla="*/ 2147483647 w 2048"/>
                  <a:gd name="T65" fmla="*/ 2147483647 h 1815"/>
                  <a:gd name="T66" fmla="*/ 2147483647 w 2048"/>
                  <a:gd name="T67" fmla="*/ 2147483647 h 1815"/>
                  <a:gd name="T68" fmla="*/ 2147483647 w 2048"/>
                  <a:gd name="T69" fmla="*/ 2147483647 h 1815"/>
                  <a:gd name="T70" fmla="*/ 2147483647 w 2048"/>
                  <a:gd name="T71" fmla="*/ 2147483647 h 1815"/>
                  <a:gd name="T72" fmla="*/ 2147483647 w 2048"/>
                  <a:gd name="T73" fmla="*/ 2147483647 h 1815"/>
                  <a:gd name="T74" fmla="*/ 2147483647 w 2048"/>
                  <a:gd name="T75" fmla="*/ 2147483647 h 1815"/>
                  <a:gd name="T76" fmla="*/ 2147483647 w 2048"/>
                  <a:gd name="T77" fmla="*/ 2147483647 h 1815"/>
                  <a:gd name="T78" fmla="*/ 2147483647 w 2048"/>
                  <a:gd name="T79" fmla="*/ 2147483647 h 1815"/>
                  <a:gd name="T80" fmla="*/ 2147483647 w 2048"/>
                  <a:gd name="T81" fmla="*/ 2147483647 h 1815"/>
                  <a:gd name="T82" fmla="*/ 2147483647 w 2048"/>
                  <a:gd name="T83" fmla="*/ 2147483647 h 1815"/>
                  <a:gd name="T84" fmla="*/ 2147483647 w 2048"/>
                  <a:gd name="T85" fmla="*/ 2147483647 h 1815"/>
                  <a:gd name="T86" fmla="*/ 2147483647 w 2048"/>
                  <a:gd name="T87" fmla="*/ 2147483647 h 1815"/>
                  <a:gd name="T88" fmla="*/ 2147483647 w 2048"/>
                  <a:gd name="T89" fmla="*/ 2147483647 h 1815"/>
                  <a:gd name="T90" fmla="*/ 2147483647 w 2048"/>
                  <a:gd name="T91" fmla="*/ 2147483647 h 1815"/>
                  <a:gd name="T92" fmla="*/ 2147483647 w 2048"/>
                  <a:gd name="T93" fmla="*/ 2147483647 h 1815"/>
                  <a:gd name="T94" fmla="*/ 2147483647 w 2048"/>
                  <a:gd name="T95" fmla="*/ 2147483647 h 1815"/>
                  <a:gd name="T96" fmla="*/ 2147483647 w 2048"/>
                  <a:gd name="T97" fmla="*/ 2147483647 h 1815"/>
                  <a:gd name="T98" fmla="*/ 2147483647 w 2048"/>
                  <a:gd name="T99" fmla="*/ 2147483647 h 1815"/>
                  <a:gd name="T100" fmla="*/ 2147483647 w 2048"/>
                  <a:gd name="T101" fmla="*/ 2147483647 h 1815"/>
                  <a:gd name="T102" fmla="*/ 2147483647 w 2048"/>
                  <a:gd name="T103" fmla="*/ 2147483647 h 1815"/>
                  <a:gd name="T104" fmla="*/ 2147483647 w 2048"/>
                  <a:gd name="T105" fmla="*/ 2147483647 h 1815"/>
                  <a:gd name="T106" fmla="*/ 2147483647 w 2048"/>
                  <a:gd name="T107" fmla="*/ 2147483647 h 1815"/>
                  <a:gd name="T108" fmla="*/ 2147483647 w 2048"/>
                  <a:gd name="T109" fmla="*/ 2147483647 h 1815"/>
                  <a:gd name="T110" fmla="*/ 2147483647 w 2048"/>
                  <a:gd name="T111" fmla="*/ 2147483647 h 1815"/>
                  <a:gd name="T112" fmla="*/ 2147483647 w 2048"/>
                  <a:gd name="T113" fmla="*/ 2147483647 h 18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48" h="1815">
                    <a:moveTo>
                      <a:pt x="2048" y="91"/>
                    </a:moveTo>
                    <a:cubicBezTo>
                      <a:pt x="2048" y="635"/>
                      <a:pt x="2048" y="1179"/>
                      <a:pt x="2048" y="1723"/>
                    </a:cubicBezTo>
                    <a:cubicBezTo>
                      <a:pt x="2046" y="1726"/>
                      <a:pt x="2044" y="1730"/>
                      <a:pt x="2043" y="1733"/>
                    </a:cubicBezTo>
                    <a:cubicBezTo>
                      <a:pt x="2025" y="1785"/>
                      <a:pt x="1976" y="1813"/>
                      <a:pt x="1923" y="1804"/>
                    </a:cubicBezTo>
                    <a:cubicBezTo>
                      <a:pt x="1870" y="1794"/>
                      <a:pt x="1836" y="1752"/>
                      <a:pt x="1836" y="1695"/>
                    </a:cubicBezTo>
                    <a:cubicBezTo>
                      <a:pt x="1836" y="1498"/>
                      <a:pt x="1836" y="1301"/>
                      <a:pt x="1836" y="1103"/>
                    </a:cubicBezTo>
                    <a:cubicBezTo>
                      <a:pt x="1836" y="1096"/>
                      <a:pt x="1836" y="1088"/>
                      <a:pt x="1836" y="1080"/>
                    </a:cubicBezTo>
                    <a:cubicBezTo>
                      <a:pt x="1293" y="1080"/>
                      <a:pt x="753" y="1080"/>
                      <a:pt x="212" y="1080"/>
                    </a:cubicBezTo>
                    <a:cubicBezTo>
                      <a:pt x="212" y="1090"/>
                      <a:pt x="212" y="1098"/>
                      <a:pt x="212" y="1106"/>
                    </a:cubicBezTo>
                    <a:cubicBezTo>
                      <a:pt x="212" y="1304"/>
                      <a:pt x="212" y="1502"/>
                      <a:pt x="212" y="1700"/>
                    </a:cubicBezTo>
                    <a:cubicBezTo>
                      <a:pt x="212" y="1747"/>
                      <a:pt x="184" y="1786"/>
                      <a:pt x="140" y="1800"/>
                    </a:cubicBezTo>
                    <a:cubicBezTo>
                      <a:pt x="96" y="1815"/>
                      <a:pt x="48" y="1801"/>
                      <a:pt x="21" y="1763"/>
                    </a:cubicBezTo>
                    <a:cubicBezTo>
                      <a:pt x="12" y="1751"/>
                      <a:pt x="7" y="1736"/>
                      <a:pt x="0" y="1723"/>
                    </a:cubicBezTo>
                    <a:cubicBezTo>
                      <a:pt x="0" y="1179"/>
                      <a:pt x="0" y="635"/>
                      <a:pt x="0" y="91"/>
                    </a:cubicBezTo>
                    <a:cubicBezTo>
                      <a:pt x="2" y="88"/>
                      <a:pt x="4" y="84"/>
                      <a:pt x="5" y="81"/>
                    </a:cubicBezTo>
                    <a:cubicBezTo>
                      <a:pt x="24" y="30"/>
                      <a:pt x="71" y="2"/>
                      <a:pt x="125" y="11"/>
                    </a:cubicBezTo>
                    <a:cubicBezTo>
                      <a:pt x="176" y="19"/>
                      <a:pt x="211" y="61"/>
                      <a:pt x="212" y="115"/>
                    </a:cubicBezTo>
                    <a:cubicBezTo>
                      <a:pt x="212" y="144"/>
                      <a:pt x="212" y="173"/>
                      <a:pt x="212" y="203"/>
                    </a:cubicBezTo>
                    <a:cubicBezTo>
                      <a:pt x="212" y="230"/>
                      <a:pt x="212" y="257"/>
                      <a:pt x="212" y="284"/>
                    </a:cubicBezTo>
                    <a:cubicBezTo>
                      <a:pt x="755" y="284"/>
                      <a:pt x="1295" y="284"/>
                      <a:pt x="1836" y="284"/>
                    </a:cubicBezTo>
                    <a:cubicBezTo>
                      <a:pt x="1836" y="226"/>
                      <a:pt x="1836" y="168"/>
                      <a:pt x="1836" y="111"/>
                    </a:cubicBezTo>
                    <a:cubicBezTo>
                      <a:pt x="1837" y="66"/>
                      <a:pt x="1867" y="27"/>
                      <a:pt x="1909" y="14"/>
                    </a:cubicBezTo>
                    <a:cubicBezTo>
                      <a:pt x="1954" y="0"/>
                      <a:pt x="2002" y="15"/>
                      <a:pt x="2028" y="52"/>
                    </a:cubicBezTo>
                    <a:cubicBezTo>
                      <a:pt x="2036" y="64"/>
                      <a:pt x="2041" y="78"/>
                      <a:pt x="2048" y="91"/>
                    </a:cubicBezTo>
                    <a:close/>
                    <a:moveTo>
                      <a:pt x="727" y="935"/>
                    </a:moveTo>
                    <a:cubicBezTo>
                      <a:pt x="735" y="935"/>
                      <a:pt x="741" y="936"/>
                      <a:pt x="747" y="936"/>
                    </a:cubicBezTo>
                    <a:cubicBezTo>
                      <a:pt x="838" y="936"/>
                      <a:pt x="929" y="936"/>
                      <a:pt x="1021" y="936"/>
                    </a:cubicBezTo>
                    <a:cubicBezTo>
                      <a:pt x="1035" y="936"/>
                      <a:pt x="1042" y="932"/>
                      <a:pt x="1048" y="919"/>
                    </a:cubicBezTo>
                    <a:cubicBezTo>
                      <a:pt x="1125" y="762"/>
                      <a:pt x="1203" y="604"/>
                      <a:pt x="1281" y="447"/>
                    </a:cubicBezTo>
                    <a:cubicBezTo>
                      <a:pt x="1283" y="441"/>
                      <a:pt x="1286" y="435"/>
                      <a:pt x="1289" y="427"/>
                    </a:cubicBezTo>
                    <a:cubicBezTo>
                      <a:pt x="1189" y="427"/>
                      <a:pt x="1093" y="428"/>
                      <a:pt x="996" y="427"/>
                    </a:cubicBezTo>
                    <a:cubicBezTo>
                      <a:pt x="981" y="427"/>
                      <a:pt x="974" y="432"/>
                      <a:pt x="967" y="445"/>
                    </a:cubicBezTo>
                    <a:cubicBezTo>
                      <a:pt x="891" y="601"/>
                      <a:pt x="813" y="758"/>
                      <a:pt x="736" y="914"/>
                    </a:cubicBezTo>
                    <a:cubicBezTo>
                      <a:pt x="733" y="920"/>
                      <a:pt x="731" y="927"/>
                      <a:pt x="727" y="935"/>
                    </a:cubicBezTo>
                    <a:close/>
                    <a:moveTo>
                      <a:pt x="1813" y="427"/>
                    </a:moveTo>
                    <a:cubicBezTo>
                      <a:pt x="1750" y="427"/>
                      <a:pt x="1691" y="428"/>
                      <a:pt x="1632" y="427"/>
                    </a:cubicBezTo>
                    <a:cubicBezTo>
                      <a:pt x="1617" y="427"/>
                      <a:pt x="1610" y="431"/>
                      <a:pt x="1603" y="445"/>
                    </a:cubicBezTo>
                    <a:cubicBezTo>
                      <a:pt x="1526" y="602"/>
                      <a:pt x="1449" y="759"/>
                      <a:pt x="1371" y="916"/>
                    </a:cubicBezTo>
                    <a:cubicBezTo>
                      <a:pt x="1368" y="921"/>
                      <a:pt x="1366" y="927"/>
                      <a:pt x="1363" y="934"/>
                    </a:cubicBezTo>
                    <a:cubicBezTo>
                      <a:pt x="1368" y="935"/>
                      <a:pt x="1370" y="936"/>
                      <a:pt x="1373" y="936"/>
                    </a:cubicBezTo>
                    <a:cubicBezTo>
                      <a:pt x="1469" y="936"/>
                      <a:pt x="1566" y="936"/>
                      <a:pt x="1662" y="935"/>
                    </a:cubicBezTo>
                    <a:cubicBezTo>
                      <a:pt x="1669" y="935"/>
                      <a:pt x="1678" y="928"/>
                      <a:pt x="1681" y="922"/>
                    </a:cubicBezTo>
                    <a:cubicBezTo>
                      <a:pt x="1705" y="875"/>
                      <a:pt x="1728" y="828"/>
                      <a:pt x="1751" y="781"/>
                    </a:cubicBezTo>
                    <a:cubicBezTo>
                      <a:pt x="1772" y="739"/>
                      <a:pt x="1800" y="699"/>
                      <a:pt x="1810" y="655"/>
                    </a:cubicBezTo>
                    <a:cubicBezTo>
                      <a:pt x="1821" y="611"/>
                      <a:pt x="1813" y="562"/>
                      <a:pt x="1813" y="515"/>
                    </a:cubicBezTo>
                    <a:cubicBezTo>
                      <a:pt x="1813" y="487"/>
                      <a:pt x="1813" y="458"/>
                      <a:pt x="1813" y="427"/>
                    </a:cubicBezTo>
                    <a:close/>
                    <a:moveTo>
                      <a:pt x="217" y="936"/>
                    </a:moveTo>
                    <a:cubicBezTo>
                      <a:pt x="274" y="936"/>
                      <a:pt x="329" y="935"/>
                      <a:pt x="385" y="936"/>
                    </a:cubicBezTo>
                    <a:cubicBezTo>
                      <a:pt x="399" y="936"/>
                      <a:pt x="406" y="932"/>
                      <a:pt x="412" y="919"/>
                    </a:cubicBezTo>
                    <a:cubicBezTo>
                      <a:pt x="489" y="762"/>
                      <a:pt x="567" y="604"/>
                      <a:pt x="645" y="447"/>
                    </a:cubicBezTo>
                    <a:cubicBezTo>
                      <a:pt x="648" y="441"/>
                      <a:pt x="650" y="435"/>
                      <a:pt x="653" y="429"/>
                    </a:cubicBezTo>
                    <a:cubicBezTo>
                      <a:pt x="648" y="428"/>
                      <a:pt x="645" y="428"/>
                      <a:pt x="643" y="428"/>
                    </a:cubicBezTo>
                    <a:cubicBezTo>
                      <a:pt x="547" y="428"/>
                      <a:pt x="451" y="428"/>
                      <a:pt x="355" y="427"/>
                    </a:cubicBezTo>
                    <a:cubicBezTo>
                      <a:pt x="342" y="427"/>
                      <a:pt x="338" y="434"/>
                      <a:pt x="333" y="443"/>
                    </a:cubicBezTo>
                    <a:cubicBezTo>
                      <a:pt x="299" y="513"/>
                      <a:pt x="263" y="583"/>
                      <a:pt x="229" y="654"/>
                    </a:cubicBezTo>
                    <a:cubicBezTo>
                      <a:pt x="224" y="664"/>
                      <a:pt x="217" y="675"/>
                      <a:pt x="217" y="685"/>
                    </a:cubicBezTo>
                    <a:cubicBezTo>
                      <a:pt x="216" y="768"/>
                      <a:pt x="217" y="850"/>
                      <a:pt x="217" y="9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mtClean="0">
                  <a:solidFill>
                    <a:prstClr val="black"/>
                  </a:solidFill>
                  <a:cs typeface="Arial" pitchFamily="34" charset="0"/>
                </a:endParaRPr>
              </a:p>
            </p:txBody>
          </p:sp>
        </p:grpSp>
        <p:grpSp>
          <p:nvGrpSpPr>
            <p:cNvPr id="16458" name="icon188"/>
            <p:cNvGrpSpPr>
              <a:grpSpLocks noChangeAspect="1"/>
            </p:cNvGrpSpPr>
            <p:nvPr/>
          </p:nvGrpSpPr>
          <p:grpSpPr bwMode="auto">
            <a:xfrm>
              <a:off x="3119087" y="3815135"/>
              <a:ext cx="188912" cy="215900"/>
              <a:chOff x="1884410" y="7639062"/>
              <a:chExt cx="720000" cy="719996"/>
            </a:xfrm>
          </p:grpSpPr>
          <p:sp>
            <p:nvSpPr>
              <p:cNvPr id="203" name="Freeform 5"/>
              <p:cNvSpPr>
                <a:spLocks/>
              </p:cNvSpPr>
              <p:nvPr/>
            </p:nvSpPr>
            <p:spPr bwMode="auto">
              <a:xfrm>
                <a:off x="1884410" y="7639889"/>
                <a:ext cx="720122" cy="719996"/>
              </a:xfrm>
              <a:prstGeom prst="ellipse">
                <a:avLst/>
              </a:prstGeom>
              <a:solidFill>
                <a:srgbClr val="953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grpSp>
            <p:nvGrpSpPr>
              <p:cNvPr id="204" name="Group 109"/>
              <p:cNvGrpSpPr>
                <a:grpSpLocks noChangeAspect="1"/>
              </p:cNvGrpSpPr>
              <p:nvPr/>
            </p:nvGrpSpPr>
            <p:grpSpPr bwMode="auto">
              <a:xfrm>
                <a:off x="1969922" y="7758672"/>
                <a:ext cx="548976" cy="495043"/>
                <a:chOff x="1519238" y="19992105"/>
                <a:chExt cx="4064000" cy="3664712"/>
              </a:xfrm>
              <a:solidFill>
                <a:schemeClr val="bg1"/>
              </a:solidFill>
            </p:grpSpPr>
            <p:sp>
              <p:nvSpPr>
                <p:cNvPr id="205" name="Freeform 155"/>
                <p:cNvSpPr>
                  <a:spLocks/>
                </p:cNvSpPr>
                <p:nvPr/>
              </p:nvSpPr>
              <p:spPr bwMode="auto">
                <a:xfrm>
                  <a:off x="2817826" y="21183505"/>
                  <a:ext cx="831836" cy="2473312"/>
                </a:xfrm>
                <a:custGeom>
                  <a:avLst/>
                  <a:gdLst>
                    <a:gd name="T0" fmla="*/ 402 w 524"/>
                    <a:gd name="T1" fmla="*/ 1296 h 1558"/>
                    <a:gd name="T2" fmla="*/ 402 w 524"/>
                    <a:gd name="T3" fmla="*/ 1296 h 1558"/>
                    <a:gd name="T4" fmla="*/ 402 w 524"/>
                    <a:gd name="T5" fmla="*/ 1298 h 1558"/>
                    <a:gd name="T6" fmla="*/ 402 w 524"/>
                    <a:gd name="T7" fmla="*/ 1298 h 1558"/>
                    <a:gd name="T8" fmla="*/ 398 w 524"/>
                    <a:gd name="T9" fmla="*/ 1326 h 1558"/>
                    <a:gd name="T10" fmla="*/ 390 w 524"/>
                    <a:gd name="T11" fmla="*/ 1352 h 1558"/>
                    <a:gd name="T12" fmla="*/ 378 w 524"/>
                    <a:gd name="T13" fmla="*/ 1376 h 1558"/>
                    <a:gd name="T14" fmla="*/ 360 w 524"/>
                    <a:gd name="T15" fmla="*/ 1396 h 1558"/>
                    <a:gd name="T16" fmla="*/ 340 w 524"/>
                    <a:gd name="T17" fmla="*/ 1412 h 1558"/>
                    <a:gd name="T18" fmla="*/ 316 w 524"/>
                    <a:gd name="T19" fmla="*/ 1426 h 1558"/>
                    <a:gd name="T20" fmla="*/ 290 w 524"/>
                    <a:gd name="T21" fmla="*/ 1434 h 1558"/>
                    <a:gd name="T22" fmla="*/ 262 w 524"/>
                    <a:gd name="T23" fmla="*/ 1436 h 1558"/>
                    <a:gd name="T24" fmla="*/ 248 w 524"/>
                    <a:gd name="T25" fmla="*/ 1436 h 1558"/>
                    <a:gd name="T26" fmla="*/ 220 w 524"/>
                    <a:gd name="T27" fmla="*/ 1430 h 1558"/>
                    <a:gd name="T28" fmla="*/ 196 w 524"/>
                    <a:gd name="T29" fmla="*/ 1420 h 1558"/>
                    <a:gd name="T30" fmla="*/ 172 w 524"/>
                    <a:gd name="T31" fmla="*/ 1404 h 1558"/>
                    <a:gd name="T32" fmla="*/ 154 w 524"/>
                    <a:gd name="T33" fmla="*/ 1386 h 1558"/>
                    <a:gd name="T34" fmla="*/ 138 w 524"/>
                    <a:gd name="T35" fmla="*/ 1364 h 1558"/>
                    <a:gd name="T36" fmla="*/ 128 w 524"/>
                    <a:gd name="T37" fmla="*/ 1338 h 1558"/>
                    <a:gd name="T38" fmla="*/ 122 w 524"/>
                    <a:gd name="T39" fmla="*/ 1312 h 1558"/>
                    <a:gd name="T40" fmla="*/ 122 w 524"/>
                    <a:gd name="T41" fmla="*/ 1298 h 1558"/>
                    <a:gd name="T42" fmla="*/ 118 w 524"/>
                    <a:gd name="T43" fmla="*/ 1274 h 1558"/>
                    <a:gd name="T44" fmla="*/ 104 w 524"/>
                    <a:gd name="T45" fmla="*/ 1254 h 1558"/>
                    <a:gd name="T46" fmla="*/ 84 w 524"/>
                    <a:gd name="T47" fmla="*/ 1242 h 1558"/>
                    <a:gd name="T48" fmla="*/ 62 w 524"/>
                    <a:gd name="T49" fmla="*/ 1236 h 1558"/>
                    <a:gd name="T50" fmla="*/ 48 w 524"/>
                    <a:gd name="T51" fmla="*/ 1238 h 1558"/>
                    <a:gd name="T52" fmla="*/ 28 w 524"/>
                    <a:gd name="T53" fmla="*/ 1246 h 1558"/>
                    <a:gd name="T54" fmla="*/ 10 w 524"/>
                    <a:gd name="T55" fmla="*/ 1264 h 1558"/>
                    <a:gd name="T56" fmla="*/ 2 w 524"/>
                    <a:gd name="T57" fmla="*/ 1284 h 1558"/>
                    <a:gd name="T58" fmla="*/ 0 w 524"/>
                    <a:gd name="T59" fmla="*/ 1298 h 1558"/>
                    <a:gd name="T60" fmla="*/ 6 w 524"/>
                    <a:gd name="T61" fmla="*/ 1350 h 1558"/>
                    <a:gd name="T62" fmla="*/ 20 w 524"/>
                    <a:gd name="T63" fmla="*/ 1398 h 1558"/>
                    <a:gd name="T64" fmla="*/ 44 w 524"/>
                    <a:gd name="T65" fmla="*/ 1444 h 1558"/>
                    <a:gd name="T66" fmla="*/ 76 w 524"/>
                    <a:gd name="T67" fmla="*/ 1482 h 1558"/>
                    <a:gd name="T68" fmla="*/ 116 w 524"/>
                    <a:gd name="T69" fmla="*/ 1514 h 1558"/>
                    <a:gd name="T70" fmla="*/ 160 w 524"/>
                    <a:gd name="T71" fmla="*/ 1538 h 1558"/>
                    <a:gd name="T72" fmla="*/ 210 w 524"/>
                    <a:gd name="T73" fmla="*/ 1554 h 1558"/>
                    <a:gd name="T74" fmla="*/ 262 w 524"/>
                    <a:gd name="T75" fmla="*/ 1558 h 1558"/>
                    <a:gd name="T76" fmla="*/ 288 w 524"/>
                    <a:gd name="T77" fmla="*/ 1558 h 1558"/>
                    <a:gd name="T78" fmla="*/ 340 w 524"/>
                    <a:gd name="T79" fmla="*/ 1546 h 1558"/>
                    <a:gd name="T80" fmla="*/ 386 w 524"/>
                    <a:gd name="T81" fmla="*/ 1526 h 1558"/>
                    <a:gd name="T82" fmla="*/ 428 w 524"/>
                    <a:gd name="T83" fmla="*/ 1498 h 1558"/>
                    <a:gd name="T84" fmla="*/ 464 w 524"/>
                    <a:gd name="T85" fmla="*/ 1464 h 1558"/>
                    <a:gd name="T86" fmla="*/ 492 w 524"/>
                    <a:gd name="T87" fmla="*/ 1422 h 1558"/>
                    <a:gd name="T88" fmla="*/ 512 w 524"/>
                    <a:gd name="T89" fmla="*/ 1374 h 1558"/>
                    <a:gd name="T90" fmla="*/ 522 w 524"/>
                    <a:gd name="T91" fmla="*/ 1324 h 1558"/>
                    <a:gd name="T92" fmla="*/ 524 w 524"/>
                    <a:gd name="T93" fmla="*/ 1298 h 1558"/>
                    <a:gd name="T94" fmla="*/ 524 w 524"/>
                    <a:gd name="T95" fmla="*/ 1296 h 1558"/>
                    <a:gd name="T96" fmla="*/ 524 w 524"/>
                    <a:gd name="T97" fmla="*/ 6 h 1558"/>
                    <a:gd name="T98" fmla="*/ 492 w 524"/>
                    <a:gd name="T99" fmla="*/ 2 h 1558"/>
                    <a:gd name="T100" fmla="*/ 462 w 524"/>
                    <a:gd name="T101" fmla="*/ 0 h 1558"/>
                    <a:gd name="T102" fmla="*/ 402 w 524"/>
                    <a:gd name="T103" fmla="*/ 6 h 1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4" h="1558">
                      <a:moveTo>
                        <a:pt x="402" y="6"/>
                      </a:moveTo>
                      <a:lnTo>
                        <a:pt x="402" y="1296"/>
                      </a:lnTo>
                      <a:lnTo>
                        <a:pt x="402" y="1296"/>
                      </a:lnTo>
                      <a:lnTo>
                        <a:pt x="402" y="1296"/>
                      </a:lnTo>
                      <a:lnTo>
                        <a:pt x="402" y="1296"/>
                      </a:lnTo>
                      <a:lnTo>
                        <a:pt x="402" y="1298"/>
                      </a:lnTo>
                      <a:lnTo>
                        <a:pt x="402" y="1298"/>
                      </a:lnTo>
                      <a:lnTo>
                        <a:pt x="402" y="1298"/>
                      </a:lnTo>
                      <a:lnTo>
                        <a:pt x="400" y="1312"/>
                      </a:lnTo>
                      <a:lnTo>
                        <a:pt x="398" y="1326"/>
                      </a:lnTo>
                      <a:lnTo>
                        <a:pt x="396" y="1338"/>
                      </a:lnTo>
                      <a:lnTo>
                        <a:pt x="390" y="1352"/>
                      </a:lnTo>
                      <a:lnTo>
                        <a:pt x="384" y="1364"/>
                      </a:lnTo>
                      <a:lnTo>
                        <a:pt x="378" y="1376"/>
                      </a:lnTo>
                      <a:lnTo>
                        <a:pt x="370" y="1386"/>
                      </a:lnTo>
                      <a:lnTo>
                        <a:pt x="360" y="1396"/>
                      </a:lnTo>
                      <a:lnTo>
                        <a:pt x="350" y="1404"/>
                      </a:lnTo>
                      <a:lnTo>
                        <a:pt x="340" y="1412"/>
                      </a:lnTo>
                      <a:lnTo>
                        <a:pt x="328" y="1420"/>
                      </a:lnTo>
                      <a:lnTo>
                        <a:pt x="316" y="1426"/>
                      </a:lnTo>
                      <a:lnTo>
                        <a:pt x="304" y="1430"/>
                      </a:lnTo>
                      <a:lnTo>
                        <a:pt x="290" y="1434"/>
                      </a:lnTo>
                      <a:lnTo>
                        <a:pt x="276" y="1436"/>
                      </a:lnTo>
                      <a:lnTo>
                        <a:pt x="262" y="1436"/>
                      </a:lnTo>
                      <a:lnTo>
                        <a:pt x="262" y="1436"/>
                      </a:lnTo>
                      <a:lnTo>
                        <a:pt x="248" y="1436"/>
                      </a:lnTo>
                      <a:lnTo>
                        <a:pt x="234" y="1434"/>
                      </a:lnTo>
                      <a:lnTo>
                        <a:pt x="220" y="1430"/>
                      </a:lnTo>
                      <a:lnTo>
                        <a:pt x="208" y="1426"/>
                      </a:lnTo>
                      <a:lnTo>
                        <a:pt x="196" y="1420"/>
                      </a:lnTo>
                      <a:lnTo>
                        <a:pt x="184" y="1412"/>
                      </a:lnTo>
                      <a:lnTo>
                        <a:pt x="172" y="1404"/>
                      </a:lnTo>
                      <a:lnTo>
                        <a:pt x="162" y="1396"/>
                      </a:lnTo>
                      <a:lnTo>
                        <a:pt x="154" y="1386"/>
                      </a:lnTo>
                      <a:lnTo>
                        <a:pt x="146" y="1376"/>
                      </a:lnTo>
                      <a:lnTo>
                        <a:pt x="138" y="1364"/>
                      </a:lnTo>
                      <a:lnTo>
                        <a:pt x="132" y="1352"/>
                      </a:lnTo>
                      <a:lnTo>
                        <a:pt x="128" y="1338"/>
                      </a:lnTo>
                      <a:lnTo>
                        <a:pt x="124" y="1326"/>
                      </a:lnTo>
                      <a:lnTo>
                        <a:pt x="122" y="1312"/>
                      </a:lnTo>
                      <a:lnTo>
                        <a:pt x="122" y="1298"/>
                      </a:lnTo>
                      <a:lnTo>
                        <a:pt x="122" y="1298"/>
                      </a:lnTo>
                      <a:lnTo>
                        <a:pt x="120" y="1284"/>
                      </a:lnTo>
                      <a:lnTo>
                        <a:pt x="118" y="1274"/>
                      </a:lnTo>
                      <a:lnTo>
                        <a:pt x="112" y="1264"/>
                      </a:lnTo>
                      <a:lnTo>
                        <a:pt x="104" y="1254"/>
                      </a:lnTo>
                      <a:lnTo>
                        <a:pt x="96" y="1246"/>
                      </a:lnTo>
                      <a:lnTo>
                        <a:pt x="84" y="1242"/>
                      </a:lnTo>
                      <a:lnTo>
                        <a:pt x="74" y="1238"/>
                      </a:lnTo>
                      <a:lnTo>
                        <a:pt x="62" y="1236"/>
                      </a:lnTo>
                      <a:lnTo>
                        <a:pt x="62" y="1236"/>
                      </a:lnTo>
                      <a:lnTo>
                        <a:pt x="48" y="1238"/>
                      </a:lnTo>
                      <a:lnTo>
                        <a:pt x="38" y="1242"/>
                      </a:lnTo>
                      <a:lnTo>
                        <a:pt x="28" y="1246"/>
                      </a:lnTo>
                      <a:lnTo>
                        <a:pt x="18" y="1254"/>
                      </a:lnTo>
                      <a:lnTo>
                        <a:pt x="10" y="1264"/>
                      </a:lnTo>
                      <a:lnTo>
                        <a:pt x="6" y="1274"/>
                      </a:lnTo>
                      <a:lnTo>
                        <a:pt x="2" y="1284"/>
                      </a:lnTo>
                      <a:lnTo>
                        <a:pt x="0" y="1298"/>
                      </a:lnTo>
                      <a:lnTo>
                        <a:pt x="0" y="1298"/>
                      </a:lnTo>
                      <a:lnTo>
                        <a:pt x="2" y="1324"/>
                      </a:lnTo>
                      <a:lnTo>
                        <a:pt x="6" y="1350"/>
                      </a:lnTo>
                      <a:lnTo>
                        <a:pt x="12" y="1374"/>
                      </a:lnTo>
                      <a:lnTo>
                        <a:pt x="20" y="1398"/>
                      </a:lnTo>
                      <a:lnTo>
                        <a:pt x="32" y="1422"/>
                      </a:lnTo>
                      <a:lnTo>
                        <a:pt x="44" y="1444"/>
                      </a:lnTo>
                      <a:lnTo>
                        <a:pt x="60" y="1464"/>
                      </a:lnTo>
                      <a:lnTo>
                        <a:pt x="76" y="1482"/>
                      </a:lnTo>
                      <a:lnTo>
                        <a:pt x="96" y="1498"/>
                      </a:lnTo>
                      <a:lnTo>
                        <a:pt x="116" y="1514"/>
                      </a:lnTo>
                      <a:lnTo>
                        <a:pt x="138" y="1526"/>
                      </a:lnTo>
                      <a:lnTo>
                        <a:pt x="160" y="1538"/>
                      </a:lnTo>
                      <a:lnTo>
                        <a:pt x="184" y="1546"/>
                      </a:lnTo>
                      <a:lnTo>
                        <a:pt x="210" y="1554"/>
                      </a:lnTo>
                      <a:lnTo>
                        <a:pt x="236" y="1558"/>
                      </a:lnTo>
                      <a:lnTo>
                        <a:pt x="262" y="1558"/>
                      </a:lnTo>
                      <a:lnTo>
                        <a:pt x="262" y="1558"/>
                      </a:lnTo>
                      <a:lnTo>
                        <a:pt x="288" y="1558"/>
                      </a:lnTo>
                      <a:lnTo>
                        <a:pt x="314" y="1554"/>
                      </a:lnTo>
                      <a:lnTo>
                        <a:pt x="340" y="1546"/>
                      </a:lnTo>
                      <a:lnTo>
                        <a:pt x="364" y="1538"/>
                      </a:lnTo>
                      <a:lnTo>
                        <a:pt x="386" y="1526"/>
                      </a:lnTo>
                      <a:lnTo>
                        <a:pt x="408" y="1514"/>
                      </a:lnTo>
                      <a:lnTo>
                        <a:pt x="428" y="1498"/>
                      </a:lnTo>
                      <a:lnTo>
                        <a:pt x="446" y="1482"/>
                      </a:lnTo>
                      <a:lnTo>
                        <a:pt x="464" y="1464"/>
                      </a:lnTo>
                      <a:lnTo>
                        <a:pt x="478" y="1444"/>
                      </a:lnTo>
                      <a:lnTo>
                        <a:pt x="492" y="1422"/>
                      </a:lnTo>
                      <a:lnTo>
                        <a:pt x="502" y="1398"/>
                      </a:lnTo>
                      <a:lnTo>
                        <a:pt x="512" y="1374"/>
                      </a:lnTo>
                      <a:lnTo>
                        <a:pt x="518" y="1350"/>
                      </a:lnTo>
                      <a:lnTo>
                        <a:pt x="522" y="1324"/>
                      </a:lnTo>
                      <a:lnTo>
                        <a:pt x="524" y="1298"/>
                      </a:lnTo>
                      <a:lnTo>
                        <a:pt x="524" y="1298"/>
                      </a:lnTo>
                      <a:lnTo>
                        <a:pt x="524" y="1296"/>
                      </a:lnTo>
                      <a:lnTo>
                        <a:pt x="524" y="1296"/>
                      </a:lnTo>
                      <a:lnTo>
                        <a:pt x="524" y="1296"/>
                      </a:lnTo>
                      <a:lnTo>
                        <a:pt x="524" y="6"/>
                      </a:lnTo>
                      <a:lnTo>
                        <a:pt x="524" y="6"/>
                      </a:lnTo>
                      <a:lnTo>
                        <a:pt x="492" y="2"/>
                      </a:lnTo>
                      <a:lnTo>
                        <a:pt x="462" y="0"/>
                      </a:lnTo>
                      <a:lnTo>
                        <a:pt x="462" y="0"/>
                      </a:lnTo>
                      <a:lnTo>
                        <a:pt x="432" y="2"/>
                      </a:lnTo>
                      <a:lnTo>
                        <a:pt x="402" y="6"/>
                      </a:lnTo>
                      <a:lnTo>
                        <a:pt x="40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sp>
              <p:nvSpPr>
                <p:cNvPr id="206" name="Freeform 157"/>
                <p:cNvSpPr>
                  <a:spLocks/>
                </p:cNvSpPr>
                <p:nvPr/>
              </p:nvSpPr>
              <p:spPr bwMode="auto">
                <a:xfrm>
                  <a:off x="1519238" y="19992105"/>
                  <a:ext cx="4064000" cy="1752585"/>
                </a:xfrm>
                <a:custGeom>
                  <a:avLst/>
                  <a:gdLst>
                    <a:gd name="T0" fmla="*/ 1280 w 2560"/>
                    <a:gd name="T1" fmla="*/ 0 h 1104"/>
                    <a:gd name="T2" fmla="*/ 1220 w 2560"/>
                    <a:gd name="T3" fmla="*/ 2 h 1104"/>
                    <a:gd name="T4" fmla="*/ 1048 w 2560"/>
                    <a:gd name="T5" fmla="*/ 20 h 1104"/>
                    <a:gd name="T6" fmla="*/ 884 w 2560"/>
                    <a:gd name="T7" fmla="*/ 62 h 1104"/>
                    <a:gd name="T8" fmla="*/ 728 w 2560"/>
                    <a:gd name="T9" fmla="*/ 124 h 1104"/>
                    <a:gd name="T10" fmla="*/ 584 w 2560"/>
                    <a:gd name="T11" fmla="*/ 204 h 1104"/>
                    <a:gd name="T12" fmla="*/ 452 w 2560"/>
                    <a:gd name="T13" fmla="*/ 300 h 1104"/>
                    <a:gd name="T14" fmla="*/ 332 w 2560"/>
                    <a:gd name="T15" fmla="*/ 414 h 1104"/>
                    <a:gd name="T16" fmla="*/ 228 w 2560"/>
                    <a:gd name="T17" fmla="*/ 540 h 1104"/>
                    <a:gd name="T18" fmla="*/ 142 w 2560"/>
                    <a:gd name="T19" fmla="*/ 680 h 1104"/>
                    <a:gd name="T20" fmla="*/ 72 w 2560"/>
                    <a:gd name="T21" fmla="*/ 830 h 1104"/>
                    <a:gd name="T22" fmla="*/ 22 w 2560"/>
                    <a:gd name="T23" fmla="*/ 992 h 1104"/>
                    <a:gd name="T24" fmla="*/ 0 w 2560"/>
                    <a:gd name="T25" fmla="*/ 1102 h 1104"/>
                    <a:gd name="T26" fmla="*/ 54 w 2560"/>
                    <a:gd name="T27" fmla="*/ 1016 h 1104"/>
                    <a:gd name="T28" fmla="*/ 120 w 2560"/>
                    <a:gd name="T29" fmla="*/ 942 h 1104"/>
                    <a:gd name="T30" fmla="*/ 198 w 2560"/>
                    <a:gd name="T31" fmla="*/ 882 h 1104"/>
                    <a:gd name="T32" fmla="*/ 288 w 2560"/>
                    <a:gd name="T33" fmla="*/ 842 h 1104"/>
                    <a:gd name="T34" fmla="*/ 388 w 2560"/>
                    <a:gd name="T35" fmla="*/ 822 h 1104"/>
                    <a:gd name="T36" fmla="*/ 456 w 2560"/>
                    <a:gd name="T37" fmla="*/ 822 h 1104"/>
                    <a:gd name="T38" fmla="*/ 552 w 2560"/>
                    <a:gd name="T39" fmla="*/ 842 h 1104"/>
                    <a:gd name="T40" fmla="*/ 638 w 2560"/>
                    <a:gd name="T41" fmla="*/ 882 h 1104"/>
                    <a:gd name="T42" fmla="*/ 716 w 2560"/>
                    <a:gd name="T43" fmla="*/ 936 h 1104"/>
                    <a:gd name="T44" fmla="*/ 782 w 2560"/>
                    <a:gd name="T45" fmla="*/ 1004 h 1104"/>
                    <a:gd name="T46" fmla="*/ 836 w 2560"/>
                    <a:gd name="T47" fmla="*/ 1082 h 1104"/>
                    <a:gd name="T48" fmla="*/ 866 w 2560"/>
                    <a:gd name="T49" fmla="*/ 1036 h 1104"/>
                    <a:gd name="T50" fmla="*/ 926 w 2560"/>
                    <a:gd name="T51" fmla="*/ 972 h 1104"/>
                    <a:gd name="T52" fmla="*/ 998 w 2560"/>
                    <a:gd name="T53" fmla="*/ 916 h 1104"/>
                    <a:gd name="T54" fmla="*/ 1078 w 2560"/>
                    <a:gd name="T55" fmla="*/ 870 h 1104"/>
                    <a:gd name="T56" fmla="*/ 1162 w 2560"/>
                    <a:gd name="T57" fmla="*/ 838 h 1104"/>
                    <a:gd name="T58" fmla="*/ 1220 w 2560"/>
                    <a:gd name="T59" fmla="*/ 826 h 1104"/>
                    <a:gd name="T60" fmla="*/ 1280 w 2560"/>
                    <a:gd name="T61" fmla="*/ 822 h 1104"/>
                    <a:gd name="T62" fmla="*/ 1342 w 2560"/>
                    <a:gd name="T63" fmla="*/ 826 h 1104"/>
                    <a:gd name="T64" fmla="*/ 1426 w 2560"/>
                    <a:gd name="T65" fmla="*/ 848 h 1104"/>
                    <a:gd name="T66" fmla="*/ 1510 w 2560"/>
                    <a:gd name="T67" fmla="*/ 884 h 1104"/>
                    <a:gd name="T68" fmla="*/ 1588 w 2560"/>
                    <a:gd name="T69" fmla="*/ 932 h 1104"/>
                    <a:gd name="T70" fmla="*/ 1656 w 2560"/>
                    <a:gd name="T71" fmla="*/ 992 h 1104"/>
                    <a:gd name="T72" fmla="*/ 1710 w 2560"/>
                    <a:gd name="T73" fmla="*/ 1058 h 1104"/>
                    <a:gd name="T74" fmla="*/ 1742 w 2560"/>
                    <a:gd name="T75" fmla="*/ 1056 h 1104"/>
                    <a:gd name="T76" fmla="*/ 1798 w 2560"/>
                    <a:gd name="T77" fmla="*/ 980 h 1104"/>
                    <a:gd name="T78" fmla="*/ 1870 w 2560"/>
                    <a:gd name="T79" fmla="*/ 916 h 1104"/>
                    <a:gd name="T80" fmla="*/ 1950 w 2560"/>
                    <a:gd name="T81" fmla="*/ 866 h 1104"/>
                    <a:gd name="T82" fmla="*/ 2040 w 2560"/>
                    <a:gd name="T83" fmla="*/ 834 h 1104"/>
                    <a:gd name="T84" fmla="*/ 2136 w 2560"/>
                    <a:gd name="T85" fmla="*/ 822 h 1104"/>
                    <a:gd name="T86" fmla="*/ 2206 w 2560"/>
                    <a:gd name="T87" fmla="*/ 826 h 1104"/>
                    <a:gd name="T88" fmla="*/ 2304 w 2560"/>
                    <a:gd name="T89" fmla="*/ 854 h 1104"/>
                    <a:gd name="T90" fmla="*/ 2390 w 2560"/>
                    <a:gd name="T91" fmla="*/ 900 h 1104"/>
                    <a:gd name="T92" fmla="*/ 2464 w 2560"/>
                    <a:gd name="T93" fmla="*/ 964 h 1104"/>
                    <a:gd name="T94" fmla="*/ 2526 w 2560"/>
                    <a:gd name="T95" fmla="*/ 1044 h 1104"/>
                    <a:gd name="T96" fmla="*/ 2560 w 2560"/>
                    <a:gd name="T97" fmla="*/ 1104 h 1104"/>
                    <a:gd name="T98" fmla="*/ 2524 w 2560"/>
                    <a:gd name="T99" fmla="*/ 936 h 1104"/>
                    <a:gd name="T100" fmla="*/ 2468 w 2560"/>
                    <a:gd name="T101" fmla="*/ 780 h 1104"/>
                    <a:gd name="T102" fmla="*/ 2392 w 2560"/>
                    <a:gd name="T103" fmla="*/ 632 h 1104"/>
                    <a:gd name="T104" fmla="*/ 2298 w 2560"/>
                    <a:gd name="T105" fmla="*/ 496 h 1104"/>
                    <a:gd name="T106" fmla="*/ 2190 w 2560"/>
                    <a:gd name="T107" fmla="*/ 374 h 1104"/>
                    <a:gd name="T108" fmla="*/ 2066 w 2560"/>
                    <a:gd name="T109" fmla="*/ 266 h 1104"/>
                    <a:gd name="T110" fmla="*/ 1930 w 2560"/>
                    <a:gd name="T111" fmla="*/ 174 h 1104"/>
                    <a:gd name="T112" fmla="*/ 1782 w 2560"/>
                    <a:gd name="T113" fmla="*/ 100 h 1104"/>
                    <a:gd name="T114" fmla="*/ 1624 w 2560"/>
                    <a:gd name="T115" fmla="*/ 46 h 1104"/>
                    <a:gd name="T116" fmla="*/ 1456 w 2560"/>
                    <a:gd name="T117" fmla="*/ 12 h 1104"/>
                    <a:gd name="T118" fmla="*/ 1342 w 2560"/>
                    <a:gd name="T119" fmla="*/ 2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60" h="1104">
                      <a:moveTo>
                        <a:pt x="1342" y="2"/>
                      </a:moveTo>
                      <a:lnTo>
                        <a:pt x="1342" y="2"/>
                      </a:lnTo>
                      <a:lnTo>
                        <a:pt x="1280" y="0"/>
                      </a:lnTo>
                      <a:lnTo>
                        <a:pt x="1280" y="0"/>
                      </a:lnTo>
                      <a:lnTo>
                        <a:pt x="1220" y="2"/>
                      </a:lnTo>
                      <a:lnTo>
                        <a:pt x="1220" y="2"/>
                      </a:lnTo>
                      <a:lnTo>
                        <a:pt x="1162" y="6"/>
                      </a:lnTo>
                      <a:lnTo>
                        <a:pt x="1104" y="12"/>
                      </a:lnTo>
                      <a:lnTo>
                        <a:pt x="1048" y="20"/>
                      </a:lnTo>
                      <a:lnTo>
                        <a:pt x="992" y="32"/>
                      </a:lnTo>
                      <a:lnTo>
                        <a:pt x="938" y="46"/>
                      </a:lnTo>
                      <a:lnTo>
                        <a:pt x="884" y="62"/>
                      </a:lnTo>
                      <a:lnTo>
                        <a:pt x="830" y="80"/>
                      </a:lnTo>
                      <a:lnTo>
                        <a:pt x="780" y="100"/>
                      </a:lnTo>
                      <a:lnTo>
                        <a:pt x="728" y="124"/>
                      </a:lnTo>
                      <a:lnTo>
                        <a:pt x="680" y="148"/>
                      </a:lnTo>
                      <a:lnTo>
                        <a:pt x="630" y="174"/>
                      </a:lnTo>
                      <a:lnTo>
                        <a:pt x="584" y="204"/>
                      </a:lnTo>
                      <a:lnTo>
                        <a:pt x="538" y="234"/>
                      </a:lnTo>
                      <a:lnTo>
                        <a:pt x="494" y="266"/>
                      </a:lnTo>
                      <a:lnTo>
                        <a:pt x="452" y="300"/>
                      </a:lnTo>
                      <a:lnTo>
                        <a:pt x="410" y="336"/>
                      </a:lnTo>
                      <a:lnTo>
                        <a:pt x="370" y="374"/>
                      </a:lnTo>
                      <a:lnTo>
                        <a:pt x="332" y="414"/>
                      </a:lnTo>
                      <a:lnTo>
                        <a:pt x="296" y="454"/>
                      </a:lnTo>
                      <a:lnTo>
                        <a:pt x="262" y="496"/>
                      </a:lnTo>
                      <a:lnTo>
                        <a:pt x="228" y="540"/>
                      </a:lnTo>
                      <a:lnTo>
                        <a:pt x="198" y="586"/>
                      </a:lnTo>
                      <a:lnTo>
                        <a:pt x="168" y="632"/>
                      </a:lnTo>
                      <a:lnTo>
                        <a:pt x="142" y="680"/>
                      </a:lnTo>
                      <a:lnTo>
                        <a:pt x="116" y="728"/>
                      </a:lnTo>
                      <a:lnTo>
                        <a:pt x="94" y="780"/>
                      </a:lnTo>
                      <a:lnTo>
                        <a:pt x="72" y="830"/>
                      </a:lnTo>
                      <a:lnTo>
                        <a:pt x="54" y="884"/>
                      </a:lnTo>
                      <a:lnTo>
                        <a:pt x="36" y="936"/>
                      </a:lnTo>
                      <a:lnTo>
                        <a:pt x="22" y="992"/>
                      </a:lnTo>
                      <a:lnTo>
                        <a:pt x="10" y="1046"/>
                      </a:lnTo>
                      <a:lnTo>
                        <a:pt x="0" y="1102"/>
                      </a:lnTo>
                      <a:lnTo>
                        <a:pt x="0" y="1102"/>
                      </a:lnTo>
                      <a:lnTo>
                        <a:pt x="16" y="1072"/>
                      </a:lnTo>
                      <a:lnTo>
                        <a:pt x="34" y="1044"/>
                      </a:lnTo>
                      <a:lnTo>
                        <a:pt x="54" y="1016"/>
                      </a:lnTo>
                      <a:lnTo>
                        <a:pt x="74" y="990"/>
                      </a:lnTo>
                      <a:lnTo>
                        <a:pt x="96" y="964"/>
                      </a:lnTo>
                      <a:lnTo>
                        <a:pt x="120" y="942"/>
                      </a:lnTo>
                      <a:lnTo>
                        <a:pt x="144" y="920"/>
                      </a:lnTo>
                      <a:lnTo>
                        <a:pt x="170" y="900"/>
                      </a:lnTo>
                      <a:lnTo>
                        <a:pt x="198" y="882"/>
                      </a:lnTo>
                      <a:lnTo>
                        <a:pt x="228" y="866"/>
                      </a:lnTo>
                      <a:lnTo>
                        <a:pt x="258" y="854"/>
                      </a:lnTo>
                      <a:lnTo>
                        <a:pt x="288" y="842"/>
                      </a:lnTo>
                      <a:lnTo>
                        <a:pt x="320" y="834"/>
                      </a:lnTo>
                      <a:lnTo>
                        <a:pt x="354" y="826"/>
                      </a:lnTo>
                      <a:lnTo>
                        <a:pt x="388" y="822"/>
                      </a:lnTo>
                      <a:lnTo>
                        <a:pt x="424" y="822"/>
                      </a:lnTo>
                      <a:lnTo>
                        <a:pt x="424" y="822"/>
                      </a:lnTo>
                      <a:lnTo>
                        <a:pt x="456" y="822"/>
                      </a:lnTo>
                      <a:lnTo>
                        <a:pt x="490" y="826"/>
                      </a:lnTo>
                      <a:lnTo>
                        <a:pt x="520" y="834"/>
                      </a:lnTo>
                      <a:lnTo>
                        <a:pt x="552" y="842"/>
                      </a:lnTo>
                      <a:lnTo>
                        <a:pt x="582" y="854"/>
                      </a:lnTo>
                      <a:lnTo>
                        <a:pt x="610" y="866"/>
                      </a:lnTo>
                      <a:lnTo>
                        <a:pt x="638" y="882"/>
                      </a:lnTo>
                      <a:lnTo>
                        <a:pt x="666" y="898"/>
                      </a:lnTo>
                      <a:lnTo>
                        <a:pt x="692" y="916"/>
                      </a:lnTo>
                      <a:lnTo>
                        <a:pt x="716" y="936"/>
                      </a:lnTo>
                      <a:lnTo>
                        <a:pt x="740" y="958"/>
                      </a:lnTo>
                      <a:lnTo>
                        <a:pt x="762" y="980"/>
                      </a:lnTo>
                      <a:lnTo>
                        <a:pt x="782" y="1004"/>
                      </a:lnTo>
                      <a:lnTo>
                        <a:pt x="802" y="1030"/>
                      </a:lnTo>
                      <a:lnTo>
                        <a:pt x="820" y="1056"/>
                      </a:lnTo>
                      <a:lnTo>
                        <a:pt x="836" y="1082"/>
                      </a:lnTo>
                      <a:lnTo>
                        <a:pt x="836" y="1082"/>
                      </a:lnTo>
                      <a:lnTo>
                        <a:pt x="850" y="1058"/>
                      </a:lnTo>
                      <a:lnTo>
                        <a:pt x="866" y="1036"/>
                      </a:lnTo>
                      <a:lnTo>
                        <a:pt x="884" y="1014"/>
                      </a:lnTo>
                      <a:lnTo>
                        <a:pt x="904" y="992"/>
                      </a:lnTo>
                      <a:lnTo>
                        <a:pt x="926" y="972"/>
                      </a:lnTo>
                      <a:lnTo>
                        <a:pt x="948" y="952"/>
                      </a:lnTo>
                      <a:lnTo>
                        <a:pt x="972" y="932"/>
                      </a:lnTo>
                      <a:lnTo>
                        <a:pt x="998" y="916"/>
                      </a:lnTo>
                      <a:lnTo>
                        <a:pt x="1024" y="898"/>
                      </a:lnTo>
                      <a:lnTo>
                        <a:pt x="1050" y="884"/>
                      </a:lnTo>
                      <a:lnTo>
                        <a:pt x="1078" y="870"/>
                      </a:lnTo>
                      <a:lnTo>
                        <a:pt x="1106" y="858"/>
                      </a:lnTo>
                      <a:lnTo>
                        <a:pt x="1134" y="848"/>
                      </a:lnTo>
                      <a:lnTo>
                        <a:pt x="1162" y="838"/>
                      </a:lnTo>
                      <a:lnTo>
                        <a:pt x="1192" y="832"/>
                      </a:lnTo>
                      <a:lnTo>
                        <a:pt x="1220" y="826"/>
                      </a:lnTo>
                      <a:lnTo>
                        <a:pt x="1220" y="826"/>
                      </a:lnTo>
                      <a:lnTo>
                        <a:pt x="1250" y="822"/>
                      </a:lnTo>
                      <a:lnTo>
                        <a:pt x="1280" y="822"/>
                      </a:lnTo>
                      <a:lnTo>
                        <a:pt x="1280" y="822"/>
                      </a:lnTo>
                      <a:lnTo>
                        <a:pt x="1310" y="822"/>
                      </a:lnTo>
                      <a:lnTo>
                        <a:pt x="1342" y="826"/>
                      </a:lnTo>
                      <a:lnTo>
                        <a:pt x="1342" y="826"/>
                      </a:lnTo>
                      <a:lnTo>
                        <a:pt x="1370" y="832"/>
                      </a:lnTo>
                      <a:lnTo>
                        <a:pt x="1398" y="838"/>
                      </a:lnTo>
                      <a:lnTo>
                        <a:pt x="1426" y="848"/>
                      </a:lnTo>
                      <a:lnTo>
                        <a:pt x="1454" y="858"/>
                      </a:lnTo>
                      <a:lnTo>
                        <a:pt x="1482" y="870"/>
                      </a:lnTo>
                      <a:lnTo>
                        <a:pt x="1510" y="884"/>
                      </a:lnTo>
                      <a:lnTo>
                        <a:pt x="1536" y="898"/>
                      </a:lnTo>
                      <a:lnTo>
                        <a:pt x="1562" y="916"/>
                      </a:lnTo>
                      <a:lnTo>
                        <a:pt x="1588" y="932"/>
                      </a:lnTo>
                      <a:lnTo>
                        <a:pt x="1612" y="952"/>
                      </a:lnTo>
                      <a:lnTo>
                        <a:pt x="1634" y="972"/>
                      </a:lnTo>
                      <a:lnTo>
                        <a:pt x="1656" y="992"/>
                      </a:lnTo>
                      <a:lnTo>
                        <a:pt x="1676" y="1014"/>
                      </a:lnTo>
                      <a:lnTo>
                        <a:pt x="1694" y="1036"/>
                      </a:lnTo>
                      <a:lnTo>
                        <a:pt x="1710" y="1058"/>
                      </a:lnTo>
                      <a:lnTo>
                        <a:pt x="1726" y="1082"/>
                      </a:lnTo>
                      <a:lnTo>
                        <a:pt x="1726" y="1082"/>
                      </a:lnTo>
                      <a:lnTo>
                        <a:pt x="1742" y="1056"/>
                      </a:lnTo>
                      <a:lnTo>
                        <a:pt x="1758" y="1030"/>
                      </a:lnTo>
                      <a:lnTo>
                        <a:pt x="1778" y="1004"/>
                      </a:lnTo>
                      <a:lnTo>
                        <a:pt x="1798" y="980"/>
                      </a:lnTo>
                      <a:lnTo>
                        <a:pt x="1820" y="958"/>
                      </a:lnTo>
                      <a:lnTo>
                        <a:pt x="1844" y="936"/>
                      </a:lnTo>
                      <a:lnTo>
                        <a:pt x="1870" y="916"/>
                      </a:lnTo>
                      <a:lnTo>
                        <a:pt x="1896" y="898"/>
                      </a:lnTo>
                      <a:lnTo>
                        <a:pt x="1922" y="882"/>
                      </a:lnTo>
                      <a:lnTo>
                        <a:pt x="1950" y="866"/>
                      </a:lnTo>
                      <a:lnTo>
                        <a:pt x="1980" y="854"/>
                      </a:lnTo>
                      <a:lnTo>
                        <a:pt x="2010" y="842"/>
                      </a:lnTo>
                      <a:lnTo>
                        <a:pt x="2040" y="834"/>
                      </a:lnTo>
                      <a:lnTo>
                        <a:pt x="2072" y="826"/>
                      </a:lnTo>
                      <a:lnTo>
                        <a:pt x="2104" y="822"/>
                      </a:lnTo>
                      <a:lnTo>
                        <a:pt x="2136" y="822"/>
                      </a:lnTo>
                      <a:lnTo>
                        <a:pt x="2136" y="822"/>
                      </a:lnTo>
                      <a:lnTo>
                        <a:pt x="2172" y="822"/>
                      </a:lnTo>
                      <a:lnTo>
                        <a:pt x="2206" y="826"/>
                      </a:lnTo>
                      <a:lnTo>
                        <a:pt x="2240" y="834"/>
                      </a:lnTo>
                      <a:lnTo>
                        <a:pt x="2272" y="842"/>
                      </a:lnTo>
                      <a:lnTo>
                        <a:pt x="2304" y="854"/>
                      </a:lnTo>
                      <a:lnTo>
                        <a:pt x="2334" y="866"/>
                      </a:lnTo>
                      <a:lnTo>
                        <a:pt x="2362" y="882"/>
                      </a:lnTo>
                      <a:lnTo>
                        <a:pt x="2390" y="900"/>
                      </a:lnTo>
                      <a:lnTo>
                        <a:pt x="2416" y="920"/>
                      </a:lnTo>
                      <a:lnTo>
                        <a:pt x="2440" y="942"/>
                      </a:lnTo>
                      <a:lnTo>
                        <a:pt x="2464" y="964"/>
                      </a:lnTo>
                      <a:lnTo>
                        <a:pt x="2486" y="990"/>
                      </a:lnTo>
                      <a:lnTo>
                        <a:pt x="2506" y="1016"/>
                      </a:lnTo>
                      <a:lnTo>
                        <a:pt x="2526" y="1044"/>
                      </a:lnTo>
                      <a:lnTo>
                        <a:pt x="2544" y="1072"/>
                      </a:lnTo>
                      <a:lnTo>
                        <a:pt x="2560" y="1104"/>
                      </a:lnTo>
                      <a:lnTo>
                        <a:pt x="2560" y="1104"/>
                      </a:lnTo>
                      <a:lnTo>
                        <a:pt x="2550" y="1046"/>
                      </a:lnTo>
                      <a:lnTo>
                        <a:pt x="2538" y="992"/>
                      </a:lnTo>
                      <a:lnTo>
                        <a:pt x="2524" y="936"/>
                      </a:lnTo>
                      <a:lnTo>
                        <a:pt x="2508" y="884"/>
                      </a:lnTo>
                      <a:lnTo>
                        <a:pt x="2488" y="830"/>
                      </a:lnTo>
                      <a:lnTo>
                        <a:pt x="2468" y="780"/>
                      </a:lnTo>
                      <a:lnTo>
                        <a:pt x="2444" y="730"/>
                      </a:lnTo>
                      <a:lnTo>
                        <a:pt x="2420" y="680"/>
                      </a:lnTo>
                      <a:lnTo>
                        <a:pt x="2392" y="632"/>
                      </a:lnTo>
                      <a:lnTo>
                        <a:pt x="2362" y="586"/>
                      </a:lnTo>
                      <a:lnTo>
                        <a:pt x="2332" y="540"/>
                      </a:lnTo>
                      <a:lnTo>
                        <a:pt x="2298" y="496"/>
                      </a:lnTo>
                      <a:lnTo>
                        <a:pt x="2264" y="454"/>
                      </a:lnTo>
                      <a:lnTo>
                        <a:pt x="2228" y="414"/>
                      </a:lnTo>
                      <a:lnTo>
                        <a:pt x="2190" y="374"/>
                      </a:lnTo>
                      <a:lnTo>
                        <a:pt x="2150" y="336"/>
                      </a:lnTo>
                      <a:lnTo>
                        <a:pt x="2110" y="300"/>
                      </a:lnTo>
                      <a:lnTo>
                        <a:pt x="2066" y="266"/>
                      </a:lnTo>
                      <a:lnTo>
                        <a:pt x="2022" y="234"/>
                      </a:lnTo>
                      <a:lnTo>
                        <a:pt x="1976" y="204"/>
                      </a:lnTo>
                      <a:lnTo>
                        <a:pt x="1930" y="174"/>
                      </a:lnTo>
                      <a:lnTo>
                        <a:pt x="1882" y="148"/>
                      </a:lnTo>
                      <a:lnTo>
                        <a:pt x="1832" y="124"/>
                      </a:lnTo>
                      <a:lnTo>
                        <a:pt x="1782" y="100"/>
                      </a:lnTo>
                      <a:lnTo>
                        <a:pt x="1730" y="80"/>
                      </a:lnTo>
                      <a:lnTo>
                        <a:pt x="1676" y="62"/>
                      </a:lnTo>
                      <a:lnTo>
                        <a:pt x="1624" y="46"/>
                      </a:lnTo>
                      <a:lnTo>
                        <a:pt x="1568" y="32"/>
                      </a:lnTo>
                      <a:lnTo>
                        <a:pt x="1512" y="20"/>
                      </a:lnTo>
                      <a:lnTo>
                        <a:pt x="1456" y="12"/>
                      </a:lnTo>
                      <a:lnTo>
                        <a:pt x="1398" y="6"/>
                      </a:lnTo>
                      <a:lnTo>
                        <a:pt x="1342" y="2"/>
                      </a:lnTo>
                      <a:lnTo>
                        <a:pt x="134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grpSp>
        </p:grpSp>
        <p:grpSp>
          <p:nvGrpSpPr>
            <p:cNvPr id="16459" name="icon125"/>
            <p:cNvGrpSpPr>
              <a:grpSpLocks noChangeAspect="1"/>
            </p:cNvGrpSpPr>
            <p:nvPr/>
          </p:nvGrpSpPr>
          <p:grpSpPr bwMode="auto">
            <a:xfrm>
              <a:off x="3119087" y="3385294"/>
              <a:ext cx="188912" cy="349250"/>
              <a:chOff x="4988870" y="2844242"/>
              <a:chExt cx="720000" cy="1162341"/>
            </a:xfrm>
          </p:grpSpPr>
          <p:sp>
            <p:nvSpPr>
              <p:cNvPr id="217" name="Freeform 5"/>
              <p:cNvSpPr>
                <a:spLocks/>
              </p:cNvSpPr>
              <p:nvPr/>
            </p:nvSpPr>
            <p:spPr bwMode="auto">
              <a:xfrm>
                <a:off x="4988870" y="2843829"/>
                <a:ext cx="720122" cy="718538"/>
              </a:xfrm>
              <a:prstGeom prst="ellipse">
                <a:avLst/>
              </a:prstGeom>
              <a:solidFill>
                <a:srgbClr val="953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grpSp>
            <p:nvGrpSpPr>
              <p:cNvPr id="16461" name="Group 103"/>
              <p:cNvGrpSpPr>
                <a:grpSpLocks noChangeAspect="1"/>
              </p:cNvGrpSpPr>
              <p:nvPr/>
            </p:nvGrpSpPr>
            <p:grpSpPr bwMode="auto">
              <a:xfrm>
                <a:off x="5132870" y="2916506"/>
                <a:ext cx="432000" cy="1090077"/>
                <a:chOff x="2548168" y="1198678"/>
                <a:chExt cx="280988" cy="709026"/>
              </a:xfrm>
            </p:grpSpPr>
            <p:sp>
              <p:nvSpPr>
                <p:cNvPr id="219" name="AutoShape 88"/>
                <p:cNvSpPr>
                  <a:spLocks noChangeAspect="1" noChangeArrowheads="1" noTextEdit="1"/>
                </p:cNvSpPr>
                <p:nvPr/>
              </p:nvSpPr>
              <p:spPr bwMode="auto">
                <a:xfrm>
                  <a:off x="2548971" y="1618770"/>
                  <a:ext cx="279461" cy="28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918" tIns="53459" rIns="106918" bIns="53459"/>
                <a:lstStyle/>
                <a:p>
                  <a:pPr>
                    <a:defRPr/>
                  </a:pPr>
                  <a:endParaRPr lang="en-US" sz="2339" dirty="0">
                    <a:solidFill>
                      <a:prstClr val="black"/>
                    </a:solidFill>
                    <a:latin typeface="SimonKucher" pitchFamily="2" charset="0"/>
                    <a:cs typeface="Arial" pitchFamily="34" charset="0"/>
                  </a:endParaRPr>
                </a:p>
              </p:txBody>
            </p:sp>
            <p:sp>
              <p:nvSpPr>
                <p:cNvPr id="220" name="Oval 105"/>
                <p:cNvSpPr>
                  <a:spLocks noChangeArrowheads="1"/>
                </p:cNvSpPr>
                <p:nvPr/>
              </p:nvSpPr>
              <p:spPr bwMode="auto">
                <a:xfrm>
                  <a:off x="2667053" y="1199518"/>
                  <a:ext cx="82658" cy="79040"/>
                </a:xfrm>
                <a:prstGeom prst="ellipse">
                  <a:avLst/>
                </a:prstGeom>
                <a:solidFill>
                  <a:schemeClr val="bg1"/>
                </a:solidFill>
                <a:ln>
                  <a:noFill/>
                </a:ln>
                <a:extLst/>
              </p:spPr>
              <p:txBody>
                <a:bodyPr lIns="106918" tIns="53459" rIns="106918" bIns="53459"/>
                <a:lstStyle/>
                <a:p>
                  <a:pPr>
                    <a:defRPr/>
                  </a:pPr>
                  <a:endParaRPr lang="en-US" sz="2339" dirty="0">
                    <a:solidFill>
                      <a:prstClr val="black"/>
                    </a:solidFill>
                    <a:latin typeface="SimonKucher" pitchFamily="2" charset="0"/>
                    <a:cs typeface="Arial" pitchFamily="34" charset="0"/>
                  </a:endParaRPr>
                </a:p>
              </p:txBody>
            </p:sp>
            <p:sp>
              <p:nvSpPr>
                <p:cNvPr id="221" name="Freeform 106"/>
                <p:cNvSpPr>
                  <a:spLocks noEditPoints="1"/>
                </p:cNvSpPr>
                <p:nvPr/>
              </p:nvSpPr>
              <p:spPr bwMode="auto">
                <a:xfrm>
                  <a:off x="2548971" y="1288867"/>
                  <a:ext cx="279461" cy="240555"/>
                </a:xfrm>
                <a:custGeom>
                  <a:avLst/>
                  <a:gdLst>
                    <a:gd name="T0" fmla="*/ 1200 w 1260"/>
                    <a:gd name="T1" fmla="*/ 494 h 1091"/>
                    <a:gd name="T2" fmla="*/ 1157 w 1260"/>
                    <a:gd name="T3" fmla="*/ 494 h 1091"/>
                    <a:gd name="T4" fmla="*/ 924 w 1260"/>
                    <a:gd name="T5" fmla="*/ 174 h 1091"/>
                    <a:gd name="T6" fmla="*/ 721 w 1260"/>
                    <a:gd name="T7" fmla="*/ 275 h 1091"/>
                    <a:gd name="T8" fmla="*/ 480 w 1260"/>
                    <a:gd name="T9" fmla="*/ 106 h 1091"/>
                    <a:gd name="T10" fmla="*/ 353 w 1260"/>
                    <a:gd name="T11" fmla="*/ 12 h 1091"/>
                    <a:gd name="T12" fmla="*/ 321 w 1260"/>
                    <a:gd name="T13" fmla="*/ 27 h 1091"/>
                    <a:gd name="T14" fmla="*/ 301 w 1260"/>
                    <a:gd name="T15" fmla="*/ 210 h 1091"/>
                    <a:gd name="T16" fmla="*/ 150 w 1260"/>
                    <a:gd name="T17" fmla="*/ 398 h 1091"/>
                    <a:gd name="T18" fmla="*/ 61 w 1260"/>
                    <a:gd name="T19" fmla="*/ 398 h 1091"/>
                    <a:gd name="T20" fmla="*/ 0 w 1260"/>
                    <a:gd name="T21" fmla="*/ 458 h 1091"/>
                    <a:gd name="T22" fmla="*/ 0 w 1260"/>
                    <a:gd name="T23" fmla="*/ 638 h 1091"/>
                    <a:gd name="T24" fmla="*/ 61 w 1260"/>
                    <a:gd name="T25" fmla="*/ 697 h 1091"/>
                    <a:gd name="T26" fmla="*/ 138 w 1260"/>
                    <a:gd name="T27" fmla="*/ 697 h 1091"/>
                    <a:gd name="T28" fmla="*/ 349 w 1260"/>
                    <a:gd name="T29" fmla="*/ 950 h 1091"/>
                    <a:gd name="T30" fmla="*/ 349 w 1260"/>
                    <a:gd name="T31" fmla="*/ 1064 h 1091"/>
                    <a:gd name="T32" fmla="*/ 376 w 1260"/>
                    <a:gd name="T33" fmla="*/ 1091 h 1091"/>
                    <a:gd name="T34" fmla="*/ 509 w 1260"/>
                    <a:gd name="T35" fmla="*/ 1091 h 1091"/>
                    <a:gd name="T36" fmla="*/ 537 w 1260"/>
                    <a:gd name="T37" fmla="*/ 1064 h 1091"/>
                    <a:gd name="T38" fmla="*/ 537 w 1260"/>
                    <a:gd name="T39" fmla="*/ 1003 h 1091"/>
                    <a:gd name="T40" fmla="*/ 640 w 1260"/>
                    <a:gd name="T41" fmla="*/ 1012 h 1091"/>
                    <a:gd name="T42" fmla="*/ 743 w 1260"/>
                    <a:gd name="T43" fmla="*/ 1003 h 1091"/>
                    <a:gd name="T44" fmla="*/ 743 w 1260"/>
                    <a:gd name="T45" fmla="*/ 1064 h 1091"/>
                    <a:gd name="T46" fmla="*/ 770 w 1260"/>
                    <a:gd name="T47" fmla="*/ 1091 h 1091"/>
                    <a:gd name="T48" fmla="*/ 903 w 1260"/>
                    <a:gd name="T49" fmla="*/ 1091 h 1091"/>
                    <a:gd name="T50" fmla="*/ 931 w 1260"/>
                    <a:gd name="T51" fmla="*/ 1064 h 1091"/>
                    <a:gd name="T52" fmla="*/ 931 w 1260"/>
                    <a:gd name="T53" fmla="*/ 950 h 1091"/>
                    <a:gd name="T54" fmla="*/ 1161 w 1260"/>
                    <a:gd name="T55" fmla="*/ 613 h 1091"/>
                    <a:gd name="T56" fmla="*/ 1200 w 1260"/>
                    <a:gd name="T57" fmla="*/ 613 h 1091"/>
                    <a:gd name="T58" fmla="*/ 1260 w 1260"/>
                    <a:gd name="T59" fmla="*/ 554 h 1091"/>
                    <a:gd name="T60" fmla="*/ 1200 w 1260"/>
                    <a:gd name="T61" fmla="*/ 494 h 1091"/>
                    <a:gd name="T62" fmla="*/ 386 w 1260"/>
                    <a:gd name="T63" fmla="*/ 445 h 1091"/>
                    <a:gd name="T64" fmla="*/ 303 w 1260"/>
                    <a:gd name="T65" fmla="*/ 362 h 1091"/>
                    <a:gd name="T66" fmla="*/ 386 w 1260"/>
                    <a:gd name="T67" fmla="*/ 279 h 1091"/>
                    <a:gd name="T68" fmla="*/ 469 w 1260"/>
                    <a:gd name="T69" fmla="*/ 362 h 1091"/>
                    <a:gd name="T70" fmla="*/ 386 w 1260"/>
                    <a:gd name="T71" fmla="*/ 445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0" h="1091">
                      <a:moveTo>
                        <a:pt x="1200" y="494"/>
                      </a:moveTo>
                      <a:cubicBezTo>
                        <a:pt x="1157" y="494"/>
                        <a:pt x="1157" y="494"/>
                        <a:pt x="1157" y="494"/>
                      </a:cubicBezTo>
                      <a:cubicBezTo>
                        <a:pt x="1135" y="360"/>
                        <a:pt x="1047" y="245"/>
                        <a:pt x="924" y="174"/>
                      </a:cubicBezTo>
                      <a:cubicBezTo>
                        <a:pt x="878" y="236"/>
                        <a:pt x="804" y="275"/>
                        <a:pt x="721" y="275"/>
                      </a:cubicBezTo>
                      <a:cubicBezTo>
                        <a:pt x="609" y="275"/>
                        <a:pt x="514" y="204"/>
                        <a:pt x="480" y="106"/>
                      </a:cubicBezTo>
                      <a:cubicBezTo>
                        <a:pt x="353" y="12"/>
                        <a:pt x="353" y="12"/>
                        <a:pt x="353" y="12"/>
                      </a:cubicBezTo>
                      <a:cubicBezTo>
                        <a:pt x="337" y="0"/>
                        <a:pt x="323" y="7"/>
                        <a:pt x="321" y="27"/>
                      </a:cubicBezTo>
                      <a:cubicBezTo>
                        <a:pt x="301" y="210"/>
                        <a:pt x="301" y="210"/>
                        <a:pt x="301" y="210"/>
                      </a:cubicBezTo>
                      <a:cubicBezTo>
                        <a:pt x="234" y="260"/>
                        <a:pt x="182" y="325"/>
                        <a:pt x="150" y="398"/>
                      </a:cubicBezTo>
                      <a:cubicBezTo>
                        <a:pt x="61" y="398"/>
                        <a:pt x="61" y="398"/>
                        <a:pt x="61" y="398"/>
                      </a:cubicBezTo>
                      <a:cubicBezTo>
                        <a:pt x="28" y="398"/>
                        <a:pt x="0" y="425"/>
                        <a:pt x="0" y="458"/>
                      </a:cubicBezTo>
                      <a:cubicBezTo>
                        <a:pt x="0" y="638"/>
                        <a:pt x="0" y="638"/>
                        <a:pt x="0" y="638"/>
                      </a:cubicBezTo>
                      <a:cubicBezTo>
                        <a:pt x="0" y="670"/>
                        <a:pt x="28" y="697"/>
                        <a:pt x="61" y="697"/>
                      </a:cubicBezTo>
                      <a:cubicBezTo>
                        <a:pt x="138" y="697"/>
                        <a:pt x="138" y="697"/>
                        <a:pt x="138" y="697"/>
                      </a:cubicBezTo>
                      <a:cubicBezTo>
                        <a:pt x="173" y="801"/>
                        <a:pt x="249" y="891"/>
                        <a:pt x="349" y="950"/>
                      </a:cubicBezTo>
                      <a:cubicBezTo>
                        <a:pt x="349" y="1064"/>
                        <a:pt x="349" y="1064"/>
                        <a:pt x="349" y="1064"/>
                      </a:cubicBezTo>
                      <a:cubicBezTo>
                        <a:pt x="349" y="1079"/>
                        <a:pt x="361" y="1091"/>
                        <a:pt x="376" y="1091"/>
                      </a:cubicBezTo>
                      <a:cubicBezTo>
                        <a:pt x="509" y="1091"/>
                        <a:pt x="509" y="1091"/>
                        <a:pt x="509" y="1091"/>
                      </a:cubicBezTo>
                      <a:cubicBezTo>
                        <a:pt x="524" y="1091"/>
                        <a:pt x="537" y="1079"/>
                        <a:pt x="537" y="1064"/>
                      </a:cubicBezTo>
                      <a:cubicBezTo>
                        <a:pt x="537" y="1003"/>
                        <a:pt x="537" y="1003"/>
                        <a:pt x="537" y="1003"/>
                      </a:cubicBezTo>
                      <a:cubicBezTo>
                        <a:pt x="570" y="1009"/>
                        <a:pt x="604" y="1012"/>
                        <a:pt x="640" y="1012"/>
                      </a:cubicBezTo>
                      <a:cubicBezTo>
                        <a:pt x="675" y="1012"/>
                        <a:pt x="709" y="1009"/>
                        <a:pt x="743" y="1003"/>
                      </a:cubicBezTo>
                      <a:cubicBezTo>
                        <a:pt x="743" y="1064"/>
                        <a:pt x="743" y="1064"/>
                        <a:pt x="743" y="1064"/>
                      </a:cubicBezTo>
                      <a:cubicBezTo>
                        <a:pt x="743" y="1079"/>
                        <a:pt x="755" y="1091"/>
                        <a:pt x="770" y="1091"/>
                      </a:cubicBezTo>
                      <a:cubicBezTo>
                        <a:pt x="903" y="1091"/>
                        <a:pt x="903" y="1091"/>
                        <a:pt x="903" y="1091"/>
                      </a:cubicBezTo>
                      <a:cubicBezTo>
                        <a:pt x="918" y="1091"/>
                        <a:pt x="931" y="1079"/>
                        <a:pt x="931" y="1064"/>
                      </a:cubicBezTo>
                      <a:cubicBezTo>
                        <a:pt x="931" y="950"/>
                        <a:pt x="931" y="950"/>
                        <a:pt x="931" y="950"/>
                      </a:cubicBezTo>
                      <a:cubicBezTo>
                        <a:pt x="1057" y="875"/>
                        <a:pt x="1144" y="753"/>
                        <a:pt x="1161" y="613"/>
                      </a:cubicBezTo>
                      <a:cubicBezTo>
                        <a:pt x="1200" y="613"/>
                        <a:pt x="1200" y="613"/>
                        <a:pt x="1200" y="613"/>
                      </a:cubicBezTo>
                      <a:cubicBezTo>
                        <a:pt x="1233" y="613"/>
                        <a:pt x="1260" y="586"/>
                        <a:pt x="1260" y="554"/>
                      </a:cubicBezTo>
                      <a:cubicBezTo>
                        <a:pt x="1260" y="521"/>
                        <a:pt x="1233" y="494"/>
                        <a:pt x="1200" y="494"/>
                      </a:cubicBezTo>
                      <a:close/>
                      <a:moveTo>
                        <a:pt x="386" y="445"/>
                      </a:moveTo>
                      <a:cubicBezTo>
                        <a:pt x="340" y="445"/>
                        <a:pt x="303" y="408"/>
                        <a:pt x="303" y="362"/>
                      </a:cubicBezTo>
                      <a:cubicBezTo>
                        <a:pt x="303" y="317"/>
                        <a:pt x="340" y="279"/>
                        <a:pt x="386" y="279"/>
                      </a:cubicBezTo>
                      <a:cubicBezTo>
                        <a:pt x="432" y="279"/>
                        <a:pt x="469" y="317"/>
                        <a:pt x="469" y="362"/>
                      </a:cubicBezTo>
                      <a:cubicBezTo>
                        <a:pt x="469" y="408"/>
                        <a:pt x="432" y="445"/>
                        <a:pt x="386" y="445"/>
                      </a:cubicBezTo>
                      <a:close/>
                    </a:path>
                  </a:pathLst>
                </a:custGeom>
                <a:solidFill>
                  <a:schemeClr val="bg1"/>
                </a:solidFill>
                <a:ln>
                  <a:noFill/>
                </a:ln>
                <a:extLst/>
              </p:spPr>
              <p:txBody>
                <a:bodyPr lIns="106918" tIns="53459" rIns="106918" bIns="53459"/>
                <a:lstStyle/>
                <a:p>
                  <a:pPr>
                    <a:defRPr/>
                  </a:pPr>
                  <a:endParaRPr lang="en-US" sz="2339" dirty="0">
                    <a:solidFill>
                      <a:prstClr val="black"/>
                    </a:solidFill>
                    <a:latin typeface="SimonKucher" pitchFamily="2" charset="0"/>
                    <a:cs typeface="Arial" pitchFamily="34" charset="0"/>
                  </a:endParaRPr>
                </a:p>
              </p:txBody>
            </p:sp>
          </p:grpSp>
        </p:grpSp>
      </p:grpSp>
      <p:grpSp>
        <p:nvGrpSpPr>
          <p:cNvPr id="16392" name="Groupe 11"/>
          <p:cNvGrpSpPr>
            <a:grpSpLocks/>
          </p:cNvGrpSpPr>
          <p:nvPr/>
        </p:nvGrpSpPr>
        <p:grpSpPr bwMode="auto">
          <a:xfrm>
            <a:off x="5768975" y="1268413"/>
            <a:ext cx="2619375" cy="2967037"/>
            <a:chOff x="5769025" y="1268760"/>
            <a:chExt cx="2619399" cy="2967311"/>
          </a:xfrm>
        </p:grpSpPr>
        <p:sp>
          <p:nvSpPr>
            <p:cNvPr id="153" name="Rectangle 152"/>
            <p:cNvSpPr/>
            <p:nvPr/>
          </p:nvSpPr>
          <p:spPr>
            <a:xfrm>
              <a:off x="5769025" y="1268760"/>
              <a:ext cx="2619399" cy="29673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358775" indent="-358775">
                <a:lnSpc>
                  <a:spcPct val="150000"/>
                </a:lnSpc>
                <a:spcAft>
                  <a:spcPts val="300"/>
                </a:spcAft>
                <a:buFont typeface="Wingdings" panose="05000000000000000000" pitchFamily="2" charset="2"/>
                <a:buChar char="§"/>
                <a:defRPr/>
              </a:pPr>
              <a:endParaRPr lang="fr-FR" sz="1100" dirty="0">
                <a:solidFill>
                  <a:prstClr val="black"/>
                </a:solidFill>
              </a:endParaRPr>
            </a:p>
            <a:p>
              <a:pPr marL="358775" indent="-358775">
                <a:spcAft>
                  <a:spcPts val="300"/>
                </a:spcAft>
                <a:buFont typeface="Wingdings" panose="05000000000000000000" pitchFamily="2" charset="2"/>
                <a:buChar char="§"/>
                <a:defRPr/>
              </a:pPr>
              <a:endParaRPr lang="fr-FR" sz="1100" dirty="0">
                <a:solidFill>
                  <a:prstClr val="black"/>
                </a:solidFill>
              </a:endParaRPr>
            </a:p>
            <a:p>
              <a:pPr marL="358775" indent="-358775">
                <a:spcBef>
                  <a:spcPts val="300"/>
                </a:spcBef>
                <a:spcAft>
                  <a:spcPts val="300"/>
                </a:spcAft>
                <a:buFont typeface="Wingdings" panose="05000000000000000000" pitchFamily="2" charset="2"/>
                <a:buChar char="§"/>
                <a:defRPr/>
              </a:pPr>
              <a:r>
                <a:rPr lang="fr-FR" sz="1100" dirty="0">
                  <a:solidFill>
                    <a:prstClr val="black"/>
                  </a:solidFill>
                </a:rPr>
                <a:t>Conseiller CE</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Découvert autorisé*</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Paiements &amp; Retraits illimités en France et à l’International sans frais**</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0€ d’agios jusqu’à un solde débiteur de  1 000€</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Assurance moyens de paiement, clés, papiers d’identité</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Virements SEPA instantanés en illimité</a:t>
              </a:r>
            </a:p>
            <a:p>
              <a:pPr marL="358775" indent="-358775">
                <a:spcBef>
                  <a:spcPts val="300"/>
                </a:spcBef>
                <a:spcAft>
                  <a:spcPts val="300"/>
                </a:spcAft>
                <a:buFont typeface="Wingdings" panose="05000000000000000000" pitchFamily="2" charset="2"/>
                <a:buChar char="§"/>
                <a:defRPr/>
              </a:pPr>
              <a:r>
                <a:rPr lang="fr-FR" sz="1100" dirty="0">
                  <a:solidFill>
                    <a:prstClr val="black"/>
                  </a:solidFill>
                </a:rPr>
                <a:t>Accès à un conseiller par téléphone sur horaires étendus (7h/22h)</a:t>
              </a:r>
            </a:p>
          </p:txBody>
        </p:sp>
        <p:grpSp>
          <p:nvGrpSpPr>
            <p:cNvPr id="16425" name="icon717"/>
            <p:cNvGrpSpPr>
              <a:grpSpLocks noChangeAspect="1"/>
            </p:cNvGrpSpPr>
            <p:nvPr/>
          </p:nvGrpSpPr>
          <p:grpSpPr bwMode="auto">
            <a:xfrm>
              <a:off x="5800775" y="1772816"/>
              <a:ext cx="188912" cy="215900"/>
              <a:chOff x="6541094" y="993025"/>
              <a:chExt cx="720000" cy="720000"/>
            </a:xfrm>
          </p:grpSpPr>
          <p:sp>
            <p:nvSpPr>
              <p:cNvPr id="16449" name="Oval 26"/>
              <p:cNvSpPr>
                <a:spLocks noChangeArrowheads="1"/>
              </p:cNvSpPr>
              <p:nvPr/>
            </p:nvSpPr>
            <p:spPr bwMode="auto">
              <a:xfrm>
                <a:off x="6541094" y="993025"/>
                <a:ext cx="720000" cy="720000"/>
              </a:xfrm>
              <a:prstGeom prst="ellipse">
                <a:avLst/>
              </a:prstGeom>
              <a:solidFill>
                <a:srgbClr val="95374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defTabSz="995363" eaLnBrk="0" hangingPunct="0">
                  <a:spcAft>
                    <a:spcPts val="300"/>
                  </a:spcAft>
                  <a:defRPr sz="2200" b="1">
                    <a:solidFill>
                      <a:srgbClr val="7F7F7F"/>
                    </a:solidFill>
                    <a:latin typeface="Arial Narrow" pitchFamily="34" charset="0"/>
                  </a:defRPr>
                </a:lvl1pPr>
                <a:lvl2pPr marL="742950" indent="-285750" defTabSz="995363" eaLnBrk="0" hangingPunct="0">
                  <a:defRPr b="1">
                    <a:solidFill>
                      <a:srgbClr val="7F7F7F"/>
                    </a:solidFill>
                    <a:latin typeface="Arial Narrow" pitchFamily="34" charset="0"/>
                  </a:defRPr>
                </a:lvl2pPr>
                <a:lvl3pPr marL="1143000" indent="-228600" defTabSz="995363" eaLnBrk="0" hangingPunct="0">
                  <a:buClr>
                    <a:schemeClr val="accent1"/>
                  </a:buClr>
                  <a:defRPr sz="1600">
                    <a:solidFill>
                      <a:srgbClr val="7F7F7F"/>
                    </a:solidFill>
                    <a:latin typeface="Arial Narrow" pitchFamily="34" charset="0"/>
                  </a:defRPr>
                </a:lvl3pPr>
                <a:lvl4pPr marL="1600200" indent="-228600" defTabSz="995363" eaLnBrk="0" hangingPunct="0">
                  <a:lnSpc>
                    <a:spcPts val="1600"/>
                  </a:lnSpc>
                  <a:defRPr sz="1200">
                    <a:solidFill>
                      <a:schemeClr val="tx1"/>
                    </a:solidFill>
                    <a:latin typeface="Arial" pitchFamily="34" charset="0"/>
                    <a:cs typeface="Arial" pitchFamily="34" charset="0"/>
                  </a:defRPr>
                </a:lvl4pPr>
                <a:lvl5pPr marL="2057400" indent="-228600" defTabSz="995363"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defTabSz="995363"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endParaRPr lang="en-US" altLang="fr-FR" sz="2000" b="0" smtClean="0">
                  <a:solidFill>
                    <a:srgbClr val="39322B"/>
                  </a:solidFill>
                  <a:latin typeface="Calibri" pitchFamily="34" charset="0"/>
                  <a:ea typeface="MS PGothic" pitchFamily="34" charset="-128"/>
                  <a:cs typeface="Arial" pitchFamily="34" charset="0"/>
                </a:endParaRPr>
              </a:p>
            </p:txBody>
          </p:sp>
          <p:grpSp>
            <p:nvGrpSpPr>
              <p:cNvPr id="16450" name="Group 67"/>
              <p:cNvGrpSpPr>
                <a:grpSpLocks/>
              </p:cNvGrpSpPr>
              <p:nvPr/>
            </p:nvGrpSpPr>
            <p:grpSpPr bwMode="auto">
              <a:xfrm>
                <a:off x="6714921" y="1088560"/>
                <a:ext cx="372350" cy="503184"/>
                <a:chOff x="7491080" y="1088561"/>
                <a:chExt cx="372351" cy="503184"/>
              </a:xfrm>
            </p:grpSpPr>
            <p:sp>
              <p:nvSpPr>
                <p:cNvPr id="169" name="Freeform 68"/>
                <p:cNvSpPr/>
                <p:nvPr/>
              </p:nvSpPr>
              <p:spPr>
                <a:xfrm>
                  <a:off x="7492719" y="1292245"/>
                  <a:ext cx="369081" cy="275320"/>
                </a:xfrm>
                <a:custGeom>
                  <a:avLst/>
                  <a:gdLst>
                    <a:gd name="connsiteX0" fmla="*/ 276281 w 372351"/>
                    <a:gd name="connsiteY0" fmla="*/ 0 h 276570"/>
                    <a:gd name="connsiteX1" fmla="*/ 284998 w 372351"/>
                    <a:gd name="connsiteY1" fmla="*/ 1760 h 276570"/>
                    <a:gd name="connsiteX2" fmla="*/ 372351 w 372351"/>
                    <a:gd name="connsiteY2" fmla="*/ 133545 h 276570"/>
                    <a:gd name="connsiteX3" fmla="*/ 372351 w 372351"/>
                    <a:gd name="connsiteY3" fmla="*/ 237724 h 276570"/>
                    <a:gd name="connsiteX4" fmla="*/ 333505 w 372351"/>
                    <a:gd name="connsiteY4" fmla="*/ 276570 h 276570"/>
                    <a:gd name="connsiteX5" fmla="*/ 38846 w 372351"/>
                    <a:gd name="connsiteY5" fmla="*/ 276570 h 276570"/>
                    <a:gd name="connsiteX6" fmla="*/ 0 w 372351"/>
                    <a:gd name="connsiteY6" fmla="*/ 237724 h 276570"/>
                    <a:gd name="connsiteX7" fmla="*/ 0 w 372351"/>
                    <a:gd name="connsiteY7" fmla="*/ 133545 h 276570"/>
                    <a:gd name="connsiteX8" fmla="*/ 87353 w 372351"/>
                    <a:gd name="connsiteY8" fmla="*/ 1760 h 276570"/>
                    <a:gd name="connsiteX9" fmla="*/ 96070 w 372351"/>
                    <a:gd name="connsiteY9" fmla="*/ 0 h 276570"/>
                    <a:gd name="connsiteX10" fmla="*/ 186175 w 372351"/>
                    <a:gd name="connsiteY10" fmla="*/ 239720 h 2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51" h="276570">
                      <a:moveTo>
                        <a:pt x="276281" y="0"/>
                      </a:moveTo>
                      <a:lnTo>
                        <a:pt x="284998" y="1760"/>
                      </a:lnTo>
                      <a:cubicBezTo>
                        <a:pt x="336332" y="23472"/>
                        <a:pt x="372351" y="74302"/>
                        <a:pt x="372351" y="133545"/>
                      </a:cubicBezTo>
                      <a:lnTo>
                        <a:pt x="372351" y="237724"/>
                      </a:lnTo>
                      <a:cubicBezTo>
                        <a:pt x="372351" y="259178"/>
                        <a:pt x="354959" y="276570"/>
                        <a:pt x="333505" y="276570"/>
                      </a:cubicBezTo>
                      <a:lnTo>
                        <a:pt x="38846" y="276570"/>
                      </a:lnTo>
                      <a:cubicBezTo>
                        <a:pt x="17392" y="276570"/>
                        <a:pt x="0" y="259178"/>
                        <a:pt x="0" y="237724"/>
                      </a:cubicBezTo>
                      <a:lnTo>
                        <a:pt x="0" y="133545"/>
                      </a:lnTo>
                      <a:cubicBezTo>
                        <a:pt x="0" y="74302"/>
                        <a:pt x="36019" y="23472"/>
                        <a:pt x="87353" y="1760"/>
                      </a:cubicBezTo>
                      <a:lnTo>
                        <a:pt x="96070" y="0"/>
                      </a:lnTo>
                      <a:lnTo>
                        <a:pt x="186175" y="2397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sp>
              <p:nvSpPr>
                <p:cNvPr id="170" name="Diamond 202"/>
                <p:cNvSpPr/>
                <p:nvPr/>
              </p:nvSpPr>
              <p:spPr>
                <a:xfrm>
                  <a:off x="7650033" y="1308127"/>
                  <a:ext cx="54453" cy="127071"/>
                </a:xfrm>
                <a:custGeom>
                  <a:avLst/>
                  <a:gdLst>
                    <a:gd name="connsiteX0" fmla="*/ 0 w 98926"/>
                    <a:gd name="connsiteY0" fmla="*/ 199853 h 399706"/>
                    <a:gd name="connsiteX1" fmla="*/ 49463 w 98926"/>
                    <a:gd name="connsiteY1" fmla="*/ 0 h 399706"/>
                    <a:gd name="connsiteX2" fmla="*/ 98926 w 98926"/>
                    <a:gd name="connsiteY2" fmla="*/ 199853 h 399706"/>
                    <a:gd name="connsiteX3" fmla="*/ 49463 w 98926"/>
                    <a:gd name="connsiteY3" fmla="*/ 399706 h 399706"/>
                    <a:gd name="connsiteX4" fmla="*/ 0 w 98926"/>
                    <a:gd name="connsiteY4" fmla="*/ 199853 h 399706"/>
                    <a:gd name="connsiteX0" fmla="*/ 0 w 98926"/>
                    <a:gd name="connsiteY0" fmla="*/ 123653 h 323506"/>
                    <a:gd name="connsiteX1" fmla="*/ 63751 w 98926"/>
                    <a:gd name="connsiteY1" fmla="*/ 0 h 323506"/>
                    <a:gd name="connsiteX2" fmla="*/ 98926 w 98926"/>
                    <a:gd name="connsiteY2" fmla="*/ 123653 h 323506"/>
                    <a:gd name="connsiteX3" fmla="*/ 49463 w 98926"/>
                    <a:gd name="connsiteY3" fmla="*/ 323506 h 323506"/>
                    <a:gd name="connsiteX4" fmla="*/ 0 w 98926"/>
                    <a:gd name="connsiteY4" fmla="*/ 123653 h 323506"/>
                    <a:gd name="connsiteX0" fmla="*/ 0 w 98926"/>
                    <a:gd name="connsiteY0" fmla="*/ 102222 h 302075"/>
                    <a:gd name="connsiteX1" fmla="*/ 51845 w 98926"/>
                    <a:gd name="connsiteY1" fmla="*/ 0 h 302075"/>
                    <a:gd name="connsiteX2" fmla="*/ 98926 w 98926"/>
                    <a:gd name="connsiteY2" fmla="*/ 102222 h 302075"/>
                    <a:gd name="connsiteX3" fmla="*/ 49463 w 98926"/>
                    <a:gd name="connsiteY3" fmla="*/ 302075 h 302075"/>
                    <a:gd name="connsiteX4" fmla="*/ 0 w 98926"/>
                    <a:gd name="connsiteY4" fmla="*/ 102222 h 302075"/>
                    <a:gd name="connsiteX0" fmla="*/ 0 w 98926"/>
                    <a:gd name="connsiteY0" fmla="*/ 102222 h 302075"/>
                    <a:gd name="connsiteX1" fmla="*/ 49463 w 98926"/>
                    <a:gd name="connsiteY1" fmla="*/ 0 h 302075"/>
                    <a:gd name="connsiteX2" fmla="*/ 98926 w 98926"/>
                    <a:gd name="connsiteY2" fmla="*/ 102222 h 302075"/>
                    <a:gd name="connsiteX3" fmla="*/ 49463 w 98926"/>
                    <a:gd name="connsiteY3" fmla="*/ 302075 h 302075"/>
                    <a:gd name="connsiteX4" fmla="*/ 0 w 98926"/>
                    <a:gd name="connsiteY4" fmla="*/ 102222 h 302075"/>
                    <a:gd name="connsiteX0" fmla="*/ 0 w 98926"/>
                    <a:gd name="connsiteY0" fmla="*/ 54597 h 254450"/>
                    <a:gd name="connsiteX1" fmla="*/ 47082 w 98926"/>
                    <a:gd name="connsiteY1" fmla="*/ 0 h 254450"/>
                    <a:gd name="connsiteX2" fmla="*/ 98926 w 98926"/>
                    <a:gd name="connsiteY2" fmla="*/ 54597 h 254450"/>
                    <a:gd name="connsiteX3" fmla="*/ 49463 w 98926"/>
                    <a:gd name="connsiteY3" fmla="*/ 254450 h 254450"/>
                    <a:gd name="connsiteX4" fmla="*/ 0 w 98926"/>
                    <a:gd name="connsiteY4" fmla="*/ 54597 h 254450"/>
                    <a:gd name="connsiteX0" fmla="*/ 0 w 98926"/>
                    <a:gd name="connsiteY0" fmla="*/ 54597 h 223494"/>
                    <a:gd name="connsiteX1" fmla="*/ 47082 w 98926"/>
                    <a:gd name="connsiteY1" fmla="*/ 0 h 223494"/>
                    <a:gd name="connsiteX2" fmla="*/ 98926 w 98926"/>
                    <a:gd name="connsiteY2" fmla="*/ 54597 h 223494"/>
                    <a:gd name="connsiteX3" fmla="*/ 49463 w 98926"/>
                    <a:gd name="connsiteY3" fmla="*/ 223494 h 223494"/>
                    <a:gd name="connsiteX4" fmla="*/ 0 w 98926"/>
                    <a:gd name="connsiteY4" fmla="*/ 54597 h 223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26" h="223494">
                      <a:moveTo>
                        <a:pt x="0" y="54597"/>
                      </a:moveTo>
                      <a:lnTo>
                        <a:pt x="47082" y="0"/>
                      </a:lnTo>
                      <a:lnTo>
                        <a:pt x="98926" y="54597"/>
                      </a:lnTo>
                      <a:lnTo>
                        <a:pt x="49463" y="223494"/>
                      </a:lnTo>
                      <a:lnTo>
                        <a:pt x="0" y="54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sp>
              <p:nvSpPr>
                <p:cNvPr id="171" name="Oval 70"/>
                <p:cNvSpPr>
                  <a:spLocks noChangeAspect="1"/>
                </p:cNvSpPr>
                <p:nvPr/>
              </p:nvSpPr>
              <p:spPr>
                <a:xfrm>
                  <a:off x="7571374" y="1064574"/>
                  <a:ext cx="211771" cy="217081"/>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5491">
                    <a:defRPr/>
                  </a:pPr>
                  <a:endParaRPr lang="en-US" dirty="0">
                    <a:solidFill>
                      <a:prstClr val="white"/>
                    </a:solidFill>
                  </a:endParaRPr>
                </a:p>
              </p:txBody>
            </p:sp>
          </p:grpSp>
        </p:grpSp>
        <p:grpSp>
          <p:nvGrpSpPr>
            <p:cNvPr id="16426" name="icon22"/>
            <p:cNvGrpSpPr>
              <a:grpSpLocks noChangeAspect="1"/>
            </p:cNvGrpSpPr>
            <p:nvPr/>
          </p:nvGrpSpPr>
          <p:grpSpPr bwMode="auto">
            <a:xfrm>
              <a:off x="5800775" y="2348880"/>
              <a:ext cx="188912" cy="215900"/>
              <a:chOff x="7173362" y="1476672"/>
              <a:chExt cx="504000" cy="504000"/>
            </a:xfrm>
          </p:grpSpPr>
          <p:sp>
            <p:nvSpPr>
              <p:cNvPr id="173" name="Oval 5"/>
              <p:cNvSpPr/>
              <p:nvPr/>
            </p:nvSpPr>
            <p:spPr>
              <a:xfrm>
                <a:off x="7173362" y="1475458"/>
                <a:ext cx="504008" cy="504047"/>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b="1" dirty="0" err="1" smtClean="0">
                  <a:solidFill>
                    <a:prstClr val="black"/>
                  </a:solidFill>
                  <a:latin typeface="SimonKucher" pitchFamily="2" charset="0"/>
                </a:endParaRPr>
              </a:p>
            </p:txBody>
          </p:sp>
          <p:grpSp>
            <p:nvGrpSpPr>
              <p:cNvPr id="16446" name="Group 73"/>
              <p:cNvGrpSpPr>
                <a:grpSpLocks/>
              </p:cNvGrpSpPr>
              <p:nvPr/>
            </p:nvGrpSpPr>
            <p:grpSpPr bwMode="auto">
              <a:xfrm>
                <a:off x="7249596" y="1576727"/>
                <a:ext cx="351530" cy="296470"/>
                <a:chOff x="7270848" y="1576728"/>
                <a:chExt cx="351531" cy="296469"/>
              </a:xfrm>
            </p:grpSpPr>
            <p:sp>
              <p:nvSpPr>
                <p:cNvPr id="175" name="Freeform 74"/>
                <p:cNvSpPr/>
                <p:nvPr/>
              </p:nvSpPr>
              <p:spPr>
                <a:xfrm>
                  <a:off x="7270851" y="1575526"/>
                  <a:ext cx="351536" cy="296497"/>
                </a:xfrm>
                <a:custGeom>
                  <a:avLst/>
                  <a:gdLst>
                    <a:gd name="connsiteX0" fmla="*/ 227399 w 348025"/>
                    <a:gd name="connsiteY0" fmla="*/ 217091 h 296699"/>
                    <a:gd name="connsiteX1" fmla="*/ 227399 w 348025"/>
                    <a:gd name="connsiteY1" fmla="*/ 237257 h 296699"/>
                    <a:gd name="connsiteX2" fmla="*/ 135450 w 348025"/>
                    <a:gd name="connsiteY2" fmla="*/ 296699 h 296699"/>
                    <a:gd name="connsiteX3" fmla="*/ 175 w 348025"/>
                    <a:gd name="connsiteY3" fmla="*/ 232282 h 296699"/>
                    <a:gd name="connsiteX4" fmla="*/ 18963 w 348025"/>
                    <a:gd name="connsiteY4" fmla="*/ 220377 h 296699"/>
                    <a:gd name="connsiteX5" fmla="*/ 136060 w 348025"/>
                    <a:gd name="connsiteY5" fmla="*/ 276138 h 296699"/>
                    <a:gd name="connsiteX6" fmla="*/ 227399 w 348025"/>
                    <a:gd name="connsiteY6" fmla="*/ 187447 h 296699"/>
                    <a:gd name="connsiteX7" fmla="*/ 227399 w 348025"/>
                    <a:gd name="connsiteY7" fmla="*/ 207613 h 296699"/>
                    <a:gd name="connsiteX8" fmla="*/ 135450 w 348025"/>
                    <a:gd name="connsiteY8" fmla="*/ 267055 h 296699"/>
                    <a:gd name="connsiteX9" fmla="*/ 175 w 348025"/>
                    <a:gd name="connsiteY9" fmla="*/ 202638 h 296699"/>
                    <a:gd name="connsiteX10" fmla="*/ 18963 w 348025"/>
                    <a:gd name="connsiteY10" fmla="*/ 190733 h 296699"/>
                    <a:gd name="connsiteX11" fmla="*/ 136060 w 348025"/>
                    <a:gd name="connsiteY11" fmla="*/ 246494 h 296699"/>
                    <a:gd name="connsiteX12" fmla="*/ 227399 w 348025"/>
                    <a:gd name="connsiteY12" fmla="*/ 155293 h 296699"/>
                    <a:gd name="connsiteX13" fmla="*/ 227399 w 348025"/>
                    <a:gd name="connsiteY13" fmla="*/ 175459 h 296699"/>
                    <a:gd name="connsiteX14" fmla="*/ 135450 w 348025"/>
                    <a:gd name="connsiteY14" fmla="*/ 234901 h 296699"/>
                    <a:gd name="connsiteX15" fmla="*/ 175 w 348025"/>
                    <a:gd name="connsiteY15" fmla="*/ 170484 h 296699"/>
                    <a:gd name="connsiteX16" fmla="*/ 18963 w 348025"/>
                    <a:gd name="connsiteY16" fmla="*/ 158579 h 296699"/>
                    <a:gd name="connsiteX17" fmla="*/ 136060 w 348025"/>
                    <a:gd name="connsiteY17" fmla="*/ 214340 h 296699"/>
                    <a:gd name="connsiteX18" fmla="*/ 330308 w 348025"/>
                    <a:gd name="connsiteY18" fmla="*/ 150563 h 296699"/>
                    <a:gd name="connsiteX19" fmla="*/ 348025 w 348025"/>
                    <a:gd name="connsiteY19" fmla="*/ 159276 h 296699"/>
                    <a:gd name="connsiteX20" fmla="*/ 288164 w 348025"/>
                    <a:gd name="connsiteY20" fmla="*/ 197974 h 296699"/>
                    <a:gd name="connsiteX21" fmla="*/ 288164 w 348025"/>
                    <a:gd name="connsiteY21" fmla="*/ 177808 h 296699"/>
                    <a:gd name="connsiteX22" fmla="*/ 330308 w 348025"/>
                    <a:gd name="connsiteY22" fmla="*/ 120919 h 296699"/>
                    <a:gd name="connsiteX23" fmla="*/ 348025 w 348025"/>
                    <a:gd name="connsiteY23" fmla="*/ 129632 h 296699"/>
                    <a:gd name="connsiteX24" fmla="*/ 288164 w 348025"/>
                    <a:gd name="connsiteY24" fmla="*/ 168330 h 296699"/>
                    <a:gd name="connsiteX25" fmla="*/ 288164 w 348025"/>
                    <a:gd name="connsiteY25" fmla="*/ 148164 h 296699"/>
                    <a:gd name="connsiteX26" fmla="*/ 330308 w 348025"/>
                    <a:gd name="connsiteY26" fmla="*/ 88765 h 296699"/>
                    <a:gd name="connsiteX27" fmla="*/ 348025 w 348025"/>
                    <a:gd name="connsiteY27" fmla="*/ 97478 h 296699"/>
                    <a:gd name="connsiteX28" fmla="*/ 288164 w 348025"/>
                    <a:gd name="connsiteY28" fmla="*/ 136176 h 296699"/>
                    <a:gd name="connsiteX29" fmla="*/ 288164 w 348025"/>
                    <a:gd name="connsiteY29" fmla="*/ 116010 h 296699"/>
                    <a:gd name="connsiteX30" fmla="*/ 85685 w 348025"/>
                    <a:gd name="connsiteY30" fmla="*/ 83127 h 296699"/>
                    <a:gd name="connsiteX31" fmla="*/ 226774 w 348025"/>
                    <a:gd name="connsiteY31" fmla="*/ 142689 h 296699"/>
                    <a:gd name="connsiteX32" fmla="*/ 135275 w 348025"/>
                    <a:gd name="connsiteY32" fmla="*/ 201840 h 296699"/>
                    <a:gd name="connsiteX33" fmla="*/ 0 w 348025"/>
                    <a:gd name="connsiteY33" fmla="*/ 137423 h 296699"/>
                    <a:gd name="connsiteX34" fmla="*/ 216870 w 348025"/>
                    <a:gd name="connsiteY34" fmla="*/ 0 h 296699"/>
                    <a:gd name="connsiteX35" fmla="*/ 347850 w 348025"/>
                    <a:gd name="connsiteY35" fmla="*/ 64417 h 296699"/>
                    <a:gd name="connsiteX36" fmla="*/ 287717 w 348025"/>
                    <a:gd name="connsiteY36" fmla="*/ 103291 h 296699"/>
                    <a:gd name="connsiteX37" fmla="*/ 150418 w 348025"/>
                    <a:gd name="connsiteY37" fmla="*/ 42109 h 29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8025" h="296699">
                      <a:moveTo>
                        <a:pt x="227399" y="217091"/>
                      </a:moveTo>
                      <a:lnTo>
                        <a:pt x="227399" y="237257"/>
                      </a:lnTo>
                      <a:lnTo>
                        <a:pt x="135450" y="296699"/>
                      </a:lnTo>
                      <a:lnTo>
                        <a:pt x="175" y="232282"/>
                      </a:lnTo>
                      <a:lnTo>
                        <a:pt x="18963" y="220377"/>
                      </a:lnTo>
                      <a:lnTo>
                        <a:pt x="136060" y="276138"/>
                      </a:lnTo>
                      <a:close/>
                      <a:moveTo>
                        <a:pt x="227399" y="187447"/>
                      </a:moveTo>
                      <a:lnTo>
                        <a:pt x="227399" y="207613"/>
                      </a:lnTo>
                      <a:lnTo>
                        <a:pt x="135450" y="267055"/>
                      </a:lnTo>
                      <a:lnTo>
                        <a:pt x="175" y="202638"/>
                      </a:lnTo>
                      <a:lnTo>
                        <a:pt x="18963" y="190733"/>
                      </a:lnTo>
                      <a:lnTo>
                        <a:pt x="136060" y="246494"/>
                      </a:lnTo>
                      <a:close/>
                      <a:moveTo>
                        <a:pt x="227399" y="155293"/>
                      </a:moveTo>
                      <a:lnTo>
                        <a:pt x="227399" y="175459"/>
                      </a:lnTo>
                      <a:lnTo>
                        <a:pt x="135450" y="234901"/>
                      </a:lnTo>
                      <a:lnTo>
                        <a:pt x="175" y="170484"/>
                      </a:lnTo>
                      <a:lnTo>
                        <a:pt x="18963" y="158579"/>
                      </a:lnTo>
                      <a:lnTo>
                        <a:pt x="136060" y="214340"/>
                      </a:lnTo>
                      <a:close/>
                      <a:moveTo>
                        <a:pt x="330308" y="150563"/>
                      </a:moveTo>
                      <a:lnTo>
                        <a:pt x="348025" y="159276"/>
                      </a:lnTo>
                      <a:lnTo>
                        <a:pt x="288164" y="197974"/>
                      </a:lnTo>
                      <a:lnTo>
                        <a:pt x="288164" y="177808"/>
                      </a:lnTo>
                      <a:close/>
                      <a:moveTo>
                        <a:pt x="330308" y="120919"/>
                      </a:moveTo>
                      <a:lnTo>
                        <a:pt x="348025" y="129632"/>
                      </a:lnTo>
                      <a:lnTo>
                        <a:pt x="288164" y="168330"/>
                      </a:lnTo>
                      <a:lnTo>
                        <a:pt x="288164" y="148164"/>
                      </a:lnTo>
                      <a:close/>
                      <a:moveTo>
                        <a:pt x="330308" y="88765"/>
                      </a:moveTo>
                      <a:lnTo>
                        <a:pt x="348025" y="97478"/>
                      </a:lnTo>
                      <a:lnTo>
                        <a:pt x="288164" y="136176"/>
                      </a:lnTo>
                      <a:lnTo>
                        <a:pt x="288164" y="116010"/>
                      </a:lnTo>
                      <a:close/>
                      <a:moveTo>
                        <a:pt x="85685" y="83127"/>
                      </a:moveTo>
                      <a:lnTo>
                        <a:pt x="226774" y="142689"/>
                      </a:lnTo>
                      <a:lnTo>
                        <a:pt x="135275" y="201840"/>
                      </a:lnTo>
                      <a:lnTo>
                        <a:pt x="0" y="137423"/>
                      </a:lnTo>
                      <a:close/>
                      <a:moveTo>
                        <a:pt x="216870" y="0"/>
                      </a:moveTo>
                      <a:lnTo>
                        <a:pt x="347850" y="64417"/>
                      </a:lnTo>
                      <a:lnTo>
                        <a:pt x="287717" y="103291"/>
                      </a:lnTo>
                      <a:lnTo>
                        <a:pt x="150418" y="42109"/>
                      </a:ln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latin typeface="SimonKucher" pitchFamily="2" charset="0"/>
                  </a:endParaRPr>
                </a:p>
              </p:txBody>
            </p:sp>
            <p:sp>
              <p:nvSpPr>
                <p:cNvPr id="176" name="Oval 75"/>
                <p:cNvSpPr/>
                <p:nvPr/>
              </p:nvSpPr>
              <p:spPr>
                <a:xfrm rot="1051572">
                  <a:off x="7423324" y="1645945"/>
                  <a:ext cx="59295" cy="33355"/>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latin typeface="SimonKucher" pitchFamily="2" charset="0"/>
                  </a:endParaRPr>
                </a:p>
              </p:txBody>
            </p:sp>
          </p:grpSp>
        </p:grpSp>
        <p:grpSp>
          <p:nvGrpSpPr>
            <p:cNvPr id="16427" name="icon127"/>
            <p:cNvGrpSpPr>
              <a:grpSpLocks noChangeAspect="1"/>
            </p:cNvGrpSpPr>
            <p:nvPr/>
          </p:nvGrpSpPr>
          <p:grpSpPr bwMode="auto">
            <a:xfrm>
              <a:off x="5796136" y="2060972"/>
              <a:ext cx="188912" cy="215900"/>
              <a:chOff x="6287904" y="4337392"/>
              <a:chExt cx="432000" cy="432001"/>
            </a:xfrm>
          </p:grpSpPr>
          <p:sp>
            <p:nvSpPr>
              <p:cNvPr id="194" name="Oval 99"/>
              <p:cNvSpPr>
                <a:spLocks noChangeAspect="1"/>
              </p:cNvSpPr>
              <p:nvPr/>
            </p:nvSpPr>
            <p:spPr>
              <a:xfrm>
                <a:off x="6287623" y="4337438"/>
                <a:ext cx="432005" cy="432041"/>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endParaRPr>
              </a:p>
            </p:txBody>
          </p:sp>
          <p:sp>
            <p:nvSpPr>
              <p:cNvPr id="16444" name="Freeform 495"/>
              <p:cNvSpPr>
                <a:spLocks noChangeAspect="1" noEditPoints="1"/>
              </p:cNvSpPr>
              <p:nvPr/>
            </p:nvSpPr>
            <p:spPr bwMode="auto">
              <a:xfrm>
                <a:off x="6361636" y="4427385"/>
                <a:ext cx="284547" cy="252002"/>
              </a:xfrm>
              <a:custGeom>
                <a:avLst/>
                <a:gdLst>
                  <a:gd name="T0" fmla="*/ 2147483647 w 2048"/>
                  <a:gd name="T1" fmla="*/ 2147483647 h 1815"/>
                  <a:gd name="T2" fmla="*/ 2147483647 w 2048"/>
                  <a:gd name="T3" fmla="*/ 2147483647 h 1815"/>
                  <a:gd name="T4" fmla="*/ 2147483647 w 2048"/>
                  <a:gd name="T5" fmla="*/ 2147483647 h 1815"/>
                  <a:gd name="T6" fmla="*/ 2147483647 w 2048"/>
                  <a:gd name="T7" fmla="*/ 2147483647 h 1815"/>
                  <a:gd name="T8" fmla="*/ 2147483647 w 2048"/>
                  <a:gd name="T9" fmla="*/ 2147483647 h 1815"/>
                  <a:gd name="T10" fmla="*/ 2147483647 w 2048"/>
                  <a:gd name="T11" fmla="*/ 2147483647 h 1815"/>
                  <a:gd name="T12" fmla="*/ 2147483647 w 2048"/>
                  <a:gd name="T13" fmla="*/ 2147483647 h 1815"/>
                  <a:gd name="T14" fmla="*/ 2147483647 w 2048"/>
                  <a:gd name="T15" fmla="*/ 2147483647 h 1815"/>
                  <a:gd name="T16" fmla="*/ 2147483647 w 2048"/>
                  <a:gd name="T17" fmla="*/ 2147483647 h 1815"/>
                  <a:gd name="T18" fmla="*/ 2147483647 w 2048"/>
                  <a:gd name="T19" fmla="*/ 2147483647 h 1815"/>
                  <a:gd name="T20" fmla="*/ 2147483647 w 2048"/>
                  <a:gd name="T21" fmla="*/ 2147483647 h 1815"/>
                  <a:gd name="T22" fmla="*/ 2147483647 w 2048"/>
                  <a:gd name="T23" fmla="*/ 2147483647 h 1815"/>
                  <a:gd name="T24" fmla="*/ 0 w 2048"/>
                  <a:gd name="T25" fmla="*/ 2147483647 h 1815"/>
                  <a:gd name="T26" fmla="*/ 0 w 2048"/>
                  <a:gd name="T27" fmla="*/ 2147483647 h 1815"/>
                  <a:gd name="T28" fmla="*/ 2147483647 w 2048"/>
                  <a:gd name="T29" fmla="*/ 2147483647 h 1815"/>
                  <a:gd name="T30" fmla="*/ 2147483647 w 2048"/>
                  <a:gd name="T31" fmla="*/ 2147483647 h 1815"/>
                  <a:gd name="T32" fmla="*/ 2147483647 w 2048"/>
                  <a:gd name="T33" fmla="*/ 2147483647 h 1815"/>
                  <a:gd name="T34" fmla="*/ 2147483647 w 2048"/>
                  <a:gd name="T35" fmla="*/ 2147483647 h 1815"/>
                  <a:gd name="T36" fmla="*/ 2147483647 w 2048"/>
                  <a:gd name="T37" fmla="*/ 2147483647 h 1815"/>
                  <a:gd name="T38" fmla="*/ 2147483647 w 2048"/>
                  <a:gd name="T39" fmla="*/ 2147483647 h 1815"/>
                  <a:gd name="T40" fmla="*/ 2147483647 w 2048"/>
                  <a:gd name="T41" fmla="*/ 2147483647 h 1815"/>
                  <a:gd name="T42" fmla="*/ 2147483647 w 2048"/>
                  <a:gd name="T43" fmla="*/ 2147483647 h 1815"/>
                  <a:gd name="T44" fmla="*/ 2147483647 w 2048"/>
                  <a:gd name="T45" fmla="*/ 2147483647 h 1815"/>
                  <a:gd name="T46" fmla="*/ 2147483647 w 2048"/>
                  <a:gd name="T47" fmla="*/ 2147483647 h 1815"/>
                  <a:gd name="T48" fmla="*/ 2147483647 w 2048"/>
                  <a:gd name="T49" fmla="*/ 2147483647 h 1815"/>
                  <a:gd name="T50" fmla="*/ 2147483647 w 2048"/>
                  <a:gd name="T51" fmla="*/ 2147483647 h 1815"/>
                  <a:gd name="T52" fmla="*/ 2147483647 w 2048"/>
                  <a:gd name="T53" fmla="*/ 2147483647 h 1815"/>
                  <a:gd name="T54" fmla="*/ 2147483647 w 2048"/>
                  <a:gd name="T55" fmla="*/ 2147483647 h 1815"/>
                  <a:gd name="T56" fmla="*/ 2147483647 w 2048"/>
                  <a:gd name="T57" fmla="*/ 2147483647 h 1815"/>
                  <a:gd name="T58" fmla="*/ 2147483647 w 2048"/>
                  <a:gd name="T59" fmla="*/ 2147483647 h 1815"/>
                  <a:gd name="T60" fmla="*/ 2147483647 w 2048"/>
                  <a:gd name="T61" fmla="*/ 2147483647 h 1815"/>
                  <a:gd name="T62" fmla="*/ 2147483647 w 2048"/>
                  <a:gd name="T63" fmla="*/ 2147483647 h 1815"/>
                  <a:gd name="T64" fmla="*/ 2147483647 w 2048"/>
                  <a:gd name="T65" fmla="*/ 2147483647 h 1815"/>
                  <a:gd name="T66" fmla="*/ 2147483647 w 2048"/>
                  <a:gd name="T67" fmla="*/ 2147483647 h 1815"/>
                  <a:gd name="T68" fmla="*/ 2147483647 w 2048"/>
                  <a:gd name="T69" fmla="*/ 2147483647 h 1815"/>
                  <a:gd name="T70" fmla="*/ 2147483647 w 2048"/>
                  <a:gd name="T71" fmla="*/ 2147483647 h 1815"/>
                  <a:gd name="T72" fmla="*/ 2147483647 w 2048"/>
                  <a:gd name="T73" fmla="*/ 2147483647 h 1815"/>
                  <a:gd name="T74" fmla="*/ 2147483647 w 2048"/>
                  <a:gd name="T75" fmla="*/ 2147483647 h 1815"/>
                  <a:gd name="T76" fmla="*/ 2147483647 w 2048"/>
                  <a:gd name="T77" fmla="*/ 2147483647 h 1815"/>
                  <a:gd name="T78" fmla="*/ 2147483647 w 2048"/>
                  <a:gd name="T79" fmla="*/ 2147483647 h 1815"/>
                  <a:gd name="T80" fmla="*/ 2147483647 w 2048"/>
                  <a:gd name="T81" fmla="*/ 2147483647 h 1815"/>
                  <a:gd name="T82" fmla="*/ 2147483647 w 2048"/>
                  <a:gd name="T83" fmla="*/ 2147483647 h 1815"/>
                  <a:gd name="T84" fmla="*/ 2147483647 w 2048"/>
                  <a:gd name="T85" fmla="*/ 2147483647 h 1815"/>
                  <a:gd name="T86" fmla="*/ 2147483647 w 2048"/>
                  <a:gd name="T87" fmla="*/ 2147483647 h 1815"/>
                  <a:gd name="T88" fmla="*/ 2147483647 w 2048"/>
                  <a:gd name="T89" fmla="*/ 2147483647 h 1815"/>
                  <a:gd name="T90" fmla="*/ 2147483647 w 2048"/>
                  <a:gd name="T91" fmla="*/ 2147483647 h 1815"/>
                  <a:gd name="T92" fmla="*/ 2147483647 w 2048"/>
                  <a:gd name="T93" fmla="*/ 2147483647 h 1815"/>
                  <a:gd name="T94" fmla="*/ 2147483647 w 2048"/>
                  <a:gd name="T95" fmla="*/ 2147483647 h 1815"/>
                  <a:gd name="T96" fmla="*/ 2147483647 w 2048"/>
                  <a:gd name="T97" fmla="*/ 2147483647 h 1815"/>
                  <a:gd name="T98" fmla="*/ 2147483647 w 2048"/>
                  <a:gd name="T99" fmla="*/ 2147483647 h 1815"/>
                  <a:gd name="T100" fmla="*/ 2147483647 w 2048"/>
                  <a:gd name="T101" fmla="*/ 2147483647 h 1815"/>
                  <a:gd name="T102" fmla="*/ 2147483647 w 2048"/>
                  <a:gd name="T103" fmla="*/ 2147483647 h 1815"/>
                  <a:gd name="T104" fmla="*/ 2147483647 w 2048"/>
                  <a:gd name="T105" fmla="*/ 2147483647 h 1815"/>
                  <a:gd name="T106" fmla="*/ 2147483647 w 2048"/>
                  <a:gd name="T107" fmla="*/ 2147483647 h 1815"/>
                  <a:gd name="T108" fmla="*/ 2147483647 w 2048"/>
                  <a:gd name="T109" fmla="*/ 2147483647 h 1815"/>
                  <a:gd name="T110" fmla="*/ 2147483647 w 2048"/>
                  <a:gd name="T111" fmla="*/ 2147483647 h 1815"/>
                  <a:gd name="T112" fmla="*/ 2147483647 w 2048"/>
                  <a:gd name="T113" fmla="*/ 2147483647 h 18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48" h="1815">
                    <a:moveTo>
                      <a:pt x="2048" y="91"/>
                    </a:moveTo>
                    <a:cubicBezTo>
                      <a:pt x="2048" y="635"/>
                      <a:pt x="2048" y="1179"/>
                      <a:pt x="2048" y="1723"/>
                    </a:cubicBezTo>
                    <a:cubicBezTo>
                      <a:pt x="2046" y="1726"/>
                      <a:pt x="2044" y="1730"/>
                      <a:pt x="2043" y="1733"/>
                    </a:cubicBezTo>
                    <a:cubicBezTo>
                      <a:pt x="2025" y="1785"/>
                      <a:pt x="1976" y="1813"/>
                      <a:pt x="1923" y="1804"/>
                    </a:cubicBezTo>
                    <a:cubicBezTo>
                      <a:pt x="1870" y="1794"/>
                      <a:pt x="1836" y="1752"/>
                      <a:pt x="1836" y="1695"/>
                    </a:cubicBezTo>
                    <a:cubicBezTo>
                      <a:pt x="1836" y="1498"/>
                      <a:pt x="1836" y="1301"/>
                      <a:pt x="1836" y="1103"/>
                    </a:cubicBezTo>
                    <a:cubicBezTo>
                      <a:pt x="1836" y="1096"/>
                      <a:pt x="1836" y="1088"/>
                      <a:pt x="1836" y="1080"/>
                    </a:cubicBezTo>
                    <a:cubicBezTo>
                      <a:pt x="1293" y="1080"/>
                      <a:pt x="753" y="1080"/>
                      <a:pt x="212" y="1080"/>
                    </a:cubicBezTo>
                    <a:cubicBezTo>
                      <a:pt x="212" y="1090"/>
                      <a:pt x="212" y="1098"/>
                      <a:pt x="212" y="1106"/>
                    </a:cubicBezTo>
                    <a:cubicBezTo>
                      <a:pt x="212" y="1304"/>
                      <a:pt x="212" y="1502"/>
                      <a:pt x="212" y="1700"/>
                    </a:cubicBezTo>
                    <a:cubicBezTo>
                      <a:pt x="212" y="1747"/>
                      <a:pt x="184" y="1786"/>
                      <a:pt x="140" y="1800"/>
                    </a:cubicBezTo>
                    <a:cubicBezTo>
                      <a:pt x="96" y="1815"/>
                      <a:pt x="48" y="1801"/>
                      <a:pt x="21" y="1763"/>
                    </a:cubicBezTo>
                    <a:cubicBezTo>
                      <a:pt x="12" y="1751"/>
                      <a:pt x="7" y="1736"/>
                      <a:pt x="0" y="1723"/>
                    </a:cubicBezTo>
                    <a:cubicBezTo>
                      <a:pt x="0" y="1179"/>
                      <a:pt x="0" y="635"/>
                      <a:pt x="0" y="91"/>
                    </a:cubicBezTo>
                    <a:cubicBezTo>
                      <a:pt x="2" y="88"/>
                      <a:pt x="4" y="84"/>
                      <a:pt x="5" y="81"/>
                    </a:cubicBezTo>
                    <a:cubicBezTo>
                      <a:pt x="24" y="30"/>
                      <a:pt x="71" y="2"/>
                      <a:pt x="125" y="11"/>
                    </a:cubicBezTo>
                    <a:cubicBezTo>
                      <a:pt x="176" y="19"/>
                      <a:pt x="211" y="61"/>
                      <a:pt x="212" y="115"/>
                    </a:cubicBezTo>
                    <a:cubicBezTo>
                      <a:pt x="212" y="144"/>
                      <a:pt x="212" y="173"/>
                      <a:pt x="212" y="203"/>
                    </a:cubicBezTo>
                    <a:cubicBezTo>
                      <a:pt x="212" y="230"/>
                      <a:pt x="212" y="257"/>
                      <a:pt x="212" y="284"/>
                    </a:cubicBezTo>
                    <a:cubicBezTo>
                      <a:pt x="755" y="284"/>
                      <a:pt x="1295" y="284"/>
                      <a:pt x="1836" y="284"/>
                    </a:cubicBezTo>
                    <a:cubicBezTo>
                      <a:pt x="1836" y="226"/>
                      <a:pt x="1836" y="168"/>
                      <a:pt x="1836" y="111"/>
                    </a:cubicBezTo>
                    <a:cubicBezTo>
                      <a:pt x="1837" y="66"/>
                      <a:pt x="1867" y="27"/>
                      <a:pt x="1909" y="14"/>
                    </a:cubicBezTo>
                    <a:cubicBezTo>
                      <a:pt x="1954" y="0"/>
                      <a:pt x="2002" y="15"/>
                      <a:pt x="2028" y="52"/>
                    </a:cubicBezTo>
                    <a:cubicBezTo>
                      <a:pt x="2036" y="64"/>
                      <a:pt x="2041" y="78"/>
                      <a:pt x="2048" y="91"/>
                    </a:cubicBezTo>
                    <a:close/>
                    <a:moveTo>
                      <a:pt x="727" y="935"/>
                    </a:moveTo>
                    <a:cubicBezTo>
                      <a:pt x="735" y="935"/>
                      <a:pt x="741" y="936"/>
                      <a:pt x="747" y="936"/>
                    </a:cubicBezTo>
                    <a:cubicBezTo>
                      <a:pt x="838" y="936"/>
                      <a:pt x="929" y="936"/>
                      <a:pt x="1021" y="936"/>
                    </a:cubicBezTo>
                    <a:cubicBezTo>
                      <a:pt x="1035" y="936"/>
                      <a:pt x="1042" y="932"/>
                      <a:pt x="1048" y="919"/>
                    </a:cubicBezTo>
                    <a:cubicBezTo>
                      <a:pt x="1125" y="762"/>
                      <a:pt x="1203" y="604"/>
                      <a:pt x="1281" y="447"/>
                    </a:cubicBezTo>
                    <a:cubicBezTo>
                      <a:pt x="1283" y="441"/>
                      <a:pt x="1286" y="435"/>
                      <a:pt x="1289" y="427"/>
                    </a:cubicBezTo>
                    <a:cubicBezTo>
                      <a:pt x="1189" y="427"/>
                      <a:pt x="1093" y="428"/>
                      <a:pt x="996" y="427"/>
                    </a:cubicBezTo>
                    <a:cubicBezTo>
                      <a:pt x="981" y="427"/>
                      <a:pt x="974" y="432"/>
                      <a:pt x="967" y="445"/>
                    </a:cubicBezTo>
                    <a:cubicBezTo>
                      <a:pt x="891" y="601"/>
                      <a:pt x="813" y="758"/>
                      <a:pt x="736" y="914"/>
                    </a:cubicBezTo>
                    <a:cubicBezTo>
                      <a:pt x="733" y="920"/>
                      <a:pt x="731" y="927"/>
                      <a:pt x="727" y="935"/>
                    </a:cubicBezTo>
                    <a:close/>
                    <a:moveTo>
                      <a:pt x="1813" y="427"/>
                    </a:moveTo>
                    <a:cubicBezTo>
                      <a:pt x="1750" y="427"/>
                      <a:pt x="1691" y="428"/>
                      <a:pt x="1632" y="427"/>
                    </a:cubicBezTo>
                    <a:cubicBezTo>
                      <a:pt x="1617" y="427"/>
                      <a:pt x="1610" y="431"/>
                      <a:pt x="1603" y="445"/>
                    </a:cubicBezTo>
                    <a:cubicBezTo>
                      <a:pt x="1526" y="602"/>
                      <a:pt x="1449" y="759"/>
                      <a:pt x="1371" y="916"/>
                    </a:cubicBezTo>
                    <a:cubicBezTo>
                      <a:pt x="1368" y="921"/>
                      <a:pt x="1366" y="927"/>
                      <a:pt x="1363" y="934"/>
                    </a:cubicBezTo>
                    <a:cubicBezTo>
                      <a:pt x="1368" y="935"/>
                      <a:pt x="1370" y="936"/>
                      <a:pt x="1373" y="936"/>
                    </a:cubicBezTo>
                    <a:cubicBezTo>
                      <a:pt x="1469" y="936"/>
                      <a:pt x="1566" y="936"/>
                      <a:pt x="1662" y="935"/>
                    </a:cubicBezTo>
                    <a:cubicBezTo>
                      <a:pt x="1669" y="935"/>
                      <a:pt x="1678" y="928"/>
                      <a:pt x="1681" y="922"/>
                    </a:cubicBezTo>
                    <a:cubicBezTo>
                      <a:pt x="1705" y="875"/>
                      <a:pt x="1728" y="828"/>
                      <a:pt x="1751" y="781"/>
                    </a:cubicBezTo>
                    <a:cubicBezTo>
                      <a:pt x="1772" y="739"/>
                      <a:pt x="1800" y="699"/>
                      <a:pt x="1810" y="655"/>
                    </a:cubicBezTo>
                    <a:cubicBezTo>
                      <a:pt x="1821" y="611"/>
                      <a:pt x="1813" y="562"/>
                      <a:pt x="1813" y="515"/>
                    </a:cubicBezTo>
                    <a:cubicBezTo>
                      <a:pt x="1813" y="487"/>
                      <a:pt x="1813" y="458"/>
                      <a:pt x="1813" y="427"/>
                    </a:cubicBezTo>
                    <a:close/>
                    <a:moveTo>
                      <a:pt x="217" y="936"/>
                    </a:moveTo>
                    <a:cubicBezTo>
                      <a:pt x="274" y="936"/>
                      <a:pt x="329" y="935"/>
                      <a:pt x="385" y="936"/>
                    </a:cubicBezTo>
                    <a:cubicBezTo>
                      <a:pt x="399" y="936"/>
                      <a:pt x="406" y="932"/>
                      <a:pt x="412" y="919"/>
                    </a:cubicBezTo>
                    <a:cubicBezTo>
                      <a:pt x="489" y="762"/>
                      <a:pt x="567" y="604"/>
                      <a:pt x="645" y="447"/>
                    </a:cubicBezTo>
                    <a:cubicBezTo>
                      <a:pt x="648" y="441"/>
                      <a:pt x="650" y="435"/>
                      <a:pt x="653" y="429"/>
                    </a:cubicBezTo>
                    <a:cubicBezTo>
                      <a:pt x="648" y="428"/>
                      <a:pt x="645" y="428"/>
                      <a:pt x="643" y="428"/>
                    </a:cubicBezTo>
                    <a:cubicBezTo>
                      <a:pt x="547" y="428"/>
                      <a:pt x="451" y="428"/>
                      <a:pt x="355" y="427"/>
                    </a:cubicBezTo>
                    <a:cubicBezTo>
                      <a:pt x="342" y="427"/>
                      <a:pt x="338" y="434"/>
                      <a:pt x="333" y="443"/>
                    </a:cubicBezTo>
                    <a:cubicBezTo>
                      <a:pt x="299" y="513"/>
                      <a:pt x="263" y="583"/>
                      <a:pt x="229" y="654"/>
                    </a:cubicBezTo>
                    <a:cubicBezTo>
                      <a:pt x="224" y="664"/>
                      <a:pt x="217" y="675"/>
                      <a:pt x="217" y="685"/>
                    </a:cubicBezTo>
                    <a:cubicBezTo>
                      <a:pt x="216" y="768"/>
                      <a:pt x="217" y="850"/>
                      <a:pt x="217" y="9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mtClean="0">
                  <a:solidFill>
                    <a:prstClr val="black"/>
                  </a:solidFill>
                  <a:cs typeface="Arial" pitchFamily="34" charset="0"/>
                </a:endParaRPr>
              </a:p>
            </p:txBody>
          </p:sp>
        </p:grpSp>
        <p:grpSp>
          <p:nvGrpSpPr>
            <p:cNvPr id="16428" name="icon125"/>
            <p:cNvGrpSpPr>
              <a:grpSpLocks noChangeAspect="1"/>
            </p:cNvGrpSpPr>
            <p:nvPr/>
          </p:nvGrpSpPr>
          <p:grpSpPr bwMode="auto">
            <a:xfrm>
              <a:off x="5800775" y="2667769"/>
              <a:ext cx="190500" cy="257175"/>
              <a:chOff x="4988877" y="3562387"/>
              <a:chExt cx="720001" cy="856861"/>
            </a:xfrm>
          </p:grpSpPr>
          <p:sp>
            <p:nvSpPr>
              <p:cNvPr id="197" name="Freeform 5"/>
              <p:cNvSpPr>
                <a:spLocks/>
              </p:cNvSpPr>
              <p:nvPr/>
            </p:nvSpPr>
            <p:spPr bwMode="auto">
              <a:xfrm>
                <a:off x="4988877" y="3698944"/>
                <a:ext cx="720009" cy="719407"/>
              </a:xfrm>
              <a:prstGeom prst="ellipse">
                <a:avLst/>
              </a:prstGeom>
              <a:solidFill>
                <a:srgbClr val="953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grpSp>
            <p:nvGrpSpPr>
              <p:cNvPr id="16439" name="Group 103"/>
              <p:cNvGrpSpPr>
                <a:grpSpLocks noChangeAspect="1"/>
              </p:cNvGrpSpPr>
              <p:nvPr/>
            </p:nvGrpSpPr>
            <p:grpSpPr bwMode="auto">
              <a:xfrm>
                <a:off x="5132869" y="3562387"/>
                <a:ext cx="432002" cy="718963"/>
                <a:chOff x="2548168" y="1618779"/>
                <a:chExt cx="280988" cy="467639"/>
              </a:xfrm>
            </p:grpSpPr>
            <p:sp>
              <p:nvSpPr>
                <p:cNvPr id="199" name="AutoShape 88"/>
                <p:cNvSpPr>
                  <a:spLocks noChangeAspect="1" noChangeArrowheads="1" noTextEdit="1"/>
                </p:cNvSpPr>
                <p:nvPr/>
              </p:nvSpPr>
              <p:spPr bwMode="auto">
                <a:xfrm>
                  <a:off x="2548175" y="1618144"/>
                  <a:ext cx="280990" cy="28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918" tIns="53459" rIns="106918" bIns="53459"/>
                <a:lstStyle/>
                <a:p>
                  <a:pPr>
                    <a:defRPr/>
                  </a:pPr>
                  <a:endParaRPr lang="en-US" sz="2339" dirty="0">
                    <a:solidFill>
                      <a:prstClr val="black"/>
                    </a:solidFill>
                    <a:latin typeface="SimonKucher" pitchFamily="2" charset="0"/>
                    <a:cs typeface="Arial" pitchFamily="34" charset="0"/>
                  </a:endParaRPr>
                </a:p>
              </p:txBody>
            </p:sp>
            <p:sp>
              <p:nvSpPr>
                <p:cNvPr id="200" name="Oval 105"/>
                <p:cNvSpPr>
                  <a:spLocks noChangeArrowheads="1"/>
                </p:cNvSpPr>
                <p:nvPr/>
              </p:nvSpPr>
              <p:spPr bwMode="auto">
                <a:xfrm>
                  <a:off x="2669159" y="1755770"/>
                  <a:ext cx="78053" cy="79136"/>
                </a:xfrm>
                <a:prstGeom prst="ellipse">
                  <a:avLst/>
                </a:prstGeom>
                <a:solidFill>
                  <a:schemeClr val="bg1"/>
                </a:solidFill>
                <a:ln>
                  <a:noFill/>
                </a:ln>
                <a:extLst/>
              </p:spPr>
              <p:txBody>
                <a:bodyPr lIns="106918" tIns="53459" rIns="106918" bIns="53459"/>
                <a:lstStyle/>
                <a:p>
                  <a:pPr>
                    <a:defRPr/>
                  </a:pPr>
                  <a:endParaRPr lang="en-US" sz="2339" dirty="0">
                    <a:solidFill>
                      <a:prstClr val="black"/>
                    </a:solidFill>
                    <a:latin typeface="SimonKucher" pitchFamily="2" charset="0"/>
                    <a:cs typeface="Arial" pitchFamily="34" charset="0"/>
                  </a:endParaRPr>
                </a:p>
              </p:txBody>
            </p:sp>
            <p:sp>
              <p:nvSpPr>
                <p:cNvPr id="201" name="Freeform 106"/>
                <p:cNvSpPr>
                  <a:spLocks noEditPoints="1"/>
                </p:cNvSpPr>
                <p:nvPr/>
              </p:nvSpPr>
              <p:spPr bwMode="auto">
                <a:xfrm>
                  <a:off x="2548175" y="1841787"/>
                  <a:ext cx="280990" cy="244284"/>
                </a:xfrm>
                <a:custGeom>
                  <a:avLst/>
                  <a:gdLst>
                    <a:gd name="T0" fmla="*/ 1200 w 1260"/>
                    <a:gd name="T1" fmla="*/ 494 h 1091"/>
                    <a:gd name="T2" fmla="*/ 1157 w 1260"/>
                    <a:gd name="T3" fmla="*/ 494 h 1091"/>
                    <a:gd name="T4" fmla="*/ 924 w 1260"/>
                    <a:gd name="T5" fmla="*/ 174 h 1091"/>
                    <a:gd name="T6" fmla="*/ 721 w 1260"/>
                    <a:gd name="T7" fmla="*/ 275 h 1091"/>
                    <a:gd name="T8" fmla="*/ 480 w 1260"/>
                    <a:gd name="T9" fmla="*/ 106 h 1091"/>
                    <a:gd name="T10" fmla="*/ 353 w 1260"/>
                    <a:gd name="T11" fmla="*/ 12 h 1091"/>
                    <a:gd name="T12" fmla="*/ 321 w 1260"/>
                    <a:gd name="T13" fmla="*/ 27 h 1091"/>
                    <a:gd name="T14" fmla="*/ 301 w 1260"/>
                    <a:gd name="T15" fmla="*/ 210 h 1091"/>
                    <a:gd name="T16" fmla="*/ 150 w 1260"/>
                    <a:gd name="T17" fmla="*/ 398 h 1091"/>
                    <a:gd name="T18" fmla="*/ 61 w 1260"/>
                    <a:gd name="T19" fmla="*/ 398 h 1091"/>
                    <a:gd name="T20" fmla="*/ 0 w 1260"/>
                    <a:gd name="T21" fmla="*/ 458 h 1091"/>
                    <a:gd name="T22" fmla="*/ 0 w 1260"/>
                    <a:gd name="T23" fmla="*/ 638 h 1091"/>
                    <a:gd name="T24" fmla="*/ 61 w 1260"/>
                    <a:gd name="T25" fmla="*/ 697 h 1091"/>
                    <a:gd name="T26" fmla="*/ 138 w 1260"/>
                    <a:gd name="T27" fmla="*/ 697 h 1091"/>
                    <a:gd name="T28" fmla="*/ 349 w 1260"/>
                    <a:gd name="T29" fmla="*/ 950 h 1091"/>
                    <a:gd name="T30" fmla="*/ 349 w 1260"/>
                    <a:gd name="T31" fmla="*/ 1064 h 1091"/>
                    <a:gd name="T32" fmla="*/ 376 w 1260"/>
                    <a:gd name="T33" fmla="*/ 1091 h 1091"/>
                    <a:gd name="T34" fmla="*/ 509 w 1260"/>
                    <a:gd name="T35" fmla="*/ 1091 h 1091"/>
                    <a:gd name="T36" fmla="*/ 537 w 1260"/>
                    <a:gd name="T37" fmla="*/ 1064 h 1091"/>
                    <a:gd name="T38" fmla="*/ 537 w 1260"/>
                    <a:gd name="T39" fmla="*/ 1003 h 1091"/>
                    <a:gd name="T40" fmla="*/ 640 w 1260"/>
                    <a:gd name="T41" fmla="*/ 1012 h 1091"/>
                    <a:gd name="T42" fmla="*/ 743 w 1260"/>
                    <a:gd name="T43" fmla="*/ 1003 h 1091"/>
                    <a:gd name="T44" fmla="*/ 743 w 1260"/>
                    <a:gd name="T45" fmla="*/ 1064 h 1091"/>
                    <a:gd name="T46" fmla="*/ 770 w 1260"/>
                    <a:gd name="T47" fmla="*/ 1091 h 1091"/>
                    <a:gd name="T48" fmla="*/ 903 w 1260"/>
                    <a:gd name="T49" fmla="*/ 1091 h 1091"/>
                    <a:gd name="T50" fmla="*/ 931 w 1260"/>
                    <a:gd name="T51" fmla="*/ 1064 h 1091"/>
                    <a:gd name="T52" fmla="*/ 931 w 1260"/>
                    <a:gd name="T53" fmla="*/ 950 h 1091"/>
                    <a:gd name="T54" fmla="*/ 1161 w 1260"/>
                    <a:gd name="T55" fmla="*/ 613 h 1091"/>
                    <a:gd name="T56" fmla="*/ 1200 w 1260"/>
                    <a:gd name="T57" fmla="*/ 613 h 1091"/>
                    <a:gd name="T58" fmla="*/ 1260 w 1260"/>
                    <a:gd name="T59" fmla="*/ 554 h 1091"/>
                    <a:gd name="T60" fmla="*/ 1200 w 1260"/>
                    <a:gd name="T61" fmla="*/ 494 h 1091"/>
                    <a:gd name="T62" fmla="*/ 386 w 1260"/>
                    <a:gd name="T63" fmla="*/ 445 h 1091"/>
                    <a:gd name="T64" fmla="*/ 303 w 1260"/>
                    <a:gd name="T65" fmla="*/ 362 h 1091"/>
                    <a:gd name="T66" fmla="*/ 386 w 1260"/>
                    <a:gd name="T67" fmla="*/ 279 h 1091"/>
                    <a:gd name="T68" fmla="*/ 469 w 1260"/>
                    <a:gd name="T69" fmla="*/ 362 h 1091"/>
                    <a:gd name="T70" fmla="*/ 386 w 1260"/>
                    <a:gd name="T71" fmla="*/ 445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0" h="1091">
                      <a:moveTo>
                        <a:pt x="1200" y="494"/>
                      </a:moveTo>
                      <a:cubicBezTo>
                        <a:pt x="1157" y="494"/>
                        <a:pt x="1157" y="494"/>
                        <a:pt x="1157" y="494"/>
                      </a:cubicBezTo>
                      <a:cubicBezTo>
                        <a:pt x="1135" y="360"/>
                        <a:pt x="1047" y="245"/>
                        <a:pt x="924" y="174"/>
                      </a:cubicBezTo>
                      <a:cubicBezTo>
                        <a:pt x="878" y="236"/>
                        <a:pt x="804" y="275"/>
                        <a:pt x="721" y="275"/>
                      </a:cubicBezTo>
                      <a:cubicBezTo>
                        <a:pt x="609" y="275"/>
                        <a:pt x="514" y="204"/>
                        <a:pt x="480" y="106"/>
                      </a:cubicBezTo>
                      <a:cubicBezTo>
                        <a:pt x="353" y="12"/>
                        <a:pt x="353" y="12"/>
                        <a:pt x="353" y="12"/>
                      </a:cubicBezTo>
                      <a:cubicBezTo>
                        <a:pt x="337" y="0"/>
                        <a:pt x="323" y="7"/>
                        <a:pt x="321" y="27"/>
                      </a:cubicBezTo>
                      <a:cubicBezTo>
                        <a:pt x="301" y="210"/>
                        <a:pt x="301" y="210"/>
                        <a:pt x="301" y="210"/>
                      </a:cubicBezTo>
                      <a:cubicBezTo>
                        <a:pt x="234" y="260"/>
                        <a:pt x="182" y="325"/>
                        <a:pt x="150" y="398"/>
                      </a:cubicBezTo>
                      <a:cubicBezTo>
                        <a:pt x="61" y="398"/>
                        <a:pt x="61" y="398"/>
                        <a:pt x="61" y="398"/>
                      </a:cubicBezTo>
                      <a:cubicBezTo>
                        <a:pt x="28" y="398"/>
                        <a:pt x="0" y="425"/>
                        <a:pt x="0" y="458"/>
                      </a:cubicBezTo>
                      <a:cubicBezTo>
                        <a:pt x="0" y="638"/>
                        <a:pt x="0" y="638"/>
                        <a:pt x="0" y="638"/>
                      </a:cubicBezTo>
                      <a:cubicBezTo>
                        <a:pt x="0" y="670"/>
                        <a:pt x="28" y="697"/>
                        <a:pt x="61" y="697"/>
                      </a:cubicBezTo>
                      <a:cubicBezTo>
                        <a:pt x="138" y="697"/>
                        <a:pt x="138" y="697"/>
                        <a:pt x="138" y="697"/>
                      </a:cubicBezTo>
                      <a:cubicBezTo>
                        <a:pt x="173" y="801"/>
                        <a:pt x="249" y="891"/>
                        <a:pt x="349" y="950"/>
                      </a:cubicBezTo>
                      <a:cubicBezTo>
                        <a:pt x="349" y="1064"/>
                        <a:pt x="349" y="1064"/>
                        <a:pt x="349" y="1064"/>
                      </a:cubicBezTo>
                      <a:cubicBezTo>
                        <a:pt x="349" y="1079"/>
                        <a:pt x="361" y="1091"/>
                        <a:pt x="376" y="1091"/>
                      </a:cubicBezTo>
                      <a:cubicBezTo>
                        <a:pt x="509" y="1091"/>
                        <a:pt x="509" y="1091"/>
                        <a:pt x="509" y="1091"/>
                      </a:cubicBezTo>
                      <a:cubicBezTo>
                        <a:pt x="524" y="1091"/>
                        <a:pt x="537" y="1079"/>
                        <a:pt x="537" y="1064"/>
                      </a:cubicBezTo>
                      <a:cubicBezTo>
                        <a:pt x="537" y="1003"/>
                        <a:pt x="537" y="1003"/>
                        <a:pt x="537" y="1003"/>
                      </a:cubicBezTo>
                      <a:cubicBezTo>
                        <a:pt x="570" y="1009"/>
                        <a:pt x="604" y="1012"/>
                        <a:pt x="640" y="1012"/>
                      </a:cubicBezTo>
                      <a:cubicBezTo>
                        <a:pt x="675" y="1012"/>
                        <a:pt x="709" y="1009"/>
                        <a:pt x="743" y="1003"/>
                      </a:cubicBezTo>
                      <a:cubicBezTo>
                        <a:pt x="743" y="1064"/>
                        <a:pt x="743" y="1064"/>
                        <a:pt x="743" y="1064"/>
                      </a:cubicBezTo>
                      <a:cubicBezTo>
                        <a:pt x="743" y="1079"/>
                        <a:pt x="755" y="1091"/>
                        <a:pt x="770" y="1091"/>
                      </a:cubicBezTo>
                      <a:cubicBezTo>
                        <a:pt x="903" y="1091"/>
                        <a:pt x="903" y="1091"/>
                        <a:pt x="903" y="1091"/>
                      </a:cubicBezTo>
                      <a:cubicBezTo>
                        <a:pt x="918" y="1091"/>
                        <a:pt x="931" y="1079"/>
                        <a:pt x="931" y="1064"/>
                      </a:cubicBezTo>
                      <a:cubicBezTo>
                        <a:pt x="931" y="950"/>
                        <a:pt x="931" y="950"/>
                        <a:pt x="931" y="950"/>
                      </a:cubicBezTo>
                      <a:cubicBezTo>
                        <a:pt x="1057" y="875"/>
                        <a:pt x="1144" y="753"/>
                        <a:pt x="1161" y="613"/>
                      </a:cubicBezTo>
                      <a:cubicBezTo>
                        <a:pt x="1200" y="613"/>
                        <a:pt x="1200" y="613"/>
                        <a:pt x="1200" y="613"/>
                      </a:cubicBezTo>
                      <a:cubicBezTo>
                        <a:pt x="1233" y="613"/>
                        <a:pt x="1260" y="586"/>
                        <a:pt x="1260" y="554"/>
                      </a:cubicBezTo>
                      <a:cubicBezTo>
                        <a:pt x="1260" y="521"/>
                        <a:pt x="1233" y="494"/>
                        <a:pt x="1200" y="494"/>
                      </a:cubicBezTo>
                      <a:close/>
                      <a:moveTo>
                        <a:pt x="386" y="445"/>
                      </a:moveTo>
                      <a:cubicBezTo>
                        <a:pt x="340" y="445"/>
                        <a:pt x="303" y="408"/>
                        <a:pt x="303" y="362"/>
                      </a:cubicBezTo>
                      <a:cubicBezTo>
                        <a:pt x="303" y="317"/>
                        <a:pt x="340" y="279"/>
                        <a:pt x="386" y="279"/>
                      </a:cubicBezTo>
                      <a:cubicBezTo>
                        <a:pt x="432" y="279"/>
                        <a:pt x="469" y="317"/>
                        <a:pt x="469" y="362"/>
                      </a:cubicBezTo>
                      <a:cubicBezTo>
                        <a:pt x="469" y="408"/>
                        <a:pt x="432" y="445"/>
                        <a:pt x="386" y="445"/>
                      </a:cubicBezTo>
                      <a:close/>
                    </a:path>
                  </a:pathLst>
                </a:custGeom>
                <a:solidFill>
                  <a:schemeClr val="bg1"/>
                </a:solidFill>
                <a:ln>
                  <a:noFill/>
                </a:ln>
                <a:extLst/>
              </p:spPr>
              <p:txBody>
                <a:bodyPr lIns="106918" tIns="53459" rIns="106918" bIns="53459"/>
                <a:lstStyle/>
                <a:p>
                  <a:pPr>
                    <a:defRPr/>
                  </a:pPr>
                  <a:endParaRPr lang="en-US" sz="2339" dirty="0">
                    <a:solidFill>
                      <a:prstClr val="black"/>
                    </a:solidFill>
                    <a:latin typeface="SimonKucher" pitchFamily="2" charset="0"/>
                    <a:cs typeface="Arial" pitchFamily="34" charset="0"/>
                  </a:endParaRPr>
                </a:p>
              </p:txBody>
            </p:sp>
          </p:grpSp>
        </p:grpSp>
        <p:grpSp>
          <p:nvGrpSpPr>
            <p:cNvPr id="16429" name="icon188"/>
            <p:cNvGrpSpPr>
              <a:grpSpLocks noChangeAspect="1"/>
            </p:cNvGrpSpPr>
            <p:nvPr/>
          </p:nvGrpSpPr>
          <p:grpSpPr bwMode="auto">
            <a:xfrm>
              <a:off x="5800775" y="2985517"/>
              <a:ext cx="188912" cy="371475"/>
              <a:chOff x="1884410" y="5117465"/>
              <a:chExt cx="720000" cy="1245215"/>
            </a:xfrm>
          </p:grpSpPr>
          <p:sp>
            <p:nvSpPr>
              <p:cNvPr id="208" name="Freeform 5"/>
              <p:cNvSpPr>
                <a:spLocks/>
              </p:cNvSpPr>
              <p:nvPr/>
            </p:nvSpPr>
            <p:spPr bwMode="auto">
              <a:xfrm>
                <a:off x="1884410" y="5642624"/>
                <a:ext cx="720011" cy="718457"/>
              </a:xfrm>
              <a:prstGeom prst="ellipse">
                <a:avLst/>
              </a:prstGeom>
              <a:solidFill>
                <a:srgbClr val="9537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grpSp>
            <p:nvGrpSpPr>
              <p:cNvPr id="209" name="Group 115"/>
              <p:cNvGrpSpPr>
                <a:grpSpLocks noChangeAspect="1"/>
              </p:cNvGrpSpPr>
              <p:nvPr/>
            </p:nvGrpSpPr>
            <p:grpSpPr bwMode="auto">
              <a:xfrm>
                <a:off x="1969923" y="5117465"/>
                <a:ext cx="548975" cy="1173211"/>
                <a:chOff x="1519238" y="439738"/>
                <a:chExt cx="4064000" cy="8685069"/>
              </a:xfrm>
              <a:solidFill>
                <a:schemeClr val="bg1"/>
              </a:solidFill>
            </p:grpSpPr>
            <p:sp>
              <p:nvSpPr>
                <p:cNvPr id="210" name="Freeform 155"/>
                <p:cNvSpPr>
                  <a:spLocks/>
                </p:cNvSpPr>
                <p:nvPr/>
              </p:nvSpPr>
              <p:spPr bwMode="auto">
                <a:xfrm>
                  <a:off x="2817825" y="6651470"/>
                  <a:ext cx="831845" cy="2473337"/>
                </a:xfrm>
                <a:custGeom>
                  <a:avLst/>
                  <a:gdLst>
                    <a:gd name="T0" fmla="*/ 402 w 524"/>
                    <a:gd name="T1" fmla="*/ 1296 h 1558"/>
                    <a:gd name="T2" fmla="*/ 402 w 524"/>
                    <a:gd name="T3" fmla="*/ 1296 h 1558"/>
                    <a:gd name="T4" fmla="*/ 402 w 524"/>
                    <a:gd name="T5" fmla="*/ 1298 h 1558"/>
                    <a:gd name="T6" fmla="*/ 402 w 524"/>
                    <a:gd name="T7" fmla="*/ 1298 h 1558"/>
                    <a:gd name="T8" fmla="*/ 398 w 524"/>
                    <a:gd name="T9" fmla="*/ 1326 h 1558"/>
                    <a:gd name="T10" fmla="*/ 390 w 524"/>
                    <a:gd name="T11" fmla="*/ 1352 h 1558"/>
                    <a:gd name="T12" fmla="*/ 378 w 524"/>
                    <a:gd name="T13" fmla="*/ 1376 h 1558"/>
                    <a:gd name="T14" fmla="*/ 360 w 524"/>
                    <a:gd name="T15" fmla="*/ 1396 h 1558"/>
                    <a:gd name="T16" fmla="*/ 340 w 524"/>
                    <a:gd name="T17" fmla="*/ 1412 h 1558"/>
                    <a:gd name="T18" fmla="*/ 316 w 524"/>
                    <a:gd name="T19" fmla="*/ 1426 h 1558"/>
                    <a:gd name="T20" fmla="*/ 290 w 524"/>
                    <a:gd name="T21" fmla="*/ 1434 h 1558"/>
                    <a:gd name="T22" fmla="*/ 262 w 524"/>
                    <a:gd name="T23" fmla="*/ 1436 h 1558"/>
                    <a:gd name="T24" fmla="*/ 248 w 524"/>
                    <a:gd name="T25" fmla="*/ 1436 h 1558"/>
                    <a:gd name="T26" fmla="*/ 220 w 524"/>
                    <a:gd name="T27" fmla="*/ 1430 h 1558"/>
                    <a:gd name="T28" fmla="*/ 196 w 524"/>
                    <a:gd name="T29" fmla="*/ 1420 h 1558"/>
                    <a:gd name="T30" fmla="*/ 172 w 524"/>
                    <a:gd name="T31" fmla="*/ 1404 h 1558"/>
                    <a:gd name="T32" fmla="*/ 154 w 524"/>
                    <a:gd name="T33" fmla="*/ 1386 h 1558"/>
                    <a:gd name="T34" fmla="*/ 138 w 524"/>
                    <a:gd name="T35" fmla="*/ 1364 h 1558"/>
                    <a:gd name="T36" fmla="*/ 128 w 524"/>
                    <a:gd name="T37" fmla="*/ 1338 h 1558"/>
                    <a:gd name="T38" fmla="*/ 122 w 524"/>
                    <a:gd name="T39" fmla="*/ 1312 h 1558"/>
                    <a:gd name="T40" fmla="*/ 122 w 524"/>
                    <a:gd name="T41" fmla="*/ 1298 h 1558"/>
                    <a:gd name="T42" fmla="*/ 118 w 524"/>
                    <a:gd name="T43" fmla="*/ 1274 h 1558"/>
                    <a:gd name="T44" fmla="*/ 104 w 524"/>
                    <a:gd name="T45" fmla="*/ 1254 h 1558"/>
                    <a:gd name="T46" fmla="*/ 84 w 524"/>
                    <a:gd name="T47" fmla="*/ 1242 h 1558"/>
                    <a:gd name="T48" fmla="*/ 62 w 524"/>
                    <a:gd name="T49" fmla="*/ 1236 h 1558"/>
                    <a:gd name="T50" fmla="*/ 48 w 524"/>
                    <a:gd name="T51" fmla="*/ 1238 h 1558"/>
                    <a:gd name="T52" fmla="*/ 28 w 524"/>
                    <a:gd name="T53" fmla="*/ 1246 h 1558"/>
                    <a:gd name="T54" fmla="*/ 10 w 524"/>
                    <a:gd name="T55" fmla="*/ 1264 h 1558"/>
                    <a:gd name="T56" fmla="*/ 2 w 524"/>
                    <a:gd name="T57" fmla="*/ 1284 h 1558"/>
                    <a:gd name="T58" fmla="*/ 0 w 524"/>
                    <a:gd name="T59" fmla="*/ 1298 h 1558"/>
                    <a:gd name="T60" fmla="*/ 6 w 524"/>
                    <a:gd name="T61" fmla="*/ 1350 h 1558"/>
                    <a:gd name="T62" fmla="*/ 20 w 524"/>
                    <a:gd name="T63" fmla="*/ 1398 h 1558"/>
                    <a:gd name="T64" fmla="*/ 44 w 524"/>
                    <a:gd name="T65" fmla="*/ 1444 h 1558"/>
                    <a:gd name="T66" fmla="*/ 76 w 524"/>
                    <a:gd name="T67" fmla="*/ 1482 h 1558"/>
                    <a:gd name="T68" fmla="*/ 116 w 524"/>
                    <a:gd name="T69" fmla="*/ 1514 h 1558"/>
                    <a:gd name="T70" fmla="*/ 160 w 524"/>
                    <a:gd name="T71" fmla="*/ 1538 h 1558"/>
                    <a:gd name="T72" fmla="*/ 210 w 524"/>
                    <a:gd name="T73" fmla="*/ 1554 h 1558"/>
                    <a:gd name="T74" fmla="*/ 262 w 524"/>
                    <a:gd name="T75" fmla="*/ 1558 h 1558"/>
                    <a:gd name="T76" fmla="*/ 288 w 524"/>
                    <a:gd name="T77" fmla="*/ 1558 h 1558"/>
                    <a:gd name="T78" fmla="*/ 340 w 524"/>
                    <a:gd name="T79" fmla="*/ 1546 h 1558"/>
                    <a:gd name="T80" fmla="*/ 386 w 524"/>
                    <a:gd name="T81" fmla="*/ 1526 h 1558"/>
                    <a:gd name="T82" fmla="*/ 428 w 524"/>
                    <a:gd name="T83" fmla="*/ 1498 h 1558"/>
                    <a:gd name="T84" fmla="*/ 464 w 524"/>
                    <a:gd name="T85" fmla="*/ 1464 h 1558"/>
                    <a:gd name="T86" fmla="*/ 492 w 524"/>
                    <a:gd name="T87" fmla="*/ 1422 h 1558"/>
                    <a:gd name="T88" fmla="*/ 512 w 524"/>
                    <a:gd name="T89" fmla="*/ 1374 h 1558"/>
                    <a:gd name="T90" fmla="*/ 522 w 524"/>
                    <a:gd name="T91" fmla="*/ 1324 h 1558"/>
                    <a:gd name="T92" fmla="*/ 524 w 524"/>
                    <a:gd name="T93" fmla="*/ 1298 h 1558"/>
                    <a:gd name="T94" fmla="*/ 524 w 524"/>
                    <a:gd name="T95" fmla="*/ 1296 h 1558"/>
                    <a:gd name="T96" fmla="*/ 524 w 524"/>
                    <a:gd name="T97" fmla="*/ 6 h 1558"/>
                    <a:gd name="T98" fmla="*/ 492 w 524"/>
                    <a:gd name="T99" fmla="*/ 2 h 1558"/>
                    <a:gd name="T100" fmla="*/ 462 w 524"/>
                    <a:gd name="T101" fmla="*/ 0 h 1558"/>
                    <a:gd name="T102" fmla="*/ 402 w 524"/>
                    <a:gd name="T103" fmla="*/ 6 h 1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4" h="1558">
                      <a:moveTo>
                        <a:pt x="402" y="6"/>
                      </a:moveTo>
                      <a:lnTo>
                        <a:pt x="402" y="1296"/>
                      </a:lnTo>
                      <a:lnTo>
                        <a:pt x="402" y="1296"/>
                      </a:lnTo>
                      <a:lnTo>
                        <a:pt x="402" y="1296"/>
                      </a:lnTo>
                      <a:lnTo>
                        <a:pt x="402" y="1296"/>
                      </a:lnTo>
                      <a:lnTo>
                        <a:pt x="402" y="1298"/>
                      </a:lnTo>
                      <a:lnTo>
                        <a:pt x="402" y="1298"/>
                      </a:lnTo>
                      <a:lnTo>
                        <a:pt x="402" y="1298"/>
                      </a:lnTo>
                      <a:lnTo>
                        <a:pt x="400" y="1312"/>
                      </a:lnTo>
                      <a:lnTo>
                        <a:pt x="398" y="1326"/>
                      </a:lnTo>
                      <a:lnTo>
                        <a:pt x="396" y="1338"/>
                      </a:lnTo>
                      <a:lnTo>
                        <a:pt x="390" y="1352"/>
                      </a:lnTo>
                      <a:lnTo>
                        <a:pt x="384" y="1364"/>
                      </a:lnTo>
                      <a:lnTo>
                        <a:pt x="378" y="1376"/>
                      </a:lnTo>
                      <a:lnTo>
                        <a:pt x="370" y="1386"/>
                      </a:lnTo>
                      <a:lnTo>
                        <a:pt x="360" y="1396"/>
                      </a:lnTo>
                      <a:lnTo>
                        <a:pt x="350" y="1404"/>
                      </a:lnTo>
                      <a:lnTo>
                        <a:pt x="340" y="1412"/>
                      </a:lnTo>
                      <a:lnTo>
                        <a:pt x="328" y="1420"/>
                      </a:lnTo>
                      <a:lnTo>
                        <a:pt x="316" y="1426"/>
                      </a:lnTo>
                      <a:lnTo>
                        <a:pt x="304" y="1430"/>
                      </a:lnTo>
                      <a:lnTo>
                        <a:pt x="290" y="1434"/>
                      </a:lnTo>
                      <a:lnTo>
                        <a:pt x="276" y="1436"/>
                      </a:lnTo>
                      <a:lnTo>
                        <a:pt x="262" y="1436"/>
                      </a:lnTo>
                      <a:lnTo>
                        <a:pt x="262" y="1436"/>
                      </a:lnTo>
                      <a:lnTo>
                        <a:pt x="248" y="1436"/>
                      </a:lnTo>
                      <a:lnTo>
                        <a:pt x="234" y="1434"/>
                      </a:lnTo>
                      <a:lnTo>
                        <a:pt x="220" y="1430"/>
                      </a:lnTo>
                      <a:lnTo>
                        <a:pt x="208" y="1426"/>
                      </a:lnTo>
                      <a:lnTo>
                        <a:pt x="196" y="1420"/>
                      </a:lnTo>
                      <a:lnTo>
                        <a:pt x="184" y="1412"/>
                      </a:lnTo>
                      <a:lnTo>
                        <a:pt x="172" y="1404"/>
                      </a:lnTo>
                      <a:lnTo>
                        <a:pt x="162" y="1396"/>
                      </a:lnTo>
                      <a:lnTo>
                        <a:pt x="154" y="1386"/>
                      </a:lnTo>
                      <a:lnTo>
                        <a:pt x="146" y="1376"/>
                      </a:lnTo>
                      <a:lnTo>
                        <a:pt x="138" y="1364"/>
                      </a:lnTo>
                      <a:lnTo>
                        <a:pt x="132" y="1352"/>
                      </a:lnTo>
                      <a:lnTo>
                        <a:pt x="128" y="1338"/>
                      </a:lnTo>
                      <a:lnTo>
                        <a:pt x="124" y="1326"/>
                      </a:lnTo>
                      <a:lnTo>
                        <a:pt x="122" y="1312"/>
                      </a:lnTo>
                      <a:lnTo>
                        <a:pt x="122" y="1298"/>
                      </a:lnTo>
                      <a:lnTo>
                        <a:pt x="122" y="1298"/>
                      </a:lnTo>
                      <a:lnTo>
                        <a:pt x="120" y="1284"/>
                      </a:lnTo>
                      <a:lnTo>
                        <a:pt x="118" y="1274"/>
                      </a:lnTo>
                      <a:lnTo>
                        <a:pt x="112" y="1264"/>
                      </a:lnTo>
                      <a:lnTo>
                        <a:pt x="104" y="1254"/>
                      </a:lnTo>
                      <a:lnTo>
                        <a:pt x="96" y="1246"/>
                      </a:lnTo>
                      <a:lnTo>
                        <a:pt x="84" y="1242"/>
                      </a:lnTo>
                      <a:lnTo>
                        <a:pt x="74" y="1238"/>
                      </a:lnTo>
                      <a:lnTo>
                        <a:pt x="62" y="1236"/>
                      </a:lnTo>
                      <a:lnTo>
                        <a:pt x="62" y="1236"/>
                      </a:lnTo>
                      <a:lnTo>
                        <a:pt x="48" y="1238"/>
                      </a:lnTo>
                      <a:lnTo>
                        <a:pt x="38" y="1242"/>
                      </a:lnTo>
                      <a:lnTo>
                        <a:pt x="28" y="1246"/>
                      </a:lnTo>
                      <a:lnTo>
                        <a:pt x="18" y="1254"/>
                      </a:lnTo>
                      <a:lnTo>
                        <a:pt x="10" y="1264"/>
                      </a:lnTo>
                      <a:lnTo>
                        <a:pt x="6" y="1274"/>
                      </a:lnTo>
                      <a:lnTo>
                        <a:pt x="2" y="1284"/>
                      </a:lnTo>
                      <a:lnTo>
                        <a:pt x="0" y="1298"/>
                      </a:lnTo>
                      <a:lnTo>
                        <a:pt x="0" y="1298"/>
                      </a:lnTo>
                      <a:lnTo>
                        <a:pt x="2" y="1324"/>
                      </a:lnTo>
                      <a:lnTo>
                        <a:pt x="6" y="1350"/>
                      </a:lnTo>
                      <a:lnTo>
                        <a:pt x="12" y="1374"/>
                      </a:lnTo>
                      <a:lnTo>
                        <a:pt x="20" y="1398"/>
                      </a:lnTo>
                      <a:lnTo>
                        <a:pt x="32" y="1422"/>
                      </a:lnTo>
                      <a:lnTo>
                        <a:pt x="44" y="1444"/>
                      </a:lnTo>
                      <a:lnTo>
                        <a:pt x="60" y="1464"/>
                      </a:lnTo>
                      <a:lnTo>
                        <a:pt x="76" y="1482"/>
                      </a:lnTo>
                      <a:lnTo>
                        <a:pt x="96" y="1498"/>
                      </a:lnTo>
                      <a:lnTo>
                        <a:pt x="116" y="1514"/>
                      </a:lnTo>
                      <a:lnTo>
                        <a:pt x="138" y="1526"/>
                      </a:lnTo>
                      <a:lnTo>
                        <a:pt x="160" y="1538"/>
                      </a:lnTo>
                      <a:lnTo>
                        <a:pt x="184" y="1546"/>
                      </a:lnTo>
                      <a:lnTo>
                        <a:pt x="210" y="1554"/>
                      </a:lnTo>
                      <a:lnTo>
                        <a:pt x="236" y="1558"/>
                      </a:lnTo>
                      <a:lnTo>
                        <a:pt x="262" y="1558"/>
                      </a:lnTo>
                      <a:lnTo>
                        <a:pt x="262" y="1558"/>
                      </a:lnTo>
                      <a:lnTo>
                        <a:pt x="288" y="1558"/>
                      </a:lnTo>
                      <a:lnTo>
                        <a:pt x="314" y="1554"/>
                      </a:lnTo>
                      <a:lnTo>
                        <a:pt x="340" y="1546"/>
                      </a:lnTo>
                      <a:lnTo>
                        <a:pt x="364" y="1538"/>
                      </a:lnTo>
                      <a:lnTo>
                        <a:pt x="386" y="1526"/>
                      </a:lnTo>
                      <a:lnTo>
                        <a:pt x="408" y="1514"/>
                      </a:lnTo>
                      <a:lnTo>
                        <a:pt x="428" y="1498"/>
                      </a:lnTo>
                      <a:lnTo>
                        <a:pt x="446" y="1482"/>
                      </a:lnTo>
                      <a:lnTo>
                        <a:pt x="464" y="1464"/>
                      </a:lnTo>
                      <a:lnTo>
                        <a:pt x="478" y="1444"/>
                      </a:lnTo>
                      <a:lnTo>
                        <a:pt x="492" y="1422"/>
                      </a:lnTo>
                      <a:lnTo>
                        <a:pt x="502" y="1398"/>
                      </a:lnTo>
                      <a:lnTo>
                        <a:pt x="512" y="1374"/>
                      </a:lnTo>
                      <a:lnTo>
                        <a:pt x="518" y="1350"/>
                      </a:lnTo>
                      <a:lnTo>
                        <a:pt x="522" y="1324"/>
                      </a:lnTo>
                      <a:lnTo>
                        <a:pt x="524" y="1298"/>
                      </a:lnTo>
                      <a:lnTo>
                        <a:pt x="524" y="1298"/>
                      </a:lnTo>
                      <a:lnTo>
                        <a:pt x="524" y="1296"/>
                      </a:lnTo>
                      <a:lnTo>
                        <a:pt x="524" y="1296"/>
                      </a:lnTo>
                      <a:lnTo>
                        <a:pt x="524" y="1296"/>
                      </a:lnTo>
                      <a:lnTo>
                        <a:pt x="524" y="6"/>
                      </a:lnTo>
                      <a:lnTo>
                        <a:pt x="524" y="6"/>
                      </a:lnTo>
                      <a:lnTo>
                        <a:pt x="492" y="2"/>
                      </a:lnTo>
                      <a:lnTo>
                        <a:pt x="462" y="0"/>
                      </a:lnTo>
                      <a:lnTo>
                        <a:pt x="462" y="0"/>
                      </a:lnTo>
                      <a:lnTo>
                        <a:pt x="432" y="2"/>
                      </a:lnTo>
                      <a:lnTo>
                        <a:pt x="402" y="6"/>
                      </a:lnTo>
                      <a:lnTo>
                        <a:pt x="40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sp>
              <p:nvSpPr>
                <p:cNvPr id="211" name="Freeform 156"/>
                <p:cNvSpPr>
                  <a:spLocks/>
                </p:cNvSpPr>
                <p:nvPr/>
              </p:nvSpPr>
              <p:spPr bwMode="auto">
                <a:xfrm>
                  <a:off x="3455988" y="439738"/>
                  <a:ext cx="193675" cy="215900"/>
                </a:xfrm>
                <a:custGeom>
                  <a:avLst/>
                  <a:gdLst>
                    <a:gd name="T0" fmla="*/ 122 w 122"/>
                    <a:gd name="T1" fmla="*/ 136 h 136"/>
                    <a:gd name="T2" fmla="*/ 122 w 122"/>
                    <a:gd name="T3" fmla="*/ 60 h 136"/>
                    <a:gd name="T4" fmla="*/ 122 w 122"/>
                    <a:gd name="T5" fmla="*/ 60 h 136"/>
                    <a:gd name="T6" fmla="*/ 120 w 122"/>
                    <a:gd name="T7" fmla="*/ 48 h 136"/>
                    <a:gd name="T8" fmla="*/ 116 w 122"/>
                    <a:gd name="T9" fmla="*/ 36 h 136"/>
                    <a:gd name="T10" fmla="*/ 110 w 122"/>
                    <a:gd name="T11" fmla="*/ 26 h 136"/>
                    <a:gd name="T12" fmla="*/ 104 w 122"/>
                    <a:gd name="T13" fmla="*/ 16 h 136"/>
                    <a:gd name="T14" fmla="*/ 94 w 122"/>
                    <a:gd name="T15" fmla="*/ 10 h 136"/>
                    <a:gd name="T16" fmla="*/ 84 w 122"/>
                    <a:gd name="T17" fmla="*/ 4 h 136"/>
                    <a:gd name="T18" fmla="*/ 72 w 122"/>
                    <a:gd name="T19" fmla="*/ 0 h 136"/>
                    <a:gd name="T20" fmla="*/ 60 w 122"/>
                    <a:gd name="T21" fmla="*/ 0 h 136"/>
                    <a:gd name="T22" fmla="*/ 60 w 122"/>
                    <a:gd name="T23" fmla="*/ 0 h 136"/>
                    <a:gd name="T24" fmla="*/ 48 w 122"/>
                    <a:gd name="T25" fmla="*/ 0 h 136"/>
                    <a:gd name="T26" fmla="*/ 36 w 122"/>
                    <a:gd name="T27" fmla="*/ 4 h 136"/>
                    <a:gd name="T28" fmla="*/ 26 w 122"/>
                    <a:gd name="T29" fmla="*/ 10 h 136"/>
                    <a:gd name="T30" fmla="*/ 18 w 122"/>
                    <a:gd name="T31" fmla="*/ 16 h 136"/>
                    <a:gd name="T32" fmla="*/ 10 w 122"/>
                    <a:gd name="T33" fmla="*/ 26 h 136"/>
                    <a:gd name="T34" fmla="*/ 4 w 122"/>
                    <a:gd name="T35" fmla="*/ 36 h 136"/>
                    <a:gd name="T36" fmla="*/ 0 w 122"/>
                    <a:gd name="T37" fmla="*/ 48 h 136"/>
                    <a:gd name="T38" fmla="*/ 0 w 122"/>
                    <a:gd name="T39" fmla="*/ 60 h 136"/>
                    <a:gd name="T40" fmla="*/ 0 w 122"/>
                    <a:gd name="T41" fmla="*/ 136 h 136"/>
                    <a:gd name="T42" fmla="*/ 0 w 122"/>
                    <a:gd name="T43" fmla="*/ 136 h 136"/>
                    <a:gd name="T44" fmla="*/ 60 w 122"/>
                    <a:gd name="T45" fmla="*/ 134 h 136"/>
                    <a:gd name="T46" fmla="*/ 60 w 122"/>
                    <a:gd name="T47" fmla="*/ 134 h 136"/>
                    <a:gd name="T48" fmla="*/ 122 w 122"/>
                    <a:gd name="T49" fmla="*/ 136 h 136"/>
                    <a:gd name="T50" fmla="*/ 122 w 122"/>
                    <a:gd name="T51"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2" h="136">
                      <a:moveTo>
                        <a:pt x="122" y="136"/>
                      </a:moveTo>
                      <a:lnTo>
                        <a:pt x="122" y="60"/>
                      </a:lnTo>
                      <a:lnTo>
                        <a:pt x="122" y="60"/>
                      </a:lnTo>
                      <a:lnTo>
                        <a:pt x="120" y="48"/>
                      </a:lnTo>
                      <a:lnTo>
                        <a:pt x="116" y="36"/>
                      </a:lnTo>
                      <a:lnTo>
                        <a:pt x="110" y="26"/>
                      </a:lnTo>
                      <a:lnTo>
                        <a:pt x="104" y="16"/>
                      </a:lnTo>
                      <a:lnTo>
                        <a:pt x="94" y="10"/>
                      </a:lnTo>
                      <a:lnTo>
                        <a:pt x="84" y="4"/>
                      </a:lnTo>
                      <a:lnTo>
                        <a:pt x="72" y="0"/>
                      </a:lnTo>
                      <a:lnTo>
                        <a:pt x="60" y="0"/>
                      </a:lnTo>
                      <a:lnTo>
                        <a:pt x="60" y="0"/>
                      </a:lnTo>
                      <a:lnTo>
                        <a:pt x="48" y="0"/>
                      </a:lnTo>
                      <a:lnTo>
                        <a:pt x="36" y="4"/>
                      </a:lnTo>
                      <a:lnTo>
                        <a:pt x="26" y="10"/>
                      </a:lnTo>
                      <a:lnTo>
                        <a:pt x="18" y="16"/>
                      </a:lnTo>
                      <a:lnTo>
                        <a:pt x="10" y="26"/>
                      </a:lnTo>
                      <a:lnTo>
                        <a:pt x="4" y="36"/>
                      </a:lnTo>
                      <a:lnTo>
                        <a:pt x="0" y="48"/>
                      </a:lnTo>
                      <a:lnTo>
                        <a:pt x="0" y="60"/>
                      </a:lnTo>
                      <a:lnTo>
                        <a:pt x="0" y="136"/>
                      </a:lnTo>
                      <a:lnTo>
                        <a:pt x="0" y="136"/>
                      </a:lnTo>
                      <a:lnTo>
                        <a:pt x="60" y="134"/>
                      </a:lnTo>
                      <a:lnTo>
                        <a:pt x="60" y="134"/>
                      </a:lnTo>
                      <a:lnTo>
                        <a:pt x="122" y="136"/>
                      </a:lnTo>
                      <a:lnTo>
                        <a:pt x="122"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sp>
              <p:nvSpPr>
                <p:cNvPr id="212" name="Freeform 157"/>
                <p:cNvSpPr>
                  <a:spLocks/>
                </p:cNvSpPr>
                <p:nvPr/>
              </p:nvSpPr>
              <p:spPr bwMode="auto">
                <a:xfrm>
                  <a:off x="1519238" y="5213223"/>
                  <a:ext cx="4064000" cy="1752598"/>
                </a:xfrm>
                <a:custGeom>
                  <a:avLst/>
                  <a:gdLst>
                    <a:gd name="T0" fmla="*/ 1280 w 2560"/>
                    <a:gd name="T1" fmla="*/ 0 h 1104"/>
                    <a:gd name="T2" fmla="*/ 1220 w 2560"/>
                    <a:gd name="T3" fmla="*/ 2 h 1104"/>
                    <a:gd name="T4" fmla="*/ 1048 w 2560"/>
                    <a:gd name="T5" fmla="*/ 20 h 1104"/>
                    <a:gd name="T6" fmla="*/ 884 w 2560"/>
                    <a:gd name="T7" fmla="*/ 62 h 1104"/>
                    <a:gd name="T8" fmla="*/ 728 w 2560"/>
                    <a:gd name="T9" fmla="*/ 124 h 1104"/>
                    <a:gd name="T10" fmla="*/ 584 w 2560"/>
                    <a:gd name="T11" fmla="*/ 204 h 1104"/>
                    <a:gd name="T12" fmla="*/ 452 w 2560"/>
                    <a:gd name="T13" fmla="*/ 300 h 1104"/>
                    <a:gd name="T14" fmla="*/ 332 w 2560"/>
                    <a:gd name="T15" fmla="*/ 414 h 1104"/>
                    <a:gd name="T16" fmla="*/ 228 w 2560"/>
                    <a:gd name="T17" fmla="*/ 540 h 1104"/>
                    <a:gd name="T18" fmla="*/ 142 w 2560"/>
                    <a:gd name="T19" fmla="*/ 680 h 1104"/>
                    <a:gd name="T20" fmla="*/ 72 w 2560"/>
                    <a:gd name="T21" fmla="*/ 830 h 1104"/>
                    <a:gd name="T22" fmla="*/ 22 w 2560"/>
                    <a:gd name="T23" fmla="*/ 992 h 1104"/>
                    <a:gd name="T24" fmla="*/ 0 w 2560"/>
                    <a:gd name="T25" fmla="*/ 1102 h 1104"/>
                    <a:gd name="T26" fmla="*/ 54 w 2560"/>
                    <a:gd name="T27" fmla="*/ 1016 h 1104"/>
                    <a:gd name="T28" fmla="*/ 120 w 2560"/>
                    <a:gd name="T29" fmla="*/ 942 h 1104"/>
                    <a:gd name="T30" fmla="*/ 198 w 2560"/>
                    <a:gd name="T31" fmla="*/ 882 h 1104"/>
                    <a:gd name="T32" fmla="*/ 288 w 2560"/>
                    <a:gd name="T33" fmla="*/ 842 h 1104"/>
                    <a:gd name="T34" fmla="*/ 388 w 2560"/>
                    <a:gd name="T35" fmla="*/ 822 h 1104"/>
                    <a:gd name="T36" fmla="*/ 456 w 2560"/>
                    <a:gd name="T37" fmla="*/ 822 h 1104"/>
                    <a:gd name="T38" fmla="*/ 552 w 2560"/>
                    <a:gd name="T39" fmla="*/ 842 h 1104"/>
                    <a:gd name="T40" fmla="*/ 638 w 2560"/>
                    <a:gd name="T41" fmla="*/ 882 h 1104"/>
                    <a:gd name="T42" fmla="*/ 716 w 2560"/>
                    <a:gd name="T43" fmla="*/ 936 h 1104"/>
                    <a:gd name="T44" fmla="*/ 782 w 2560"/>
                    <a:gd name="T45" fmla="*/ 1004 h 1104"/>
                    <a:gd name="T46" fmla="*/ 836 w 2560"/>
                    <a:gd name="T47" fmla="*/ 1082 h 1104"/>
                    <a:gd name="T48" fmla="*/ 866 w 2560"/>
                    <a:gd name="T49" fmla="*/ 1036 h 1104"/>
                    <a:gd name="T50" fmla="*/ 926 w 2560"/>
                    <a:gd name="T51" fmla="*/ 972 h 1104"/>
                    <a:gd name="T52" fmla="*/ 998 w 2560"/>
                    <a:gd name="T53" fmla="*/ 916 h 1104"/>
                    <a:gd name="T54" fmla="*/ 1078 w 2560"/>
                    <a:gd name="T55" fmla="*/ 870 h 1104"/>
                    <a:gd name="T56" fmla="*/ 1162 w 2560"/>
                    <a:gd name="T57" fmla="*/ 838 h 1104"/>
                    <a:gd name="T58" fmla="*/ 1220 w 2560"/>
                    <a:gd name="T59" fmla="*/ 826 h 1104"/>
                    <a:gd name="T60" fmla="*/ 1280 w 2560"/>
                    <a:gd name="T61" fmla="*/ 822 h 1104"/>
                    <a:gd name="T62" fmla="*/ 1342 w 2560"/>
                    <a:gd name="T63" fmla="*/ 826 h 1104"/>
                    <a:gd name="T64" fmla="*/ 1426 w 2560"/>
                    <a:gd name="T65" fmla="*/ 848 h 1104"/>
                    <a:gd name="T66" fmla="*/ 1510 w 2560"/>
                    <a:gd name="T67" fmla="*/ 884 h 1104"/>
                    <a:gd name="T68" fmla="*/ 1588 w 2560"/>
                    <a:gd name="T69" fmla="*/ 932 h 1104"/>
                    <a:gd name="T70" fmla="*/ 1656 w 2560"/>
                    <a:gd name="T71" fmla="*/ 992 h 1104"/>
                    <a:gd name="T72" fmla="*/ 1710 w 2560"/>
                    <a:gd name="T73" fmla="*/ 1058 h 1104"/>
                    <a:gd name="T74" fmla="*/ 1742 w 2560"/>
                    <a:gd name="T75" fmla="*/ 1056 h 1104"/>
                    <a:gd name="T76" fmla="*/ 1798 w 2560"/>
                    <a:gd name="T77" fmla="*/ 980 h 1104"/>
                    <a:gd name="T78" fmla="*/ 1870 w 2560"/>
                    <a:gd name="T79" fmla="*/ 916 h 1104"/>
                    <a:gd name="T80" fmla="*/ 1950 w 2560"/>
                    <a:gd name="T81" fmla="*/ 866 h 1104"/>
                    <a:gd name="T82" fmla="*/ 2040 w 2560"/>
                    <a:gd name="T83" fmla="*/ 834 h 1104"/>
                    <a:gd name="T84" fmla="*/ 2136 w 2560"/>
                    <a:gd name="T85" fmla="*/ 822 h 1104"/>
                    <a:gd name="T86" fmla="*/ 2206 w 2560"/>
                    <a:gd name="T87" fmla="*/ 826 h 1104"/>
                    <a:gd name="T88" fmla="*/ 2304 w 2560"/>
                    <a:gd name="T89" fmla="*/ 854 h 1104"/>
                    <a:gd name="T90" fmla="*/ 2390 w 2560"/>
                    <a:gd name="T91" fmla="*/ 900 h 1104"/>
                    <a:gd name="T92" fmla="*/ 2464 w 2560"/>
                    <a:gd name="T93" fmla="*/ 964 h 1104"/>
                    <a:gd name="T94" fmla="*/ 2526 w 2560"/>
                    <a:gd name="T95" fmla="*/ 1044 h 1104"/>
                    <a:gd name="T96" fmla="*/ 2560 w 2560"/>
                    <a:gd name="T97" fmla="*/ 1104 h 1104"/>
                    <a:gd name="T98" fmla="*/ 2524 w 2560"/>
                    <a:gd name="T99" fmla="*/ 936 h 1104"/>
                    <a:gd name="T100" fmla="*/ 2468 w 2560"/>
                    <a:gd name="T101" fmla="*/ 780 h 1104"/>
                    <a:gd name="T102" fmla="*/ 2392 w 2560"/>
                    <a:gd name="T103" fmla="*/ 632 h 1104"/>
                    <a:gd name="T104" fmla="*/ 2298 w 2560"/>
                    <a:gd name="T105" fmla="*/ 496 h 1104"/>
                    <a:gd name="T106" fmla="*/ 2190 w 2560"/>
                    <a:gd name="T107" fmla="*/ 374 h 1104"/>
                    <a:gd name="T108" fmla="*/ 2066 w 2560"/>
                    <a:gd name="T109" fmla="*/ 266 h 1104"/>
                    <a:gd name="T110" fmla="*/ 1930 w 2560"/>
                    <a:gd name="T111" fmla="*/ 174 h 1104"/>
                    <a:gd name="T112" fmla="*/ 1782 w 2560"/>
                    <a:gd name="T113" fmla="*/ 100 h 1104"/>
                    <a:gd name="T114" fmla="*/ 1624 w 2560"/>
                    <a:gd name="T115" fmla="*/ 46 h 1104"/>
                    <a:gd name="T116" fmla="*/ 1456 w 2560"/>
                    <a:gd name="T117" fmla="*/ 12 h 1104"/>
                    <a:gd name="T118" fmla="*/ 1342 w 2560"/>
                    <a:gd name="T119" fmla="*/ 2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60" h="1104">
                      <a:moveTo>
                        <a:pt x="1342" y="2"/>
                      </a:moveTo>
                      <a:lnTo>
                        <a:pt x="1342" y="2"/>
                      </a:lnTo>
                      <a:lnTo>
                        <a:pt x="1280" y="0"/>
                      </a:lnTo>
                      <a:lnTo>
                        <a:pt x="1280" y="0"/>
                      </a:lnTo>
                      <a:lnTo>
                        <a:pt x="1220" y="2"/>
                      </a:lnTo>
                      <a:lnTo>
                        <a:pt x="1220" y="2"/>
                      </a:lnTo>
                      <a:lnTo>
                        <a:pt x="1162" y="6"/>
                      </a:lnTo>
                      <a:lnTo>
                        <a:pt x="1104" y="12"/>
                      </a:lnTo>
                      <a:lnTo>
                        <a:pt x="1048" y="20"/>
                      </a:lnTo>
                      <a:lnTo>
                        <a:pt x="992" y="32"/>
                      </a:lnTo>
                      <a:lnTo>
                        <a:pt x="938" y="46"/>
                      </a:lnTo>
                      <a:lnTo>
                        <a:pt x="884" y="62"/>
                      </a:lnTo>
                      <a:lnTo>
                        <a:pt x="830" y="80"/>
                      </a:lnTo>
                      <a:lnTo>
                        <a:pt x="780" y="100"/>
                      </a:lnTo>
                      <a:lnTo>
                        <a:pt x="728" y="124"/>
                      </a:lnTo>
                      <a:lnTo>
                        <a:pt x="680" y="148"/>
                      </a:lnTo>
                      <a:lnTo>
                        <a:pt x="630" y="174"/>
                      </a:lnTo>
                      <a:lnTo>
                        <a:pt x="584" y="204"/>
                      </a:lnTo>
                      <a:lnTo>
                        <a:pt x="538" y="234"/>
                      </a:lnTo>
                      <a:lnTo>
                        <a:pt x="494" y="266"/>
                      </a:lnTo>
                      <a:lnTo>
                        <a:pt x="452" y="300"/>
                      </a:lnTo>
                      <a:lnTo>
                        <a:pt x="410" y="336"/>
                      </a:lnTo>
                      <a:lnTo>
                        <a:pt x="370" y="374"/>
                      </a:lnTo>
                      <a:lnTo>
                        <a:pt x="332" y="414"/>
                      </a:lnTo>
                      <a:lnTo>
                        <a:pt x="296" y="454"/>
                      </a:lnTo>
                      <a:lnTo>
                        <a:pt x="262" y="496"/>
                      </a:lnTo>
                      <a:lnTo>
                        <a:pt x="228" y="540"/>
                      </a:lnTo>
                      <a:lnTo>
                        <a:pt x="198" y="586"/>
                      </a:lnTo>
                      <a:lnTo>
                        <a:pt x="168" y="632"/>
                      </a:lnTo>
                      <a:lnTo>
                        <a:pt x="142" y="680"/>
                      </a:lnTo>
                      <a:lnTo>
                        <a:pt x="116" y="728"/>
                      </a:lnTo>
                      <a:lnTo>
                        <a:pt x="94" y="780"/>
                      </a:lnTo>
                      <a:lnTo>
                        <a:pt x="72" y="830"/>
                      </a:lnTo>
                      <a:lnTo>
                        <a:pt x="54" y="884"/>
                      </a:lnTo>
                      <a:lnTo>
                        <a:pt x="36" y="936"/>
                      </a:lnTo>
                      <a:lnTo>
                        <a:pt x="22" y="992"/>
                      </a:lnTo>
                      <a:lnTo>
                        <a:pt x="10" y="1046"/>
                      </a:lnTo>
                      <a:lnTo>
                        <a:pt x="0" y="1102"/>
                      </a:lnTo>
                      <a:lnTo>
                        <a:pt x="0" y="1102"/>
                      </a:lnTo>
                      <a:lnTo>
                        <a:pt x="16" y="1072"/>
                      </a:lnTo>
                      <a:lnTo>
                        <a:pt x="34" y="1044"/>
                      </a:lnTo>
                      <a:lnTo>
                        <a:pt x="54" y="1016"/>
                      </a:lnTo>
                      <a:lnTo>
                        <a:pt x="74" y="990"/>
                      </a:lnTo>
                      <a:lnTo>
                        <a:pt x="96" y="964"/>
                      </a:lnTo>
                      <a:lnTo>
                        <a:pt x="120" y="942"/>
                      </a:lnTo>
                      <a:lnTo>
                        <a:pt x="144" y="920"/>
                      </a:lnTo>
                      <a:lnTo>
                        <a:pt x="170" y="900"/>
                      </a:lnTo>
                      <a:lnTo>
                        <a:pt x="198" y="882"/>
                      </a:lnTo>
                      <a:lnTo>
                        <a:pt x="228" y="866"/>
                      </a:lnTo>
                      <a:lnTo>
                        <a:pt x="258" y="854"/>
                      </a:lnTo>
                      <a:lnTo>
                        <a:pt x="288" y="842"/>
                      </a:lnTo>
                      <a:lnTo>
                        <a:pt x="320" y="834"/>
                      </a:lnTo>
                      <a:lnTo>
                        <a:pt x="354" y="826"/>
                      </a:lnTo>
                      <a:lnTo>
                        <a:pt x="388" y="822"/>
                      </a:lnTo>
                      <a:lnTo>
                        <a:pt x="424" y="822"/>
                      </a:lnTo>
                      <a:lnTo>
                        <a:pt x="424" y="822"/>
                      </a:lnTo>
                      <a:lnTo>
                        <a:pt x="456" y="822"/>
                      </a:lnTo>
                      <a:lnTo>
                        <a:pt x="490" y="826"/>
                      </a:lnTo>
                      <a:lnTo>
                        <a:pt x="520" y="834"/>
                      </a:lnTo>
                      <a:lnTo>
                        <a:pt x="552" y="842"/>
                      </a:lnTo>
                      <a:lnTo>
                        <a:pt x="582" y="854"/>
                      </a:lnTo>
                      <a:lnTo>
                        <a:pt x="610" y="866"/>
                      </a:lnTo>
                      <a:lnTo>
                        <a:pt x="638" y="882"/>
                      </a:lnTo>
                      <a:lnTo>
                        <a:pt x="666" y="898"/>
                      </a:lnTo>
                      <a:lnTo>
                        <a:pt x="692" y="916"/>
                      </a:lnTo>
                      <a:lnTo>
                        <a:pt x="716" y="936"/>
                      </a:lnTo>
                      <a:lnTo>
                        <a:pt x="740" y="958"/>
                      </a:lnTo>
                      <a:lnTo>
                        <a:pt x="762" y="980"/>
                      </a:lnTo>
                      <a:lnTo>
                        <a:pt x="782" y="1004"/>
                      </a:lnTo>
                      <a:lnTo>
                        <a:pt x="802" y="1030"/>
                      </a:lnTo>
                      <a:lnTo>
                        <a:pt x="820" y="1056"/>
                      </a:lnTo>
                      <a:lnTo>
                        <a:pt x="836" y="1082"/>
                      </a:lnTo>
                      <a:lnTo>
                        <a:pt x="836" y="1082"/>
                      </a:lnTo>
                      <a:lnTo>
                        <a:pt x="850" y="1058"/>
                      </a:lnTo>
                      <a:lnTo>
                        <a:pt x="866" y="1036"/>
                      </a:lnTo>
                      <a:lnTo>
                        <a:pt x="884" y="1014"/>
                      </a:lnTo>
                      <a:lnTo>
                        <a:pt x="904" y="992"/>
                      </a:lnTo>
                      <a:lnTo>
                        <a:pt x="926" y="972"/>
                      </a:lnTo>
                      <a:lnTo>
                        <a:pt x="948" y="952"/>
                      </a:lnTo>
                      <a:lnTo>
                        <a:pt x="972" y="932"/>
                      </a:lnTo>
                      <a:lnTo>
                        <a:pt x="998" y="916"/>
                      </a:lnTo>
                      <a:lnTo>
                        <a:pt x="1024" y="898"/>
                      </a:lnTo>
                      <a:lnTo>
                        <a:pt x="1050" y="884"/>
                      </a:lnTo>
                      <a:lnTo>
                        <a:pt x="1078" y="870"/>
                      </a:lnTo>
                      <a:lnTo>
                        <a:pt x="1106" y="858"/>
                      </a:lnTo>
                      <a:lnTo>
                        <a:pt x="1134" y="848"/>
                      </a:lnTo>
                      <a:lnTo>
                        <a:pt x="1162" y="838"/>
                      </a:lnTo>
                      <a:lnTo>
                        <a:pt x="1192" y="832"/>
                      </a:lnTo>
                      <a:lnTo>
                        <a:pt x="1220" y="826"/>
                      </a:lnTo>
                      <a:lnTo>
                        <a:pt x="1220" y="826"/>
                      </a:lnTo>
                      <a:lnTo>
                        <a:pt x="1250" y="822"/>
                      </a:lnTo>
                      <a:lnTo>
                        <a:pt x="1280" y="822"/>
                      </a:lnTo>
                      <a:lnTo>
                        <a:pt x="1280" y="822"/>
                      </a:lnTo>
                      <a:lnTo>
                        <a:pt x="1310" y="822"/>
                      </a:lnTo>
                      <a:lnTo>
                        <a:pt x="1342" y="826"/>
                      </a:lnTo>
                      <a:lnTo>
                        <a:pt x="1342" y="826"/>
                      </a:lnTo>
                      <a:lnTo>
                        <a:pt x="1370" y="832"/>
                      </a:lnTo>
                      <a:lnTo>
                        <a:pt x="1398" y="838"/>
                      </a:lnTo>
                      <a:lnTo>
                        <a:pt x="1426" y="848"/>
                      </a:lnTo>
                      <a:lnTo>
                        <a:pt x="1454" y="858"/>
                      </a:lnTo>
                      <a:lnTo>
                        <a:pt x="1482" y="870"/>
                      </a:lnTo>
                      <a:lnTo>
                        <a:pt x="1510" y="884"/>
                      </a:lnTo>
                      <a:lnTo>
                        <a:pt x="1536" y="898"/>
                      </a:lnTo>
                      <a:lnTo>
                        <a:pt x="1562" y="916"/>
                      </a:lnTo>
                      <a:lnTo>
                        <a:pt x="1588" y="932"/>
                      </a:lnTo>
                      <a:lnTo>
                        <a:pt x="1612" y="952"/>
                      </a:lnTo>
                      <a:lnTo>
                        <a:pt x="1634" y="972"/>
                      </a:lnTo>
                      <a:lnTo>
                        <a:pt x="1656" y="992"/>
                      </a:lnTo>
                      <a:lnTo>
                        <a:pt x="1676" y="1014"/>
                      </a:lnTo>
                      <a:lnTo>
                        <a:pt x="1694" y="1036"/>
                      </a:lnTo>
                      <a:lnTo>
                        <a:pt x="1710" y="1058"/>
                      </a:lnTo>
                      <a:lnTo>
                        <a:pt x="1726" y="1082"/>
                      </a:lnTo>
                      <a:lnTo>
                        <a:pt x="1726" y="1082"/>
                      </a:lnTo>
                      <a:lnTo>
                        <a:pt x="1742" y="1056"/>
                      </a:lnTo>
                      <a:lnTo>
                        <a:pt x="1758" y="1030"/>
                      </a:lnTo>
                      <a:lnTo>
                        <a:pt x="1778" y="1004"/>
                      </a:lnTo>
                      <a:lnTo>
                        <a:pt x="1798" y="980"/>
                      </a:lnTo>
                      <a:lnTo>
                        <a:pt x="1820" y="958"/>
                      </a:lnTo>
                      <a:lnTo>
                        <a:pt x="1844" y="936"/>
                      </a:lnTo>
                      <a:lnTo>
                        <a:pt x="1870" y="916"/>
                      </a:lnTo>
                      <a:lnTo>
                        <a:pt x="1896" y="898"/>
                      </a:lnTo>
                      <a:lnTo>
                        <a:pt x="1922" y="882"/>
                      </a:lnTo>
                      <a:lnTo>
                        <a:pt x="1950" y="866"/>
                      </a:lnTo>
                      <a:lnTo>
                        <a:pt x="1980" y="854"/>
                      </a:lnTo>
                      <a:lnTo>
                        <a:pt x="2010" y="842"/>
                      </a:lnTo>
                      <a:lnTo>
                        <a:pt x="2040" y="834"/>
                      </a:lnTo>
                      <a:lnTo>
                        <a:pt x="2072" y="826"/>
                      </a:lnTo>
                      <a:lnTo>
                        <a:pt x="2104" y="822"/>
                      </a:lnTo>
                      <a:lnTo>
                        <a:pt x="2136" y="822"/>
                      </a:lnTo>
                      <a:lnTo>
                        <a:pt x="2136" y="822"/>
                      </a:lnTo>
                      <a:lnTo>
                        <a:pt x="2172" y="822"/>
                      </a:lnTo>
                      <a:lnTo>
                        <a:pt x="2206" y="826"/>
                      </a:lnTo>
                      <a:lnTo>
                        <a:pt x="2240" y="834"/>
                      </a:lnTo>
                      <a:lnTo>
                        <a:pt x="2272" y="842"/>
                      </a:lnTo>
                      <a:lnTo>
                        <a:pt x="2304" y="854"/>
                      </a:lnTo>
                      <a:lnTo>
                        <a:pt x="2334" y="866"/>
                      </a:lnTo>
                      <a:lnTo>
                        <a:pt x="2362" y="882"/>
                      </a:lnTo>
                      <a:lnTo>
                        <a:pt x="2390" y="900"/>
                      </a:lnTo>
                      <a:lnTo>
                        <a:pt x="2416" y="920"/>
                      </a:lnTo>
                      <a:lnTo>
                        <a:pt x="2440" y="942"/>
                      </a:lnTo>
                      <a:lnTo>
                        <a:pt x="2464" y="964"/>
                      </a:lnTo>
                      <a:lnTo>
                        <a:pt x="2486" y="990"/>
                      </a:lnTo>
                      <a:lnTo>
                        <a:pt x="2506" y="1016"/>
                      </a:lnTo>
                      <a:lnTo>
                        <a:pt x="2526" y="1044"/>
                      </a:lnTo>
                      <a:lnTo>
                        <a:pt x="2544" y="1072"/>
                      </a:lnTo>
                      <a:lnTo>
                        <a:pt x="2560" y="1104"/>
                      </a:lnTo>
                      <a:lnTo>
                        <a:pt x="2560" y="1104"/>
                      </a:lnTo>
                      <a:lnTo>
                        <a:pt x="2550" y="1046"/>
                      </a:lnTo>
                      <a:lnTo>
                        <a:pt x="2538" y="992"/>
                      </a:lnTo>
                      <a:lnTo>
                        <a:pt x="2524" y="936"/>
                      </a:lnTo>
                      <a:lnTo>
                        <a:pt x="2508" y="884"/>
                      </a:lnTo>
                      <a:lnTo>
                        <a:pt x="2488" y="830"/>
                      </a:lnTo>
                      <a:lnTo>
                        <a:pt x="2468" y="780"/>
                      </a:lnTo>
                      <a:lnTo>
                        <a:pt x="2444" y="730"/>
                      </a:lnTo>
                      <a:lnTo>
                        <a:pt x="2420" y="680"/>
                      </a:lnTo>
                      <a:lnTo>
                        <a:pt x="2392" y="632"/>
                      </a:lnTo>
                      <a:lnTo>
                        <a:pt x="2362" y="586"/>
                      </a:lnTo>
                      <a:lnTo>
                        <a:pt x="2332" y="540"/>
                      </a:lnTo>
                      <a:lnTo>
                        <a:pt x="2298" y="496"/>
                      </a:lnTo>
                      <a:lnTo>
                        <a:pt x="2264" y="454"/>
                      </a:lnTo>
                      <a:lnTo>
                        <a:pt x="2228" y="414"/>
                      </a:lnTo>
                      <a:lnTo>
                        <a:pt x="2190" y="374"/>
                      </a:lnTo>
                      <a:lnTo>
                        <a:pt x="2150" y="336"/>
                      </a:lnTo>
                      <a:lnTo>
                        <a:pt x="2110" y="300"/>
                      </a:lnTo>
                      <a:lnTo>
                        <a:pt x="2066" y="266"/>
                      </a:lnTo>
                      <a:lnTo>
                        <a:pt x="2022" y="234"/>
                      </a:lnTo>
                      <a:lnTo>
                        <a:pt x="1976" y="204"/>
                      </a:lnTo>
                      <a:lnTo>
                        <a:pt x="1930" y="174"/>
                      </a:lnTo>
                      <a:lnTo>
                        <a:pt x="1882" y="148"/>
                      </a:lnTo>
                      <a:lnTo>
                        <a:pt x="1832" y="124"/>
                      </a:lnTo>
                      <a:lnTo>
                        <a:pt x="1782" y="100"/>
                      </a:lnTo>
                      <a:lnTo>
                        <a:pt x="1730" y="80"/>
                      </a:lnTo>
                      <a:lnTo>
                        <a:pt x="1676" y="62"/>
                      </a:lnTo>
                      <a:lnTo>
                        <a:pt x="1624" y="46"/>
                      </a:lnTo>
                      <a:lnTo>
                        <a:pt x="1568" y="32"/>
                      </a:lnTo>
                      <a:lnTo>
                        <a:pt x="1512" y="20"/>
                      </a:lnTo>
                      <a:lnTo>
                        <a:pt x="1456" y="12"/>
                      </a:lnTo>
                      <a:lnTo>
                        <a:pt x="1398" y="6"/>
                      </a:lnTo>
                      <a:lnTo>
                        <a:pt x="1342" y="2"/>
                      </a:lnTo>
                      <a:lnTo>
                        <a:pt x="134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grpSp>
        </p:grpSp>
        <p:grpSp>
          <p:nvGrpSpPr>
            <p:cNvPr id="16430" name="icon192"/>
            <p:cNvGrpSpPr>
              <a:grpSpLocks noChangeAspect="1"/>
            </p:cNvGrpSpPr>
            <p:nvPr/>
          </p:nvGrpSpPr>
          <p:grpSpPr bwMode="auto">
            <a:xfrm>
              <a:off x="5800775" y="3861172"/>
              <a:ext cx="188912" cy="215900"/>
              <a:chOff x="10268632" y="4206503"/>
              <a:chExt cx="430305" cy="430306"/>
            </a:xfrm>
          </p:grpSpPr>
          <p:sp>
            <p:nvSpPr>
              <p:cNvPr id="214" name="Oval 271"/>
              <p:cNvSpPr/>
              <p:nvPr/>
            </p:nvSpPr>
            <p:spPr>
              <a:xfrm>
                <a:off x="10268632" y="4206930"/>
                <a:ext cx="430312" cy="430346"/>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b="1" dirty="0" err="1" smtClean="0">
                  <a:solidFill>
                    <a:prstClr val="black"/>
                  </a:solidFill>
                  <a:latin typeface="SimonKucher" pitchFamily="2" charset="0"/>
                </a:endParaRPr>
              </a:p>
            </p:txBody>
          </p:sp>
          <p:sp>
            <p:nvSpPr>
              <p:cNvPr id="215" name="Rounded Rectangle 47"/>
              <p:cNvSpPr>
                <a:spLocks noChangeAspect="1"/>
              </p:cNvSpPr>
              <p:nvPr/>
            </p:nvSpPr>
            <p:spPr>
              <a:xfrm rot="2736764">
                <a:off x="10427509" y="4241525"/>
                <a:ext cx="98095" cy="307364"/>
              </a:xfrm>
              <a:custGeom>
                <a:avLst/>
                <a:gdLst/>
                <a:ahLst/>
                <a:cxnLst/>
                <a:rect l="l" t="t" r="r" b="b"/>
                <a:pathLst>
                  <a:path w="419459" h="1304924">
                    <a:moveTo>
                      <a:pt x="192447" y="0"/>
                    </a:moveTo>
                    <a:lnTo>
                      <a:pt x="284519" y="0"/>
                    </a:lnTo>
                    <a:lnTo>
                      <a:pt x="284528" y="1"/>
                    </a:lnTo>
                    <a:lnTo>
                      <a:pt x="363896" y="1"/>
                    </a:lnTo>
                    <a:cubicBezTo>
                      <a:pt x="394583" y="1"/>
                      <a:pt x="419459" y="24877"/>
                      <a:pt x="419459" y="55564"/>
                    </a:cubicBezTo>
                    <a:lnTo>
                      <a:pt x="419459" y="325436"/>
                    </a:lnTo>
                    <a:cubicBezTo>
                      <a:pt x="419459" y="356123"/>
                      <a:pt x="394583" y="380999"/>
                      <a:pt x="363896" y="380999"/>
                    </a:cubicBezTo>
                    <a:lnTo>
                      <a:pt x="228086" y="380999"/>
                    </a:lnTo>
                    <a:cubicBezTo>
                      <a:pt x="220754" y="455002"/>
                      <a:pt x="216063" y="543934"/>
                      <a:pt x="214670" y="650872"/>
                    </a:cubicBezTo>
                    <a:cubicBezTo>
                      <a:pt x="213248" y="760079"/>
                      <a:pt x="216135" y="850305"/>
                      <a:pt x="222452" y="924920"/>
                    </a:cubicBezTo>
                    <a:cubicBezTo>
                      <a:pt x="224027" y="924001"/>
                      <a:pt x="225691" y="923926"/>
                      <a:pt x="227372" y="923926"/>
                    </a:cubicBezTo>
                    <a:lnTo>
                      <a:pt x="363896" y="923926"/>
                    </a:lnTo>
                    <a:cubicBezTo>
                      <a:pt x="394583" y="923926"/>
                      <a:pt x="419459" y="948802"/>
                      <a:pt x="419459" y="979489"/>
                    </a:cubicBezTo>
                    <a:lnTo>
                      <a:pt x="419459" y="1249361"/>
                    </a:lnTo>
                    <a:cubicBezTo>
                      <a:pt x="419459" y="1280048"/>
                      <a:pt x="394583" y="1304924"/>
                      <a:pt x="363896" y="1304924"/>
                    </a:cubicBezTo>
                    <a:lnTo>
                      <a:pt x="227372" y="1304924"/>
                    </a:lnTo>
                    <a:cubicBezTo>
                      <a:pt x="219453" y="1304924"/>
                      <a:pt x="211921" y="1303268"/>
                      <a:pt x="205156" y="1300161"/>
                    </a:cubicBezTo>
                    <a:lnTo>
                      <a:pt x="192447" y="1300161"/>
                    </a:lnTo>
                    <a:cubicBezTo>
                      <a:pt x="140324" y="1277671"/>
                      <a:pt x="-8231" y="1310429"/>
                      <a:pt x="357" y="650872"/>
                    </a:cubicBezTo>
                    <a:cubicBezTo>
                      <a:pt x="8885" y="-4049"/>
                      <a:pt x="141118" y="16404"/>
                      <a:pt x="192447" y="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b="1" dirty="0" err="1" smtClean="0">
                  <a:solidFill>
                    <a:prstClr val="black"/>
                  </a:solidFill>
                  <a:latin typeface="SimonKucher" pitchFamily="2" charset="0"/>
                </a:endParaRPr>
              </a:p>
            </p:txBody>
          </p:sp>
        </p:grpSp>
        <p:grpSp>
          <p:nvGrpSpPr>
            <p:cNvPr id="16431" name="icon572"/>
            <p:cNvGrpSpPr>
              <a:grpSpLocks noChangeAspect="1"/>
            </p:cNvGrpSpPr>
            <p:nvPr/>
          </p:nvGrpSpPr>
          <p:grpSpPr bwMode="auto">
            <a:xfrm>
              <a:off x="5800775" y="3573016"/>
              <a:ext cx="188912" cy="188912"/>
              <a:chOff x="1878923" y="4440800"/>
              <a:chExt cx="1133060" cy="1133060"/>
            </a:xfrm>
          </p:grpSpPr>
          <p:sp>
            <p:nvSpPr>
              <p:cNvPr id="223" name="Ellipse 16"/>
              <p:cNvSpPr/>
              <p:nvPr/>
            </p:nvSpPr>
            <p:spPr>
              <a:xfrm>
                <a:off x="1878923" y="4437315"/>
                <a:ext cx="1133078" cy="1133168"/>
              </a:xfrm>
              <a:prstGeom prst="ellipse">
                <a:avLst/>
              </a:prstGeom>
              <a:solidFill>
                <a:srgbClr val="95374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1400" dirty="0" err="1">
                  <a:solidFill>
                    <a:prstClr val="black"/>
                  </a:solidFill>
                </a:endParaRPr>
              </a:p>
            </p:txBody>
          </p:sp>
          <p:grpSp>
            <p:nvGrpSpPr>
              <p:cNvPr id="224" name="Group 121"/>
              <p:cNvGrpSpPr/>
              <p:nvPr/>
            </p:nvGrpSpPr>
            <p:grpSpPr>
              <a:xfrm>
                <a:off x="2034057" y="4572293"/>
                <a:ext cx="848964" cy="848958"/>
                <a:chOff x="1903688" y="7004939"/>
                <a:chExt cx="2193579" cy="2193566"/>
              </a:xfrm>
              <a:solidFill>
                <a:schemeClr val="bg1"/>
              </a:solidFill>
            </p:grpSpPr>
            <p:sp>
              <p:nvSpPr>
                <p:cNvPr id="225" name="Freeform 42"/>
                <p:cNvSpPr>
                  <a:spLocks/>
                </p:cNvSpPr>
                <p:nvPr/>
              </p:nvSpPr>
              <p:spPr bwMode="auto">
                <a:xfrm rot="18880876">
                  <a:off x="2615765" y="7572069"/>
                  <a:ext cx="762079" cy="759148"/>
                </a:xfrm>
                <a:custGeom>
                  <a:avLst/>
                  <a:gdLst>
                    <a:gd name="T0" fmla="*/ 312 w 1024"/>
                    <a:gd name="T1" fmla="*/ 712 h 1024"/>
                    <a:gd name="T2" fmla="*/ 312 w 1024"/>
                    <a:gd name="T3" fmla="*/ 156 h 1024"/>
                    <a:gd name="T4" fmla="*/ 310 w 1024"/>
                    <a:gd name="T5" fmla="*/ 124 h 1024"/>
                    <a:gd name="T6" fmla="*/ 300 w 1024"/>
                    <a:gd name="T7" fmla="*/ 94 h 1024"/>
                    <a:gd name="T8" fmla="*/ 286 w 1024"/>
                    <a:gd name="T9" fmla="*/ 68 h 1024"/>
                    <a:gd name="T10" fmla="*/ 266 w 1024"/>
                    <a:gd name="T11" fmla="*/ 46 h 1024"/>
                    <a:gd name="T12" fmla="*/ 244 w 1024"/>
                    <a:gd name="T13" fmla="*/ 26 h 1024"/>
                    <a:gd name="T14" fmla="*/ 218 w 1024"/>
                    <a:gd name="T15" fmla="*/ 12 h 1024"/>
                    <a:gd name="T16" fmla="*/ 188 w 1024"/>
                    <a:gd name="T17" fmla="*/ 2 h 1024"/>
                    <a:gd name="T18" fmla="*/ 156 w 1024"/>
                    <a:gd name="T19" fmla="*/ 0 h 1024"/>
                    <a:gd name="T20" fmla="*/ 140 w 1024"/>
                    <a:gd name="T21" fmla="*/ 0 h 1024"/>
                    <a:gd name="T22" fmla="*/ 110 w 1024"/>
                    <a:gd name="T23" fmla="*/ 6 h 1024"/>
                    <a:gd name="T24" fmla="*/ 82 w 1024"/>
                    <a:gd name="T25" fmla="*/ 18 h 1024"/>
                    <a:gd name="T26" fmla="*/ 56 w 1024"/>
                    <a:gd name="T27" fmla="*/ 34 h 1024"/>
                    <a:gd name="T28" fmla="*/ 36 w 1024"/>
                    <a:gd name="T29" fmla="*/ 56 h 1024"/>
                    <a:gd name="T30" fmla="*/ 18 w 1024"/>
                    <a:gd name="T31" fmla="*/ 82 h 1024"/>
                    <a:gd name="T32" fmla="*/ 6 w 1024"/>
                    <a:gd name="T33" fmla="*/ 110 h 1024"/>
                    <a:gd name="T34" fmla="*/ 0 w 1024"/>
                    <a:gd name="T35" fmla="*/ 140 h 1024"/>
                    <a:gd name="T36" fmla="*/ 0 w 1024"/>
                    <a:gd name="T37" fmla="*/ 868 h 1024"/>
                    <a:gd name="T38" fmla="*/ 2 w 1024"/>
                    <a:gd name="T39" fmla="*/ 892 h 1024"/>
                    <a:gd name="T40" fmla="*/ 16 w 1024"/>
                    <a:gd name="T41" fmla="*/ 936 h 1024"/>
                    <a:gd name="T42" fmla="*/ 26 w 1024"/>
                    <a:gd name="T43" fmla="*/ 956 h 1024"/>
                    <a:gd name="T44" fmla="*/ 36 w 1024"/>
                    <a:gd name="T45" fmla="*/ 968 h 1024"/>
                    <a:gd name="T46" fmla="*/ 60 w 1024"/>
                    <a:gd name="T47" fmla="*/ 990 h 1024"/>
                    <a:gd name="T48" fmla="*/ 88 w 1024"/>
                    <a:gd name="T49" fmla="*/ 1008 h 1024"/>
                    <a:gd name="T50" fmla="*/ 120 w 1024"/>
                    <a:gd name="T51" fmla="*/ 1020 h 1024"/>
                    <a:gd name="T52" fmla="*/ 156 w 1024"/>
                    <a:gd name="T53" fmla="*/ 1024 h 1024"/>
                    <a:gd name="T54" fmla="*/ 868 w 1024"/>
                    <a:gd name="T55" fmla="*/ 1024 h 1024"/>
                    <a:gd name="T56" fmla="*/ 900 w 1024"/>
                    <a:gd name="T57" fmla="*/ 1020 h 1024"/>
                    <a:gd name="T58" fmla="*/ 930 w 1024"/>
                    <a:gd name="T59" fmla="*/ 1012 h 1024"/>
                    <a:gd name="T60" fmla="*/ 956 w 1024"/>
                    <a:gd name="T61" fmla="*/ 998 h 1024"/>
                    <a:gd name="T62" fmla="*/ 978 w 1024"/>
                    <a:gd name="T63" fmla="*/ 978 h 1024"/>
                    <a:gd name="T64" fmla="*/ 998 w 1024"/>
                    <a:gd name="T65" fmla="*/ 956 h 1024"/>
                    <a:gd name="T66" fmla="*/ 1012 w 1024"/>
                    <a:gd name="T67" fmla="*/ 928 h 1024"/>
                    <a:gd name="T68" fmla="*/ 1022 w 1024"/>
                    <a:gd name="T69" fmla="*/ 900 h 1024"/>
                    <a:gd name="T70" fmla="*/ 1024 w 1024"/>
                    <a:gd name="T71" fmla="*/ 868 h 1024"/>
                    <a:gd name="T72" fmla="*/ 1024 w 1024"/>
                    <a:gd name="T73" fmla="*/ 852 h 1024"/>
                    <a:gd name="T74" fmla="*/ 1018 w 1024"/>
                    <a:gd name="T75" fmla="*/ 822 h 1024"/>
                    <a:gd name="T76" fmla="*/ 1006 w 1024"/>
                    <a:gd name="T77" fmla="*/ 794 h 1024"/>
                    <a:gd name="T78" fmla="*/ 988 w 1024"/>
                    <a:gd name="T79" fmla="*/ 768 h 1024"/>
                    <a:gd name="T80" fmla="*/ 968 w 1024"/>
                    <a:gd name="T81" fmla="*/ 746 h 1024"/>
                    <a:gd name="T82" fmla="*/ 942 w 1024"/>
                    <a:gd name="T83" fmla="*/ 730 h 1024"/>
                    <a:gd name="T84" fmla="*/ 914 w 1024"/>
                    <a:gd name="T85" fmla="*/ 718 h 1024"/>
                    <a:gd name="T86" fmla="*/ 884 w 1024"/>
                    <a:gd name="T87" fmla="*/ 712 h 1024"/>
                    <a:gd name="T88" fmla="*/ 868 w 1024"/>
                    <a:gd name="T89" fmla="*/ 712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4" h="1024">
                      <a:moveTo>
                        <a:pt x="868" y="712"/>
                      </a:moveTo>
                      <a:lnTo>
                        <a:pt x="312" y="712"/>
                      </a:lnTo>
                      <a:lnTo>
                        <a:pt x="312" y="156"/>
                      </a:lnTo>
                      <a:lnTo>
                        <a:pt x="312" y="156"/>
                      </a:lnTo>
                      <a:lnTo>
                        <a:pt x="312" y="140"/>
                      </a:lnTo>
                      <a:lnTo>
                        <a:pt x="310" y="124"/>
                      </a:lnTo>
                      <a:lnTo>
                        <a:pt x="306" y="110"/>
                      </a:lnTo>
                      <a:lnTo>
                        <a:pt x="300" y="94"/>
                      </a:lnTo>
                      <a:lnTo>
                        <a:pt x="294" y="82"/>
                      </a:lnTo>
                      <a:lnTo>
                        <a:pt x="286" y="68"/>
                      </a:lnTo>
                      <a:lnTo>
                        <a:pt x="276" y="56"/>
                      </a:lnTo>
                      <a:lnTo>
                        <a:pt x="266" y="46"/>
                      </a:lnTo>
                      <a:lnTo>
                        <a:pt x="256" y="34"/>
                      </a:lnTo>
                      <a:lnTo>
                        <a:pt x="244" y="26"/>
                      </a:lnTo>
                      <a:lnTo>
                        <a:pt x="230" y="18"/>
                      </a:lnTo>
                      <a:lnTo>
                        <a:pt x="218" y="12"/>
                      </a:lnTo>
                      <a:lnTo>
                        <a:pt x="202" y="6"/>
                      </a:lnTo>
                      <a:lnTo>
                        <a:pt x="188" y="2"/>
                      </a:lnTo>
                      <a:lnTo>
                        <a:pt x="172" y="0"/>
                      </a:lnTo>
                      <a:lnTo>
                        <a:pt x="156" y="0"/>
                      </a:lnTo>
                      <a:lnTo>
                        <a:pt x="156" y="0"/>
                      </a:lnTo>
                      <a:lnTo>
                        <a:pt x="140" y="0"/>
                      </a:lnTo>
                      <a:lnTo>
                        <a:pt x="124" y="2"/>
                      </a:lnTo>
                      <a:lnTo>
                        <a:pt x="110" y="6"/>
                      </a:lnTo>
                      <a:lnTo>
                        <a:pt x="96" y="12"/>
                      </a:lnTo>
                      <a:lnTo>
                        <a:pt x="82" y="18"/>
                      </a:lnTo>
                      <a:lnTo>
                        <a:pt x="68" y="26"/>
                      </a:lnTo>
                      <a:lnTo>
                        <a:pt x="56" y="34"/>
                      </a:lnTo>
                      <a:lnTo>
                        <a:pt x="46" y="46"/>
                      </a:lnTo>
                      <a:lnTo>
                        <a:pt x="36" y="56"/>
                      </a:lnTo>
                      <a:lnTo>
                        <a:pt x="26" y="68"/>
                      </a:lnTo>
                      <a:lnTo>
                        <a:pt x="18" y="82"/>
                      </a:lnTo>
                      <a:lnTo>
                        <a:pt x="12" y="94"/>
                      </a:lnTo>
                      <a:lnTo>
                        <a:pt x="6" y="110"/>
                      </a:lnTo>
                      <a:lnTo>
                        <a:pt x="2" y="124"/>
                      </a:lnTo>
                      <a:lnTo>
                        <a:pt x="0" y="140"/>
                      </a:lnTo>
                      <a:lnTo>
                        <a:pt x="0" y="156"/>
                      </a:lnTo>
                      <a:lnTo>
                        <a:pt x="0" y="868"/>
                      </a:lnTo>
                      <a:lnTo>
                        <a:pt x="0" y="868"/>
                      </a:lnTo>
                      <a:lnTo>
                        <a:pt x="2" y="892"/>
                      </a:lnTo>
                      <a:lnTo>
                        <a:pt x="6" y="914"/>
                      </a:lnTo>
                      <a:lnTo>
                        <a:pt x="16" y="936"/>
                      </a:lnTo>
                      <a:lnTo>
                        <a:pt x="26" y="956"/>
                      </a:lnTo>
                      <a:lnTo>
                        <a:pt x="26" y="956"/>
                      </a:lnTo>
                      <a:lnTo>
                        <a:pt x="36" y="968"/>
                      </a:lnTo>
                      <a:lnTo>
                        <a:pt x="36" y="968"/>
                      </a:lnTo>
                      <a:lnTo>
                        <a:pt x="46" y="980"/>
                      </a:lnTo>
                      <a:lnTo>
                        <a:pt x="60" y="990"/>
                      </a:lnTo>
                      <a:lnTo>
                        <a:pt x="74" y="1000"/>
                      </a:lnTo>
                      <a:lnTo>
                        <a:pt x="88" y="1008"/>
                      </a:lnTo>
                      <a:lnTo>
                        <a:pt x="104" y="1014"/>
                      </a:lnTo>
                      <a:lnTo>
                        <a:pt x="120" y="1020"/>
                      </a:lnTo>
                      <a:lnTo>
                        <a:pt x="138" y="1024"/>
                      </a:lnTo>
                      <a:lnTo>
                        <a:pt x="156" y="1024"/>
                      </a:lnTo>
                      <a:lnTo>
                        <a:pt x="868" y="1024"/>
                      </a:lnTo>
                      <a:lnTo>
                        <a:pt x="868" y="1024"/>
                      </a:lnTo>
                      <a:lnTo>
                        <a:pt x="884" y="1024"/>
                      </a:lnTo>
                      <a:lnTo>
                        <a:pt x="900" y="1020"/>
                      </a:lnTo>
                      <a:lnTo>
                        <a:pt x="914" y="1018"/>
                      </a:lnTo>
                      <a:lnTo>
                        <a:pt x="930" y="1012"/>
                      </a:lnTo>
                      <a:lnTo>
                        <a:pt x="942" y="1006"/>
                      </a:lnTo>
                      <a:lnTo>
                        <a:pt x="956" y="998"/>
                      </a:lnTo>
                      <a:lnTo>
                        <a:pt x="968" y="988"/>
                      </a:lnTo>
                      <a:lnTo>
                        <a:pt x="978" y="978"/>
                      </a:lnTo>
                      <a:lnTo>
                        <a:pt x="988" y="968"/>
                      </a:lnTo>
                      <a:lnTo>
                        <a:pt x="998" y="956"/>
                      </a:lnTo>
                      <a:lnTo>
                        <a:pt x="1006" y="942"/>
                      </a:lnTo>
                      <a:lnTo>
                        <a:pt x="1012" y="928"/>
                      </a:lnTo>
                      <a:lnTo>
                        <a:pt x="1018" y="914"/>
                      </a:lnTo>
                      <a:lnTo>
                        <a:pt x="1022" y="900"/>
                      </a:lnTo>
                      <a:lnTo>
                        <a:pt x="1024" y="884"/>
                      </a:lnTo>
                      <a:lnTo>
                        <a:pt x="1024" y="868"/>
                      </a:lnTo>
                      <a:lnTo>
                        <a:pt x="1024" y="868"/>
                      </a:lnTo>
                      <a:lnTo>
                        <a:pt x="1024" y="852"/>
                      </a:lnTo>
                      <a:lnTo>
                        <a:pt x="1022" y="836"/>
                      </a:lnTo>
                      <a:lnTo>
                        <a:pt x="1018" y="822"/>
                      </a:lnTo>
                      <a:lnTo>
                        <a:pt x="1012" y="806"/>
                      </a:lnTo>
                      <a:lnTo>
                        <a:pt x="1006" y="794"/>
                      </a:lnTo>
                      <a:lnTo>
                        <a:pt x="998" y="780"/>
                      </a:lnTo>
                      <a:lnTo>
                        <a:pt x="988" y="768"/>
                      </a:lnTo>
                      <a:lnTo>
                        <a:pt x="978" y="758"/>
                      </a:lnTo>
                      <a:lnTo>
                        <a:pt x="968" y="746"/>
                      </a:lnTo>
                      <a:lnTo>
                        <a:pt x="956" y="738"/>
                      </a:lnTo>
                      <a:lnTo>
                        <a:pt x="942" y="730"/>
                      </a:lnTo>
                      <a:lnTo>
                        <a:pt x="930" y="724"/>
                      </a:lnTo>
                      <a:lnTo>
                        <a:pt x="914" y="718"/>
                      </a:lnTo>
                      <a:lnTo>
                        <a:pt x="900" y="714"/>
                      </a:lnTo>
                      <a:lnTo>
                        <a:pt x="884" y="712"/>
                      </a:lnTo>
                      <a:lnTo>
                        <a:pt x="868" y="712"/>
                      </a:lnTo>
                      <a:lnTo>
                        <a:pt x="868" y="7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339" dirty="0">
                    <a:solidFill>
                      <a:prstClr val="black"/>
                    </a:solidFill>
                    <a:latin typeface="SimonKucher" pitchFamily="2" charset="0"/>
                    <a:cs typeface="Arial" pitchFamily="34" charset="0"/>
                  </a:endParaRPr>
                </a:p>
              </p:txBody>
            </p:sp>
            <p:sp>
              <p:nvSpPr>
                <p:cNvPr id="226" name="Block Arc 123"/>
                <p:cNvSpPr/>
                <p:nvPr/>
              </p:nvSpPr>
              <p:spPr bwMode="gray">
                <a:xfrm>
                  <a:off x="1903688" y="7004939"/>
                  <a:ext cx="2193579" cy="2193566"/>
                </a:xfrm>
                <a:prstGeom prst="blockArc">
                  <a:avLst>
                    <a:gd name="adj1" fmla="val 3165466"/>
                    <a:gd name="adj2" fmla="val 0"/>
                    <a:gd name="adj3" fmla="val 13211"/>
                  </a:avLst>
                </a:prstGeom>
                <a:grpFill/>
                <a:ln w="9525">
                  <a:noFill/>
                  <a:miter lim="800000"/>
                  <a:headEnd/>
                  <a:tailEnd/>
                </a:ln>
                <a:effectLst/>
              </p:spPr>
              <p:txBody>
                <a:bodyPr wrap="none" lIns="0" tIns="0" rIns="0" bIns="0" anchor="ctr"/>
                <a:lstStyle/>
                <a:p>
                  <a:pPr algn="ctr">
                    <a:defRPr/>
                  </a:pPr>
                  <a:endParaRPr kumimoji="1" lang="en-US" sz="600" b="1" dirty="0">
                    <a:solidFill>
                      <a:srgbClr val="FFFFFF"/>
                    </a:solidFill>
                    <a:latin typeface="SimonKucher" pitchFamily="2" charset="0"/>
                    <a:cs typeface="Arial" pitchFamily="34" charset="0"/>
                  </a:endParaRPr>
                </a:p>
              </p:txBody>
            </p:sp>
          </p:grpSp>
        </p:grpSp>
      </p:grpSp>
      <p:sp>
        <p:nvSpPr>
          <p:cNvPr id="227" name="ZoneTexte 226"/>
          <p:cNvSpPr txBox="1"/>
          <p:nvPr/>
        </p:nvSpPr>
        <p:spPr>
          <a:xfrm>
            <a:off x="304800" y="4427538"/>
            <a:ext cx="8124825" cy="369887"/>
          </a:xfrm>
          <a:prstGeom prst="rect">
            <a:avLst/>
          </a:prstGeom>
          <a:solidFill>
            <a:schemeClr val="bg1">
              <a:lumMod val="85000"/>
            </a:schemeClr>
          </a:solidFill>
        </p:spPr>
        <p:txBody>
          <a:bodyPr>
            <a:spAutoFit/>
          </a:bodyPr>
          <a:lstStyle/>
          <a:p>
            <a:pPr algn="ctr">
              <a:defRPr/>
            </a:pPr>
            <a:r>
              <a:rPr lang="fr-FR" b="1" kern="0" dirty="0">
                <a:solidFill>
                  <a:srgbClr val="C00000"/>
                </a:solidFill>
                <a:cs typeface="Arial" pitchFamily="34" charset="0"/>
              </a:rPr>
              <a:t>3 niveaux d’offres au choix</a:t>
            </a:r>
          </a:p>
        </p:txBody>
      </p:sp>
      <p:sp>
        <p:nvSpPr>
          <p:cNvPr id="16394" name="ZoneTexte 8"/>
          <p:cNvSpPr txBox="1">
            <a:spLocks noChangeArrowheads="1"/>
          </p:cNvSpPr>
          <p:nvPr/>
        </p:nvSpPr>
        <p:spPr bwMode="auto">
          <a:xfrm>
            <a:off x="323850" y="2686050"/>
            <a:ext cx="1173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800" smtClean="0">
                <a:solidFill>
                  <a:srgbClr val="C00000"/>
                </a:solidFill>
                <a:cs typeface="Arial" pitchFamily="34" charset="0"/>
              </a:rPr>
              <a:t>INITIAL</a:t>
            </a:r>
          </a:p>
        </p:txBody>
      </p:sp>
      <p:sp>
        <p:nvSpPr>
          <p:cNvPr id="16395" name="ZoneTexte 194"/>
          <p:cNvSpPr txBox="1">
            <a:spLocks noChangeArrowheads="1"/>
          </p:cNvSpPr>
          <p:nvPr/>
        </p:nvSpPr>
        <p:spPr bwMode="auto">
          <a:xfrm>
            <a:off x="2987675" y="1957388"/>
            <a:ext cx="1366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800" smtClean="0">
                <a:solidFill>
                  <a:srgbClr val="C00000"/>
                </a:solidFill>
                <a:cs typeface="Arial" pitchFamily="34" charset="0"/>
              </a:rPr>
              <a:t>CONFORT</a:t>
            </a:r>
          </a:p>
        </p:txBody>
      </p:sp>
      <p:sp>
        <p:nvSpPr>
          <p:cNvPr id="16396" name="ZoneTexte 195"/>
          <p:cNvSpPr txBox="1">
            <a:spLocks noChangeArrowheads="1"/>
          </p:cNvSpPr>
          <p:nvPr/>
        </p:nvSpPr>
        <p:spPr bwMode="auto">
          <a:xfrm>
            <a:off x="5773738" y="1285875"/>
            <a:ext cx="1368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800" smtClean="0">
                <a:solidFill>
                  <a:srgbClr val="C00000"/>
                </a:solidFill>
                <a:cs typeface="Arial" pitchFamily="34" charset="0"/>
              </a:rPr>
              <a:t>OPTIMAL</a:t>
            </a:r>
          </a:p>
        </p:txBody>
      </p:sp>
      <p:grpSp>
        <p:nvGrpSpPr>
          <p:cNvPr id="16397" name="Groupe 266"/>
          <p:cNvGrpSpPr>
            <a:grpSpLocks/>
          </p:cNvGrpSpPr>
          <p:nvPr/>
        </p:nvGrpSpPr>
        <p:grpSpPr bwMode="auto">
          <a:xfrm>
            <a:off x="2051050" y="2744788"/>
            <a:ext cx="671513" cy="612775"/>
            <a:chOff x="755576" y="1988840"/>
            <a:chExt cx="1872842" cy="1707926"/>
          </a:xfrm>
        </p:grpSpPr>
        <p:sp>
          <p:nvSpPr>
            <p:cNvPr id="232" name="Ellipse 231"/>
            <p:cNvSpPr/>
            <p:nvPr/>
          </p:nvSpPr>
          <p:spPr>
            <a:xfrm flipH="1" flipV="1">
              <a:off x="755576" y="1988840"/>
              <a:ext cx="1872842" cy="1707926"/>
            </a:xfrm>
            <a:prstGeom prst="ellipse">
              <a:avLst/>
            </a:prstGeom>
            <a:solidFill>
              <a:sysClr val="window" lastClr="FFFFFF"/>
            </a:solidFill>
            <a:ln w="38100" cap="flat" cmpd="dbl" algn="ctr">
              <a:solidFill>
                <a:sysClr val="window" lastClr="FFFFFF">
                  <a:lumMod val="50000"/>
                </a:sysClr>
              </a:solidFill>
              <a:prstDash val="solid"/>
            </a:ln>
            <a:effectLst/>
          </p:spPr>
          <p:txBody>
            <a:bodyPr anchor="ctr"/>
            <a:lstStyle/>
            <a:p>
              <a:pPr algn="ctr">
                <a:defRPr/>
              </a:pPr>
              <a:endParaRPr lang="fr-FR" kern="0">
                <a:solidFill>
                  <a:prstClr val="white"/>
                </a:solidFill>
                <a:cs typeface="Arial" pitchFamily="34" charset="0"/>
              </a:endParaRPr>
            </a:p>
          </p:txBody>
        </p:sp>
        <p:grpSp>
          <p:nvGrpSpPr>
            <p:cNvPr id="16419" name="Groupe 268"/>
            <p:cNvGrpSpPr>
              <a:grpSpLocks/>
            </p:cNvGrpSpPr>
            <p:nvPr/>
          </p:nvGrpSpPr>
          <p:grpSpPr bwMode="auto">
            <a:xfrm>
              <a:off x="1016406" y="2294100"/>
              <a:ext cx="1310860" cy="705554"/>
              <a:chOff x="3536154" y="5685482"/>
              <a:chExt cx="1323878" cy="406595"/>
            </a:xfrm>
          </p:grpSpPr>
          <p:sp>
            <p:nvSpPr>
              <p:cNvPr id="235" name="Rectangle 234"/>
              <p:cNvSpPr/>
              <p:nvPr/>
            </p:nvSpPr>
            <p:spPr>
              <a:xfrm>
                <a:off x="3536554" y="5907343"/>
                <a:ext cx="433733" cy="183589"/>
              </a:xfrm>
              <a:prstGeom prst="rect">
                <a:avLst/>
              </a:prstGeom>
              <a:solidFill>
                <a:srgbClr val="C31632">
                  <a:lumMod val="20000"/>
                  <a:lumOff val="80000"/>
                </a:srgbClr>
              </a:solidFill>
              <a:ln w="6350" cap="flat" cmpd="sng" algn="ctr">
                <a:solidFill>
                  <a:schemeClr val="bg1"/>
                </a:solidFill>
                <a:prstDash val="solid"/>
              </a:ln>
              <a:effectLst/>
            </p:spPr>
            <p:txBody>
              <a:bodyPr anchor="ctr"/>
              <a:lstStyle/>
              <a:p>
                <a:pPr algn="ctr">
                  <a:defRPr/>
                </a:pPr>
                <a:endParaRPr lang="fr-FR" sz="1000" b="1" kern="0" spc="-150" dirty="0">
                  <a:solidFill>
                    <a:srgbClr val="C31632">
                      <a:lumMod val="50000"/>
                    </a:srgbClr>
                  </a:solidFill>
                  <a:latin typeface="Aharoni" panose="02010803020104030203" pitchFamily="2" charset="-79"/>
                  <a:cs typeface="Aharoni" panose="02010803020104030203" pitchFamily="2" charset="-79"/>
                </a:endParaRPr>
              </a:p>
            </p:txBody>
          </p:sp>
          <p:sp>
            <p:nvSpPr>
              <p:cNvPr id="236" name="Rectangle 235"/>
              <p:cNvSpPr/>
              <p:nvPr/>
            </p:nvSpPr>
            <p:spPr>
              <a:xfrm>
                <a:off x="3965817" y="5805349"/>
                <a:ext cx="451619" cy="285582"/>
              </a:xfrm>
              <a:prstGeom prst="rect">
                <a:avLst/>
              </a:prstGeom>
              <a:solidFill>
                <a:sysClr val="window" lastClr="FFFFFF">
                  <a:lumMod val="85000"/>
                </a:sysClr>
              </a:solidFill>
              <a:ln w="6350" cap="flat" cmpd="sng" algn="ctr">
                <a:solidFill>
                  <a:sysClr val="window" lastClr="FFFFFF"/>
                </a:solidFill>
                <a:prstDash val="solid"/>
              </a:ln>
              <a:effectLst/>
            </p:spPr>
            <p:txBody>
              <a:bodyPr anchor="ctr"/>
              <a:lstStyle/>
              <a:p>
                <a:pPr algn="ctr">
                  <a:defRPr/>
                </a:pPr>
                <a:endParaRPr lang="fr-FR" sz="700" kern="0" spc="-150" dirty="0">
                  <a:solidFill>
                    <a:srgbClr val="C31632">
                      <a:lumMod val="50000"/>
                    </a:srgbClr>
                  </a:solidFill>
                  <a:latin typeface="Aharoni" panose="02010803020104030203" pitchFamily="2" charset="-79"/>
                  <a:cs typeface="Aharoni" panose="02010803020104030203" pitchFamily="2" charset="-79"/>
                </a:endParaRPr>
              </a:p>
            </p:txBody>
          </p:sp>
          <p:sp>
            <p:nvSpPr>
              <p:cNvPr id="237" name="Rectangle 236"/>
              <p:cNvSpPr/>
              <p:nvPr/>
            </p:nvSpPr>
            <p:spPr>
              <a:xfrm>
                <a:off x="4404022" y="5685506"/>
                <a:ext cx="456092" cy="405426"/>
              </a:xfrm>
              <a:prstGeom prst="rect">
                <a:avLst/>
              </a:prstGeom>
              <a:solidFill>
                <a:sysClr val="window" lastClr="FFFFFF">
                  <a:lumMod val="85000"/>
                </a:sysClr>
              </a:solidFill>
              <a:ln w="6350" cap="flat" cmpd="sng" algn="ctr">
                <a:solidFill>
                  <a:sysClr val="window" lastClr="FFFFFF"/>
                </a:solidFill>
                <a:prstDash val="solid"/>
              </a:ln>
              <a:effectLst/>
            </p:spPr>
            <p:txBody>
              <a:bodyPr anchor="ctr"/>
              <a:lstStyle/>
              <a:p>
                <a:pPr algn="ctr">
                  <a:defRPr/>
                </a:pPr>
                <a:endParaRPr lang="fr-FR" kern="0" spc="-150">
                  <a:solidFill>
                    <a:prstClr val="white"/>
                  </a:solidFill>
                  <a:cs typeface="Arial" pitchFamily="34" charset="0"/>
                </a:endParaRPr>
              </a:p>
            </p:txBody>
          </p:sp>
        </p:grpSp>
        <p:sp>
          <p:nvSpPr>
            <p:cNvPr id="234" name="Rectangle 233"/>
            <p:cNvSpPr/>
            <p:nvPr/>
          </p:nvSpPr>
          <p:spPr>
            <a:xfrm>
              <a:off x="1025656" y="3041914"/>
              <a:ext cx="1301691" cy="269904"/>
            </a:xfrm>
            <a:prstGeom prst="rect">
              <a:avLst/>
            </a:prstGeom>
            <a:solidFill>
              <a:sysClr val="window" lastClr="FFFFFF">
                <a:lumMod val="85000"/>
              </a:sysClr>
            </a:solidFill>
            <a:ln w="25400" cap="flat" cmpd="sng" algn="ctr">
              <a:noFill/>
              <a:prstDash val="solid"/>
            </a:ln>
            <a:effectLst/>
          </p:spPr>
          <p:txBody>
            <a:bodyPr anchor="ctr"/>
            <a:lstStyle/>
            <a:p>
              <a:pPr algn="ctr">
                <a:defRPr/>
              </a:pPr>
              <a:endParaRPr lang="fr-FR" sz="1200" b="1" kern="0" dirty="0">
                <a:solidFill>
                  <a:prstClr val="white"/>
                </a:solidFill>
                <a:cs typeface="Aharoni" panose="02010803020104030203" pitchFamily="2" charset="-79"/>
              </a:endParaRPr>
            </a:p>
          </p:txBody>
        </p:sp>
      </p:grpSp>
      <p:grpSp>
        <p:nvGrpSpPr>
          <p:cNvPr id="16398" name="Groupe 273"/>
          <p:cNvGrpSpPr>
            <a:grpSpLocks/>
          </p:cNvGrpSpPr>
          <p:nvPr/>
        </p:nvGrpSpPr>
        <p:grpSpPr bwMode="auto">
          <a:xfrm>
            <a:off x="4716463" y="2054225"/>
            <a:ext cx="673100" cy="612775"/>
            <a:chOff x="755576" y="1988840"/>
            <a:chExt cx="1872842" cy="1707926"/>
          </a:xfrm>
        </p:grpSpPr>
        <p:sp>
          <p:nvSpPr>
            <p:cNvPr id="239" name="Ellipse 238"/>
            <p:cNvSpPr/>
            <p:nvPr/>
          </p:nvSpPr>
          <p:spPr>
            <a:xfrm flipH="1" flipV="1">
              <a:off x="755576" y="1988840"/>
              <a:ext cx="1872842" cy="1707926"/>
            </a:xfrm>
            <a:prstGeom prst="ellipse">
              <a:avLst/>
            </a:prstGeom>
            <a:solidFill>
              <a:sysClr val="window" lastClr="FFFFFF"/>
            </a:solidFill>
            <a:ln w="38100" cap="flat" cmpd="dbl" algn="ctr">
              <a:solidFill>
                <a:sysClr val="window" lastClr="FFFFFF">
                  <a:lumMod val="50000"/>
                </a:sysClr>
              </a:solidFill>
              <a:prstDash val="solid"/>
            </a:ln>
            <a:effectLst/>
          </p:spPr>
          <p:txBody>
            <a:bodyPr anchor="ctr"/>
            <a:lstStyle/>
            <a:p>
              <a:pPr algn="ctr">
                <a:defRPr/>
              </a:pPr>
              <a:endParaRPr lang="fr-FR" kern="0">
                <a:solidFill>
                  <a:prstClr val="white"/>
                </a:solidFill>
                <a:cs typeface="Arial" pitchFamily="34" charset="0"/>
              </a:endParaRPr>
            </a:p>
          </p:txBody>
        </p:sp>
        <p:grpSp>
          <p:nvGrpSpPr>
            <p:cNvPr id="16413" name="Groupe 275"/>
            <p:cNvGrpSpPr>
              <a:grpSpLocks/>
            </p:cNvGrpSpPr>
            <p:nvPr/>
          </p:nvGrpSpPr>
          <p:grpSpPr bwMode="auto">
            <a:xfrm>
              <a:off x="1016406" y="2294100"/>
              <a:ext cx="1310860" cy="705554"/>
              <a:chOff x="3536154" y="5685482"/>
              <a:chExt cx="1323878" cy="406595"/>
            </a:xfrm>
          </p:grpSpPr>
          <p:sp>
            <p:nvSpPr>
              <p:cNvPr id="242" name="Rectangle 241"/>
              <p:cNvSpPr/>
              <p:nvPr/>
            </p:nvSpPr>
            <p:spPr>
              <a:xfrm>
                <a:off x="3535929" y="5907343"/>
                <a:ext cx="432714" cy="183589"/>
              </a:xfrm>
              <a:prstGeom prst="rect">
                <a:avLst/>
              </a:prstGeom>
              <a:solidFill>
                <a:sysClr val="window" lastClr="FFFFFF">
                  <a:lumMod val="85000"/>
                </a:sysClr>
              </a:solidFill>
              <a:ln w="6350" cap="flat" cmpd="sng" algn="ctr">
                <a:solidFill>
                  <a:sysClr val="window" lastClr="FFFFFF"/>
                </a:solidFill>
                <a:prstDash val="solid"/>
              </a:ln>
              <a:effectLst/>
            </p:spPr>
            <p:txBody>
              <a:bodyPr anchor="ctr"/>
              <a:lstStyle/>
              <a:p>
                <a:pPr algn="ctr">
                  <a:defRPr/>
                </a:pPr>
                <a:endParaRPr lang="fr-FR" sz="1000" b="1" kern="0" spc="-150" dirty="0">
                  <a:solidFill>
                    <a:srgbClr val="C31632">
                      <a:lumMod val="50000"/>
                    </a:srgbClr>
                  </a:solidFill>
                  <a:latin typeface="Aharoni" panose="02010803020104030203" pitchFamily="2" charset="-79"/>
                  <a:cs typeface="Aharoni" panose="02010803020104030203" pitchFamily="2" charset="-79"/>
                </a:endParaRPr>
              </a:p>
            </p:txBody>
          </p:sp>
          <p:sp>
            <p:nvSpPr>
              <p:cNvPr id="243" name="Rectangle 242"/>
              <p:cNvSpPr/>
              <p:nvPr/>
            </p:nvSpPr>
            <p:spPr>
              <a:xfrm>
                <a:off x="3964180" y="5805349"/>
                <a:ext cx="455017" cy="285582"/>
              </a:xfrm>
              <a:prstGeom prst="rect">
                <a:avLst/>
              </a:prstGeom>
              <a:solidFill>
                <a:srgbClr val="C31632">
                  <a:lumMod val="40000"/>
                  <a:lumOff val="60000"/>
                </a:srgbClr>
              </a:solidFill>
              <a:ln w="6350" cap="flat" cmpd="sng" algn="ctr">
                <a:solidFill>
                  <a:sysClr val="window" lastClr="FFFFFF"/>
                </a:solidFill>
                <a:prstDash val="solid"/>
              </a:ln>
              <a:effectLst/>
            </p:spPr>
            <p:txBody>
              <a:bodyPr anchor="ctr"/>
              <a:lstStyle/>
              <a:p>
                <a:pPr algn="ctr">
                  <a:defRPr/>
                </a:pPr>
                <a:endParaRPr lang="fr-FR" sz="700" kern="0" spc="-150" dirty="0">
                  <a:solidFill>
                    <a:srgbClr val="C31632">
                      <a:lumMod val="50000"/>
                    </a:srgbClr>
                  </a:solidFill>
                  <a:latin typeface="Aharoni" panose="02010803020104030203" pitchFamily="2" charset="-79"/>
                  <a:cs typeface="Aharoni" panose="02010803020104030203" pitchFamily="2" charset="-79"/>
                </a:endParaRPr>
              </a:p>
            </p:txBody>
          </p:sp>
          <p:sp>
            <p:nvSpPr>
              <p:cNvPr id="244" name="Rectangle 243"/>
              <p:cNvSpPr/>
              <p:nvPr/>
            </p:nvSpPr>
            <p:spPr>
              <a:xfrm>
                <a:off x="4405816" y="5685508"/>
                <a:ext cx="455017" cy="405424"/>
              </a:xfrm>
              <a:prstGeom prst="rect">
                <a:avLst/>
              </a:prstGeom>
              <a:solidFill>
                <a:sysClr val="window" lastClr="FFFFFF">
                  <a:lumMod val="85000"/>
                </a:sysClr>
              </a:solidFill>
              <a:ln w="6350" cap="flat" cmpd="sng" algn="ctr">
                <a:solidFill>
                  <a:sysClr val="window" lastClr="FFFFFF"/>
                </a:solidFill>
                <a:prstDash val="solid"/>
              </a:ln>
              <a:effectLst/>
            </p:spPr>
            <p:txBody>
              <a:bodyPr anchor="ctr"/>
              <a:lstStyle/>
              <a:p>
                <a:pPr algn="ctr">
                  <a:defRPr/>
                </a:pPr>
                <a:endParaRPr lang="fr-FR" kern="0" spc="-150">
                  <a:solidFill>
                    <a:prstClr val="white"/>
                  </a:solidFill>
                  <a:cs typeface="Arial" pitchFamily="34" charset="0"/>
                </a:endParaRPr>
              </a:p>
            </p:txBody>
          </p:sp>
        </p:grpSp>
        <p:sp>
          <p:nvSpPr>
            <p:cNvPr id="241" name="Rectangle 240"/>
            <p:cNvSpPr/>
            <p:nvPr/>
          </p:nvSpPr>
          <p:spPr>
            <a:xfrm>
              <a:off x="1025017" y="3041914"/>
              <a:ext cx="1303040" cy="269907"/>
            </a:xfrm>
            <a:prstGeom prst="rect">
              <a:avLst/>
            </a:prstGeom>
            <a:solidFill>
              <a:sysClr val="window" lastClr="FFFFFF">
                <a:lumMod val="85000"/>
              </a:sysClr>
            </a:solidFill>
            <a:ln w="25400" cap="flat" cmpd="sng" algn="ctr">
              <a:noFill/>
              <a:prstDash val="solid"/>
            </a:ln>
            <a:effectLst/>
          </p:spPr>
          <p:txBody>
            <a:bodyPr anchor="ctr"/>
            <a:lstStyle/>
            <a:p>
              <a:pPr algn="ctr">
                <a:defRPr/>
              </a:pPr>
              <a:endParaRPr lang="fr-FR" sz="1200" b="1" kern="0" dirty="0">
                <a:solidFill>
                  <a:prstClr val="white"/>
                </a:solidFill>
                <a:cs typeface="Aharoni" panose="02010803020104030203" pitchFamily="2" charset="-79"/>
              </a:endParaRPr>
            </a:p>
          </p:txBody>
        </p:sp>
      </p:grpSp>
      <p:grpSp>
        <p:nvGrpSpPr>
          <p:cNvPr id="16399" name="Groupe 280"/>
          <p:cNvGrpSpPr>
            <a:grpSpLocks/>
          </p:cNvGrpSpPr>
          <p:nvPr/>
        </p:nvGrpSpPr>
        <p:grpSpPr bwMode="auto">
          <a:xfrm>
            <a:off x="7616825" y="1354138"/>
            <a:ext cx="671513" cy="612775"/>
            <a:chOff x="755576" y="1988839"/>
            <a:chExt cx="1872842" cy="1707927"/>
          </a:xfrm>
        </p:grpSpPr>
        <p:sp>
          <p:nvSpPr>
            <p:cNvPr id="246" name="Ellipse 245"/>
            <p:cNvSpPr/>
            <p:nvPr/>
          </p:nvSpPr>
          <p:spPr>
            <a:xfrm flipH="1" flipV="1">
              <a:off x="755576" y="1988839"/>
              <a:ext cx="1872842" cy="1707927"/>
            </a:xfrm>
            <a:prstGeom prst="ellipse">
              <a:avLst/>
            </a:prstGeom>
            <a:solidFill>
              <a:sysClr val="window" lastClr="FFFFFF"/>
            </a:solidFill>
            <a:ln w="38100" cap="flat" cmpd="dbl" algn="ctr">
              <a:solidFill>
                <a:sysClr val="window" lastClr="FFFFFF">
                  <a:lumMod val="50000"/>
                </a:sysClr>
              </a:solidFill>
              <a:prstDash val="solid"/>
            </a:ln>
            <a:effectLst/>
          </p:spPr>
          <p:txBody>
            <a:bodyPr anchor="ctr"/>
            <a:lstStyle/>
            <a:p>
              <a:pPr algn="ctr">
                <a:defRPr/>
              </a:pPr>
              <a:endParaRPr lang="fr-FR" kern="0">
                <a:solidFill>
                  <a:prstClr val="white"/>
                </a:solidFill>
                <a:cs typeface="Arial" pitchFamily="34" charset="0"/>
              </a:endParaRPr>
            </a:p>
          </p:txBody>
        </p:sp>
        <p:grpSp>
          <p:nvGrpSpPr>
            <p:cNvPr id="16407" name="Groupe 282"/>
            <p:cNvGrpSpPr>
              <a:grpSpLocks/>
            </p:cNvGrpSpPr>
            <p:nvPr/>
          </p:nvGrpSpPr>
          <p:grpSpPr bwMode="auto">
            <a:xfrm>
              <a:off x="1016407" y="2294099"/>
              <a:ext cx="1310860" cy="705554"/>
              <a:chOff x="3536154" y="5685482"/>
              <a:chExt cx="1323878" cy="406595"/>
            </a:xfrm>
          </p:grpSpPr>
          <p:sp>
            <p:nvSpPr>
              <p:cNvPr id="249" name="Rectangle 248"/>
              <p:cNvSpPr/>
              <p:nvPr/>
            </p:nvSpPr>
            <p:spPr>
              <a:xfrm>
                <a:off x="3536551" y="5907343"/>
                <a:ext cx="433733" cy="183589"/>
              </a:xfrm>
              <a:prstGeom prst="rect">
                <a:avLst/>
              </a:prstGeom>
              <a:solidFill>
                <a:sysClr val="window" lastClr="FFFFFF">
                  <a:lumMod val="85000"/>
                </a:sysClr>
              </a:solidFill>
              <a:ln w="6350" cap="flat" cmpd="sng" algn="ctr">
                <a:solidFill>
                  <a:sysClr val="window" lastClr="FFFFFF"/>
                </a:solidFill>
                <a:prstDash val="solid"/>
              </a:ln>
              <a:effectLst/>
            </p:spPr>
            <p:txBody>
              <a:bodyPr anchor="ctr"/>
              <a:lstStyle/>
              <a:p>
                <a:pPr algn="ctr">
                  <a:defRPr/>
                </a:pPr>
                <a:endParaRPr lang="fr-FR" sz="1000" b="1" kern="0" spc="-150" dirty="0">
                  <a:solidFill>
                    <a:srgbClr val="C31632">
                      <a:lumMod val="50000"/>
                    </a:srgbClr>
                  </a:solidFill>
                  <a:latin typeface="Aharoni" panose="02010803020104030203" pitchFamily="2" charset="-79"/>
                  <a:cs typeface="Aharoni" panose="02010803020104030203" pitchFamily="2" charset="-79"/>
                </a:endParaRPr>
              </a:p>
            </p:txBody>
          </p:sp>
          <p:sp>
            <p:nvSpPr>
              <p:cNvPr id="250" name="Rectangle 249"/>
              <p:cNvSpPr/>
              <p:nvPr/>
            </p:nvSpPr>
            <p:spPr>
              <a:xfrm>
                <a:off x="3965814" y="5805349"/>
                <a:ext cx="451619" cy="285582"/>
              </a:xfrm>
              <a:prstGeom prst="rect">
                <a:avLst/>
              </a:prstGeom>
              <a:solidFill>
                <a:sysClr val="window" lastClr="FFFFFF">
                  <a:lumMod val="85000"/>
                </a:sysClr>
              </a:solidFill>
              <a:ln w="6350" cap="flat" cmpd="sng" algn="ctr">
                <a:solidFill>
                  <a:sysClr val="window" lastClr="FFFFFF"/>
                </a:solidFill>
                <a:prstDash val="solid"/>
              </a:ln>
              <a:effectLst/>
            </p:spPr>
            <p:txBody>
              <a:bodyPr anchor="ctr"/>
              <a:lstStyle/>
              <a:p>
                <a:pPr algn="ctr">
                  <a:defRPr/>
                </a:pPr>
                <a:endParaRPr lang="fr-FR" sz="700" kern="0" spc="-150" dirty="0">
                  <a:solidFill>
                    <a:srgbClr val="C31632">
                      <a:lumMod val="50000"/>
                    </a:srgbClr>
                  </a:solidFill>
                  <a:latin typeface="Aharoni" panose="02010803020104030203" pitchFamily="2" charset="-79"/>
                  <a:cs typeface="Aharoni" panose="02010803020104030203" pitchFamily="2" charset="-79"/>
                </a:endParaRPr>
              </a:p>
            </p:txBody>
          </p:sp>
          <p:sp>
            <p:nvSpPr>
              <p:cNvPr id="251" name="Rectangle 250"/>
              <p:cNvSpPr/>
              <p:nvPr/>
            </p:nvSpPr>
            <p:spPr>
              <a:xfrm>
                <a:off x="4404019" y="5685506"/>
                <a:ext cx="456092" cy="405426"/>
              </a:xfrm>
              <a:prstGeom prst="rect">
                <a:avLst/>
              </a:prstGeom>
              <a:solidFill>
                <a:srgbClr val="C31632">
                  <a:lumMod val="60000"/>
                  <a:lumOff val="40000"/>
                </a:srgbClr>
              </a:solidFill>
              <a:ln w="6350" cap="flat" cmpd="sng" algn="ctr">
                <a:solidFill>
                  <a:sysClr val="window" lastClr="FFFFFF"/>
                </a:solidFill>
                <a:prstDash val="solid"/>
              </a:ln>
              <a:effectLst/>
            </p:spPr>
            <p:txBody>
              <a:bodyPr anchor="ctr"/>
              <a:lstStyle/>
              <a:p>
                <a:pPr algn="ctr">
                  <a:defRPr/>
                </a:pPr>
                <a:endParaRPr lang="fr-FR" kern="0" spc="-150">
                  <a:solidFill>
                    <a:prstClr val="white"/>
                  </a:solidFill>
                  <a:cs typeface="Arial" pitchFamily="34" charset="0"/>
                </a:endParaRPr>
              </a:p>
            </p:txBody>
          </p:sp>
        </p:grpSp>
        <p:sp>
          <p:nvSpPr>
            <p:cNvPr id="248" name="Rectangle 247"/>
            <p:cNvSpPr/>
            <p:nvPr/>
          </p:nvSpPr>
          <p:spPr>
            <a:xfrm>
              <a:off x="1025656" y="3041913"/>
              <a:ext cx="1301691" cy="269904"/>
            </a:xfrm>
            <a:prstGeom prst="rect">
              <a:avLst/>
            </a:prstGeom>
            <a:solidFill>
              <a:sysClr val="window" lastClr="FFFFFF">
                <a:lumMod val="85000"/>
              </a:sysClr>
            </a:solidFill>
            <a:ln w="25400" cap="flat" cmpd="sng" algn="ctr">
              <a:noFill/>
              <a:prstDash val="solid"/>
            </a:ln>
            <a:effectLst/>
          </p:spPr>
          <p:txBody>
            <a:bodyPr anchor="ctr"/>
            <a:lstStyle/>
            <a:p>
              <a:pPr algn="ctr">
                <a:defRPr/>
              </a:pPr>
              <a:endParaRPr lang="fr-FR" sz="1200" b="1" kern="0" dirty="0">
                <a:solidFill>
                  <a:prstClr val="white"/>
                </a:solidFill>
                <a:cs typeface="Aharoni" panose="02010803020104030203" pitchFamily="2" charset="-79"/>
              </a:endParaRPr>
            </a:p>
          </p:txBody>
        </p:sp>
      </p:grpSp>
      <p:sp>
        <p:nvSpPr>
          <p:cNvPr id="16400" name="ZoneTexte 4"/>
          <p:cNvSpPr txBox="1">
            <a:spLocks noChangeArrowheads="1"/>
          </p:cNvSpPr>
          <p:nvPr/>
        </p:nvSpPr>
        <p:spPr bwMode="auto">
          <a:xfrm>
            <a:off x="179388" y="4292600"/>
            <a:ext cx="17335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3200" b="0" smtClean="0">
                <a:solidFill>
                  <a:srgbClr val="C00000"/>
                </a:solidFill>
                <a:latin typeface="Britannic Bold" pitchFamily="34" charset="0"/>
                <a:cs typeface="Arial" pitchFamily="34" charset="0"/>
                <a:sym typeface="Wingdings 3" pitchFamily="18" charset="2"/>
              </a:rPr>
              <a:t>2</a:t>
            </a:r>
            <a:endParaRPr lang="fr-FR" altLang="fr-FR" sz="3200" b="0" smtClean="0">
              <a:solidFill>
                <a:srgbClr val="C00000"/>
              </a:solidFill>
              <a:latin typeface="Britannic Bold" pitchFamily="34" charset="0"/>
              <a:cs typeface="Arial" pitchFamily="34" charset="0"/>
            </a:endParaRPr>
          </a:p>
        </p:txBody>
      </p:sp>
      <p:pic>
        <p:nvPicPr>
          <p:cNvPr id="16401" name="Imag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7988" y="5830888"/>
            <a:ext cx="80327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2" name="Rectangle 3"/>
          <p:cNvSpPr>
            <a:spLocks noChangeArrowheads="1"/>
          </p:cNvSpPr>
          <p:nvPr/>
        </p:nvSpPr>
        <p:spPr bwMode="auto">
          <a:xfrm>
            <a:off x="304800" y="6564313"/>
            <a:ext cx="63198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800" b="0" i="1" smtClean="0">
                <a:solidFill>
                  <a:prstClr val="black"/>
                </a:solidFill>
                <a:cs typeface="Arial" pitchFamily="34" charset="0"/>
              </a:rPr>
              <a:t>* sous réserve d'acceptation par la Caisse d’Epargne 	** Hors commission de change en dehors de la zone €+   1 virement hors zone € par mois</a:t>
            </a:r>
            <a:endParaRPr lang="fr-FR" altLang="fr-FR" sz="1800" b="0" smtClean="0">
              <a:solidFill>
                <a:prstClr val="black"/>
              </a:solidFill>
              <a:cs typeface="Arial" pitchFamily="34" charset="0"/>
            </a:endParaRPr>
          </a:p>
        </p:txBody>
      </p:sp>
      <p:pic>
        <p:nvPicPr>
          <p:cNvPr id="16403" name="Picture 2" descr="Résultat de recherche d'images pour &quot;picto fiche&quo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36436" t="7898" r="39056" b="20529"/>
          <a:stretch>
            <a:fillRect/>
          </a:stretch>
        </p:blipFill>
        <p:spPr bwMode="auto">
          <a:xfrm>
            <a:off x="500063" y="1268413"/>
            <a:ext cx="72707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ZoneTexte 120"/>
          <p:cNvSpPr txBox="1"/>
          <p:nvPr/>
        </p:nvSpPr>
        <p:spPr>
          <a:xfrm>
            <a:off x="250825" y="2236788"/>
            <a:ext cx="1225550" cy="400050"/>
          </a:xfrm>
          <a:prstGeom prst="rect">
            <a:avLst/>
          </a:prstGeom>
          <a:noFill/>
        </p:spPr>
        <p:txBody>
          <a:bodyPr>
            <a:spAutoFit/>
          </a:bodyPr>
          <a:lstStyle/>
          <a:p>
            <a:pPr algn="ctr">
              <a:defRPr/>
            </a:pPr>
            <a:r>
              <a:rPr lang="fr-FR" sz="1000" b="1" dirty="0">
                <a:solidFill>
                  <a:srgbClr val="F49D63">
                    <a:lumMod val="75000"/>
                  </a:srgbClr>
                </a:solidFill>
                <a:latin typeface="Calibri" panose="020F0502020204030204" pitchFamily="34" charset="0"/>
                <a:cs typeface="Arial" pitchFamily="34" charset="0"/>
              </a:rPr>
              <a:t>FICHE PRATIQUE </a:t>
            </a:r>
            <a:r>
              <a:rPr lang="fr-FR" sz="1000" b="1" dirty="0">
                <a:solidFill>
                  <a:srgbClr val="F49D63">
                    <a:lumMod val="75000"/>
                  </a:srgbClr>
                </a:solidFill>
                <a:latin typeface="Calibri" panose="020F0502020204030204" pitchFamily="34" charset="0"/>
                <a:cs typeface="Arial" pitchFamily="34" charset="0"/>
                <a:hlinkClick r:id="rId3"/>
              </a:rPr>
              <a:t>CLIC ICI</a:t>
            </a:r>
            <a:endParaRPr lang="fr-FR" sz="1000" b="1" dirty="0">
              <a:solidFill>
                <a:srgbClr val="F49D63">
                  <a:lumMod val="75000"/>
                </a:srgbClr>
              </a:solidFill>
              <a:latin typeface="Calibri" panose="020F0502020204030204" pitchFamily="34" charset="0"/>
              <a:cs typeface="Arial" pitchFamily="34" charset="0"/>
            </a:endParaRPr>
          </a:p>
        </p:txBody>
      </p:sp>
      <p:sp>
        <p:nvSpPr>
          <p:cNvPr id="122" name="Arrondir un rectangle avec un coin diagonal 121"/>
          <p:cNvSpPr/>
          <p:nvPr/>
        </p:nvSpPr>
        <p:spPr>
          <a:xfrm>
            <a:off x="7451725" y="44450"/>
            <a:ext cx="1657350" cy="504825"/>
          </a:xfrm>
          <a:prstGeom prst="round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RAPPEL</a:t>
            </a:r>
          </a:p>
        </p:txBody>
      </p:sp>
    </p:spTree>
    <p:extLst>
      <p:ext uri="{BB962C8B-B14F-4D97-AF65-F5344CB8AC3E}">
        <p14:creationId xmlns:p14="http://schemas.microsoft.com/office/powerpoint/2010/main" val="515168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a:cs typeface="Calibri" panose="020F0502020204030204" pitchFamily="34" charset="0"/>
              </a:rPr>
              <a:t>LES FORMULES</a:t>
            </a:r>
            <a:r>
              <a:rPr lang="fr-FR" dirty="0" smtClean="0">
                <a:cs typeface="Calibri" panose="020F0502020204030204" pitchFamily="34" charset="0"/>
              </a:rPr>
              <a:t/>
            </a:r>
            <a:br>
              <a:rPr lang="fr-FR" dirty="0" smtClean="0">
                <a:cs typeface="Calibri" panose="020F0502020204030204" pitchFamily="34" charset="0"/>
              </a:rPr>
            </a:br>
            <a:r>
              <a:rPr lang="fr-FR" sz="1800" dirty="0" smtClean="0">
                <a:solidFill>
                  <a:schemeClr val="accent1"/>
                </a:solidFill>
                <a:cs typeface="Calibri" panose="020F0502020204030204" pitchFamily="34" charset="0"/>
              </a:rPr>
              <a:t>Une générosité croissante dans l’offre </a:t>
            </a:r>
            <a:endParaRPr lang="fr-FR" sz="1800" dirty="0">
              <a:solidFill>
                <a:schemeClr val="accent1"/>
              </a:solidFill>
              <a:cs typeface="Calibri" panose="020F0502020204030204" pitchFamily="34" charset="0"/>
            </a:endParaRPr>
          </a:p>
        </p:txBody>
      </p:sp>
      <p:sp>
        <p:nvSpPr>
          <p:cNvPr id="147" name="Rectangle 146"/>
          <p:cNvSpPr/>
          <p:nvPr/>
        </p:nvSpPr>
        <p:spPr bwMode="auto">
          <a:xfrm>
            <a:off x="319088" y="2841625"/>
            <a:ext cx="2457450" cy="1258888"/>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lstStyle/>
          <a:p>
            <a:pPr defTabSz="685800">
              <a:defRPr/>
            </a:pPr>
            <a:r>
              <a:rPr lang="fr-FR" sz="1400" b="1" dirty="0">
                <a:solidFill>
                  <a:prstClr val="black"/>
                </a:solidFill>
                <a:cs typeface="Arial" pitchFamily="34" charset="0"/>
              </a:rPr>
              <a:t>Formule Famille</a:t>
            </a:r>
          </a:p>
        </p:txBody>
      </p:sp>
      <p:sp>
        <p:nvSpPr>
          <p:cNvPr id="148" name="Rectangle 147"/>
          <p:cNvSpPr/>
          <p:nvPr/>
        </p:nvSpPr>
        <p:spPr bwMode="auto">
          <a:xfrm>
            <a:off x="323850" y="2039938"/>
            <a:ext cx="2457450" cy="741362"/>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lstStyle/>
          <a:p>
            <a:pPr defTabSz="685800">
              <a:defRPr/>
            </a:pPr>
            <a:r>
              <a:rPr lang="fr-FR" sz="1400" b="1" dirty="0">
                <a:solidFill>
                  <a:prstClr val="black"/>
                </a:solidFill>
                <a:cs typeface="Arial" pitchFamily="34" charset="0"/>
              </a:rPr>
              <a:t>Formule Individuelle</a:t>
            </a:r>
          </a:p>
        </p:txBody>
      </p:sp>
      <p:grpSp>
        <p:nvGrpSpPr>
          <p:cNvPr id="17413" name="Groupe 3"/>
          <p:cNvGrpSpPr>
            <a:grpSpLocks/>
          </p:cNvGrpSpPr>
          <p:nvPr/>
        </p:nvGrpSpPr>
        <p:grpSpPr bwMode="auto">
          <a:xfrm>
            <a:off x="2879725" y="2039938"/>
            <a:ext cx="5867400" cy="741362"/>
            <a:chOff x="2879703" y="2040316"/>
            <a:chExt cx="5866669" cy="741501"/>
          </a:xfrm>
        </p:grpSpPr>
        <p:sp>
          <p:nvSpPr>
            <p:cNvPr id="144" name="Rectangle 143"/>
            <p:cNvSpPr/>
            <p:nvPr/>
          </p:nvSpPr>
          <p:spPr bwMode="auto">
            <a:xfrm>
              <a:off x="2879703" y="2040316"/>
              <a:ext cx="5866669" cy="741501"/>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defTabSz="685800">
                <a:defRPr/>
              </a:pPr>
              <a:endParaRPr lang="fr-FR" sz="900" b="1" dirty="0">
                <a:solidFill>
                  <a:prstClr val="black"/>
                </a:solidFill>
                <a:cs typeface="Arial" pitchFamily="34" charset="0"/>
              </a:endParaRPr>
            </a:p>
          </p:txBody>
        </p:sp>
        <p:pic>
          <p:nvPicPr>
            <p:cNvPr id="150" name="Picture 6"/>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3304082" y="2213275"/>
              <a:ext cx="362850" cy="351629"/>
            </a:xfrm>
            <a:prstGeom prst="rect">
              <a:avLst/>
            </a:prstGeom>
            <a:noFill/>
          </p:spPr>
        </p:pic>
        <p:sp>
          <p:nvSpPr>
            <p:cNvPr id="151" name="AutoShape 16"/>
            <p:cNvSpPr>
              <a:spLocks noChangeArrowheads="1"/>
            </p:cNvSpPr>
            <p:nvPr/>
          </p:nvSpPr>
          <p:spPr bwMode="auto">
            <a:xfrm>
              <a:off x="3238433" y="2300715"/>
              <a:ext cx="495238" cy="17783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6 €</a:t>
              </a:r>
              <a:endParaRPr lang="fr-FR" sz="788" b="1" dirty="0">
                <a:solidFill>
                  <a:srgbClr val="FFFFFF"/>
                </a:solidFill>
                <a:cs typeface="Arial" pitchFamily="34" charset="0"/>
              </a:endParaRPr>
            </a:p>
          </p:txBody>
        </p:sp>
        <p:pic>
          <p:nvPicPr>
            <p:cNvPr id="152" name="Picture 8"/>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8066324" y="2213275"/>
              <a:ext cx="362850" cy="351629"/>
            </a:xfrm>
            <a:prstGeom prst="rect">
              <a:avLst/>
            </a:prstGeom>
            <a:noFill/>
          </p:spPr>
        </p:pic>
        <p:sp>
          <p:nvSpPr>
            <p:cNvPr id="153" name="AutoShape 16"/>
            <p:cNvSpPr>
              <a:spLocks noChangeArrowheads="1"/>
            </p:cNvSpPr>
            <p:nvPr/>
          </p:nvSpPr>
          <p:spPr bwMode="auto">
            <a:xfrm>
              <a:off x="8000340" y="2300715"/>
              <a:ext cx="495238" cy="17783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35 €</a:t>
              </a:r>
              <a:endParaRPr lang="fr-FR" sz="788" b="1" dirty="0">
                <a:solidFill>
                  <a:srgbClr val="FFFFFF"/>
                </a:solidFill>
                <a:cs typeface="Arial" pitchFamily="34" charset="0"/>
              </a:endParaRPr>
            </a:p>
          </p:txBody>
        </p:sp>
        <p:pic>
          <p:nvPicPr>
            <p:cNvPr id="154" name="Picture 10"/>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3920705" y="2213275"/>
              <a:ext cx="362850" cy="351629"/>
            </a:xfrm>
            <a:prstGeom prst="rect">
              <a:avLst/>
            </a:prstGeom>
            <a:noFill/>
          </p:spPr>
        </p:pic>
        <p:sp>
          <p:nvSpPr>
            <p:cNvPr id="155" name="AutoShape 16"/>
            <p:cNvSpPr>
              <a:spLocks noChangeArrowheads="1"/>
            </p:cNvSpPr>
            <p:nvPr/>
          </p:nvSpPr>
          <p:spPr bwMode="auto">
            <a:xfrm>
              <a:off x="3854307" y="2300715"/>
              <a:ext cx="495238" cy="17783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7 €</a:t>
              </a:r>
              <a:endParaRPr lang="fr-FR" sz="788" b="1" dirty="0">
                <a:solidFill>
                  <a:srgbClr val="FFFFFF"/>
                </a:solidFill>
                <a:cs typeface="Arial" pitchFamily="34" charset="0"/>
              </a:endParaRPr>
            </a:p>
          </p:txBody>
        </p:sp>
        <p:pic>
          <p:nvPicPr>
            <p:cNvPr id="156" name="Picture 20"/>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5291042" y="2213275"/>
              <a:ext cx="362850" cy="351629"/>
            </a:xfrm>
            <a:prstGeom prst="rect">
              <a:avLst/>
            </a:prstGeom>
            <a:noFill/>
          </p:spPr>
        </p:pic>
        <p:sp>
          <p:nvSpPr>
            <p:cNvPr id="157" name="AutoShape 16"/>
            <p:cNvSpPr>
              <a:spLocks noChangeArrowheads="1"/>
            </p:cNvSpPr>
            <p:nvPr/>
          </p:nvSpPr>
          <p:spPr bwMode="auto">
            <a:xfrm>
              <a:off x="5224149" y="2300715"/>
              <a:ext cx="495238" cy="17783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9 €</a:t>
              </a:r>
              <a:endParaRPr lang="fr-FR" sz="788" b="1" dirty="0">
                <a:solidFill>
                  <a:srgbClr val="FFFFFF"/>
                </a:solidFill>
                <a:cs typeface="Arial" pitchFamily="34" charset="0"/>
              </a:endParaRPr>
            </a:p>
          </p:txBody>
        </p:sp>
        <p:pic>
          <p:nvPicPr>
            <p:cNvPr id="158" name="Picture 22"/>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5864921" y="2213275"/>
              <a:ext cx="362850" cy="351629"/>
            </a:xfrm>
            <a:prstGeom prst="rect">
              <a:avLst/>
            </a:prstGeom>
            <a:noFill/>
          </p:spPr>
        </p:pic>
        <p:sp>
          <p:nvSpPr>
            <p:cNvPr id="159" name="AutoShape 16"/>
            <p:cNvSpPr>
              <a:spLocks noChangeArrowheads="1"/>
            </p:cNvSpPr>
            <p:nvPr/>
          </p:nvSpPr>
          <p:spPr bwMode="auto">
            <a:xfrm>
              <a:off x="5798752" y="2300715"/>
              <a:ext cx="495238" cy="17783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15 €</a:t>
              </a:r>
              <a:endParaRPr lang="fr-FR" sz="788" b="1" dirty="0">
                <a:solidFill>
                  <a:srgbClr val="FFFFFF"/>
                </a:solidFill>
                <a:cs typeface="Arial" pitchFamily="34" charset="0"/>
              </a:endParaRPr>
            </a:p>
          </p:txBody>
        </p:sp>
        <p:pic>
          <p:nvPicPr>
            <p:cNvPr id="160" name="Picture 24"/>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7158531" y="2213275"/>
              <a:ext cx="362850" cy="351629"/>
            </a:xfrm>
            <a:prstGeom prst="rect">
              <a:avLst/>
            </a:prstGeom>
            <a:noFill/>
          </p:spPr>
        </p:pic>
        <p:sp>
          <p:nvSpPr>
            <p:cNvPr id="161" name="AutoShape 16"/>
            <p:cNvSpPr>
              <a:spLocks noChangeArrowheads="1"/>
            </p:cNvSpPr>
            <p:nvPr/>
          </p:nvSpPr>
          <p:spPr bwMode="auto">
            <a:xfrm>
              <a:off x="7092403" y="2300715"/>
              <a:ext cx="495238" cy="17783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20 €</a:t>
              </a:r>
              <a:endParaRPr lang="fr-FR" sz="788" b="1" dirty="0">
                <a:solidFill>
                  <a:srgbClr val="FFFFFF"/>
                </a:solidFill>
                <a:cs typeface="Arial" pitchFamily="34" charset="0"/>
              </a:endParaRPr>
            </a:p>
          </p:txBody>
        </p:sp>
        <p:pic>
          <p:nvPicPr>
            <p:cNvPr id="162" name="Picture 26"/>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7634276" y="2213275"/>
              <a:ext cx="362850" cy="351629"/>
            </a:xfrm>
            <a:prstGeom prst="rect">
              <a:avLst/>
            </a:prstGeom>
            <a:noFill/>
          </p:spPr>
        </p:pic>
        <p:sp>
          <p:nvSpPr>
            <p:cNvPr id="163" name="AutoShape 16"/>
            <p:cNvSpPr>
              <a:spLocks noChangeArrowheads="1"/>
            </p:cNvSpPr>
            <p:nvPr/>
          </p:nvSpPr>
          <p:spPr bwMode="auto">
            <a:xfrm>
              <a:off x="7568594" y="2300715"/>
              <a:ext cx="495238" cy="17783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25 €</a:t>
              </a:r>
              <a:endParaRPr lang="fr-FR" sz="788" b="1" dirty="0">
                <a:solidFill>
                  <a:srgbClr val="FFFFFF"/>
                </a:solidFill>
                <a:cs typeface="Arial" pitchFamily="34" charset="0"/>
              </a:endParaRPr>
            </a:p>
          </p:txBody>
        </p:sp>
      </p:grpSp>
      <p:grpSp>
        <p:nvGrpSpPr>
          <p:cNvPr id="17414" name="Groupe 1"/>
          <p:cNvGrpSpPr>
            <a:grpSpLocks/>
          </p:cNvGrpSpPr>
          <p:nvPr/>
        </p:nvGrpSpPr>
        <p:grpSpPr bwMode="auto">
          <a:xfrm>
            <a:off x="2874963" y="2836863"/>
            <a:ext cx="5867400" cy="1263650"/>
            <a:chOff x="2875364" y="2836925"/>
            <a:chExt cx="5866669" cy="1263870"/>
          </a:xfrm>
        </p:grpSpPr>
        <p:sp>
          <p:nvSpPr>
            <p:cNvPr id="143" name="Rectangle 142"/>
            <p:cNvSpPr/>
            <p:nvPr/>
          </p:nvSpPr>
          <p:spPr bwMode="auto">
            <a:xfrm>
              <a:off x="2875364" y="2836925"/>
              <a:ext cx="5866669" cy="1263870"/>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lstStyle/>
            <a:p>
              <a:pPr defTabSz="685800">
                <a:defRPr/>
              </a:pPr>
              <a:endParaRPr lang="fr-FR" sz="900" b="1" dirty="0">
                <a:solidFill>
                  <a:prstClr val="black"/>
                </a:solidFill>
                <a:cs typeface="Arial" pitchFamily="34" charset="0"/>
              </a:endParaRPr>
            </a:p>
          </p:txBody>
        </p:sp>
        <p:pic>
          <p:nvPicPr>
            <p:cNvPr id="164" name="Picture 32"/>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3305910" y="3225597"/>
              <a:ext cx="362850" cy="351629"/>
            </a:xfrm>
            <a:prstGeom prst="rect">
              <a:avLst/>
            </a:prstGeom>
            <a:noFill/>
          </p:spPr>
        </p:pic>
        <p:sp>
          <p:nvSpPr>
            <p:cNvPr id="165" name="AutoShape 16"/>
            <p:cNvSpPr>
              <a:spLocks noChangeArrowheads="1"/>
            </p:cNvSpPr>
            <p:nvPr/>
          </p:nvSpPr>
          <p:spPr bwMode="auto">
            <a:xfrm>
              <a:off x="3240444" y="3313258"/>
              <a:ext cx="495238" cy="17624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12 €</a:t>
              </a:r>
              <a:endParaRPr lang="fr-FR" sz="788" b="1" dirty="0">
                <a:solidFill>
                  <a:srgbClr val="FFFFFF"/>
                </a:solidFill>
                <a:cs typeface="Arial" pitchFamily="34" charset="0"/>
              </a:endParaRPr>
            </a:p>
          </p:txBody>
        </p:sp>
        <p:pic>
          <p:nvPicPr>
            <p:cNvPr id="166" name="Picture 34"/>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8061985" y="3221387"/>
              <a:ext cx="362850" cy="351629"/>
            </a:xfrm>
            <a:prstGeom prst="rect">
              <a:avLst/>
            </a:prstGeom>
            <a:noFill/>
          </p:spPr>
        </p:pic>
        <p:sp>
          <p:nvSpPr>
            <p:cNvPr id="167" name="AutoShape 16"/>
            <p:cNvSpPr>
              <a:spLocks noChangeArrowheads="1"/>
            </p:cNvSpPr>
            <p:nvPr/>
          </p:nvSpPr>
          <p:spPr bwMode="auto">
            <a:xfrm>
              <a:off x="7996001" y="3308494"/>
              <a:ext cx="495238" cy="177831"/>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44 €</a:t>
              </a:r>
              <a:endParaRPr lang="fr-FR" sz="788" b="1" dirty="0">
                <a:solidFill>
                  <a:srgbClr val="FFFFFF"/>
                </a:solidFill>
                <a:cs typeface="Arial" pitchFamily="34" charset="0"/>
              </a:endParaRPr>
            </a:p>
          </p:txBody>
        </p:sp>
        <p:pic>
          <p:nvPicPr>
            <p:cNvPr id="168" name="Picture 36"/>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3922533" y="3225597"/>
              <a:ext cx="362850" cy="351629"/>
            </a:xfrm>
            <a:prstGeom prst="rect">
              <a:avLst/>
            </a:prstGeom>
            <a:noFill/>
          </p:spPr>
        </p:pic>
        <p:sp>
          <p:nvSpPr>
            <p:cNvPr id="169" name="AutoShape 16"/>
            <p:cNvSpPr>
              <a:spLocks noChangeArrowheads="1"/>
            </p:cNvSpPr>
            <p:nvPr/>
          </p:nvSpPr>
          <p:spPr bwMode="auto">
            <a:xfrm>
              <a:off x="3856317" y="3313258"/>
              <a:ext cx="495238" cy="17624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12 €</a:t>
              </a:r>
              <a:endParaRPr lang="fr-FR" sz="788" b="1" dirty="0">
                <a:solidFill>
                  <a:srgbClr val="FFFFFF"/>
                </a:solidFill>
                <a:cs typeface="Arial" pitchFamily="34" charset="0"/>
              </a:endParaRPr>
            </a:p>
          </p:txBody>
        </p:sp>
        <p:pic>
          <p:nvPicPr>
            <p:cNvPr id="170" name="Picture 38"/>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5292871" y="3225597"/>
              <a:ext cx="362850" cy="351629"/>
            </a:xfrm>
            <a:prstGeom prst="rect">
              <a:avLst/>
            </a:prstGeom>
            <a:noFill/>
          </p:spPr>
        </p:pic>
        <p:sp>
          <p:nvSpPr>
            <p:cNvPr id="171" name="AutoShape 16"/>
            <p:cNvSpPr>
              <a:spLocks noChangeArrowheads="1"/>
            </p:cNvSpPr>
            <p:nvPr/>
          </p:nvSpPr>
          <p:spPr bwMode="auto">
            <a:xfrm>
              <a:off x="5226158" y="3313258"/>
              <a:ext cx="495238" cy="17624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15 €</a:t>
              </a:r>
              <a:endParaRPr lang="fr-FR" sz="788" b="1" dirty="0">
                <a:solidFill>
                  <a:srgbClr val="FFFFFF"/>
                </a:solidFill>
                <a:cs typeface="Arial" pitchFamily="34" charset="0"/>
              </a:endParaRPr>
            </a:p>
          </p:txBody>
        </p:sp>
        <p:pic>
          <p:nvPicPr>
            <p:cNvPr id="172" name="Picture 40"/>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5866750" y="3225597"/>
              <a:ext cx="362850" cy="351629"/>
            </a:xfrm>
            <a:prstGeom prst="rect">
              <a:avLst/>
            </a:prstGeom>
            <a:noFill/>
          </p:spPr>
        </p:pic>
        <p:sp>
          <p:nvSpPr>
            <p:cNvPr id="173" name="AutoShape 16"/>
            <p:cNvSpPr>
              <a:spLocks noChangeArrowheads="1"/>
            </p:cNvSpPr>
            <p:nvPr/>
          </p:nvSpPr>
          <p:spPr bwMode="auto">
            <a:xfrm>
              <a:off x="5800761" y="3313258"/>
              <a:ext cx="495238" cy="17624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19 €</a:t>
              </a:r>
              <a:endParaRPr lang="fr-FR" sz="788" b="1" dirty="0">
                <a:solidFill>
                  <a:srgbClr val="FFFFFF"/>
                </a:solidFill>
                <a:cs typeface="Arial" pitchFamily="34" charset="0"/>
              </a:endParaRPr>
            </a:p>
          </p:txBody>
        </p:sp>
        <p:pic>
          <p:nvPicPr>
            <p:cNvPr id="174" name="Picture 42"/>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7160360" y="3225597"/>
              <a:ext cx="362850" cy="351629"/>
            </a:xfrm>
            <a:prstGeom prst="rect">
              <a:avLst/>
            </a:prstGeom>
            <a:noFill/>
          </p:spPr>
        </p:pic>
        <p:sp>
          <p:nvSpPr>
            <p:cNvPr id="175" name="AutoShape 16"/>
            <p:cNvSpPr>
              <a:spLocks noChangeArrowheads="1"/>
            </p:cNvSpPr>
            <p:nvPr/>
          </p:nvSpPr>
          <p:spPr bwMode="auto">
            <a:xfrm>
              <a:off x="7094413" y="3313258"/>
              <a:ext cx="495238" cy="17624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27 €</a:t>
              </a:r>
              <a:endParaRPr lang="fr-FR" sz="788" b="1" dirty="0">
                <a:solidFill>
                  <a:srgbClr val="FFFFFF"/>
                </a:solidFill>
                <a:cs typeface="Arial" pitchFamily="34" charset="0"/>
              </a:endParaRPr>
            </a:p>
          </p:txBody>
        </p:sp>
        <p:pic>
          <p:nvPicPr>
            <p:cNvPr id="176" name="Picture 44"/>
            <p:cNvPicPr>
              <a:picLocks noChangeAspect="1"/>
            </p:cNvPicPr>
            <p:nvPr/>
          </p:nvPicPr>
          <p:blipFill>
            <a:blip r:embed="rId2" cstate="email">
              <a:duotone>
                <a:prstClr val="black"/>
                <a:srgbClr val="FF7C80">
                  <a:tint val="45000"/>
                  <a:satMod val="400000"/>
                </a:srgbClr>
              </a:duotone>
              <a:extLst>
                <a:ext uri="{28A0092B-C50C-407E-A947-70E740481C1C}">
                  <a14:useLocalDpi xmlns:a14="http://schemas.microsoft.com/office/drawing/2010/main"/>
                </a:ext>
              </a:extLst>
            </a:blip>
            <a:stretch>
              <a:fillRect/>
            </a:stretch>
          </p:blipFill>
          <p:spPr>
            <a:xfrm>
              <a:off x="7629937" y="3225597"/>
              <a:ext cx="362850" cy="351629"/>
            </a:xfrm>
            <a:prstGeom prst="rect">
              <a:avLst/>
            </a:prstGeom>
            <a:noFill/>
          </p:spPr>
        </p:pic>
        <p:sp>
          <p:nvSpPr>
            <p:cNvPr id="177" name="AutoShape 16"/>
            <p:cNvSpPr>
              <a:spLocks noChangeArrowheads="1"/>
            </p:cNvSpPr>
            <p:nvPr/>
          </p:nvSpPr>
          <p:spPr bwMode="auto">
            <a:xfrm>
              <a:off x="7564255" y="3313258"/>
              <a:ext cx="495238" cy="176243"/>
            </a:xfrm>
            <a:prstGeom prst="irregularSeal1">
              <a:avLst/>
            </a:prstGeom>
            <a:noFill/>
            <a:ln w="9525" algn="ctr">
              <a:noFill/>
              <a:miter lim="800000"/>
              <a:headEnd/>
              <a:tailEnd/>
            </a:ln>
            <a:effectLst/>
          </p:spPr>
          <p:txBody>
            <a:bodyPr lIns="0" tIns="49847" rIns="0" bIns="49847" anchor="ctr"/>
            <a:lstStyle/>
            <a:p>
              <a:pPr algn="ctr" defTabSz="638508">
                <a:defRPr/>
              </a:pPr>
              <a:r>
                <a:rPr lang="fr-FR" sz="900" b="1" dirty="0">
                  <a:solidFill>
                    <a:srgbClr val="FFFFFF"/>
                  </a:solidFill>
                  <a:cs typeface="Arial" pitchFamily="34" charset="0"/>
                </a:rPr>
                <a:t>34 €</a:t>
              </a:r>
              <a:endParaRPr lang="fr-FR" sz="788" b="1" dirty="0">
                <a:solidFill>
                  <a:srgbClr val="FFFFFF"/>
                </a:solidFill>
                <a:cs typeface="Arial" pitchFamily="34" charset="0"/>
              </a:endParaRPr>
            </a:p>
          </p:txBody>
        </p:sp>
      </p:grpSp>
      <p:pic>
        <p:nvPicPr>
          <p:cNvPr id="17415" name="Picture 6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70338" y="1773238"/>
            <a:ext cx="296862"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6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3525" y="1773238"/>
            <a:ext cx="296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6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18200" y="1773238"/>
            <a:ext cx="296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6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92963" y="1773238"/>
            <a:ext cx="296862"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6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7938" y="1773238"/>
            <a:ext cx="296862"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6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99425" y="1773238"/>
            <a:ext cx="2968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21" name="Group 58"/>
          <p:cNvGrpSpPr>
            <a:grpSpLocks/>
          </p:cNvGrpSpPr>
          <p:nvPr/>
        </p:nvGrpSpPr>
        <p:grpSpPr bwMode="auto">
          <a:xfrm>
            <a:off x="3322638" y="1765300"/>
            <a:ext cx="333375" cy="203200"/>
            <a:chOff x="1043608" y="4130302"/>
            <a:chExt cx="936104" cy="610922"/>
          </a:xfrm>
        </p:grpSpPr>
        <p:pic>
          <p:nvPicPr>
            <p:cNvPr id="17444" name="Image 2" descr="image0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3608" y="4130302"/>
              <a:ext cx="936104" cy="610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45" name="Image 2" descr="image001"/>
            <p:cNvPicPr>
              <a:picLocks noChangeAspect="1" noChangeArrowheads="1"/>
            </p:cNvPicPr>
            <p:nvPr/>
          </p:nvPicPr>
          <p:blipFill>
            <a:blip r:embed="rId8">
              <a:extLst>
                <a:ext uri="{28A0092B-C50C-407E-A947-70E740481C1C}">
                  <a14:useLocalDpi xmlns:a14="http://schemas.microsoft.com/office/drawing/2010/main" val="0"/>
                </a:ext>
              </a:extLst>
            </a:blip>
            <a:srcRect l="31879" t="24559" r="60152" b="50882"/>
            <a:stretch>
              <a:fillRect/>
            </a:stretch>
          </p:blipFill>
          <p:spPr bwMode="auto">
            <a:xfrm>
              <a:off x="1403648" y="4303954"/>
              <a:ext cx="540060" cy="14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7" name="Rectangle 186"/>
          <p:cNvSpPr/>
          <p:nvPr/>
        </p:nvSpPr>
        <p:spPr>
          <a:xfrm>
            <a:off x="468313" y="3070225"/>
            <a:ext cx="2306637" cy="946150"/>
          </a:xfrm>
          <a:prstGeom prst="rect">
            <a:avLst/>
          </a:prstGeom>
        </p:spPr>
        <p:txBody>
          <a:bodyPr>
            <a:spAutoFit/>
          </a:bodyPr>
          <a:lstStyle/>
          <a:p>
            <a:pPr marL="128588" indent="-128588" fontAlgn="ctr">
              <a:spcBef>
                <a:spcPts val="300"/>
              </a:spcBef>
              <a:buFont typeface="Wingdings" panose="05000000000000000000" pitchFamily="2" charset="2"/>
              <a:buChar char="§"/>
              <a:defRPr/>
            </a:pPr>
            <a:r>
              <a:rPr lang="fr-FR" sz="800" dirty="0">
                <a:solidFill>
                  <a:prstClr val="black"/>
                </a:solidFill>
                <a:latin typeface="Arial" panose="020B0604020202020204" pitchFamily="34" charset="0"/>
                <a:cs typeface="Arial" pitchFamily="34" charset="0"/>
              </a:rPr>
              <a:t>Pour les parents : jusqu’à 3 comptes maxi avec 4 cartes incluses</a:t>
            </a:r>
          </a:p>
          <a:p>
            <a:pPr marL="128588" indent="-128588" fontAlgn="ctr">
              <a:spcBef>
                <a:spcPts val="300"/>
              </a:spcBef>
              <a:buFont typeface="Wingdings" panose="05000000000000000000" pitchFamily="2" charset="2"/>
              <a:buChar char="§"/>
              <a:defRPr/>
            </a:pPr>
            <a:r>
              <a:rPr lang="fr-FR" sz="800" dirty="0">
                <a:solidFill>
                  <a:prstClr val="black"/>
                </a:solidFill>
                <a:latin typeface="Arial" panose="020B0604020202020204" pitchFamily="34" charset="0"/>
                <a:cs typeface="Arial" pitchFamily="34" charset="0"/>
              </a:rPr>
              <a:t>Pour les enfants : un compte et une carte adaptée selon l’âge (8 enfants maxi)</a:t>
            </a:r>
          </a:p>
          <a:p>
            <a:pPr marL="128588" indent="-128588" fontAlgn="ctr">
              <a:spcBef>
                <a:spcPts val="300"/>
              </a:spcBef>
              <a:buFont typeface="Wingdings" panose="05000000000000000000" pitchFamily="2" charset="2"/>
              <a:buChar char="§"/>
              <a:defRPr/>
            </a:pPr>
            <a:r>
              <a:rPr lang="fr-FR" sz="800" dirty="0">
                <a:solidFill>
                  <a:prstClr val="black"/>
                </a:solidFill>
                <a:latin typeface="Arial" panose="020B0604020202020204" pitchFamily="34" charset="0"/>
                <a:cs typeface="Arial" pitchFamily="34" charset="0"/>
              </a:rPr>
              <a:t>Les même services du niveau choisi</a:t>
            </a:r>
          </a:p>
          <a:p>
            <a:pPr fontAlgn="ctr">
              <a:spcBef>
                <a:spcPts val="300"/>
              </a:spcBef>
              <a:defRPr/>
            </a:pPr>
            <a:r>
              <a:rPr lang="fr-FR" sz="800" dirty="0">
                <a:solidFill>
                  <a:prstClr val="black"/>
                </a:solidFill>
                <a:latin typeface="Arial" panose="020B0604020202020204" pitchFamily="34" charset="0"/>
                <a:cs typeface="Arial" pitchFamily="34" charset="0"/>
              </a:rPr>
              <a:t>pour toute la Famille</a:t>
            </a:r>
          </a:p>
        </p:txBody>
      </p:sp>
      <p:sp>
        <p:nvSpPr>
          <p:cNvPr id="17423" name="TextBox 4"/>
          <p:cNvSpPr txBox="1">
            <a:spLocks noChangeArrowheads="1"/>
          </p:cNvSpPr>
          <p:nvPr/>
        </p:nvSpPr>
        <p:spPr bwMode="auto">
          <a:xfrm>
            <a:off x="347663" y="1749425"/>
            <a:ext cx="18367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000" i="1" smtClean="0">
                <a:solidFill>
                  <a:prstClr val="black"/>
                </a:solidFill>
                <a:cs typeface="Arial" pitchFamily="34" charset="0"/>
              </a:rPr>
              <a:t>Cartes possibles : </a:t>
            </a:r>
          </a:p>
        </p:txBody>
      </p:sp>
      <p:sp>
        <p:nvSpPr>
          <p:cNvPr id="198" name="Rectangle 197"/>
          <p:cNvSpPr/>
          <p:nvPr/>
        </p:nvSpPr>
        <p:spPr>
          <a:xfrm>
            <a:off x="2916238" y="1463675"/>
            <a:ext cx="1846262" cy="246063"/>
          </a:xfrm>
          <a:prstGeom prst="rect">
            <a:avLst/>
          </a:prstGeom>
          <a:solidFill>
            <a:schemeClr val="accent1">
              <a:lumMod val="20000"/>
              <a:lumOff val="80000"/>
            </a:schemeClr>
          </a:solidFill>
        </p:spPr>
        <p:txBody>
          <a:bodyPr>
            <a:spAutoFit/>
          </a:bodyPr>
          <a:lstStyle/>
          <a:p>
            <a:pPr algn="ctr">
              <a:spcBef>
                <a:spcPts val="300"/>
              </a:spcBef>
              <a:defRPr/>
            </a:pPr>
            <a:r>
              <a:rPr lang="fr-FR" sz="1000" b="1" dirty="0">
                <a:solidFill>
                  <a:srgbClr val="933D50"/>
                </a:solidFill>
                <a:ea typeface="Tahoma" panose="020B0604030504040204" pitchFamily="34" charset="0"/>
                <a:cs typeface="Calibri" panose="020F0502020204030204" pitchFamily="34" charset="0"/>
              </a:rPr>
              <a:t>Initial</a:t>
            </a:r>
            <a:endParaRPr lang="fr-FR" sz="800" b="1" dirty="0">
              <a:solidFill>
                <a:srgbClr val="933D50"/>
              </a:solidFill>
              <a:ea typeface="Tahoma" panose="020B0604030504040204" pitchFamily="34" charset="0"/>
              <a:cs typeface="Calibri" panose="020F0502020204030204" pitchFamily="34" charset="0"/>
            </a:endParaRPr>
          </a:p>
        </p:txBody>
      </p:sp>
      <p:sp>
        <p:nvSpPr>
          <p:cNvPr id="199" name="Rectangle 198"/>
          <p:cNvSpPr/>
          <p:nvPr/>
        </p:nvSpPr>
        <p:spPr>
          <a:xfrm>
            <a:off x="4906963" y="1463675"/>
            <a:ext cx="1847850" cy="246063"/>
          </a:xfrm>
          <a:prstGeom prst="rect">
            <a:avLst/>
          </a:prstGeom>
          <a:solidFill>
            <a:schemeClr val="accent1">
              <a:lumMod val="40000"/>
              <a:lumOff val="60000"/>
            </a:schemeClr>
          </a:solidFill>
        </p:spPr>
        <p:txBody>
          <a:bodyPr>
            <a:spAutoFit/>
          </a:bodyPr>
          <a:lstStyle/>
          <a:p>
            <a:pPr algn="ctr">
              <a:spcBef>
                <a:spcPts val="300"/>
              </a:spcBef>
              <a:defRPr/>
            </a:pPr>
            <a:r>
              <a:rPr lang="fr-FR" sz="1000" b="1" dirty="0">
                <a:solidFill>
                  <a:srgbClr val="933D50"/>
                </a:solidFill>
                <a:ea typeface="Tahoma" panose="020B0604030504040204" pitchFamily="34" charset="0"/>
                <a:cs typeface="Calibri" panose="020F0502020204030204" pitchFamily="34" charset="0"/>
              </a:rPr>
              <a:t>Confort</a:t>
            </a:r>
            <a:endParaRPr lang="fr-FR" sz="800" b="1" dirty="0">
              <a:solidFill>
                <a:srgbClr val="933D50"/>
              </a:solidFill>
              <a:ea typeface="Tahoma" panose="020B0604030504040204" pitchFamily="34" charset="0"/>
              <a:cs typeface="Calibri" panose="020F0502020204030204" pitchFamily="34" charset="0"/>
            </a:endParaRPr>
          </a:p>
        </p:txBody>
      </p:sp>
      <p:sp>
        <p:nvSpPr>
          <p:cNvPr id="200" name="Rectangle 199"/>
          <p:cNvSpPr/>
          <p:nvPr/>
        </p:nvSpPr>
        <p:spPr>
          <a:xfrm>
            <a:off x="6899275" y="1463675"/>
            <a:ext cx="1847850" cy="246063"/>
          </a:xfrm>
          <a:prstGeom prst="rect">
            <a:avLst/>
          </a:prstGeom>
          <a:solidFill>
            <a:schemeClr val="accent1">
              <a:lumMod val="60000"/>
              <a:lumOff val="40000"/>
            </a:schemeClr>
          </a:solidFill>
        </p:spPr>
        <p:txBody>
          <a:bodyPr>
            <a:spAutoFit/>
          </a:bodyPr>
          <a:lstStyle/>
          <a:p>
            <a:pPr algn="ctr">
              <a:spcBef>
                <a:spcPts val="300"/>
              </a:spcBef>
              <a:defRPr/>
            </a:pPr>
            <a:r>
              <a:rPr lang="fr-FR" sz="1000" b="1" dirty="0">
                <a:solidFill>
                  <a:prstClr val="white"/>
                </a:solidFill>
                <a:ea typeface="Tahoma" panose="020B0604030504040204" pitchFamily="34" charset="0"/>
                <a:cs typeface="Calibri" panose="020F0502020204030204" pitchFamily="34" charset="0"/>
              </a:rPr>
              <a:t>Optimal</a:t>
            </a:r>
            <a:endParaRPr lang="fr-FR" sz="800" b="1" dirty="0">
              <a:solidFill>
                <a:prstClr val="white"/>
              </a:solidFill>
              <a:ea typeface="Tahoma" panose="020B0604030504040204" pitchFamily="34" charset="0"/>
              <a:cs typeface="Calibri" panose="020F0502020204030204" pitchFamily="34" charset="0"/>
            </a:endParaRPr>
          </a:p>
        </p:txBody>
      </p:sp>
      <p:sp>
        <p:nvSpPr>
          <p:cNvPr id="206" name="Rectangle 205"/>
          <p:cNvSpPr/>
          <p:nvPr/>
        </p:nvSpPr>
        <p:spPr bwMode="auto">
          <a:xfrm>
            <a:off x="2874963" y="4622800"/>
            <a:ext cx="1884362" cy="227013"/>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defTabSz="685800">
              <a:defRPr/>
            </a:pPr>
            <a:endParaRPr lang="fr-FR" sz="900" b="1" dirty="0">
              <a:solidFill>
                <a:prstClr val="black"/>
              </a:solidFill>
              <a:cs typeface="Arial" pitchFamily="34" charset="0"/>
            </a:endParaRPr>
          </a:p>
        </p:txBody>
      </p:sp>
      <p:sp>
        <p:nvSpPr>
          <p:cNvPr id="207" name="Rectangle 206"/>
          <p:cNvSpPr/>
          <p:nvPr/>
        </p:nvSpPr>
        <p:spPr bwMode="auto">
          <a:xfrm>
            <a:off x="2874963" y="5199063"/>
            <a:ext cx="5867400" cy="246062"/>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algn="ctr">
              <a:defRPr/>
            </a:pPr>
            <a:r>
              <a:rPr lang="fr-FR" sz="900" i="1" dirty="0">
                <a:solidFill>
                  <a:prstClr val="black"/>
                </a:solidFill>
                <a:cs typeface="Arial" pitchFamily="34" charset="0"/>
              </a:rPr>
              <a:t>-50% (Formule Individuelle et Formule Famille)</a:t>
            </a:r>
          </a:p>
        </p:txBody>
      </p:sp>
      <p:sp>
        <p:nvSpPr>
          <p:cNvPr id="208" name="Rectangle 207"/>
          <p:cNvSpPr/>
          <p:nvPr/>
        </p:nvSpPr>
        <p:spPr bwMode="auto">
          <a:xfrm>
            <a:off x="319088" y="4614863"/>
            <a:ext cx="2457450" cy="227012"/>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defTabSz="685800">
              <a:defRPr/>
            </a:pPr>
            <a:r>
              <a:rPr lang="fr-FR" sz="1000" b="1" dirty="0">
                <a:solidFill>
                  <a:prstClr val="black"/>
                </a:solidFill>
                <a:cs typeface="Arial" pitchFamily="34" charset="0"/>
              </a:rPr>
              <a:t>Jeunes – mineurs (12/17 ans)</a:t>
            </a:r>
          </a:p>
        </p:txBody>
      </p:sp>
      <p:sp>
        <p:nvSpPr>
          <p:cNvPr id="209" name="Rectangle 208"/>
          <p:cNvSpPr/>
          <p:nvPr/>
        </p:nvSpPr>
        <p:spPr bwMode="auto">
          <a:xfrm>
            <a:off x="319088" y="5205413"/>
            <a:ext cx="2457450" cy="250825"/>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defTabSz="685800">
              <a:defRPr/>
            </a:pPr>
            <a:r>
              <a:rPr lang="fr-FR" sz="1000" b="1" dirty="0">
                <a:solidFill>
                  <a:prstClr val="black"/>
                </a:solidFill>
                <a:cs typeface="Arial" pitchFamily="34" charset="0"/>
              </a:rPr>
              <a:t>Pro</a:t>
            </a:r>
          </a:p>
        </p:txBody>
      </p:sp>
      <p:sp>
        <p:nvSpPr>
          <p:cNvPr id="211" name="Rectangle 210"/>
          <p:cNvSpPr/>
          <p:nvPr/>
        </p:nvSpPr>
        <p:spPr bwMode="auto">
          <a:xfrm>
            <a:off x="4913313" y="4614863"/>
            <a:ext cx="3829050" cy="236537"/>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algn="ctr">
              <a:defRPr/>
            </a:pPr>
            <a:r>
              <a:rPr lang="fr-FR" sz="900" i="1" dirty="0">
                <a:solidFill>
                  <a:prstClr val="black"/>
                </a:solidFill>
                <a:cs typeface="Arial" pitchFamily="34" charset="0"/>
              </a:rPr>
              <a:t>-50% (Formule Individuelle)</a:t>
            </a:r>
          </a:p>
        </p:txBody>
      </p:sp>
      <p:sp>
        <p:nvSpPr>
          <p:cNvPr id="17432" name="TextBox 72"/>
          <p:cNvSpPr txBox="1">
            <a:spLocks noChangeArrowheads="1"/>
          </p:cNvSpPr>
          <p:nvPr/>
        </p:nvSpPr>
        <p:spPr bwMode="auto">
          <a:xfrm>
            <a:off x="4910138" y="4908550"/>
            <a:ext cx="3859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000" b="0" i="1" smtClean="0">
                <a:solidFill>
                  <a:prstClr val="black"/>
                </a:solidFill>
                <a:cs typeface="Arial" pitchFamily="34" charset="0"/>
              </a:rPr>
              <a:t>-50% (Formule Individuelle)</a:t>
            </a:r>
          </a:p>
        </p:txBody>
      </p:sp>
      <p:sp>
        <p:nvSpPr>
          <p:cNvPr id="17433" name="TextBox 73"/>
          <p:cNvSpPr txBox="1">
            <a:spLocks noChangeArrowheads="1"/>
          </p:cNvSpPr>
          <p:nvPr/>
        </p:nvSpPr>
        <p:spPr bwMode="auto">
          <a:xfrm>
            <a:off x="3332163" y="4622800"/>
            <a:ext cx="9699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000" b="0" i="1" smtClean="0">
                <a:solidFill>
                  <a:prstClr val="black"/>
                </a:solidFill>
                <a:cs typeface="Arial" pitchFamily="34" charset="0"/>
              </a:rPr>
              <a:t>1€ / mois</a:t>
            </a:r>
          </a:p>
        </p:txBody>
      </p:sp>
      <p:sp>
        <p:nvSpPr>
          <p:cNvPr id="214" name="Rectangle 213"/>
          <p:cNvSpPr/>
          <p:nvPr/>
        </p:nvSpPr>
        <p:spPr bwMode="auto">
          <a:xfrm>
            <a:off x="2874963" y="4902200"/>
            <a:ext cx="5867400" cy="236538"/>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algn="ctr">
              <a:defRPr/>
            </a:pPr>
            <a:r>
              <a:rPr lang="fr-FR" sz="900" i="1" dirty="0">
                <a:solidFill>
                  <a:prstClr val="black"/>
                </a:solidFill>
                <a:cs typeface="Arial" pitchFamily="34" charset="0"/>
              </a:rPr>
              <a:t>-50% (Formule Individuelle)</a:t>
            </a:r>
          </a:p>
        </p:txBody>
      </p:sp>
      <p:sp>
        <p:nvSpPr>
          <p:cNvPr id="215" name="Rectangle 214"/>
          <p:cNvSpPr/>
          <p:nvPr/>
        </p:nvSpPr>
        <p:spPr bwMode="auto">
          <a:xfrm>
            <a:off x="319088" y="4908550"/>
            <a:ext cx="2457450" cy="241300"/>
          </a:xfrm>
          <a:prstGeom prst="rect">
            <a:avLst/>
          </a:prstGeom>
          <a:solidFill>
            <a:schemeClr val="bg1">
              <a:lumMod val="95000"/>
            </a:schemeClr>
          </a:solidFill>
          <a:ln w="9525" cap="flat" cmpd="sng" algn="ctr">
            <a:noFill/>
            <a:prstDash val="solid"/>
            <a:round/>
            <a:headEnd type="none" w="med" len="med"/>
            <a:tailEnd type="none" w="med" len="med"/>
          </a:ln>
          <a:effectLst/>
          <a:extLst/>
        </p:spPr>
        <p:txBody>
          <a:bodyPr lIns="68580" tIns="34290" rIns="68580" bIns="34290" anchor="ctr"/>
          <a:lstStyle/>
          <a:p>
            <a:pPr defTabSz="685800">
              <a:defRPr/>
            </a:pPr>
            <a:r>
              <a:rPr lang="fr-FR" sz="1000" b="1" dirty="0">
                <a:solidFill>
                  <a:prstClr val="black"/>
                </a:solidFill>
                <a:cs typeface="Arial" pitchFamily="34" charset="0"/>
              </a:rPr>
              <a:t>Jeunes - majeurs (18/28 ans)</a:t>
            </a:r>
          </a:p>
        </p:txBody>
      </p:sp>
      <p:sp>
        <p:nvSpPr>
          <p:cNvPr id="17436" name="Rectangle 216"/>
          <p:cNvSpPr>
            <a:spLocks noChangeArrowheads="1"/>
          </p:cNvSpPr>
          <p:nvPr/>
        </p:nvSpPr>
        <p:spPr bwMode="auto">
          <a:xfrm>
            <a:off x="319088" y="5554663"/>
            <a:ext cx="2457450" cy="250825"/>
          </a:xfrm>
          <a:prstGeom prst="rect">
            <a:avLst/>
          </a:prstGeom>
          <a:solidFill>
            <a:srgbClr val="FFD5D5"/>
          </a:solidFill>
          <a:ln>
            <a:noFill/>
          </a:ln>
          <a:extLst>
            <a:ext uri="{91240B29-F687-4F45-9708-019B960494DF}">
              <a14:hiddenLine xmlns:a14="http://schemas.microsoft.com/office/drawing/2010/main" w="9525" algn="ctr">
                <a:solidFill>
                  <a:srgbClr val="000000"/>
                </a:solidFill>
                <a:round/>
                <a:headEnd/>
                <a:tailEnd/>
              </a14:hiddenLine>
            </a:ext>
          </a:extLst>
        </p:spPr>
        <p:txBody>
          <a:bodyPr lIns="68580" tIns="34290" rIns="68580" bIns="34290" anchor="ctr"/>
          <a:lstStyle>
            <a:lvl1pPr defTabSz="685800" eaLnBrk="0" hangingPunct="0">
              <a:spcAft>
                <a:spcPts val="300"/>
              </a:spcAft>
              <a:defRPr sz="2200" b="1">
                <a:solidFill>
                  <a:srgbClr val="7F7F7F"/>
                </a:solidFill>
                <a:latin typeface="Arial Narrow" pitchFamily="34" charset="0"/>
              </a:defRPr>
            </a:lvl1pPr>
            <a:lvl2pPr marL="742950" indent="-285750" defTabSz="685800" eaLnBrk="0" hangingPunct="0">
              <a:defRPr b="1">
                <a:solidFill>
                  <a:srgbClr val="7F7F7F"/>
                </a:solidFill>
                <a:latin typeface="Arial Narrow" pitchFamily="34" charset="0"/>
              </a:defRPr>
            </a:lvl2pPr>
            <a:lvl3pPr marL="1143000" indent="-228600" defTabSz="685800" eaLnBrk="0" hangingPunct="0">
              <a:buClr>
                <a:schemeClr val="accent1"/>
              </a:buClr>
              <a:defRPr sz="1600">
                <a:solidFill>
                  <a:srgbClr val="7F7F7F"/>
                </a:solidFill>
                <a:latin typeface="Arial Narrow" pitchFamily="34" charset="0"/>
              </a:defRPr>
            </a:lvl3pPr>
            <a:lvl4pPr marL="1600200" indent="-228600" defTabSz="685800" eaLnBrk="0" hangingPunct="0">
              <a:lnSpc>
                <a:spcPts val="1600"/>
              </a:lnSpc>
              <a:defRPr sz="1200">
                <a:solidFill>
                  <a:schemeClr val="tx1"/>
                </a:solidFill>
                <a:latin typeface="Arial" pitchFamily="34" charset="0"/>
                <a:cs typeface="Arial" pitchFamily="34" charset="0"/>
              </a:defRPr>
            </a:lvl4pPr>
            <a:lvl5pPr marL="2057400" indent="-228600" defTabSz="6858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000" smtClean="0">
                <a:solidFill>
                  <a:prstClr val="black"/>
                </a:solidFill>
                <a:cs typeface="Arial" pitchFamily="34" charset="0"/>
              </a:rPr>
              <a:t>Compte joint </a:t>
            </a:r>
            <a:r>
              <a:rPr lang="fr-FR" altLang="fr-FR" sz="1000" b="0" i="1" smtClean="0">
                <a:solidFill>
                  <a:prstClr val="black"/>
                </a:solidFill>
                <a:cs typeface="Arial" pitchFamily="34" charset="0"/>
              </a:rPr>
              <a:t>(Formule Individuelle)</a:t>
            </a:r>
          </a:p>
        </p:txBody>
      </p:sp>
      <p:sp>
        <p:nvSpPr>
          <p:cNvPr id="17437" name="Rectangle 217"/>
          <p:cNvSpPr>
            <a:spLocks noChangeArrowheads="1"/>
          </p:cNvSpPr>
          <p:nvPr/>
        </p:nvSpPr>
        <p:spPr bwMode="auto">
          <a:xfrm>
            <a:off x="2868613" y="5554663"/>
            <a:ext cx="5888037" cy="250825"/>
          </a:xfrm>
          <a:prstGeom prst="rect">
            <a:avLst/>
          </a:prstGeom>
          <a:solidFill>
            <a:srgbClr val="FFD5D5"/>
          </a:solidFill>
          <a:ln>
            <a:noFill/>
          </a:ln>
          <a:extLst>
            <a:ext uri="{91240B29-F687-4F45-9708-019B960494DF}">
              <a14:hiddenLine xmlns:a14="http://schemas.microsoft.com/office/drawing/2010/main" w="9525" algn="ctr">
                <a:solidFill>
                  <a:srgbClr val="000000"/>
                </a:solidFill>
                <a:round/>
                <a:headEnd/>
                <a:tailEnd/>
              </a14:hiddenLine>
            </a:ext>
          </a:extLst>
        </p:spPr>
        <p:txBody>
          <a:bodyPr lIns="68580" tIns="34290" rIns="68580" bIns="34290" anchor="ctr"/>
          <a:lstStyle>
            <a:lvl1pPr defTabSz="685800" eaLnBrk="0" hangingPunct="0">
              <a:spcAft>
                <a:spcPts val="300"/>
              </a:spcAft>
              <a:defRPr sz="2200" b="1">
                <a:solidFill>
                  <a:srgbClr val="7F7F7F"/>
                </a:solidFill>
                <a:latin typeface="Arial Narrow" pitchFamily="34" charset="0"/>
              </a:defRPr>
            </a:lvl1pPr>
            <a:lvl2pPr marL="742950" indent="-285750" defTabSz="685800" eaLnBrk="0" hangingPunct="0">
              <a:defRPr b="1">
                <a:solidFill>
                  <a:srgbClr val="7F7F7F"/>
                </a:solidFill>
                <a:latin typeface="Arial Narrow" pitchFamily="34" charset="0"/>
              </a:defRPr>
            </a:lvl2pPr>
            <a:lvl3pPr marL="1143000" indent="-228600" defTabSz="685800" eaLnBrk="0" hangingPunct="0">
              <a:buClr>
                <a:schemeClr val="accent1"/>
              </a:buClr>
              <a:defRPr sz="1600">
                <a:solidFill>
                  <a:srgbClr val="7F7F7F"/>
                </a:solidFill>
                <a:latin typeface="Arial Narrow" pitchFamily="34" charset="0"/>
              </a:defRPr>
            </a:lvl3pPr>
            <a:lvl4pPr marL="1600200" indent="-228600" defTabSz="685800" eaLnBrk="0" hangingPunct="0">
              <a:lnSpc>
                <a:spcPts val="1600"/>
              </a:lnSpc>
              <a:defRPr sz="1200">
                <a:solidFill>
                  <a:schemeClr val="tx1"/>
                </a:solidFill>
                <a:latin typeface="Arial" pitchFamily="34" charset="0"/>
                <a:cs typeface="Arial" pitchFamily="34" charset="0"/>
              </a:defRPr>
            </a:lvl4pPr>
            <a:lvl5pPr marL="2057400" indent="-228600" defTabSz="6858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defTabSz="6858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000" smtClean="0">
                <a:solidFill>
                  <a:prstClr val="black"/>
                </a:solidFill>
                <a:cs typeface="Arial" pitchFamily="34" charset="0"/>
              </a:rPr>
              <a:t>Si ajout d’une 2</a:t>
            </a:r>
            <a:r>
              <a:rPr lang="fr-FR" altLang="fr-FR" sz="1000" baseline="30000" smtClean="0">
                <a:solidFill>
                  <a:prstClr val="black"/>
                </a:solidFill>
                <a:cs typeface="Arial" pitchFamily="34" charset="0"/>
              </a:rPr>
              <a:t>ème</a:t>
            </a:r>
            <a:r>
              <a:rPr lang="fr-FR" altLang="fr-FR" sz="1000" smtClean="0">
                <a:solidFill>
                  <a:prstClr val="black"/>
                </a:solidFill>
                <a:cs typeface="Arial" pitchFamily="34" charset="0"/>
              </a:rPr>
              <a:t> carte : prix de l’offre choisie + 50% du prix unitaire de la carte ajoutée</a:t>
            </a:r>
          </a:p>
        </p:txBody>
      </p:sp>
      <p:sp>
        <p:nvSpPr>
          <p:cNvPr id="17438" name="Rectangle 66"/>
          <p:cNvSpPr>
            <a:spLocks noChangeArrowheads="1"/>
          </p:cNvSpPr>
          <p:nvPr/>
        </p:nvSpPr>
        <p:spPr bwMode="auto">
          <a:xfrm>
            <a:off x="468313" y="2281238"/>
            <a:ext cx="2357437"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8588" indent="-128588"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ctr" hangingPunct="1">
              <a:spcBef>
                <a:spcPts val="300"/>
              </a:spcBef>
              <a:spcAft>
                <a:spcPct val="0"/>
              </a:spcAft>
              <a:buFont typeface="Wingdings" pitchFamily="2" charset="2"/>
              <a:buChar char="§"/>
            </a:pPr>
            <a:r>
              <a:rPr lang="fr-FR" altLang="fr-FR" sz="800" b="0" smtClean="0">
                <a:solidFill>
                  <a:prstClr val="black"/>
                </a:solidFill>
                <a:latin typeface="Arial" pitchFamily="34" charset="0"/>
                <a:cs typeface="Arial" pitchFamily="34" charset="0"/>
              </a:rPr>
              <a:t>Possibilité d’un compte simple ou d’un compte joint</a:t>
            </a:r>
          </a:p>
          <a:p>
            <a:pPr eaLnBrk="1" fontAlgn="ctr" hangingPunct="1">
              <a:spcBef>
                <a:spcPts val="300"/>
              </a:spcBef>
              <a:spcAft>
                <a:spcPct val="0"/>
              </a:spcAft>
              <a:buFont typeface="Wingdings" pitchFamily="2" charset="2"/>
              <a:buChar char="§"/>
            </a:pPr>
            <a:r>
              <a:rPr lang="fr-FR" altLang="fr-FR" sz="800" b="0" smtClean="0">
                <a:solidFill>
                  <a:prstClr val="black"/>
                </a:solidFill>
                <a:latin typeface="Arial" pitchFamily="34" charset="0"/>
                <a:cs typeface="Arial" pitchFamily="34" charset="0"/>
              </a:rPr>
              <a:t>1 seule carte par compte choisi</a:t>
            </a:r>
          </a:p>
        </p:txBody>
      </p:sp>
      <p:pic>
        <p:nvPicPr>
          <p:cNvPr id="1026" name="Picture 2" descr="Résultat de recherche d'images pour &quot;picto famille&quot;">
            <a:hlinkClick r:id="rId9"/>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17935" y="3459084"/>
            <a:ext cx="936104" cy="64171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11"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81343" y="2213275"/>
            <a:ext cx="287367" cy="57473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Image 67"/>
          <p:cNvPicPr>
            <a:picLocks noChangeAspect="1"/>
          </p:cNvPicPr>
          <p:nvPr/>
        </p:nvPicPr>
        <p:blipFill>
          <a:blip r:embed="rId1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915657" y="1629472"/>
            <a:ext cx="486385" cy="486385"/>
          </a:xfrm>
          <a:prstGeom prst="rect">
            <a:avLst/>
          </a:prstGeom>
        </p:spPr>
      </p:pic>
      <p:sp>
        <p:nvSpPr>
          <p:cNvPr id="67" name="Arrondir un rectangle avec un coin diagonal 66"/>
          <p:cNvSpPr/>
          <p:nvPr/>
        </p:nvSpPr>
        <p:spPr>
          <a:xfrm>
            <a:off x="7451725" y="44450"/>
            <a:ext cx="1657350" cy="504825"/>
          </a:xfrm>
          <a:prstGeom prst="round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RAPPEL</a:t>
            </a:r>
          </a:p>
        </p:txBody>
      </p:sp>
      <p:sp>
        <p:nvSpPr>
          <p:cNvPr id="3" name="Espace réservé du numéro de diapositive 2"/>
          <p:cNvSpPr>
            <a:spLocks noGrp="1"/>
          </p:cNvSpPr>
          <p:nvPr>
            <p:ph type="sldNum" sz="quarter" idx="19"/>
          </p:nvPr>
        </p:nvSpPr>
        <p:spPr/>
        <p:txBody>
          <a:bodyPr/>
          <a:lstStyle/>
          <a:p>
            <a:pPr>
              <a:defRPr/>
            </a:pPr>
            <a:fld id="{185452BE-E349-4DD8-AA64-B13F4C9054A3}" type="slidenum">
              <a:rPr lang="fr-FR" smtClean="0">
                <a:solidFill>
                  <a:srgbClr val="C31632">
                    <a:lumMod val="60000"/>
                    <a:lumOff val="40000"/>
                  </a:srgbClr>
                </a:solidFill>
              </a:rPr>
              <a:pPr>
                <a:defRPr/>
              </a:pPr>
              <a:t>20</a:t>
            </a:fld>
            <a:endParaRPr lang="fr-FR" dirty="0">
              <a:solidFill>
                <a:srgbClr val="C31632">
                  <a:lumMod val="60000"/>
                  <a:lumOff val="40000"/>
                </a:srgbClr>
              </a:solidFill>
            </a:endParaRPr>
          </a:p>
        </p:txBody>
      </p:sp>
    </p:spTree>
    <p:extLst>
      <p:ext uri="{BB962C8B-B14F-4D97-AF65-F5344CB8AC3E}">
        <p14:creationId xmlns:p14="http://schemas.microsoft.com/office/powerpoint/2010/main" val="34043443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LA FORMULE FAMILLE</a:t>
            </a:r>
            <a:br>
              <a:rPr lang="fr-FR" dirty="0" smtClean="0">
                <a:cs typeface="Calibri" panose="020F0502020204030204" pitchFamily="34" charset="0"/>
              </a:rPr>
            </a:br>
            <a:r>
              <a:rPr lang="fr-FR" sz="1800" dirty="0" smtClean="0">
                <a:solidFill>
                  <a:schemeClr val="accent1"/>
                </a:solidFill>
                <a:cs typeface="Calibri" panose="020F0502020204030204" pitchFamily="34" charset="0"/>
              </a:rPr>
              <a:t>Une panachage des cartes bancaires en fonction du niveau choisi</a:t>
            </a:r>
            <a:endParaRPr lang="fr-FR" sz="1800" dirty="0">
              <a:solidFill>
                <a:schemeClr val="accent1"/>
              </a:solidFill>
              <a:cs typeface="Calibri" panose="020F0502020204030204" pitchFamily="34" charset="0"/>
            </a:endParaRPr>
          </a:p>
        </p:txBody>
      </p:sp>
      <p:sp>
        <p:nvSpPr>
          <p:cNvPr id="117" name="Espace réservé du texte 2">
            <a:extLst>
              <a:ext uri="{FF2B5EF4-FFF2-40B4-BE49-F238E27FC236}"/>
            </a:extLst>
          </p:cNvPr>
          <p:cNvSpPr>
            <a:spLocks noGrp="1"/>
          </p:cNvSpPr>
          <p:nvPr>
            <p:ph type="body" idx="4294967295"/>
          </p:nvPr>
        </p:nvSpPr>
        <p:spPr>
          <a:xfrm>
            <a:off x="962025" y="3114675"/>
            <a:ext cx="3927475" cy="1168400"/>
          </a:xfrm>
        </p:spPr>
        <p:txBody>
          <a:bodyPr/>
          <a:lstStyle/>
          <a:p>
            <a:pPr eaLnBrk="1" fontAlgn="auto" hangingPunct="1">
              <a:spcBef>
                <a:spcPts val="0"/>
              </a:spcBef>
              <a:defRPr/>
            </a:pPr>
            <a:endParaRPr lang="fr-FR" dirty="0">
              <a:solidFill>
                <a:schemeClr val="tx1">
                  <a:lumMod val="50000"/>
                  <a:lumOff val="50000"/>
                </a:schemeClr>
              </a:solidFill>
            </a:endParaRPr>
          </a:p>
          <a:p>
            <a:pPr eaLnBrk="1" fontAlgn="auto" hangingPunct="1">
              <a:spcBef>
                <a:spcPts val="0"/>
              </a:spcBef>
              <a:defRPr/>
            </a:pPr>
            <a:endParaRPr lang="fr-FR" dirty="0">
              <a:solidFill>
                <a:schemeClr val="tx1">
                  <a:lumMod val="50000"/>
                  <a:lumOff val="50000"/>
                </a:schemeClr>
              </a:solidFill>
            </a:endParaRPr>
          </a:p>
        </p:txBody>
      </p:sp>
      <p:graphicFrame>
        <p:nvGraphicFramePr>
          <p:cNvPr id="4" name="Table 4"/>
          <p:cNvGraphicFramePr>
            <a:graphicFrameLocks noGrp="1"/>
          </p:cNvGraphicFramePr>
          <p:nvPr/>
        </p:nvGraphicFramePr>
        <p:xfrm>
          <a:off x="107950" y="1341438"/>
          <a:ext cx="8948738" cy="3811611"/>
        </p:xfrm>
        <a:graphic>
          <a:graphicData uri="http://schemas.openxmlformats.org/drawingml/2006/table">
            <a:tbl>
              <a:tblPr firstRow="1" bandRow="1"/>
              <a:tblGrid>
                <a:gridCol w="822872">
                  <a:extLst>
                    <a:ext uri="{9D8B030D-6E8A-4147-A177-3AD203B41FA5}"/>
                  </a:extLst>
                </a:gridCol>
                <a:gridCol w="1160838">
                  <a:extLst>
                    <a:ext uri="{9D8B030D-6E8A-4147-A177-3AD203B41FA5}"/>
                  </a:extLst>
                </a:gridCol>
                <a:gridCol w="1160838">
                  <a:extLst>
                    <a:ext uri="{9D8B030D-6E8A-4147-A177-3AD203B41FA5}"/>
                  </a:extLst>
                </a:gridCol>
                <a:gridCol w="1160838">
                  <a:extLst>
                    <a:ext uri="{9D8B030D-6E8A-4147-A177-3AD203B41FA5}"/>
                  </a:extLst>
                </a:gridCol>
                <a:gridCol w="1160838">
                  <a:extLst>
                    <a:ext uri="{9D8B030D-6E8A-4147-A177-3AD203B41FA5}"/>
                  </a:extLst>
                </a:gridCol>
                <a:gridCol w="1014206">
                  <a:extLst>
                    <a:ext uri="{9D8B030D-6E8A-4147-A177-3AD203B41FA5}"/>
                  </a:extLst>
                </a:gridCol>
                <a:gridCol w="1224081">
                  <a:extLst>
                    <a:ext uri="{9D8B030D-6E8A-4147-A177-3AD203B41FA5}"/>
                  </a:extLst>
                </a:gridCol>
                <a:gridCol w="1244227">
                  <a:extLst>
                    <a:ext uri="{9D8B030D-6E8A-4147-A177-3AD203B41FA5}"/>
                  </a:extLst>
                </a:gridCol>
              </a:tblGrid>
              <a:tr h="259061">
                <a:tc>
                  <a:txBody>
                    <a:bodyPr/>
                    <a:lstStyle/>
                    <a:p>
                      <a:pPr algn="ctr"/>
                      <a:endParaRPr lang="fr-FR" sz="1100" b="1" dirty="0"/>
                    </a:p>
                  </a:txBody>
                  <a:tcPr marL="91436" marR="91436" marT="45712" marB="4571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fr-FR" sz="1100" b="1" baseline="0" dirty="0" smtClean="0"/>
                        <a:t>INITIAL</a:t>
                      </a:r>
                      <a:endParaRPr lang="fr-FR" sz="1100" b="1" dirty="0"/>
                    </a:p>
                  </a:txBody>
                  <a:tcPr marL="91436" marR="91436" marT="45712" marB="4571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fr-FR" sz="700" dirty="0"/>
                    </a:p>
                  </a:txBody>
                  <a:tcPr/>
                </a:tc>
                <a:tc gridSpan="2">
                  <a:txBody>
                    <a:bodyPr/>
                    <a:lstStyle/>
                    <a:p>
                      <a:pPr algn="ctr"/>
                      <a:r>
                        <a:rPr lang="fr-FR" sz="1100" b="1" baseline="0" dirty="0" smtClean="0">
                          <a:solidFill>
                            <a:schemeClr val="bg1"/>
                          </a:solidFill>
                        </a:rPr>
                        <a:t>CONFORT</a:t>
                      </a:r>
                      <a:endParaRPr lang="fr-FR" sz="1100" b="1" dirty="0">
                        <a:solidFill>
                          <a:schemeClr val="bg1"/>
                        </a:solidFill>
                      </a:endParaRPr>
                    </a:p>
                  </a:txBody>
                  <a:tcPr marL="91436" marR="91436" marT="45712" marB="4571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hMerge="1">
                  <a:txBody>
                    <a:bodyPr/>
                    <a:lstStyle/>
                    <a:p>
                      <a:endParaRPr lang="fr-FR" sz="700" dirty="0"/>
                    </a:p>
                  </a:txBody>
                  <a:tcPr/>
                </a:tc>
                <a:tc gridSpan="3">
                  <a:txBody>
                    <a:bodyPr/>
                    <a:lstStyle/>
                    <a:p>
                      <a:pPr algn="ctr"/>
                      <a:r>
                        <a:rPr lang="fr-FR" sz="1100" b="1" baseline="0" dirty="0" smtClean="0">
                          <a:solidFill>
                            <a:schemeClr val="bg1"/>
                          </a:solidFill>
                        </a:rPr>
                        <a:t> </a:t>
                      </a:r>
                      <a:r>
                        <a:rPr lang="fr-FR" sz="1100" b="1" dirty="0" smtClean="0">
                          <a:solidFill>
                            <a:schemeClr val="bg1"/>
                          </a:solidFill>
                        </a:rPr>
                        <a:t>OPTIMAL</a:t>
                      </a:r>
                    </a:p>
                  </a:txBody>
                  <a:tcPr marL="91436" marR="91436" marT="45712" marB="4571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hMerge="1">
                  <a:txBody>
                    <a:bodyPr/>
                    <a:lstStyle/>
                    <a:p>
                      <a:endParaRPr lang="fr-FR" sz="800" dirty="0" smtClean="0"/>
                    </a:p>
                  </a:txBody>
                  <a:tcPr/>
                </a:tc>
                <a:tc hMerge="1">
                  <a:txBody>
                    <a:bodyPr/>
                    <a:lstStyle/>
                    <a:p>
                      <a:endParaRPr lang="fr-FR" sz="800" dirty="0" smtClean="0"/>
                    </a:p>
                  </a:txBody>
                  <a:tcPr/>
                </a:tc>
                <a:extLst>
                  <a:ext uri="{0D108BD9-81ED-4DB2-BD59-A6C34878D82A}"/>
                </a:extLst>
              </a:tr>
              <a:tr h="1759077">
                <a:tc>
                  <a:txBody>
                    <a:bodyPr/>
                    <a:lstStyle/>
                    <a:p>
                      <a:pPr algn="ctr"/>
                      <a:r>
                        <a:rPr lang="fr-FR" sz="1100" b="1" dirty="0" smtClean="0"/>
                        <a:t>Cartes</a:t>
                      </a:r>
                      <a:r>
                        <a:rPr lang="fr-FR" sz="1100" b="1" baseline="0" dirty="0" smtClean="0"/>
                        <a:t> des parents (max 4 cartes)</a:t>
                      </a:r>
                      <a:endParaRPr lang="fr-FR" sz="1100" b="1" dirty="0"/>
                    </a:p>
                  </a:txBody>
                  <a:tcPr marL="91436" marR="91436" marT="45712" marB="4571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Wingdings" panose="05000000000000000000" pitchFamily="2" charset="2"/>
                        <a:buNone/>
                      </a:pPr>
                      <a:endParaRPr lang="fr-FR" sz="1100" dirty="0" smtClean="0"/>
                    </a:p>
                    <a:p>
                      <a:pPr marL="0" indent="0">
                        <a:buFont typeface="Wingdings" panose="05000000000000000000" pitchFamily="2" charset="2"/>
                        <a:buNone/>
                      </a:pPr>
                      <a:endParaRPr lang="fr-FR" sz="1100" dirty="0" smtClean="0"/>
                    </a:p>
                    <a:p>
                      <a:pPr marL="0" indent="0">
                        <a:buFont typeface="Wingdings" panose="05000000000000000000" pitchFamily="2" charset="2"/>
                        <a:buNone/>
                      </a:pPr>
                      <a:endParaRPr lang="fr-FR" sz="1100" dirty="0" smtClean="0"/>
                    </a:p>
                    <a:p>
                      <a:pPr marL="0" indent="0">
                        <a:buFont typeface="Wingdings" panose="05000000000000000000" pitchFamily="2" charset="2"/>
                        <a:buNone/>
                      </a:pPr>
                      <a:r>
                        <a:rPr lang="fr-FR" sz="1100" dirty="0" smtClean="0"/>
                        <a:t>4 Visa</a:t>
                      </a:r>
                      <a:r>
                        <a:rPr lang="fr-FR" sz="1100" baseline="0" dirty="0" smtClean="0"/>
                        <a:t> </a:t>
                      </a:r>
                      <a:r>
                        <a:rPr lang="fr-FR" sz="1100" dirty="0" smtClean="0"/>
                        <a:t>Classic</a:t>
                      </a:r>
                      <a:r>
                        <a:rPr lang="fr-FR" sz="1100" baseline="0" dirty="0" smtClean="0"/>
                        <a:t> à CS </a:t>
                      </a:r>
                      <a:r>
                        <a:rPr lang="fr-FR" sz="1100" dirty="0" smtClean="0"/>
                        <a:t>(max)</a:t>
                      </a:r>
                      <a:endParaRPr lang="fr-FR" sz="1100" dirty="0"/>
                    </a:p>
                  </a:txBody>
                  <a:tcPr marL="35998" marR="35998" marT="53989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100"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100"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100"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1100" dirty="0" smtClean="0"/>
                        <a:t>4 Visa Classic (max)</a:t>
                      </a:r>
                      <a:endParaRPr lang="fr-FR" sz="1100" dirty="0"/>
                    </a:p>
                  </a:txBody>
                  <a:tcPr marL="35998" marR="35998" marT="53989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100"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100"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100"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1100" dirty="0" smtClean="0"/>
                        <a:t>4 Visa Classic (max)</a:t>
                      </a:r>
                      <a:endParaRPr lang="fr-FR" sz="1100" dirty="0"/>
                    </a:p>
                  </a:txBody>
                  <a:tcPr marL="35998" marR="35998" marT="53989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a:t>
                      </a:r>
                      <a:r>
                        <a:rPr lang="fr-FR" sz="1100" baseline="0" dirty="0" smtClean="0"/>
                        <a:t> Visa </a:t>
                      </a:r>
                      <a:r>
                        <a:rPr lang="fr-FR" sz="1100" dirty="0" smtClean="0"/>
                        <a:t>Premier (max)</a:t>
                      </a:r>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 Visa </a:t>
                      </a:r>
                      <a:r>
                        <a:rPr lang="fr-FR" sz="1100" dirty="0" err="1" smtClean="0"/>
                        <a:t>Classic</a:t>
                      </a:r>
                      <a:r>
                        <a:rPr lang="fr-FR" sz="1100" dirty="0" smtClean="0"/>
                        <a:t> (max)</a:t>
                      </a:r>
                    </a:p>
                  </a:txBody>
                  <a:tcPr marL="35998" marR="35998" marT="53989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a:t>
                      </a:r>
                      <a:r>
                        <a:rPr lang="fr-FR" sz="1100" baseline="0" dirty="0" smtClean="0"/>
                        <a:t> Visa </a:t>
                      </a:r>
                      <a:r>
                        <a:rPr lang="fr-FR" sz="1100" dirty="0" smtClean="0"/>
                        <a:t>Premier (max)</a:t>
                      </a:r>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 Visa Classic (max)</a:t>
                      </a:r>
                    </a:p>
                  </a:txBody>
                  <a:tcPr marL="35998" marR="35998" marT="53989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 Visa </a:t>
                      </a:r>
                      <a:r>
                        <a:rPr lang="fr-FR" sz="1100" baseline="0" dirty="0" smtClean="0"/>
                        <a:t> </a:t>
                      </a:r>
                      <a:r>
                        <a:rPr lang="fr-FR" sz="1100" dirty="0" smtClean="0"/>
                        <a:t>Platinum / Visa Premier (max)</a:t>
                      </a:r>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 Visa </a:t>
                      </a:r>
                      <a:r>
                        <a:rPr lang="fr-FR" sz="1100" dirty="0" err="1" smtClean="0"/>
                        <a:t>Classic</a:t>
                      </a:r>
                      <a:r>
                        <a:rPr lang="fr-FR" sz="1100" dirty="0" smtClean="0"/>
                        <a:t> (max)</a:t>
                      </a:r>
                    </a:p>
                  </a:txBody>
                  <a:tcPr marL="35998" marR="35998" marT="53989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100" dirty="0" smtClean="0"/>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a:t>
                      </a:r>
                      <a:r>
                        <a:rPr lang="fr-FR" sz="1100" baseline="0" dirty="0" smtClean="0"/>
                        <a:t>  Visa </a:t>
                      </a:r>
                      <a:r>
                        <a:rPr lang="fr-FR" sz="1100" dirty="0" smtClean="0"/>
                        <a:t>Infinite / Visa Platinum</a:t>
                      </a:r>
                      <a:r>
                        <a:rPr lang="fr-FR" sz="1100" baseline="0" dirty="0" smtClean="0"/>
                        <a:t> / Visa Premier </a:t>
                      </a:r>
                      <a:r>
                        <a:rPr lang="fr-FR" sz="1100" dirty="0" smtClean="0"/>
                        <a:t>(max)</a:t>
                      </a:r>
                    </a:p>
                    <a:p>
                      <a:pPr marL="88900" marR="0" indent="-88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dirty="0" smtClean="0"/>
                        <a:t>2 Visa </a:t>
                      </a:r>
                      <a:r>
                        <a:rPr lang="fr-FR" sz="1100" dirty="0" err="1" smtClean="0"/>
                        <a:t>Classic</a:t>
                      </a:r>
                      <a:r>
                        <a:rPr lang="fr-FR" sz="1100" dirty="0" smtClean="0"/>
                        <a:t> (max)</a:t>
                      </a:r>
                    </a:p>
                  </a:txBody>
                  <a:tcPr marL="35998" marR="35998" marT="53989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extLst>
              </a:tr>
              <a:tr h="1148182">
                <a:tc>
                  <a:txBody>
                    <a:bodyPr/>
                    <a:lstStyle/>
                    <a:p>
                      <a:pPr algn="ctr"/>
                      <a:r>
                        <a:rPr lang="fr-FR" sz="1100" b="1" dirty="0" smtClean="0"/>
                        <a:t>Carte des enfants majeurs</a:t>
                      </a:r>
                      <a:endParaRPr lang="fr-FR" sz="1100" b="1" dirty="0"/>
                    </a:p>
                  </a:txBody>
                  <a:tcPr marL="91436" marR="91436" marT="45712" marB="4571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Wingdings" panose="05000000000000000000" pitchFamily="2" charset="2"/>
                        <a:buNone/>
                      </a:pPr>
                      <a:r>
                        <a:rPr lang="fr-FR" sz="1100" dirty="0" smtClean="0"/>
                        <a:t>1 Visa</a:t>
                      </a:r>
                      <a:r>
                        <a:rPr lang="fr-FR" sz="1100" baseline="0" dirty="0" smtClean="0"/>
                        <a:t> </a:t>
                      </a:r>
                      <a:r>
                        <a:rPr lang="fr-FR" sz="1100" dirty="0" smtClean="0"/>
                        <a:t>Classic</a:t>
                      </a:r>
                      <a:r>
                        <a:rPr lang="fr-FR" sz="1100" baseline="0" dirty="0" smtClean="0"/>
                        <a:t> à CS</a:t>
                      </a:r>
                      <a:endParaRPr lang="fr-FR" sz="1100" dirty="0"/>
                    </a:p>
                  </a:txBody>
                  <a:tcPr marL="35998" marR="35998" marT="43191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r>
                        <a:rPr lang="fr-FR" sz="1100" dirty="0" smtClean="0"/>
                        <a:t>Au choix / personne : </a:t>
                      </a:r>
                    </a:p>
                    <a:p>
                      <a:pPr marL="0" indent="0" algn="ctr">
                        <a:buFont typeface="Wingdings" panose="05000000000000000000" pitchFamily="2" charset="2"/>
                        <a:buNone/>
                      </a:pPr>
                      <a:r>
                        <a:rPr lang="fr-FR" sz="1100" dirty="0" smtClean="0"/>
                        <a:t>1 Visa </a:t>
                      </a:r>
                      <a:r>
                        <a:rPr lang="fr-FR" sz="1100" dirty="0" err="1" smtClean="0"/>
                        <a:t>Classic</a:t>
                      </a:r>
                      <a:endParaRPr lang="fr-FR" sz="1100" dirty="0" smtClean="0"/>
                    </a:p>
                    <a:p>
                      <a:pPr marL="0" indent="0" algn="ctr">
                        <a:buFont typeface="Wingdings" panose="05000000000000000000" pitchFamily="2" charset="2"/>
                        <a:buNone/>
                      </a:pPr>
                      <a:r>
                        <a:rPr lang="fr-FR" sz="1100" baseline="0" dirty="0" smtClean="0"/>
                        <a:t> </a:t>
                      </a:r>
                      <a:r>
                        <a:rPr lang="fr-FR" sz="1100" dirty="0" smtClean="0"/>
                        <a:t>Visa</a:t>
                      </a:r>
                      <a:r>
                        <a:rPr lang="fr-FR" sz="1100" baseline="0" dirty="0" smtClean="0"/>
                        <a:t> </a:t>
                      </a:r>
                      <a:r>
                        <a:rPr lang="fr-FR" sz="1100" dirty="0" smtClean="0"/>
                        <a:t>Classic</a:t>
                      </a:r>
                      <a:r>
                        <a:rPr lang="fr-FR" sz="1100" baseline="0" dirty="0" smtClean="0"/>
                        <a:t> à CS</a:t>
                      </a:r>
                      <a:endParaRPr lang="fr-FR" sz="1100" dirty="0"/>
                    </a:p>
                  </a:txBody>
                  <a:tcPr marL="35998" marR="35998" marT="43191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a:r>
                        <a:rPr lang="fr-FR" sz="1100" dirty="0" smtClean="0"/>
                        <a:t>Au choix / personne : </a:t>
                      </a:r>
                    </a:p>
                    <a:p>
                      <a:pPr marL="0" indent="0" algn="ctr">
                        <a:buFont typeface="Wingdings" panose="05000000000000000000" pitchFamily="2" charset="2"/>
                        <a:buNone/>
                      </a:pPr>
                      <a:r>
                        <a:rPr lang="fr-FR" sz="1100" dirty="0" smtClean="0"/>
                        <a:t>1 Visa Premier</a:t>
                      </a:r>
                    </a:p>
                    <a:p>
                      <a:pPr marL="0" indent="0" algn="ctr">
                        <a:buFont typeface="Wingdings" panose="05000000000000000000" pitchFamily="2" charset="2"/>
                        <a:buNone/>
                      </a:pPr>
                      <a:r>
                        <a:rPr lang="fr-FR" sz="1100" dirty="0" smtClean="0"/>
                        <a:t>1 Visa </a:t>
                      </a:r>
                      <a:r>
                        <a:rPr lang="fr-FR" sz="1100" dirty="0" err="1" smtClean="0"/>
                        <a:t>Classic</a:t>
                      </a:r>
                      <a:endParaRPr lang="fr-FR" sz="1100" dirty="0" smtClean="0"/>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1100" dirty="0" smtClean="0"/>
                        <a:t>1</a:t>
                      </a:r>
                      <a:r>
                        <a:rPr lang="fr-FR" sz="1100" baseline="0" dirty="0" smtClean="0"/>
                        <a:t> </a:t>
                      </a:r>
                      <a:r>
                        <a:rPr lang="fr-FR" sz="1100" dirty="0" smtClean="0"/>
                        <a:t>Visa</a:t>
                      </a:r>
                      <a:r>
                        <a:rPr lang="fr-FR" sz="1100" baseline="0" dirty="0" smtClean="0"/>
                        <a:t> </a:t>
                      </a:r>
                      <a:r>
                        <a:rPr lang="fr-FR" sz="1100" dirty="0" smtClean="0"/>
                        <a:t>Classic</a:t>
                      </a:r>
                      <a:r>
                        <a:rPr lang="fr-FR" sz="1100" baseline="0" dirty="0" smtClean="0"/>
                        <a:t> à CS</a:t>
                      </a:r>
                      <a:endParaRPr lang="fr-FR" sz="1100" dirty="0" smtClean="0"/>
                    </a:p>
                  </a:txBody>
                  <a:tcPr marL="35998" marR="35998" marT="43191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Wingdings" panose="05000000000000000000" pitchFamily="2" charset="2"/>
                        <a:buNone/>
                      </a:pPr>
                      <a:endParaRPr lang="fr-FR" sz="1100" baseline="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extLst>
              </a:tr>
              <a:tr h="645267">
                <a:tc>
                  <a:txBody>
                    <a:bodyPr/>
                    <a:lstStyle/>
                    <a:p>
                      <a:pPr algn="ctr"/>
                      <a:r>
                        <a:rPr lang="fr-FR" sz="1100" b="1" dirty="0" smtClean="0"/>
                        <a:t>Carte des enfants mineurs</a:t>
                      </a:r>
                      <a:endParaRPr lang="fr-FR" sz="1100" b="1" dirty="0"/>
                    </a:p>
                  </a:txBody>
                  <a:tcPr marL="91436" marR="91436" marT="45712" marB="4571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1100" dirty="0" smtClean="0"/>
                        <a:t>1</a:t>
                      </a:r>
                      <a:r>
                        <a:rPr lang="fr-FR" sz="1100" baseline="0" dirty="0" smtClean="0"/>
                        <a:t> </a:t>
                      </a:r>
                      <a:r>
                        <a:rPr lang="fr-FR" sz="1100" dirty="0" smtClean="0"/>
                        <a:t>Visa</a:t>
                      </a:r>
                      <a:r>
                        <a:rPr lang="fr-FR" sz="1100" baseline="0" dirty="0" smtClean="0"/>
                        <a:t> </a:t>
                      </a:r>
                      <a:r>
                        <a:rPr lang="fr-FR" sz="1100" dirty="0" smtClean="0"/>
                        <a:t>Classic</a:t>
                      </a:r>
                      <a:r>
                        <a:rPr lang="fr-FR" sz="1100" baseline="0" dirty="0" smtClean="0"/>
                        <a:t> à contrôle de solde </a:t>
                      </a:r>
                      <a:endParaRPr lang="fr-FR" sz="1100" dirty="0"/>
                    </a:p>
                  </a:txBody>
                  <a:tcPr marL="35998" marR="35998" marT="431917" marB="4571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85725" indent="-85725">
                        <a:buFont typeface="Wingdings" panose="05000000000000000000" pitchFamily="2" charset="2"/>
                        <a:buChar char="§"/>
                      </a:pPr>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85725" indent="-85725">
                        <a:buFont typeface="Wingdings" panose="05000000000000000000" pitchFamily="2" charset="2"/>
                        <a:buChar char="§"/>
                      </a:pPr>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85725" indent="-85725">
                        <a:buFont typeface="Wingdings" panose="05000000000000000000" pitchFamily="2" charset="2"/>
                        <a:buChar char="§"/>
                      </a:pPr>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85725" indent="-85725">
                        <a:buFont typeface="Wingdings" panose="05000000000000000000" pitchFamily="2" charset="2"/>
                        <a:buChar char="§"/>
                      </a:pPr>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85725" indent="-85725">
                        <a:buFont typeface="Wingdings" panose="05000000000000000000" pitchFamily="2" charset="2"/>
                        <a:buChar char="§"/>
                      </a:pPr>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85725" indent="-85725">
                        <a:buFont typeface="Wingdings" panose="05000000000000000000" pitchFamily="2" charset="2"/>
                        <a:buChar char="§"/>
                      </a:pPr>
                      <a:endParaRPr lang="fr-FR" sz="1100" dirty="0" smtClean="0"/>
                    </a:p>
                  </a:txBody>
                  <a:tcPr marL="36000" marR="36000" marT="43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extLst>
              </a:tr>
            </a:tbl>
          </a:graphicData>
        </a:graphic>
      </p:graphicFrame>
      <p:sp>
        <p:nvSpPr>
          <p:cNvPr id="18469" name="TextBox 79"/>
          <p:cNvSpPr txBox="1">
            <a:spLocks noChangeArrowheads="1"/>
          </p:cNvSpPr>
          <p:nvPr/>
        </p:nvSpPr>
        <p:spPr bwMode="auto">
          <a:xfrm>
            <a:off x="4356100" y="5407025"/>
            <a:ext cx="46799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000" b="0" i="1" smtClean="0">
                <a:solidFill>
                  <a:prstClr val="black"/>
                </a:solidFill>
                <a:cs typeface="Arial" pitchFamily="34" charset="0"/>
              </a:rPr>
              <a:t>Pour le niveau Optimal, les parents ont droit à 1 carte Premium (Premier / Platinum / Infinite au choix selon le niveau de cartes) et 1 carte Visa Classic par individu.</a:t>
            </a:r>
          </a:p>
          <a:p>
            <a:pPr eaLnBrk="1" fontAlgn="base" hangingPunct="1">
              <a:spcBef>
                <a:spcPct val="0"/>
              </a:spcBef>
              <a:spcAft>
                <a:spcPct val="0"/>
              </a:spcAft>
            </a:pPr>
            <a:r>
              <a:rPr lang="fr-FR" altLang="fr-FR" sz="1000" b="0" i="1" smtClean="0">
                <a:solidFill>
                  <a:prstClr val="black"/>
                </a:solidFill>
                <a:cs typeface="Arial" pitchFamily="34" charset="0"/>
              </a:rPr>
              <a:t>Les enfants majeurs ont droit à une carte Visa Premier</a:t>
            </a:r>
          </a:p>
        </p:txBody>
      </p:sp>
      <p:grpSp>
        <p:nvGrpSpPr>
          <p:cNvPr id="18470" name="Groupe 103"/>
          <p:cNvGrpSpPr>
            <a:grpSpLocks/>
          </p:cNvGrpSpPr>
          <p:nvPr/>
        </p:nvGrpSpPr>
        <p:grpSpPr bwMode="auto">
          <a:xfrm>
            <a:off x="1187450" y="3429000"/>
            <a:ext cx="5976938" cy="377825"/>
            <a:chOff x="2602271" y="2962443"/>
            <a:chExt cx="4769226" cy="301559"/>
          </a:xfrm>
        </p:grpSpPr>
        <p:pic>
          <p:nvPicPr>
            <p:cNvPr id="18516" name="Picture 1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90715" y="3011717"/>
              <a:ext cx="265160" cy="16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517" name="Group 71"/>
            <p:cNvGrpSpPr>
              <a:grpSpLocks/>
            </p:cNvGrpSpPr>
            <p:nvPr/>
          </p:nvGrpSpPr>
          <p:grpSpPr bwMode="auto">
            <a:xfrm>
              <a:off x="2602271" y="2975139"/>
              <a:ext cx="412897" cy="255986"/>
              <a:chOff x="1043608" y="4130302"/>
              <a:chExt cx="936104" cy="610922"/>
            </a:xfrm>
          </p:grpSpPr>
          <p:pic>
            <p:nvPicPr>
              <p:cNvPr id="18526" name="Imag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130302"/>
                <a:ext cx="936104" cy="610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27" name="Image 2" descr="image001"/>
              <p:cNvPicPr>
                <a:picLocks noChangeAspect="1" noChangeArrowheads="1"/>
              </p:cNvPicPr>
              <p:nvPr/>
            </p:nvPicPr>
            <p:blipFill>
              <a:blip r:embed="rId4">
                <a:extLst>
                  <a:ext uri="{28A0092B-C50C-407E-A947-70E740481C1C}">
                    <a14:useLocalDpi xmlns:a14="http://schemas.microsoft.com/office/drawing/2010/main" val="0"/>
                  </a:ext>
                </a:extLst>
              </a:blip>
              <a:srcRect l="31879" t="24559" r="60152" b="50882"/>
              <a:stretch>
                <a:fillRect/>
              </a:stretch>
            </p:blipFill>
            <p:spPr bwMode="auto">
              <a:xfrm>
                <a:off x="1403648" y="4303954"/>
                <a:ext cx="540060" cy="14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518" name="Group 77"/>
            <p:cNvGrpSpPr>
              <a:grpSpLocks/>
            </p:cNvGrpSpPr>
            <p:nvPr/>
          </p:nvGrpSpPr>
          <p:grpSpPr bwMode="auto">
            <a:xfrm>
              <a:off x="3969046" y="3004416"/>
              <a:ext cx="284374" cy="183643"/>
              <a:chOff x="2893582" y="4130302"/>
              <a:chExt cx="936104" cy="610922"/>
            </a:xfrm>
          </p:grpSpPr>
          <p:pic>
            <p:nvPicPr>
              <p:cNvPr id="18524" name="Image 2" descr="image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3582" y="4130302"/>
                <a:ext cx="936104" cy="610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25" name="Image 2" descr="image001"/>
              <p:cNvPicPr>
                <a:picLocks noChangeAspect="1" noChangeArrowheads="1"/>
              </p:cNvPicPr>
              <p:nvPr/>
            </p:nvPicPr>
            <p:blipFill>
              <a:blip r:embed="rId4">
                <a:extLst>
                  <a:ext uri="{28A0092B-C50C-407E-A947-70E740481C1C}">
                    <a14:useLocalDpi xmlns:a14="http://schemas.microsoft.com/office/drawing/2010/main" val="0"/>
                  </a:ext>
                </a:extLst>
              </a:blip>
              <a:srcRect l="31879" t="24559" r="60152" b="50882"/>
              <a:stretch>
                <a:fillRect/>
              </a:stretch>
            </p:blipFill>
            <p:spPr bwMode="auto">
              <a:xfrm>
                <a:off x="3253623" y="4303954"/>
                <a:ext cx="540060" cy="14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519" name="Group 110"/>
            <p:cNvGrpSpPr>
              <a:grpSpLocks/>
            </p:cNvGrpSpPr>
            <p:nvPr/>
          </p:nvGrpSpPr>
          <p:grpSpPr bwMode="auto">
            <a:xfrm>
              <a:off x="6733685" y="2962443"/>
              <a:ext cx="284374" cy="183643"/>
              <a:chOff x="5652738" y="4130302"/>
              <a:chExt cx="936104" cy="610922"/>
            </a:xfrm>
          </p:grpSpPr>
          <p:pic>
            <p:nvPicPr>
              <p:cNvPr id="18522" name="Image 2" descr="image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738" y="4130302"/>
                <a:ext cx="936104" cy="610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23" name="Image 2" descr="image001"/>
              <p:cNvPicPr>
                <a:picLocks noChangeAspect="1" noChangeArrowheads="1"/>
              </p:cNvPicPr>
              <p:nvPr/>
            </p:nvPicPr>
            <p:blipFill>
              <a:blip r:embed="rId4">
                <a:extLst>
                  <a:ext uri="{28A0092B-C50C-407E-A947-70E740481C1C}">
                    <a14:useLocalDpi xmlns:a14="http://schemas.microsoft.com/office/drawing/2010/main" val="0"/>
                  </a:ext>
                </a:extLst>
              </a:blip>
              <a:srcRect l="31879" t="24559" r="60152" b="50882"/>
              <a:stretch>
                <a:fillRect/>
              </a:stretch>
            </p:blipFill>
            <p:spPr bwMode="auto">
              <a:xfrm>
                <a:off x="6012779" y="4303954"/>
                <a:ext cx="540060" cy="14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520" name="Picture 12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17476" y="3022954"/>
              <a:ext cx="265160" cy="16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21" name="Picture 1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97407" y="3089270"/>
              <a:ext cx="274090" cy="17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5" name="Rectangle 84"/>
          <p:cNvSpPr/>
          <p:nvPr/>
        </p:nvSpPr>
        <p:spPr>
          <a:xfrm>
            <a:off x="177800" y="5684838"/>
            <a:ext cx="3514725" cy="7747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defRPr/>
            </a:pPr>
            <a:r>
              <a:rPr lang="fr-FR" sz="1100" b="1" i="1" dirty="0">
                <a:solidFill>
                  <a:prstClr val="white"/>
                </a:solidFill>
              </a:rPr>
              <a:t>            Accès à tous les  types de débit (DD, DI, Izicarte DD, Izicarte DI) au sein d’un même niveau de carte, pour les majeurs et pour les cartes qui le permettent, sous réserve d’acceptation de la banque</a:t>
            </a:r>
          </a:p>
        </p:txBody>
      </p:sp>
      <p:grpSp>
        <p:nvGrpSpPr>
          <p:cNvPr id="18472" name="tick"/>
          <p:cNvGrpSpPr>
            <a:grpSpLocks noChangeAspect="1"/>
          </p:cNvGrpSpPr>
          <p:nvPr/>
        </p:nvGrpSpPr>
        <p:grpSpPr bwMode="auto">
          <a:xfrm>
            <a:off x="153988" y="5473700"/>
            <a:ext cx="406400" cy="406400"/>
            <a:chOff x="4650186" y="2315239"/>
            <a:chExt cx="432000" cy="432000"/>
          </a:xfrm>
        </p:grpSpPr>
        <p:sp>
          <p:nvSpPr>
            <p:cNvPr id="87" name="white_circle"/>
            <p:cNvSpPr/>
            <p:nvPr/>
          </p:nvSpPr>
          <p:spPr>
            <a:xfrm>
              <a:off x="4650186" y="2315239"/>
              <a:ext cx="432000" cy="432000"/>
            </a:xfrm>
            <a:prstGeom prst="ellipse">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176129" algn="ctr">
                <a:defRPr/>
              </a:pPr>
              <a:endParaRPr lang="en-GB" sz="1400" b="1">
                <a:solidFill>
                  <a:prstClr val="black"/>
                </a:solidFill>
              </a:endParaRPr>
            </a:p>
          </p:txBody>
        </p:sp>
        <p:sp>
          <p:nvSpPr>
            <p:cNvPr id="18515" name="tick1"/>
            <p:cNvSpPr>
              <a:spLocks noChangeAspect="1" noChangeArrowheads="1"/>
            </p:cNvSpPr>
            <p:nvPr/>
          </p:nvSpPr>
          <p:spPr bwMode="auto">
            <a:xfrm>
              <a:off x="4650186" y="2315239"/>
              <a:ext cx="432000" cy="431218"/>
            </a:xfrm>
            <a:custGeom>
              <a:avLst/>
              <a:gdLst>
                <a:gd name="T0" fmla="*/ 331318 w 431218"/>
                <a:gd name="T1" fmla="*/ 111967 h 431218"/>
                <a:gd name="T2" fmla="*/ 190682 w 431218"/>
                <a:gd name="T3" fmla="*/ 250494 h 431218"/>
                <a:gd name="T4" fmla="*/ 96867 w 431218"/>
                <a:gd name="T5" fmla="*/ 157526 h 431218"/>
                <a:gd name="T6" fmla="*/ 52760 w 431218"/>
                <a:gd name="T7" fmla="*/ 200900 h 431218"/>
                <a:gd name="T8" fmla="*/ 146573 w 431218"/>
                <a:gd name="T9" fmla="*/ 293700 h 431218"/>
                <a:gd name="T10" fmla="*/ 190682 w 431218"/>
                <a:gd name="T11" fmla="*/ 337410 h 431218"/>
                <a:gd name="T12" fmla="*/ 375426 w 431218"/>
                <a:gd name="T13" fmla="*/ 155677 h 431218"/>
                <a:gd name="T14" fmla="*/ 217571 w 431218"/>
                <a:gd name="T15" fmla="*/ 0 h 431218"/>
                <a:gd name="T16" fmla="*/ 435142 w 431218"/>
                <a:gd name="T17" fmla="*/ 215609 h 431218"/>
                <a:gd name="T18" fmla="*/ 217571 w 431218"/>
                <a:gd name="T19" fmla="*/ 431218 h 431218"/>
                <a:gd name="T20" fmla="*/ 0 w 431218"/>
                <a:gd name="T21" fmla="*/ 215609 h 431218"/>
                <a:gd name="T22" fmla="*/ 217571 w 431218"/>
                <a:gd name="T23" fmla="*/ 0 h 431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1218" h="431218">
                  <a:moveTo>
                    <a:pt x="328330" y="111967"/>
                  </a:moveTo>
                  <a:lnTo>
                    <a:pt x="188962" y="250494"/>
                  </a:lnTo>
                  <a:lnTo>
                    <a:pt x="95994" y="157526"/>
                  </a:lnTo>
                  <a:lnTo>
                    <a:pt x="52284" y="200900"/>
                  </a:lnTo>
                  <a:lnTo>
                    <a:pt x="145252" y="293700"/>
                  </a:lnTo>
                  <a:lnTo>
                    <a:pt x="188962" y="337410"/>
                  </a:lnTo>
                  <a:lnTo>
                    <a:pt x="372040" y="155677"/>
                  </a:lnTo>
                  <a:lnTo>
                    <a:pt x="328330" y="111967"/>
                  </a:lnTo>
                  <a:close/>
                  <a:moveTo>
                    <a:pt x="215609" y="0"/>
                  </a:moveTo>
                  <a:cubicBezTo>
                    <a:pt x="334687" y="0"/>
                    <a:pt x="431218" y="96531"/>
                    <a:pt x="431218" y="215609"/>
                  </a:cubicBezTo>
                  <a:cubicBezTo>
                    <a:pt x="431218" y="334687"/>
                    <a:pt x="334687" y="431218"/>
                    <a:pt x="215609" y="431218"/>
                  </a:cubicBezTo>
                  <a:cubicBezTo>
                    <a:pt x="96531" y="431218"/>
                    <a:pt x="0" y="334687"/>
                    <a:pt x="0" y="215609"/>
                  </a:cubicBezTo>
                  <a:cubicBezTo>
                    <a:pt x="0" y="96531"/>
                    <a:pt x="96531" y="0"/>
                    <a:pt x="215609" y="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fr-FR" smtClean="0">
                <a:solidFill>
                  <a:prstClr val="black"/>
                </a:solidFill>
                <a:cs typeface="Arial" pitchFamily="34" charset="0"/>
              </a:endParaRPr>
            </a:p>
          </p:txBody>
        </p:sp>
      </p:grpSp>
      <p:grpSp>
        <p:nvGrpSpPr>
          <p:cNvPr id="18473" name="Groupe 2"/>
          <p:cNvGrpSpPr>
            <a:grpSpLocks/>
          </p:cNvGrpSpPr>
          <p:nvPr/>
        </p:nvGrpSpPr>
        <p:grpSpPr bwMode="auto">
          <a:xfrm>
            <a:off x="1187450" y="2017713"/>
            <a:ext cx="7799388" cy="619125"/>
            <a:chOff x="2539570" y="1801921"/>
            <a:chExt cx="6302323" cy="500134"/>
          </a:xfrm>
        </p:grpSpPr>
        <p:sp>
          <p:nvSpPr>
            <p:cNvPr id="18487" name="TextBox 22"/>
            <p:cNvSpPr txBox="1">
              <a:spLocks noChangeArrowheads="1"/>
            </p:cNvSpPr>
            <p:nvPr/>
          </p:nvSpPr>
          <p:spPr bwMode="auto">
            <a:xfrm>
              <a:off x="2904806" y="1946837"/>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x4</a:t>
              </a:r>
            </a:p>
          </p:txBody>
        </p:sp>
        <p:sp>
          <p:nvSpPr>
            <p:cNvPr id="18488" name="TextBox 23"/>
            <p:cNvSpPr txBox="1">
              <a:spLocks noChangeArrowheads="1"/>
            </p:cNvSpPr>
            <p:nvPr/>
          </p:nvSpPr>
          <p:spPr bwMode="auto">
            <a:xfrm>
              <a:off x="3808021" y="1946837"/>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x4</a:t>
              </a:r>
            </a:p>
          </p:txBody>
        </p:sp>
        <p:sp>
          <p:nvSpPr>
            <p:cNvPr id="18489" name="TextBox 24"/>
            <p:cNvSpPr txBox="1">
              <a:spLocks noChangeArrowheads="1"/>
            </p:cNvSpPr>
            <p:nvPr/>
          </p:nvSpPr>
          <p:spPr bwMode="auto">
            <a:xfrm>
              <a:off x="4722601" y="1932151"/>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x4</a:t>
              </a:r>
            </a:p>
          </p:txBody>
        </p:sp>
        <p:sp>
          <p:nvSpPr>
            <p:cNvPr id="18490" name="TextBox 25"/>
            <p:cNvSpPr txBox="1">
              <a:spLocks noChangeArrowheads="1"/>
            </p:cNvSpPr>
            <p:nvPr/>
          </p:nvSpPr>
          <p:spPr bwMode="auto">
            <a:xfrm>
              <a:off x="5651242" y="1801921"/>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sp>
          <p:nvSpPr>
            <p:cNvPr id="18491" name="TextBox 26"/>
            <p:cNvSpPr txBox="1">
              <a:spLocks noChangeArrowheads="1"/>
            </p:cNvSpPr>
            <p:nvPr/>
          </p:nvSpPr>
          <p:spPr bwMode="auto">
            <a:xfrm>
              <a:off x="5651242" y="2031485"/>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sp>
          <p:nvSpPr>
            <p:cNvPr id="18492" name="TextBox 28"/>
            <p:cNvSpPr txBox="1">
              <a:spLocks noChangeArrowheads="1"/>
            </p:cNvSpPr>
            <p:nvPr/>
          </p:nvSpPr>
          <p:spPr bwMode="auto">
            <a:xfrm>
              <a:off x="7589890" y="1810881"/>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sp>
          <p:nvSpPr>
            <p:cNvPr id="18493" name="TextBox 29"/>
            <p:cNvSpPr txBox="1">
              <a:spLocks noChangeArrowheads="1"/>
            </p:cNvSpPr>
            <p:nvPr/>
          </p:nvSpPr>
          <p:spPr bwMode="auto">
            <a:xfrm>
              <a:off x="7589890" y="2040445"/>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sp>
          <p:nvSpPr>
            <p:cNvPr id="18494" name="TextBox 30"/>
            <p:cNvSpPr txBox="1">
              <a:spLocks noChangeArrowheads="1"/>
            </p:cNvSpPr>
            <p:nvPr/>
          </p:nvSpPr>
          <p:spPr bwMode="auto">
            <a:xfrm>
              <a:off x="8412805" y="1810881"/>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sp>
          <p:nvSpPr>
            <p:cNvPr id="18495" name="TextBox 31"/>
            <p:cNvSpPr txBox="1">
              <a:spLocks noChangeArrowheads="1"/>
            </p:cNvSpPr>
            <p:nvPr/>
          </p:nvSpPr>
          <p:spPr bwMode="auto">
            <a:xfrm>
              <a:off x="8412805" y="2040445"/>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sp>
          <p:nvSpPr>
            <p:cNvPr id="18496" name="TextBox 74"/>
            <p:cNvSpPr txBox="1">
              <a:spLocks noChangeArrowheads="1"/>
            </p:cNvSpPr>
            <p:nvPr/>
          </p:nvSpPr>
          <p:spPr bwMode="auto">
            <a:xfrm>
              <a:off x="6577645" y="1801921"/>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sp>
          <p:nvSpPr>
            <p:cNvPr id="18497" name="TextBox 75"/>
            <p:cNvSpPr txBox="1">
              <a:spLocks noChangeArrowheads="1"/>
            </p:cNvSpPr>
            <p:nvPr/>
          </p:nvSpPr>
          <p:spPr bwMode="auto">
            <a:xfrm>
              <a:off x="6577645" y="2031485"/>
              <a:ext cx="4290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100" smtClean="0">
                  <a:solidFill>
                    <a:prstClr val="black"/>
                  </a:solidFill>
                  <a:cs typeface="Arial" pitchFamily="34" charset="0"/>
                </a:rPr>
                <a:t>x2</a:t>
              </a:r>
            </a:p>
          </p:txBody>
        </p:sp>
        <p:pic>
          <p:nvPicPr>
            <p:cNvPr id="18498" name="Picture 7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08381" y="1952461"/>
              <a:ext cx="410143" cy="26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9" name="Picture 8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39094" y="1937775"/>
              <a:ext cx="410143" cy="261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0" name="Picture 9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45850" y="2097223"/>
              <a:ext cx="244234" cy="155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1" name="Picture 9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280061" y="2097449"/>
              <a:ext cx="244234" cy="155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2" name="Picture 9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263144" y="2106409"/>
              <a:ext cx="244234" cy="155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3" name="Picture 1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61885" y="2106409"/>
              <a:ext cx="244234" cy="155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4" name="Picture 1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42624" y="1871380"/>
              <a:ext cx="238841" cy="15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5" name="Picture 11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274549" y="1863105"/>
              <a:ext cx="238841" cy="15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6" name="Picture 1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262477" y="1872065"/>
              <a:ext cx="237639" cy="15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7" name="Picture 117"/>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366783" y="1942991"/>
              <a:ext cx="202049" cy="12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8" name="Picture 121"/>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8059960" y="1872065"/>
              <a:ext cx="239176" cy="1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09" name="Picture 11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165538" y="1942991"/>
              <a:ext cx="202049" cy="12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510" name="Group 86"/>
            <p:cNvGrpSpPr>
              <a:grpSpLocks/>
            </p:cNvGrpSpPr>
            <p:nvPr/>
          </p:nvGrpSpPr>
          <p:grpSpPr bwMode="auto">
            <a:xfrm>
              <a:off x="2539570" y="1948525"/>
              <a:ext cx="412897" cy="255986"/>
              <a:chOff x="1043608" y="4130302"/>
              <a:chExt cx="936104" cy="610922"/>
            </a:xfrm>
          </p:grpSpPr>
          <p:pic>
            <p:nvPicPr>
              <p:cNvPr id="18512" name="Imag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130302"/>
                <a:ext cx="936104" cy="610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3" name="Image 2" descr="image001"/>
              <p:cNvPicPr>
                <a:picLocks noChangeAspect="1" noChangeArrowheads="1"/>
              </p:cNvPicPr>
              <p:nvPr/>
            </p:nvPicPr>
            <p:blipFill>
              <a:blip r:embed="rId4">
                <a:extLst>
                  <a:ext uri="{28A0092B-C50C-407E-A947-70E740481C1C}">
                    <a14:useLocalDpi xmlns:a14="http://schemas.microsoft.com/office/drawing/2010/main" val="0"/>
                  </a:ext>
                </a:extLst>
              </a:blip>
              <a:srcRect l="31879" t="24559" r="60152" b="50882"/>
              <a:stretch>
                <a:fillRect/>
              </a:stretch>
            </p:blipFill>
            <p:spPr bwMode="auto">
              <a:xfrm>
                <a:off x="1403648" y="4303954"/>
                <a:ext cx="540060" cy="14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511" name="Picture 120"/>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317960" y="1982436"/>
              <a:ext cx="180059" cy="1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74" name="Groupe 1"/>
          <p:cNvGrpSpPr>
            <a:grpSpLocks/>
          </p:cNvGrpSpPr>
          <p:nvPr/>
        </p:nvGrpSpPr>
        <p:grpSpPr bwMode="auto">
          <a:xfrm>
            <a:off x="4610100" y="4548188"/>
            <a:ext cx="517525" cy="320675"/>
            <a:chOff x="4610388" y="4594202"/>
            <a:chExt cx="517422" cy="320789"/>
          </a:xfrm>
        </p:grpSpPr>
        <p:pic>
          <p:nvPicPr>
            <p:cNvPr id="18485" name="Imag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388" y="4594202"/>
              <a:ext cx="517422" cy="320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6" name="Image 2" descr="image001"/>
            <p:cNvPicPr>
              <a:picLocks noChangeAspect="1" noChangeArrowheads="1"/>
            </p:cNvPicPr>
            <p:nvPr/>
          </p:nvPicPr>
          <p:blipFill>
            <a:blip r:embed="rId4">
              <a:extLst>
                <a:ext uri="{28A0092B-C50C-407E-A947-70E740481C1C}">
                  <a14:useLocalDpi xmlns:a14="http://schemas.microsoft.com/office/drawing/2010/main" val="0"/>
                </a:ext>
              </a:extLst>
            </a:blip>
            <a:srcRect l="31879" t="24559" r="60152" b="50882"/>
            <a:stretch>
              <a:fillRect/>
            </a:stretch>
          </p:blipFill>
          <p:spPr bwMode="auto">
            <a:xfrm>
              <a:off x="4788569" y="4683720"/>
              <a:ext cx="298513" cy="75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75" name="Groupe 32"/>
          <p:cNvGrpSpPr>
            <a:grpSpLocks/>
          </p:cNvGrpSpPr>
          <p:nvPr/>
        </p:nvGrpSpPr>
        <p:grpSpPr bwMode="auto">
          <a:xfrm>
            <a:off x="954088" y="1582738"/>
            <a:ext cx="8032750" cy="431800"/>
            <a:chOff x="953445" y="1583214"/>
            <a:chExt cx="8034066" cy="430887"/>
          </a:xfrm>
        </p:grpSpPr>
        <p:sp>
          <p:nvSpPr>
            <p:cNvPr id="18478" name="ZoneTexte 31"/>
            <p:cNvSpPr txBox="1">
              <a:spLocks noChangeArrowheads="1"/>
            </p:cNvSpPr>
            <p:nvPr/>
          </p:nvSpPr>
          <p:spPr bwMode="auto">
            <a:xfrm>
              <a:off x="953445" y="1583214"/>
              <a:ext cx="10982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CLASSIC À CS</a:t>
              </a:r>
            </a:p>
            <a:p>
              <a:pPr algn="ctr" eaLnBrk="1" fontAlgn="base" hangingPunct="1">
                <a:spcBef>
                  <a:spcPct val="0"/>
                </a:spcBef>
                <a:spcAft>
                  <a:spcPct val="0"/>
                </a:spcAft>
              </a:pPr>
              <a:r>
                <a:rPr lang="fr-FR" altLang="fr-FR" sz="1100" smtClean="0">
                  <a:solidFill>
                    <a:srgbClr val="C00000"/>
                  </a:solidFill>
                  <a:cs typeface="Arial" pitchFamily="34" charset="0"/>
                </a:rPr>
                <a:t>12€</a:t>
              </a:r>
            </a:p>
          </p:txBody>
        </p:sp>
        <p:sp>
          <p:nvSpPr>
            <p:cNvPr id="18479" name="ZoneTexte 89"/>
            <p:cNvSpPr txBox="1">
              <a:spLocks noChangeArrowheads="1"/>
            </p:cNvSpPr>
            <p:nvPr/>
          </p:nvSpPr>
          <p:spPr bwMode="auto">
            <a:xfrm>
              <a:off x="2119713" y="1583214"/>
              <a:ext cx="10982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CLASSIC</a:t>
              </a:r>
            </a:p>
            <a:p>
              <a:pPr algn="ctr" eaLnBrk="1" fontAlgn="base" hangingPunct="1">
                <a:spcBef>
                  <a:spcPct val="0"/>
                </a:spcBef>
                <a:spcAft>
                  <a:spcPct val="0"/>
                </a:spcAft>
              </a:pPr>
              <a:r>
                <a:rPr lang="fr-FR" altLang="fr-FR" sz="1100" smtClean="0">
                  <a:solidFill>
                    <a:srgbClr val="C00000"/>
                  </a:solidFill>
                  <a:cs typeface="Arial" pitchFamily="34" charset="0"/>
                </a:rPr>
                <a:t>12€</a:t>
              </a:r>
            </a:p>
          </p:txBody>
        </p:sp>
        <p:sp>
          <p:nvSpPr>
            <p:cNvPr id="18480" name="ZoneTexte 90"/>
            <p:cNvSpPr txBox="1">
              <a:spLocks noChangeArrowheads="1"/>
            </p:cNvSpPr>
            <p:nvPr/>
          </p:nvSpPr>
          <p:spPr bwMode="auto">
            <a:xfrm>
              <a:off x="3280743" y="1583214"/>
              <a:ext cx="10982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CLASSIC</a:t>
              </a:r>
            </a:p>
            <a:p>
              <a:pPr algn="ctr" eaLnBrk="1" fontAlgn="base" hangingPunct="1">
                <a:spcBef>
                  <a:spcPct val="0"/>
                </a:spcBef>
                <a:spcAft>
                  <a:spcPct val="0"/>
                </a:spcAft>
              </a:pPr>
              <a:r>
                <a:rPr lang="fr-FR" altLang="fr-FR" sz="1100" smtClean="0">
                  <a:solidFill>
                    <a:srgbClr val="C00000"/>
                  </a:solidFill>
                  <a:cs typeface="Arial" pitchFamily="34" charset="0"/>
                </a:rPr>
                <a:t>15€</a:t>
              </a:r>
            </a:p>
          </p:txBody>
        </p:sp>
        <p:sp>
          <p:nvSpPr>
            <p:cNvPr id="18481" name="ZoneTexte 93"/>
            <p:cNvSpPr txBox="1">
              <a:spLocks noChangeArrowheads="1"/>
            </p:cNvSpPr>
            <p:nvPr/>
          </p:nvSpPr>
          <p:spPr bwMode="auto">
            <a:xfrm>
              <a:off x="4441752" y="1583214"/>
              <a:ext cx="10982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PREMIER</a:t>
              </a:r>
            </a:p>
            <a:p>
              <a:pPr algn="ctr" eaLnBrk="1" fontAlgn="base" hangingPunct="1">
                <a:spcBef>
                  <a:spcPct val="0"/>
                </a:spcBef>
                <a:spcAft>
                  <a:spcPct val="0"/>
                </a:spcAft>
              </a:pPr>
              <a:r>
                <a:rPr lang="fr-FR" altLang="fr-FR" sz="1100" smtClean="0">
                  <a:solidFill>
                    <a:srgbClr val="C00000"/>
                  </a:solidFill>
                  <a:cs typeface="Arial" pitchFamily="34" charset="0"/>
                </a:rPr>
                <a:t>19€</a:t>
              </a:r>
            </a:p>
          </p:txBody>
        </p:sp>
        <p:sp>
          <p:nvSpPr>
            <p:cNvPr id="18482" name="ZoneTexte 94"/>
            <p:cNvSpPr txBox="1">
              <a:spLocks noChangeArrowheads="1"/>
            </p:cNvSpPr>
            <p:nvPr/>
          </p:nvSpPr>
          <p:spPr bwMode="auto">
            <a:xfrm>
              <a:off x="5570109" y="1583214"/>
              <a:ext cx="10347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PREMIER</a:t>
              </a:r>
            </a:p>
            <a:p>
              <a:pPr algn="ctr" eaLnBrk="1" fontAlgn="base" hangingPunct="1">
                <a:spcBef>
                  <a:spcPct val="0"/>
                </a:spcBef>
                <a:spcAft>
                  <a:spcPct val="0"/>
                </a:spcAft>
              </a:pPr>
              <a:r>
                <a:rPr lang="fr-FR" altLang="fr-FR" sz="1100" smtClean="0">
                  <a:solidFill>
                    <a:srgbClr val="C00000"/>
                  </a:solidFill>
                  <a:cs typeface="Arial" pitchFamily="34" charset="0"/>
                </a:rPr>
                <a:t>27€</a:t>
              </a:r>
            </a:p>
          </p:txBody>
        </p:sp>
        <p:sp>
          <p:nvSpPr>
            <p:cNvPr id="18483" name="ZoneTexte 95"/>
            <p:cNvSpPr txBox="1">
              <a:spLocks noChangeArrowheads="1"/>
            </p:cNvSpPr>
            <p:nvPr/>
          </p:nvSpPr>
          <p:spPr bwMode="auto">
            <a:xfrm>
              <a:off x="6595332" y="1583214"/>
              <a:ext cx="12165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PLATINUM</a:t>
              </a:r>
            </a:p>
            <a:p>
              <a:pPr algn="ctr" eaLnBrk="1" fontAlgn="base" hangingPunct="1">
                <a:spcBef>
                  <a:spcPct val="0"/>
                </a:spcBef>
                <a:spcAft>
                  <a:spcPct val="0"/>
                </a:spcAft>
              </a:pPr>
              <a:r>
                <a:rPr lang="fr-FR" altLang="fr-FR" sz="1100" smtClean="0">
                  <a:solidFill>
                    <a:srgbClr val="C00000"/>
                  </a:solidFill>
                  <a:cs typeface="Arial" pitchFamily="34" charset="0"/>
                </a:rPr>
                <a:t>34€</a:t>
              </a:r>
            </a:p>
          </p:txBody>
        </p:sp>
        <p:sp>
          <p:nvSpPr>
            <p:cNvPr id="18484" name="ZoneTexte 96"/>
            <p:cNvSpPr txBox="1">
              <a:spLocks noChangeArrowheads="1"/>
            </p:cNvSpPr>
            <p:nvPr/>
          </p:nvSpPr>
          <p:spPr bwMode="auto">
            <a:xfrm>
              <a:off x="7831684" y="1583214"/>
              <a:ext cx="11558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100" smtClean="0">
                  <a:solidFill>
                    <a:prstClr val="black"/>
                  </a:solidFill>
                  <a:cs typeface="Arial" pitchFamily="34" charset="0"/>
                </a:rPr>
                <a:t>INFINITE</a:t>
              </a:r>
            </a:p>
            <a:p>
              <a:pPr algn="ctr" eaLnBrk="1" fontAlgn="base" hangingPunct="1">
                <a:spcBef>
                  <a:spcPct val="0"/>
                </a:spcBef>
                <a:spcAft>
                  <a:spcPct val="0"/>
                </a:spcAft>
              </a:pPr>
              <a:r>
                <a:rPr lang="fr-FR" altLang="fr-FR" sz="1100" smtClean="0">
                  <a:solidFill>
                    <a:srgbClr val="C00000"/>
                  </a:solidFill>
                  <a:cs typeface="Arial" pitchFamily="34" charset="0"/>
                </a:rPr>
                <a:t>44€</a:t>
              </a:r>
            </a:p>
          </p:txBody>
        </p:sp>
      </p:grpSp>
      <p:sp>
        <p:nvSpPr>
          <p:cNvPr id="63" name="Arrondir un rectangle avec un coin diagonal 62"/>
          <p:cNvSpPr/>
          <p:nvPr/>
        </p:nvSpPr>
        <p:spPr>
          <a:xfrm>
            <a:off x="7451725" y="44450"/>
            <a:ext cx="1657350" cy="504825"/>
          </a:xfrm>
          <a:prstGeom prst="round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RAPPEL</a:t>
            </a:r>
          </a:p>
        </p:txBody>
      </p:sp>
      <p:sp>
        <p:nvSpPr>
          <p:cNvPr id="3" name="Espace réservé du numéro de diapositive 2"/>
          <p:cNvSpPr>
            <a:spLocks noGrp="1"/>
          </p:cNvSpPr>
          <p:nvPr>
            <p:ph type="sldNum" sz="quarter" idx="19"/>
          </p:nvPr>
        </p:nvSpPr>
        <p:spPr/>
        <p:txBody>
          <a:bodyPr/>
          <a:lstStyle/>
          <a:p>
            <a:pPr>
              <a:defRPr/>
            </a:pPr>
            <a:fld id="{A93933AF-0D2A-4730-A283-4D73D90F5257}" type="slidenum">
              <a:rPr lang="fr-FR" smtClean="0">
                <a:solidFill>
                  <a:srgbClr val="C31632">
                    <a:lumMod val="60000"/>
                    <a:lumOff val="40000"/>
                  </a:srgbClr>
                </a:solidFill>
              </a:rPr>
              <a:pPr>
                <a:defRPr/>
              </a:pPr>
              <a:t>21</a:t>
            </a:fld>
            <a:endParaRPr lang="fr-FR" dirty="0">
              <a:solidFill>
                <a:srgbClr val="C31632">
                  <a:lumMod val="60000"/>
                  <a:lumOff val="40000"/>
                </a:srgbClr>
              </a:solidFill>
            </a:endParaRPr>
          </a:p>
        </p:txBody>
      </p:sp>
    </p:spTree>
    <p:extLst>
      <p:ext uri="{BB962C8B-B14F-4D97-AF65-F5344CB8AC3E}">
        <p14:creationId xmlns:p14="http://schemas.microsoft.com/office/powerpoint/2010/main" val="1757772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LA FORMULE FAMILLE</a:t>
            </a:r>
            <a:br>
              <a:rPr lang="fr-FR" dirty="0" smtClean="0">
                <a:cs typeface="Calibri" panose="020F0502020204030204" pitchFamily="34" charset="0"/>
              </a:rPr>
            </a:br>
            <a:r>
              <a:rPr lang="fr-FR" sz="1800" dirty="0" smtClean="0">
                <a:solidFill>
                  <a:schemeClr val="accent1"/>
                </a:solidFill>
                <a:cs typeface="Calibri" panose="020F0502020204030204" pitchFamily="34" charset="0"/>
              </a:rPr>
              <a:t>Une offre pour toute la famille qui respecte l’individualité de chacun</a:t>
            </a:r>
            <a:endParaRPr lang="fr-FR" sz="1800" dirty="0">
              <a:solidFill>
                <a:schemeClr val="accent1"/>
              </a:solidFill>
              <a:cs typeface="Calibri" panose="020F0502020204030204" pitchFamily="34" charset="0"/>
            </a:endParaRPr>
          </a:p>
        </p:txBody>
      </p:sp>
      <p:sp>
        <p:nvSpPr>
          <p:cNvPr id="71" name="TextBox 84"/>
          <p:cNvSpPr txBox="1"/>
          <p:nvPr/>
        </p:nvSpPr>
        <p:spPr>
          <a:xfrm>
            <a:off x="498475" y="1628775"/>
            <a:ext cx="4002088" cy="5262563"/>
          </a:xfrm>
          <a:prstGeom prst="rect">
            <a:avLst/>
          </a:prstGeom>
          <a:noFill/>
        </p:spPr>
        <p:txBody>
          <a:bodyPr>
            <a:spAutoFit/>
          </a:bodyPr>
          <a:lstStyle/>
          <a:p>
            <a:pPr>
              <a:defRPr/>
            </a:pPr>
            <a:r>
              <a:rPr lang="fr-FR" sz="1600" b="1" dirty="0">
                <a:solidFill>
                  <a:srgbClr val="C00000"/>
                </a:solidFill>
                <a:latin typeface="Calibri" panose="020F0502020204030204" pitchFamily="34" charset="0"/>
                <a:cs typeface="Arial" pitchFamily="34" charset="0"/>
              </a:rPr>
              <a:t>Composition d’une Formule Famille</a:t>
            </a:r>
          </a:p>
          <a:p>
            <a:pPr marL="285750" indent="-285750">
              <a:buClr>
                <a:srgbClr val="C00000"/>
              </a:buClr>
              <a:buFont typeface="Wingdings" panose="05000000000000000000" pitchFamily="2" charset="2"/>
              <a:buChar char="§"/>
              <a:defRPr/>
            </a:pPr>
            <a:r>
              <a:rPr lang="fr-FR" sz="1600" dirty="0">
                <a:solidFill>
                  <a:prstClr val="black"/>
                </a:solidFill>
                <a:latin typeface="Calibri" panose="020F0502020204030204" pitchFamily="34" charset="0"/>
                <a:cs typeface="Arial" pitchFamily="34" charset="0"/>
              </a:rPr>
              <a:t>Une Formule Individuelle = 1 compte (1 compte simple ou un compte joint)</a:t>
            </a:r>
          </a:p>
          <a:p>
            <a:pPr marL="285750" indent="-285750">
              <a:buClr>
                <a:srgbClr val="C00000"/>
              </a:buClr>
              <a:buFont typeface="Wingdings" panose="05000000000000000000" pitchFamily="2" charset="2"/>
              <a:buChar char="§"/>
              <a:defRPr/>
            </a:pPr>
            <a:endParaRPr lang="fr-FR" sz="1600" dirty="0">
              <a:solidFill>
                <a:prstClr val="black"/>
              </a:solidFill>
              <a:latin typeface="Calibri" panose="020F0502020204030204" pitchFamily="34" charset="0"/>
              <a:cs typeface="Arial" pitchFamily="34" charset="0"/>
            </a:endParaRPr>
          </a:p>
          <a:p>
            <a:pPr marL="285750" indent="-285750">
              <a:buClr>
                <a:srgbClr val="C00000"/>
              </a:buClr>
              <a:buFont typeface="Wingdings" panose="05000000000000000000" pitchFamily="2" charset="2"/>
              <a:buChar char="§"/>
              <a:defRPr/>
            </a:pPr>
            <a:r>
              <a:rPr lang="fr-FR" sz="1600" dirty="0">
                <a:solidFill>
                  <a:prstClr val="black"/>
                </a:solidFill>
                <a:latin typeface="Calibri" panose="020F0502020204030204" pitchFamily="34" charset="0"/>
                <a:cs typeface="Arial" pitchFamily="34" charset="0"/>
              </a:rPr>
              <a:t>Une Formule Famille = 2 Formules Individuelles minimum </a:t>
            </a:r>
          </a:p>
          <a:p>
            <a:pPr>
              <a:buClr>
                <a:srgbClr val="C00000"/>
              </a:buClr>
              <a:defRPr/>
            </a:pPr>
            <a:endParaRPr lang="fr-FR" sz="1600" dirty="0">
              <a:solidFill>
                <a:prstClr val="black"/>
              </a:solidFill>
              <a:latin typeface="Calibri" panose="020F0502020204030204" pitchFamily="34" charset="0"/>
              <a:cs typeface="Arial" pitchFamily="34" charset="0"/>
            </a:endParaRPr>
          </a:p>
          <a:p>
            <a:pPr>
              <a:buClr>
                <a:srgbClr val="C00000"/>
              </a:buClr>
              <a:defRPr/>
            </a:pPr>
            <a:r>
              <a:rPr lang="fr-FR" sz="1600" b="1" dirty="0">
                <a:solidFill>
                  <a:srgbClr val="C31632"/>
                </a:solidFill>
                <a:latin typeface="Calibri" panose="020F0502020204030204" pitchFamily="34" charset="0"/>
                <a:cs typeface="Arial" pitchFamily="34" charset="0"/>
              </a:rPr>
              <a:t>La Formule Famille est donc composée des Formules Individuelles de chaque membre de la famille</a:t>
            </a:r>
          </a:p>
          <a:p>
            <a:pPr>
              <a:buClr>
                <a:srgbClr val="C00000"/>
              </a:buClr>
              <a:defRPr/>
            </a:pPr>
            <a:endParaRPr lang="fr-FR" b="1" dirty="0">
              <a:solidFill>
                <a:srgbClr val="C31632"/>
              </a:solidFill>
              <a:latin typeface="Calibri" panose="020F0502020204030204" pitchFamily="34" charset="0"/>
              <a:cs typeface="Arial" pitchFamily="34" charset="0"/>
            </a:endParaRPr>
          </a:p>
          <a:p>
            <a:pPr>
              <a:buClr>
                <a:srgbClr val="C00000"/>
              </a:buClr>
              <a:defRPr/>
            </a:pPr>
            <a:r>
              <a:rPr lang="fr-FR" sz="1400" b="1" dirty="0">
                <a:solidFill>
                  <a:prstClr val="black"/>
                </a:solidFill>
                <a:latin typeface="Calibri" panose="020F0502020204030204" pitchFamily="34" charset="0"/>
                <a:cs typeface="Arial" pitchFamily="34" charset="0"/>
              </a:rPr>
              <a:t>Exemple ci-contre :</a:t>
            </a:r>
          </a:p>
          <a:p>
            <a:pPr>
              <a:buClr>
                <a:srgbClr val="C00000"/>
              </a:buClr>
              <a:defRPr/>
            </a:pPr>
            <a:r>
              <a:rPr lang="fr-FR" sz="1400" dirty="0">
                <a:solidFill>
                  <a:prstClr val="black"/>
                </a:solidFill>
                <a:latin typeface="Calibri" panose="020F0502020204030204" pitchFamily="34" charset="0"/>
                <a:cs typeface="Arial" pitchFamily="34" charset="0"/>
              </a:rPr>
              <a:t>1 Formule </a:t>
            </a:r>
            <a:r>
              <a:rPr lang="fr-FR" sz="1400" dirty="0" err="1">
                <a:solidFill>
                  <a:prstClr val="black"/>
                </a:solidFill>
                <a:latin typeface="Calibri" panose="020F0502020204030204" pitchFamily="34" charset="0"/>
                <a:cs typeface="Arial" pitchFamily="34" charset="0"/>
              </a:rPr>
              <a:t>Ind</a:t>
            </a:r>
            <a:r>
              <a:rPr lang="fr-FR" sz="1400" dirty="0">
                <a:solidFill>
                  <a:prstClr val="black"/>
                </a:solidFill>
                <a:latin typeface="Calibri" panose="020F0502020204030204" pitchFamily="34" charset="0"/>
                <a:cs typeface="Arial" pitchFamily="34" charset="0"/>
              </a:rPr>
              <a:t>. de Mr (compte simple)</a:t>
            </a:r>
          </a:p>
          <a:p>
            <a:pPr>
              <a:buClr>
                <a:srgbClr val="C00000"/>
              </a:buClr>
              <a:defRPr/>
            </a:pPr>
            <a:r>
              <a:rPr lang="fr-FR" sz="1400" dirty="0">
                <a:solidFill>
                  <a:prstClr val="black"/>
                </a:solidFill>
                <a:latin typeface="Calibri" panose="020F0502020204030204" pitchFamily="34" charset="0"/>
                <a:cs typeface="Arial" pitchFamily="34" charset="0"/>
              </a:rPr>
              <a:t>+ 1 Formule </a:t>
            </a:r>
            <a:r>
              <a:rPr lang="fr-FR" sz="1400" dirty="0" err="1">
                <a:solidFill>
                  <a:prstClr val="black"/>
                </a:solidFill>
                <a:latin typeface="Calibri" panose="020F0502020204030204" pitchFamily="34" charset="0"/>
                <a:cs typeface="Arial" pitchFamily="34" charset="0"/>
              </a:rPr>
              <a:t>Ind</a:t>
            </a:r>
            <a:r>
              <a:rPr lang="fr-FR" sz="1400" dirty="0">
                <a:solidFill>
                  <a:prstClr val="black"/>
                </a:solidFill>
                <a:latin typeface="Calibri" panose="020F0502020204030204" pitchFamily="34" charset="0"/>
                <a:cs typeface="Arial" pitchFamily="34" charset="0"/>
              </a:rPr>
              <a:t>. de Mme (compte simple)</a:t>
            </a:r>
          </a:p>
          <a:p>
            <a:pPr>
              <a:buClr>
                <a:srgbClr val="C00000"/>
              </a:buClr>
              <a:defRPr/>
            </a:pPr>
            <a:r>
              <a:rPr lang="fr-FR" sz="1400" dirty="0">
                <a:solidFill>
                  <a:prstClr val="black"/>
                </a:solidFill>
                <a:latin typeface="Calibri" panose="020F0502020204030204" pitchFamily="34" charset="0"/>
                <a:cs typeface="Arial" pitchFamily="34" charset="0"/>
              </a:rPr>
              <a:t>+ 1 Formule </a:t>
            </a:r>
            <a:r>
              <a:rPr lang="fr-FR" sz="1400" dirty="0" err="1">
                <a:solidFill>
                  <a:prstClr val="black"/>
                </a:solidFill>
                <a:latin typeface="Calibri" panose="020F0502020204030204" pitchFamily="34" charset="0"/>
                <a:cs typeface="Arial" pitchFamily="34" charset="0"/>
              </a:rPr>
              <a:t>Ind</a:t>
            </a:r>
            <a:r>
              <a:rPr lang="fr-FR" sz="1400" dirty="0">
                <a:solidFill>
                  <a:prstClr val="black"/>
                </a:solidFill>
                <a:latin typeface="Calibri" panose="020F0502020204030204" pitchFamily="34" charset="0"/>
                <a:cs typeface="Arial" pitchFamily="34" charset="0"/>
              </a:rPr>
              <a:t>. Mr &amp; Mme (compte joint)</a:t>
            </a:r>
          </a:p>
          <a:p>
            <a:pPr>
              <a:buClr>
                <a:srgbClr val="C00000"/>
              </a:buClr>
              <a:defRPr/>
            </a:pPr>
            <a:r>
              <a:rPr lang="fr-FR" sz="1400" dirty="0">
                <a:solidFill>
                  <a:prstClr val="black"/>
                </a:solidFill>
                <a:latin typeface="Calibri" panose="020F0502020204030204" pitchFamily="34" charset="0"/>
                <a:cs typeface="Arial" pitchFamily="34" charset="0"/>
              </a:rPr>
              <a:t>+ 1 Formule </a:t>
            </a:r>
            <a:r>
              <a:rPr lang="fr-FR" sz="1400" dirty="0" err="1">
                <a:solidFill>
                  <a:prstClr val="black"/>
                </a:solidFill>
                <a:latin typeface="Calibri" panose="020F0502020204030204" pitchFamily="34" charset="0"/>
                <a:cs typeface="Arial" pitchFamily="34" charset="0"/>
              </a:rPr>
              <a:t>Ind</a:t>
            </a:r>
            <a:r>
              <a:rPr lang="fr-FR" sz="1400" dirty="0">
                <a:solidFill>
                  <a:prstClr val="black"/>
                </a:solidFill>
                <a:latin typeface="Calibri" panose="020F0502020204030204" pitchFamily="34" charset="0"/>
                <a:cs typeface="Arial" pitchFamily="34" charset="0"/>
              </a:rPr>
              <a:t>. Enfant (compte simple)</a:t>
            </a:r>
          </a:p>
          <a:p>
            <a:pPr>
              <a:buClr>
                <a:srgbClr val="C00000"/>
              </a:buClr>
              <a:defRPr/>
            </a:pPr>
            <a:r>
              <a:rPr lang="fr-FR" sz="1400" b="1" dirty="0">
                <a:solidFill>
                  <a:prstClr val="black"/>
                </a:solidFill>
                <a:latin typeface="Calibri" panose="020F0502020204030204" pitchFamily="34" charset="0"/>
                <a:cs typeface="Arial" pitchFamily="34" charset="0"/>
              </a:rPr>
              <a:t>= 1 Formule Famille avec une tarification unique pour l’ensemble de ses membres </a:t>
            </a:r>
          </a:p>
          <a:p>
            <a:pPr>
              <a:buClr>
                <a:srgbClr val="C00000"/>
              </a:buClr>
              <a:defRPr/>
            </a:pPr>
            <a:endParaRPr lang="fr-FR" sz="1400" b="1" dirty="0">
              <a:solidFill>
                <a:prstClr val="black"/>
              </a:solidFill>
              <a:latin typeface="Calibri" panose="020F0502020204030204" pitchFamily="34" charset="0"/>
              <a:cs typeface="Arial" pitchFamily="34" charset="0"/>
            </a:endParaRPr>
          </a:p>
          <a:p>
            <a:pPr>
              <a:buClr>
                <a:srgbClr val="C00000"/>
              </a:buClr>
              <a:defRPr/>
            </a:pPr>
            <a:r>
              <a:rPr lang="fr-FR" sz="1400" b="1" dirty="0">
                <a:solidFill>
                  <a:prstClr val="black"/>
                </a:solidFill>
                <a:latin typeface="Calibri" panose="020F0502020204030204" pitchFamily="34" charset="0"/>
                <a:cs typeface="Arial" pitchFamily="34" charset="0"/>
              </a:rPr>
              <a:t>+ de détails à partir des Modalités de Gestion</a:t>
            </a:r>
          </a:p>
          <a:p>
            <a:pPr>
              <a:buClr>
                <a:srgbClr val="C00000"/>
              </a:buClr>
              <a:defRPr/>
            </a:pPr>
            <a:endParaRPr lang="fr-FR" sz="1600" u="sng" dirty="0">
              <a:solidFill>
                <a:prstClr val="black"/>
              </a:solidFill>
              <a:latin typeface="Calibri" panose="020F0502020204030204" pitchFamily="34" charset="0"/>
              <a:cs typeface="Arial" pitchFamily="34" charset="0"/>
            </a:endParaRPr>
          </a:p>
          <a:p>
            <a:pPr>
              <a:buClr>
                <a:srgbClr val="C00000"/>
              </a:buClr>
              <a:defRPr/>
            </a:pPr>
            <a:endParaRPr lang="fr-FR" sz="1600" dirty="0">
              <a:solidFill>
                <a:prstClr val="black"/>
              </a:solidFill>
              <a:latin typeface="Calibri" panose="020F0502020204030204" pitchFamily="34" charset="0"/>
              <a:cs typeface="Arial" pitchFamily="34" charset="0"/>
            </a:endParaRPr>
          </a:p>
        </p:txBody>
      </p:sp>
      <p:grpSp>
        <p:nvGrpSpPr>
          <p:cNvPr id="19460" name="Groupe 50"/>
          <p:cNvGrpSpPr>
            <a:grpSpLocks/>
          </p:cNvGrpSpPr>
          <p:nvPr/>
        </p:nvGrpSpPr>
        <p:grpSpPr bwMode="auto">
          <a:xfrm>
            <a:off x="4611688" y="1411288"/>
            <a:ext cx="4208462" cy="4662487"/>
            <a:chOff x="4611612" y="1410926"/>
            <a:chExt cx="4208860" cy="4662606"/>
          </a:xfrm>
        </p:grpSpPr>
        <p:grpSp>
          <p:nvGrpSpPr>
            <p:cNvPr id="19463" name="Groupe 34"/>
            <p:cNvGrpSpPr>
              <a:grpSpLocks/>
            </p:cNvGrpSpPr>
            <p:nvPr/>
          </p:nvGrpSpPr>
          <p:grpSpPr bwMode="auto">
            <a:xfrm flipH="1">
              <a:off x="4611612" y="1410926"/>
              <a:ext cx="4190949" cy="4232006"/>
              <a:chOff x="-50997" y="1692424"/>
              <a:chExt cx="4190949" cy="4232006"/>
            </a:xfrm>
          </p:grpSpPr>
          <p:pic>
            <p:nvPicPr>
              <p:cNvPr id="19471" name="Image 3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8381387" flipH="1">
                <a:off x="513884" y="3852400"/>
                <a:ext cx="1507149" cy="2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2" name="Image 30"/>
              <p:cNvPicPr>
                <a:picLocks noChangeAspect="1"/>
              </p:cNvPicPr>
              <p:nvPr/>
            </p:nvPicPr>
            <p:blipFill>
              <a:blip r:embed="rId3">
                <a:clrChange>
                  <a:clrFrom>
                    <a:srgbClr val="EFFFFF"/>
                  </a:clrFrom>
                  <a:clrTo>
                    <a:srgbClr val="EFFFFF">
                      <a:alpha val="0"/>
                    </a:srgbClr>
                  </a:clrTo>
                </a:clrChange>
                <a:extLst>
                  <a:ext uri="{28A0092B-C50C-407E-A947-70E740481C1C}">
                    <a14:useLocalDpi xmlns:a14="http://schemas.microsoft.com/office/drawing/2010/main" val="0"/>
                  </a:ext>
                </a:extLst>
              </a:blip>
              <a:srcRect/>
              <a:stretch>
                <a:fillRect/>
              </a:stretch>
            </p:blipFill>
            <p:spPr bwMode="auto">
              <a:xfrm>
                <a:off x="107504" y="1692424"/>
                <a:ext cx="4032448"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64" name="ZoneTexte 35"/>
            <p:cNvSpPr txBox="1">
              <a:spLocks noChangeArrowheads="1"/>
            </p:cNvSpPr>
            <p:nvPr/>
          </p:nvSpPr>
          <p:spPr bwMode="auto">
            <a:xfrm rot="-824332">
              <a:off x="5504770" y="3256060"/>
              <a:ext cx="105037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400" smtClean="0">
                  <a:solidFill>
                    <a:prstClr val="white"/>
                  </a:solidFill>
                  <a:cs typeface="Arial" pitchFamily="34" charset="0"/>
                </a:rPr>
                <a:t>Formule Individuelle de Monsieur</a:t>
              </a:r>
            </a:p>
          </p:txBody>
        </p:sp>
        <p:sp>
          <p:nvSpPr>
            <p:cNvPr id="19465" name="ZoneTexte 71"/>
            <p:cNvSpPr txBox="1">
              <a:spLocks noChangeArrowheads="1"/>
            </p:cNvSpPr>
            <p:nvPr/>
          </p:nvSpPr>
          <p:spPr bwMode="auto">
            <a:xfrm rot="3294112">
              <a:off x="7276155" y="4128250"/>
              <a:ext cx="105037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400" smtClean="0">
                  <a:solidFill>
                    <a:prstClr val="white"/>
                  </a:solidFill>
                  <a:cs typeface="Arial" pitchFamily="34" charset="0"/>
                </a:rPr>
                <a:t>Formule Individuelle de Madame</a:t>
              </a:r>
            </a:p>
          </p:txBody>
        </p:sp>
        <p:sp>
          <p:nvSpPr>
            <p:cNvPr id="19466" name="ZoneTexte 72"/>
            <p:cNvSpPr txBox="1">
              <a:spLocks noChangeArrowheads="1"/>
            </p:cNvSpPr>
            <p:nvPr/>
          </p:nvSpPr>
          <p:spPr bwMode="auto">
            <a:xfrm rot="2205870">
              <a:off x="6821181" y="2664842"/>
              <a:ext cx="10503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400" smtClean="0">
                  <a:solidFill>
                    <a:prstClr val="white"/>
                  </a:solidFill>
                  <a:cs typeface="Arial" pitchFamily="34" charset="0"/>
                </a:rPr>
                <a:t>Formule Individuelle de Madame &amp; Monsieur</a:t>
              </a:r>
            </a:p>
          </p:txBody>
        </p:sp>
        <p:sp>
          <p:nvSpPr>
            <p:cNvPr id="19467" name="ZoneTexte 73"/>
            <p:cNvSpPr txBox="1">
              <a:spLocks noChangeArrowheads="1"/>
            </p:cNvSpPr>
            <p:nvPr/>
          </p:nvSpPr>
          <p:spPr bwMode="auto">
            <a:xfrm rot="249969">
              <a:off x="6121373" y="1584236"/>
              <a:ext cx="105037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400" smtClean="0">
                  <a:solidFill>
                    <a:prstClr val="white"/>
                  </a:solidFill>
                  <a:cs typeface="Arial" pitchFamily="34" charset="0"/>
                </a:rPr>
                <a:t>Formule Individuelle d’un Enfant</a:t>
              </a:r>
            </a:p>
          </p:txBody>
        </p:sp>
        <p:pic>
          <p:nvPicPr>
            <p:cNvPr id="19468" name="Picture 6" descr="Image associé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97822">
              <a:off x="5673881" y="4375397"/>
              <a:ext cx="1364002" cy="1364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7" name="Connecteur droit avec flèche 46"/>
            <p:cNvCxnSpPr/>
            <p:nvPr/>
          </p:nvCxnSpPr>
          <p:spPr>
            <a:xfrm flipH="1">
              <a:off x="5651522" y="5228960"/>
              <a:ext cx="323881" cy="3206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 name="ZoneTexte 47"/>
            <p:cNvSpPr txBox="1"/>
            <p:nvPr/>
          </p:nvSpPr>
          <p:spPr>
            <a:xfrm>
              <a:off x="4787841" y="5549644"/>
              <a:ext cx="4032631" cy="523888"/>
            </a:xfrm>
            <a:prstGeom prst="rect">
              <a:avLst/>
            </a:prstGeom>
            <a:noFill/>
          </p:spPr>
          <p:txBody>
            <a:bodyPr>
              <a:spAutoFit/>
            </a:bodyPr>
            <a:lstStyle/>
            <a:p>
              <a:pPr>
                <a:defRPr/>
              </a:pPr>
              <a:r>
                <a:rPr lang="fr-FR" sz="1400" b="1" dirty="0">
                  <a:solidFill>
                    <a:srgbClr val="EA4E55"/>
                  </a:solidFill>
                  <a:latin typeface="Calibri" panose="020F0502020204030204" pitchFamily="34" charset="0"/>
                  <a:cs typeface="Arial" pitchFamily="34" charset="0"/>
                </a:rPr>
                <a:t>Formule Famille = assemblage tarifaire avantageux de plusieurs Formules Individuelles</a:t>
              </a:r>
            </a:p>
          </p:txBody>
        </p:sp>
      </p:grpSp>
      <p:sp>
        <p:nvSpPr>
          <p:cNvPr id="16" name="Arrondir un rectangle avec un coin diagonal 15"/>
          <p:cNvSpPr/>
          <p:nvPr/>
        </p:nvSpPr>
        <p:spPr>
          <a:xfrm>
            <a:off x="7451725" y="44450"/>
            <a:ext cx="1657350" cy="504825"/>
          </a:xfrm>
          <a:prstGeom prst="round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RAPPEL</a:t>
            </a:r>
          </a:p>
        </p:txBody>
      </p:sp>
      <p:sp>
        <p:nvSpPr>
          <p:cNvPr id="3" name="Espace réservé du numéro de diapositive 2"/>
          <p:cNvSpPr>
            <a:spLocks noGrp="1"/>
          </p:cNvSpPr>
          <p:nvPr>
            <p:ph type="sldNum" sz="quarter" idx="19"/>
          </p:nvPr>
        </p:nvSpPr>
        <p:spPr/>
        <p:txBody>
          <a:bodyPr/>
          <a:lstStyle/>
          <a:p>
            <a:pPr>
              <a:defRPr/>
            </a:pPr>
            <a:fld id="{38AE8DEA-FCBB-402D-8C15-3C5AAB4F6635}" type="slidenum">
              <a:rPr lang="fr-FR" smtClean="0">
                <a:solidFill>
                  <a:srgbClr val="C31632">
                    <a:lumMod val="60000"/>
                    <a:lumOff val="40000"/>
                  </a:srgbClr>
                </a:solidFill>
              </a:rPr>
              <a:pPr>
                <a:defRPr/>
              </a:pPr>
              <a:t>22</a:t>
            </a:fld>
            <a:endParaRPr lang="fr-FR" dirty="0">
              <a:solidFill>
                <a:srgbClr val="C31632">
                  <a:lumMod val="60000"/>
                  <a:lumOff val="40000"/>
                </a:srgbClr>
              </a:solidFill>
            </a:endParaRPr>
          </a:p>
        </p:txBody>
      </p:sp>
    </p:spTree>
    <p:extLst>
      <p:ext uri="{BB962C8B-B14F-4D97-AF65-F5344CB8AC3E}">
        <p14:creationId xmlns:p14="http://schemas.microsoft.com/office/powerpoint/2010/main" val="1024144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LES FORMULES</a:t>
            </a:r>
            <a:br>
              <a:rPr lang="fr-FR" dirty="0" smtClean="0">
                <a:cs typeface="Calibri" panose="020F0502020204030204" pitchFamily="34" charset="0"/>
              </a:rPr>
            </a:br>
            <a:r>
              <a:rPr lang="fr-FR" sz="1800" dirty="0" smtClean="0">
                <a:solidFill>
                  <a:schemeClr val="accent1"/>
                </a:solidFill>
                <a:cs typeface="Calibri" panose="020F0502020204030204" pitchFamily="34" charset="0"/>
              </a:rPr>
              <a:t>Qui signe quoi ?</a:t>
            </a:r>
            <a:endParaRPr lang="fr-FR" sz="1800" dirty="0">
              <a:solidFill>
                <a:schemeClr val="accent1"/>
              </a:solidFill>
              <a:cs typeface="Calibri" panose="020F0502020204030204" pitchFamily="34" charset="0"/>
            </a:endParaRPr>
          </a:p>
        </p:txBody>
      </p:sp>
      <p:sp>
        <p:nvSpPr>
          <p:cNvPr id="71" name="TextBox 84"/>
          <p:cNvSpPr txBox="1"/>
          <p:nvPr/>
        </p:nvSpPr>
        <p:spPr>
          <a:xfrm>
            <a:off x="6335713" y="1460500"/>
            <a:ext cx="1944687" cy="1200150"/>
          </a:xfrm>
          <a:prstGeom prst="rect">
            <a:avLst/>
          </a:prstGeom>
          <a:noFill/>
        </p:spPr>
        <p:txBody>
          <a:bodyPr>
            <a:spAutoFit/>
          </a:bodyPr>
          <a:lstStyle/>
          <a:p>
            <a:pPr>
              <a:defRPr/>
            </a:pPr>
            <a:r>
              <a:rPr lang="fr-FR" sz="1200" dirty="0">
                <a:solidFill>
                  <a:srgbClr val="C00000"/>
                </a:solidFill>
                <a:latin typeface="Calibri" panose="020F0502020204030204" pitchFamily="34" charset="0"/>
                <a:cs typeface="Arial" pitchFamily="34" charset="0"/>
              </a:rPr>
              <a:t>La collecte des CP est automatique en SAG et en SED mais manuelle en signature papier lors de l’ouverture automatique de Classeur Client.</a:t>
            </a:r>
          </a:p>
        </p:txBody>
      </p:sp>
      <p:cxnSp>
        <p:nvCxnSpPr>
          <p:cNvPr id="19" name="Straight Connector 2"/>
          <p:cNvCxnSpPr/>
          <p:nvPr/>
        </p:nvCxnSpPr>
        <p:spPr bwMode="auto">
          <a:xfrm flipH="1" flipV="1">
            <a:off x="409575" y="2781300"/>
            <a:ext cx="812323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485" name="TextBox 31"/>
          <p:cNvSpPr txBox="1">
            <a:spLocks noChangeArrowheads="1"/>
          </p:cNvSpPr>
          <p:nvPr/>
        </p:nvSpPr>
        <p:spPr bwMode="auto">
          <a:xfrm>
            <a:off x="247650" y="3592513"/>
            <a:ext cx="1703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000" smtClean="0">
                <a:solidFill>
                  <a:srgbClr val="000000"/>
                </a:solidFill>
                <a:latin typeface="Calibri" pitchFamily="34" charset="0"/>
                <a:cs typeface="Arial" pitchFamily="34" charset="0"/>
              </a:rPr>
              <a:t>Conditions Particulières Formule Famille</a:t>
            </a:r>
          </a:p>
        </p:txBody>
      </p:sp>
      <p:sp>
        <p:nvSpPr>
          <p:cNvPr id="20486" name="TextBox 49"/>
          <p:cNvSpPr txBox="1">
            <a:spLocks noChangeArrowheads="1"/>
          </p:cNvSpPr>
          <p:nvPr/>
        </p:nvSpPr>
        <p:spPr bwMode="auto">
          <a:xfrm>
            <a:off x="2555875" y="3141663"/>
            <a:ext cx="33115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ts val="600"/>
              </a:spcBef>
              <a:spcAft>
                <a:spcPts val="600"/>
              </a:spcAft>
              <a:buClr>
                <a:srgbClr val="C00000"/>
              </a:buClr>
              <a:buFont typeface="Wingdings" pitchFamily="2" charset="2"/>
              <a:buChar char="§"/>
            </a:pPr>
            <a:r>
              <a:rPr lang="fr-FR" altLang="fr-FR" sz="1200" b="0" smtClean="0">
                <a:solidFill>
                  <a:srgbClr val="000000"/>
                </a:solidFill>
                <a:latin typeface="Calibri" pitchFamily="34" charset="0"/>
                <a:cs typeface="Arial" pitchFamily="34" charset="0"/>
              </a:rPr>
              <a:t>Puisque chaque membre de la famille a déjà signé sa propre Formule Individuelle, il aura au préalable, signé ses Conditions Particulières liées à sa Formule Individuelle</a:t>
            </a:r>
          </a:p>
        </p:txBody>
      </p:sp>
      <p:grpSp>
        <p:nvGrpSpPr>
          <p:cNvPr id="20487" name="Groupe 1"/>
          <p:cNvGrpSpPr>
            <a:grpSpLocks/>
          </p:cNvGrpSpPr>
          <p:nvPr/>
        </p:nvGrpSpPr>
        <p:grpSpPr bwMode="auto">
          <a:xfrm>
            <a:off x="392113" y="2925763"/>
            <a:ext cx="1549400" cy="622300"/>
            <a:chOff x="452550" y="3663988"/>
            <a:chExt cx="911113" cy="365087"/>
          </a:xfrm>
        </p:grpSpPr>
        <p:pic>
          <p:nvPicPr>
            <p:cNvPr id="21" name="Picture 10" descr="Résultat de recherche d'images pour &quot;icon paper&quot;"/>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2550" y="3663988"/>
              <a:ext cx="331246" cy="331246"/>
            </a:xfrm>
            <a:prstGeom prst="rect">
              <a:avLst/>
            </a:prstGeom>
            <a:noFill/>
            <a:extLst>
              <a:ext uri="{909E8E84-426E-40DD-AFC4-6F175D3DCCD1}">
                <a14:hiddenFill xmlns:a14="http://schemas.microsoft.com/office/drawing/2010/main">
                  <a:solidFill>
                    <a:srgbClr val="FFFFFF"/>
                  </a:solidFill>
                </a14:hiddenFill>
              </a:ext>
            </a:extLst>
          </p:spPr>
        </p:pic>
        <p:pic>
          <p:nvPicPr>
            <p:cNvPr id="20500" name="Picture 2" descr="Résultat de recherche d'images pour &quot;icon parents&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100" y="3702050"/>
              <a:ext cx="3825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1" name="Picture 4" descr="Résultat de recherche d'images pour &quot;icon enfant&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88" y="3806825"/>
              <a:ext cx="223837"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2" name="Picture 4" descr="Résultat de recherche d'images pour &quot;icon enfant&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9825" y="3781425"/>
              <a:ext cx="223838"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88" name="TextBox 108"/>
          <p:cNvSpPr txBox="1">
            <a:spLocks noChangeArrowheads="1"/>
          </p:cNvSpPr>
          <p:nvPr/>
        </p:nvSpPr>
        <p:spPr bwMode="auto">
          <a:xfrm>
            <a:off x="2652713" y="1392238"/>
            <a:ext cx="266382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35859">
            <a:spAutoFit/>
          </a:bodyPr>
          <a:lstStyle>
            <a:lvl1pPr marL="285750" indent="-285750"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ts val="600"/>
              </a:spcBef>
              <a:spcAft>
                <a:spcPts val="600"/>
              </a:spcAft>
              <a:buClr>
                <a:srgbClr val="C00000"/>
              </a:buClr>
              <a:buFont typeface="Wingdings" pitchFamily="2" charset="2"/>
              <a:buChar char="§"/>
            </a:pPr>
            <a:r>
              <a:rPr lang="fr-FR" altLang="fr-FR" sz="1200" b="0" smtClean="0">
                <a:solidFill>
                  <a:prstClr val="black"/>
                </a:solidFill>
                <a:latin typeface="Calibri" pitchFamily="34" charset="0"/>
                <a:cs typeface="Arial" pitchFamily="34" charset="0"/>
              </a:rPr>
              <a:t>L’individu majeur </a:t>
            </a:r>
            <a:r>
              <a:rPr lang="fr-FR" altLang="fr-FR" sz="1200" b="0" smtClean="0">
                <a:solidFill>
                  <a:srgbClr val="000000"/>
                </a:solidFill>
                <a:latin typeface="Calibri" pitchFamily="34" charset="0"/>
                <a:cs typeface="Arial" pitchFamily="34" charset="0"/>
              </a:rPr>
              <a:t>éligible signe sa propre convention </a:t>
            </a:r>
          </a:p>
          <a:p>
            <a:pPr eaLnBrk="1" fontAlgn="base" hangingPunct="1">
              <a:spcBef>
                <a:spcPts val="600"/>
              </a:spcBef>
              <a:spcAft>
                <a:spcPts val="600"/>
              </a:spcAft>
              <a:buClr>
                <a:srgbClr val="C00000"/>
              </a:buClr>
              <a:buFont typeface="Wingdings" pitchFamily="2" charset="2"/>
              <a:buChar char="§"/>
            </a:pPr>
            <a:r>
              <a:rPr lang="fr-FR" altLang="fr-FR" sz="1200" b="0" smtClean="0">
                <a:solidFill>
                  <a:srgbClr val="000000"/>
                </a:solidFill>
                <a:latin typeface="Calibri" pitchFamily="34" charset="0"/>
                <a:cs typeface="Arial" pitchFamily="34" charset="0"/>
              </a:rPr>
              <a:t>Pour le cas </a:t>
            </a:r>
            <a:r>
              <a:rPr lang="fr-FR" altLang="fr-FR" sz="1200" b="0" smtClean="0">
                <a:solidFill>
                  <a:prstClr val="black"/>
                </a:solidFill>
                <a:latin typeface="Calibri" pitchFamily="34" charset="0"/>
                <a:cs typeface="Arial" pitchFamily="34" charset="0"/>
              </a:rPr>
              <a:t>d’un mineur</a:t>
            </a:r>
            <a:r>
              <a:rPr lang="fr-FR" altLang="fr-FR" sz="1200" b="0" smtClean="0">
                <a:solidFill>
                  <a:srgbClr val="000000"/>
                </a:solidFill>
                <a:latin typeface="Calibri" pitchFamily="34" charset="0"/>
                <a:cs typeface="Arial" pitchFamily="34" charset="0"/>
              </a:rPr>
              <a:t>, son représentant légal est le seul habilité à signer sa convention</a:t>
            </a:r>
          </a:p>
        </p:txBody>
      </p:sp>
      <p:grpSp>
        <p:nvGrpSpPr>
          <p:cNvPr id="20489" name="Groupe 2"/>
          <p:cNvGrpSpPr>
            <a:grpSpLocks/>
          </p:cNvGrpSpPr>
          <p:nvPr/>
        </p:nvGrpSpPr>
        <p:grpSpPr bwMode="auto">
          <a:xfrm>
            <a:off x="725488" y="1485900"/>
            <a:ext cx="736600" cy="677863"/>
            <a:chOff x="299120" y="2545419"/>
            <a:chExt cx="736339" cy="678794"/>
          </a:xfrm>
        </p:grpSpPr>
        <p:pic>
          <p:nvPicPr>
            <p:cNvPr id="29" name="Picture 10" descr="Résultat de recherche d'images pour &quot;icon paper&quot;"/>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4911" y="2545419"/>
              <a:ext cx="630548" cy="559648"/>
            </a:xfrm>
            <a:prstGeom prst="rect">
              <a:avLst/>
            </a:prstGeom>
            <a:noFill/>
            <a:extLst>
              <a:ext uri="{909E8E84-426E-40DD-AFC4-6F175D3DCCD1}">
                <a14:hiddenFill xmlns:a14="http://schemas.microsoft.com/office/drawing/2010/main">
                  <a:solidFill>
                    <a:srgbClr val="FFFFFF"/>
                  </a:solidFill>
                </a14:hiddenFill>
              </a:ext>
            </a:extLst>
          </p:spPr>
        </p:pic>
        <p:pic>
          <p:nvPicPr>
            <p:cNvPr id="20498" name="Picture 2" descr="RÃ©sultat de recherche d'images pour &quot;icon people png&quot;"/>
            <p:cNvPicPr>
              <a:picLocks noChangeAspect="1" noChangeArrowheads="1"/>
            </p:cNvPicPr>
            <p:nvPr/>
          </p:nvPicPr>
          <p:blipFill>
            <a:blip r:embed="rId6">
              <a:extLst>
                <a:ext uri="{28A0092B-C50C-407E-A947-70E740481C1C}">
                  <a14:useLocalDpi xmlns:a14="http://schemas.microsoft.com/office/drawing/2010/main" val="0"/>
                </a:ext>
              </a:extLst>
            </a:blip>
            <a:srcRect l="50056" t="48291" r="-877"/>
            <a:stretch>
              <a:fillRect/>
            </a:stretch>
          </p:blipFill>
          <p:spPr bwMode="auto">
            <a:xfrm>
              <a:off x="299120" y="2862263"/>
              <a:ext cx="2968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90" name="TextBox 31"/>
          <p:cNvSpPr txBox="1">
            <a:spLocks noChangeArrowheads="1"/>
          </p:cNvSpPr>
          <p:nvPr/>
        </p:nvSpPr>
        <p:spPr bwMode="auto">
          <a:xfrm>
            <a:off x="246063" y="2205038"/>
            <a:ext cx="17033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000" smtClean="0">
                <a:solidFill>
                  <a:srgbClr val="000000"/>
                </a:solidFill>
                <a:latin typeface="Calibri" pitchFamily="34" charset="0"/>
                <a:cs typeface="Arial" pitchFamily="34" charset="0"/>
              </a:rPr>
              <a:t>Conditions Particulières Formule Individuelle</a:t>
            </a:r>
          </a:p>
        </p:txBody>
      </p:sp>
      <p:sp>
        <p:nvSpPr>
          <p:cNvPr id="4" name="Flèche droite 3"/>
          <p:cNvSpPr/>
          <p:nvPr/>
        </p:nvSpPr>
        <p:spPr>
          <a:xfrm>
            <a:off x="5770563" y="1808163"/>
            <a:ext cx="417512" cy="360362"/>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4" name="Flèche droite 33"/>
          <p:cNvSpPr/>
          <p:nvPr/>
        </p:nvSpPr>
        <p:spPr>
          <a:xfrm>
            <a:off x="271463" y="4332288"/>
            <a:ext cx="415925" cy="360362"/>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fr-FR">
              <a:solidFill>
                <a:prstClr val="white"/>
              </a:solidFill>
            </a:endParaRPr>
          </a:p>
        </p:txBody>
      </p:sp>
      <p:sp>
        <p:nvSpPr>
          <p:cNvPr id="35" name="TextBox 84"/>
          <p:cNvSpPr txBox="1"/>
          <p:nvPr/>
        </p:nvSpPr>
        <p:spPr>
          <a:xfrm>
            <a:off x="744538" y="4329113"/>
            <a:ext cx="7127875" cy="1938337"/>
          </a:xfrm>
          <a:prstGeom prst="rect">
            <a:avLst/>
          </a:prstGeom>
          <a:noFill/>
        </p:spPr>
        <p:txBody>
          <a:bodyPr>
            <a:spAutoFit/>
          </a:bodyPr>
          <a:lstStyle/>
          <a:p>
            <a:pPr>
              <a:defRPr/>
            </a:pPr>
            <a:r>
              <a:rPr lang="fr-FR" sz="1200" dirty="0">
                <a:solidFill>
                  <a:srgbClr val="C00000"/>
                </a:solidFill>
                <a:latin typeface="Calibri" panose="020F0502020204030204" pitchFamily="34" charset="0"/>
                <a:cs typeface="Arial" pitchFamily="34" charset="0"/>
              </a:rPr>
              <a:t>Souscription uniquement en face à face : </a:t>
            </a:r>
          </a:p>
          <a:p>
            <a:pPr>
              <a:defRPr/>
            </a:pPr>
            <a:r>
              <a:rPr lang="fr-FR" sz="1200" dirty="0">
                <a:solidFill>
                  <a:srgbClr val="C00000"/>
                </a:solidFill>
                <a:latin typeface="Calibri" panose="020F0502020204030204" pitchFamily="34" charset="0"/>
                <a:cs typeface="Arial" pitchFamily="34" charset="0"/>
              </a:rPr>
              <a:t>ATTENTION, lors de l’ouverture automatique de Classeur Client, il n’y a pas de création d’enveloppe spécifique pour les CP Formule Famille.</a:t>
            </a:r>
          </a:p>
          <a:p>
            <a:pPr>
              <a:defRPr/>
            </a:pPr>
            <a:r>
              <a:rPr lang="fr-FR" sz="1200" dirty="0">
                <a:solidFill>
                  <a:srgbClr val="C00000"/>
                </a:solidFill>
                <a:latin typeface="Calibri" panose="020F0502020204030204" pitchFamily="34" charset="0"/>
                <a:cs typeface="Arial" pitchFamily="34" charset="0"/>
              </a:rPr>
              <a:t>Des développements informatiques sont en cours, dans l’attente, il convient de collecter les CP Formule Famille dans l’enveloppe Individuelle du signataire :</a:t>
            </a:r>
          </a:p>
          <a:p>
            <a:pPr lvl="1" fontAlgn="base">
              <a:spcBef>
                <a:spcPct val="0"/>
              </a:spcBef>
              <a:buClr>
                <a:srgbClr val="C31632"/>
              </a:buClr>
              <a:defRPr/>
            </a:pPr>
            <a:r>
              <a:rPr lang="fr-FR" sz="1200" dirty="0">
                <a:solidFill>
                  <a:prstClr val="black"/>
                </a:solidFill>
                <a:latin typeface="Calibri"/>
                <a:ea typeface="Calibri"/>
                <a:cs typeface="Calibri"/>
              </a:rPr>
              <a:t>1. En les ajoutant comme document complémentaire</a:t>
            </a:r>
          </a:p>
          <a:p>
            <a:pPr lvl="1" fontAlgn="base">
              <a:spcBef>
                <a:spcPct val="0"/>
              </a:spcBef>
              <a:buClr>
                <a:srgbClr val="C31632"/>
              </a:buClr>
              <a:defRPr/>
            </a:pPr>
            <a:r>
              <a:rPr lang="fr-FR" sz="1200" dirty="0">
                <a:solidFill>
                  <a:prstClr val="black"/>
                </a:solidFill>
                <a:latin typeface="Calibri"/>
                <a:ea typeface="Calibri"/>
                <a:cs typeface="Calibri"/>
              </a:rPr>
              <a:t>2. En sélectionnant le </a:t>
            </a:r>
            <a:r>
              <a:rPr lang="fr-FR" sz="1200" dirty="0">
                <a:solidFill>
                  <a:srgbClr val="C00000"/>
                </a:solidFill>
                <a:latin typeface="Calibri"/>
                <a:ea typeface="Calibri"/>
                <a:cs typeface="Calibri"/>
              </a:rPr>
              <a:t>Type</a:t>
            </a:r>
            <a:r>
              <a:rPr lang="fr-FR" sz="1200" dirty="0">
                <a:solidFill>
                  <a:prstClr val="black"/>
                </a:solidFill>
                <a:latin typeface="Calibri"/>
                <a:ea typeface="Calibri"/>
                <a:cs typeface="Calibri"/>
              </a:rPr>
              <a:t> de document « </a:t>
            </a:r>
            <a:r>
              <a:rPr lang="fr-FR" sz="1200" dirty="0">
                <a:solidFill>
                  <a:srgbClr val="C00000"/>
                </a:solidFill>
                <a:latin typeface="Calibri"/>
                <a:ea typeface="Calibri"/>
                <a:cs typeface="Calibri"/>
              </a:rPr>
              <a:t>Autre document contrat</a:t>
            </a:r>
            <a:r>
              <a:rPr lang="fr-FR" sz="1200" dirty="0">
                <a:solidFill>
                  <a:prstClr val="black"/>
                </a:solidFill>
                <a:latin typeface="Calibri"/>
                <a:ea typeface="Calibri"/>
                <a:cs typeface="Calibri"/>
              </a:rPr>
              <a:t> »</a:t>
            </a:r>
          </a:p>
          <a:p>
            <a:pPr lvl="1" fontAlgn="base">
              <a:spcBef>
                <a:spcPct val="0"/>
              </a:spcBef>
              <a:buClr>
                <a:srgbClr val="C31632"/>
              </a:buClr>
              <a:defRPr/>
            </a:pPr>
            <a:r>
              <a:rPr lang="fr-FR" sz="1200" dirty="0">
                <a:solidFill>
                  <a:prstClr val="black"/>
                </a:solidFill>
                <a:latin typeface="Calibri"/>
                <a:ea typeface="Calibri"/>
                <a:cs typeface="Calibri"/>
              </a:rPr>
              <a:t>3. En sélectionnant la </a:t>
            </a:r>
            <a:r>
              <a:rPr lang="fr-FR" sz="1200" dirty="0">
                <a:solidFill>
                  <a:srgbClr val="C00000"/>
                </a:solidFill>
                <a:latin typeface="Calibri"/>
                <a:ea typeface="Calibri"/>
                <a:cs typeface="Calibri"/>
              </a:rPr>
              <a:t>Nature</a:t>
            </a:r>
            <a:r>
              <a:rPr lang="fr-FR" sz="1200" dirty="0">
                <a:solidFill>
                  <a:prstClr val="black"/>
                </a:solidFill>
                <a:latin typeface="Calibri"/>
                <a:ea typeface="Calibri"/>
                <a:cs typeface="Calibri"/>
              </a:rPr>
              <a:t> « </a:t>
            </a:r>
            <a:r>
              <a:rPr lang="fr-FR" sz="1200" dirty="0">
                <a:solidFill>
                  <a:srgbClr val="C00000"/>
                </a:solidFill>
                <a:latin typeface="Calibri"/>
                <a:ea typeface="Calibri"/>
                <a:cs typeface="Calibri"/>
              </a:rPr>
              <a:t>Autre document contrat</a:t>
            </a:r>
            <a:r>
              <a:rPr lang="fr-FR" sz="1200" dirty="0">
                <a:solidFill>
                  <a:prstClr val="black"/>
                </a:solidFill>
                <a:latin typeface="Calibri"/>
                <a:ea typeface="Calibri"/>
                <a:cs typeface="Calibri"/>
              </a:rPr>
              <a:t> »</a:t>
            </a:r>
          </a:p>
          <a:p>
            <a:pPr marL="342900" indent="-342900" fontAlgn="base">
              <a:spcBef>
                <a:spcPct val="0"/>
              </a:spcBef>
              <a:buFont typeface="Wingdings"/>
              <a:buChar char=""/>
              <a:defRPr/>
            </a:pPr>
            <a:r>
              <a:rPr lang="fr-FR" sz="1200" dirty="0">
                <a:solidFill>
                  <a:srgbClr val="C31632"/>
                </a:solidFill>
                <a:latin typeface="Calibri"/>
                <a:ea typeface="Calibri"/>
                <a:cs typeface="Calibri"/>
              </a:rPr>
              <a:t>Le respect de ces points est nécessaire pour que la remontée à J+1 dans le PDC fonctionne</a:t>
            </a:r>
          </a:p>
          <a:p>
            <a:pPr>
              <a:defRPr/>
            </a:pPr>
            <a:endParaRPr lang="fr-FR" sz="1200" dirty="0">
              <a:solidFill>
                <a:srgbClr val="C00000"/>
              </a:solidFill>
              <a:latin typeface="Calibri" panose="020F0502020204030204" pitchFamily="34" charset="0"/>
              <a:cs typeface="Arial" pitchFamily="34" charset="0"/>
            </a:endParaRPr>
          </a:p>
        </p:txBody>
      </p:sp>
      <p:sp>
        <p:nvSpPr>
          <p:cNvPr id="20494" name="Rectangle 4"/>
          <p:cNvSpPr>
            <a:spLocks noChangeArrowheads="1"/>
          </p:cNvSpPr>
          <p:nvPr/>
        </p:nvSpPr>
        <p:spPr bwMode="auto">
          <a:xfrm>
            <a:off x="6075363" y="3105150"/>
            <a:ext cx="22209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ts val="600"/>
              </a:spcBef>
              <a:spcAft>
                <a:spcPts val="600"/>
              </a:spcAft>
              <a:buClr>
                <a:srgbClr val="C00000"/>
              </a:buClr>
              <a:buFont typeface="Wingdings" pitchFamily="2" charset="2"/>
              <a:buChar char="§"/>
            </a:pPr>
            <a:r>
              <a:rPr lang="fr-FR" altLang="fr-FR" sz="1200" b="0" smtClean="0">
                <a:solidFill>
                  <a:srgbClr val="000000"/>
                </a:solidFill>
                <a:latin typeface="Calibri" pitchFamily="34" charset="0"/>
                <a:cs typeface="Arial" pitchFamily="34" charset="0"/>
              </a:rPr>
              <a:t>       Seul le ou les parents qui supporte la tarification de la Formule Famille signera les Conditions Particulières Formule Famille</a:t>
            </a:r>
          </a:p>
        </p:txBody>
      </p:sp>
      <p:sp>
        <p:nvSpPr>
          <p:cNvPr id="8" name="Arrondir un rectangle avec un coin diagonal 7"/>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sp>
        <p:nvSpPr>
          <p:cNvPr id="3" name="Espace réservé du numéro de diapositive 2"/>
          <p:cNvSpPr>
            <a:spLocks noGrp="1"/>
          </p:cNvSpPr>
          <p:nvPr>
            <p:ph type="sldNum" sz="quarter" idx="19"/>
          </p:nvPr>
        </p:nvSpPr>
        <p:spPr/>
        <p:txBody>
          <a:bodyPr/>
          <a:lstStyle/>
          <a:p>
            <a:pPr>
              <a:defRPr/>
            </a:pPr>
            <a:fld id="{8C780AAF-0E6E-4C16-BC70-39B319B3238B}" type="slidenum">
              <a:rPr lang="fr-FR" smtClean="0">
                <a:solidFill>
                  <a:srgbClr val="C31632">
                    <a:lumMod val="60000"/>
                    <a:lumOff val="40000"/>
                  </a:srgbClr>
                </a:solidFill>
              </a:rPr>
              <a:pPr>
                <a:defRPr/>
              </a:pPr>
              <a:t>23</a:t>
            </a:fld>
            <a:endParaRPr lang="fr-FR" dirty="0">
              <a:solidFill>
                <a:srgbClr val="C31632">
                  <a:lumMod val="60000"/>
                  <a:lumOff val="40000"/>
                </a:srgbClr>
              </a:solidFill>
            </a:endParaRPr>
          </a:p>
        </p:txBody>
      </p:sp>
    </p:spTree>
    <p:extLst>
      <p:ext uri="{BB962C8B-B14F-4D97-AF65-F5344CB8AC3E}">
        <p14:creationId xmlns:p14="http://schemas.microsoft.com/office/powerpoint/2010/main" val="435420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LES FORMULES</a:t>
            </a:r>
            <a:br>
              <a:rPr lang="fr-FR" dirty="0" smtClean="0">
                <a:cs typeface="Calibri" panose="020F0502020204030204" pitchFamily="34" charset="0"/>
              </a:rPr>
            </a:br>
            <a:r>
              <a:rPr lang="fr-FR" sz="1800" dirty="0" smtClean="0">
                <a:solidFill>
                  <a:schemeClr val="accent1"/>
                </a:solidFill>
                <a:cs typeface="Calibri" panose="020F0502020204030204" pitchFamily="34" charset="0"/>
              </a:rPr>
              <a:t>Qui signe quoi ?</a:t>
            </a:r>
            <a:endParaRPr lang="fr-FR" sz="1800" dirty="0">
              <a:solidFill>
                <a:schemeClr val="accent1"/>
              </a:solidFill>
              <a:cs typeface="Calibri" panose="020F0502020204030204" pitchFamily="34" charset="0"/>
            </a:endParaRPr>
          </a:p>
        </p:txBody>
      </p:sp>
      <p:pic>
        <p:nvPicPr>
          <p:cNvPr id="21507" name="Imag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414463"/>
            <a:ext cx="705326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Image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3068638"/>
            <a:ext cx="5761038" cy="336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Arrondir un rectangle avec un coin diagonal 31"/>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sp>
        <p:nvSpPr>
          <p:cNvPr id="3" name="Espace réservé du numéro de diapositive 2"/>
          <p:cNvSpPr>
            <a:spLocks noGrp="1"/>
          </p:cNvSpPr>
          <p:nvPr>
            <p:ph type="sldNum" sz="quarter" idx="19"/>
          </p:nvPr>
        </p:nvSpPr>
        <p:spPr/>
        <p:txBody>
          <a:bodyPr/>
          <a:lstStyle/>
          <a:p>
            <a:pPr>
              <a:defRPr/>
            </a:pPr>
            <a:fld id="{693D5979-83D9-4B98-AF2B-60EE31F5A6E8}" type="slidenum">
              <a:rPr lang="fr-FR" smtClean="0">
                <a:solidFill>
                  <a:srgbClr val="C31632">
                    <a:lumMod val="60000"/>
                    <a:lumOff val="40000"/>
                  </a:srgbClr>
                </a:solidFill>
              </a:rPr>
              <a:pPr>
                <a:defRPr/>
              </a:pPr>
              <a:t>24</a:t>
            </a:fld>
            <a:endParaRPr lang="fr-FR" dirty="0">
              <a:solidFill>
                <a:srgbClr val="C31632">
                  <a:lumMod val="60000"/>
                  <a:lumOff val="40000"/>
                </a:srgbClr>
              </a:solidFill>
            </a:endParaRPr>
          </a:p>
        </p:txBody>
      </p:sp>
    </p:spTree>
    <p:extLst>
      <p:ext uri="{BB962C8B-B14F-4D97-AF65-F5344CB8AC3E}">
        <p14:creationId xmlns:p14="http://schemas.microsoft.com/office/powerpoint/2010/main" val="39394972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948488" y="6165850"/>
            <a:ext cx="2195512" cy="692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2253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5046663"/>
            <a:ext cx="5438775" cy="152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3316288"/>
            <a:ext cx="5400675" cy="158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STRATEGIE COMMERCIALE</a:t>
            </a:r>
            <a:br>
              <a:rPr lang="fr-FR" dirty="0" smtClean="0">
                <a:cs typeface="Calibri" panose="020F0502020204030204" pitchFamily="34" charset="0"/>
              </a:rPr>
            </a:br>
            <a:r>
              <a:rPr lang="fr-FR" sz="1800" dirty="0" smtClean="0">
                <a:solidFill>
                  <a:schemeClr val="accent3">
                    <a:lumMod val="75000"/>
                  </a:schemeClr>
                </a:solidFill>
                <a:cs typeface="Calibri" panose="020F0502020204030204" pitchFamily="34" charset="0"/>
              </a:rPr>
              <a:t>Comment préserver notre PNB ? </a:t>
            </a:r>
            <a:endParaRPr lang="fr-FR" sz="1400" dirty="0">
              <a:solidFill>
                <a:schemeClr val="accent3">
                  <a:lumMod val="75000"/>
                </a:schemeClr>
              </a:solidFill>
              <a:cs typeface="Calibri" panose="020F0502020204030204" pitchFamily="34" charset="0"/>
            </a:endParaRPr>
          </a:p>
        </p:txBody>
      </p:sp>
      <p:pic>
        <p:nvPicPr>
          <p:cNvPr id="5" name="Picture 3"/>
          <p:cNvPicPr>
            <a:picLocks noChangeAspect="1" noChangeArrowheads="1"/>
          </p:cNvPicPr>
          <p:nvPr/>
        </p:nvPicPr>
        <p:blipFill>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6189" y="3645024"/>
            <a:ext cx="403601" cy="8072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66713" y="1484313"/>
            <a:ext cx="8453437" cy="4603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600" b="1" dirty="0">
                <a:solidFill>
                  <a:srgbClr val="C00000"/>
                </a:solidFill>
                <a:latin typeface="Calibri" panose="020F0502020204030204" pitchFamily="34" charset="0"/>
              </a:rPr>
              <a:t>    Il est très important de préserver notre PNB par le maintien de notre stock de forfaits</a:t>
            </a:r>
          </a:p>
        </p:txBody>
      </p:sp>
      <p:pic>
        <p:nvPicPr>
          <p:cNvPr id="8" name="Image 7"/>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1052" y="1457375"/>
            <a:ext cx="550274" cy="573203"/>
          </a:xfrm>
          <a:prstGeom prst="rect">
            <a:avLst/>
          </a:prstGeom>
        </p:spPr>
      </p:pic>
      <p:sp>
        <p:nvSpPr>
          <p:cNvPr id="9" name="TextBox 84"/>
          <p:cNvSpPr txBox="1"/>
          <p:nvPr/>
        </p:nvSpPr>
        <p:spPr>
          <a:xfrm>
            <a:off x="727075" y="1968500"/>
            <a:ext cx="8093075" cy="1600200"/>
          </a:xfrm>
          <a:prstGeom prst="rect">
            <a:avLst/>
          </a:prstGeom>
          <a:noFill/>
        </p:spPr>
        <p:txBody>
          <a:bodyPr>
            <a:spAutoFit/>
          </a:bodyPr>
          <a:lstStyle/>
          <a:p>
            <a:pPr>
              <a:buClr>
                <a:srgbClr val="C00000"/>
              </a:buClr>
              <a:defRPr/>
            </a:pPr>
            <a:r>
              <a:rPr lang="fr-FR" sz="1400" dirty="0">
                <a:solidFill>
                  <a:prstClr val="black"/>
                </a:solidFill>
                <a:latin typeface="Calibri" panose="020F0502020204030204" pitchFamily="34" charset="0"/>
                <a:cs typeface="Arial" pitchFamily="34" charset="0"/>
              </a:rPr>
              <a:t>Les Formules sont donc réservées :</a:t>
            </a:r>
          </a:p>
          <a:p>
            <a:pPr marL="285750" indent="-285750">
              <a:buClr>
                <a:srgbClr val="C00000"/>
              </a:buClr>
              <a:buFont typeface="Wingdings" panose="05000000000000000000" pitchFamily="2" charset="2"/>
              <a:buChar char="§"/>
              <a:defRPr/>
            </a:pPr>
            <a:r>
              <a:rPr lang="fr-FR" sz="1400" dirty="0">
                <a:solidFill>
                  <a:prstClr val="black"/>
                </a:solidFill>
                <a:latin typeface="Calibri" panose="020F0502020204030204" pitchFamily="34" charset="0"/>
                <a:cs typeface="Arial" pitchFamily="34" charset="0"/>
              </a:rPr>
              <a:t>Aux nouvelles souscriptions par la conquête de nouveaux clients</a:t>
            </a:r>
          </a:p>
          <a:p>
            <a:pPr marL="285750" indent="-285750">
              <a:buClr>
                <a:srgbClr val="C00000"/>
              </a:buClr>
              <a:buFont typeface="Wingdings" panose="05000000000000000000" pitchFamily="2" charset="2"/>
              <a:buChar char="§"/>
              <a:defRPr/>
            </a:pPr>
            <a:r>
              <a:rPr lang="fr-FR" sz="1400" dirty="0">
                <a:solidFill>
                  <a:prstClr val="black"/>
                </a:solidFill>
                <a:latin typeface="Calibri" panose="020F0502020204030204" pitchFamily="34" charset="0"/>
                <a:cs typeface="Arial" pitchFamily="34" charset="0"/>
              </a:rPr>
              <a:t>Aux montées en gamme de carte vers une carte bancaire supérieure à condition qu’elle soit en débit différé</a:t>
            </a:r>
          </a:p>
          <a:p>
            <a:pPr marL="285750" indent="-285750">
              <a:buClr>
                <a:srgbClr val="C00000"/>
              </a:buClr>
              <a:buFont typeface="Wingdings" panose="05000000000000000000" pitchFamily="2" charset="2"/>
              <a:buChar char="§"/>
              <a:defRPr/>
            </a:pPr>
            <a:r>
              <a:rPr lang="fr-FR" sz="1400" dirty="0">
                <a:solidFill>
                  <a:prstClr val="black"/>
                </a:solidFill>
                <a:latin typeface="Calibri" panose="020F0502020204030204" pitchFamily="34" charset="0"/>
                <a:cs typeface="Arial" pitchFamily="34" charset="0"/>
              </a:rPr>
              <a:t>À la conquête d’un nouveau membre parent de la relation par le biais d’une souscription Formule Famille</a:t>
            </a:r>
          </a:p>
          <a:p>
            <a:pPr>
              <a:buClr>
                <a:srgbClr val="C00000"/>
              </a:buClr>
              <a:defRPr/>
            </a:pPr>
            <a:endParaRPr lang="fr-FR" sz="1400" dirty="0">
              <a:solidFill>
                <a:prstClr val="black"/>
              </a:solidFill>
              <a:latin typeface="Calibri" panose="020F0502020204030204" pitchFamily="34" charset="0"/>
              <a:cs typeface="Arial" pitchFamily="34" charset="0"/>
            </a:endParaRPr>
          </a:p>
          <a:p>
            <a:pPr>
              <a:buClr>
                <a:srgbClr val="C00000"/>
              </a:buClr>
              <a:defRPr/>
            </a:pPr>
            <a:endParaRPr lang="fr-FR" sz="1400" dirty="0">
              <a:solidFill>
                <a:prstClr val="black"/>
              </a:solidFill>
              <a:latin typeface="Calibri" panose="020F0502020204030204" pitchFamily="34" charset="0"/>
              <a:cs typeface="Arial" pitchFamily="34" charset="0"/>
            </a:endParaRPr>
          </a:p>
        </p:txBody>
      </p:sp>
      <p:grpSp>
        <p:nvGrpSpPr>
          <p:cNvPr id="22538" name="Groupe 12"/>
          <p:cNvGrpSpPr>
            <a:grpSpLocks/>
          </p:cNvGrpSpPr>
          <p:nvPr/>
        </p:nvGrpSpPr>
        <p:grpSpPr bwMode="auto">
          <a:xfrm>
            <a:off x="588963" y="3500438"/>
            <a:ext cx="2759075" cy="1385887"/>
            <a:chOff x="6351975" y="3308784"/>
            <a:chExt cx="2759033" cy="1384995"/>
          </a:xfrm>
        </p:grpSpPr>
        <p:sp>
          <p:nvSpPr>
            <p:cNvPr id="22547" name="Rectangle 10"/>
            <p:cNvSpPr>
              <a:spLocks noChangeArrowheads="1"/>
            </p:cNvSpPr>
            <p:nvPr/>
          </p:nvSpPr>
          <p:spPr bwMode="auto">
            <a:xfrm>
              <a:off x="6804248" y="3308784"/>
              <a:ext cx="2306760" cy="138499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Pas de transformation</a:t>
              </a:r>
            </a:p>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à iso-carte ou inférieur</a:t>
              </a:r>
            </a:p>
            <a:p>
              <a:pPr eaLnBrk="1" fontAlgn="base" hangingPunct="1">
                <a:spcBef>
                  <a:spcPct val="0"/>
                </a:spcBef>
                <a:spcAft>
                  <a:spcPct val="0"/>
                </a:spcAft>
                <a:buClr>
                  <a:srgbClr val="C00000"/>
                </a:buClr>
              </a:pPr>
              <a:endParaRPr lang="fr-FR" altLang="fr-FR" sz="1400" smtClean="0">
                <a:solidFill>
                  <a:prstClr val="white"/>
                </a:solidFill>
                <a:latin typeface="Calibri" pitchFamily="34" charset="0"/>
                <a:cs typeface="Arial" pitchFamily="34" charset="0"/>
              </a:endParaRPr>
            </a:p>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Si transformation vers</a:t>
              </a:r>
            </a:p>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une carte supérieure , débit différé obligatoire</a:t>
              </a:r>
              <a:endParaRPr lang="fr-FR" altLang="fr-FR" sz="1400" smtClean="0">
                <a:solidFill>
                  <a:prstClr val="white"/>
                </a:solidFill>
                <a:cs typeface="Arial" pitchFamily="34" charset="0"/>
              </a:endParaRPr>
            </a:p>
          </p:txBody>
        </p:sp>
        <p:sp>
          <p:nvSpPr>
            <p:cNvPr id="12" name="Triangle rectangle 11"/>
            <p:cNvSpPr/>
            <p:nvPr/>
          </p:nvSpPr>
          <p:spPr>
            <a:xfrm rot="13232819">
              <a:off x="6351975" y="3481710"/>
              <a:ext cx="893748" cy="1047076"/>
            </a:xfrm>
            <a:custGeom>
              <a:avLst/>
              <a:gdLst>
                <a:gd name="connsiteX0" fmla="*/ 0 w 576064"/>
                <a:gd name="connsiteY0" fmla="*/ 659420 h 659420"/>
                <a:gd name="connsiteX1" fmla="*/ 0 w 576064"/>
                <a:gd name="connsiteY1" fmla="*/ 0 h 659420"/>
                <a:gd name="connsiteX2" fmla="*/ 576064 w 576064"/>
                <a:gd name="connsiteY2" fmla="*/ 659420 h 659420"/>
                <a:gd name="connsiteX3" fmla="*/ 0 w 576064"/>
                <a:gd name="connsiteY3" fmla="*/ 659420 h 659420"/>
                <a:gd name="connsiteX0" fmla="*/ 185934 w 761998"/>
                <a:gd name="connsiteY0" fmla="*/ 876403 h 876403"/>
                <a:gd name="connsiteX1" fmla="*/ 0 w 761998"/>
                <a:gd name="connsiteY1" fmla="*/ 0 h 876403"/>
                <a:gd name="connsiteX2" fmla="*/ 761998 w 761998"/>
                <a:gd name="connsiteY2" fmla="*/ 876403 h 876403"/>
                <a:gd name="connsiteX3" fmla="*/ 185934 w 761998"/>
                <a:gd name="connsiteY3" fmla="*/ 876403 h 876403"/>
                <a:gd name="connsiteX0" fmla="*/ 185934 w 761998"/>
                <a:gd name="connsiteY0" fmla="*/ 876403 h 876403"/>
                <a:gd name="connsiteX1" fmla="*/ 220369 w 761998"/>
                <a:gd name="connsiteY1" fmla="*/ 567570 h 876403"/>
                <a:gd name="connsiteX2" fmla="*/ 0 w 761998"/>
                <a:gd name="connsiteY2" fmla="*/ 0 h 876403"/>
                <a:gd name="connsiteX3" fmla="*/ 761998 w 761998"/>
                <a:gd name="connsiteY3" fmla="*/ 876403 h 876403"/>
                <a:gd name="connsiteX4" fmla="*/ 185934 w 761998"/>
                <a:gd name="connsiteY4" fmla="*/ 876403 h 876403"/>
                <a:gd name="connsiteX0" fmla="*/ 235563 w 761998"/>
                <a:gd name="connsiteY0" fmla="*/ 583000 h 876403"/>
                <a:gd name="connsiteX1" fmla="*/ 220369 w 761998"/>
                <a:gd name="connsiteY1" fmla="*/ 567570 h 876403"/>
                <a:gd name="connsiteX2" fmla="*/ 0 w 761998"/>
                <a:gd name="connsiteY2" fmla="*/ 0 h 876403"/>
                <a:gd name="connsiteX3" fmla="*/ 761998 w 761998"/>
                <a:gd name="connsiteY3" fmla="*/ 876403 h 876403"/>
                <a:gd name="connsiteX4" fmla="*/ 235563 w 761998"/>
                <a:gd name="connsiteY4" fmla="*/ 583000 h 876403"/>
                <a:gd name="connsiteX0" fmla="*/ 226878 w 753313"/>
                <a:gd name="connsiteY0" fmla="*/ 590430 h 883833"/>
                <a:gd name="connsiteX1" fmla="*/ 211684 w 753313"/>
                <a:gd name="connsiteY1" fmla="*/ 575000 h 883833"/>
                <a:gd name="connsiteX2" fmla="*/ 0 w 753313"/>
                <a:gd name="connsiteY2" fmla="*/ 0 h 883833"/>
                <a:gd name="connsiteX3" fmla="*/ 753313 w 753313"/>
                <a:gd name="connsiteY3" fmla="*/ 883833 h 883833"/>
                <a:gd name="connsiteX4" fmla="*/ 226878 w 753313"/>
                <a:gd name="connsiteY4" fmla="*/ 590430 h 883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313" h="883833">
                  <a:moveTo>
                    <a:pt x="226878" y="590430"/>
                  </a:moveTo>
                  <a:cubicBezTo>
                    <a:pt x="229046" y="579089"/>
                    <a:pt x="209516" y="586341"/>
                    <a:pt x="211684" y="575000"/>
                  </a:cubicBezTo>
                  <a:lnTo>
                    <a:pt x="0" y="0"/>
                  </a:lnTo>
                  <a:lnTo>
                    <a:pt x="753313" y="883833"/>
                  </a:lnTo>
                  <a:lnTo>
                    <a:pt x="226878" y="5904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grpSp>
        <p:nvGrpSpPr>
          <p:cNvPr id="22539" name="Groupe 14"/>
          <p:cNvGrpSpPr>
            <a:grpSpLocks/>
          </p:cNvGrpSpPr>
          <p:nvPr/>
        </p:nvGrpSpPr>
        <p:grpSpPr bwMode="auto">
          <a:xfrm>
            <a:off x="571500" y="5137150"/>
            <a:ext cx="2776538" cy="1384300"/>
            <a:chOff x="6351975" y="3308784"/>
            <a:chExt cx="2776437" cy="1384995"/>
          </a:xfrm>
        </p:grpSpPr>
        <p:sp>
          <p:nvSpPr>
            <p:cNvPr id="22545" name="Rectangle 15"/>
            <p:cNvSpPr>
              <a:spLocks noChangeArrowheads="1"/>
            </p:cNvSpPr>
            <p:nvPr/>
          </p:nvSpPr>
          <p:spPr bwMode="auto">
            <a:xfrm>
              <a:off x="6804247" y="3308784"/>
              <a:ext cx="2324165" cy="138499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Transformation à iso-carte</a:t>
              </a:r>
            </a:p>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et supérieure si :</a:t>
              </a:r>
            </a:p>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 conquête d’un nouveau</a:t>
              </a:r>
            </a:p>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parent (enfant exclu) </a:t>
              </a:r>
              <a:r>
                <a:rPr lang="fr-FR" altLang="fr-FR" sz="1400" u="sng" smtClean="0">
                  <a:solidFill>
                    <a:prstClr val="white"/>
                  </a:solidFill>
                  <a:latin typeface="Calibri" pitchFamily="34" charset="0"/>
                  <a:cs typeface="Arial" pitchFamily="34" charset="0"/>
                </a:rPr>
                <a:t>ET</a:t>
              </a:r>
            </a:p>
            <a:p>
              <a:pPr eaLnBrk="1" fontAlgn="base" hangingPunct="1">
                <a:spcBef>
                  <a:spcPct val="0"/>
                </a:spcBef>
                <a:spcAft>
                  <a:spcPct val="0"/>
                </a:spcAft>
                <a:buClr>
                  <a:srgbClr val="C00000"/>
                </a:buClr>
              </a:pPr>
              <a:r>
                <a:rPr lang="fr-FR" altLang="fr-FR" sz="1400" smtClean="0">
                  <a:solidFill>
                    <a:prstClr val="white"/>
                  </a:solidFill>
                  <a:latin typeface="Calibri" pitchFamily="34" charset="0"/>
                  <a:cs typeface="Arial" pitchFamily="34" charset="0"/>
                </a:rPr>
                <a:t>  - avec carte à débit différé obligatoire</a:t>
              </a:r>
              <a:endParaRPr lang="fr-FR" altLang="fr-FR" sz="1400" smtClean="0">
                <a:solidFill>
                  <a:prstClr val="white"/>
                </a:solidFill>
                <a:cs typeface="Arial" pitchFamily="34" charset="0"/>
              </a:endParaRPr>
            </a:p>
          </p:txBody>
        </p:sp>
        <p:sp>
          <p:nvSpPr>
            <p:cNvPr id="17" name="Triangle rectangle 11"/>
            <p:cNvSpPr/>
            <p:nvPr/>
          </p:nvSpPr>
          <p:spPr>
            <a:xfrm rot="13232819">
              <a:off x="6351975" y="3481909"/>
              <a:ext cx="893730" cy="1046687"/>
            </a:xfrm>
            <a:custGeom>
              <a:avLst/>
              <a:gdLst>
                <a:gd name="connsiteX0" fmla="*/ 0 w 576064"/>
                <a:gd name="connsiteY0" fmla="*/ 659420 h 659420"/>
                <a:gd name="connsiteX1" fmla="*/ 0 w 576064"/>
                <a:gd name="connsiteY1" fmla="*/ 0 h 659420"/>
                <a:gd name="connsiteX2" fmla="*/ 576064 w 576064"/>
                <a:gd name="connsiteY2" fmla="*/ 659420 h 659420"/>
                <a:gd name="connsiteX3" fmla="*/ 0 w 576064"/>
                <a:gd name="connsiteY3" fmla="*/ 659420 h 659420"/>
                <a:gd name="connsiteX0" fmla="*/ 185934 w 761998"/>
                <a:gd name="connsiteY0" fmla="*/ 876403 h 876403"/>
                <a:gd name="connsiteX1" fmla="*/ 0 w 761998"/>
                <a:gd name="connsiteY1" fmla="*/ 0 h 876403"/>
                <a:gd name="connsiteX2" fmla="*/ 761998 w 761998"/>
                <a:gd name="connsiteY2" fmla="*/ 876403 h 876403"/>
                <a:gd name="connsiteX3" fmla="*/ 185934 w 761998"/>
                <a:gd name="connsiteY3" fmla="*/ 876403 h 876403"/>
                <a:gd name="connsiteX0" fmla="*/ 185934 w 761998"/>
                <a:gd name="connsiteY0" fmla="*/ 876403 h 876403"/>
                <a:gd name="connsiteX1" fmla="*/ 220369 w 761998"/>
                <a:gd name="connsiteY1" fmla="*/ 567570 h 876403"/>
                <a:gd name="connsiteX2" fmla="*/ 0 w 761998"/>
                <a:gd name="connsiteY2" fmla="*/ 0 h 876403"/>
                <a:gd name="connsiteX3" fmla="*/ 761998 w 761998"/>
                <a:gd name="connsiteY3" fmla="*/ 876403 h 876403"/>
                <a:gd name="connsiteX4" fmla="*/ 185934 w 761998"/>
                <a:gd name="connsiteY4" fmla="*/ 876403 h 876403"/>
                <a:gd name="connsiteX0" fmla="*/ 235563 w 761998"/>
                <a:gd name="connsiteY0" fmla="*/ 583000 h 876403"/>
                <a:gd name="connsiteX1" fmla="*/ 220369 w 761998"/>
                <a:gd name="connsiteY1" fmla="*/ 567570 h 876403"/>
                <a:gd name="connsiteX2" fmla="*/ 0 w 761998"/>
                <a:gd name="connsiteY2" fmla="*/ 0 h 876403"/>
                <a:gd name="connsiteX3" fmla="*/ 761998 w 761998"/>
                <a:gd name="connsiteY3" fmla="*/ 876403 h 876403"/>
                <a:gd name="connsiteX4" fmla="*/ 235563 w 761998"/>
                <a:gd name="connsiteY4" fmla="*/ 583000 h 876403"/>
                <a:gd name="connsiteX0" fmla="*/ 226878 w 753313"/>
                <a:gd name="connsiteY0" fmla="*/ 590430 h 883833"/>
                <a:gd name="connsiteX1" fmla="*/ 211684 w 753313"/>
                <a:gd name="connsiteY1" fmla="*/ 575000 h 883833"/>
                <a:gd name="connsiteX2" fmla="*/ 0 w 753313"/>
                <a:gd name="connsiteY2" fmla="*/ 0 h 883833"/>
                <a:gd name="connsiteX3" fmla="*/ 753313 w 753313"/>
                <a:gd name="connsiteY3" fmla="*/ 883833 h 883833"/>
                <a:gd name="connsiteX4" fmla="*/ 226878 w 753313"/>
                <a:gd name="connsiteY4" fmla="*/ 590430 h 883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313" h="883833">
                  <a:moveTo>
                    <a:pt x="226878" y="590430"/>
                  </a:moveTo>
                  <a:cubicBezTo>
                    <a:pt x="229046" y="579089"/>
                    <a:pt x="209516" y="586341"/>
                    <a:pt x="211684" y="575000"/>
                  </a:cubicBezTo>
                  <a:lnTo>
                    <a:pt x="0" y="0"/>
                  </a:lnTo>
                  <a:lnTo>
                    <a:pt x="753313" y="883833"/>
                  </a:lnTo>
                  <a:lnTo>
                    <a:pt x="226878" y="5904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grpSp>
      <p:pic>
        <p:nvPicPr>
          <p:cNvPr id="4" name="Picture 2" descr="Résultat de recherche d'images pour &quot;picto famille&quot;">
            <a:hlinkClick r:id="rId7"/>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440" y="5401053"/>
            <a:ext cx="936104" cy="64171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Virage 17"/>
          <p:cNvSpPr/>
          <p:nvPr/>
        </p:nvSpPr>
        <p:spPr>
          <a:xfrm>
            <a:off x="4208463" y="3568700"/>
            <a:ext cx="288925" cy="288925"/>
          </a:xfrm>
          <a:prstGeom prst="ben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black"/>
              </a:solidFill>
            </a:endParaRPr>
          </a:p>
        </p:txBody>
      </p:sp>
      <p:sp>
        <p:nvSpPr>
          <p:cNvPr id="21" name="Virage 20"/>
          <p:cNvSpPr/>
          <p:nvPr/>
        </p:nvSpPr>
        <p:spPr>
          <a:xfrm>
            <a:off x="4208463" y="5257800"/>
            <a:ext cx="288925" cy="287338"/>
          </a:xfrm>
          <a:prstGeom prst="ben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black"/>
              </a:solidFill>
            </a:endParaRPr>
          </a:p>
        </p:txBody>
      </p:sp>
      <p:sp>
        <p:nvSpPr>
          <p:cNvPr id="19" name="Arrondir un rectangle avec un coin diagonal 18"/>
          <p:cNvSpPr/>
          <p:nvPr/>
        </p:nvSpPr>
        <p:spPr>
          <a:xfrm>
            <a:off x="7451725" y="44450"/>
            <a:ext cx="1657350" cy="504825"/>
          </a:xfrm>
          <a:prstGeom prst="round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RAPPEL</a:t>
            </a:r>
          </a:p>
        </p:txBody>
      </p:sp>
      <p:sp>
        <p:nvSpPr>
          <p:cNvPr id="3" name="Espace réservé du numéro de diapositive 2"/>
          <p:cNvSpPr>
            <a:spLocks noGrp="1"/>
          </p:cNvSpPr>
          <p:nvPr>
            <p:ph type="sldNum" sz="quarter" idx="19"/>
          </p:nvPr>
        </p:nvSpPr>
        <p:spPr/>
        <p:txBody>
          <a:bodyPr/>
          <a:lstStyle/>
          <a:p>
            <a:pPr>
              <a:defRPr/>
            </a:pPr>
            <a:fld id="{2E29BE4E-8AA6-4282-A6DD-37A0451E7467}" type="slidenum">
              <a:rPr lang="fr-FR" smtClean="0">
                <a:solidFill>
                  <a:srgbClr val="C31632">
                    <a:lumMod val="60000"/>
                    <a:lumOff val="40000"/>
                  </a:srgbClr>
                </a:solidFill>
              </a:rPr>
              <a:pPr>
                <a:defRPr/>
              </a:pPr>
              <a:t>25</a:t>
            </a:fld>
            <a:endParaRPr lang="fr-FR" dirty="0">
              <a:solidFill>
                <a:srgbClr val="C31632">
                  <a:lumMod val="60000"/>
                  <a:lumOff val="40000"/>
                </a:srgbClr>
              </a:solidFill>
            </a:endParaRPr>
          </a:p>
        </p:txBody>
      </p:sp>
    </p:spTree>
    <p:extLst>
      <p:ext uri="{BB962C8B-B14F-4D97-AF65-F5344CB8AC3E}">
        <p14:creationId xmlns:p14="http://schemas.microsoft.com/office/powerpoint/2010/main" val="39436102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STRATEGIE COMMERCIALE</a:t>
            </a:r>
            <a:br>
              <a:rPr lang="fr-FR" dirty="0" smtClean="0">
                <a:cs typeface="Calibri" panose="020F0502020204030204" pitchFamily="34" charset="0"/>
              </a:rPr>
            </a:br>
            <a:r>
              <a:rPr lang="fr-FR" sz="1800" dirty="0" smtClean="0">
                <a:solidFill>
                  <a:schemeClr val="accent3">
                    <a:lumMod val="75000"/>
                  </a:schemeClr>
                </a:solidFill>
                <a:cs typeface="Calibri" panose="020F0502020204030204" pitchFamily="34" charset="0"/>
              </a:rPr>
              <a:t>Booster les entrées en relation et les montées en gamme carte</a:t>
            </a:r>
            <a:endParaRPr lang="fr-FR" sz="1400" dirty="0">
              <a:solidFill>
                <a:schemeClr val="accent3">
                  <a:lumMod val="75000"/>
                </a:schemeClr>
              </a:solidFill>
              <a:cs typeface="Calibri" panose="020F0502020204030204" pitchFamily="34" charset="0"/>
            </a:endParaRPr>
          </a:p>
        </p:txBody>
      </p:sp>
      <p:grpSp>
        <p:nvGrpSpPr>
          <p:cNvPr id="23555" name="Groupe 3"/>
          <p:cNvGrpSpPr>
            <a:grpSpLocks/>
          </p:cNvGrpSpPr>
          <p:nvPr/>
        </p:nvGrpSpPr>
        <p:grpSpPr bwMode="auto">
          <a:xfrm>
            <a:off x="1116013" y="1412875"/>
            <a:ext cx="6985000" cy="1800225"/>
            <a:chOff x="1115616" y="1412776"/>
            <a:chExt cx="6984776" cy="1800200"/>
          </a:xfrm>
        </p:grpSpPr>
        <p:sp>
          <p:nvSpPr>
            <p:cNvPr id="2" name="Rectangle 1"/>
            <p:cNvSpPr/>
            <p:nvPr/>
          </p:nvSpPr>
          <p:spPr>
            <a:xfrm>
              <a:off x="1115616" y="1412776"/>
              <a:ext cx="6984776" cy="1800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800" b="1" dirty="0">
                  <a:solidFill>
                    <a:prstClr val="white"/>
                  </a:solidFill>
                </a:rPr>
                <a:t>-30% la 1</a:t>
              </a:r>
              <a:r>
                <a:rPr lang="fr-FR" sz="2800" b="1" baseline="30000" dirty="0">
                  <a:solidFill>
                    <a:prstClr val="white"/>
                  </a:solidFill>
                </a:rPr>
                <a:t>ère</a:t>
              </a:r>
              <a:r>
                <a:rPr lang="fr-FR" sz="2800" b="1" dirty="0">
                  <a:solidFill>
                    <a:prstClr val="white"/>
                  </a:solidFill>
                </a:rPr>
                <a:t> année</a:t>
              </a:r>
            </a:p>
            <a:p>
              <a:pPr algn="ctr">
                <a:defRPr/>
              </a:pPr>
              <a:r>
                <a:rPr lang="fr-FR" dirty="0">
                  <a:solidFill>
                    <a:prstClr val="white"/>
                  </a:solidFill>
                </a:rPr>
                <a:t>Formule Individuelle et Formule Famille</a:t>
              </a:r>
            </a:p>
            <a:p>
              <a:pPr algn="ctr">
                <a:defRPr/>
              </a:pPr>
              <a:endParaRPr lang="fr-FR" dirty="0">
                <a:solidFill>
                  <a:prstClr val="white"/>
                </a:solidFill>
              </a:endParaRPr>
            </a:p>
            <a:p>
              <a:pPr algn="ctr">
                <a:defRPr/>
              </a:pPr>
              <a:r>
                <a:rPr lang="fr-FR" dirty="0">
                  <a:solidFill>
                    <a:prstClr val="white"/>
                  </a:solidFill>
                </a:rPr>
                <a:t>si souscription d’une carte bancaire en </a:t>
              </a:r>
              <a:r>
                <a:rPr lang="fr-FR" b="1" dirty="0">
                  <a:solidFill>
                    <a:prstClr val="white"/>
                  </a:solidFill>
                </a:rPr>
                <a:t>débit différé </a:t>
              </a:r>
              <a:r>
                <a:rPr lang="fr-FR" dirty="0">
                  <a:solidFill>
                    <a:prstClr val="white"/>
                  </a:solidFill>
                </a:rPr>
                <a:t>obligatoirement</a:t>
              </a:r>
            </a:p>
            <a:p>
              <a:pPr algn="ctr">
                <a:defRPr/>
              </a:pPr>
              <a:r>
                <a:rPr lang="fr-FR" b="1" dirty="0">
                  <a:solidFill>
                    <a:prstClr val="white"/>
                  </a:solidFill>
                </a:rPr>
                <a:t>Izicarte</a:t>
              </a:r>
              <a:r>
                <a:rPr lang="fr-FR" dirty="0">
                  <a:solidFill>
                    <a:prstClr val="white"/>
                  </a:solidFill>
                </a:rPr>
                <a:t> </a:t>
              </a:r>
              <a:r>
                <a:rPr lang="fr-FR" b="1" dirty="0">
                  <a:solidFill>
                    <a:prstClr val="white"/>
                  </a:solidFill>
                </a:rPr>
                <a:t>Premier, Izicarte Platinum ou Infinite</a:t>
              </a:r>
            </a:p>
          </p:txBody>
        </p:sp>
        <p:pic>
          <p:nvPicPr>
            <p:cNvPr id="23561" name="Picture 4" descr="Résultat de recherche d'images pour &quot;picto promo&quot;">
              <a:hlinkClick r:id="rId3"/>
            </p:cNvPr>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1171278" y="1489373"/>
              <a:ext cx="576064"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4" descr="Résultat de recherche d'images pour &quot;picto promo&quot;">
              <a:hlinkClick r:id="rId3"/>
            </p:cNvPr>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7452320" y="1484784"/>
              <a:ext cx="576064"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84"/>
          <p:cNvSpPr txBox="1"/>
          <p:nvPr/>
        </p:nvSpPr>
        <p:spPr>
          <a:xfrm>
            <a:off x="1116013" y="3557588"/>
            <a:ext cx="6985000" cy="1816100"/>
          </a:xfrm>
          <a:prstGeom prst="rect">
            <a:avLst/>
          </a:prstGeom>
          <a:noFill/>
        </p:spPr>
        <p:txBody>
          <a:bodyPr>
            <a:spAutoFit/>
          </a:bodyPr>
          <a:lstStyle/>
          <a:p>
            <a:pPr>
              <a:defRPr/>
            </a:pPr>
            <a:r>
              <a:rPr lang="fr-FR" sz="1600" b="1" dirty="0">
                <a:solidFill>
                  <a:srgbClr val="C00000"/>
                </a:solidFill>
                <a:latin typeface="Calibri" panose="020F0502020204030204" pitchFamily="34" charset="0"/>
                <a:cs typeface="Arial" pitchFamily="34" charset="0"/>
              </a:rPr>
              <a:t>ELIGIBILITÉ CLIENT:</a:t>
            </a:r>
          </a:p>
          <a:p>
            <a:pPr marL="285750" indent="-285750">
              <a:buClr>
                <a:srgbClr val="C00000"/>
              </a:buClr>
              <a:buFont typeface="Wingdings" panose="05000000000000000000" pitchFamily="2" charset="2"/>
              <a:buChar char="§"/>
              <a:defRPr/>
            </a:pPr>
            <a:r>
              <a:rPr lang="fr-FR" sz="1600" u="sng" dirty="0">
                <a:solidFill>
                  <a:prstClr val="black"/>
                </a:solidFill>
                <a:latin typeface="Calibri" panose="020F0502020204030204" pitchFamily="34" charset="0"/>
                <a:cs typeface="Arial" pitchFamily="34" charset="0"/>
              </a:rPr>
              <a:t>Conquête</a:t>
            </a:r>
            <a:r>
              <a:rPr lang="fr-FR" sz="1600" dirty="0">
                <a:solidFill>
                  <a:prstClr val="black"/>
                </a:solidFill>
                <a:latin typeface="Calibri" panose="020F0502020204030204" pitchFamily="34" charset="0"/>
                <a:cs typeface="Arial" pitchFamily="34" charset="0"/>
              </a:rPr>
              <a:t> : réservée aux entrées en relation (EER), clients qui souscrivent pour la 1</a:t>
            </a:r>
            <a:r>
              <a:rPr lang="fr-FR" sz="1600" baseline="30000" dirty="0">
                <a:solidFill>
                  <a:prstClr val="black"/>
                </a:solidFill>
                <a:latin typeface="Calibri" panose="020F0502020204030204" pitchFamily="34" charset="0"/>
                <a:cs typeface="Arial" pitchFamily="34" charset="0"/>
              </a:rPr>
              <a:t>ère</a:t>
            </a:r>
            <a:r>
              <a:rPr lang="fr-FR" sz="1600" dirty="0">
                <a:solidFill>
                  <a:prstClr val="black"/>
                </a:solidFill>
                <a:latin typeface="Calibri" panose="020F0502020204030204" pitchFamily="34" charset="0"/>
                <a:cs typeface="Arial" pitchFamily="34" charset="0"/>
              </a:rPr>
              <a:t> fois à une Formule Individuelle ou une Formule Famille, non détenteurs d’une carte ou d’un ancien forfait en CEGEE</a:t>
            </a:r>
          </a:p>
          <a:p>
            <a:pPr>
              <a:buClr>
                <a:srgbClr val="C00000"/>
              </a:buClr>
              <a:defRPr/>
            </a:pPr>
            <a:endParaRPr lang="fr-FR" sz="1600" dirty="0">
              <a:solidFill>
                <a:prstClr val="black"/>
              </a:solidFill>
              <a:latin typeface="Calibri" panose="020F0502020204030204" pitchFamily="34" charset="0"/>
              <a:cs typeface="Arial" pitchFamily="34" charset="0"/>
            </a:endParaRPr>
          </a:p>
          <a:p>
            <a:pPr marL="285750" indent="-285750">
              <a:buClr>
                <a:srgbClr val="C00000"/>
              </a:buClr>
              <a:buFont typeface="Wingdings" panose="05000000000000000000" pitchFamily="2" charset="2"/>
              <a:buChar char="§"/>
              <a:defRPr/>
            </a:pPr>
            <a:r>
              <a:rPr lang="fr-FR" sz="1600" u="sng" dirty="0">
                <a:solidFill>
                  <a:prstClr val="black"/>
                </a:solidFill>
                <a:latin typeface="Calibri" panose="020F0502020204030204" pitchFamily="34" charset="0"/>
                <a:cs typeface="Arial" pitchFamily="34" charset="0"/>
              </a:rPr>
              <a:t>Montée en gamme </a:t>
            </a:r>
            <a:r>
              <a:rPr lang="fr-FR" sz="1600" dirty="0">
                <a:solidFill>
                  <a:prstClr val="black"/>
                </a:solidFill>
                <a:latin typeface="Calibri" panose="020F0502020204030204" pitchFamily="34" charset="0"/>
                <a:cs typeface="Arial" pitchFamily="34" charset="0"/>
              </a:rPr>
              <a:t>: réservée aux montées en gamme de carte depuis une carte inférieure</a:t>
            </a:r>
          </a:p>
        </p:txBody>
      </p:sp>
      <p:pic>
        <p:nvPicPr>
          <p:cNvPr id="3" name="Image 2"/>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21744" y="3861628"/>
            <a:ext cx="940307" cy="1068531"/>
          </a:xfrm>
          <a:prstGeom prst="rect">
            <a:avLst/>
          </a:prstGeom>
        </p:spPr>
      </p:pic>
      <p:sp>
        <p:nvSpPr>
          <p:cNvPr id="9" name="Arrondir un rectangle avec un coin diagonal 8"/>
          <p:cNvSpPr/>
          <p:nvPr/>
        </p:nvSpPr>
        <p:spPr>
          <a:xfrm>
            <a:off x="7451725" y="44450"/>
            <a:ext cx="1657350" cy="504825"/>
          </a:xfrm>
          <a:prstGeom prst="round2Diag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RAPPEL</a:t>
            </a:r>
          </a:p>
        </p:txBody>
      </p:sp>
      <p:sp>
        <p:nvSpPr>
          <p:cNvPr id="5" name="Espace réservé du numéro de diapositive 4"/>
          <p:cNvSpPr>
            <a:spLocks noGrp="1"/>
          </p:cNvSpPr>
          <p:nvPr>
            <p:ph type="sldNum" sz="quarter" idx="19"/>
          </p:nvPr>
        </p:nvSpPr>
        <p:spPr/>
        <p:txBody>
          <a:bodyPr/>
          <a:lstStyle/>
          <a:p>
            <a:pPr>
              <a:defRPr/>
            </a:pPr>
            <a:fld id="{6065D72B-D0B7-4F46-BFA7-D26DA45A7081}" type="slidenum">
              <a:rPr lang="fr-FR" smtClean="0">
                <a:solidFill>
                  <a:srgbClr val="C31632">
                    <a:lumMod val="60000"/>
                    <a:lumOff val="40000"/>
                  </a:srgbClr>
                </a:solidFill>
              </a:rPr>
              <a:pPr>
                <a:defRPr/>
              </a:pPr>
              <a:t>26</a:t>
            </a:fld>
            <a:endParaRPr lang="fr-FR" dirty="0">
              <a:solidFill>
                <a:srgbClr val="C31632">
                  <a:lumMod val="60000"/>
                  <a:lumOff val="40000"/>
                </a:srgbClr>
              </a:solidFill>
            </a:endParaRPr>
          </a:p>
        </p:txBody>
      </p:sp>
    </p:spTree>
    <p:extLst>
      <p:ext uri="{BB962C8B-B14F-4D97-AF65-F5344CB8AC3E}">
        <p14:creationId xmlns:p14="http://schemas.microsoft.com/office/powerpoint/2010/main" val="34279936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676275"/>
          </a:xfrm>
        </p:spPr>
        <p:txBody>
          <a:bodyPr/>
          <a:lstStyle/>
          <a:p>
            <a:pPr eaLnBrk="1" fontAlgn="auto" hangingPunct="1">
              <a:spcAft>
                <a:spcPts val="0"/>
              </a:spcAft>
              <a:defRPr/>
            </a:pPr>
            <a:r>
              <a:rPr lang="fr-FR" dirty="0" smtClean="0">
                <a:cs typeface="Calibri" panose="020F0502020204030204" pitchFamily="34" charset="0"/>
              </a:rPr>
              <a:t>PILOTAGE ET PART VARIABLE</a:t>
            </a:r>
            <a:br>
              <a:rPr lang="fr-FR" dirty="0" smtClean="0">
                <a:cs typeface="Calibri" panose="020F0502020204030204" pitchFamily="34" charset="0"/>
              </a:rPr>
            </a:br>
            <a:endParaRPr lang="fr-FR" sz="1400" dirty="0">
              <a:solidFill>
                <a:schemeClr val="accent3">
                  <a:lumMod val="75000"/>
                </a:schemeClr>
              </a:solidFill>
              <a:cs typeface="Calibri" panose="020F0502020204030204" pitchFamily="34" charset="0"/>
            </a:endParaRPr>
          </a:p>
        </p:txBody>
      </p:sp>
      <p:sp>
        <p:nvSpPr>
          <p:cNvPr id="7" name="Rectangle 6"/>
          <p:cNvSpPr/>
          <p:nvPr/>
        </p:nvSpPr>
        <p:spPr>
          <a:xfrm>
            <a:off x="1127125" y="1484313"/>
            <a:ext cx="4452938" cy="2524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prstClr val="black"/>
                </a:solidFill>
                <a:latin typeface="Calibri" panose="020F0502020204030204" pitchFamily="34" charset="0"/>
              </a:rPr>
              <a:t>Pilotage</a:t>
            </a:r>
            <a:endParaRPr lang="fr-FR" sz="1400" i="1" dirty="0">
              <a:solidFill>
                <a:prstClr val="black"/>
              </a:solidFill>
              <a:latin typeface="Calibri" panose="020F0502020204030204" pitchFamily="34" charset="0"/>
            </a:endParaRPr>
          </a:p>
        </p:txBody>
      </p:sp>
      <p:sp>
        <p:nvSpPr>
          <p:cNvPr id="24580" name="TextBox 84"/>
          <p:cNvSpPr txBox="1">
            <a:spLocks noChangeArrowheads="1"/>
          </p:cNvSpPr>
          <p:nvPr/>
        </p:nvSpPr>
        <p:spPr bwMode="auto">
          <a:xfrm>
            <a:off x="1127125" y="1727200"/>
            <a:ext cx="74056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buClr>
                <a:srgbClr val="C31632"/>
              </a:buClr>
              <a:buFont typeface="Wingdings" pitchFamily="2" charset="2"/>
              <a:buChar char="§"/>
            </a:pPr>
            <a:r>
              <a:rPr lang="fr-FR" altLang="fr-FR" sz="1400" b="0" smtClean="0">
                <a:solidFill>
                  <a:prstClr val="black"/>
                </a:solidFill>
                <a:latin typeface="Calibri" pitchFamily="34" charset="0"/>
                <a:cs typeface="Arial" pitchFamily="34" charset="0"/>
              </a:rPr>
              <a:t>1 mois de pilote aux résultats positifs avec une surproduction de Formules Optimal comparée aux tendances nationales</a:t>
            </a:r>
          </a:p>
          <a:p>
            <a:pPr eaLnBrk="1" fontAlgn="base" hangingPunct="1">
              <a:spcBef>
                <a:spcPct val="0"/>
              </a:spcBef>
              <a:spcAft>
                <a:spcPct val="0"/>
              </a:spcAft>
              <a:buClr>
                <a:srgbClr val="C31632"/>
              </a:buClr>
              <a:buFont typeface="Wingdings" pitchFamily="2" charset="2"/>
              <a:buChar char="§"/>
            </a:pPr>
            <a:r>
              <a:rPr lang="fr-FR" altLang="fr-FR" sz="1400" b="0" smtClean="0">
                <a:solidFill>
                  <a:prstClr val="black"/>
                </a:solidFill>
                <a:latin typeface="Calibri" pitchFamily="34" charset="0"/>
                <a:cs typeface="Arial" pitchFamily="34" charset="0"/>
              </a:rPr>
              <a:t>une alerte sur nos souscriptions de Formules avec une mobilité bancaire</a:t>
            </a:r>
          </a:p>
        </p:txBody>
      </p:sp>
      <p:pic>
        <p:nvPicPr>
          <p:cNvPr id="22530" name="Picture 2" descr="Résultat de recherche d'images pour &quot;picto pilotage&quot;">
            <a:hlinkClick r:id="rId3"/>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520" y="1328429"/>
            <a:ext cx="1361183" cy="816710"/>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013" y="2682875"/>
            <a:ext cx="7773987" cy="340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Arrondir un rectangle avec un coin diagonal 15"/>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sp>
        <p:nvSpPr>
          <p:cNvPr id="24584" name="ZoneTexte 2"/>
          <p:cNvSpPr txBox="1">
            <a:spLocks noChangeArrowheads="1"/>
          </p:cNvSpPr>
          <p:nvPr/>
        </p:nvSpPr>
        <p:spPr bwMode="auto">
          <a:xfrm>
            <a:off x="735013" y="6092825"/>
            <a:ext cx="31892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800" b="0" smtClean="0">
                <a:solidFill>
                  <a:prstClr val="black"/>
                </a:solidFill>
                <a:cs typeface="Arial" pitchFamily="34" charset="0"/>
              </a:rPr>
              <a:t>Données BPCE au 1</a:t>
            </a:r>
            <a:r>
              <a:rPr lang="fr-FR" altLang="fr-FR" sz="800" b="0" baseline="30000" smtClean="0">
                <a:solidFill>
                  <a:prstClr val="black"/>
                </a:solidFill>
                <a:cs typeface="Arial" pitchFamily="34" charset="0"/>
              </a:rPr>
              <a:t>er</a:t>
            </a:r>
            <a:r>
              <a:rPr lang="fr-FR" altLang="fr-FR" sz="800" b="0" smtClean="0">
                <a:solidFill>
                  <a:prstClr val="black"/>
                </a:solidFill>
                <a:cs typeface="Arial" pitchFamily="34" charset="0"/>
              </a:rPr>
              <a:t> novembre 2019 / début du pilote le 1</a:t>
            </a:r>
            <a:r>
              <a:rPr lang="fr-FR" altLang="fr-FR" sz="800" b="0" baseline="30000" smtClean="0">
                <a:solidFill>
                  <a:prstClr val="black"/>
                </a:solidFill>
                <a:cs typeface="Arial" pitchFamily="34" charset="0"/>
              </a:rPr>
              <a:t>er</a:t>
            </a:r>
            <a:r>
              <a:rPr lang="fr-FR" altLang="fr-FR" sz="800" b="0" smtClean="0">
                <a:solidFill>
                  <a:prstClr val="black"/>
                </a:solidFill>
                <a:cs typeface="Arial" pitchFamily="34" charset="0"/>
              </a:rPr>
              <a:t> octobre 2019</a:t>
            </a:r>
          </a:p>
        </p:txBody>
      </p:sp>
      <p:sp>
        <p:nvSpPr>
          <p:cNvPr id="3" name="Espace réservé du numéro de diapositive 2"/>
          <p:cNvSpPr>
            <a:spLocks noGrp="1"/>
          </p:cNvSpPr>
          <p:nvPr>
            <p:ph type="sldNum" sz="quarter" idx="19"/>
          </p:nvPr>
        </p:nvSpPr>
        <p:spPr/>
        <p:txBody>
          <a:bodyPr/>
          <a:lstStyle/>
          <a:p>
            <a:pPr>
              <a:defRPr/>
            </a:pPr>
            <a:fld id="{917C8BF3-941F-46B9-8C94-0B48E020D48D}" type="slidenum">
              <a:rPr lang="fr-FR" smtClean="0">
                <a:solidFill>
                  <a:srgbClr val="C31632">
                    <a:lumMod val="60000"/>
                    <a:lumOff val="40000"/>
                  </a:srgbClr>
                </a:solidFill>
              </a:rPr>
              <a:pPr>
                <a:defRPr/>
              </a:pPr>
              <a:t>27</a:t>
            </a:fld>
            <a:endParaRPr lang="fr-FR" dirty="0">
              <a:solidFill>
                <a:srgbClr val="C31632">
                  <a:lumMod val="60000"/>
                  <a:lumOff val="40000"/>
                </a:srgbClr>
              </a:solidFill>
            </a:endParaRPr>
          </a:p>
        </p:txBody>
      </p:sp>
    </p:spTree>
    <p:extLst>
      <p:ext uri="{BB962C8B-B14F-4D97-AF65-F5344CB8AC3E}">
        <p14:creationId xmlns:p14="http://schemas.microsoft.com/office/powerpoint/2010/main" val="6815659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676275"/>
          </a:xfrm>
        </p:spPr>
        <p:txBody>
          <a:bodyPr/>
          <a:lstStyle/>
          <a:p>
            <a:pPr eaLnBrk="1" fontAlgn="auto" hangingPunct="1">
              <a:spcAft>
                <a:spcPts val="0"/>
              </a:spcAft>
              <a:defRPr/>
            </a:pPr>
            <a:r>
              <a:rPr lang="fr-FR" dirty="0" smtClean="0">
                <a:cs typeface="Calibri" panose="020F0502020204030204" pitchFamily="34" charset="0"/>
              </a:rPr>
              <a:t>PILOTAGE ET PART VARIABLE</a:t>
            </a:r>
            <a:br>
              <a:rPr lang="fr-FR" dirty="0" smtClean="0">
                <a:cs typeface="Calibri" panose="020F0502020204030204" pitchFamily="34" charset="0"/>
              </a:rPr>
            </a:br>
            <a:endParaRPr lang="fr-FR" sz="1400" dirty="0">
              <a:solidFill>
                <a:schemeClr val="accent3">
                  <a:lumMod val="75000"/>
                </a:schemeClr>
              </a:solidFill>
              <a:cs typeface="Calibri" panose="020F0502020204030204" pitchFamily="34" charset="0"/>
            </a:endParaRPr>
          </a:p>
        </p:txBody>
      </p:sp>
      <p:sp>
        <p:nvSpPr>
          <p:cNvPr id="7" name="Rectangle 6"/>
          <p:cNvSpPr/>
          <p:nvPr/>
        </p:nvSpPr>
        <p:spPr>
          <a:xfrm>
            <a:off x="1127125" y="1484313"/>
            <a:ext cx="4452938" cy="2524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prstClr val="black"/>
                </a:solidFill>
                <a:latin typeface="Calibri" panose="020F0502020204030204" pitchFamily="34" charset="0"/>
              </a:rPr>
              <a:t>Pilotage</a:t>
            </a:r>
            <a:endParaRPr lang="fr-FR" sz="1400" i="1" dirty="0">
              <a:solidFill>
                <a:prstClr val="black"/>
              </a:solidFill>
              <a:latin typeface="Calibri" panose="020F0502020204030204" pitchFamily="34" charset="0"/>
            </a:endParaRPr>
          </a:p>
        </p:txBody>
      </p:sp>
      <p:sp>
        <p:nvSpPr>
          <p:cNvPr id="25604" name="TextBox 84"/>
          <p:cNvSpPr txBox="1">
            <a:spLocks noChangeArrowheads="1"/>
          </p:cNvSpPr>
          <p:nvPr/>
        </p:nvSpPr>
        <p:spPr bwMode="auto">
          <a:xfrm>
            <a:off x="1127125" y="1727200"/>
            <a:ext cx="7405688"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400" b="0" smtClean="0">
                <a:solidFill>
                  <a:prstClr val="black"/>
                </a:solidFill>
                <a:latin typeface="Calibri" pitchFamily="34" charset="0"/>
                <a:cs typeface="Arial" pitchFamily="34" charset="0"/>
              </a:rPr>
              <a:t>Les tableaux de bord et suivis ont été mis à jour avec Les Formules.</a:t>
            </a:r>
          </a:p>
          <a:p>
            <a:pPr eaLnBrk="1" fontAlgn="base" hangingPunct="1">
              <a:spcBef>
                <a:spcPct val="0"/>
              </a:spcBef>
              <a:spcAft>
                <a:spcPct val="0"/>
              </a:spcAft>
            </a:pPr>
            <a:r>
              <a:rPr lang="fr-FR" altLang="fr-FR" sz="1400" b="0" smtClean="0">
                <a:solidFill>
                  <a:srgbClr val="C31632"/>
                </a:solidFill>
                <a:latin typeface="Calibri" pitchFamily="34" charset="0"/>
                <a:cs typeface="Arial" pitchFamily="34" charset="0"/>
              </a:rPr>
              <a:t>Seules les Formules Individuelles sont comptabilisées, </a:t>
            </a:r>
            <a:r>
              <a:rPr lang="fr-FR" altLang="fr-FR" sz="1400" b="0" smtClean="0">
                <a:solidFill>
                  <a:prstClr val="black"/>
                </a:solidFill>
                <a:latin typeface="Calibri" pitchFamily="34" charset="0"/>
                <a:cs typeface="Arial" pitchFamily="34" charset="0"/>
              </a:rPr>
              <a:t>étant donnée qu’une Formule Famille est composée de plusieurs Formules Individuelles.</a:t>
            </a:r>
          </a:p>
          <a:p>
            <a:pPr eaLnBrk="1" fontAlgn="base" hangingPunct="1">
              <a:spcBef>
                <a:spcPct val="0"/>
              </a:spcBef>
              <a:spcAft>
                <a:spcPct val="0"/>
              </a:spcAft>
            </a:pPr>
            <a:endParaRPr lang="fr-FR" altLang="fr-FR" sz="1400" b="0" smtClean="0">
              <a:solidFill>
                <a:prstClr val="black"/>
              </a:solidFill>
              <a:latin typeface="Calibri" pitchFamily="34" charset="0"/>
              <a:cs typeface="Arial" pitchFamily="34" charset="0"/>
            </a:endParaRPr>
          </a:p>
          <a:p>
            <a:pPr eaLnBrk="1" fontAlgn="base" hangingPunct="1">
              <a:spcBef>
                <a:spcPct val="0"/>
              </a:spcBef>
              <a:spcAft>
                <a:spcPct val="0"/>
              </a:spcAft>
            </a:pPr>
            <a:r>
              <a:rPr lang="fr-FR" altLang="fr-FR" sz="1400" smtClean="0">
                <a:solidFill>
                  <a:srgbClr val="C31632"/>
                </a:solidFill>
                <a:latin typeface="Calibri" pitchFamily="34" charset="0"/>
                <a:cs typeface="Arial" pitchFamily="34" charset="0"/>
              </a:rPr>
              <a:t>En savoir + </a:t>
            </a:r>
            <a:r>
              <a:rPr lang="fr-FR" altLang="fr-FR" sz="1400" b="0" smtClean="0">
                <a:solidFill>
                  <a:prstClr val="black"/>
                </a:solidFill>
                <a:latin typeface="Calibri" pitchFamily="34" charset="0"/>
                <a:cs typeface="Arial" pitchFamily="34" charset="0"/>
              </a:rPr>
              <a:t>sur l’ensemble des  outils de pilotage CEGEE à votre disposition : </a:t>
            </a:r>
          </a:p>
        </p:txBody>
      </p:sp>
      <p:pic>
        <p:nvPicPr>
          <p:cNvPr id="22530" name="Picture 2" descr="Résultat de recherche d'images pour &quot;picto pilotage&quot;">
            <a:hlinkClick r:id="rId3"/>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520" y="1328429"/>
            <a:ext cx="1361183" cy="816710"/>
          </a:xfrm>
          <a:prstGeom prst="rect">
            <a:avLst/>
          </a:prstGeom>
          <a:noFill/>
          <a:extLst>
            <a:ext uri="{909E8E84-426E-40DD-AFC4-6F175D3DCCD1}">
              <a14:hiddenFill xmlns:a14="http://schemas.microsoft.com/office/drawing/2010/main">
                <a:solidFill>
                  <a:srgbClr val="FFFFFF"/>
                </a:solidFill>
              </a14:hiddenFill>
            </a:ext>
          </a:extLst>
        </p:spPr>
      </p:pic>
      <p:sp>
        <p:nvSpPr>
          <p:cNvPr id="2" name="Carré corné 1">
            <a:hlinkClick r:id="rId5"/>
          </p:cNvPr>
          <p:cNvSpPr/>
          <p:nvPr/>
        </p:nvSpPr>
        <p:spPr>
          <a:xfrm>
            <a:off x="539750" y="2997200"/>
            <a:ext cx="1303338" cy="719138"/>
          </a:xfrm>
          <a:prstGeom prst="foldedCorner">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white"/>
                </a:solidFill>
              </a:rPr>
              <a:t>Mémo outils de pilotage</a:t>
            </a:r>
          </a:p>
          <a:p>
            <a:pPr algn="ctr">
              <a:defRPr/>
            </a:pPr>
            <a:r>
              <a:rPr lang="fr-FR" sz="1200" dirty="0">
                <a:solidFill>
                  <a:prstClr val="white"/>
                </a:solidFill>
                <a:hlinkClick r:id="rId5"/>
              </a:rPr>
              <a:t>Cliquez ici</a:t>
            </a:r>
            <a:endParaRPr lang="fr-FR" sz="1200" dirty="0">
              <a:solidFill>
                <a:prstClr val="white"/>
              </a:solidFill>
            </a:endParaRPr>
          </a:p>
        </p:txBody>
      </p:sp>
      <p:sp>
        <p:nvSpPr>
          <p:cNvPr id="11" name="Carré corné 10"/>
          <p:cNvSpPr/>
          <p:nvPr/>
        </p:nvSpPr>
        <p:spPr>
          <a:xfrm>
            <a:off x="2051050" y="2997200"/>
            <a:ext cx="1303338" cy="719138"/>
          </a:xfrm>
          <a:prstGeom prst="foldedCorner">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white"/>
                </a:solidFill>
              </a:rPr>
              <a:t>Book outils de pilotage</a:t>
            </a:r>
          </a:p>
          <a:p>
            <a:pPr algn="ctr">
              <a:defRPr/>
            </a:pPr>
            <a:r>
              <a:rPr lang="fr-FR" sz="1200" dirty="0">
                <a:solidFill>
                  <a:prstClr val="white"/>
                </a:solidFill>
                <a:hlinkClick r:id="rId6"/>
              </a:rPr>
              <a:t>Cliquez ici</a:t>
            </a:r>
            <a:endParaRPr lang="fr-FR" sz="1200" dirty="0">
              <a:solidFill>
                <a:prstClr val="white"/>
              </a:solidFill>
            </a:endParaRPr>
          </a:p>
        </p:txBody>
      </p:sp>
      <p:sp>
        <p:nvSpPr>
          <p:cNvPr id="12" name="Carré corné 11"/>
          <p:cNvSpPr/>
          <p:nvPr/>
        </p:nvSpPr>
        <p:spPr>
          <a:xfrm>
            <a:off x="3563938" y="2994025"/>
            <a:ext cx="2305050" cy="719138"/>
          </a:xfrm>
          <a:prstGeom prst="foldedCorner">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white"/>
                </a:solidFill>
              </a:rPr>
              <a:t>Les 4 outils de pilotages incontournables</a:t>
            </a:r>
          </a:p>
          <a:p>
            <a:pPr algn="ctr">
              <a:defRPr/>
            </a:pPr>
            <a:r>
              <a:rPr lang="fr-FR" sz="1200" dirty="0">
                <a:solidFill>
                  <a:prstClr val="white"/>
                </a:solidFill>
                <a:hlinkClick r:id="rId7"/>
              </a:rPr>
              <a:t>Cliquez ici</a:t>
            </a:r>
            <a:endParaRPr lang="fr-FR" sz="1200" dirty="0">
              <a:solidFill>
                <a:prstClr val="white"/>
              </a:solidFill>
            </a:endParaRPr>
          </a:p>
        </p:txBody>
      </p:sp>
      <p:sp>
        <p:nvSpPr>
          <p:cNvPr id="13" name="Rectangle 12"/>
          <p:cNvSpPr/>
          <p:nvPr/>
        </p:nvSpPr>
        <p:spPr>
          <a:xfrm>
            <a:off x="1127125" y="4125913"/>
            <a:ext cx="4452938" cy="2524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prstClr val="black"/>
                </a:solidFill>
                <a:latin typeface="Calibri" panose="020F0502020204030204" pitchFamily="34" charset="0"/>
              </a:rPr>
              <a:t>Part Variable</a:t>
            </a:r>
            <a:endParaRPr lang="fr-FR" sz="1400" i="1" dirty="0">
              <a:solidFill>
                <a:prstClr val="black"/>
              </a:solidFill>
              <a:latin typeface="Calibri" panose="020F0502020204030204" pitchFamily="34" charset="0"/>
            </a:endParaRPr>
          </a:p>
        </p:txBody>
      </p:sp>
      <p:sp>
        <p:nvSpPr>
          <p:cNvPr id="15" name="Pentagone 14"/>
          <p:cNvSpPr/>
          <p:nvPr/>
        </p:nvSpPr>
        <p:spPr>
          <a:xfrm>
            <a:off x="6011863" y="2989263"/>
            <a:ext cx="2881312" cy="727075"/>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white"/>
                </a:solidFill>
              </a:rPr>
              <a:t>Un suivi détaillé des Formules à partir de mi-novembre</a:t>
            </a:r>
          </a:p>
          <a:p>
            <a:pPr algn="ctr">
              <a:defRPr/>
            </a:pPr>
            <a:r>
              <a:rPr lang="fr-FR" sz="1200" dirty="0">
                <a:solidFill>
                  <a:prstClr val="white"/>
                </a:solidFill>
              </a:rPr>
              <a:t>(pilotage des ventes en quantitatif et</a:t>
            </a:r>
          </a:p>
          <a:p>
            <a:pPr algn="ctr">
              <a:defRPr/>
            </a:pPr>
            <a:r>
              <a:rPr lang="fr-FR" sz="1200" dirty="0">
                <a:solidFill>
                  <a:prstClr val="white"/>
                </a:solidFill>
              </a:rPr>
              <a:t>qualitatif au niveau agence)</a:t>
            </a:r>
          </a:p>
        </p:txBody>
      </p:sp>
      <p:pic>
        <p:nvPicPr>
          <p:cNvPr id="25611" name="Picture 5" descr="Résultat de recherche d'images pour &quot;picto piloter&quot;">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933825"/>
            <a:ext cx="112712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rrondir un rectangle avec un coin diagonal 13"/>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sp>
        <p:nvSpPr>
          <p:cNvPr id="4" name="Espace réservé du numéro de diapositive 3"/>
          <p:cNvSpPr>
            <a:spLocks noGrp="1"/>
          </p:cNvSpPr>
          <p:nvPr>
            <p:ph type="sldNum" sz="quarter" idx="19"/>
          </p:nvPr>
        </p:nvSpPr>
        <p:spPr/>
        <p:txBody>
          <a:bodyPr/>
          <a:lstStyle/>
          <a:p>
            <a:pPr>
              <a:defRPr/>
            </a:pPr>
            <a:fld id="{ECC6F744-AA82-400E-B4A2-8F327FE736C1}" type="slidenum">
              <a:rPr lang="fr-FR" smtClean="0">
                <a:solidFill>
                  <a:srgbClr val="C31632">
                    <a:lumMod val="60000"/>
                    <a:lumOff val="40000"/>
                  </a:srgbClr>
                </a:solidFill>
              </a:rPr>
              <a:pPr>
                <a:defRPr/>
              </a:pPr>
              <a:t>28</a:t>
            </a:fld>
            <a:endParaRPr lang="fr-FR" dirty="0">
              <a:solidFill>
                <a:srgbClr val="C31632">
                  <a:lumMod val="60000"/>
                  <a:lumOff val="40000"/>
                </a:srgbClr>
              </a:solidFill>
            </a:endParaRPr>
          </a:p>
        </p:txBody>
      </p:sp>
      <p:graphicFrame>
        <p:nvGraphicFramePr>
          <p:cNvPr id="5" name="Tableau 4"/>
          <p:cNvGraphicFramePr>
            <a:graphicFrameLocks noGrp="1"/>
          </p:cNvGraphicFramePr>
          <p:nvPr/>
        </p:nvGraphicFramePr>
        <p:xfrm>
          <a:off x="539750" y="4822825"/>
          <a:ext cx="7766052" cy="1198660"/>
        </p:xfrm>
        <a:graphic>
          <a:graphicData uri="http://schemas.openxmlformats.org/drawingml/2006/table">
            <a:tbl>
              <a:tblPr firstRow="1" bandRow="1">
                <a:tableStyleId>{5C22544A-7EE6-4342-B048-85BDC9FD1C3A}</a:tableStyleId>
              </a:tblPr>
              <a:tblGrid>
                <a:gridCol w="1941513"/>
                <a:gridCol w="1941513"/>
                <a:gridCol w="1941513"/>
                <a:gridCol w="1941513"/>
              </a:tblGrid>
              <a:tr h="37074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altLang="fr-FR" sz="1400" dirty="0" smtClean="0">
                          <a:solidFill>
                            <a:schemeClr val="accent1"/>
                          </a:solidFill>
                          <a:latin typeface="Calibri" pitchFamily="34" charset="0"/>
                        </a:rPr>
                        <a:t>Baromètre BDD</a:t>
                      </a:r>
                    </a:p>
                  </a:txBody>
                  <a:tcPr marT="45708" marB="45708" anchor="b">
                    <a:solidFill>
                      <a:schemeClr val="bg1"/>
                    </a:solidFill>
                  </a:tcPr>
                </a:tc>
                <a:tc hMerge="1">
                  <a:txBody>
                    <a:bodyPr/>
                    <a:lstStyle/>
                    <a:p>
                      <a:endParaRPr lang="fr-FR" dirty="0"/>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altLang="fr-FR" sz="1400" dirty="0" smtClean="0">
                          <a:solidFill>
                            <a:schemeClr val="accent1"/>
                          </a:solidFill>
                          <a:latin typeface="Calibri" pitchFamily="34" charset="0"/>
                        </a:rPr>
                        <a:t>PNB sur activité nouvelle</a:t>
                      </a:r>
                    </a:p>
                  </a:txBody>
                  <a:tcPr marT="45708" marB="45708" anchor="b">
                    <a:solidFill>
                      <a:schemeClr val="bg1"/>
                    </a:solidFill>
                  </a:tcPr>
                </a:tc>
                <a:tc hMerge="1">
                  <a:txBody>
                    <a:bodyPr/>
                    <a:lstStyle/>
                    <a:p>
                      <a:endParaRPr lang="fr-FR" dirty="0"/>
                    </a:p>
                  </a:txBody>
                  <a:tcPr/>
                </a:tc>
              </a:tr>
              <a:tr h="370742">
                <a:tc>
                  <a:txBody>
                    <a:bodyPr/>
                    <a:lstStyle/>
                    <a:p>
                      <a:pPr algn="ctr"/>
                      <a:r>
                        <a:rPr lang="fr-FR" sz="1200" b="1" dirty="0" smtClean="0">
                          <a:latin typeface="Calibri" panose="020F0502020204030204" pitchFamily="34" charset="0"/>
                        </a:rPr>
                        <a:t>Critère avant Les Formules</a:t>
                      </a:r>
                      <a:endParaRPr lang="fr-FR" sz="1200" b="1" dirty="0">
                        <a:latin typeface="Calibri" panose="020F0502020204030204" pitchFamily="34" charset="0"/>
                      </a:endParaRPr>
                    </a:p>
                  </a:txBody>
                  <a:tcPr marT="45708" marB="45708" anchor="ctr">
                    <a:solidFill>
                      <a:schemeClr val="bg1">
                        <a:lumMod val="85000"/>
                      </a:schemeClr>
                    </a:solidFill>
                  </a:tcPr>
                </a:tc>
                <a:tc>
                  <a:txBody>
                    <a:bodyPr/>
                    <a:lstStyle/>
                    <a:p>
                      <a:pPr algn="ctr"/>
                      <a:r>
                        <a:rPr lang="fr-FR" sz="1200" b="1" dirty="0" smtClean="0">
                          <a:latin typeface="Calibri" panose="020F0502020204030204" pitchFamily="34" charset="0"/>
                        </a:rPr>
                        <a:t>Nouveau critère</a:t>
                      </a:r>
                      <a:endParaRPr lang="fr-FR" sz="1200" b="1" dirty="0">
                        <a:latin typeface="Calibri" panose="020F0502020204030204" pitchFamily="34" charset="0"/>
                      </a:endParaRPr>
                    </a:p>
                  </a:txBody>
                  <a:tcPr marT="45708" marB="45708" anchor="ctr"/>
                </a:tc>
                <a:tc>
                  <a:txBody>
                    <a:bodyPr/>
                    <a:lstStyle/>
                    <a:p>
                      <a:pPr algn="ctr"/>
                      <a:r>
                        <a:rPr lang="fr-FR" sz="1200" b="1" dirty="0" smtClean="0">
                          <a:latin typeface="Calibri" panose="020F0502020204030204" pitchFamily="34" charset="0"/>
                        </a:rPr>
                        <a:t>Critère avant Les Formules</a:t>
                      </a:r>
                      <a:endParaRPr lang="fr-FR" sz="1200" b="1" dirty="0">
                        <a:latin typeface="Calibri" panose="020F0502020204030204" pitchFamily="34" charset="0"/>
                      </a:endParaRPr>
                    </a:p>
                  </a:txBody>
                  <a:tcPr marT="45708" marB="45708"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1" dirty="0" smtClean="0">
                          <a:latin typeface="Calibri" panose="020F0502020204030204" pitchFamily="34" charset="0"/>
                        </a:rPr>
                        <a:t>Nouveau critère</a:t>
                      </a:r>
                    </a:p>
                  </a:txBody>
                  <a:tcPr marT="45708" marB="45708" anchor="ctr"/>
                </a:tc>
              </a:tr>
              <a:tr h="457079">
                <a:tc>
                  <a:txBody>
                    <a:bodyPr/>
                    <a:lstStyle/>
                    <a:p>
                      <a:r>
                        <a:rPr lang="fr-FR" altLang="fr-FR" sz="1200" b="0" dirty="0" smtClean="0">
                          <a:solidFill>
                            <a:schemeClr val="tx1"/>
                          </a:solidFill>
                          <a:latin typeface="Calibri" pitchFamily="34" charset="0"/>
                        </a:rPr>
                        <a:t>Ventes nettes Forfaits avec 2 options </a:t>
                      </a:r>
                      <a:endParaRPr lang="fr-FR" sz="1200" dirty="0">
                        <a:latin typeface="Calibri" panose="020F0502020204030204" pitchFamily="34" charset="0"/>
                      </a:endParaRPr>
                    </a:p>
                  </a:txBody>
                  <a:tcPr marT="45708" marB="45708">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200" b="0" dirty="0" smtClean="0">
                          <a:solidFill>
                            <a:schemeClr val="tx1"/>
                          </a:solidFill>
                          <a:latin typeface="Calibri" pitchFamily="34" charset="0"/>
                        </a:rPr>
                        <a:t>Ventes nettes Forfaits (Formule Individuelle)</a:t>
                      </a:r>
                    </a:p>
                  </a:txBody>
                  <a:tcPr marT="45708" marB="45708"/>
                </a:tc>
                <a:tc>
                  <a:txBody>
                    <a:bodyPr/>
                    <a:lstStyle/>
                    <a:p>
                      <a:r>
                        <a:rPr lang="fr-FR" altLang="fr-FR" sz="1200" b="0" dirty="0" smtClean="0">
                          <a:solidFill>
                            <a:schemeClr val="tx1"/>
                          </a:solidFill>
                          <a:latin typeface="Calibri" pitchFamily="34" charset="0"/>
                        </a:rPr>
                        <a:t>Options complémentaires sur Bouquet Liberté</a:t>
                      </a:r>
                      <a:endParaRPr lang="fr-FR" sz="1200" dirty="0">
                        <a:latin typeface="Calibri" panose="020F0502020204030204" pitchFamily="34" charset="0"/>
                      </a:endParaRPr>
                    </a:p>
                  </a:txBody>
                  <a:tcPr marT="45708" marB="45708">
                    <a:solidFill>
                      <a:schemeClr val="bg1">
                        <a:lumMod val="95000"/>
                      </a:schemeClr>
                    </a:solidFill>
                  </a:tcPr>
                </a:tc>
                <a:tc>
                  <a:txBody>
                    <a:bodyPr/>
                    <a:lstStyle/>
                    <a:p>
                      <a:r>
                        <a:rPr lang="fr-FR" altLang="fr-FR" sz="1200" b="0" dirty="0" smtClean="0">
                          <a:solidFill>
                            <a:schemeClr val="tx1"/>
                          </a:solidFill>
                          <a:latin typeface="Calibri" pitchFamily="34" charset="0"/>
                        </a:rPr>
                        <a:t>Options complémentaires payantes sur forfait</a:t>
                      </a:r>
                      <a:endParaRPr lang="fr-FR" sz="1200" dirty="0">
                        <a:latin typeface="Calibri" panose="020F0502020204030204" pitchFamily="34" charset="0"/>
                      </a:endParaRPr>
                    </a:p>
                  </a:txBody>
                  <a:tcPr marT="45708" marB="45708"/>
                </a:tc>
              </a:tr>
            </a:tbl>
          </a:graphicData>
        </a:graphic>
      </p:graphicFrame>
      <p:sp>
        <p:nvSpPr>
          <p:cNvPr id="25634" name="Rectangle 7"/>
          <p:cNvSpPr>
            <a:spLocks noChangeArrowheads="1"/>
          </p:cNvSpPr>
          <p:nvPr/>
        </p:nvSpPr>
        <p:spPr bwMode="auto">
          <a:xfrm>
            <a:off x="1127125" y="4378325"/>
            <a:ext cx="7766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pitchFamily="34" charset="0"/>
              </a:defRPr>
            </a:lvl1pPr>
            <a:lvl2pPr marL="742950" indent="-285750" eaLnBrk="0" hangingPunct="0">
              <a:defRPr>
                <a:solidFill>
                  <a:schemeClr val="tx1"/>
                </a:solidFill>
                <a:latin typeface="Arial Narrow" pitchFamily="34" charset="0"/>
                <a:cs typeface="Arial" pitchFamily="34" charset="0"/>
              </a:defRPr>
            </a:lvl2pPr>
            <a:lvl3pPr marL="1143000" indent="-228600" eaLnBrk="0" hangingPunct="0">
              <a:defRPr>
                <a:solidFill>
                  <a:schemeClr val="tx1"/>
                </a:solidFill>
                <a:latin typeface="Arial Narrow" pitchFamily="34" charset="0"/>
                <a:cs typeface="Arial" pitchFamily="34" charset="0"/>
              </a:defRPr>
            </a:lvl3pPr>
            <a:lvl4pPr marL="1600200" indent="-228600" eaLnBrk="0" hangingPunct="0">
              <a:defRPr>
                <a:solidFill>
                  <a:schemeClr val="tx1"/>
                </a:solidFill>
                <a:latin typeface="Arial Narrow" pitchFamily="34" charset="0"/>
                <a:cs typeface="Arial" pitchFamily="34" charset="0"/>
              </a:defRPr>
            </a:lvl4pPr>
            <a:lvl5pPr marL="2057400" indent="-228600" eaLnBrk="0" hangingPunct="0">
              <a:defRPr>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400" smtClean="0">
                <a:solidFill>
                  <a:prstClr val="black"/>
                </a:solidFill>
                <a:latin typeface="Calibri" pitchFamily="34" charset="0"/>
              </a:rPr>
              <a:t>2 critères liés à la PV ont du être revus suite à l’apparition de la nouvelle offre bancaire Les Formules</a:t>
            </a:r>
          </a:p>
        </p:txBody>
      </p:sp>
    </p:spTree>
    <p:extLst>
      <p:ext uri="{BB962C8B-B14F-4D97-AF65-F5344CB8AC3E}">
        <p14:creationId xmlns:p14="http://schemas.microsoft.com/office/powerpoint/2010/main" val="27684304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CIBLES GERC BANCA </a:t>
            </a:r>
            <a:br>
              <a:rPr lang="fr-FR" dirty="0" smtClean="0">
                <a:cs typeface="Calibri" panose="020F0502020204030204" pitchFamily="34" charset="0"/>
              </a:rPr>
            </a:br>
            <a:r>
              <a:rPr lang="fr-FR" sz="1800" dirty="0" smtClean="0">
                <a:solidFill>
                  <a:schemeClr val="accent3">
                    <a:lumMod val="75000"/>
                  </a:schemeClr>
                </a:solidFill>
                <a:cs typeface="Calibri" panose="020F0502020204030204" pitchFamily="34" charset="0"/>
              </a:rPr>
              <a:t>4 cibles </a:t>
            </a:r>
            <a:r>
              <a:rPr lang="fr-FR" sz="1800" dirty="0">
                <a:solidFill>
                  <a:schemeClr val="accent3">
                    <a:lumMod val="75000"/>
                  </a:schemeClr>
                </a:solidFill>
                <a:cs typeface="Calibri" panose="020F0502020204030204" pitchFamily="34" charset="0"/>
              </a:rPr>
              <a:t>pour cette fin </a:t>
            </a:r>
            <a:r>
              <a:rPr lang="fr-FR" sz="1800" dirty="0" smtClean="0">
                <a:solidFill>
                  <a:schemeClr val="accent3">
                    <a:lumMod val="75000"/>
                  </a:schemeClr>
                </a:solidFill>
                <a:cs typeface="Calibri" panose="020F0502020204030204" pitchFamily="34" charset="0"/>
              </a:rPr>
              <a:t>d’année intégrées en GERC prioritaire</a:t>
            </a:r>
            <a:endParaRPr lang="fr-FR" sz="1800" dirty="0">
              <a:solidFill>
                <a:schemeClr val="accent3">
                  <a:lumMod val="75000"/>
                </a:schemeClr>
              </a:solidFill>
              <a:cs typeface="Calibri" panose="020F0502020204030204" pitchFamily="34" charset="0"/>
            </a:endParaRPr>
          </a:p>
        </p:txBody>
      </p:sp>
      <p:sp>
        <p:nvSpPr>
          <p:cNvPr id="3" name="Rectangle 2"/>
          <p:cNvSpPr/>
          <p:nvPr/>
        </p:nvSpPr>
        <p:spPr>
          <a:xfrm>
            <a:off x="4067175" y="1746250"/>
            <a:ext cx="4249738"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18-70 ans, avec 1 CB, topé en couple avec conjoint sans carte, exclusion des situations familiales séparés/divorcés/veufs </a:t>
            </a:r>
          </a:p>
          <a:p>
            <a:pPr>
              <a:defRPr/>
            </a:pPr>
            <a:r>
              <a:rPr lang="fr-FR" sz="1200" dirty="0">
                <a:solidFill>
                  <a:prstClr val="black"/>
                </a:solidFill>
              </a:rPr>
              <a:t>(le conjoint peut être un prospect)</a:t>
            </a:r>
            <a:endParaRPr lang="fr-FR" sz="1100" i="1" dirty="0">
              <a:solidFill>
                <a:prstClr val="black"/>
              </a:solidFill>
            </a:endParaRPr>
          </a:p>
        </p:txBody>
      </p:sp>
      <p:sp>
        <p:nvSpPr>
          <p:cNvPr id="4" name="Rectangle 3"/>
          <p:cNvSpPr/>
          <p:nvPr/>
        </p:nvSpPr>
        <p:spPr>
          <a:xfrm>
            <a:off x="4067175" y="3257550"/>
            <a:ext cx="4249738" cy="11080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28-70 ans, scorés BANCA TOP15 OU BP/JBP OU détenteurs d’un CDD avec flux créditeurs moyens d’au moins 500€/mois, hors cibles famille</a:t>
            </a:r>
            <a:endParaRPr lang="fr-FR" sz="1100" i="1" dirty="0">
              <a:solidFill>
                <a:prstClr val="black"/>
              </a:solidFill>
            </a:endParaRPr>
          </a:p>
        </p:txBody>
      </p:sp>
      <p:sp>
        <p:nvSpPr>
          <p:cNvPr id="5" name="Rectangle 4"/>
          <p:cNvSpPr/>
          <p:nvPr/>
        </p:nvSpPr>
        <p:spPr>
          <a:xfrm>
            <a:off x="4067175" y="4770438"/>
            <a:ext cx="4249738" cy="1106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18-27 ans, Distanciés sans CB ni forfait, hors cibles famille</a:t>
            </a:r>
            <a:endParaRPr lang="fr-FR" sz="1100" i="1" dirty="0">
              <a:solidFill>
                <a:prstClr val="black"/>
              </a:solidFill>
            </a:endParaRPr>
          </a:p>
        </p:txBody>
      </p:sp>
      <p:sp>
        <p:nvSpPr>
          <p:cNvPr id="9" name="Rectangle 8"/>
          <p:cNvSpPr/>
          <p:nvPr/>
        </p:nvSpPr>
        <p:spPr>
          <a:xfrm>
            <a:off x="1714500" y="1746250"/>
            <a:ext cx="1344613"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BANCA Formule Famille Conjoint</a:t>
            </a:r>
            <a:endParaRPr lang="fr-FR" sz="1200" b="1" i="1" dirty="0">
              <a:solidFill>
                <a:prstClr val="black"/>
              </a:solidFill>
            </a:endParaRPr>
          </a:p>
        </p:txBody>
      </p:sp>
      <p:sp>
        <p:nvSpPr>
          <p:cNvPr id="10" name="Rectangle 9"/>
          <p:cNvSpPr/>
          <p:nvPr/>
        </p:nvSpPr>
        <p:spPr>
          <a:xfrm>
            <a:off x="1714500" y="3257550"/>
            <a:ext cx="1344613" cy="11080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BANCA Formule Individuelle</a:t>
            </a:r>
          </a:p>
        </p:txBody>
      </p:sp>
      <p:sp>
        <p:nvSpPr>
          <p:cNvPr id="11" name="Rectangle 10"/>
          <p:cNvSpPr/>
          <p:nvPr/>
        </p:nvSpPr>
        <p:spPr>
          <a:xfrm>
            <a:off x="1714500" y="4770438"/>
            <a:ext cx="1344613" cy="1106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BANCA Formule </a:t>
            </a:r>
            <a:r>
              <a:rPr lang="fr-FR" sz="1400" b="1" dirty="0" err="1">
                <a:solidFill>
                  <a:prstClr val="black"/>
                </a:solidFill>
              </a:rPr>
              <a:t>Ind</a:t>
            </a:r>
            <a:r>
              <a:rPr lang="fr-FR" sz="1400" b="1" dirty="0">
                <a:solidFill>
                  <a:prstClr val="black"/>
                </a:solidFill>
              </a:rPr>
              <a:t> Jeunes</a:t>
            </a:r>
          </a:p>
        </p:txBody>
      </p:sp>
      <p:cxnSp>
        <p:nvCxnSpPr>
          <p:cNvPr id="13" name="Connecteur droit 12"/>
          <p:cNvCxnSpPr/>
          <p:nvPr/>
        </p:nvCxnSpPr>
        <p:spPr>
          <a:xfrm>
            <a:off x="1714500" y="1628775"/>
            <a:ext cx="134461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4067175" y="1630363"/>
            <a:ext cx="42132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635" name="ZoneTexte 14"/>
          <p:cNvSpPr txBox="1">
            <a:spLocks noChangeArrowheads="1"/>
          </p:cNvSpPr>
          <p:nvPr/>
        </p:nvSpPr>
        <p:spPr bwMode="auto">
          <a:xfrm>
            <a:off x="1714500" y="1335088"/>
            <a:ext cx="13446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200" smtClean="0">
                <a:solidFill>
                  <a:prstClr val="black"/>
                </a:solidFill>
                <a:cs typeface="Arial" pitchFamily="34" charset="0"/>
              </a:rPr>
              <a:t>LIBELLÉ</a:t>
            </a:r>
          </a:p>
        </p:txBody>
      </p:sp>
      <p:sp>
        <p:nvSpPr>
          <p:cNvPr id="26636" name="ZoneTexte 15"/>
          <p:cNvSpPr txBox="1">
            <a:spLocks noChangeArrowheads="1"/>
          </p:cNvSpPr>
          <p:nvPr/>
        </p:nvSpPr>
        <p:spPr bwMode="auto">
          <a:xfrm>
            <a:off x="4067175" y="1335088"/>
            <a:ext cx="42132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200" smtClean="0">
                <a:solidFill>
                  <a:prstClr val="black"/>
                </a:solidFill>
                <a:cs typeface="Arial" pitchFamily="34" charset="0"/>
              </a:rPr>
              <a:t>DESCRIPTIF</a:t>
            </a:r>
          </a:p>
        </p:txBody>
      </p:sp>
      <p:pic>
        <p:nvPicPr>
          <p:cNvPr id="25" name="Picture 3"/>
          <p:cNvPicPr>
            <a:picLocks noChangeAspect="1" noChangeArrowheads="1"/>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5576" y="3407770"/>
            <a:ext cx="403601" cy="8072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descr="Résultat de recherche d'images pour &quot;picto famille&quot;">
            <a:hlinkClick r:id="rId4"/>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1332" y="2060848"/>
            <a:ext cx="936104" cy="64171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554" name="Picture 2" descr="Image associée">
            <a:hlinkClick r:id="rId6"/>
          </p:cNvPr>
          <p:cNvPicPr>
            <a:picLocks noChangeAspect="1" noChangeArrowheads="1"/>
          </p:cNvPicPr>
          <p:nvPr/>
        </p:nvPicPr>
        <p:blipFill rotWithShape="1">
          <a:blip r:embed="rId7"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33775" t="4659" r="51873" b="67716"/>
          <a:stretch/>
        </p:blipFill>
        <p:spPr bwMode="auto">
          <a:xfrm>
            <a:off x="784468" y="4791114"/>
            <a:ext cx="489832" cy="94281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Rectangle 17"/>
          <p:cNvSpPr/>
          <p:nvPr/>
        </p:nvSpPr>
        <p:spPr>
          <a:xfrm>
            <a:off x="1714500" y="2351088"/>
            <a:ext cx="1344613"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BANCA Formule Famille Enfant</a:t>
            </a:r>
            <a:endParaRPr lang="fr-FR" sz="1200" b="1" i="1" dirty="0">
              <a:solidFill>
                <a:prstClr val="black"/>
              </a:solidFill>
            </a:endParaRPr>
          </a:p>
        </p:txBody>
      </p:sp>
      <p:sp>
        <p:nvSpPr>
          <p:cNvPr id="19" name="Rectangle 18"/>
          <p:cNvSpPr/>
          <p:nvPr/>
        </p:nvSpPr>
        <p:spPr>
          <a:xfrm>
            <a:off x="4067175" y="2351088"/>
            <a:ext cx="4213225"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18-70 ans, avec 1 CB, topé avec enfant entre 12 et 17 ans sans carte ni forfait, exclusion de la cible Conjoint </a:t>
            </a:r>
          </a:p>
          <a:p>
            <a:pPr>
              <a:defRPr/>
            </a:pPr>
            <a:r>
              <a:rPr lang="fr-FR" sz="1200" dirty="0">
                <a:solidFill>
                  <a:prstClr val="black"/>
                </a:solidFill>
              </a:rPr>
              <a:t>(</a:t>
            </a:r>
            <a:r>
              <a:rPr lang="fr-FR" sz="1200" dirty="0" err="1">
                <a:solidFill>
                  <a:prstClr val="black"/>
                </a:solidFill>
              </a:rPr>
              <a:t>dédoublonnage</a:t>
            </a:r>
            <a:r>
              <a:rPr lang="fr-FR" sz="1200" dirty="0">
                <a:solidFill>
                  <a:prstClr val="black"/>
                </a:solidFill>
              </a:rPr>
              <a:t> par relation)</a:t>
            </a:r>
            <a:endParaRPr lang="fr-FR" sz="1100" i="1" dirty="0">
              <a:solidFill>
                <a:prstClr val="black"/>
              </a:solidFill>
            </a:endParaRPr>
          </a:p>
        </p:txBody>
      </p:sp>
      <p:cxnSp>
        <p:nvCxnSpPr>
          <p:cNvPr id="21" name="Connecteur droit 20"/>
          <p:cNvCxnSpPr/>
          <p:nvPr/>
        </p:nvCxnSpPr>
        <p:spPr>
          <a:xfrm>
            <a:off x="3132138" y="1628775"/>
            <a:ext cx="841375"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132138" y="1746250"/>
            <a:ext cx="841375"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55 375</a:t>
            </a:r>
          </a:p>
        </p:txBody>
      </p:sp>
      <p:sp>
        <p:nvSpPr>
          <p:cNvPr id="26644" name="ZoneTexte 14"/>
          <p:cNvSpPr txBox="1">
            <a:spLocks noChangeArrowheads="1"/>
          </p:cNvSpPr>
          <p:nvPr/>
        </p:nvSpPr>
        <p:spPr bwMode="auto">
          <a:xfrm>
            <a:off x="3132138" y="1335088"/>
            <a:ext cx="8413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200" smtClean="0">
                <a:solidFill>
                  <a:prstClr val="black"/>
                </a:solidFill>
                <a:cs typeface="Arial" pitchFamily="34" charset="0"/>
              </a:rPr>
              <a:t>VOLUME</a:t>
            </a:r>
          </a:p>
        </p:txBody>
      </p:sp>
      <p:sp>
        <p:nvSpPr>
          <p:cNvPr id="29" name="Rectangle 28"/>
          <p:cNvSpPr/>
          <p:nvPr/>
        </p:nvSpPr>
        <p:spPr>
          <a:xfrm>
            <a:off x="3151188" y="2351088"/>
            <a:ext cx="841375"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23 048</a:t>
            </a:r>
          </a:p>
        </p:txBody>
      </p:sp>
      <p:sp>
        <p:nvSpPr>
          <p:cNvPr id="30" name="Rectangle 29"/>
          <p:cNvSpPr/>
          <p:nvPr/>
        </p:nvSpPr>
        <p:spPr>
          <a:xfrm>
            <a:off x="3151188" y="3257550"/>
            <a:ext cx="841375" cy="11080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50 150</a:t>
            </a:r>
          </a:p>
        </p:txBody>
      </p:sp>
      <p:sp>
        <p:nvSpPr>
          <p:cNvPr id="31" name="Rectangle 30"/>
          <p:cNvSpPr/>
          <p:nvPr/>
        </p:nvSpPr>
        <p:spPr>
          <a:xfrm>
            <a:off x="3132138" y="4791075"/>
            <a:ext cx="841375" cy="11080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56 019</a:t>
            </a:r>
          </a:p>
        </p:txBody>
      </p:sp>
      <p:sp>
        <p:nvSpPr>
          <p:cNvPr id="32" name="Arrondir un rectangle avec un coin diagonal 31"/>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sp>
        <p:nvSpPr>
          <p:cNvPr id="7" name="Espace réservé du numéro de diapositive 6"/>
          <p:cNvSpPr>
            <a:spLocks noGrp="1"/>
          </p:cNvSpPr>
          <p:nvPr>
            <p:ph type="sldNum" sz="quarter" idx="19"/>
          </p:nvPr>
        </p:nvSpPr>
        <p:spPr/>
        <p:txBody>
          <a:bodyPr/>
          <a:lstStyle/>
          <a:p>
            <a:pPr>
              <a:defRPr/>
            </a:pPr>
            <a:fld id="{3530A524-94AB-4492-9FE7-7486B197215D}" type="slidenum">
              <a:rPr lang="fr-FR" smtClean="0">
                <a:solidFill>
                  <a:srgbClr val="C31632">
                    <a:lumMod val="60000"/>
                    <a:lumOff val="40000"/>
                  </a:srgbClr>
                </a:solidFill>
              </a:rPr>
              <a:pPr>
                <a:defRPr/>
              </a:pPr>
              <a:t>29</a:t>
            </a:fld>
            <a:endParaRPr lang="fr-FR" dirty="0">
              <a:solidFill>
                <a:srgbClr val="C31632">
                  <a:lumMod val="60000"/>
                  <a:lumOff val="40000"/>
                </a:srgbClr>
              </a:solidFill>
            </a:endParaRPr>
          </a:p>
        </p:txBody>
      </p:sp>
    </p:spTree>
    <p:extLst>
      <p:ext uri="{BB962C8B-B14F-4D97-AF65-F5344CB8AC3E}">
        <p14:creationId xmlns:p14="http://schemas.microsoft.com/office/powerpoint/2010/main" val="20333759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7650163" cy="738187"/>
          </a:xfrm>
        </p:spPr>
        <p:txBody>
          <a:bodyPr/>
          <a:lstStyle/>
          <a:p>
            <a:pPr eaLnBrk="1" fontAlgn="auto" hangingPunct="1">
              <a:spcAft>
                <a:spcPts val="0"/>
              </a:spcAft>
              <a:defRPr/>
            </a:pPr>
            <a:r>
              <a:rPr lang="fr-FR" dirty="0" smtClean="0">
                <a:cs typeface="Calibri" panose="020F0502020204030204" pitchFamily="34" charset="0"/>
              </a:rPr>
              <a:t>CIBLES GERC BANCA </a:t>
            </a:r>
            <a:br>
              <a:rPr lang="fr-FR" dirty="0" smtClean="0">
                <a:cs typeface="Calibri" panose="020F0502020204030204" pitchFamily="34" charset="0"/>
              </a:rPr>
            </a:br>
            <a:r>
              <a:rPr lang="fr-FR" sz="1800" dirty="0" smtClean="0">
                <a:solidFill>
                  <a:schemeClr val="accent3">
                    <a:lumMod val="75000"/>
                  </a:schemeClr>
                </a:solidFill>
                <a:cs typeface="Calibri" panose="020F0502020204030204" pitchFamily="34" charset="0"/>
              </a:rPr>
              <a:t>7 cibles bancarisation mises à jour, toujours à votre disposition </a:t>
            </a:r>
            <a:endParaRPr lang="fr-FR" sz="1800" dirty="0">
              <a:solidFill>
                <a:schemeClr val="accent3">
                  <a:lumMod val="75000"/>
                </a:schemeClr>
              </a:solidFill>
              <a:cs typeface="Calibri" panose="020F0502020204030204" pitchFamily="34" charset="0"/>
            </a:endParaRPr>
          </a:p>
        </p:txBody>
      </p:sp>
      <p:sp>
        <p:nvSpPr>
          <p:cNvPr id="3" name="Rectangle 2"/>
          <p:cNvSpPr/>
          <p:nvPr/>
        </p:nvSpPr>
        <p:spPr>
          <a:xfrm>
            <a:off x="3151188" y="1746250"/>
            <a:ext cx="5165725"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18-80 ans, Distanciés avec BL sans flux (moins de 9 opérations débitrices mensuelles en moyenne) et SF &gt; 100€ OU EER depuis le 01/01/2016 sans BL, non vus en 2019</a:t>
            </a:r>
            <a:endParaRPr lang="fr-FR" sz="1100" i="1" dirty="0">
              <a:solidFill>
                <a:prstClr val="black"/>
              </a:solidFill>
            </a:endParaRPr>
          </a:p>
        </p:txBody>
      </p:sp>
      <p:sp>
        <p:nvSpPr>
          <p:cNvPr id="9" name="Rectangle 8"/>
          <p:cNvSpPr/>
          <p:nvPr/>
        </p:nvSpPr>
        <p:spPr>
          <a:xfrm>
            <a:off x="1476375" y="1746250"/>
            <a:ext cx="1582738"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200" b="1" dirty="0">
                <a:solidFill>
                  <a:prstClr val="black"/>
                </a:solidFill>
              </a:rPr>
              <a:t>3TF Bilan Banca Rattrapage Domilis</a:t>
            </a:r>
            <a:endParaRPr lang="fr-FR" sz="1100" b="1" i="1" dirty="0">
              <a:solidFill>
                <a:prstClr val="black"/>
              </a:solidFill>
            </a:endParaRPr>
          </a:p>
        </p:txBody>
      </p:sp>
      <p:cxnSp>
        <p:nvCxnSpPr>
          <p:cNvPr id="13" name="Connecteur droit 12"/>
          <p:cNvCxnSpPr/>
          <p:nvPr/>
        </p:nvCxnSpPr>
        <p:spPr>
          <a:xfrm flipV="1">
            <a:off x="1476375" y="1630363"/>
            <a:ext cx="15827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3187700" y="1630363"/>
            <a:ext cx="51292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655" name="ZoneTexte 14"/>
          <p:cNvSpPr txBox="1">
            <a:spLocks noChangeArrowheads="1"/>
          </p:cNvSpPr>
          <p:nvPr/>
        </p:nvSpPr>
        <p:spPr bwMode="auto">
          <a:xfrm>
            <a:off x="1476375" y="1335088"/>
            <a:ext cx="1582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200" smtClean="0">
                <a:solidFill>
                  <a:prstClr val="black"/>
                </a:solidFill>
                <a:cs typeface="Arial" pitchFamily="34" charset="0"/>
              </a:rPr>
              <a:t>LIBELLÉ</a:t>
            </a:r>
          </a:p>
        </p:txBody>
      </p:sp>
      <p:sp>
        <p:nvSpPr>
          <p:cNvPr id="27656" name="ZoneTexte 15"/>
          <p:cNvSpPr txBox="1">
            <a:spLocks noChangeArrowheads="1"/>
          </p:cNvSpPr>
          <p:nvPr/>
        </p:nvSpPr>
        <p:spPr bwMode="auto">
          <a:xfrm>
            <a:off x="3151188" y="1335088"/>
            <a:ext cx="51292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algn="ctr" eaLnBrk="1" fontAlgn="base" hangingPunct="1">
              <a:spcBef>
                <a:spcPct val="0"/>
              </a:spcBef>
              <a:spcAft>
                <a:spcPct val="0"/>
              </a:spcAft>
            </a:pPr>
            <a:r>
              <a:rPr lang="fr-FR" altLang="fr-FR" sz="1200" smtClean="0">
                <a:solidFill>
                  <a:prstClr val="black"/>
                </a:solidFill>
                <a:cs typeface="Arial" pitchFamily="34" charset="0"/>
              </a:rPr>
              <a:t>DESCRIPTIF</a:t>
            </a:r>
          </a:p>
        </p:txBody>
      </p:sp>
      <p:sp>
        <p:nvSpPr>
          <p:cNvPr id="18" name="Rectangle 17"/>
          <p:cNvSpPr/>
          <p:nvPr/>
        </p:nvSpPr>
        <p:spPr>
          <a:xfrm>
            <a:off x="1476375" y="2443163"/>
            <a:ext cx="1582738" cy="5540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err="1">
                <a:solidFill>
                  <a:prstClr val="black"/>
                </a:solidFill>
              </a:rPr>
              <a:t>MyG</a:t>
            </a:r>
            <a:r>
              <a:rPr lang="fr-FR" sz="1200" b="1" dirty="0">
                <a:solidFill>
                  <a:prstClr val="black"/>
                </a:solidFill>
              </a:rPr>
              <a:t> BANCA Flux sans carte</a:t>
            </a:r>
            <a:endParaRPr lang="fr-FR" sz="1100" b="1" i="1" dirty="0">
              <a:solidFill>
                <a:prstClr val="black"/>
              </a:solidFill>
            </a:endParaRPr>
          </a:p>
        </p:txBody>
      </p:sp>
      <p:sp>
        <p:nvSpPr>
          <p:cNvPr id="19" name="Rectangle 18"/>
          <p:cNvSpPr/>
          <p:nvPr/>
        </p:nvSpPr>
        <p:spPr>
          <a:xfrm>
            <a:off x="3187700" y="2443163"/>
            <a:ext cx="5129213" cy="5540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18-65 ans, NET inférieure à 7, BP ou JBP sans carte de paiement, non vus dans les 6 derniers mois, hors cibles téléphone des 2 derniers mois</a:t>
            </a:r>
            <a:endParaRPr lang="fr-FR" sz="1100" i="1" dirty="0">
              <a:solidFill>
                <a:prstClr val="black"/>
              </a:solidFill>
            </a:endParaRPr>
          </a:p>
        </p:txBody>
      </p:sp>
      <p:sp>
        <p:nvSpPr>
          <p:cNvPr id="32" name="Rectangle 31"/>
          <p:cNvSpPr/>
          <p:nvPr/>
        </p:nvSpPr>
        <p:spPr>
          <a:xfrm>
            <a:off x="3187700" y="3055938"/>
            <a:ext cx="5129213"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26-69 ans, BP, bale 2 entre 1 et 7, détenteurs CDD avec revenus &gt;= 3000€/mois, détenteurs d'une carte de paiement autre que Platinum/</a:t>
            </a:r>
            <a:r>
              <a:rPr lang="fr-FR" sz="1200" dirty="0" err="1">
                <a:solidFill>
                  <a:prstClr val="black"/>
                </a:solidFill>
              </a:rPr>
              <a:t>Infinite</a:t>
            </a:r>
            <a:r>
              <a:rPr lang="fr-FR" sz="1200" dirty="0">
                <a:solidFill>
                  <a:prstClr val="black"/>
                </a:solidFill>
              </a:rPr>
              <a:t>, non vus dans les 6 derniers mois, hors cibles téléphones des 2 derniers mois</a:t>
            </a:r>
            <a:endParaRPr lang="fr-FR" sz="1100" i="1" dirty="0">
              <a:solidFill>
                <a:prstClr val="black"/>
              </a:solidFill>
            </a:endParaRPr>
          </a:p>
        </p:txBody>
      </p:sp>
      <p:sp>
        <p:nvSpPr>
          <p:cNvPr id="33" name="Rectangle 32"/>
          <p:cNvSpPr/>
          <p:nvPr/>
        </p:nvSpPr>
        <p:spPr>
          <a:xfrm>
            <a:off x="1476375" y="3055938"/>
            <a:ext cx="1582738"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200" b="1" dirty="0">
                <a:solidFill>
                  <a:prstClr val="black"/>
                </a:solidFill>
              </a:rPr>
              <a:t>MyG BANCA MEG Platinum</a:t>
            </a:r>
            <a:endParaRPr lang="fr-FR" sz="1100" b="1" i="1" dirty="0">
              <a:solidFill>
                <a:prstClr val="black"/>
              </a:solidFill>
            </a:endParaRPr>
          </a:p>
        </p:txBody>
      </p:sp>
      <p:sp>
        <p:nvSpPr>
          <p:cNvPr id="34" name="Rectangle 33"/>
          <p:cNvSpPr/>
          <p:nvPr/>
        </p:nvSpPr>
        <p:spPr>
          <a:xfrm>
            <a:off x="1476375" y="3667125"/>
            <a:ext cx="1582738"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n-NO" sz="1200" b="1" dirty="0">
                <a:solidFill>
                  <a:prstClr val="black"/>
                </a:solidFill>
              </a:rPr>
              <a:t>MyG BANCA MEG Carte Sensea</a:t>
            </a:r>
            <a:endParaRPr lang="fr-FR" sz="1100" b="1" i="1" dirty="0">
              <a:solidFill>
                <a:prstClr val="black"/>
              </a:solidFill>
            </a:endParaRPr>
          </a:p>
        </p:txBody>
      </p:sp>
      <p:sp>
        <p:nvSpPr>
          <p:cNvPr id="35" name="Rectangle 34"/>
          <p:cNvSpPr/>
          <p:nvPr/>
        </p:nvSpPr>
        <p:spPr>
          <a:xfrm>
            <a:off x="3187700" y="3667125"/>
            <a:ext cx="5129213"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18-60 ans, détenteurs d’une carte SENSEA, non vus dans les 6 derniers mois, note Bâle II entre 1 et 6</a:t>
            </a:r>
            <a:endParaRPr lang="fr-FR" sz="1100" i="1" dirty="0">
              <a:solidFill>
                <a:prstClr val="black"/>
              </a:solidFill>
            </a:endParaRPr>
          </a:p>
        </p:txBody>
      </p:sp>
      <p:sp>
        <p:nvSpPr>
          <p:cNvPr id="36" name="Rectangle 35"/>
          <p:cNvSpPr/>
          <p:nvPr/>
        </p:nvSpPr>
        <p:spPr>
          <a:xfrm>
            <a:off x="3187700" y="4359275"/>
            <a:ext cx="5129213"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18-60 ans, titulaires d'une carte de paiement non IZICARTE à débit immédiat à échéance en M+3, hors détenteurs d'Izicarte et/ou débit différé, de Visa </a:t>
            </a:r>
            <a:r>
              <a:rPr lang="fr-FR" sz="1200" dirty="0" err="1">
                <a:solidFill>
                  <a:prstClr val="black"/>
                </a:solidFill>
              </a:rPr>
              <a:t>Infinite</a:t>
            </a:r>
            <a:r>
              <a:rPr lang="fr-FR" sz="1200" dirty="0">
                <a:solidFill>
                  <a:prstClr val="black"/>
                </a:solidFill>
              </a:rPr>
              <a:t> ou de crédit renouvelable</a:t>
            </a:r>
            <a:endParaRPr lang="fr-FR" sz="1100" i="1" dirty="0">
              <a:solidFill>
                <a:prstClr val="black"/>
              </a:solidFill>
            </a:endParaRPr>
          </a:p>
        </p:txBody>
      </p:sp>
      <p:sp>
        <p:nvSpPr>
          <p:cNvPr id="37" name="Rectangle 36"/>
          <p:cNvSpPr/>
          <p:nvPr/>
        </p:nvSpPr>
        <p:spPr>
          <a:xfrm>
            <a:off x="1476375" y="4359275"/>
            <a:ext cx="1582738" cy="554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200" b="1" dirty="0">
                <a:solidFill>
                  <a:prstClr val="black"/>
                </a:solidFill>
              </a:rPr>
              <a:t>Echéance CB - MEG vers IZICARTE DD</a:t>
            </a:r>
            <a:endParaRPr lang="fr-FR" sz="1100" b="1" i="1" dirty="0">
              <a:solidFill>
                <a:prstClr val="black"/>
              </a:solidFill>
            </a:endParaRPr>
          </a:p>
        </p:txBody>
      </p:sp>
      <p:sp>
        <p:nvSpPr>
          <p:cNvPr id="38" name="Rectangle 37"/>
          <p:cNvSpPr/>
          <p:nvPr/>
        </p:nvSpPr>
        <p:spPr>
          <a:xfrm>
            <a:off x="1476375" y="4949825"/>
            <a:ext cx="1582738"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solidFill>
                  <a:prstClr val="black"/>
                </a:solidFill>
              </a:rPr>
              <a:t>Echéance CB - MEG vers 1er ou Platinum DD</a:t>
            </a:r>
            <a:endParaRPr lang="fr-FR" sz="1100" b="1" i="1" dirty="0">
              <a:solidFill>
                <a:prstClr val="black"/>
              </a:solidFill>
            </a:endParaRPr>
          </a:p>
        </p:txBody>
      </p:sp>
      <p:sp>
        <p:nvSpPr>
          <p:cNvPr id="39" name="Rectangle 38"/>
          <p:cNvSpPr/>
          <p:nvPr/>
        </p:nvSpPr>
        <p:spPr>
          <a:xfrm>
            <a:off x="3187700" y="4949825"/>
            <a:ext cx="5129213"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18-60 ans, titulaires d'une carte VISA Izicarte Classic à débit immédiat à échéance en M+3, hors détenteurs de carte HDG ni Visa </a:t>
            </a:r>
            <a:r>
              <a:rPr lang="fr-FR" sz="1200" dirty="0" err="1">
                <a:solidFill>
                  <a:prstClr val="black"/>
                </a:solidFill>
              </a:rPr>
              <a:t>Infinite</a:t>
            </a:r>
            <a:endParaRPr lang="fr-FR" sz="1100" i="1" dirty="0">
              <a:solidFill>
                <a:prstClr val="black"/>
              </a:solidFill>
            </a:endParaRPr>
          </a:p>
        </p:txBody>
      </p:sp>
      <p:sp>
        <p:nvSpPr>
          <p:cNvPr id="40" name="Rectangle 39"/>
          <p:cNvSpPr/>
          <p:nvPr/>
        </p:nvSpPr>
        <p:spPr>
          <a:xfrm>
            <a:off x="1476375" y="5540375"/>
            <a:ext cx="1582738"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n-NO" sz="1200" b="1" dirty="0">
                <a:solidFill>
                  <a:prstClr val="black"/>
                </a:solidFill>
              </a:rPr>
              <a:t>JEUNES CBR à Echéance</a:t>
            </a:r>
            <a:endParaRPr lang="fr-FR" sz="1100" b="1" i="1" dirty="0">
              <a:solidFill>
                <a:prstClr val="black"/>
              </a:solidFill>
            </a:endParaRPr>
          </a:p>
        </p:txBody>
      </p:sp>
      <p:sp>
        <p:nvSpPr>
          <p:cNvPr id="41" name="Rectangle 40"/>
          <p:cNvSpPr/>
          <p:nvPr/>
        </p:nvSpPr>
        <p:spPr>
          <a:xfrm>
            <a:off x="3187700" y="5540375"/>
            <a:ext cx="5129213" cy="55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dirty="0">
                <a:solidFill>
                  <a:prstClr val="black"/>
                </a:solidFill>
              </a:rPr>
              <a:t>Clients 16-18 ans titulaires d'une CBR à échéance en M+1, non détenteurs de forfait</a:t>
            </a:r>
            <a:endParaRPr lang="fr-FR" sz="1100" i="1" dirty="0">
              <a:solidFill>
                <a:prstClr val="black"/>
              </a:solidFill>
            </a:endParaRPr>
          </a:p>
        </p:txBody>
      </p:sp>
      <p:sp>
        <p:nvSpPr>
          <p:cNvPr id="8" name="Accolade ouvrante 7"/>
          <p:cNvSpPr/>
          <p:nvPr/>
        </p:nvSpPr>
        <p:spPr>
          <a:xfrm>
            <a:off x="1187450" y="2443163"/>
            <a:ext cx="144463" cy="17780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base">
              <a:spcBef>
                <a:spcPct val="0"/>
              </a:spcBef>
              <a:spcAft>
                <a:spcPct val="0"/>
              </a:spcAft>
              <a:defRPr/>
            </a:pPr>
            <a:endParaRPr lang="fr-FR">
              <a:solidFill>
                <a:prstClr val="black"/>
              </a:solidFill>
            </a:endParaRPr>
          </a:p>
        </p:txBody>
      </p:sp>
      <p:sp>
        <p:nvSpPr>
          <p:cNvPr id="42" name="Accolade ouvrante 41"/>
          <p:cNvSpPr/>
          <p:nvPr/>
        </p:nvSpPr>
        <p:spPr>
          <a:xfrm>
            <a:off x="1187450" y="4373563"/>
            <a:ext cx="144463" cy="1719262"/>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base">
              <a:spcBef>
                <a:spcPct val="0"/>
              </a:spcBef>
              <a:spcAft>
                <a:spcPct val="0"/>
              </a:spcAft>
              <a:defRPr/>
            </a:pPr>
            <a:endParaRPr lang="fr-FR">
              <a:solidFill>
                <a:prstClr val="black"/>
              </a:solidFill>
            </a:endParaRPr>
          </a:p>
        </p:txBody>
      </p:sp>
      <p:sp>
        <p:nvSpPr>
          <p:cNvPr id="27671" name="ZoneTexte 11"/>
          <p:cNvSpPr txBox="1">
            <a:spLocks noChangeArrowheads="1"/>
          </p:cNvSpPr>
          <p:nvPr/>
        </p:nvSpPr>
        <p:spPr bwMode="auto">
          <a:xfrm>
            <a:off x="107950" y="1868488"/>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400" smtClean="0">
                <a:solidFill>
                  <a:srgbClr val="C31632"/>
                </a:solidFill>
                <a:cs typeface="Arial" pitchFamily="34" charset="0"/>
              </a:rPr>
              <a:t>PRIORITAIRE</a:t>
            </a:r>
          </a:p>
        </p:txBody>
      </p:sp>
      <p:sp>
        <p:nvSpPr>
          <p:cNvPr id="27672" name="ZoneTexte 43"/>
          <p:cNvSpPr txBox="1">
            <a:spLocks noChangeArrowheads="1"/>
          </p:cNvSpPr>
          <p:nvPr/>
        </p:nvSpPr>
        <p:spPr bwMode="auto">
          <a:xfrm>
            <a:off x="107950" y="3178175"/>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400" smtClean="0">
                <a:solidFill>
                  <a:srgbClr val="C31632"/>
                </a:solidFill>
                <a:cs typeface="Arial" pitchFamily="34" charset="0"/>
              </a:rPr>
              <a:t>MyGERC</a:t>
            </a:r>
          </a:p>
        </p:txBody>
      </p:sp>
      <p:sp>
        <p:nvSpPr>
          <p:cNvPr id="27673" name="ZoneTexte 44"/>
          <p:cNvSpPr txBox="1">
            <a:spLocks noChangeArrowheads="1"/>
          </p:cNvSpPr>
          <p:nvPr/>
        </p:nvSpPr>
        <p:spPr bwMode="auto">
          <a:xfrm>
            <a:off x="107950" y="5072063"/>
            <a:ext cx="1223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r>
              <a:rPr lang="fr-FR" altLang="fr-FR" sz="1400" smtClean="0">
                <a:solidFill>
                  <a:srgbClr val="C31632"/>
                </a:solidFill>
                <a:cs typeface="Arial" pitchFamily="34" charset="0"/>
              </a:rPr>
              <a:t>Récurrente</a:t>
            </a:r>
          </a:p>
        </p:txBody>
      </p:sp>
      <p:sp>
        <p:nvSpPr>
          <p:cNvPr id="46" name="Arrondir un rectangle avec un coin diagonal 45"/>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sp>
        <p:nvSpPr>
          <p:cNvPr id="4" name="Espace réservé du numéro de diapositive 3"/>
          <p:cNvSpPr>
            <a:spLocks noGrp="1"/>
          </p:cNvSpPr>
          <p:nvPr>
            <p:ph type="sldNum" sz="quarter" idx="19"/>
          </p:nvPr>
        </p:nvSpPr>
        <p:spPr/>
        <p:txBody>
          <a:bodyPr/>
          <a:lstStyle/>
          <a:p>
            <a:pPr>
              <a:defRPr/>
            </a:pPr>
            <a:fld id="{8E4A9AD9-F472-473E-89A8-E0622C324274}" type="slidenum">
              <a:rPr lang="fr-FR" smtClean="0">
                <a:solidFill>
                  <a:srgbClr val="C31632">
                    <a:lumMod val="60000"/>
                    <a:lumOff val="40000"/>
                  </a:srgbClr>
                </a:solidFill>
              </a:rPr>
              <a:pPr>
                <a:defRPr/>
              </a:pPr>
              <a:t>30</a:t>
            </a:fld>
            <a:endParaRPr lang="fr-FR" dirty="0">
              <a:solidFill>
                <a:srgbClr val="C31632">
                  <a:lumMod val="60000"/>
                  <a:lumOff val="40000"/>
                </a:srgbClr>
              </a:solidFill>
            </a:endParaRPr>
          </a:p>
        </p:txBody>
      </p:sp>
    </p:spTree>
    <p:extLst>
      <p:ext uri="{BB962C8B-B14F-4D97-AF65-F5344CB8AC3E}">
        <p14:creationId xmlns:p14="http://schemas.microsoft.com/office/powerpoint/2010/main" val="41776219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23863" y="3068638"/>
            <a:ext cx="1935162" cy="15843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2" name="Rectangle 1"/>
          <p:cNvSpPr/>
          <p:nvPr/>
        </p:nvSpPr>
        <p:spPr>
          <a:xfrm>
            <a:off x="1619250" y="1557338"/>
            <a:ext cx="6985000" cy="12239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6" name="Titre 5"/>
          <p:cNvSpPr>
            <a:spLocks noGrp="1"/>
          </p:cNvSpPr>
          <p:nvPr>
            <p:ph type="title"/>
          </p:nvPr>
        </p:nvSpPr>
        <p:spPr>
          <a:xfrm>
            <a:off x="1025525" y="306388"/>
            <a:ext cx="7650163" cy="676275"/>
          </a:xfrm>
        </p:spPr>
        <p:txBody>
          <a:bodyPr/>
          <a:lstStyle/>
          <a:p>
            <a:pPr eaLnBrk="1" fontAlgn="auto" hangingPunct="1">
              <a:spcAft>
                <a:spcPts val="0"/>
              </a:spcAft>
              <a:defRPr/>
            </a:pPr>
            <a:r>
              <a:rPr lang="fr-FR" dirty="0" smtClean="0">
                <a:cs typeface="Calibri" panose="020F0502020204030204" pitchFamily="34" charset="0"/>
              </a:rPr>
              <a:t>COMMUNICATION CLIENT </a:t>
            </a:r>
            <a:br>
              <a:rPr lang="fr-FR" dirty="0" smtClean="0">
                <a:cs typeface="Calibri" panose="020F0502020204030204" pitchFamily="34" charset="0"/>
              </a:rPr>
            </a:br>
            <a:endParaRPr lang="fr-FR" sz="1400" dirty="0">
              <a:solidFill>
                <a:schemeClr val="accent3">
                  <a:lumMod val="75000"/>
                </a:schemeClr>
              </a:solidFill>
              <a:cs typeface="Calibri" panose="020F0502020204030204" pitchFamily="34" charset="0"/>
            </a:endParaRPr>
          </a:p>
        </p:txBody>
      </p:sp>
      <p:pic>
        <p:nvPicPr>
          <p:cNvPr id="16386" name="Picture 2" descr="Résultat de recherche d'images pour &quot;emailing&quot;">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534" y="1340768"/>
            <a:ext cx="2192319" cy="1656184"/>
          </a:xfrm>
          <a:prstGeom prst="ellipse">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2484438" y="1628775"/>
            <a:ext cx="4967287" cy="1046163"/>
          </a:xfrm>
          <a:prstGeom prst="rect">
            <a:avLst/>
          </a:prstGeom>
          <a:noFill/>
        </p:spPr>
        <p:txBody>
          <a:bodyPr>
            <a:spAutoFit/>
          </a:bodyPr>
          <a:lstStyle/>
          <a:p>
            <a:pPr>
              <a:defRPr/>
            </a:pPr>
            <a:r>
              <a:rPr lang="fr-FR" sz="2000" b="1" dirty="0">
                <a:solidFill>
                  <a:prstClr val="white"/>
                </a:solidFill>
                <a:latin typeface="Calibri" panose="020F0502020204030204" pitchFamily="34" charset="0"/>
                <a:cs typeface="Arial" pitchFamily="34" charset="0"/>
              </a:rPr>
              <a:t>EMAILING</a:t>
            </a:r>
            <a:r>
              <a:rPr lang="fr-FR" sz="1400" b="1" dirty="0">
                <a:solidFill>
                  <a:prstClr val="white"/>
                </a:solidFill>
                <a:latin typeface="Calibri" panose="020F0502020204030204" pitchFamily="34" charset="0"/>
                <a:cs typeface="Arial" pitchFamily="34" charset="0"/>
              </a:rPr>
              <a:t> courant S47 sur les 3 profils</a:t>
            </a:r>
          </a:p>
          <a:p>
            <a:pPr marL="285750" indent="-285750">
              <a:buFontTx/>
              <a:buChar char="-"/>
              <a:defRPr/>
            </a:pPr>
            <a:r>
              <a:rPr lang="fr-FR" sz="1400" b="1" dirty="0">
                <a:solidFill>
                  <a:prstClr val="white"/>
                </a:solidFill>
                <a:latin typeface="Calibri" panose="020F0502020204030204" pitchFamily="34" charset="0"/>
                <a:cs typeface="Arial" pitchFamily="34" charset="0"/>
              </a:rPr>
              <a:t>Conquête Famille</a:t>
            </a:r>
          </a:p>
          <a:p>
            <a:pPr marL="285750" indent="-285750">
              <a:buFontTx/>
              <a:buChar char="-"/>
              <a:defRPr/>
            </a:pPr>
            <a:r>
              <a:rPr lang="fr-FR" sz="1400" b="1" dirty="0">
                <a:solidFill>
                  <a:prstClr val="white"/>
                </a:solidFill>
                <a:latin typeface="Calibri" panose="020F0502020204030204" pitchFamily="34" charset="0"/>
                <a:cs typeface="Arial" pitchFamily="34" charset="0"/>
              </a:rPr>
              <a:t>Conquête Individuelle</a:t>
            </a:r>
          </a:p>
          <a:p>
            <a:pPr marL="285750" indent="-285750">
              <a:buFontTx/>
              <a:buChar char="-"/>
              <a:defRPr/>
            </a:pPr>
            <a:r>
              <a:rPr lang="fr-FR" sz="1400" b="1" dirty="0">
                <a:solidFill>
                  <a:prstClr val="white"/>
                </a:solidFill>
                <a:latin typeface="Calibri" panose="020F0502020204030204" pitchFamily="34" charset="0"/>
                <a:cs typeface="Arial" pitchFamily="34" charset="0"/>
              </a:rPr>
              <a:t>Conquête individuelle Jeune</a:t>
            </a:r>
          </a:p>
        </p:txBody>
      </p:sp>
      <p:sp>
        <p:nvSpPr>
          <p:cNvPr id="12" name="Ellipse 11"/>
          <p:cNvSpPr/>
          <p:nvPr/>
        </p:nvSpPr>
        <p:spPr>
          <a:xfrm>
            <a:off x="423863" y="4724400"/>
            <a:ext cx="1935162" cy="15843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14" name="Picture 3"/>
          <p:cNvPicPr>
            <a:picLocks noChangeAspect="1" noChangeArrowheads="1"/>
          </p:cNvPicPr>
          <p:nvPr/>
        </p:nvPicPr>
        <p:blipFill>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81407" y="3084813"/>
            <a:ext cx="322681" cy="6453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descr="Résultat de recherche d'images pour &quot;picto famille&quot;">
            <a:hlinkClick r:id="rId6"/>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5188" y="3109026"/>
            <a:ext cx="748420" cy="51305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2" descr="Image associée">
            <a:hlinkClick r:id="rId8"/>
          </p:cNvPr>
          <p:cNvPicPr>
            <a:picLocks noChangeAspect="1" noChangeArrowheads="1"/>
          </p:cNvPicPr>
          <p:nvPr/>
        </p:nvPicPr>
        <p:blipFill rotWithShape="1">
          <a:blip r:embed="rId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33775" t="4659" r="51873" b="67716"/>
          <a:stretch/>
        </p:blipFill>
        <p:spPr bwMode="auto">
          <a:xfrm>
            <a:off x="6196601" y="3068638"/>
            <a:ext cx="391623" cy="75378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8" name="Straight Connector 2"/>
          <p:cNvCxnSpPr/>
          <p:nvPr/>
        </p:nvCxnSpPr>
        <p:spPr bwMode="auto">
          <a:xfrm>
            <a:off x="3059113" y="3136900"/>
            <a:ext cx="0" cy="31003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
          <p:cNvCxnSpPr/>
          <p:nvPr/>
        </p:nvCxnSpPr>
        <p:spPr bwMode="auto">
          <a:xfrm>
            <a:off x="5980113" y="3136900"/>
            <a:ext cx="0" cy="31003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3806" name="Picture 14"/>
          <p:cNvPicPr>
            <a:picLocks noChangeAspect="1" noChangeArrowheads="1"/>
          </p:cNvPicPr>
          <p:nvPr/>
        </p:nvPicPr>
        <p:blipFill>
          <a:blip r:embed="rId10"/>
          <a:srcRect/>
          <a:stretch>
            <a:fillRect/>
          </a:stretch>
        </p:blipFill>
        <p:spPr bwMode="auto">
          <a:xfrm>
            <a:off x="1271588" y="3144838"/>
            <a:ext cx="1697037" cy="31638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807" name="Picture 15"/>
          <p:cNvPicPr>
            <a:picLocks noChangeAspect="1" noChangeArrowheads="1"/>
          </p:cNvPicPr>
          <p:nvPr/>
        </p:nvPicPr>
        <p:blipFill rotWithShape="1">
          <a:blip r:embed="rId11"/>
          <a:srcRect b="13197"/>
          <a:stretch/>
        </p:blipFill>
        <p:spPr bwMode="auto">
          <a:xfrm>
            <a:off x="4002088" y="3159125"/>
            <a:ext cx="1722437" cy="3149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808" name="Picture 16"/>
          <p:cNvPicPr>
            <a:picLocks noChangeAspect="1" noChangeArrowheads="1"/>
          </p:cNvPicPr>
          <p:nvPr/>
        </p:nvPicPr>
        <p:blipFill>
          <a:blip r:embed="rId12"/>
          <a:srcRect/>
          <a:stretch>
            <a:fillRect/>
          </a:stretch>
        </p:blipFill>
        <p:spPr bwMode="auto">
          <a:xfrm>
            <a:off x="7092950" y="3157538"/>
            <a:ext cx="1684338" cy="30718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Arrondir un rectangle avec un coin diagonal 22"/>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sp>
        <p:nvSpPr>
          <p:cNvPr id="7" name="Espace réservé du numéro de diapositive 6"/>
          <p:cNvSpPr>
            <a:spLocks noGrp="1"/>
          </p:cNvSpPr>
          <p:nvPr>
            <p:ph type="sldNum" sz="quarter" idx="19"/>
          </p:nvPr>
        </p:nvSpPr>
        <p:spPr/>
        <p:txBody>
          <a:bodyPr/>
          <a:lstStyle/>
          <a:p>
            <a:pPr>
              <a:defRPr/>
            </a:pPr>
            <a:fld id="{14FF038B-BF4D-4B2D-90D7-9D90CB39529E}" type="slidenum">
              <a:rPr lang="fr-FR" smtClean="0">
                <a:solidFill>
                  <a:srgbClr val="C31632">
                    <a:lumMod val="60000"/>
                    <a:lumOff val="40000"/>
                  </a:srgbClr>
                </a:solidFill>
              </a:rPr>
              <a:pPr>
                <a:defRPr/>
              </a:pPr>
              <a:t>31</a:t>
            </a:fld>
            <a:endParaRPr lang="fr-FR" dirty="0">
              <a:solidFill>
                <a:srgbClr val="C31632">
                  <a:lumMod val="60000"/>
                  <a:lumOff val="40000"/>
                </a:srgbClr>
              </a:solidFill>
            </a:endParaRPr>
          </a:p>
        </p:txBody>
      </p:sp>
    </p:spTree>
    <p:extLst>
      <p:ext uri="{BB962C8B-B14F-4D97-AF65-F5344CB8AC3E}">
        <p14:creationId xmlns:p14="http://schemas.microsoft.com/office/powerpoint/2010/main" val="21304545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19250" y="1485900"/>
            <a:ext cx="6985000" cy="122396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4" name="Ellipse 3"/>
          <p:cNvSpPr/>
          <p:nvPr/>
        </p:nvSpPr>
        <p:spPr>
          <a:xfrm>
            <a:off x="423863" y="1341438"/>
            <a:ext cx="1935162" cy="15843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6" name="Titre 5"/>
          <p:cNvSpPr>
            <a:spLocks noGrp="1"/>
          </p:cNvSpPr>
          <p:nvPr>
            <p:ph type="title"/>
          </p:nvPr>
        </p:nvSpPr>
        <p:spPr>
          <a:xfrm>
            <a:off x="1025525" y="306388"/>
            <a:ext cx="7650163" cy="676275"/>
          </a:xfrm>
        </p:spPr>
        <p:txBody>
          <a:bodyPr/>
          <a:lstStyle/>
          <a:p>
            <a:pPr eaLnBrk="1" fontAlgn="auto" hangingPunct="1">
              <a:spcAft>
                <a:spcPts val="0"/>
              </a:spcAft>
              <a:defRPr/>
            </a:pPr>
            <a:r>
              <a:rPr lang="fr-FR" dirty="0" smtClean="0">
                <a:cs typeface="Calibri" panose="020F0502020204030204" pitchFamily="34" charset="0"/>
              </a:rPr>
              <a:t>COMMUNICATION CLIENT </a:t>
            </a:r>
            <a:br>
              <a:rPr lang="fr-FR" dirty="0" smtClean="0">
                <a:cs typeface="Calibri" panose="020F0502020204030204" pitchFamily="34" charset="0"/>
              </a:rPr>
            </a:br>
            <a:endParaRPr lang="fr-FR" sz="1400" dirty="0">
              <a:solidFill>
                <a:schemeClr val="accent3">
                  <a:lumMod val="75000"/>
                </a:schemeClr>
              </a:solidFill>
              <a:cs typeface="Calibri" panose="020F0502020204030204" pitchFamily="34" charset="0"/>
            </a:endParaRPr>
          </a:p>
        </p:txBody>
      </p:sp>
      <p:sp>
        <p:nvSpPr>
          <p:cNvPr id="9" name="ZoneTexte 8"/>
          <p:cNvSpPr txBox="1"/>
          <p:nvPr/>
        </p:nvSpPr>
        <p:spPr>
          <a:xfrm>
            <a:off x="2484438" y="1557338"/>
            <a:ext cx="4967287" cy="831850"/>
          </a:xfrm>
          <a:prstGeom prst="rect">
            <a:avLst/>
          </a:prstGeom>
          <a:noFill/>
        </p:spPr>
        <p:txBody>
          <a:bodyPr>
            <a:spAutoFit/>
          </a:bodyPr>
          <a:lstStyle/>
          <a:p>
            <a:pPr>
              <a:defRPr/>
            </a:pPr>
            <a:r>
              <a:rPr lang="fr-FR" sz="2000" b="1" dirty="0">
                <a:solidFill>
                  <a:prstClr val="white"/>
                </a:solidFill>
                <a:latin typeface="Calibri" panose="020F0502020204030204" pitchFamily="34" charset="0"/>
                <a:cs typeface="Arial" pitchFamily="34" charset="0"/>
              </a:rPr>
              <a:t>PRINT </a:t>
            </a:r>
            <a:r>
              <a:rPr lang="fr-FR" sz="1400" b="1" dirty="0">
                <a:solidFill>
                  <a:prstClr val="white"/>
                </a:solidFill>
                <a:latin typeface="Calibri" panose="020F0502020204030204" pitchFamily="34" charset="0"/>
                <a:cs typeface="Arial" pitchFamily="34" charset="0"/>
              </a:rPr>
              <a:t>en agence</a:t>
            </a:r>
          </a:p>
          <a:p>
            <a:pPr marL="285750" indent="-285750">
              <a:buFontTx/>
              <a:buChar char="-"/>
              <a:defRPr/>
            </a:pPr>
            <a:r>
              <a:rPr lang="fr-FR" sz="1400" b="1" dirty="0">
                <a:solidFill>
                  <a:prstClr val="white"/>
                </a:solidFill>
                <a:latin typeface="Calibri" panose="020F0502020204030204" pitchFamily="34" charset="0"/>
                <a:cs typeface="Arial" pitchFamily="34" charset="0"/>
              </a:rPr>
              <a:t>Flyers (fin novembre)</a:t>
            </a:r>
          </a:p>
          <a:p>
            <a:pPr marL="285750" indent="-285750">
              <a:buFontTx/>
              <a:buChar char="-"/>
              <a:defRPr/>
            </a:pPr>
            <a:r>
              <a:rPr lang="fr-FR" sz="1400" b="1" dirty="0">
                <a:solidFill>
                  <a:prstClr val="white"/>
                </a:solidFill>
                <a:latin typeface="Calibri" panose="020F0502020204030204" pitchFamily="34" charset="0"/>
                <a:cs typeface="Arial" pitchFamily="34" charset="0"/>
              </a:rPr>
              <a:t>Affiches (déjà en agence)</a:t>
            </a:r>
          </a:p>
        </p:txBody>
      </p:sp>
      <p:pic>
        <p:nvPicPr>
          <p:cNvPr id="29702" name="Picture 4" descr="Résultat de recherche d'images pour &quot;communication traditionnelle plv&quo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863" y="1430338"/>
            <a:ext cx="1663700"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619250" y="4868863"/>
            <a:ext cx="6985000" cy="12239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2" name="Ellipse 11"/>
          <p:cNvSpPr/>
          <p:nvPr/>
        </p:nvSpPr>
        <p:spPr>
          <a:xfrm>
            <a:off x="423863" y="4724400"/>
            <a:ext cx="1935162" cy="15843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29705" name="Picture 6" descr="Résultat de recherche d'images pour &quot;site internet&quo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702175"/>
            <a:ext cx="1901825"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p:cNvSpPr txBox="1"/>
          <p:nvPr/>
        </p:nvSpPr>
        <p:spPr>
          <a:xfrm>
            <a:off x="2486025" y="4941888"/>
            <a:ext cx="6118225" cy="1169987"/>
          </a:xfrm>
          <a:prstGeom prst="rect">
            <a:avLst/>
          </a:prstGeom>
          <a:noFill/>
        </p:spPr>
        <p:txBody>
          <a:bodyPr>
            <a:spAutoFit/>
          </a:bodyPr>
          <a:lstStyle/>
          <a:p>
            <a:pPr>
              <a:defRPr/>
            </a:pPr>
            <a:r>
              <a:rPr lang="fr-FR" sz="2000" b="1" dirty="0">
                <a:solidFill>
                  <a:prstClr val="white"/>
                </a:solidFill>
                <a:latin typeface="Calibri" panose="020F0502020204030204" pitchFamily="34" charset="0"/>
                <a:cs typeface="Arial" pitchFamily="34" charset="0"/>
              </a:rPr>
              <a:t>SITE WEB </a:t>
            </a:r>
            <a:r>
              <a:rPr lang="fr-FR" sz="1400" b="1" dirty="0">
                <a:solidFill>
                  <a:prstClr val="white"/>
                </a:solidFill>
                <a:latin typeface="Calibri" panose="020F0502020204030204" pitchFamily="34" charset="0"/>
                <a:cs typeface="Arial" pitchFamily="34" charset="0"/>
              </a:rPr>
              <a:t> </a:t>
            </a:r>
          </a:p>
          <a:p>
            <a:pPr marL="285750" indent="-285750">
              <a:buFontTx/>
              <a:buChar char="-"/>
              <a:defRPr/>
            </a:pPr>
            <a:r>
              <a:rPr lang="fr-FR" sz="1400" b="1" dirty="0">
                <a:solidFill>
                  <a:prstClr val="white"/>
                </a:solidFill>
                <a:latin typeface="Calibri" panose="020F0502020204030204" pitchFamily="34" charset="0"/>
                <a:cs typeface="Arial" pitchFamily="34" charset="0"/>
              </a:rPr>
              <a:t>Nouvelles pages produits</a:t>
            </a:r>
          </a:p>
          <a:p>
            <a:pPr>
              <a:defRPr/>
            </a:pPr>
            <a:r>
              <a:rPr lang="fr-FR" sz="1100" b="1" dirty="0">
                <a:solidFill>
                  <a:prstClr val="white"/>
                </a:solidFill>
                <a:latin typeface="Calibri" panose="020F0502020204030204" pitchFamily="34" charset="0"/>
                <a:cs typeface="Arial" pitchFamily="34" charset="0"/>
                <a:hlinkClick r:id="rId7"/>
              </a:rPr>
              <a:t>https://www.caisse-epargne.fr/grand-est-europe/particuliers/au-quotidien_navigation/formules-bancaires</a:t>
            </a:r>
            <a:endParaRPr lang="fr-FR" sz="1400" b="1" dirty="0">
              <a:solidFill>
                <a:prstClr val="white"/>
              </a:solidFill>
              <a:latin typeface="Calibri" panose="020F0502020204030204" pitchFamily="34" charset="0"/>
              <a:cs typeface="Arial" pitchFamily="34" charset="0"/>
            </a:endParaRPr>
          </a:p>
          <a:p>
            <a:pPr marL="285750" indent="-285750">
              <a:buFontTx/>
              <a:buChar char="-"/>
              <a:defRPr/>
            </a:pPr>
            <a:r>
              <a:rPr lang="fr-FR" sz="1400" b="1" dirty="0">
                <a:solidFill>
                  <a:prstClr val="white"/>
                </a:solidFill>
                <a:latin typeface="Calibri" panose="020F0502020204030204" pitchFamily="34" charset="0"/>
                <a:cs typeface="Arial" pitchFamily="34" charset="0"/>
              </a:rPr>
              <a:t>Bannière Famille</a:t>
            </a:r>
          </a:p>
        </p:txBody>
      </p:sp>
      <p:pic>
        <p:nvPicPr>
          <p:cNvPr id="64514" name="Picture 2"/>
          <p:cNvPicPr>
            <a:picLocks noChangeAspect="1" noChangeArrowheads="1"/>
          </p:cNvPicPr>
          <p:nvPr/>
        </p:nvPicPr>
        <p:blipFill>
          <a:blip r:embed="rId8"/>
          <a:srcRect/>
          <a:stretch>
            <a:fillRect/>
          </a:stretch>
        </p:blipFill>
        <p:spPr bwMode="auto">
          <a:xfrm>
            <a:off x="6156325" y="1700213"/>
            <a:ext cx="2157413" cy="29130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4515" name="Picture 3"/>
          <p:cNvPicPr>
            <a:picLocks noChangeAspect="1" noChangeArrowheads="1"/>
          </p:cNvPicPr>
          <p:nvPr/>
        </p:nvPicPr>
        <p:blipFill>
          <a:blip r:embed="rId9"/>
          <a:srcRect/>
          <a:stretch>
            <a:fillRect/>
          </a:stretch>
        </p:blipFill>
        <p:spPr bwMode="auto">
          <a:xfrm>
            <a:off x="2627313" y="2487613"/>
            <a:ext cx="3168650" cy="21224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rrondir un rectangle avec un coin diagonal 16"/>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pic>
        <p:nvPicPr>
          <p:cNvPr id="64517" name="Picture 5"/>
          <p:cNvPicPr>
            <a:picLocks noChangeAspect="1" noChangeArrowheads="1"/>
          </p:cNvPicPr>
          <p:nvPr/>
        </p:nvPicPr>
        <p:blipFill>
          <a:blip r:embed="rId10"/>
          <a:srcRect/>
          <a:stretch>
            <a:fillRect/>
          </a:stretch>
        </p:blipFill>
        <p:spPr bwMode="auto">
          <a:xfrm>
            <a:off x="4625975" y="5840413"/>
            <a:ext cx="3060700" cy="936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numéro de diapositive 2"/>
          <p:cNvSpPr>
            <a:spLocks noGrp="1"/>
          </p:cNvSpPr>
          <p:nvPr>
            <p:ph type="sldNum" sz="quarter" idx="19"/>
          </p:nvPr>
        </p:nvSpPr>
        <p:spPr/>
        <p:txBody>
          <a:bodyPr/>
          <a:lstStyle/>
          <a:p>
            <a:pPr>
              <a:defRPr/>
            </a:pPr>
            <a:fld id="{B0DC5573-8A7A-454C-8E3E-5AB8002571FD}" type="slidenum">
              <a:rPr lang="fr-FR" smtClean="0">
                <a:solidFill>
                  <a:srgbClr val="C31632">
                    <a:lumMod val="60000"/>
                    <a:lumOff val="40000"/>
                  </a:srgbClr>
                </a:solidFill>
              </a:rPr>
              <a:pPr>
                <a:defRPr/>
              </a:pPr>
              <a:t>32</a:t>
            </a:fld>
            <a:endParaRPr lang="fr-FR" dirty="0">
              <a:solidFill>
                <a:srgbClr val="C31632">
                  <a:lumMod val="60000"/>
                  <a:lumOff val="40000"/>
                </a:srgbClr>
              </a:solidFill>
            </a:endParaRPr>
          </a:p>
        </p:txBody>
      </p:sp>
    </p:spTree>
    <p:extLst>
      <p:ext uri="{BB962C8B-B14F-4D97-AF65-F5344CB8AC3E}">
        <p14:creationId xmlns:p14="http://schemas.microsoft.com/office/powerpoint/2010/main" val="31129400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025525" y="306388"/>
            <a:ext cx="3816350" cy="522287"/>
          </a:xfrm>
        </p:spPr>
        <p:txBody>
          <a:bodyPr/>
          <a:lstStyle/>
          <a:p>
            <a:pPr eaLnBrk="1" fontAlgn="auto" hangingPunct="1">
              <a:spcAft>
                <a:spcPts val="0"/>
              </a:spcAft>
              <a:defRPr/>
            </a:pPr>
            <a:r>
              <a:rPr lang="fr-FR" sz="2800" b="0" dirty="0" smtClean="0">
                <a:solidFill>
                  <a:schemeClr val="tx1">
                    <a:lumMod val="50000"/>
                    <a:lumOff val="50000"/>
                  </a:schemeClr>
                </a:solidFill>
                <a:latin typeface="Calibri" panose="020F0502020204030204" pitchFamily="34" charset="0"/>
                <a:cs typeface="Calibri" panose="020F0502020204030204" pitchFamily="34" charset="0"/>
              </a:rPr>
              <a:t>Boîte à outils</a:t>
            </a:r>
            <a:endParaRPr lang="fr-FR" sz="2800" b="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7" name="Espace réservé du texte 6"/>
          <p:cNvSpPr>
            <a:spLocks noGrp="1"/>
          </p:cNvSpPr>
          <p:nvPr>
            <p:ph type="body" sz="quarter" idx="4294967295"/>
          </p:nvPr>
        </p:nvSpPr>
        <p:spPr>
          <a:xfrm>
            <a:off x="900113" y="1412875"/>
            <a:ext cx="4895850" cy="5256213"/>
          </a:xfrm>
        </p:spPr>
        <p:txBody>
          <a:bodyPr/>
          <a:lstStyle/>
          <a:p>
            <a:pPr>
              <a:spcAft>
                <a:spcPts val="0"/>
              </a:spcAft>
              <a:defRPr/>
            </a:pPr>
            <a:r>
              <a:rPr lang="fr-FR" sz="1400" cap="none" dirty="0" smtClean="0">
                <a:latin typeface="Calibri"/>
                <a:ea typeface="Calibri"/>
                <a:cs typeface="Times New Roman"/>
              </a:rPr>
              <a:t>	           RDV dans la Rubrique des Commerciaux &gt; Particuliers &gt;          Bancarisation &gt; </a:t>
            </a:r>
            <a:r>
              <a:rPr lang="fr-FR" sz="1400" i="1" cap="none" dirty="0" smtClean="0">
                <a:latin typeface="Calibri"/>
                <a:ea typeface="Calibri"/>
                <a:cs typeface="Times New Roman"/>
              </a:rPr>
              <a:t>Les Formules</a:t>
            </a:r>
            <a:r>
              <a:rPr lang="fr-FR" sz="1400" cap="none" dirty="0" smtClean="0">
                <a:latin typeface="Calibri"/>
                <a:ea typeface="Calibri"/>
                <a:cs typeface="Times New Roman"/>
              </a:rPr>
              <a:t> ou </a:t>
            </a:r>
            <a:r>
              <a:rPr lang="fr-FR" sz="1400" u="sng" cap="none" dirty="0" smtClean="0">
                <a:solidFill>
                  <a:srgbClr val="0000FF"/>
                </a:solidFill>
                <a:latin typeface="Calibri"/>
                <a:ea typeface="Calibri"/>
                <a:cs typeface="Times New Roman"/>
                <a:hlinkClick r:id="rId2"/>
              </a:rPr>
              <a:t>cliquez ICI</a:t>
            </a:r>
            <a:endParaRPr lang="fr-FR" sz="1400" cap="none" dirty="0" smtClean="0">
              <a:latin typeface="Calibri"/>
              <a:ea typeface="Calibri"/>
              <a:cs typeface="Times New Roman"/>
            </a:endParaRPr>
          </a:p>
          <a:p>
            <a:pPr>
              <a:spcAft>
                <a:spcPts val="0"/>
              </a:spcAft>
              <a:defRPr/>
            </a:pPr>
            <a:r>
              <a:rPr lang="fr-FR" sz="1400" cap="none" dirty="0" smtClean="0">
                <a:latin typeface="Calibri"/>
                <a:ea typeface="Calibri"/>
                <a:cs typeface="Times New Roman"/>
              </a:rPr>
              <a:t> </a:t>
            </a:r>
          </a:p>
          <a:p>
            <a:pPr>
              <a:spcAft>
                <a:spcPts val="0"/>
              </a:spcAft>
              <a:defRPr/>
            </a:pPr>
            <a:endParaRPr lang="fr-FR" sz="1400" cap="none" dirty="0" smtClean="0">
              <a:latin typeface="Calibri"/>
              <a:ea typeface="Calibri"/>
              <a:cs typeface="Times New Roman"/>
            </a:endParaRPr>
          </a:p>
          <a:p>
            <a:pPr>
              <a:spcAft>
                <a:spcPts val="0"/>
              </a:spcAft>
              <a:defRPr/>
            </a:pPr>
            <a:r>
              <a:rPr lang="fr-FR" sz="1400" cap="none" dirty="0" smtClean="0">
                <a:latin typeface="Calibri"/>
                <a:ea typeface="Calibri"/>
                <a:cs typeface="Times New Roman"/>
              </a:rPr>
              <a:t>En pratique</a:t>
            </a:r>
            <a:endParaRPr lang="fr-FR" sz="1400" cap="none" dirty="0">
              <a:solidFill>
                <a:srgbClr val="C00000"/>
              </a:solidFill>
              <a:latin typeface="Wingdings 2"/>
              <a:ea typeface="Calibri"/>
              <a:cs typeface="Times New Roman"/>
              <a:hlinkClick r:id="rId3"/>
            </a:endParaRPr>
          </a:p>
          <a:p>
            <a:pPr marL="285750" indent="-285750">
              <a:spcAft>
                <a:spcPts val="0"/>
              </a:spcAft>
              <a:buClr>
                <a:schemeClr val="accent1"/>
              </a:buClr>
              <a:buFont typeface="Wingdings" panose="05000000000000000000" pitchFamily="2" charset="2"/>
              <a:buChar char="§"/>
              <a:defRPr/>
            </a:pPr>
            <a:r>
              <a:rPr lang="fr-FR" sz="1400" b="0" u="sng" cap="none" dirty="0" smtClean="0">
                <a:solidFill>
                  <a:srgbClr val="0000FF"/>
                </a:solidFill>
                <a:latin typeface="Calibri"/>
                <a:ea typeface="Calibri"/>
                <a:cs typeface="Times New Roman"/>
                <a:hlinkClick r:id="rId3"/>
              </a:rPr>
              <a:t>les </a:t>
            </a:r>
            <a:r>
              <a:rPr lang="fr-FR" sz="1400" b="0" u="sng" cap="none" dirty="0">
                <a:solidFill>
                  <a:srgbClr val="0000FF"/>
                </a:solidFill>
                <a:latin typeface="Calibri"/>
                <a:ea typeface="Calibri"/>
                <a:cs typeface="Times New Roman"/>
                <a:hlinkClick r:id="rId3"/>
              </a:rPr>
              <a:t>Tutoriels Les Formules </a:t>
            </a:r>
            <a:r>
              <a:rPr lang="fr-FR" sz="1400" b="0" cap="none" dirty="0">
                <a:latin typeface="Calibri"/>
                <a:ea typeface="Calibri"/>
                <a:cs typeface="Times New Roman"/>
              </a:rPr>
              <a:t>: pour appréhender le parcours de vente et les écrans d’actes de </a:t>
            </a:r>
            <a:r>
              <a:rPr lang="fr-FR" sz="1400" b="0" cap="none" dirty="0" smtClean="0">
                <a:latin typeface="Calibri"/>
                <a:ea typeface="Calibri"/>
                <a:cs typeface="Times New Roman"/>
              </a:rPr>
              <a:t>gestion</a:t>
            </a:r>
          </a:p>
          <a:p>
            <a:pPr marL="285750" indent="-285750">
              <a:spcAft>
                <a:spcPts val="0"/>
              </a:spcAft>
              <a:buClr>
                <a:schemeClr val="accent1"/>
              </a:buClr>
              <a:buFont typeface="Wingdings" panose="05000000000000000000" pitchFamily="2" charset="2"/>
              <a:buChar char="§"/>
              <a:defRPr/>
            </a:pPr>
            <a:r>
              <a:rPr lang="fr-FR" sz="1400" b="0" u="sng" cap="none" dirty="0" smtClean="0">
                <a:solidFill>
                  <a:srgbClr val="0000FF"/>
                </a:solidFill>
                <a:latin typeface="Calibri"/>
                <a:ea typeface="Calibri"/>
                <a:cs typeface="Times New Roman"/>
                <a:hlinkClick r:id="rId4"/>
              </a:rPr>
              <a:t>la </a:t>
            </a:r>
            <a:r>
              <a:rPr lang="fr-FR" sz="1400" b="0" u="sng" cap="none" dirty="0">
                <a:solidFill>
                  <a:srgbClr val="0000FF"/>
                </a:solidFill>
                <a:latin typeface="Calibri"/>
                <a:ea typeface="Calibri"/>
                <a:cs typeface="Times New Roman"/>
                <a:hlinkClick r:id="rId4"/>
              </a:rPr>
              <a:t>fiche </a:t>
            </a:r>
            <a:r>
              <a:rPr lang="fr-FR" sz="1400" b="0" u="sng" cap="none" dirty="0" smtClean="0">
                <a:solidFill>
                  <a:srgbClr val="0000FF"/>
                </a:solidFill>
                <a:latin typeface="Calibri"/>
                <a:ea typeface="Calibri"/>
                <a:cs typeface="Times New Roman"/>
                <a:hlinkClick r:id="rId4"/>
              </a:rPr>
              <a:t>pratique</a:t>
            </a:r>
            <a:endParaRPr lang="fr-FR" sz="1400" b="0" cap="none" dirty="0" smtClean="0">
              <a:latin typeface="Calibri"/>
              <a:ea typeface="Calibri"/>
              <a:cs typeface="Times New Roman"/>
            </a:endParaRPr>
          </a:p>
          <a:p>
            <a:pPr marL="285750" indent="-285750">
              <a:spcAft>
                <a:spcPts val="0"/>
              </a:spcAft>
              <a:buClr>
                <a:schemeClr val="accent1"/>
              </a:buClr>
              <a:buFont typeface="Wingdings" panose="05000000000000000000" pitchFamily="2" charset="2"/>
              <a:buChar char="§"/>
              <a:defRPr/>
            </a:pPr>
            <a:r>
              <a:rPr lang="fr-FR" sz="1400" b="0" u="sng" cap="none" dirty="0" smtClean="0">
                <a:solidFill>
                  <a:srgbClr val="0000FF"/>
                </a:solidFill>
                <a:latin typeface="Calibri"/>
                <a:ea typeface="Calibri"/>
                <a:cs typeface="Times New Roman"/>
                <a:hlinkClick r:id="rId5"/>
              </a:rPr>
              <a:t>la </a:t>
            </a:r>
            <a:r>
              <a:rPr lang="fr-FR" sz="1400" b="0" u="sng" cap="none" dirty="0">
                <a:solidFill>
                  <a:srgbClr val="0000FF"/>
                </a:solidFill>
                <a:latin typeface="Calibri"/>
                <a:ea typeface="Calibri"/>
                <a:cs typeface="Times New Roman"/>
                <a:hlinkClick r:id="rId5"/>
              </a:rPr>
              <a:t>FAQ</a:t>
            </a:r>
            <a:r>
              <a:rPr lang="fr-FR" sz="1400" b="0" cap="none" dirty="0">
                <a:latin typeface="Calibri"/>
                <a:ea typeface="Calibri"/>
                <a:cs typeface="Times New Roman"/>
              </a:rPr>
              <a:t> 50 questions/réponses</a:t>
            </a:r>
          </a:p>
          <a:p>
            <a:pPr marL="457200">
              <a:spcAft>
                <a:spcPts val="0"/>
              </a:spcAft>
              <a:defRPr/>
            </a:pPr>
            <a:r>
              <a:rPr lang="fr-FR" sz="1400" cap="none" dirty="0" smtClean="0">
                <a:solidFill>
                  <a:srgbClr val="C00000"/>
                </a:solidFill>
                <a:latin typeface="Calibri"/>
                <a:ea typeface="Calibri"/>
                <a:cs typeface="Times New Roman"/>
              </a:rPr>
              <a:t>   </a:t>
            </a:r>
            <a:endParaRPr lang="fr-FR" sz="1400" cap="none" dirty="0" smtClean="0">
              <a:latin typeface="Calibri"/>
              <a:ea typeface="Calibri"/>
              <a:cs typeface="Times New Roman"/>
            </a:endParaRPr>
          </a:p>
          <a:p>
            <a:pPr marL="457200">
              <a:spcAft>
                <a:spcPts val="0"/>
              </a:spcAft>
              <a:defRPr/>
            </a:pPr>
            <a:r>
              <a:rPr lang="fr-FR" sz="1400" cap="none" dirty="0" smtClean="0">
                <a:solidFill>
                  <a:srgbClr val="C00000"/>
                </a:solidFill>
                <a:latin typeface="Calibri"/>
                <a:ea typeface="Calibri"/>
                <a:cs typeface="Times New Roman"/>
              </a:rPr>
              <a:t>  </a:t>
            </a:r>
            <a:endParaRPr lang="fr-FR" sz="1400" cap="none" dirty="0" smtClean="0">
              <a:latin typeface="Calibri"/>
              <a:ea typeface="Calibri"/>
              <a:cs typeface="Times New Roman"/>
            </a:endParaRPr>
          </a:p>
          <a:p>
            <a:pPr eaLnBrk="1" fontAlgn="auto" hangingPunct="1">
              <a:spcBef>
                <a:spcPts val="0"/>
              </a:spcBef>
              <a:defRPr/>
            </a:pPr>
            <a:r>
              <a:rPr lang="fr-FR" sz="1400" cap="none" dirty="0" smtClean="0">
                <a:latin typeface="Calibri"/>
                <a:ea typeface="Calibri"/>
                <a:cs typeface="Times New Roman"/>
              </a:rPr>
              <a:t>Les ZOOM</a:t>
            </a:r>
          </a:p>
          <a:p>
            <a:pPr marL="285750" indent="-285750">
              <a:spcAft>
                <a:spcPts val="0"/>
              </a:spcAft>
              <a:buClr>
                <a:schemeClr val="accent1"/>
              </a:buClr>
              <a:buFont typeface="Wingdings" panose="05000000000000000000" pitchFamily="2" charset="2"/>
              <a:buChar char="§"/>
              <a:defRPr/>
            </a:pPr>
            <a:r>
              <a:rPr lang="fr-FR" sz="1400" b="0" u="sng" cap="none" dirty="0" smtClean="0">
                <a:solidFill>
                  <a:srgbClr val="0000FF"/>
                </a:solidFill>
                <a:latin typeface="Calibri"/>
                <a:ea typeface="Calibri"/>
                <a:cs typeface="Times New Roman"/>
                <a:hlinkClick r:id="rId6"/>
              </a:rPr>
              <a:t>le </a:t>
            </a:r>
            <a:r>
              <a:rPr lang="fr-FR" sz="1400" b="0" u="sng" cap="none" dirty="0">
                <a:solidFill>
                  <a:srgbClr val="0000FF"/>
                </a:solidFill>
                <a:latin typeface="Calibri"/>
                <a:ea typeface="Calibri"/>
                <a:cs typeface="Times New Roman"/>
                <a:hlinkClick r:id="rId6"/>
              </a:rPr>
              <a:t>zoom </a:t>
            </a:r>
            <a:r>
              <a:rPr lang="fr-FR" sz="1400" b="0" u="sng" cap="none" dirty="0" smtClean="0">
                <a:solidFill>
                  <a:srgbClr val="0000FF"/>
                </a:solidFill>
                <a:latin typeface="Calibri"/>
                <a:ea typeface="Calibri"/>
                <a:cs typeface="Times New Roman"/>
                <a:hlinkClick r:id="rId6"/>
              </a:rPr>
              <a:t>Famille </a:t>
            </a:r>
            <a:r>
              <a:rPr lang="fr-FR" sz="1400" b="0" cap="none" dirty="0">
                <a:latin typeface="Calibri"/>
                <a:ea typeface="Calibri"/>
                <a:cs typeface="Times New Roman"/>
              </a:rPr>
              <a:t>(importance des liens inter-personnes</a:t>
            </a:r>
            <a:r>
              <a:rPr lang="fr-FR" sz="1400" b="0" cap="none" dirty="0" smtClean="0">
                <a:latin typeface="Calibri"/>
                <a:ea typeface="Calibri"/>
                <a:cs typeface="Times New Roman"/>
              </a:rPr>
              <a:t>)</a:t>
            </a:r>
            <a:endParaRPr lang="fr-FR" sz="1400" b="0" u="sng" cap="none" dirty="0" smtClean="0">
              <a:solidFill>
                <a:srgbClr val="0000FF"/>
              </a:solidFill>
              <a:latin typeface="Calibri"/>
              <a:ea typeface="Calibri"/>
              <a:cs typeface="Times New Roman"/>
            </a:endParaRPr>
          </a:p>
          <a:p>
            <a:pPr marL="285750" indent="-285750">
              <a:spcAft>
                <a:spcPts val="0"/>
              </a:spcAft>
              <a:buClr>
                <a:schemeClr val="accent1"/>
              </a:buClr>
              <a:buFont typeface="Wingdings" panose="05000000000000000000" pitchFamily="2" charset="2"/>
              <a:buChar char="§"/>
              <a:defRPr/>
            </a:pPr>
            <a:r>
              <a:rPr lang="fr-FR" sz="1400" b="0" u="sng" cap="none" dirty="0" smtClean="0">
                <a:solidFill>
                  <a:srgbClr val="0000FF"/>
                </a:solidFill>
                <a:latin typeface="Calibri"/>
                <a:ea typeface="Calibri"/>
                <a:cs typeface="Times New Roman"/>
                <a:hlinkClick r:id="rId7"/>
              </a:rPr>
              <a:t>le </a:t>
            </a:r>
            <a:r>
              <a:rPr lang="fr-FR" sz="1400" b="0" u="sng" cap="none" dirty="0">
                <a:solidFill>
                  <a:srgbClr val="0000FF"/>
                </a:solidFill>
                <a:latin typeface="Calibri"/>
                <a:ea typeface="Calibri"/>
                <a:cs typeface="Times New Roman"/>
                <a:hlinkClick r:id="rId7"/>
              </a:rPr>
              <a:t>zoom </a:t>
            </a:r>
            <a:r>
              <a:rPr lang="fr-FR" sz="1400" b="0" u="sng" cap="none" dirty="0" smtClean="0">
                <a:solidFill>
                  <a:srgbClr val="0000FF"/>
                </a:solidFill>
                <a:latin typeface="Calibri"/>
                <a:ea typeface="Calibri"/>
                <a:cs typeface="Times New Roman"/>
                <a:hlinkClick r:id="rId7"/>
              </a:rPr>
              <a:t>Pros</a:t>
            </a:r>
            <a:endParaRPr lang="fr-FR" sz="1400" b="0" u="sng" cap="none" dirty="0" smtClean="0">
              <a:solidFill>
                <a:srgbClr val="0000FF"/>
              </a:solidFill>
              <a:latin typeface="Calibri"/>
              <a:ea typeface="Calibri"/>
              <a:cs typeface="Times New Roman"/>
            </a:endParaRPr>
          </a:p>
          <a:p>
            <a:pPr marL="285750" indent="-285750">
              <a:spcAft>
                <a:spcPts val="0"/>
              </a:spcAft>
              <a:buClr>
                <a:schemeClr val="accent1"/>
              </a:buClr>
              <a:buFont typeface="Wingdings" panose="05000000000000000000" pitchFamily="2" charset="2"/>
              <a:buChar char="§"/>
              <a:defRPr/>
            </a:pPr>
            <a:r>
              <a:rPr lang="fr-FR" sz="1400" b="0" u="sng" cap="none" dirty="0">
                <a:solidFill>
                  <a:srgbClr val="0000FF"/>
                </a:solidFill>
                <a:latin typeface="Calibri"/>
                <a:ea typeface="Calibri"/>
                <a:cs typeface="Times New Roman"/>
                <a:hlinkClick r:id="rId8"/>
              </a:rPr>
              <a:t>l</a:t>
            </a:r>
            <a:r>
              <a:rPr lang="fr-FR" sz="1400" b="0" u="sng" cap="none" dirty="0" smtClean="0">
                <a:solidFill>
                  <a:srgbClr val="0000FF"/>
                </a:solidFill>
                <a:latin typeface="Calibri"/>
                <a:ea typeface="Calibri"/>
                <a:cs typeface="Times New Roman"/>
                <a:hlinkClick r:id="rId8"/>
              </a:rPr>
              <a:t>e comparatif avec le Bouquet Liberté</a:t>
            </a:r>
            <a:endParaRPr lang="fr-FR" sz="1400" b="0" u="sng" cap="none" dirty="0">
              <a:solidFill>
                <a:srgbClr val="0000FF"/>
              </a:solidFill>
              <a:latin typeface="Calibri"/>
              <a:ea typeface="Calibri"/>
              <a:cs typeface="Times New Roman"/>
            </a:endParaRPr>
          </a:p>
          <a:p>
            <a:pPr eaLnBrk="1" fontAlgn="auto" hangingPunct="1">
              <a:spcBef>
                <a:spcPts val="0"/>
              </a:spcBef>
              <a:defRPr/>
            </a:pPr>
            <a:endParaRPr lang="fr-FR" sz="1400" dirty="0" smtClean="0">
              <a:solidFill>
                <a:schemeClr val="tx1">
                  <a:lumMod val="50000"/>
                  <a:lumOff val="50000"/>
                </a:schemeClr>
              </a:solidFill>
              <a:latin typeface="Calibri" panose="020F0502020204030204" pitchFamily="34" charset="0"/>
              <a:cs typeface="Calibri" panose="020F0502020204030204" pitchFamily="34" charset="0"/>
            </a:endParaRPr>
          </a:p>
          <a:p>
            <a:pPr eaLnBrk="1" fontAlgn="auto" hangingPunct="1">
              <a:spcBef>
                <a:spcPts val="0"/>
              </a:spcBef>
              <a:defRPr/>
            </a:pPr>
            <a:endParaRPr lang="fr-FR" sz="1400" dirty="0" smtClean="0">
              <a:solidFill>
                <a:schemeClr val="tx1">
                  <a:lumMod val="50000"/>
                  <a:lumOff val="50000"/>
                </a:schemeClr>
              </a:solidFill>
              <a:latin typeface="Calibri" panose="020F0502020204030204" pitchFamily="34" charset="0"/>
              <a:cs typeface="Calibri" panose="020F0502020204030204" pitchFamily="34" charset="0"/>
            </a:endParaRPr>
          </a:p>
          <a:p>
            <a:pPr eaLnBrk="1" fontAlgn="auto" hangingPunct="1">
              <a:spcBef>
                <a:spcPts val="0"/>
              </a:spcBef>
              <a:defRPr/>
            </a:pPr>
            <a:r>
              <a:rPr lang="fr-FR" sz="1400" cap="none" dirty="0" smtClean="0">
                <a:latin typeface="Calibri"/>
                <a:ea typeface="Calibri"/>
                <a:cs typeface="Times New Roman"/>
              </a:rPr>
              <a:t>La nouvelle offre bancaire</a:t>
            </a:r>
            <a:endParaRPr lang="fr-FR" sz="1400" cap="none" dirty="0">
              <a:latin typeface="Calibri"/>
              <a:ea typeface="Calibri"/>
              <a:cs typeface="Times New Roman"/>
            </a:endParaRPr>
          </a:p>
          <a:p>
            <a:pPr marL="285750" indent="-285750">
              <a:spcAft>
                <a:spcPts val="0"/>
              </a:spcAft>
              <a:buClr>
                <a:schemeClr val="accent1"/>
              </a:buClr>
              <a:buFont typeface="Wingdings" panose="05000000000000000000" pitchFamily="2" charset="2"/>
              <a:buChar char="§"/>
              <a:defRPr/>
            </a:pPr>
            <a:r>
              <a:rPr lang="fr-FR" sz="1400" b="0" u="sng" cap="none" dirty="0">
                <a:solidFill>
                  <a:srgbClr val="0000FF"/>
                </a:solidFill>
                <a:latin typeface="Calibri"/>
                <a:ea typeface="Calibri"/>
                <a:cs typeface="Times New Roman"/>
                <a:hlinkClick r:id="rId9"/>
              </a:rPr>
              <a:t>la présentation de la nouvelle offre bancaire</a:t>
            </a:r>
            <a:endParaRPr lang="fr-FR" sz="1400" b="0" u="sng" cap="none" dirty="0">
              <a:solidFill>
                <a:srgbClr val="0000FF"/>
              </a:solidFill>
              <a:latin typeface="Calibri"/>
              <a:ea typeface="Calibri"/>
              <a:cs typeface="Times New Roman"/>
            </a:endParaRPr>
          </a:p>
          <a:p>
            <a:pPr marL="285750" indent="-285750">
              <a:spcAft>
                <a:spcPts val="0"/>
              </a:spcAft>
              <a:buClr>
                <a:schemeClr val="accent1"/>
              </a:buClr>
              <a:buFont typeface="Wingdings" panose="05000000000000000000" pitchFamily="2" charset="2"/>
              <a:buChar char="§"/>
              <a:defRPr/>
            </a:pPr>
            <a:r>
              <a:rPr lang="fr-FR" sz="1400" b="0" u="sng" cap="none" dirty="0">
                <a:solidFill>
                  <a:srgbClr val="0000FF"/>
                </a:solidFill>
                <a:latin typeface="Calibri"/>
                <a:ea typeface="Calibri"/>
                <a:cs typeface="Times New Roman"/>
                <a:hlinkClick r:id="rId10"/>
              </a:rPr>
              <a:t>le développement </a:t>
            </a:r>
            <a:r>
              <a:rPr lang="fr-FR" sz="1400" b="0" u="sng" cap="none" dirty="0" smtClean="0">
                <a:solidFill>
                  <a:srgbClr val="0000FF"/>
                </a:solidFill>
                <a:latin typeface="Calibri"/>
                <a:ea typeface="Calibri"/>
                <a:cs typeface="Times New Roman"/>
                <a:hlinkClick r:id="rId10"/>
              </a:rPr>
              <a:t>commercial</a:t>
            </a:r>
            <a:endParaRPr lang="fr-FR" sz="1400" b="0" u="sng" cap="none" dirty="0" smtClean="0">
              <a:solidFill>
                <a:srgbClr val="0000FF"/>
              </a:solidFill>
              <a:latin typeface="Calibri"/>
              <a:ea typeface="Calibri"/>
              <a:cs typeface="Times New Roman"/>
            </a:endParaRPr>
          </a:p>
          <a:p>
            <a:pPr marL="285750" indent="-285750">
              <a:spcAft>
                <a:spcPts val="0"/>
              </a:spcAft>
              <a:buClr>
                <a:schemeClr val="accent1"/>
              </a:buClr>
              <a:buFont typeface="Wingdings" panose="05000000000000000000" pitchFamily="2" charset="2"/>
              <a:buChar char="§"/>
              <a:defRPr/>
            </a:pPr>
            <a:r>
              <a:rPr lang="fr-FR" sz="1400" b="0" u="sng" cap="none" dirty="0">
                <a:solidFill>
                  <a:srgbClr val="0000FF"/>
                </a:solidFill>
                <a:latin typeface="Calibri"/>
                <a:ea typeface="Calibri"/>
                <a:cs typeface="Times New Roman"/>
                <a:hlinkClick r:id="rId11"/>
              </a:rPr>
              <a:t>l</a:t>
            </a:r>
            <a:r>
              <a:rPr lang="fr-FR" sz="1400" b="0" u="sng" cap="none" dirty="0" smtClean="0">
                <a:solidFill>
                  <a:srgbClr val="0000FF"/>
                </a:solidFill>
                <a:latin typeface="Calibri"/>
                <a:ea typeface="Calibri"/>
                <a:cs typeface="Times New Roman"/>
                <a:hlinkClick r:id="rId11"/>
              </a:rPr>
              <a:t>es modalités de gestion</a:t>
            </a:r>
            <a:endParaRPr lang="fr-FR" sz="1400" b="0" u="sng" cap="none" dirty="0">
              <a:solidFill>
                <a:srgbClr val="0000FF"/>
              </a:solidFill>
              <a:latin typeface="Calibri"/>
              <a:ea typeface="Calibri"/>
              <a:cs typeface="Times New Roman"/>
            </a:endParaRPr>
          </a:p>
          <a:p>
            <a:pPr eaLnBrk="1" fontAlgn="auto" hangingPunct="1">
              <a:spcBef>
                <a:spcPts val="0"/>
              </a:spcBef>
              <a:defRPr/>
            </a:pPr>
            <a:endParaRPr lang="fr-FR" sz="14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30724" name="Espace réservé du numéro de diapositive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Aft>
                <a:spcPts val="300"/>
              </a:spcAft>
              <a:defRPr sz="2200" b="1">
                <a:solidFill>
                  <a:srgbClr val="7F7F7F"/>
                </a:solidFill>
                <a:latin typeface="Arial Narrow" pitchFamily="34" charset="0"/>
              </a:defRPr>
            </a:lvl1pPr>
            <a:lvl2pPr marL="742950" indent="-285750" eaLnBrk="0" hangingPunct="0">
              <a:defRPr b="1">
                <a:solidFill>
                  <a:srgbClr val="7F7F7F"/>
                </a:solidFill>
                <a:latin typeface="Arial Narrow" pitchFamily="34" charset="0"/>
              </a:defRPr>
            </a:lvl2pPr>
            <a:lvl3pPr marL="1143000" indent="-228600" eaLnBrk="0" hangingPunct="0">
              <a:buClr>
                <a:schemeClr val="accent1"/>
              </a:buClr>
              <a:defRPr sz="1600">
                <a:solidFill>
                  <a:srgbClr val="7F7F7F"/>
                </a:solidFill>
                <a:latin typeface="Arial Narrow" pitchFamily="34" charset="0"/>
              </a:defRPr>
            </a:lvl3pPr>
            <a:lvl4pPr marL="1600200" indent="-228600" eaLnBrk="0" hangingPunct="0">
              <a:lnSpc>
                <a:spcPts val="1600"/>
              </a:lnSpc>
              <a:defRPr sz="1200">
                <a:solidFill>
                  <a:schemeClr val="tx1"/>
                </a:solidFill>
                <a:latin typeface="Arial" pitchFamily="34" charset="0"/>
                <a:cs typeface="Arial" pitchFamily="34"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Narrow" pitchFamily="34" charset="0"/>
                <a:cs typeface="Arial" pitchFamily="34" charset="0"/>
              </a:defRPr>
            </a:lvl9pPr>
          </a:lstStyle>
          <a:p>
            <a:pPr eaLnBrk="1" fontAlgn="base" hangingPunct="1">
              <a:spcBef>
                <a:spcPct val="0"/>
              </a:spcBef>
              <a:spcAft>
                <a:spcPct val="0"/>
              </a:spcAft>
            </a:pPr>
            <a:fld id="{2B88C356-ACB7-4A92-89A2-98CD4AD5A0B7}" type="slidenum">
              <a:rPr lang="fr-FR" altLang="fr-FR" sz="1100" smtClean="0">
                <a:solidFill>
                  <a:srgbClr val="FFFFFF"/>
                </a:solidFill>
                <a:latin typeface="Calibri" pitchFamily="34" charset="0"/>
                <a:cs typeface="Calibri" pitchFamily="34" charset="0"/>
              </a:rPr>
              <a:pPr eaLnBrk="1" fontAlgn="base" hangingPunct="1">
                <a:spcBef>
                  <a:spcPct val="0"/>
                </a:spcBef>
                <a:spcAft>
                  <a:spcPct val="0"/>
                </a:spcAft>
              </a:pPr>
              <a:t>33</a:t>
            </a:fld>
            <a:endParaRPr lang="fr-FR" altLang="fr-FR" sz="1100" smtClean="0">
              <a:solidFill>
                <a:srgbClr val="FFFFFF"/>
              </a:solidFill>
              <a:latin typeface="Calibri" pitchFamily="34" charset="0"/>
              <a:cs typeface="Calibri" pitchFamily="34" charset="0"/>
            </a:endParaRPr>
          </a:p>
        </p:txBody>
      </p:sp>
      <p:pic>
        <p:nvPicPr>
          <p:cNvPr id="30725" name="Image 3"/>
          <p:cNvPicPr>
            <a:picLocks noChangeAspect="1"/>
          </p:cNvPicPr>
          <p:nvPr/>
        </p:nvPicPr>
        <p:blipFill>
          <a:blip r:embed="rId12">
            <a:extLst>
              <a:ext uri="{28A0092B-C50C-407E-A947-70E740481C1C}">
                <a14:useLocalDpi xmlns:a14="http://schemas.microsoft.com/office/drawing/2010/main" val="0"/>
              </a:ext>
            </a:extLst>
          </a:blip>
          <a:srcRect l="12674" r="57443"/>
          <a:stretch>
            <a:fillRect/>
          </a:stretch>
        </p:blipFill>
        <p:spPr bwMode="auto">
          <a:xfrm>
            <a:off x="6224588" y="0"/>
            <a:ext cx="2919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p:cNvPicPr>
            <a:picLocks noChangeAspect="1"/>
          </p:cNvPicPr>
          <p:nvPr/>
        </p:nvPicPr>
        <p:blipFill>
          <a:blip r:embed="rId1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20908392">
            <a:off x="141842" y="3833826"/>
            <a:ext cx="765785" cy="765785"/>
          </a:xfrm>
          <a:prstGeom prst="rect">
            <a:avLst/>
          </a:prstGeom>
        </p:spPr>
      </p:pic>
      <p:pic>
        <p:nvPicPr>
          <p:cNvPr id="3" name="Image 2"/>
          <p:cNvPicPr>
            <a:picLocks noChangeAspect="1"/>
          </p:cNvPicPr>
          <p:nvPr/>
        </p:nvPicPr>
        <p:blipFill>
          <a:blip r:embed="rId1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6378" y="2338556"/>
            <a:ext cx="836712" cy="836712"/>
          </a:xfrm>
          <a:prstGeom prst="rect">
            <a:avLst/>
          </a:prstGeom>
        </p:spPr>
      </p:pic>
      <p:pic>
        <p:nvPicPr>
          <p:cNvPr id="30728" name="Image 91"/>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65100" y="5291138"/>
            <a:ext cx="719138"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rrondir un rectangle avec un coin diagonal 9"/>
          <p:cNvSpPr/>
          <p:nvPr/>
        </p:nvSpPr>
        <p:spPr>
          <a:xfrm>
            <a:off x="7451725" y="44450"/>
            <a:ext cx="1657350" cy="504825"/>
          </a:xfrm>
          <a:prstGeom prst="round2Diag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fr-FR" b="1" dirty="0">
                <a:solidFill>
                  <a:prstClr val="white"/>
                </a:solidFill>
              </a:rPr>
              <a:t>NOUVEAU</a:t>
            </a:r>
          </a:p>
        </p:txBody>
      </p:sp>
      <p:pic>
        <p:nvPicPr>
          <p:cNvPr id="30730"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412875"/>
            <a:ext cx="2233613"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3810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rgbClr val="C00000"/>
          </a:solidFill>
        </a:ln>
      </a:spPr>
      <a:bodyPr rtlCol="0" anchor="ctr"/>
      <a:lstStyle>
        <a:defPPr algn="ctr">
          <a:defRPr>
            <a:solidFill>
              <a:srgbClr val="C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4.xml><?xml version="1.0" encoding="utf-8"?>
<a:theme xmlns:a="http://schemas.openxmlformats.org/drawingml/2006/main" name="3_Thème Office">
  <a:themeElements>
    <a:clrScheme name="CAISSE D'EPARGNE">
      <a:dk1>
        <a:sysClr val="windowText" lastClr="000000"/>
      </a:dk1>
      <a:lt1>
        <a:sysClr val="window" lastClr="FFFFFF"/>
      </a:lt1>
      <a:dk2>
        <a:srgbClr val="FCBE04"/>
      </a:dk2>
      <a:lt2>
        <a:srgbClr val="722E53"/>
      </a:lt2>
      <a:accent1>
        <a:srgbClr val="C31632"/>
      </a:accent1>
      <a:accent2>
        <a:srgbClr val="A89C86"/>
      </a:accent2>
      <a:accent3>
        <a:srgbClr val="EA4E55"/>
      </a:accent3>
      <a:accent4>
        <a:srgbClr val="F49D63"/>
      </a:accent4>
      <a:accent5>
        <a:srgbClr val="09B2AF"/>
      </a:accent5>
      <a:accent6>
        <a:srgbClr val="A5CC74"/>
      </a:accent6>
      <a:hlink>
        <a:srgbClr val="0000FF"/>
      </a:hlink>
      <a:folHlink>
        <a:srgbClr val="800080"/>
      </a:folHlink>
    </a:clrScheme>
    <a:fontScheme name="Caisse d'Epargne V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smtClean="0"/>
        </a:defPPr>
      </a:lstStyle>
    </a:txDef>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11160</TotalTime>
  <Words>4196</Words>
  <Application>Microsoft Office PowerPoint</Application>
  <PresentationFormat>Affichage à l'écran (4:3)</PresentationFormat>
  <Paragraphs>653</Paragraphs>
  <Slides>33</Slides>
  <Notes>8</Notes>
  <HiddenSlides>0</HiddenSlides>
  <MMClips>0</MMClips>
  <ScaleCrop>false</ScaleCrop>
  <HeadingPairs>
    <vt:vector size="4" baseType="variant">
      <vt:variant>
        <vt:lpstr>Thème</vt:lpstr>
      </vt:variant>
      <vt:variant>
        <vt:i4>4</vt:i4>
      </vt:variant>
      <vt:variant>
        <vt:lpstr>Titres des diapositives</vt:lpstr>
      </vt:variant>
      <vt:variant>
        <vt:i4>33</vt:i4>
      </vt:variant>
    </vt:vector>
  </HeadingPairs>
  <TitlesOfParts>
    <vt:vector size="37" baseType="lpstr">
      <vt:lpstr>Thème Office</vt:lpstr>
      <vt:lpstr>1_Thème Office</vt:lpstr>
      <vt:lpstr>2_Thème Office</vt:lpstr>
      <vt:lpstr>3_Thème Office</vt:lpstr>
      <vt:lpstr>Privatisation FDJ</vt:lpstr>
      <vt:lpstr>SOMMAIRE</vt:lpstr>
      <vt:lpstr>Privatisation de la FDJ – CONTEXTE ET ENJEU</vt:lpstr>
      <vt:lpstr>SOMMAIRE</vt:lpstr>
      <vt:lpstr>Privatisation de la FDJ – DOSSIER TECHNIQUE</vt:lpstr>
      <vt:lpstr>Privatisation de la FDJ – DOSSIER TECHNIQUE</vt:lpstr>
      <vt:lpstr>Privatisation de la FDJ – DOSSIER TECHNIQUE</vt:lpstr>
      <vt:lpstr>Privatisation de la FDJ – DOSSIER TECHNIQUE</vt:lpstr>
      <vt:lpstr>Privatisation de la FDJ – DOSSIER TECHNIQUE</vt:lpstr>
      <vt:lpstr>Privatisation de la FDJ – DOSSIER TECHNIQUE</vt:lpstr>
      <vt:lpstr>Privatisation de la FDJ – DOSSIER TECHNIQUE</vt:lpstr>
      <vt:lpstr>Privatisation de la FDJ – DOSSIER TECHNIQUE</vt:lpstr>
      <vt:lpstr>SOMMAIRE</vt:lpstr>
      <vt:lpstr>Présentation PowerPoint</vt:lpstr>
      <vt:lpstr>Présentation PowerPoint</vt:lpstr>
      <vt:lpstr>Privatisation de la FDJ – ANNEXE 2</vt:lpstr>
      <vt:lpstr>Privatisation de la FDJ – ANNEXE 3</vt:lpstr>
      <vt:lpstr>Nouvelle offre bancaire Les formules</vt:lpstr>
      <vt:lpstr>LES FORMULES Une générosité croissante dans l’offre </vt:lpstr>
      <vt:lpstr>LES FORMULES Une générosité croissante dans l’offre </vt:lpstr>
      <vt:lpstr>LA FORMULE FAMILLE Une panachage des cartes bancaires en fonction du niveau choisi</vt:lpstr>
      <vt:lpstr>LA FORMULE FAMILLE Une offre pour toute la famille qui respecte l’individualité de chacun</vt:lpstr>
      <vt:lpstr>LES FORMULES Qui signe quoi ?</vt:lpstr>
      <vt:lpstr>LES FORMULES Qui signe quoi ?</vt:lpstr>
      <vt:lpstr>STRATEGIE COMMERCIALE Comment préserver notre PNB ? </vt:lpstr>
      <vt:lpstr>STRATEGIE COMMERCIALE Booster les entrées en relation et les montées en gamme carte</vt:lpstr>
      <vt:lpstr>PILOTAGE ET PART VARIABLE </vt:lpstr>
      <vt:lpstr>PILOTAGE ET PART VARIABLE </vt:lpstr>
      <vt:lpstr>CIBLES GERC BANCA  4 cibles pour cette fin d’année intégrées en GERC prioritaire</vt:lpstr>
      <vt:lpstr>CIBLES GERC BANCA  7 cibles bancarisation mises à jour, toujours à votre disposition </vt:lpstr>
      <vt:lpstr>COMMUNICATION CLIENT  </vt:lpstr>
      <vt:lpstr>COMMUNICATION CLIENT  </vt:lpstr>
      <vt:lpstr>Boîte à outils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jjklj</dc:title>
  <dc:creator>IP</dc:creator>
  <cp:lastModifiedBy>A5701248</cp:lastModifiedBy>
  <cp:revision>799</cp:revision>
  <cp:lastPrinted>2019-11-05T07:16:20Z</cp:lastPrinted>
  <dcterms:created xsi:type="dcterms:W3CDTF">2017-05-30T18:41:27Z</dcterms:created>
  <dcterms:modified xsi:type="dcterms:W3CDTF">2019-11-06T10:46:12Z</dcterms:modified>
</cp:coreProperties>
</file>