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2"/>
  </p:notesMasterIdLst>
  <p:sldIdLst>
    <p:sldId id="256" r:id="rId3"/>
    <p:sldId id="286" r:id="rId4"/>
    <p:sldId id="317" r:id="rId5"/>
    <p:sldId id="260" r:id="rId6"/>
    <p:sldId id="318" r:id="rId7"/>
    <p:sldId id="271" r:id="rId8"/>
    <p:sldId id="319" r:id="rId9"/>
    <p:sldId id="262" r:id="rId10"/>
    <p:sldId id="320" r:id="rId11"/>
    <p:sldId id="270" r:id="rId12"/>
    <p:sldId id="307" r:id="rId13"/>
    <p:sldId id="308" r:id="rId14"/>
    <p:sldId id="309" r:id="rId15"/>
    <p:sldId id="310" r:id="rId16"/>
    <p:sldId id="311" r:id="rId17"/>
    <p:sldId id="312" r:id="rId18"/>
    <p:sldId id="313" r:id="rId19"/>
    <p:sldId id="314" r:id="rId20"/>
    <p:sldId id="321" r:id="rId21"/>
    <p:sldId id="315" r:id="rId22"/>
    <p:sldId id="304" r:id="rId23"/>
    <p:sldId id="305" r:id="rId24"/>
    <p:sldId id="322" r:id="rId25"/>
    <p:sldId id="293" r:id="rId26"/>
    <p:sldId id="294" r:id="rId27"/>
    <p:sldId id="295" r:id="rId28"/>
    <p:sldId id="323" r:id="rId29"/>
    <p:sldId id="316" r:id="rId30"/>
    <p:sldId id="296" r:id="rId31"/>
  </p:sldIdLst>
  <p:sldSz cx="9144000" cy="5143500" type="screen16x9"/>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40" d="100"/>
          <a:sy n="140" d="100"/>
        </p:scale>
        <p:origin x="-720" y="-13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96507E99-3FC0-4264-A5EA-7C391F72D9D6}" type="datetimeFigureOut">
              <a:rPr lang="fr-FR" smtClean="0"/>
              <a:t>02/12/2019</a:t>
            </a:fld>
            <a:endParaRPr lang="fr-FR"/>
          </a:p>
        </p:txBody>
      </p:sp>
      <p:sp>
        <p:nvSpPr>
          <p:cNvPr id="4" name="Espace réservé de l'image des diapositives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7FBC7C33-630E-44E6-B41E-0617B920661B}" type="slidenum">
              <a:rPr lang="fr-FR" smtClean="0"/>
              <a:t>‹N°›</a:t>
            </a:fld>
            <a:endParaRPr lang="fr-FR"/>
          </a:p>
        </p:txBody>
      </p:sp>
    </p:spTree>
    <p:extLst>
      <p:ext uri="{BB962C8B-B14F-4D97-AF65-F5344CB8AC3E}">
        <p14:creationId xmlns:p14="http://schemas.microsoft.com/office/powerpoint/2010/main" val="22966675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FBC7C33-630E-44E6-B41E-0617B920661B}" type="slidenum">
              <a:rPr lang="fr-FR" smtClean="0"/>
              <a:t>11</a:t>
            </a:fld>
            <a:endParaRPr lang="fr-FR"/>
          </a:p>
        </p:txBody>
      </p:sp>
    </p:spTree>
    <p:extLst>
      <p:ext uri="{BB962C8B-B14F-4D97-AF65-F5344CB8AC3E}">
        <p14:creationId xmlns:p14="http://schemas.microsoft.com/office/powerpoint/2010/main" val="41434844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FBC7C33-630E-44E6-B41E-0617B920661B}" type="slidenum">
              <a:rPr lang="fr-FR" smtClean="0"/>
              <a:t>14</a:t>
            </a:fld>
            <a:endParaRPr lang="fr-FR"/>
          </a:p>
        </p:txBody>
      </p:sp>
    </p:spTree>
    <p:extLst>
      <p:ext uri="{BB962C8B-B14F-4D97-AF65-F5344CB8AC3E}">
        <p14:creationId xmlns:p14="http://schemas.microsoft.com/office/powerpoint/2010/main" val="6012413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FBC7C33-630E-44E6-B41E-0617B920661B}" type="slidenum">
              <a:rPr lang="fr-FR" smtClean="0"/>
              <a:t>18</a:t>
            </a:fld>
            <a:endParaRPr lang="fr-FR"/>
          </a:p>
        </p:txBody>
      </p:sp>
    </p:spTree>
    <p:extLst>
      <p:ext uri="{BB962C8B-B14F-4D97-AF65-F5344CB8AC3E}">
        <p14:creationId xmlns:p14="http://schemas.microsoft.com/office/powerpoint/2010/main" val="14720784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FBC7C33-630E-44E6-B41E-0617B920661B}" type="slidenum">
              <a:rPr lang="fr-FR" smtClean="0"/>
              <a:t>29</a:t>
            </a:fld>
            <a:endParaRPr lang="fr-FR"/>
          </a:p>
        </p:txBody>
      </p:sp>
    </p:spTree>
    <p:extLst>
      <p:ext uri="{BB962C8B-B14F-4D97-AF65-F5344CB8AC3E}">
        <p14:creationId xmlns:p14="http://schemas.microsoft.com/office/powerpoint/2010/main" val="36595232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1597819"/>
            <a:ext cx="7772400" cy="1102519"/>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7E1A5BEB-231F-48B8-B8F0-0ED4C70F78DA}" type="datetimeFigureOut">
              <a:rPr lang="fr-FR" smtClean="0"/>
              <a:t>02/12/2019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623B9B5-5EBE-4574-9E38-5D45521BEDE2}" type="slidenum">
              <a:rPr lang="fr-FR" smtClean="0"/>
              <a:t>‹N°›</a:t>
            </a:fld>
            <a:endParaRPr lang="fr-FR"/>
          </a:p>
        </p:txBody>
      </p:sp>
    </p:spTree>
    <p:extLst>
      <p:ext uri="{BB962C8B-B14F-4D97-AF65-F5344CB8AC3E}">
        <p14:creationId xmlns:p14="http://schemas.microsoft.com/office/powerpoint/2010/main" val="1911341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E1A5BEB-231F-48B8-B8F0-0ED4C70F78DA}" type="datetimeFigureOut">
              <a:rPr lang="fr-FR" smtClean="0"/>
              <a:t>02/12/2019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623B9B5-5EBE-4574-9E38-5D45521BEDE2}" type="slidenum">
              <a:rPr lang="fr-FR" smtClean="0"/>
              <a:t>‹N°›</a:t>
            </a:fld>
            <a:endParaRPr lang="fr-FR"/>
          </a:p>
        </p:txBody>
      </p:sp>
    </p:spTree>
    <p:extLst>
      <p:ext uri="{BB962C8B-B14F-4D97-AF65-F5344CB8AC3E}">
        <p14:creationId xmlns:p14="http://schemas.microsoft.com/office/powerpoint/2010/main" val="380804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3305176"/>
            <a:ext cx="7772400" cy="1021556"/>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7E1A5BEB-231F-48B8-B8F0-0ED4C70F78DA}" type="datetimeFigureOut">
              <a:rPr lang="fr-FR" smtClean="0"/>
              <a:t>02/12/2019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623B9B5-5EBE-4574-9E38-5D45521BEDE2}" type="slidenum">
              <a:rPr lang="fr-FR" smtClean="0"/>
              <a:t>‹N°›</a:t>
            </a:fld>
            <a:endParaRPr lang="fr-FR"/>
          </a:p>
        </p:txBody>
      </p:sp>
    </p:spTree>
    <p:extLst>
      <p:ext uri="{BB962C8B-B14F-4D97-AF65-F5344CB8AC3E}">
        <p14:creationId xmlns:p14="http://schemas.microsoft.com/office/powerpoint/2010/main" val="860340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7E1A5BEB-231F-48B8-B8F0-0ED4C70F78DA}" type="datetimeFigureOut">
              <a:rPr lang="fr-FR" smtClean="0"/>
              <a:t>02/12/2019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623B9B5-5EBE-4574-9E38-5D45521BEDE2}" type="slidenum">
              <a:rPr lang="fr-FR" smtClean="0"/>
              <a:t>‹N°›</a:t>
            </a:fld>
            <a:endParaRPr lang="fr-FR"/>
          </a:p>
        </p:txBody>
      </p:sp>
    </p:spTree>
    <p:extLst>
      <p:ext uri="{BB962C8B-B14F-4D97-AF65-F5344CB8AC3E}">
        <p14:creationId xmlns:p14="http://schemas.microsoft.com/office/powerpoint/2010/main" val="9744820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7E1A5BEB-231F-48B8-B8F0-0ED4C70F78DA}" type="datetimeFigureOut">
              <a:rPr lang="fr-FR" smtClean="0"/>
              <a:t>02/12/2019</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0623B9B5-5EBE-4574-9E38-5D45521BEDE2}" type="slidenum">
              <a:rPr lang="fr-FR" smtClean="0"/>
              <a:t>‹N°›</a:t>
            </a:fld>
            <a:endParaRPr lang="fr-FR"/>
          </a:p>
        </p:txBody>
      </p:sp>
    </p:spTree>
    <p:extLst>
      <p:ext uri="{BB962C8B-B14F-4D97-AF65-F5344CB8AC3E}">
        <p14:creationId xmlns:p14="http://schemas.microsoft.com/office/powerpoint/2010/main" val="887846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7E1A5BEB-231F-48B8-B8F0-0ED4C70F78DA}" type="datetimeFigureOut">
              <a:rPr lang="fr-FR" smtClean="0"/>
              <a:t>02/12/2019</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0623B9B5-5EBE-4574-9E38-5D45521BEDE2}" type="slidenum">
              <a:rPr lang="fr-FR" smtClean="0"/>
              <a:t>‹N°›</a:t>
            </a:fld>
            <a:endParaRPr lang="fr-FR"/>
          </a:p>
        </p:txBody>
      </p:sp>
    </p:spTree>
    <p:extLst>
      <p:ext uri="{BB962C8B-B14F-4D97-AF65-F5344CB8AC3E}">
        <p14:creationId xmlns:p14="http://schemas.microsoft.com/office/powerpoint/2010/main" val="35330793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7E1A5BEB-231F-48B8-B8F0-0ED4C70F78DA}" type="datetimeFigureOut">
              <a:rPr lang="fr-FR" smtClean="0"/>
              <a:t>02/12/2019</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0623B9B5-5EBE-4574-9E38-5D45521BEDE2}" type="slidenum">
              <a:rPr lang="fr-FR" smtClean="0"/>
              <a:t>‹N°›</a:t>
            </a:fld>
            <a:endParaRPr lang="fr-FR"/>
          </a:p>
        </p:txBody>
      </p:sp>
    </p:spTree>
    <p:extLst>
      <p:ext uri="{BB962C8B-B14F-4D97-AF65-F5344CB8AC3E}">
        <p14:creationId xmlns:p14="http://schemas.microsoft.com/office/powerpoint/2010/main" val="20847268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1" y="204787"/>
            <a:ext cx="3008313" cy="871538"/>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7E1A5BEB-231F-48B8-B8F0-0ED4C70F78DA}" type="datetimeFigureOut">
              <a:rPr lang="fr-FR" smtClean="0"/>
              <a:t>02/12/2019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623B9B5-5EBE-4574-9E38-5D45521BEDE2}" type="slidenum">
              <a:rPr lang="fr-FR" smtClean="0"/>
              <a:t>‹N°›</a:t>
            </a:fld>
            <a:endParaRPr lang="fr-FR"/>
          </a:p>
        </p:txBody>
      </p:sp>
    </p:spTree>
    <p:extLst>
      <p:ext uri="{BB962C8B-B14F-4D97-AF65-F5344CB8AC3E}">
        <p14:creationId xmlns:p14="http://schemas.microsoft.com/office/powerpoint/2010/main" val="1111964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3600450"/>
            <a:ext cx="5486400" cy="425054"/>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7E1A5BEB-231F-48B8-B8F0-0ED4C70F78DA}" type="datetimeFigureOut">
              <a:rPr lang="fr-FR" smtClean="0"/>
              <a:t>02/12/2019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623B9B5-5EBE-4574-9E38-5D45521BEDE2}" type="slidenum">
              <a:rPr lang="fr-FR" smtClean="0"/>
              <a:t>‹N°›</a:t>
            </a:fld>
            <a:endParaRPr lang="fr-FR"/>
          </a:p>
        </p:txBody>
      </p:sp>
    </p:spTree>
    <p:extLst>
      <p:ext uri="{BB962C8B-B14F-4D97-AF65-F5344CB8AC3E}">
        <p14:creationId xmlns:p14="http://schemas.microsoft.com/office/powerpoint/2010/main" val="36619940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E1A5BEB-231F-48B8-B8F0-0ED4C70F78DA}" type="datetimeFigureOut">
              <a:rPr lang="fr-FR" smtClean="0"/>
              <a:t>02/12/2019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623B9B5-5EBE-4574-9E38-5D45521BEDE2}" type="slidenum">
              <a:rPr lang="fr-FR" smtClean="0"/>
              <a:t>‹N°›</a:t>
            </a:fld>
            <a:endParaRPr lang="fr-FR"/>
          </a:p>
        </p:txBody>
      </p:sp>
    </p:spTree>
    <p:extLst>
      <p:ext uri="{BB962C8B-B14F-4D97-AF65-F5344CB8AC3E}">
        <p14:creationId xmlns:p14="http://schemas.microsoft.com/office/powerpoint/2010/main" val="2798241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05979"/>
            <a:ext cx="2057400" cy="4388644"/>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05979"/>
            <a:ext cx="6019800" cy="4388644"/>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E1A5BEB-231F-48B8-B8F0-0ED4C70F78DA}" type="datetimeFigureOut">
              <a:rPr lang="fr-FR" smtClean="0"/>
              <a:t>02/12/2019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623B9B5-5EBE-4574-9E38-5D45521BEDE2}" type="slidenum">
              <a:rPr lang="fr-FR" smtClean="0"/>
              <a:t>‹N°›</a:t>
            </a:fld>
            <a:endParaRPr lang="fr-FR"/>
          </a:p>
        </p:txBody>
      </p:sp>
    </p:spTree>
    <p:extLst>
      <p:ext uri="{BB962C8B-B14F-4D97-AF65-F5344CB8AC3E}">
        <p14:creationId xmlns:p14="http://schemas.microsoft.com/office/powerpoint/2010/main" val="15978837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mage + exergue +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9" name="Espace réservé du texte 8"/>
          <p:cNvSpPr>
            <a:spLocks noGrp="1"/>
          </p:cNvSpPr>
          <p:nvPr>
            <p:ph type="body" sz="quarter" idx="13" hasCustomPrompt="1"/>
          </p:nvPr>
        </p:nvSpPr>
        <p:spPr>
          <a:xfrm>
            <a:off x="223838" y="310753"/>
            <a:ext cx="591950" cy="338554"/>
          </a:xfrm>
        </p:spPr>
        <p:txBody>
          <a:bodyPr>
            <a:spAutoFit/>
          </a:bodyPr>
          <a:lstStyle>
            <a:lvl1pPr algn="ctr">
              <a:defRPr sz="2200"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3949200" y="2141100"/>
            <a:ext cx="4910843" cy="2181135"/>
          </a:xfrm>
        </p:spPr>
        <p:txBody>
          <a:bodyPr>
            <a:noAutofit/>
          </a:bodyPr>
          <a:lstStyle>
            <a:lvl3pPr>
              <a:defRPr>
                <a:solidFill>
                  <a:srgbClr val="ADA5D0"/>
                </a:solidFill>
              </a:defRPr>
            </a:lvl3pPr>
            <a:lvl5pPr>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4" name="Espace réservé pour une image  3"/>
          <p:cNvSpPr>
            <a:spLocks noGrp="1"/>
          </p:cNvSpPr>
          <p:nvPr>
            <p:ph type="pic" sz="quarter" idx="16"/>
          </p:nvPr>
        </p:nvSpPr>
        <p:spPr>
          <a:xfrm>
            <a:off x="1079499" y="981073"/>
            <a:ext cx="2592000" cy="3375000"/>
          </a:xfrm>
        </p:spPr>
        <p:txBody>
          <a:bodyPr/>
          <a:lstStyle/>
          <a:p>
            <a:r>
              <a:rPr lang="fr-FR" smtClean="0"/>
              <a:t>Cliquez sur l'icône pour ajouter une image</a:t>
            </a:r>
            <a:endParaRPr lang="fr-FR"/>
          </a:p>
        </p:txBody>
      </p:sp>
      <p:sp>
        <p:nvSpPr>
          <p:cNvPr id="10" name="object 13"/>
          <p:cNvSpPr/>
          <p:nvPr userDrawn="1"/>
        </p:nvSpPr>
        <p:spPr>
          <a:xfrm>
            <a:off x="1080001" y="4795195"/>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a:solidFill>
                <a:prstClr val="black"/>
              </a:solidFill>
            </a:endParaRPr>
          </a:p>
        </p:txBody>
      </p:sp>
      <p:sp>
        <p:nvSpPr>
          <p:cNvPr id="13" name="Espace réservé du texte 11"/>
          <p:cNvSpPr>
            <a:spLocks noGrp="1"/>
          </p:cNvSpPr>
          <p:nvPr>
            <p:ph type="body" sz="quarter" idx="17"/>
          </p:nvPr>
        </p:nvSpPr>
        <p:spPr>
          <a:xfrm>
            <a:off x="3160800" y="1385100"/>
            <a:ext cx="3096000" cy="496290"/>
          </a:xfrm>
          <a:solidFill>
            <a:srgbClr val="EAEAEA"/>
          </a:solidFill>
        </p:spPr>
        <p:txBody>
          <a:bodyPr lIns="180000" tIns="108000" rIns="180000" bIns="108000">
            <a:noAutofit/>
          </a:bodyPr>
          <a:lstStyle>
            <a:lvl1pPr>
              <a:defRPr sz="1200" cap="all" baseline="0">
                <a:solidFill>
                  <a:schemeClr val="tx1"/>
                </a:solidFill>
              </a:defRPr>
            </a:lvl1pPr>
            <a:lvl2pPr>
              <a:spcBef>
                <a:spcPts val="0"/>
              </a:spcBef>
              <a:defRPr sz="1600" cap="all" baseline="0">
                <a:solidFill>
                  <a:schemeClr val="accent1"/>
                </a:solidFill>
              </a:defRPr>
            </a:lvl2pPr>
            <a:lvl5pPr>
              <a:defRPr/>
            </a:lvl5pPr>
          </a:lstStyle>
          <a:p>
            <a:pPr lvl="0"/>
            <a:r>
              <a:rPr lang="fr-FR" smtClean="0"/>
              <a:t>Modifiez les styles du texte du masque</a:t>
            </a:r>
          </a:p>
          <a:p>
            <a:pPr lvl="1"/>
            <a:r>
              <a:rPr lang="fr-FR" smtClean="0"/>
              <a:t>Deuxième niveau</a:t>
            </a:r>
          </a:p>
        </p:txBody>
      </p:sp>
      <p:sp>
        <p:nvSpPr>
          <p:cNvPr id="3" name="Espace réservé du pied de page 2"/>
          <p:cNvSpPr>
            <a:spLocks noGrp="1"/>
          </p:cNvSpPr>
          <p:nvPr>
            <p:ph type="ftr" sz="quarter" idx="18"/>
          </p:nvPr>
        </p:nvSpPr>
        <p:spPr/>
        <p:txBody>
          <a:bodyPr/>
          <a:lstStyle/>
          <a:p>
            <a:r>
              <a:rPr lang="fr-FR" smtClean="0"/>
              <a:t>TITRE DE LA PRESENTATION </a:t>
            </a:r>
            <a:fld id="{C05C0FAD-3AE0-C74D-AE08-678FCCC9738A}" type="datetime4">
              <a:rPr lang="fr-FR" smtClean="0"/>
              <a:pPr/>
              <a:t>2 décembre 2019</a:t>
            </a:fld>
            <a:endParaRPr lang="fr-FR" dirty="0"/>
          </a:p>
        </p:txBody>
      </p:sp>
      <p:sp>
        <p:nvSpPr>
          <p:cNvPr id="5" name="Espace réservé du numéro de diapositive 4"/>
          <p:cNvSpPr>
            <a:spLocks noGrp="1"/>
          </p:cNvSpPr>
          <p:nvPr>
            <p:ph type="sldNum" sz="quarter" idx="19"/>
          </p:nvPr>
        </p:nvSpPr>
        <p:spPr/>
        <p:txBody>
          <a:bodyPr/>
          <a:lstStyle/>
          <a:p>
            <a:fld id="{4F985FF9-ADA8-465B-B1B8-A5AF16A5E141}" type="slidenum">
              <a:rPr lang="fr-FR" smtClean="0">
                <a:solidFill>
                  <a:srgbClr val="581D74"/>
                </a:solidFill>
              </a:rPr>
              <a:pPr/>
              <a:t>‹N°›</a:t>
            </a:fld>
            <a:endParaRPr lang="fr-FR">
              <a:solidFill>
                <a:srgbClr val="581D74"/>
              </a:solidFill>
            </a:endParaRPr>
          </a:p>
        </p:txBody>
      </p:sp>
    </p:spTree>
    <p:extLst>
      <p:ext uri="{BB962C8B-B14F-4D97-AF65-F5344CB8AC3E}">
        <p14:creationId xmlns:p14="http://schemas.microsoft.com/office/powerpoint/2010/main" val="31646285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E1A5BEB-231F-48B8-B8F0-0ED4C70F78DA}" type="datetimeFigureOut">
              <a:rPr lang="fr-FR" smtClean="0"/>
              <a:t>02/12/2019</a:t>
            </a:fld>
            <a:endParaRPr lang="fr-FR"/>
          </a:p>
        </p:txBody>
      </p:sp>
      <p:sp>
        <p:nvSpPr>
          <p:cNvPr id="5" name="Espace réservé du pied de page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623B9B5-5EBE-4574-9E38-5D45521BEDE2}" type="slidenum">
              <a:rPr lang="fr-FR" smtClean="0"/>
              <a:t>‹N°›</a:t>
            </a:fld>
            <a:endParaRPr lang="fr-FR"/>
          </a:p>
        </p:txBody>
      </p:sp>
    </p:spTree>
    <p:extLst>
      <p:ext uri="{BB962C8B-B14F-4D97-AF65-F5344CB8AC3E}">
        <p14:creationId xmlns:p14="http://schemas.microsoft.com/office/powerpoint/2010/main" val="29255503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080001" y="310500"/>
            <a:ext cx="7780043" cy="456300"/>
          </a:xfrm>
          <a:prstGeom prst="rect">
            <a:avLst/>
          </a:prstGeom>
        </p:spPr>
        <p:txBody>
          <a:bodyPr vert="horz" lIns="0" tIns="0" rIns="0" bIns="0" rtlCol="0" anchor="t" anchorCtr="0">
            <a:noAutofit/>
          </a:bodyPr>
          <a:lstStyle/>
          <a:p>
            <a:r>
              <a:rPr lang="fr-FR"/>
              <a:t>Modifiez le style du titre</a:t>
            </a:r>
          </a:p>
        </p:txBody>
      </p:sp>
      <p:sp>
        <p:nvSpPr>
          <p:cNvPr id="3" name="Espace réservé du texte 2"/>
          <p:cNvSpPr>
            <a:spLocks noGrp="1"/>
          </p:cNvSpPr>
          <p:nvPr>
            <p:ph type="body" idx="1"/>
          </p:nvPr>
        </p:nvSpPr>
        <p:spPr>
          <a:xfrm>
            <a:off x="1080001" y="980100"/>
            <a:ext cx="7780043" cy="3263504"/>
          </a:xfrm>
          <a:prstGeom prst="rect">
            <a:avLst/>
          </a:prstGeom>
        </p:spPr>
        <p:txBody>
          <a:bodyPr vert="horz" lIns="0" tIns="0" rIns="0" bIns="0" rtlCol="0">
            <a:no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a:p>
            <a:pPr lvl="5"/>
            <a:r>
              <a:rPr lang="fr-FR" dirty="0"/>
              <a:t>Sixième niveau</a:t>
            </a:r>
          </a:p>
        </p:txBody>
      </p:sp>
      <p:sp>
        <p:nvSpPr>
          <p:cNvPr id="5" name="Espace réservé du pied de page 4"/>
          <p:cNvSpPr>
            <a:spLocks noGrp="1"/>
          </p:cNvSpPr>
          <p:nvPr>
            <p:ph type="ftr" sz="quarter" idx="3"/>
          </p:nvPr>
        </p:nvSpPr>
        <p:spPr>
          <a:xfrm>
            <a:off x="1342800" y="4893577"/>
            <a:ext cx="4320000" cy="123111"/>
          </a:xfrm>
          <a:prstGeom prst="rect">
            <a:avLst/>
          </a:prstGeom>
        </p:spPr>
        <p:txBody>
          <a:bodyPr vert="horz" wrap="square" lIns="0" tIns="0" rIns="0" bIns="0" rtlCol="0" anchor="t" anchorCtr="0">
            <a:spAutoFit/>
          </a:bodyPr>
          <a:lstStyle>
            <a:lvl1pPr algn="l">
              <a:defRPr sz="800" b="0" cap="all" baseline="0">
                <a:solidFill>
                  <a:srgbClr val="7F7F7F"/>
                </a:solidFill>
              </a:defRPr>
            </a:lvl1pPr>
          </a:lstStyle>
          <a:p>
            <a:r>
              <a:rPr lang="fr-FR" smtClean="0"/>
              <a:t>TITRE DE LA PRESENTATION </a:t>
            </a:r>
            <a:fld id="{C05C0FAD-3AE0-C74D-AE08-678FCCC9738A}" type="datetime4">
              <a:rPr lang="fr-FR" smtClean="0"/>
              <a:pPr/>
              <a:t>2 décembre 2019</a:t>
            </a:fld>
            <a:endParaRPr lang="fr-FR" dirty="0"/>
          </a:p>
        </p:txBody>
      </p:sp>
      <p:sp>
        <p:nvSpPr>
          <p:cNvPr id="6" name="Espace réservé du numéro de diapositive 5"/>
          <p:cNvSpPr>
            <a:spLocks noGrp="1"/>
          </p:cNvSpPr>
          <p:nvPr>
            <p:ph type="sldNum" sz="quarter" idx="4"/>
          </p:nvPr>
        </p:nvSpPr>
        <p:spPr>
          <a:xfrm>
            <a:off x="1080000" y="4893577"/>
            <a:ext cx="190800" cy="123111"/>
          </a:xfrm>
          <a:prstGeom prst="rect">
            <a:avLst/>
          </a:prstGeom>
        </p:spPr>
        <p:txBody>
          <a:bodyPr vert="horz" lIns="0" tIns="0" rIns="0" bIns="0" rtlCol="0" anchor="t" anchorCtr="0">
            <a:spAutoFit/>
          </a:bodyPr>
          <a:lstStyle>
            <a:lvl1pPr algn="l">
              <a:defRPr sz="800" b="1" cap="all" baseline="0">
                <a:solidFill>
                  <a:schemeClr val="tx2"/>
                </a:solidFill>
              </a:defRPr>
            </a:lvl1pPr>
          </a:lstStyle>
          <a:p>
            <a:fld id="{4F985FF9-ADA8-465B-B1B8-A5AF16A5E141}" type="slidenum">
              <a:rPr lang="fr-FR" smtClean="0">
                <a:solidFill>
                  <a:srgbClr val="581D74"/>
                </a:solidFill>
              </a:rPr>
              <a:pPr/>
              <a:t>‹N°›</a:t>
            </a:fld>
            <a:endParaRPr lang="fr-FR">
              <a:solidFill>
                <a:srgbClr val="581D74"/>
              </a:solidFill>
            </a:endParaRPr>
          </a:p>
        </p:txBody>
      </p:sp>
      <p:sp>
        <p:nvSpPr>
          <p:cNvPr id="11" name="object 13"/>
          <p:cNvSpPr/>
          <p:nvPr/>
        </p:nvSpPr>
        <p:spPr>
          <a:xfrm rot="16200000">
            <a:off x="882884" y="390382"/>
            <a:ext cx="394232" cy="262621"/>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a:solidFill>
                <a:prstClr val="black"/>
              </a:solidFill>
            </a:endParaRPr>
          </a:p>
        </p:txBody>
      </p:sp>
      <p:pic>
        <p:nvPicPr>
          <p:cNvPr id="9" name="Imag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87495" y="4784941"/>
            <a:ext cx="1241998" cy="338805"/>
          </a:xfrm>
          <a:prstGeom prst="rect">
            <a:avLst/>
          </a:prstGeom>
        </p:spPr>
      </p:pic>
    </p:spTree>
    <p:extLst>
      <p:ext uri="{BB962C8B-B14F-4D97-AF65-F5344CB8AC3E}">
        <p14:creationId xmlns:p14="http://schemas.microsoft.com/office/powerpoint/2010/main" val="179300455"/>
      </p:ext>
    </p:extLst>
  </p:cSld>
  <p:clrMap bg1="lt1" tx1="dk1" bg2="lt2" tx2="dk2" accent1="accent1" accent2="accent2" accent3="accent3" accent4="accent4" accent5="accent5" accent6="accent6" hlink="hlink" folHlink="folHlink"/>
  <p:sldLayoutIdLst>
    <p:sldLayoutId id="2147483661" r:id="rId1"/>
  </p:sldLayoutIdLst>
  <p:timing>
    <p:tnLst>
      <p:par>
        <p:cTn id="1" dur="indefinite" restart="never" nodeType="tmRoot"/>
      </p:par>
    </p:tnLst>
  </p:timing>
  <p:hf hdr="0"/>
  <p:txStyles>
    <p:titleStyle>
      <a:lvl1pPr algn="l" defTabSz="685800" rtl="0" eaLnBrk="1" latinLnBrk="0" hangingPunct="1">
        <a:lnSpc>
          <a:spcPct val="90000"/>
        </a:lnSpc>
        <a:spcBef>
          <a:spcPct val="0"/>
        </a:spcBef>
        <a:buNone/>
        <a:defRPr sz="2200" b="1" kern="1200">
          <a:solidFill>
            <a:schemeClr val="tx2"/>
          </a:solidFill>
          <a:latin typeface="+mj-lt"/>
          <a:ea typeface="+mj-ea"/>
          <a:cs typeface="+mj-cs"/>
        </a:defRPr>
      </a:lvl1pPr>
    </p:titleStyle>
    <p:body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bg1">
              <a:lumMod val="50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rgbClr val="ADA5D0"/>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819" userDrawn="1">
          <p15:clr>
            <a:srgbClr val="F26B43"/>
          </p15:clr>
        </p15:guide>
        <p15:guide id="2" pos="678" userDrawn="1">
          <p15:clr>
            <a:srgbClr val="F26B43"/>
          </p15:clr>
        </p15:guide>
        <p15:guide id="3" pos="5585" userDrawn="1">
          <p15:clr>
            <a:srgbClr val="F26B43"/>
          </p15:clr>
        </p15:guide>
        <p15:guide id="5" orient="horz" pos="417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12.pn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6.png"/><Relationship Id="rId3" Type="http://schemas.openxmlformats.org/officeDocument/2006/relationships/image" Target="../media/image17.png"/><Relationship Id="rId7" Type="http://schemas.openxmlformats.org/officeDocument/2006/relationships/image" Target="../media/image20.png"/><Relationship Id="rId12" Type="http://schemas.openxmlformats.org/officeDocument/2006/relationships/image" Target="../media/image22.jpeg"/><Relationship Id="rId2" Type="http://schemas.openxmlformats.org/officeDocument/2006/relationships/hyperlink" Target="http://assurances.caisse-epargne.fr/static/admin/moxiemanager/data/files/6992_EdEp_CG_Auto_CE_32132.pdf" TargetMode="External"/><Relationship Id="rId16" Type="http://schemas.openxmlformats.org/officeDocument/2006/relationships/image" Target="../media/image25.jpeg"/><Relationship Id="rId1" Type="http://schemas.openxmlformats.org/officeDocument/2006/relationships/slideLayout" Target="../slideLayouts/slideLayout7.xml"/><Relationship Id="rId6" Type="http://schemas.openxmlformats.org/officeDocument/2006/relationships/hyperlink" Target="http://madame.lefigaro.fr/recettes/pates-truffes-201210-120761" TargetMode="External"/><Relationship Id="rId11" Type="http://schemas.openxmlformats.org/officeDocument/2006/relationships/hyperlink" Target="http://commerciaux.celca.caisse-epargne.fr/download/1176/documents-hors-arbo-2/15628/extrait-brief-s47-telesurveillance.pptx" TargetMode="External"/><Relationship Id="rId5" Type="http://schemas.openxmlformats.org/officeDocument/2006/relationships/image" Target="../media/image19.png"/><Relationship Id="rId15" Type="http://schemas.openxmlformats.org/officeDocument/2006/relationships/image" Target="../media/image24.png"/><Relationship Id="rId10" Type="http://schemas.openxmlformats.org/officeDocument/2006/relationships/hyperlink" Target="http://assurances.caisse-epargne.fr/static/admin/moxiemanager/data/files/Pages%20de%20Book%20CE%20Natixis_HABITATION.pdf" TargetMode="External"/><Relationship Id="rId4" Type="http://schemas.openxmlformats.org/officeDocument/2006/relationships/image" Target="../media/image18.gif"/><Relationship Id="rId9" Type="http://schemas.openxmlformats.org/officeDocument/2006/relationships/hyperlink" Target="http://commerciaux.celca.caisse-epargne.fr/particuliers/bancarisation-particuliers/cartes-bancaires/izicarte/izicarte/" TargetMode="External"/><Relationship Id="rId14" Type="http://schemas.openxmlformats.org/officeDocument/2006/relationships/image" Target="../media/image23.jpeg"/></Relationships>
</file>

<file path=ppt/slides/_rels/slide11.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7.jpeg"/><Relationship Id="rId3" Type="http://schemas.openxmlformats.org/officeDocument/2006/relationships/hyperlink" Target="http://assurances.caisse-epargne.fr/static/admin/moxiemanager/data/files/7004_EdEp_CG_MRHRPRS_CG_RGPD-CE.pdf" TargetMode="External"/><Relationship Id="rId7" Type="http://schemas.openxmlformats.org/officeDocument/2006/relationships/image" Target="../media/image20.png"/><Relationship Id="rId12" Type="http://schemas.openxmlformats.org/officeDocument/2006/relationships/image" Target="../media/image23.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hyperlink" Target="https://www.interieur.gouv.fr/A-votre-service/Ma-securite/Conseils-pratiques/Reagir-face-a-un-incendie/L-incendie-chez-vous.-Comment-l-eviter-Que-faire-s-il-survient" TargetMode="External"/><Relationship Id="rId11" Type="http://schemas.openxmlformats.org/officeDocument/2006/relationships/image" Target="../media/image6.png"/><Relationship Id="rId5" Type="http://schemas.openxmlformats.org/officeDocument/2006/relationships/image" Target="../media/image18.gif"/><Relationship Id="rId15" Type="http://schemas.openxmlformats.org/officeDocument/2006/relationships/image" Target="../media/image28.jpeg"/><Relationship Id="rId10" Type="http://schemas.openxmlformats.org/officeDocument/2006/relationships/image" Target="../media/image26.jpeg"/><Relationship Id="rId4" Type="http://schemas.openxmlformats.org/officeDocument/2006/relationships/image" Target="../media/image17.png"/><Relationship Id="rId9" Type="http://schemas.openxmlformats.org/officeDocument/2006/relationships/hyperlink" Target="http://commerciaux.celca.caisse-epargne.fr/download/1176/documents-hors-arbo-2/15628/extrait-brief-s47-telesurveillance.pptx" TargetMode="External"/><Relationship Id="rId14" Type="http://schemas.openxmlformats.org/officeDocument/2006/relationships/hyperlink" Target="https://www.google.fr/url?sa=i&amp;rct=j&amp;q=&amp;esrc=s&amp;source=images&amp;cd=&amp;ved=&amp;url=https://www.canstockphoto.com/fireplace-9044167.html&amp;psig=AOvVaw0XYmQsSLWONswF8uiAMtKo&amp;ust=1574871550949312" TargetMode="External"/></Relationships>
</file>

<file path=ppt/slides/_rels/slide12.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png"/><Relationship Id="rId7" Type="http://schemas.openxmlformats.org/officeDocument/2006/relationships/hyperlink" Target="http://assurances.caisse-epargne.fr/static/admin/moxiemanager/data/files/FP%20-%20Garantie%20des%20accidents%20de%20la%20vie_GAV%202019.pdf" TargetMode="External"/><Relationship Id="rId12" Type="http://schemas.openxmlformats.org/officeDocument/2006/relationships/image" Target="../media/image30.jpeg"/><Relationship Id="rId2" Type="http://schemas.openxmlformats.org/officeDocument/2006/relationships/hyperlink" Target="http://assurances.caisse-epargne.fr/static/admin/moxiemanager/data/files/Pages%20de%20Book%20CE%20Natixis_SANTE.pdf" TargetMode="External"/><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29.png"/><Relationship Id="rId5" Type="http://schemas.openxmlformats.org/officeDocument/2006/relationships/image" Target="../media/image20.png"/><Relationship Id="rId10" Type="http://schemas.openxmlformats.org/officeDocument/2006/relationships/image" Target="../media/image23.jpeg"/><Relationship Id="rId4" Type="http://schemas.openxmlformats.org/officeDocument/2006/relationships/image" Target="../media/image18.gif"/><Relationship Id="rId9" Type="http://schemas.openxmlformats.org/officeDocument/2006/relationships/image" Target="../media/image6.png"/></Relationships>
</file>

<file path=ppt/slides/_rels/slide13.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36.jpeg"/><Relationship Id="rId3" Type="http://schemas.openxmlformats.org/officeDocument/2006/relationships/image" Target="../media/image32.png"/><Relationship Id="rId7" Type="http://schemas.openxmlformats.org/officeDocument/2006/relationships/hyperlink" Target="http://assurances.caisse-epargne.fr/static/admin/moxiemanager/data/files/6992_EdEp_CG_Auto_CE_32132.pdf" TargetMode="External"/><Relationship Id="rId12" Type="http://schemas.openxmlformats.org/officeDocument/2006/relationships/image" Target="../media/image6.png"/><Relationship Id="rId2" Type="http://schemas.openxmlformats.org/officeDocument/2006/relationships/image" Target="../media/image31.jpeg"/><Relationship Id="rId1" Type="http://schemas.openxmlformats.org/officeDocument/2006/relationships/slideLayout" Target="../slideLayouts/slideLayout7.xml"/><Relationship Id="rId6" Type="http://schemas.openxmlformats.org/officeDocument/2006/relationships/image" Target="../media/image35.png"/><Relationship Id="rId11" Type="http://schemas.openxmlformats.org/officeDocument/2006/relationships/image" Target="../media/image22.jpeg"/><Relationship Id="rId5" Type="http://schemas.openxmlformats.org/officeDocument/2006/relationships/image" Target="../media/image34.png"/><Relationship Id="rId15" Type="http://schemas.openxmlformats.org/officeDocument/2006/relationships/image" Target="../media/image37.jpeg"/><Relationship Id="rId10" Type="http://schemas.openxmlformats.org/officeDocument/2006/relationships/hyperlink" Target="http://assurances.caisse-epargne.fr/static/admin/moxiemanager/data/files/Pages%20de%20Book%20CE%20Natixis_AUTO.pdf" TargetMode="External"/><Relationship Id="rId4" Type="http://schemas.openxmlformats.org/officeDocument/2006/relationships/image" Target="../media/image33.png"/><Relationship Id="rId9" Type="http://schemas.openxmlformats.org/officeDocument/2006/relationships/image" Target="../media/image18.gif"/><Relationship Id="rId14" Type="http://schemas.openxmlformats.org/officeDocument/2006/relationships/hyperlink" Target="https://fr.123rf.com/photo_10483205_voiture-accident%C3%A9e-dans-un-arbre.html" TargetMode="External"/></Relationships>
</file>

<file path=ppt/slides/_rels/slide14.xml.rels><?xml version="1.0" encoding="UTF-8" standalone="yes"?>
<Relationships xmlns="http://schemas.openxmlformats.org/package/2006/relationships"><Relationship Id="rId8" Type="http://schemas.openxmlformats.org/officeDocument/2006/relationships/image" Target="../media/image18.gif"/><Relationship Id="rId13" Type="http://schemas.openxmlformats.org/officeDocument/2006/relationships/image" Target="../media/image22.jpeg"/><Relationship Id="rId3" Type="http://schemas.openxmlformats.org/officeDocument/2006/relationships/image" Target="../media/image33.png"/><Relationship Id="rId7" Type="http://schemas.openxmlformats.org/officeDocument/2006/relationships/image" Target="../media/image17.png"/><Relationship Id="rId12" Type="http://schemas.openxmlformats.org/officeDocument/2006/relationships/image" Target="../media/image32.png"/><Relationship Id="rId17" Type="http://schemas.openxmlformats.org/officeDocument/2006/relationships/image" Target="../media/image35.png"/><Relationship Id="rId2" Type="http://schemas.openxmlformats.org/officeDocument/2006/relationships/notesSlide" Target="../notesSlides/notesSlide2.xml"/><Relationship Id="rId16"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hyperlink" Target="http://assurances.caisse-epargne.fr/static/admin/moxiemanager/data/files/6992_EdEp_CG_Auto_CE_32132.pdf" TargetMode="External"/><Relationship Id="rId11" Type="http://schemas.openxmlformats.org/officeDocument/2006/relationships/hyperlink" Target="http://assurances.caisse-epargne.fr/static/admin/moxiemanager/data/files/FP%20-%20Garantie%20des%20accidents%20de%20la%20vie_GAV%202019.pdf" TargetMode="External"/><Relationship Id="rId5" Type="http://schemas.openxmlformats.org/officeDocument/2006/relationships/hyperlink" Target="https://www.skipass.com/blogs/Pierro/les-figures-dans-l-ski-freestyle-.html" TargetMode="External"/><Relationship Id="rId15" Type="http://schemas.openxmlformats.org/officeDocument/2006/relationships/image" Target="../media/image31.jpeg"/><Relationship Id="rId10" Type="http://schemas.openxmlformats.org/officeDocument/2006/relationships/hyperlink" Target="http://assurances.caisse-epargne.fr/static/admin/moxiemanager/data/files/Pages%20de%20Book%20CE%20Natixis_SANTE.pdf" TargetMode="External"/><Relationship Id="rId4" Type="http://schemas.openxmlformats.org/officeDocument/2006/relationships/image" Target="../media/image34.png"/><Relationship Id="rId9" Type="http://schemas.openxmlformats.org/officeDocument/2006/relationships/hyperlink" Target="https://www.caisse-epargne.fr/grand-est-europe/transverses/pages-cegee/notices-cartes-visa-pour-les-particuliers" TargetMode="External"/><Relationship Id="rId14" Type="http://schemas.openxmlformats.org/officeDocument/2006/relationships/image" Target="../media/image6.png"/></Relationships>
</file>

<file path=ppt/slides/_rels/slide15.xml.rels><?xml version="1.0" encoding="UTF-8" standalone="yes"?>
<Relationships xmlns="http://schemas.openxmlformats.org/package/2006/relationships"><Relationship Id="rId8" Type="http://schemas.openxmlformats.org/officeDocument/2006/relationships/hyperlink" Target="http://assurances.caisse-epargne.fr/static/admin/moxiemanager/data/files/Pages%20de%20Book%20CE%20Natixis_SANTE.pdf" TargetMode="External"/><Relationship Id="rId13" Type="http://schemas.openxmlformats.org/officeDocument/2006/relationships/image" Target="../media/image31.jpeg"/><Relationship Id="rId3" Type="http://schemas.openxmlformats.org/officeDocument/2006/relationships/image" Target="../media/image34.png"/><Relationship Id="rId7" Type="http://schemas.openxmlformats.org/officeDocument/2006/relationships/image" Target="../media/image18.gif"/><Relationship Id="rId12" Type="http://schemas.openxmlformats.org/officeDocument/2006/relationships/image" Target="../media/image39.jpe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17.png"/><Relationship Id="rId11" Type="http://schemas.openxmlformats.org/officeDocument/2006/relationships/image" Target="../media/image6.png"/><Relationship Id="rId5" Type="http://schemas.openxmlformats.org/officeDocument/2006/relationships/hyperlink" Target="http://assurances.caisse-epargne.fr/static/admin/moxiemanager/data/files/7004_EdEp_CG_MRHRPRS_CG_RGPD-CE.pdf" TargetMode="External"/><Relationship Id="rId10" Type="http://schemas.openxmlformats.org/officeDocument/2006/relationships/image" Target="../media/image26.jpeg"/><Relationship Id="rId4" Type="http://schemas.openxmlformats.org/officeDocument/2006/relationships/image" Target="../media/image35.png"/><Relationship Id="rId9" Type="http://schemas.openxmlformats.org/officeDocument/2006/relationships/hyperlink" Target="http://assurances.caisse-epargne.fr/static/admin/moxiemanager/data/files/FP%20-%20Garantie%20des%20accidents%20de%20la%20vie_GAV%202019.pdf" TargetMode="External"/></Relationships>
</file>

<file path=ppt/slides/_rels/slide16.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png"/><Relationship Id="rId7" Type="http://schemas.openxmlformats.org/officeDocument/2006/relationships/image" Target="../media/image32.png"/><Relationship Id="rId12" Type="http://schemas.openxmlformats.org/officeDocument/2006/relationships/image" Target="../media/image42.jpeg"/><Relationship Id="rId2" Type="http://schemas.openxmlformats.org/officeDocument/2006/relationships/hyperlink" Target="http://assurances.caisse-epargne.fr/static/admin/moxiemanager/data/files/Pages%20de%20Book%20CE%20Natixis_SECUR%20MEDIA.pdf" TargetMode="External"/><Relationship Id="rId1" Type="http://schemas.openxmlformats.org/officeDocument/2006/relationships/slideLayout" Target="../slideLayouts/slideLayout7.xml"/><Relationship Id="rId6" Type="http://schemas.openxmlformats.org/officeDocument/2006/relationships/hyperlink" Target="http://assurances.caisse-epargne.fr/static/admin/moxiemanager/data/files/6992_EdEp_CG_Auto_CE_32132.pdf" TargetMode="External"/><Relationship Id="rId11" Type="http://schemas.openxmlformats.org/officeDocument/2006/relationships/image" Target="../media/image41.jpeg"/><Relationship Id="rId5" Type="http://schemas.openxmlformats.org/officeDocument/2006/relationships/hyperlink" Target="http://assurances.caisse-epargne.fr/static/admin/moxiemanager/data/files/GAV.pdf" TargetMode="External"/><Relationship Id="rId10" Type="http://schemas.openxmlformats.org/officeDocument/2006/relationships/image" Target="../media/image40.jpeg"/><Relationship Id="rId4" Type="http://schemas.openxmlformats.org/officeDocument/2006/relationships/image" Target="../media/image18.gif"/><Relationship Id="rId9" Type="http://schemas.openxmlformats.org/officeDocument/2006/relationships/image" Target="../media/image6.png"/></Relationships>
</file>

<file path=ppt/slides/_rels/slide17.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png"/><Relationship Id="rId7" Type="http://schemas.openxmlformats.org/officeDocument/2006/relationships/hyperlink" Target="http://assurances.caisse-epargne.fr/static/admin/moxiemanager/data/files/Pages%20de%20Book%20CE%20Natixis_GAV.pdf" TargetMode="External"/><Relationship Id="rId12" Type="http://schemas.openxmlformats.org/officeDocument/2006/relationships/image" Target="../media/image44.jpeg"/><Relationship Id="rId2" Type="http://schemas.openxmlformats.org/officeDocument/2006/relationships/hyperlink" Target="http://assurances.caisse-epargne.fr/static/admin/moxiemanager/data/files/7004_EdEp_CG_MRHRPRS_CG_RGPD-CE.pdf" TargetMode="External"/><Relationship Id="rId1" Type="http://schemas.openxmlformats.org/officeDocument/2006/relationships/slideLayout" Target="../slideLayouts/slideLayout7.xml"/><Relationship Id="rId6" Type="http://schemas.openxmlformats.org/officeDocument/2006/relationships/image" Target="../media/image32.png"/><Relationship Id="rId11" Type="http://schemas.openxmlformats.org/officeDocument/2006/relationships/image" Target="../media/image43.png"/><Relationship Id="rId5" Type="http://schemas.openxmlformats.org/officeDocument/2006/relationships/hyperlink" Target="http://assurances.caisse-epargne.fr/static/admin/moxiemanager/data/files/Fiche_sant%C3%A9.pdf" TargetMode="External"/><Relationship Id="rId10" Type="http://schemas.openxmlformats.org/officeDocument/2006/relationships/image" Target="../media/image41.jpeg"/><Relationship Id="rId4" Type="http://schemas.openxmlformats.org/officeDocument/2006/relationships/image" Target="../media/image18.gif"/><Relationship Id="rId9" Type="http://schemas.openxmlformats.org/officeDocument/2006/relationships/image" Target="../media/image6.png"/></Relationships>
</file>

<file path=ppt/slides/_rels/slide18.xml.rels><?xml version="1.0" encoding="UTF-8" standalone="yes"?>
<Relationships xmlns="http://schemas.openxmlformats.org/package/2006/relationships"><Relationship Id="rId8" Type="http://schemas.openxmlformats.org/officeDocument/2006/relationships/image" Target="../media/image22.jpeg"/><Relationship Id="rId13" Type="http://schemas.openxmlformats.org/officeDocument/2006/relationships/image" Target="../media/image46.jpeg"/><Relationship Id="rId18" Type="http://schemas.openxmlformats.org/officeDocument/2006/relationships/image" Target="../media/image50.jpeg"/><Relationship Id="rId3" Type="http://schemas.openxmlformats.org/officeDocument/2006/relationships/image" Target="../media/image32.png"/><Relationship Id="rId7" Type="http://schemas.openxmlformats.org/officeDocument/2006/relationships/hyperlink" Target="https://www.youtube.com/watch?v=lWKCgn7U1lo" TargetMode="External"/><Relationship Id="rId12" Type="http://schemas.openxmlformats.org/officeDocument/2006/relationships/image" Target="../media/image21.png"/><Relationship Id="rId17" Type="http://schemas.openxmlformats.org/officeDocument/2006/relationships/image" Target="../media/image18.gif"/><Relationship Id="rId2" Type="http://schemas.openxmlformats.org/officeDocument/2006/relationships/notesSlide" Target="../notesSlides/notesSlide3.xml"/><Relationship Id="rId16" Type="http://schemas.openxmlformats.org/officeDocument/2006/relationships/image" Target="../media/image49.png"/><Relationship Id="rId1" Type="http://schemas.openxmlformats.org/officeDocument/2006/relationships/slideLayout" Target="../slideLayouts/slideLayout7.xml"/><Relationship Id="rId6" Type="http://schemas.openxmlformats.org/officeDocument/2006/relationships/image" Target="../media/image35.png"/><Relationship Id="rId11" Type="http://schemas.openxmlformats.org/officeDocument/2006/relationships/image" Target="../media/image20.png"/><Relationship Id="rId5" Type="http://schemas.openxmlformats.org/officeDocument/2006/relationships/image" Target="../media/image34.png"/><Relationship Id="rId15" Type="http://schemas.openxmlformats.org/officeDocument/2006/relationships/image" Target="../media/image48.jpeg"/><Relationship Id="rId10" Type="http://schemas.openxmlformats.org/officeDocument/2006/relationships/image" Target="../media/image45.jpeg"/><Relationship Id="rId4" Type="http://schemas.openxmlformats.org/officeDocument/2006/relationships/image" Target="../media/image33.png"/><Relationship Id="rId9" Type="http://schemas.openxmlformats.org/officeDocument/2006/relationships/image" Target="../media/image6.png"/><Relationship Id="rId14" Type="http://schemas.openxmlformats.org/officeDocument/2006/relationships/image" Target="../media/image47.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hyperlink" Target="http://assurances.caisse-epargne.fr/static/admin/moxiemanager/data/files/Pages%20de%20Book%20CE%20Natixis_AUTO.pdf" TargetMode="External"/><Relationship Id="rId13" Type="http://schemas.openxmlformats.org/officeDocument/2006/relationships/hyperlink" Target="http://assurances.caisse-epargne.fr/static/admin/moxiemanager/data/files/fiche-produit-client.pdf" TargetMode="External"/><Relationship Id="rId18" Type="http://schemas.openxmlformats.org/officeDocument/2006/relationships/hyperlink" Target="http://assurances.caisse-epargne.fr/static/admin/moxiemanager/data/files/Pages%20de%20Book%20CE%20Natixis_GAV.pdf" TargetMode="External"/><Relationship Id="rId26" Type="http://schemas.openxmlformats.org/officeDocument/2006/relationships/image" Target="../media/image6.png"/><Relationship Id="rId3" Type="http://schemas.openxmlformats.org/officeDocument/2006/relationships/hyperlink" Target="http://assurances.caisse-epargne.fr/static/admin/moxiemanager/data/files/Book%20CE%20Natixis_BD_pages.pdf" TargetMode="External"/><Relationship Id="rId21" Type="http://schemas.openxmlformats.org/officeDocument/2006/relationships/hyperlink" Target="http://assurances.caisse-epargne.fr/static/admin/moxiemanager/data/files/GAVGI700-IPID%20GAV%20-desktop.pdf" TargetMode="External"/><Relationship Id="rId7" Type="http://schemas.openxmlformats.org/officeDocument/2006/relationships/hyperlink" Target="http://commerciaux.celca.caisse-epargne.fr/download/317/assurances-iard/11657/loi-hamon-extrait-book-assureur.pdf" TargetMode="External"/><Relationship Id="rId12" Type="http://schemas.openxmlformats.org/officeDocument/2006/relationships/hyperlink" Target="http://assurances.caisse-epargne.fr/static/admin/moxiemanager/data/files/Pages%20de%20Book%20CE%20Natixis_2%20ROUES.pdf" TargetMode="External"/><Relationship Id="rId17" Type="http://schemas.openxmlformats.org/officeDocument/2006/relationships/image" Target="../media/image53.png"/><Relationship Id="rId25" Type="http://schemas.openxmlformats.org/officeDocument/2006/relationships/image" Target="../media/image55.png"/><Relationship Id="rId2" Type="http://schemas.openxmlformats.org/officeDocument/2006/relationships/image" Target="../media/image51.png"/><Relationship Id="rId16" Type="http://schemas.openxmlformats.org/officeDocument/2006/relationships/image" Target="../media/image52.png"/><Relationship Id="rId20" Type="http://schemas.openxmlformats.org/officeDocument/2006/relationships/hyperlink" Target="http://assurances.caisse-epargne.fr/static/admin/moxiemanager/data/files/6993_EdEp_CG_GAV_32132_CE.pdf" TargetMode="External"/><Relationship Id="rId1" Type="http://schemas.openxmlformats.org/officeDocument/2006/relationships/slideLayout" Target="../slideLayouts/slideLayout7.xml"/><Relationship Id="rId6" Type="http://schemas.openxmlformats.org/officeDocument/2006/relationships/hyperlink" Target="http://comparateur.bpcea.caisse-epargne.fr/" TargetMode="External"/><Relationship Id="rId11" Type="http://schemas.openxmlformats.org/officeDocument/2006/relationships/hyperlink" Target="Document%20d&#8217;information%20sur%20le%20produit%20d&#8217;assurance" TargetMode="External"/><Relationship Id="rId24" Type="http://schemas.openxmlformats.org/officeDocument/2006/relationships/hyperlink" Target="https://bookassurance-nonvie.com/" TargetMode="External"/><Relationship Id="rId5" Type="http://schemas.openxmlformats.org/officeDocument/2006/relationships/hyperlink" Target="http://commerciaux.celca.caisse-epargne.fr/download/316/iard-prevoyance/12015/livret_natixis_bd_page.pdf" TargetMode="External"/><Relationship Id="rId15" Type="http://schemas.openxmlformats.org/officeDocument/2006/relationships/hyperlink" Target="http://assurances.caisse-epargne.fr/static/admin/moxiemanager/data/files/MOTODI100%20-%20IPID%202%20Roues%20-desktop.pdf" TargetMode="External"/><Relationship Id="rId23" Type="http://schemas.openxmlformats.org/officeDocument/2006/relationships/image" Target="../media/image54.png"/><Relationship Id="rId10" Type="http://schemas.openxmlformats.org/officeDocument/2006/relationships/hyperlink" Target="http://assurances.caisse-epargne.fr/static/admin/moxiemanager/data/files/6844_EdEp_CG_Auto4_CE.PDF" TargetMode="External"/><Relationship Id="rId19" Type="http://schemas.openxmlformats.org/officeDocument/2006/relationships/hyperlink" Target="http://assurances.caisse-epargne.fr/static/admin/moxiemanager/data/files/FP%20-%20Garantie%20des%20accidents%20de%20la%20vie_GAV%202019.pdf" TargetMode="External"/><Relationship Id="rId4" Type="http://schemas.openxmlformats.org/officeDocument/2006/relationships/image" Target="../media/image18.gif"/><Relationship Id="rId9" Type="http://schemas.openxmlformats.org/officeDocument/2006/relationships/hyperlink" Target="http://assurances.caisse-epargne.fr/static/admin/moxiemanager/data/files/6184_EdEp_FicheAuto.pdf" TargetMode="External"/><Relationship Id="rId14" Type="http://schemas.openxmlformats.org/officeDocument/2006/relationships/hyperlink" Target="http://assurances.caisse-epargne.fr/static/admin/moxiemanager/data/files/conditions-generales_2roues_juin2018.pdf" TargetMode="External"/><Relationship Id="rId22" Type="http://schemas.openxmlformats.org/officeDocument/2006/relationships/hyperlink" Target="http://assurances.caisse-epargne.fr/static/admin/moxiemanager/data/files/5730_EdEp_ModeDEmploi_GAV_CE%20OK%20BAT%20s%C3%A9cu.pdf"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assurances.caisse-epargne.fr/static/admin/moxiemanager/data/files/6579_EdEp_FicheTelesurveillance.pdf" TargetMode="External"/><Relationship Id="rId13" Type="http://schemas.openxmlformats.org/officeDocument/2006/relationships/hyperlink" Target="http://assurances.caisse-epargne.fr/static/admin/moxiemanager/data/files/6100_EdEp_BPCEAssurances_CGVADProtectionJuridique_CE_maiSECU.pdf" TargetMode="External"/><Relationship Id="rId18" Type="http://schemas.openxmlformats.org/officeDocument/2006/relationships/hyperlink" Target="http://assurances.caisse-epargne.fr/static/admin/moxiemanager/data/files/6283_EdEp_FicheGarantieSante%CC%81.pdf" TargetMode="External"/><Relationship Id="rId3" Type="http://schemas.openxmlformats.org/officeDocument/2006/relationships/hyperlink" Target="http://assurances.caisse-epargne.fr/static/admin/moxiemanager/data/files/Pages%20de%20Book%20CE%20Natixis_HABITATION.pdf" TargetMode="External"/><Relationship Id="rId21" Type="http://schemas.openxmlformats.org/officeDocument/2006/relationships/hyperlink" Target="http://assurances.caisse-epargne.fr/static/admin/moxiemanager/data/files/CE_Part%20Als%20Mos%20-%20Ex%20Rbt%20Sant%C3%A9.pdf" TargetMode="External"/><Relationship Id="rId7" Type="http://schemas.openxmlformats.org/officeDocument/2006/relationships/hyperlink" Target="http://assurances.caisse-epargne.fr/static/admin/moxiemanager/data/files/5944_EdEp_ModeEmploiMRH.PDF" TargetMode="External"/><Relationship Id="rId12" Type="http://schemas.openxmlformats.org/officeDocument/2006/relationships/hyperlink" Target="http://assurances.caisse-epargne.fr/static/admin/moxiemanager/data/files/6230_EdEp_FichePJ.pdf" TargetMode="External"/><Relationship Id="rId17" Type="http://schemas.openxmlformats.org/officeDocument/2006/relationships/hyperlink" Target="http://assurances.caisse-epargne.fr/static/admin/moxiemanager/data/files/Fiche_sant%C3%A9.pdf" TargetMode="External"/><Relationship Id="rId25" Type="http://schemas.openxmlformats.org/officeDocument/2006/relationships/image" Target="../media/image6.png"/><Relationship Id="rId2" Type="http://schemas.openxmlformats.org/officeDocument/2006/relationships/image" Target="../media/image51.png"/><Relationship Id="rId16" Type="http://schemas.openxmlformats.org/officeDocument/2006/relationships/image" Target="../media/image56.png"/><Relationship Id="rId20" Type="http://schemas.openxmlformats.org/officeDocument/2006/relationships/hyperlink" Target="http://assurances.caisse-epargne.fr/static/admin/moxiemanager/data/files/CE_Part%20-%20Ex%20Rbt%20Sant%C3%A9.pdf" TargetMode="External"/><Relationship Id="rId1" Type="http://schemas.openxmlformats.org/officeDocument/2006/relationships/slideLayout" Target="../slideLayouts/slideLayout7.xml"/><Relationship Id="rId6" Type="http://schemas.openxmlformats.org/officeDocument/2006/relationships/hyperlink" Target="http://assurances.caisse-epargne.fr/static/admin/moxiemanager/data/files/IPID%20MRH%20Res%20CE.pdf" TargetMode="External"/><Relationship Id="rId11" Type="http://schemas.openxmlformats.org/officeDocument/2006/relationships/hyperlink" Target="http://assurances.caisse-epargne.fr/static/admin/moxiemanager/data/files/Pages%20de%20Book%20CE%20Natixis_PJ.pdf" TargetMode="External"/><Relationship Id="rId24" Type="http://schemas.openxmlformats.org/officeDocument/2006/relationships/image" Target="../media/image55.png"/><Relationship Id="rId5" Type="http://schemas.openxmlformats.org/officeDocument/2006/relationships/hyperlink" Target="http://assurances.caisse-epargne.fr/static/admin/moxiemanager/data/files/6744_EdEp_%20CG_MRHRPRS_CG_RGPD_CE.PDF" TargetMode="External"/><Relationship Id="rId15" Type="http://schemas.openxmlformats.org/officeDocument/2006/relationships/hyperlink" Target="http://assurances.caisse-epargne.fr/static/front/old_moxie/Video_IJ_Net_v5.mp4" TargetMode="External"/><Relationship Id="rId23" Type="http://schemas.openxmlformats.org/officeDocument/2006/relationships/image" Target="../media/image58.jpeg"/><Relationship Id="rId10" Type="http://schemas.openxmlformats.org/officeDocument/2006/relationships/image" Target="../media/image18.gif"/><Relationship Id="rId19" Type="http://schemas.openxmlformats.org/officeDocument/2006/relationships/hyperlink" Target="http://assurances.caisse-epargne.fr/static/admin/moxiemanager/data/files/6758_EdEp_CG_Sante_IPID_CG_RGPD_CE-2.pdf" TargetMode="External"/><Relationship Id="rId4" Type="http://schemas.openxmlformats.org/officeDocument/2006/relationships/hyperlink" Target="http://assurances.caisse-epargne.fr/static/admin/moxiemanager/data/files/6229_EdEp_FicheAssurtoit.pdf" TargetMode="External"/><Relationship Id="rId9" Type="http://schemas.openxmlformats.org/officeDocument/2006/relationships/hyperlink" Target="https://www.imaprotect.com/caisse-d-epargne/" TargetMode="External"/><Relationship Id="rId14" Type="http://schemas.openxmlformats.org/officeDocument/2006/relationships/hyperlink" Target="http://assurances.caisse-epargne.fr/static/admin/moxiemanager/data/files/PJLI800%20-%20IPID%20PJ%20CE%20-%20desktop.pdf" TargetMode="External"/><Relationship Id="rId22" Type="http://schemas.openxmlformats.org/officeDocument/2006/relationships/image" Target="../media/image57.png"/></Relationships>
</file>

<file path=ppt/slides/_rels/slide22.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hyperlink" Target="http://assurances.caisse-epargne.fr/static/admin/moxiemanager/data/files/Mode%20d'emploi%20ASM_VF%20(CE).pdf" TargetMode="External"/><Relationship Id="rId3" Type="http://schemas.openxmlformats.org/officeDocument/2006/relationships/hyperlink" Target="https://www.visa.fr/payer-avec-visa/trouver-une-carte.html" TargetMode="External"/><Relationship Id="rId7" Type="http://schemas.openxmlformats.org/officeDocument/2006/relationships/image" Target="../media/image18.gif"/><Relationship Id="rId12" Type="http://schemas.openxmlformats.org/officeDocument/2006/relationships/hyperlink" Target="http://assurances.caisse-epargne.fr/static/admin/moxiemanager/data/files/ASSMSI500-IPID%20SecurMedia%20-desktop.pdf" TargetMode="External"/><Relationship Id="rId2" Type="http://schemas.openxmlformats.org/officeDocument/2006/relationships/image" Target="../media/image51.png"/><Relationship Id="rId16"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hyperlink" Target="https://www.msh-intl.com/uploads/files/2019/01/11/original/start_expat_ipid_fr9813.pdf" TargetMode="External"/><Relationship Id="rId11" Type="http://schemas.openxmlformats.org/officeDocument/2006/relationships/hyperlink" Target="http://assurances.caisse-epargne.fr/static/admin/moxiemanager/data/files/6216_EdEp_CGSecurMedia_CE_mai_SECU.PDF" TargetMode="External"/><Relationship Id="rId5" Type="http://schemas.openxmlformats.org/officeDocument/2006/relationships/hyperlink" Target="https://www.msh-intl.com/uploads/files/2019/03/12/original/start_expat_brochure_20191126.pdf" TargetMode="External"/><Relationship Id="rId15" Type="http://schemas.openxmlformats.org/officeDocument/2006/relationships/image" Target="../media/image55.png"/><Relationship Id="rId10" Type="http://schemas.openxmlformats.org/officeDocument/2006/relationships/hyperlink" Target="http://assurances.caisse-epargne.fr/static/admin/moxiemanager/data/files/6287_EdEp_FicheSecurMedia_2.pdf" TargetMode="External"/><Relationship Id="rId4" Type="http://schemas.openxmlformats.org/officeDocument/2006/relationships/hyperlink" Target="https://www.visa.fr/fr_fr/global/assurance" TargetMode="External"/><Relationship Id="rId9" Type="http://schemas.openxmlformats.org/officeDocument/2006/relationships/hyperlink" Target="http://assurances.caisse-epargne.fr/static/admin/moxiemanager/data/files/Pages%20de%20Book%20CE%20Natixis_SECUR%20MEDIA.pdf" TargetMode="External"/><Relationship Id="rId14" Type="http://schemas.openxmlformats.org/officeDocument/2006/relationships/image" Target="../media/image60.jpe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6.png"/><Relationship Id="rId2" Type="http://schemas.openxmlformats.org/officeDocument/2006/relationships/hyperlink" Target="http://commerciaux.celca.caisse-epargne.fr/download/341/tarification/8938/offres-promo-en-cours.pdf" TargetMode="External"/><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62.png"/><Relationship Id="rId4" Type="http://schemas.openxmlformats.org/officeDocument/2006/relationships/image" Target="../media/image18.gif"/></Relationships>
</file>

<file path=ppt/slides/_rels/slide25.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6.png"/><Relationship Id="rId2" Type="http://schemas.openxmlformats.org/officeDocument/2006/relationships/hyperlink" Target="http://commerciaux.celca.caisse-epargne.fr/download/341/tarification/8938/offres-promo-en-cours.pdf" TargetMode="External"/><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63.png"/><Relationship Id="rId4" Type="http://schemas.openxmlformats.org/officeDocument/2006/relationships/image" Target="../media/image18.gif"/></Relationships>
</file>

<file path=ppt/slides/_rels/slide26.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65.png"/><Relationship Id="rId7" Type="http://schemas.openxmlformats.org/officeDocument/2006/relationships/image" Target="../media/image67.jpeg"/><Relationship Id="rId2" Type="http://schemas.openxmlformats.org/officeDocument/2006/relationships/image" Target="../media/image64.png"/><Relationship Id="rId1" Type="http://schemas.openxmlformats.org/officeDocument/2006/relationships/slideLayout" Target="../slideLayouts/slideLayout7.xml"/><Relationship Id="rId6" Type="http://schemas.openxmlformats.org/officeDocument/2006/relationships/image" Target="../media/image58.jpeg"/><Relationship Id="rId5" Type="http://schemas.openxmlformats.org/officeDocument/2006/relationships/image" Target="../media/image54.png"/><Relationship Id="rId4" Type="http://schemas.openxmlformats.org/officeDocument/2006/relationships/image" Target="../media/image66.png"/></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hyperlink" Target="https://forms.office.com/Pages/ResponsePage.aspx?id=NW271YKKKUO0mlAwvWSXq09S5t0gAd1Jmfdsl9uGxwhUMDlVUlZFSVZPSVU0MDFIVzcyS0JVTEZTUC4u" TargetMode="External"/><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6.png"/><Relationship Id="rId4" Type="http://schemas.openxmlformats.org/officeDocument/2006/relationships/image" Target="../media/image69.png"/></Relationships>
</file>

<file path=ppt/slides/_rels/slide29.xml.rels><?xml version="1.0" encoding="UTF-8" standalone="yes"?>
<Relationships xmlns="http://schemas.openxmlformats.org/package/2006/relationships"><Relationship Id="rId3" Type="http://schemas.openxmlformats.org/officeDocument/2006/relationships/image" Target="../media/image70.jpeg"/><Relationship Id="rId7" Type="http://schemas.openxmlformats.org/officeDocument/2006/relationships/image" Target="../media/image72.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71.png"/><Relationship Id="rId4" Type="http://schemas.openxmlformats.org/officeDocument/2006/relationships/hyperlink" Target="http://commerciaux.celca.caisse-epargne.fr/download/1176/documents-hors-arbo-2/15764/2019-12-02-version-pdf-hdj-iard-prevoyance-fetes-assurees-2.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Résultat de recherche d'images pour &quot;noel&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0283" y="0"/>
            <a:ext cx="7412197" cy="5164039"/>
          </a:xfrm>
          <a:prstGeom prst="rect">
            <a:avLst/>
          </a:prstGeom>
          <a:noFill/>
          <a:extLst>
            <a:ext uri="{909E8E84-426E-40DD-AFC4-6F175D3DCCD1}">
              <a14:hiddenFill xmlns:a14="http://schemas.microsoft.com/office/drawing/2010/main">
                <a:solidFill>
                  <a:srgbClr val="FFFFFF"/>
                </a:solidFill>
              </a14:hiddenFill>
            </a:ext>
          </a:extLst>
        </p:spPr>
      </p:pic>
      <p:sp>
        <p:nvSpPr>
          <p:cNvPr id="5" name="Pentagone 4"/>
          <p:cNvSpPr/>
          <p:nvPr/>
        </p:nvSpPr>
        <p:spPr>
          <a:xfrm>
            <a:off x="-318191" y="0"/>
            <a:ext cx="3594047" cy="5143499"/>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Chevron 5"/>
          <p:cNvSpPr/>
          <p:nvPr/>
        </p:nvSpPr>
        <p:spPr>
          <a:xfrm>
            <a:off x="5508104" y="-16091"/>
            <a:ext cx="2808312" cy="518013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8" name="Rectangle 7"/>
          <p:cNvSpPr/>
          <p:nvPr/>
        </p:nvSpPr>
        <p:spPr>
          <a:xfrm>
            <a:off x="6912260" y="-16091"/>
            <a:ext cx="2231740" cy="51801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0128" y="195486"/>
            <a:ext cx="639292" cy="579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2280" y="4569973"/>
            <a:ext cx="1687836" cy="4500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Espace réservé du texte 139"/>
          <p:cNvSpPr>
            <a:spLocks noGrp="1"/>
          </p:cNvSpPr>
          <p:nvPr/>
        </p:nvSpPr>
        <p:spPr>
          <a:xfrm>
            <a:off x="1115616" y="4861526"/>
            <a:ext cx="5040312" cy="345469"/>
          </a:xfrm>
          <a:prstGeom prst="rect">
            <a:avLst/>
          </a:prstGeom>
        </p:spPr>
        <p:txBody>
          <a:bodyPr lIns="0"/>
          <a:lstStyle>
            <a:lvl1pPr marL="0" indent="0" algn="ctr" defTabSz="914400" rtl="0" eaLnBrk="1" latinLnBrk="0" hangingPunct="1">
              <a:spcBef>
                <a:spcPct val="20000"/>
              </a:spcBef>
              <a:buClr>
                <a:schemeClr val="tx2"/>
              </a:buClr>
              <a:buFont typeface="Wingdings" panose="05000000000000000000" pitchFamily="2" charset="2"/>
              <a:buNone/>
              <a:defRPr sz="1800" b="1" kern="1200">
                <a:solidFill>
                  <a:schemeClr val="bg1"/>
                </a:solidFill>
                <a:effectLst>
                  <a:outerShdw blurRad="38100" dist="38100" dir="2700000" algn="tl">
                    <a:srgbClr val="000000">
                      <a:alpha val="43137"/>
                    </a:srgbClr>
                  </a:outerShdw>
                </a:effectLst>
                <a:latin typeface="+mn-lt"/>
                <a:ea typeface="+mn-ea"/>
                <a:cs typeface="+mn-cs"/>
              </a:defRPr>
            </a:lvl1pPr>
            <a:lvl2pPr marL="457200" indent="0" algn="l" defTabSz="914400" rtl="0" eaLnBrk="1" latinLnBrk="0" hangingPunct="1">
              <a:spcBef>
                <a:spcPct val="20000"/>
              </a:spcBef>
              <a:buClr>
                <a:schemeClr val="bg2"/>
              </a:buClr>
              <a:buFont typeface="Wingdings" panose="05000000000000000000" pitchFamily="2" charset="2"/>
              <a:buNone/>
              <a:defRPr sz="1200" b="0" kern="1200">
                <a:solidFill>
                  <a:schemeClr val="bg1"/>
                </a:solidFill>
                <a:latin typeface="+mn-lt"/>
                <a:ea typeface="+mn-ea"/>
                <a:cs typeface="+mn-cs"/>
              </a:defRPr>
            </a:lvl2pPr>
            <a:lvl3pPr marL="914400" indent="0" algn="l" defTabSz="914400" rtl="0" eaLnBrk="1" latinLnBrk="0" hangingPunct="1">
              <a:spcBef>
                <a:spcPct val="20000"/>
              </a:spcBef>
              <a:buClr>
                <a:schemeClr val="tx2"/>
              </a:buClr>
              <a:buFont typeface="Wingdings" panose="05000000000000000000" pitchFamily="2" charset="2"/>
              <a:buNone/>
              <a:defRPr sz="1200" b="0" kern="1200">
                <a:solidFill>
                  <a:schemeClr val="bg1"/>
                </a:solidFill>
                <a:latin typeface="+mn-lt"/>
                <a:ea typeface="+mn-ea"/>
                <a:cs typeface="+mn-cs"/>
              </a:defRPr>
            </a:lvl3pPr>
            <a:lvl4pPr marL="1371600" indent="0" algn="l" defTabSz="914400" rtl="0" eaLnBrk="1" latinLnBrk="0" hangingPunct="1">
              <a:spcBef>
                <a:spcPct val="20000"/>
              </a:spcBef>
              <a:buClr>
                <a:schemeClr val="bg2"/>
              </a:buClr>
              <a:buFont typeface="Wingdings" panose="05000000000000000000" pitchFamily="2" charset="2"/>
              <a:buNone/>
              <a:defRPr sz="1200" b="0" kern="1200">
                <a:solidFill>
                  <a:schemeClr val="bg1"/>
                </a:solidFill>
                <a:latin typeface="+mn-lt"/>
                <a:ea typeface="+mn-ea"/>
                <a:cs typeface="+mn-cs"/>
              </a:defRPr>
            </a:lvl4pPr>
            <a:lvl5pPr marL="1828800" indent="0" algn="l" defTabSz="914400" rtl="0" eaLnBrk="1" latinLnBrk="0" hangingPunct="1">
              <a:spcBef>
                <a:spcPct val="20000"/>
              </a:spcBef>
              <a:buClr>
                <a:schemeClr val="tx2"/>
              </a:buClr>
              <a:buFont typeface="Wingdings" panose="05000000000000000000" pitchFamily="2" charset="2"/>
              <a:buNone/>
              <a:defRPr sz="1200" b="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Clr>
                <a:srgbClr val="FCBE04"/>
              </a:buClr>
              <a:defRPr/>
            </a:pPr>
            <a:r>
              <a:rPr lang="fr-FR" dirty="0" smtClean="0">
                <a:solidFill>
                  <a:srgbClr val="C00000"/>
                </a:solidFill>
              </a:rPr>
              <a:t>Heure du Jeudi du 5 décembre 2019</a:t>
            </a:r>
            <a:endParaRPr lang="fr-FR" dirty="0">
              <a:solidFill>
                <a:srgbClr val="C00000"/>
              </a:solidFill>
            </a:endParaRPr>
          </a:p>
        </p:txBody>
      </p:sp>
      <p:sp>
        <p:nvSpPr>
          <p:cNvPr id="14" name="Espace réservé du texte 4"/>
          <p:cNvSpPr txBox="1">
            <a:spLocks/>
          </p:cNvSpPr>
          <p:nvPr/>
        </p:nvSpPr>
        <p:spPr>
          <a:xfrm>
            <a:off x="-216045" y="2453458"/>
            <a:ext cx="2844800" cy="815608"/>
          </a:xfrm>
          <a:prstGeom prst="rect">
            <a:avLst/>
          </a:prstGeom>
        </p:spPr>
        <p:txBody>
          <a:bodyPr vert="horz" wrap="square" lIns="91440" tIns="45720" rIns="91440" bIns="45720" rtlCol="0">
            <a:spAutoFit/>
          </a:bodyPr>
          <a:lstStyle>
            <a:lvl1pPr marL="0" marR="0" indent="0" algn="l" defTabSz="914400" rtl="0" eaLnBrk="1" fontAlgn="auto" latinLnBrk="0" hangingPunct="1">
              <a:lnSpc>
                <a:spcPct val="100000"/>
              </a:lnSpc>
              <a:spcBef>
                <a:spcPts val="0"/>
              </a:spcBef>
              <a:spcAft>
                <a:spcPts val="300"/>
              </a:spcAft>
              <a:buClrTx/>
              <a:buSzTx/>
              <a:buFontTx/>
              <a:buNone/>
              <a:tabLst/>
              <a:defRPr sz="1600" b="0" kern="1200" cap="all">
                <a:solidFill>
                  <a:srgbClr val="7F7F7F"/>
                </a:solidFill>
                <a:latin typeface="+mn-lt"/>
                <a:ea typeface="+mn-ea"/>
                <a:cs typeface="+mn-cs"/>
              </a:defRPr>
            </a:lvl1pPr>
            <a:lvl2pPr algn="l" rtl="0" fontAlgn="base">
              <a:spcBef>
                <a:spcPct val="0"/>
              </a:spcBef>
              <a:spcAft>
                <a:spcPct val="0"/>
              </a:spcAft>
              <a:defRPr b="1" kern="1200" cap="all">
                <a:solidFill>
                  <a:srgbClr val="7F7F7F"/>
                </a:solidFill>
                <a:latin typeface="+mn-lt"/>
                <a:ea typeface="+mn-ea"/>
                <a:cs typeface="+mn-cs"/>
              </a:defRPr>
            </a:lvl2pPr>
            <a:lvl3pPr algn="l" rtl="0" fontAlgn="base">
              <a:spcBef>
                <a:spcPct val="0"/>
              </a:spcBef>
              <a:spcAft>
                <a:spcPct val="0"/>
              </a:spcAft>
              <a:buClr>
                <a:schemeClr val="accent1"/>
              </a:buClr>
              <a:defRPr sz="1600" kern="1200" cap="all">
                <a:solidFill>
                  <a:srgbClr val="7F7F7F"/>
                </a:solidFill>
                <a:latin typeface="+mn-lt"/>
                <a:ea typeface="+mn-ea"/>
                <a:cs typeface="+mn-cs"/>
              </a:defRPr>
            </a:lvl3pPr>
            <a:lvl4pPr marL="142875" algn="l" rtl="0" fontAlgn="base">
              <a:lnSpc>
                <a:spcPts val="1600"/>
              </a:lnSpc>
              <a:spcBef>
                <a:spcPct val="0"/>
              </a:spcBef>
              <a:spcAft>
                <a:spcPct val="0"/>
              </a:spcAft>
              <a:defRPr sz="1200" kern="1200">
                <a:solidFill>
                  <a:schemeClr val="tx1"/>
                </a:solidFill>
                <a:latin typeface="Arial" panose="020B0604020202020204" pitchFamily="34" charset="0"/>
                <a:ea typeface="+mn-ea"/>
                <a:cs typeface="Arial" panose="020B0604020202020204" pitchFamily="34" charset="0"/>
              </a:defRPr>
            </a:lvl4pPr>
            <a:lvl5pPr marL="142875" indent="-142875" algn="l" rtl="0" fontAlgn="base">
              <a:spcBef>
                <a:spcPts val="300"/>
              </a:spcBef>
              <a:spcAft>
                <a:spcPts val="1200"/>
              </a:spcAft>
              <a:buClr>
                <a:schemeClr val="accent1"/>
              </a:buClr>
              <a:buFont typeface="Britannic Bold" pitchFamily="34" charset="0"/>
              <a:buChar char="&gt;"/>
              <a:defRPr sz="1200" b="1" kern="1200" cap="all">
                <a:solidFill>
                  <a:schemeClr val="tx1"/>
                </a:solidFill>
                <a:latin typeface="+mn-lt"/>
                <a:ea typeface="+mn-ea"/>
                <a:cs typeface="Arial" charset="0"/>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fr-FR" sz="1400" b="0" i="0" u="none" strike="noStrike" kern="1200" cap="all" spc="0" normalizeH="0" baseline="0" noProof="0" dirty="0" smtClean="0">
              <a:ln>
                <a:noFill/>
              </a:ln>
              <a:solidFill>
                <a:schemeClr val="accent2"/>
              </a:solidFill>
              <a:effectLst/>
              <a:uLnTx/>
              <a:uFillTx/>
              <a:ea typeface="+mn-ea"/>
              <a:cs typeface="+mn-cs"/>
            </a:endParaRPr>
          </a:p>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fr-FR" sz="1400" b="0" i="0" u="none" strike="noStrike" kern="1200" cap="all" spc="0" normalizeH="0" baseline="0" noProof="0" dirty="0" smtClean="0">
                <a:ln>
                  <a:noFill/>
                </a:ln>
                <a:solidFill>
                  <a:schemeClr val="accent2"/>
                </a:solidFill>
                <a:effectLst/>
                <a:uLnTx/>
                <a:uFillTx/>
                <a:ea typeface="+mn-ea"/>
                <a:cs typeface="+mn-cs"/>
              </a:rPr>
              <a:t>Direction marchés et offres</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fr-FR" sz="1400" b="0" i="0" u="none" strike="noStrike" kern="1200" cap="all" spc="0" normalizeH="0" baseline="0" noProof="0" dirty="0">
              <a:ln>
                <a:noFill/>
              </a:ln>
              <a:solidFill>
                <a:schemeClr val="accent2"/>
              </a:solidFill>
              <a:effectLst/>
              <a:uLnTx/>
              <a:uFillTx/>
              <a:ea typeface="+mn-ea"/>
              <a:cs typeface="+mn-cs"/>
            </a:endParaRPr>
          </a:p>
        </p:txBody>
      </p:sp>
      <p:sp>
        <p:nvSpPr>
          <p:cNvPr id="15" name="Titre 8"/>
          <p:cNvSpPr txBox="1">
            <a:spLocks/>
          </p:cNvSpPr>
          <p:nvPr/>
        </p:nvSpPr>
        <p:spPr>
          <a:xfrm>
            <a:off x="-482407" y="1484483"/>
            <a:ext cx="3095898" cy="1200329"/>
          </a:xfrm>
          <a:prstGeom prst="rect">
            <a:avLst/>
          </a:prstGeom>
        </p:spPr>
        <p:txBody>
          <a:bodyPr vert="horz" wrap="square" lIns="91440" tIns="45720" rIns="91440" bIns="45720" rtlCol="0" anchor="t" anchorCtr="0">
            <a:spAutoFit/>
          </a:bodyPr>
          <a:lstStyle>
            <a:lvl1pPr algn="ctr" rtl="0" fontAlgn="base">
              <a:spcBef>
                <a:spcPct val="0"/>
              </a:spcBef>
              <a:spcAft>
                <a:spcPct val="0"/>
              </a:spcAft>
              <a:defRPr sz="3500" b="1" kern="1200" cap="all" baseline="0">
                <a:solidFill>
                  <a:srgbClr val="7F7F7F"/>
                </a:solidFill>
                <a:latin typeface="+mj-lt"/>
                <a:ea typeface="+mj-ea"/>
                <a:cs typeface="+mj-cs"/>
              </a:defRPr>
            </a:lvl1pPr>
            <a:lvl2pPr algn="l" rtl="0" fontAlgn="base">
              <a:spcBef>
                <a:spcPct val="0"/>
              </a:spcBef>
              <a:spcAft>
                <a:spcPct val="0"/>
              </a:spcAft>
              <a:defRPr sz="2200" b="1">
                <a:solidFill>
                  <a:srgbClr val="7F7F7F"/>
                </a:solidFill>
                <a:latin typeface="Arial Narrow" pitchFamily="34" charset="0"/>
              </a:defRPr>
            </a:lvl2pPr>
            <a:lvl3pPr algn="l" rtl="0" fontAlgn="base">
              <a:spcBef>
                <a:spcPct val="0"/>
              </a:spcBef>
              <a:spcAft>
                <a:spcPct val="0"/>
              </a:spcAft>
              <a:defRPr sz="2200" b="1">
                <a:solidFill>
                  <a:srgbClr val="7F7F7F"/>
                </a:solidFill>
                <a:latin typeface="Arial Narrow" pitchFamily="34" charset="0"/>
              </a:defRPr>
            </a:lvl3pPr>
            <a:lvl4pPr algn="l" rtl="0" fontAlgn="base">
              <a:spcBef>
                <a:spcPct val="0"/>
              </a:spcBef>
              <a:spcAft>
                <a:spcPct val="0"/>
              </a:spcAft>
              <a:defRPr sz="2200" b="1">
                <a:solidFill>
                  <a:srgbClr val="7F7F7F"/>
                </a:solidFill>
                <a:latin typeface="Arial Narrow" pitchFamily="34" charset="0"/>
              </a:defRPr>
            </a:lvl4pPr>
            <a:lvl5pPr algn="l" rtl="0" fontAlgn="base">
              <a:spcBef>
                <a:spcPct val="0"/>
              </a:spcBef>
              <a:spcAft>
                <a:spcPct val="0"/>
              </a:spcAft>
              <a:defRPr sz="2200" b="1">
                <a:solidFill>
                  <a:srgbClr val="7F7F7F"/>
                </a:solidFill>
                <a:latin typeface="Arial Narrow" pitchFamily="34" charset="0"/>
              </a:defRPr>
            </a:lvl5pPr>
            <a:lvl6pPr marL="457200" algn="l" rtl="0" fontAlgn="base">
              <a:spcBef>
                <a:spcPct val="0"/>
              </a:spcBef>
              <a:spcAft>
                <a:spcPct val="0"/>
              </a:spcAft>
              <a:defRPr sz="2200" b="1">
                <a:solidFill>
                  <a:srgbClr val="7F7F7F"/>
                </a:solidFill>
                <a:latin typeface="Arial Narrow" pitchFamily="34" charset="0"/>
              </a:defRPr>
            </a:lvl6pPr>
            <a:lvl7pPr marL="914400" algn="l" rtl="0" fontAlgn="base">
              <a:spcBef>
                <a:spcPct val="0"/>
              </a:spcBef>
              <a:spcAft>
                <a:spcPct val="0"/>
              </a:spcAft>
              <a:defRPr sz="2200" b="1">
                <a:solidFill>
                  <a:srgbClr val="7F7F7F"/>
                </a:solidFill>
                <a:latin typeface="Arial Narrow" pitchFamily="34" charset="0"/>
              </a:defRPr>
            </a:lvl7pPr>
            <a:lvl8pPr marL="1371600" algn="l" rtl="0" fontAlgn="base">
              <a:spcBef>
                <a:spcPct val="0"/>
              </a:spcBef>
              <a:spcAft>
                <a:spcPct val="0"/>
              </a:spcAft>
              <a:defRPr sz="2200" b="1">
                <a:solidFill>
                  <a:srgbClr val="7F7F7F"/>
                </a:solidFill>
                <a:latin typeface="Arial Narrow" pitchFamily="34" charset="0"/>
              </a:defRPr>
            </a:lvl8pPr>
            <a:lvl9pPr marL="1828800" algn="l" rtl="0" fontAlgn="base">
              <a:spcBef>
                <a:spcPct val="0"/>
              </a:spcBef>
              <a:spcAft>
                <a:spcPct val="0"/>
              </a:spcAft>
              <a:defRPr sz="2200" b="1">
                <a:solidFill>
                  <a:srgbClr val="7F7F7F"/>
                </a:solidFill>
                <a:latin typeface="Arial Narrow"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800" b="1" i="0" u="none" strike="noStrike" kern="1200" cap="all" spc="0" normalizeH="0" baseline="0" noProof="0" dirty="0" smtClean="0">
                <a:ln>
                  <a:noFill/>
                </a:ln>
                <a:solidFill>
                  <a:schemeClr val="accent2"/>
                </a:solidFill>
                <a:effectLst/>
                <a:uLnTx/>
                <a:uFillTx/>
                <a:latin typeface="+mn-lt"/>
                <a:ea typeface="+mj-ea"/>
                <a:cs typeface="+mj-cs"/>
              </a:rPr>
              <a:t>IARD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800" b="1" i="0" u="none" strike="noStrike" kern="1200" cap="all" spc="0" normalizeH="0" baseline="0" noProof="0" dirty="0" smtClean="0">
                <a:ln>
                  <a:noFill/>
                </a:ln>
                <a:solidFill>
                  <a:schemeClr val="accent2"/>
                </a:solidFill>
                <a:effectLst/>
                <a:uLnTx/>
                <a:uFillTx/>
                <a:latin typeface="+mn-lt"/>
                <a:ea typeface="+mj-ea"/>
                <a:cs typeface="+mj-cs"/>
              </a:rPr>
              <a:t>PRÉVOYANCE</a:t>
            </a:r>
            <a:br>
              <a:rPr kumimoji="0" lang="fr-FR" sz="2800" b="1" i="0" u="none" strike="noStrike" kern="1200" cap="all" spc="0" normalizeH="0" baseline="0" noProof="0" dirty="0" smtClean="0">
                <a:ln>
                  <a:noFill/>
                </a:ln>
                <a:solidFill>
                  <a:schemeClr val="accent2"/>
                </a:solidFill>
                <a:effectLst/>
                <a:uLnTx/>
                <a:uFillTx/>
                <a:latin typeface="+mn-lt"/>
                <a:ea typeface="+mj-ea"/>
                <a:cs typeface="+mj-cs"/>
              </a:rPr>
            </a:br>
            <a:endParaRPr kumimoji="0" lang="fr-FR" sz="1600" b="1" i="0" u="none" strike="noStrike" kern="1200" cap="all" spc="0" normalizeH="0" baseline="0" noProof="0" dirty="0">
              <a:ln>
                <a:noFill/>
              </a:ln>
              <a:solidFill>
                <a:schemeClr val="accent2"/>
              </a:solidFill>
              <a:effectLst/>
              <a:uLnTx/>
              <a:uFillTx/>
              <a:latin typeface="+mn-lt"/>
              <a:ea typeface="+mj-ea"/>
              <a:cs typeface="+mj-cs"/>
            </a:endParaRPr>
          </a:p>
        </p:txBody>
      </p:sp>
      <p:cxnSp>
        <p:nvCxnSpPr>
          <p:cNvPr id="11" name="Connecteur droit 10"/>
          <p:cNvCxnSpPr/>
          <p:nvPr/>
        </p:nvCxnSpPr>
        <p:spPr>
          <a:xfrm>
            <a:off x="-194598" y="1419622"/>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 name="Connecteur droit 17"/>
          <p:cNvCxnSpPr/>
          <p:nvPr/>
        </p:nvCxnSpPr>
        <p:spPr>
          <a:xfrm>
            <a:off x="-53785" y="2499742"/>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9" name="Espace réservé du texte 139"/>
          <p:cNvSpPr>
            <a:spLocks noGrp="1"/>
          </p:cNvSpPr>
          <p:nvPr/>
        </p:nvSpPr>
        <p:spPr>
          <a:xfrm>
            <a:off x="2606864" y="80327"/>
            <a:ext cx="3024336" cy="1404156"/>
          </a:xfrm>
          <a:prstGeom prst="rect">
            <a:avLst/>
          </a:prstGeom>
        </p:spPr>
        <p:txBody>
          <a:bodyPr lIns="0"/>
          <a:lstStyle>
            <a:lvl1pPr marL="0" indent="0" algn="ctr" defTabSz="914400" rtl="0" eaLnBrk="1" latinLnBrk="0" hangingPunct="1">
              <a:spcBef>
                <a:spcPct val="20000"/>
              </a:spcBef>
              <a:buClr>
                <a:schemeClr val="tx2"/>
              </a:buClr>
              <a:buFont typeface="Wingdings" panose="05000000000000000000" pitchFamily="2" charset="2"/>
              <a:buNone/>
              <a:defRPr sz="1800" b="1" kern="1200">
                <a:solidFill>
                  <a:schemeClr val="bg1"/>
                </a:solidFill>
                <a:effectLst>
                  <a:outerShdw blurRad="38100" dist="38100" dir="2700000" algn="tl">
                    <a:srgbClr val="000000">
                      <a:alpha val="43137"/>
                    </a:srgbClr>
                  </a:outerShdw>
                </a:effectLst>
                <a:latin typeface="+mn-lt"/>
                <a:ea typeface="+mn-ea"/>
                <a:cs typeface="+mn-cs"/>
              </a:defRPr>
            </a:lvl1pPr>
            <a:lvl2pPr marL="457200" indent="0" algn="l" defTabSz="914400" rtl="0" eaLnBrk="1" latinLnBrk="0" hangingPunct="1">
              <a:spcBef>
                <a:spcPct val="20000"/>
              </a:spcBef>
              <a:buClr>
                <a:schemeClr val="bg2"/>
              </a:buClr>
              <a:buFont typeface="Wingdings" panose="05000000000000000000" pitchFamily="2" charset="2"/>
              <a:buNone/>
              <a:defRPr sz="1200" b="0" kern="1200">
                <a:solidFill>
                  <a:schemeClr val="bg1"/>
                </a:solidFill>
                <a:latin typeface="+mn-lt"/>
                <a:ea typeface="+mn-ea"/>
                <a:cs typeface="+mn-cs"/>
              </a:defRPr>
            </a:lvl2pPr>
            <a:lvl3pPr marL="914400" indent="0" algn="l" defTabSz="914400" rtl="0" eaLnBrk="1" latinLnBrk="0" hangingPunct="1">
              <a:spcBef>
                <a:spcPct val="20000"/>
              </a:spcBef>
              <a:buClr>
                <a:schemeClr val="tx2"/>
              </a:buClr>
              <a:buFont typeface="Wingdings" panose="05000000000000000000" pitchFamily="2" charset="2"/>
              <a:buNone/>
              <a:defRPr sz="1200" b="0" kern="1200">
                <a:solidFill>
                  <a:schemeClr val="bg1"/>
                </a:solidFill>
                <a:latin typeface="+mn-lt"/>
                <a:ea typeface="+mn-ea"/>
                <a:cs typeface="+mn-cs"/>
              </a:defRPr>
            </a:lvl3pPr>
            <a:lvl4pPr marL="1371600" indent="0" algn="l" defTabSz="914400" rtl="0" eaLnBrk="1" latinLnBrk="0" hangingPunct="1">
              <a:spcBef>
                <a:spcPct val="20000"/>
              </a:spcBef>
              <a:buClr>
                <a:schemeClr val="bg2"/>
              </a:buClr>
              <a:buFont typeface="Wingdings" panose="05000000000000000000" pitchFamily="2" charset="2"/>
              <a:buNone/>
              <a:defRPr sz="1200" b="0" kern="1200">
                <a:solidFill>
                  <a:schemeClr val="bg1"/>
                </a:solidFill>
                <a:latin typeface="+mn-lt"/>
                <a:ea typeface="+mn-ea"/>
                <a:cs typeface="+mn-cs"/>
              </a:defRPr>
            </a:lvl4pPr>
            <a:lvl5pPr marL="1828800" indent="0" algn="l" defTabSz="914400" rtl="0" eaLnBrk="1" latinLnBrk="0" hangingPunct="1">
              <a:spcBef>
                <a:spcPct val="20000"/>
              </a:spcBef>
              <a:buClr>
                <a:schemeClr val="tx2"/>
              </a:buClr>
              <a:buFont typeface="Wingdings" panose="05000000000000000000" pitchFamily="2" charset="2"/>
              <a:buNone/>
              <a:defRPr sz="1200" b="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buClr>
                <a:srgbClr val="FCBE04"/>
              </a:buClr>
              <a:defRPr/>
            </a:pPr>
            <a:r>
              <a:rPr lang="fr-FR" sz="3200" dirty="0" smtClean="0">
                <a:solidFill>
                  <a:prstClr val="white"/>
                </a:solidFill>
              </a:rPr>
              <a:t>L’ASSURANCE DE PASSER DE BELLES FÊTES </a:t>
            </a:r>
          </a:p>
        </p:txBody>
      </p:sp>
    </p:spTree>
    <p:extLst>
      <p:ext uri="{BB962C8B-B14F-4D97-AF65-F5344CB8AC3E}">
        <p14:creationId xmlns:p14="http://schemas.microsoft.com/office/powerpoint/2010/main" val="18535637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8"/>
          <p:cNvSpPr txBox="1">
            <a:spLocks/>
          </p:cNvSpPr>
          <p:nvPr/>
        </p:nvSpPr>
        <p:spPr>
          <a:xfrm>
            <a:off x="101374" y="263154"/>
            <a:ext cx="3095898" cy="523220"/>
          </a:xfrm>
          <a:prstGeom prst="rect">
            <a:avLst/>
          </a:prstGeom>
          <a:ln>
            <a:noFill/>
          </a:ln>
        </p:spPr>
        <p:txBody>
          <a:bodyPr vert="horz" wrap="square" lIns="91440" tIns="45720" rIns="91440" bIns="45720" rtlCol="0" anchor="t" anchorCtr="0">
            <a:spAutoFit/>
          </a:bodyPr>
          <a:lstStyle>
            <a:lvl1pPr algn="ctr" rtl="0" fontAlgn="base">
              <a:spcBef>
                <a:spcPct val="0"/>
              </a:spcBef>
              <a:spcAft>
                <a:spcPct val="0"/>
              </a:spcAft>
              <a:defRPr sz="3500" b="1" kern="1200" cap="all" baseline="0">
                <a:solidFill>
                  <a:srgbClr val="7F7F7F"/>
                </a:solidFill>
                <a:latin typeface="+mj-lt"/>
                <a:ea typeface="+mj-ea"/>
                <a:cs typeface="+mj-cs"/>
              </a:defRPr>
            </a:lvl1pPr>
            <a:lvl2pPr algn="l" rtl="0" fontAlgn="base">
              <a:spcBef>
                <a:spcPct val="0"/>
              </a:spcBef>
              <a:spcAft>
                <a:spcPct val="0"/>
              </a:spcAft>
              <a:defRPr sz="2200" b="1">
                <a:solidFill>
                  <a:srgbClr val="7F7F7F"/>
                </a:solidFill>
                <a:latin typeface="Arial Narrow" pitchFamily="34" charset="0"/>
              </a:defRPr>
            </a:lvl2pPr>
            <a:lvl3pPr algn="l" rtl="0" fontAlgn="base">
              <a:spcBef>
                <a:spcPct val="0"/>
              </a:spcBef>
              <a:spcAft>
                <a:spcPct val="0"/>
              </a:spcAft>
              <a:defRPr sz="2200" b="1">
                <a:solidFill>
                  <a:srgbClr val="7F7F7F"/>
                </a:solidFill>
                <a:latin typeface="Arial Narrow" pitchFamily="34" charset="0"/>
              </a:defRPr>
            </a:lvl3pPr>
            <a:lvl4pPr algn="l" rtl="0" fontAlgn="base">
              <a:spcBef>
                <a:spcPct val="0"/>
              </a:spcBef>
              <a:spcAft>
                <a:spcPct val="0"/>
              </a:spcAft>
              <a:defRPr sz="2200" b="1">
                <a:solidFill>
                  <a:srgbClr val="7F7F7F"/>
                </a:solidFill>
                <a:latin typeface="Arial Narrow" pitchFamily="34" charset="0"/>
              </a:defRPr>
            </a:lvl4pPr>
            <a:lvl5pPr algn="l" rtl="0" fontAlgn="base">
              <a:spcBef>
                <a:spcPct val="0"/>
              </a:spcBef>
              <a:spcAft>
                <a:spcPct val="0"/>
              </a:spcAft>
              <a:defRPr sz="2200" b="1">
                <a:solidFill>
                  <a:srgbClr val="7F7F7F"/>
                </a:solidFill>
                <a:latin typeface="Arial Narrow" pitchFamily="34" charset="0"/>
              </a:defRPr>
            </a:lvl5pPr>
            <a:lvl6pPr marL="457200" algn="l" rtl="0" fontAlgn="base">
              <a:spcBef>
                <a:spcPct val="0"/>
              </a:spcBef>
              <a:spcAft>
                <a:spcPct val="0"/>
              </a:spcAft>
              <a:defRPr sz="2200" b="1">
                <a:solidFill>
                  <a:srgbClr val="7F7F7F"/>
                </a:solidFill>
                <a:latin typeface="Arial Narrow" pitchFamily="34" charset="0"/>
              </a:defRPr>
            </a:lvl6pPr>
            <a:lvl7pPr marL="914400" algn="l" rtl="0" fontAlgn="base">
              <a:spcBef>
                <a:spcPct val="0"/>
              </a:spcBef>
              <a:spcAft>
                <a:spcPct val="0"/>
              </a:spcAft>
              <a:defRPr sz="2200" b="1">
                <a:solidFill>
                  <a:srgbClr val="7F7F7F"/>
                </a:solidFill>
                <a:latin typeface="Arial Narrow" pitchFamily="34" charset="0"/>
              </a:defRPr>
            </a:lvl7pPr>
            <a:lvl8pPr marL="1371600" algn="l" rtl="0" fontAlgn="base">
              <a:spcBef>
                <a:spcPct val="0"/>
              </a:spcBef>
              <a:spcAft>
                <a:spcPct val="0"/>
              </a:spcAft>
              <a:defRPr sz="2200" b="1">
                <a:solidFill>
                  <a:srgbClr val="7F7F7F"/>
                </a:solidFill>
                <a:latin typeface="Arial Narrow" pitchFamily="34" charset="0"/>
              </a:defRPr>
            </a:lvl8pPr>
            <a:lvl9pPr marL="1828800" algn="l" rtl="0" fontAlgn="base">
              <a:spcBef>
                <a:spcPct val="0"/>
              </a:spcBef>
              <a:spcAft>
                <a:spcPct val="0"/>
              </a:spcAft>
              <a:defRPr sz="2200" b="1">
                <a:solidFill>
                  <a:srgbClr val="7F7F7F"/>
                </a:solidFill>
                <a:latin typeface="Arial Narrow" pitchFamily="34" charset="0"/>
              </a:defRPr>
            </a:lvl9pPr>
          </a:lstStyle>
          <a:p>
            <a:pPr fontAlgn="auto">
              <a:spcAft>
                <a:spcPts val="0"/>
              </a:spcAft>
              <a:defRPr/>
            </a:pPr>
            <a:r>
              <a:rPr lang="fr-FR" sz="2800" dirty="0" smtClean="0">
                <a:solidFill>
                  <a:schemeClr val="accent2"/>
                </a:solidFill>
              </a:rPr>
              <a:t>SOMMAIRE</a:t>
            </a:r>
            <a:endParaRPr lang="fr-FR" sz="1600" dirty="0">
              <a:solidFill>
                <a:schemeClr val="accent2"/>
              </a:solidFill>
            </a:endParaRPr>
          </a:p>
        </p:txBody>
      </p:sp>
      <p:cxnSp>
        <p:nvCxnSpPr>
          <p:cNvPr id="3" name="Connecteur droit 2"/>
          <p:cNvCxnSpPr/>
          <p:nvPr/>
        </p:nvCxnSpPr>
        <p:spPr>
          <a:xfrm>
            <a:off x="389183" y="182773"/>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 name="Connecteur droit 3"/>
          <p:cNvCxnSpPr/>
          <p:nvPr/>
        </p:nvCxnSpPr>
        <p:spPr>
          <a:xfrm>
            <a:off x="389183" y="830845"/>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ZoneTexte 7"/>
          <p:cNvSpPr txBox="1"/>
          <p:nvPr/>
        </p:nvSpPr>
        <p:spPr>
          <a:xfrm>
            <a:off x="1322557" y="981219"/>
            <a:ext cx="5193658" cy="507831"/>
          </a:xfrm>
          <a:prstGeom prst="rect">
            <a:avLst/>
          </a:prstGeom>
          <a:noFill/>
        </p:spPr>
        <p:txBody>
          <a:bodyPr wrap="square" rtlCol="0">
            <a:spAutoFit/>
          </a:bodyPr>
          <a:lstStyle/>
          <a:p>
            <a:r>
              <a:rPr lang="fr-FR" sz="1100" b="1" dirty="0" smtClean="0">
                <a:solidFill>
                  <a:srgbClr val="C00000"/>
                </a:solidFill>
              </a:rPr>
              <a:t>L’assurance de passer de belles fêtes de fin d’année ! </a:t>
            </a:r>
          </a:p>
          <a:p>
            <a:r>
              <a:rPr lang="fr-FR" sz="800" b="1" dirty="0" smtClean="0">
                <a:solidFill>
                  <a:schemeClr val="accent2"/>
                </a:solidFill>
              </a:rPr>
              <a:t>Pour passer de belles fêtes de fin d’année, il est impératif d’être bien couvert, bien assuré.</a:t>
            </a:r>
          </a:p>
          <a:p>
            <a:r>
              <a:rPr lang="fr-FR" sz="800" b="1" dirty="0" smtClean="0">
                <a:solidFill>
                  <a:schemeClr val="accent2"/>
                </a:solidFill>
              </a:rPr>
              <a:t>L'assurance </a:t>
            </a:r>
            <a:r>
              <a:rPr lang="fr-FR" sz="800" b="1" dirty="0">
                <a:solidFill>
                  <a:schemeClr val="accent2"/>
                </a:solidFill>
              </a:rPr>
              <a:t>et l'assistance constituent des solutions pour faire face à la plupart des incidents lors des </a:t>
            </a:r>
            <a:r>
              <a:rPr lang="fr-FR" sz="800" b="1" dirty="0" smtClean="0">
                <a:solidFill>
                  <a:schemeClr val="accent2"/>
                </a:solidFill>
              </a:rPr>
              <a:t>fêtes.</a:t>
            </a:r>
            <a:endParaRPr lang="fr-FR" sz="1200" b="1" dirty="0">
              <a:solidFill>
                <a:schemeClr val="accent2"/>
              </a:solidFill>
            </a:endParaRPr>
          </a:p>
        </p:txBody>
      </p:sp>
      <p:sp>
        <p:nvSpPr>
          <p:cNvPr id="10" name="ZoneTexte 9"/>
          <p:cNvSpPr txBox="1"/>
          <p:nvPr/>
        </p:nvSpPr>
        <p:spPr>
          <a:xfrm>
            <a:off x="1322557" y="1554070"/>
            <a:ext cx="4968552" cy="507831"/>
          </a:xfrm>
          <a:prstGeom prst="rect">
            <a:avLst/>
          </a:prstGeom>
          <a:noFill/>
        </p:spPr>
        <p:txBody>
          <a:bodyPr wrap="square" rtlCol="0">
            <a:spAutoFit/>
          </a:bodyPr>
          <a:lstStyle/>
          <a:p>
            <a:r>
              <a:rPr lang="fr-FR" sz="1100" b="1" dirty="0" smtClean="0">
                <a:solidFill>
                  <a:srgbClr val="C00000"/>
                </a:solidFill>
              </a:rPr>
              <a:t>La liste du père noël et les paquets cadeaux</a:t>
            </a:r>
          </a:p>
          <a:p>
            <a:r>
              <a:rPr lang="fr-FR" sz="800" b="1" dirty="0" smtClean="0">
                <a:solidFill>
                  <a:schemeClr val="accent2"/>
                </a:solidFill>
              </a:rPr>
              <a:t>Pour </a:t>
            </a:r>
            <a:r>
              <a:rPr lang="fr-FR" sz="800" b="1" dirty="0">
                <a:solidFill>
                  <a:schemeClr val="accent2"/>
                </a:solidFill>
              </a:rPr>
              <a:t>profiter des </a:t>
            </a:r>
            <a:r>
              <a:rPr lang="fr-FR" sz="800" b="1" dirty="0" smtClean="0">
                <a:solidFill>
                  <a:schemeClr val="accent2"/>
                </a:solidFill>
              </a:rPr>
              <a:t>fêtes en </a:t>
            </a:r>
            <a:r>
              <a:rPr lang="fr-FR" sz="800" b="1" dirty="0">
                <a:solidFill>
                  <a:schemeClr val="accent2"/>
                </a:solidFill>
              </a:rPr>
              <a:t>toute tranquillité, il est important de vérifier que </a:t>
            </a:r>
            <a:r>
              <a:rPr lang="fr-FR" sz="800" b="1" dirty="0" smtClean="0">
                <a:solidFill>
                  <a:schemeClr val="accent2"/>
                </a:solidFill>
              </a:rPr>
              <a:t>la liste «</a:t>
            </a:r>
            <a:r>
              <a:rPr lang="fr-FR" sz="800" b="1" dirty="0">
                <a:solidFill>
                  <a:schemeClr val="accent2"/>
                </a:solidFill>
              </a:rPr>
              <a:t> protection » est prête et complète</a:t>
            </a:r>
            <a:r>
              <a:rPr lang="fr-FR" sz="800" b="1" dirty="0" smtClean="0">
                <a:solidFill>
                  <a:schemeClr val="accent2"/>
                </a:solidFill>
              </a:rPr>
              <a:t>. Trouvez la check-list de nos assurances et assistances.</a:t>
            </a:r>
            <a:endParaRPr lang="fr-FR" sz="800" b="1" dirty="0">
              <a:solidFill>
                <a:schemeClr val="accent2"/>
              </a:solidFill>
            </a:endParaRPr>
          </a:p>
        </p:txBody>
      </p:sp>
      <p:sp>
        <p:nvSpPr>
          <p:cNvPr id="11" name="ZoneTexte 10"/>
          <p:cNvSpPr txBox="1"/>
          <p:nvPr/>
        </p:nvSpPr>
        <p:spPr>
          <a:xfrm>
            <a:off x="1322557" y="2126921"/>
            <a:ext cx="4968552" cy="507831"/>
          </a:xfrm>
          <a:prstGeom prst="rect">
            <a:avLst/>
          </a:prstGeom>
          <a:noFill/>
        </p:spPr>
        <p:txBody>
          <a:bodyPr wrap="square" rtlCol="0">
            <a:spAutoFit/>
          </a:bodyPr>
          <a:lstStyle/>
          <a:p>
            <a:r>
              <a:rPr lang="fr-FR" sz="1100" b="1" dirty="0">
                <a:solidFill>
                  <a:srgbClr val="C00000"/>
                </a:solidFill>
              </a:rPr>
              <a:t>Vous rappelez-vous de notre petite famille ? Souvenir de ces vacances d’été…</a:t>
            </a:r>
          </a:p>
          <a:p>
            <a:r>
              <a:rPr lang="fr-FR" sz="800" b="1" dirty="0" smtClean="0">
                <a:solidFill>
                  <a:schemeClr val="accent2"/>
                </a:solidFill>
              </a:rPr>
              <a:t>Portrait de la famille. </a:t>
            </a:r>
          </a:p>
          <a:p>
            <a:r>
              <a:rPr lang="fr-FR" sz="800" b="1" dirty="0" smtClean="0">
                <a:solidFill>
                  <a:schemeClr val="accent2"/>
                </a:solidFill>
              </a:rPr>
              <a:t>Accident, chute, explosions ne seront que quelques unes de leurs mésaventures… Sont-ils biens assurés ? </a:t>
            </a:r>
            <a:endParaRPr lang="fr-FR" sz="1200" b="1" dirty="0">
              <a:solidFill>
                <a:schemeClr val="accent2"/>
              </a:solidFill>
            </a:endParaRPr>
          </a:p>
        </p:txBody>
      </p:sp>
      <p:sp>
        <p:nvSpPr>
          <p:cNvPr id="12" name="ZoneTexte 11"/>
          <p:cNvSpPr txBox="1"/>
          <p:nvPr/>
        </p:nvSpPr>
        <p:spPr>
          <a:xfrm>
            <a:off x="1322557" y="2699771"/>
            <a:ext cx="4968552" cy="754053"/>
          </a:xfrm>
          <a:prstGeom prst="rect">
            <a:avLst/>
          </a:prstGeom>
          <a:noFill/>
        </p:spPr>
        <p:txBody>
          <a:bodyPr wrap="square" rtlCol="0">
            <a:spAutoFit/>
          </a:bodyPr>
          <a:lstStyle/>
          <a:p>
            <a:r>
              <a:rPr lang="fr-FR" sz="1100" b="1" dirty="0" smtClean="0">
                <a:solidFill>
                  <a:srgbClr val="C00000"/>
                </a:solidFill>
              </a:rPr>
              <a:t>Départ pour la montagne !</a:t>
            </a:r>
          </a:p>
          <a:p>
            <a:r>
              <a:rPr lang="fr-FR" sz="800" b="1" dirty="0" smtClean="0">
                <a:solidFill>
                  <a:schemeClr val="accent2"/>
                </a:solidFill>
              </a:rPr>
              <a:t>Les tribulations hivernales  de la famille MARTIN commencent ! </a:t>
            </a:r>
          </a:p>
          <a:p>
            <a:r>
              <a:rPr lang="fr-FR" sz="800" b="1" dirty="0" smtClean="0">
                <a:solidFill>
                  <a:schemeClr val="accent2"/>
                </a:solidFill>
              </a:rPr>
              <a:t>Incidents, galères et tuiles sont leurs lots quotidiens.</a:t>
            </a:r>
          </a:p>
          <a:p>
            <a:r>
              <a:rPr lang="fr-FR" sz="800" b="1" dirty="0" smtClean="0">
                <a:solidFill>
                  <a:schemeClr val="accent2"/>
                </a:solidFill>
              </a:rPr>
              <a:t>Dans </a:t>
            </a:r>
            <a:r>
              <a:rPr lang="fr-FR" sz="800" b="1" dirty="0">
                <a:solidFill>
                  <a:schemeClr val="accent2"/>
                </a:solidFill>
              </a:rPr>
              <a:t>quelles conditions les contrats d’assurance et d’assistance sont-ils susceptibles d’intervenir ? Que proposent-ils ? A vous de </a:t>
            </a:r>
            <a:r>
              <a:rPr lang="fr-FR" sz="800" b="1" dirty="0" smtClean="0">
                <a:solidFill>
                  <a:schemeClr val="accent2"/>
                </a:solidFill>
              </a:rPr>
              <a:t>vérifier !</a:t>
            </a:r>
            <a:endParaRPr lang="fr-FR" sz="800" b="1" dirty="0">
              <a:solidFill>
                <a:schemeClr val="accent2"/>
              </a:solidFill>
            </a:endParaRPr>
          </a:p>
        </p:txBody>
      </p:sp>
      <p:sp>
        <p:nvSpPr>
          <p:cNvPr id="13" name="ZoneTexte 12"/>
          <p:cNvSpPr txBox="1"/>
          <p:nvPr/>
        </p:nvSpPr>
        <p:spPr>
          <a:xfrm>
            <a:off x="1322557" y="3518843"/>
            <a:ext cx="5097399" cy="384721"/>
          </a:xfrm>
          <a:prstGeom prst="rect">
            <a:avLst/>
          </a:prstGeom>
          <a:noFill/>
        </p:spPr>
        <p:txBody>
          <a:bodyPr wrap="square" rtlCol="0">
            <a:spAutoFit/>
          </a:bodyPr>
          <a:lstStyle/>
          <a:p>
            <a:r>
              <a:rPr lang="fr-FR" sz="1100" b="1" dirty="0" smtClean="0">
                <a:solidFill>
                  <a:srgbClr val="C00000"/>
                </a:solidFill>
              </a:rPr>
              <a:t>Les indispensables de l’assurance.</a:t>
            </a:r>
          </a:p>
          <a:p>
            <a:r>
              <a:rPr lang="fr-FR" sz="800" b="1" dirty="0" smtClean="0">
                <a:solidFill>
                  <a:schemeClr val="accent2"/>
                </a:solidFill>
              </a:rPr>
              <a:t>Pour vous former, pour progresser ou simplement rester à jour, </a:t>
            </a:r>
            <a:r>
              <a:rPr lang="fr-FR" sz="800" b="1" dirty="0">
                <a:solidFill>
                  <a:schemeClr val="accent2"/>
                </a:solidFill>
              </a:rPr>
              <a:t>l</a:t>
            </a:r>
            <a:r>
              <a:rPr lang="fr-FR" sz="800" b="1" dirty="0" smtClean="0">
                <a:solidFill>
                  <a:schemeClr val="accent2"/>
                </a:solidFill>
              </a:rPr>
              <a:t>es outils d’aide à la vente sont à votre disposition.</a:t>
            </a:r>
            <a:endParaRPr lang="fr-FR" sz="800" b="1" dirty="0">
              <a:solidFill>
                <a:schemeClr val="accent2"/>
              </a:solidFill>
            </a:endParaRPr>
          </a:p>
        </p:txBody>
      </p:sp>
      <p:sp>
        <p:nvSpPr>
          <p:cNvPr id="14" name="ZoneTexte 13"/>
          <p:cNvSpPr txBox="1"/>
          <p:nvPr/>
        </p:nvSpPr>
        <p:spPr>
          <a:xfrm>
            <a:off x="1322557" y="3968583"/>
            <a:ext cx="4968552" cy="507831"/>
          </a:xfrm>
          <a:prstGeom prst="rect">
            <a:avLst/>
          </a:prstGeom>
          <a:noFill/>
        </p:spPr>
        <p:txBody>
          <a:bodyPr wrap="square" rtlCol="0">
            <a:spAutoFit/>
          </a:bodyPr>
          <a:lstStyle/>
          <a:p>
            <a:r>
              <a:rPr lang="fr-FR" sz="1100" b="1" dirty="0" smtClean="0">
                <a:solidFill>
                  <a:srgbClr val="C00000"/>
                </a:solidFill>
              </a:rPr>
              <a:t>Maîtriser le budget des vacances.</a:t>
            </a:r>
          </a:p>
          <a:p>
            <a:r>
              <a:rPr lang="fr-FR" sz="800" b="1" dirty="0" smtClean="0">
                <a:solidFill>
                  <a:schemeClr val="accent2"/>
                </a:solidFill>
              </a:rPr>
              <a:t>Faire ses comptes et maîtriser ses dépenses est une priorité pour les vacanciers. Retrouvez les remises et primes de nos offres destinées à nos clients.</a:t>
            </a:r>
            <a:endParaRPr lang="fr-FR" sz="800" b="1" dirty="0">
              <a:solidFill>
                <a:schemeClr val="accent2"/>
              </a:solidFill>
            </a:endParaRPr>
          </a:p>
        </p:txBody>
      </p:sp>
      <p:pic>
        <p:nvPicPr>
          <p:cNvPr id="1331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4527"/>
          <a:stretch/>
        </p:blipFill>
        <p:spPr bwMode="auto">
          <a:xfrm>
            <a:off x="6419956" y="-7474"/>
            <a:ext cx="2724044" cy="51509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7"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1040046"/>
            <a:ext cx="404428" cy="380764"/>
          </a:xfrm>
          <a:prstGeom prst="rect">
            <a:avLst/>
          </a:prstGeom>
          <a:noFill/>
          <a:extLst>
            <a:ext uri="{909E8E84-426E-40DD-AFC4-6F175D3DCCD1}">
              <a14:hiddenFill xmlns:a14="http://schemas.microsoft.com/office/drawing/2010/main">
                <a:solidFill>
                  <a:srgbClr val="FFFFFF"/>
                </a:solidFill>
              </a14:hiddenFill>
            </a:ext>
          </a:extLst>
        </p:spPr>
      </p:pic>
      <p:sp>
        <p:nvSpPr>
          <p:cNvPr id="23" name="ZoneTexte 22"/>
          <p:cNvSpPr txBox="1"/>
          <p:nvPr/>
        </p:nvSpPr>
        <p:spPr>
          <a:xfrm>
            <a:off x="1322557" y="4541434"/>
            <a:ext cx="4968552" cy="384721"/>
          </a:xfrm>
          <a:prstGeom prst="rect">
            <a:avLst/>
          </a:prstGeom>
          <a:noFill/>
        </p:spPr>
        <p:txBody>
          <a:bodyPr wrap="square" rtlCol="0">
            <a:spAutoFit/>
          </a:bodyPr>
          <a:lstStyle/>
          <a:p>
            <a:r>
              <a:rPr lang="fr-FR" sz="1100" b="1" dirty="0" smtClean="0">
                <a:solidFill>
                  <a:srgbClr val="C00000"/>
                </a:solidFill>
              </a:rPr>
              <a:t>Tentez de remporter des cadeaux !</a:t>
            </a:r>
          </a:p>
          <a:p>
            <a:r>
              <a:rPr lang="fr-FR" sz="800" b="1" dirty="0">
                <a:solidFill>
                  <a:schemeClr val="accent2"/>
                </a:solidFill>
              </a:rPr>
              <a:t>Participez </a:t>
            </a:r>
            <a:r>
              <a:rPr lang="fr-FR" sz="800" b="1" dirty="0" smtClean="0">
                <a:solidFill>
                  <a:schemeClr val="accent2"/>
                </a:solidFill>
              </a:rPr>
              <a:t>au quiz pour </a:t>
            </a:r>
            <a:r>
              <a:rPr lang="fr-FR" sz="800" b="1" dirty="0">
                <a:solidFill>
                  <a:schemeClr val="accent2"/>
                </a:solidFill>
              </a:rPr>
              <a:t>tenter de remporter de nombreux </a:t>
            </a:r>
            <a:r>
              <a:rPr lang="fr-FR" sz="800" b="1" dirty="0" smtClean="0">
                <a:solidFill>
                  <a:schemeClr val="accent2"/>
                </a:solidFill>
              </a:rPr>
              <a:t>cadeaux. </a:t>
            </a:r>
            <a:endParaRPr lang="fr-FR" sz="800" b="1" dirty="0">
              <a:solidFill>
                <a:schemeClr val="accent2"/>
              </a:solidFill>
            </a:endParaRPr>
          </a:p>
        </p:txBody>
      </p:sp>
      <p:pic>
        <p:nvPicPr>
          <p:cNvPr id="24"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1638641"/>
            <a:ext cx="404428" cy="380764"/>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2185748"/>
            <a:ext cx="404428" cy="380764"/>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2813333"/>
            <a:ext cx="404428" cy="38076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3454560"/>
            <a:ext cx="404428" cy="380764"/>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4010775"/>
            <a:ext cx="404428" cy="380764"/>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4566993"/>
            <a:ext cx="404428" cy="3807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85478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ogner un rectangle avec un coin diagonal 19"/>
          <p:cNvSpPr/>
          <p:nvPr/>
        </p:nvSpPr>
        <p:spPr>
          <a:xfrm>
            <a:off x="811783" y="936233"/>
            <a:ext cx="5479326" cy="552817"/>
          </a:xfrm>
          <a:prstGeom prst="snip2DiagRect">
            <a:avLst/>
          </a:prstGeom>
          <a:solidFill>
            <a:schemeClr val="accent2">
              <a:lumMod val="20000"/>
              <a:lumOff val="80000"/>
            </a:schemeClr>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8"/>
          <p:cNvSpPr txBox="1">
            <a:spLocks/>
          </p:cNvSpPr>
          <p:nvPr/>
        </p:nvSpPr>
        <p:spPr>
          <a:xfrm>
            <a:off x="101374" y="263154"/>
            <a:ext cx="3095898" cy="523220"/>
          </a:xfrm>
          <a:prstGeom prst="rect">
            <a:avLst/>
          </a:prstGeom>
          <a:ln>
            <a:noFill/>
          </a:ln>
        </p:spPr>
        <p:txBody>
          <a:bodyPr vert="horz" wrap="square" lIns="91440" tIns="45720" rIns="91440" bIns="45720" rtlCol="0" anchor="t" anchorCtr="0">
            <a:spAutoFit/>
          </a:bodyPr>
          <a:lstStyle>
            <a:lvl1pPr algn="ctr" rtl="0" fontAlgn="base">
              <a:spcBef>
                <a:spcPct val="0"/>
              </a:spcBef>
              <a:spcAft>
                <a:spcPct val="0"/>
              </a:spcAft>
              <a:defRPr sz="3500" b="1" kern="1200" cap="all" baseline="0">
                <a:solidFill>
                  <a:srgbClr val="7F7F7F"/>
                </a:solidFill>
                <a:latin typeface="+mj-lt"/>
                <a:ea typeface="+mj-ea"/>
                <a:cs typeface="+mj-cs"/>
              </a:defRPr>
            </a:lvl1pPr>
            <a:lvl2pPr algn="l" rtl="0" fontAlgn="base">
              <a:spcBef>
                <a:spcPct val="0"/>
              </a:spcBef>
              <a:spcAft>
                <a:spcPct val="0"/>
              </a:spcAft>
              <a:defRPr sz="2200" b="1">
                <a:solidFill>
                  <a:srgbClr val="7F7F7F"/>
                </a:solidFill>
                <a:latin typeface="Arial Narrow" pitchFamily="34" charset="0"/>
              </a:defRPr>
            </a:lvl2pPr>
            <a:lvl3pPr algn="l" rtl="0" fontAlgn="base">
              <a:spcBef>
                <a:spcPct val="0"/>
              </a:spcBef>
              <a:spcAft>
                <a:spcPct val="0"/>
              </a:spcAft>
              <a:defRPr sz="2200" b="1">
                <a:solidFill>
                  <a:srgbClr val="7F7F7F"/>
                </a:solidFill>
                <a:latin typeface="Arial Narrow" pitchFamily="34" charset="0"/>
              </a:defRPr>
            </a:lvl3pPr>
            <a:lvl4pPr algn="l" rtl="0" fontAlgn="base">
              <a:spcBef>
                <a:spcPct val="0"/>
              </a:spcBef>
              <a:spcAft>
                <a:spcPct val="0"/>
              </a:spcAft>
              <a:defRPr sz="2200" b="1">
                <a:solidFill>
                  <a:srgbClr val="7F7F7F"/>
                </a:solidFill>
                <a:latin typeface="Arial Narrow" pitchFamily="34" charset="0"/>
              </a:defRPr>
            </a:lvl4pPr>
            <a:lvl5pPr algn="l" rtl="0" fontAlgn="base">
              <a:spcBef>
                <a:spcPct val="0"/>
              </a:spcBef>
              <a:spcAft>
                <a:spcPct val="0"/>
              </a:spcAft>
              <a:defRPr sz="2200" b="1">
                <a:solidFill>
                  <a:srgbClr val="7F7F7F"/>
                </a:solidFill>
                <a:latin typeface="Arial Narrow" pitchFamily="34" charset="0"/>
              </a:defRPr>
            </a:lvl5pPr>
            <a:lvl6pPr marL="457200" algn="l" rtl="0" fontAlgn="base">
              <a:spcBef>
                <a:spcPct val="0"/>
              </a:spcBef>
              <a:spcAft>
                <a:spcPct val="0"/>
              </a:spcAft>
              <a:defRPr sz="2200" b="1">
                <a:solidFill>
                  <a:srgbClr val="7F7F7F"/>
                </a:solidFill>
                <a:latin typeface="Arial Narrow" pitchFamily="34" charset="0"/>
              </a:defRPr>
            </a:lvl6pPr>
            <a:lvl7pPr marL="914400" algn="l" rtl="0" fontAlgn="base">
              <a:spcBef>
                <a:spcPct val="0"/>
              </a:spcBef>
              <a:spcAft>
                <a:spcPct val="0"/>
              </a:spcAft>
              <a:defRPr sz="2200" b="1">
                <a:solidFill>
                  <a:srgbClr val="7F7F7F"/>
                </a:solidFill>
                <a:latin typeface="Arial Narrow" pitchFamily="34" charset="0"/>
              </a:defRPr>
            </a:lvl7pPr>
            <a:lvl8pPr marL="1371600" algn="l" rtl="0" fontAlgn="base">
              <a:spcBef>
                <a:spcPct val="0"/>
              </a:spcBef>
              <a:spcAft>
                <a:spcPct val="0"/>
              </a:spcAft>
              <a:defRPr sz="2200" b="1">
                <a:solidFill>
                  <a:srgbClr val="7F7F7F"/>
                </a:solidFill>
                <a:latin typeface="Arial Narrow" pitchFamily="34" charset="0"/>
              </a:defRPr>
            </a:lvl8pPr>
            <a:lvl9pPr marL="1828800" algn="l" rtl="0" fontAlgn="base">
              <a:spcBef>
                <a:spcPct val="0"/>
              </a:spcBef>
              <a:spcAft>
                <a:spcPct val="0"/>
              </a:spcAft>
              <a:defRPr sz="2200" b="1">
                <a:solidFill>
                  <a:srgbClr val="7F7F7F"/>
                </a:solidFill>
                <a:latin typeface="Arial Narrow" pitchFamily="34" charset="0"/>
              </a:defRPr>
            </a:lvl9pPr>
          </a:lstStyle>
          <a:p>
            <a:pPr fontAlgn="auto">
              <a:spcAft>
                <a:spcPts val="0"/>
              </a:spcAft>
              <a:defRPr/>
            </a:pPr>
            <a:r>
              <a:rPr lang="fr-FR" sz="2800" dirty="0" smtClean="0">
                <a:solidFill>
                  <a:srgbClr val="C0504D"/>
                </a:solidFill>
              </a:rPr>
              <a:t>SOMMAIRE</a:t>
            </a:r>
            <a:endParaRPr lang="fr-FR" sz="1600" dirty="0">
              <a:solidFill>
                <a:srgbClr val="C0504D"/>
              </a:solidFill>
            </a:endParaRPr>
          </a:p>
        </p:txBody>
      </p:sp>
      <p:cxnSp>
        <p:nvCxnSpPr>
          <p:cNvPr id="3" name="Connecteur droit 2"/>
          <p:cNvCxnSpPr/>
          <p:nvPr/>
        </p:nvCxnSpPr>
        <p:spPr>
          <a:xfrm>
            <a:off x="389183" y="182773"/>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 name="Connecteur droit 3"/>
          <p:cNvCxnSpPr/>
          <p:nvPr/>
        </p:nvCxnSpPr>
        <p:spPr>
          <a:xfrm>
            <a:off x="389183" y="830845"/>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ZoneTexte 7"/>
          <p:cNvSpPr txBox="1"/>
          <p:nvPr/>
        </p:nvSpPr>
        <p:spPr>
          <a:xfrm>
            <a:off x="1322557" y="981219"/>
            <a:ext cx="5193658" cy="507831"/>
          </a:xfrm>
          <a:prstGeom prst="rect">
            <a:avLst/>
          </a:prstGeom>
          <a:noFill/>
        </p:spPr>
        <p:txBody>
          <a:bodyPr wrap="square" rtlCol="0">
            <a:spAutoFit/>
          </a:bodyPr>
          <a:lstStyle/>
          <a:p>
            <a:r>
              <a:rPr lang="fr-FR" sz="1100" b="1" dirty="0" smtClean="0">
                <a:solidFill>
                  <a:srgbClr val="C00000"/>
                </a:solidFill>
              </a:rPr>
              <a:t>L’assurance de passer de belles fêtes de fin d’année ! </a:t>
            </a:r>
          </a:p>
          <a:p>
            <a:r>
              <a:rPr lang="fr-FR" sz="800" b="1" dirty="0" smtClean="0">
                <a:solidFill>
                  <a:srgbClr val="C0504D"/>
                </a:solidFill>
              </a:rPr>
              <a:t>Pour passer de belles fêtes de fin d’année, il est impératif d’être bien couvert, bien assuré.</a:t>
            </a:r>
          </a:p>
          <a:p>
            <a:r>
              <a:rPr lang="fr-FR" sz="800" b="1" dirty="0" smtClean="0">
                <a:solidFill>
                  <a:srgbClr val="C0504D"/>
                </a:solidFill>
              </a:rPr>
              <a:t>L'assurance </a:t>
            </a:r>
            <a:r>
              <a:rPr lang="fr-FR" sz="800" b="1" dirty="0">
                <a:solidFill>
                  <a:srgbClr val="C0504D"/>
                </a:solidFill>
              </a:rPr>
              <a:t>et l'assistance constituent des solutions pour faire face à la plupart des incidents lors des </a:t>
            </a:r>
            <a:r>
              <a:rPr lang="fr-FR" sz="800" b="1" dirty="0" smtClean="0">
                <a:solidFill>
                  <a:srgbClr val="C0504D"/>
                </a:solidFill>
              </a:rPr>
              <a:t>fêtes.</a:t>
            </a:r>
            <a:endParaRPr lang="fr-FR" sz="1200" b="1" dirty="0">
              <a:solidFill>
                <a:srgbClr val="C0504D"/>
              </a:solidFill>
            </a:endParaRPr>
          </a:p>
        </p:txBody>
      </p:sp>
      <p:sp>
        <p:nvSpPr>
          <p:cNvPr id="10" name="ZoneTexte 9"/>
          <p:cNvSpPr txBox="1"/>
          <p:nvPr/>
        </p:nvSpPr>
        <p:spPr>
          <a:xfrm>
            <a:off x="1322557" y="1554070"/>
            <a:ext cx="4968552" cy="507831"/>
          </a:xfrm>
          <a:prstGeom prst="rect">
            <a:avLst/>
          </a:prstGeom>
          <a:noFill/>
        </p:spPr>
        <p:txBody>
          <a:bodyPr wrap="square" rtlCol="0">
            <a:spAutoFit/>
          </a:bodyPr>
          <a:lstStyle/>
          <a:p>
            <a:r>
              <a:rPr lang="fr-FR" sz="1100" b="1" dirty="0" smtClean="0">
                <a:solidFill>
                  <a:srgbClr val="C00000"/>
                </a:solidFill>
              </a:rPr>
              <a:t>La liste du père noël et les paquets cadeaux</a:t>
            </a:r>
          </a:p>
          <a:p>
            <a:r>
              <a:rPr lang="fr-FR" sz="800" b="1" dirty="0" smtClean="0">
                <a:solidFill>
                  <a:srgbClr val="C0504D"/>
                </a:solidFill>
              </a:rPr>
              <a:t>Pour </a:t>
            </a:r>
            <a:r>
              <a:rPr lang="fr-FR" sz="800" b="1" dirty="0">
                <a:solidFill>
                  <a:srgbClr val="C0504D"/>
                </a:solidFill>
              </a:rPr>
              <a:t>profiter des </a:t>
            </a:r>
            <a:r>
              <a:rPr lang="fr-FR" sz="800" b="1" dirty="0" smtClean="0">
                <a:solidFill>
                  <a:srgbClr val="C0504D"/>
                </a:solidFill>
              </a:rPr>
              <a:t>fêtes en </a:t>
            </a:r>
            <a:r>
              <a:rPr lang="fr-FR" sz="800" b="1" dirty="0">
                <a:solidFill>
                  <a:srgbClr val="C0504D"/>
                </a:solidFill>
              </a:rPr>
              <a:t>toute tranquillité, il est important de vérifier que </a:t>
            </a:r>
            <a:r>
              <a:rPr lang="fr-FR" sz="800" b="1" dirty="0" smtClean="0">
                <a:solidFill>
                  <a:srgbClr val="C0504D"/>
                </a:solidFill>
              </a:rPr>
              <a:t>la liste «</a:t>
            </a:r>
            <a:r>
              <a:rPr lang="fr-FR" sz="800" b="1" dirty="0">
                <a:solidFill>
                  <a:srgbClr val="C0504D"/>
                </a:solidFill>
              </a:rPr>
              <a:t> protection » est prête et complète</a:t>
            </a:r>
            <a:r>
              <a:rPr lang="fr-FR" sz="800" b="1" dirty="0" smtClean="0">
                <a:solidFill>
                  <a:srgbClr val="C0504D"/>
                </a:solidFill>
              </a:rPr>
              <a:t>. Trouvez la check-list de nos assurances et assistances.</a:t>
            </a:r>
            <a:endParaRPr lang="fr-FR" sz="800" b="1" dirty="0">
              <a:solidFill>
                <a:srgbClr val="C0504D"/>
              </a:solidFill>
            </a:endParaRPr>
          </a:p>
        </p:txBody>
      </p:sp>
      <p:sp>
        <p:nvSpPr>
          <p:cNvPr id="11" name="ZoneTexte 10"/>
          <p:cNvSpPr txBox="1"/>
          <p:nvPr/>
        </p:nvSpPr>
        <p:spPr>
          <a:xfrm>
            <a:off x="1322557" y="2126921"/>
            <a:ext cx="4968552" cy="507831"/>
          </a:xfrm>
          <a:prstGeom prst="rect">
            <a:avLst/>
          </a:prstGeom>
          <a:noFill/>
        </p:spPr>
        <p:txBody>
          <a:bodyPr wrap="square" rtlCol="0">
            <a:spAutoFit/>
          </a:bodyPr>
          <a:lstStyle/>
          <a:p>
            <a:r>
              <a:rPr lang="fr-FR" sz="1100" b="1" dirty="0">
                <a:solidFill>
                  <a:srgbClr val="C00000"/>
                </a:solidFill>
              </a:rPr>
              <a:t>Vous rappelez-vous de notre petite famille ? Souvenir de ces vacances d’été…</a:t>
            </a:r>
          </a:p>
          <a:p>
            <a:r>
              <a:rPr lang="fr-FR" sz="800" b="1" dirty="0" smtClean="0">
                <a:solidFill>
                  <a:srgbClr val="C0504D"/>
                </a:solidFill>
              </a:rPr>
              <a:t>Portrait de la famille. </a:t>
            </a:r>
          </a:p>
          <a:p>
            <a:r>
              <a:rPr lang="fr-FR" sz="800" b="1" dirty="0" smtClean="0">
                <a:solidFill>
                  <a:srgbClr val="C0504D"/>
                </a:solidFill>
              </a:rPr>
              <a:t>Accident, chute, explosions ne seront que quelques unes de leurs mésaventures… Sont-ils biens assurés ? </a:t>
            </a:r>
            <a:endParaRPr lang="fr-FR" sz="1200" b="1" dirty="0">
              <a:solidFill>
                <a:srgbClr val="C0504D"/>
              </a:solidFill>
            </a:endParaRPr>
          </a:p>
        </p:txBody>
      </p:sp>
      <p:sp>
        <p:nvSpPr>
          <p:cNvPr id="12" name="ZoneTexte 11"/>
          <p:cNvSpPr txBox="1"/>
          <p:nvPr/>
        </p:nvSpPr>
        <p:spPr>
          <a:xfrm>
            <a:off x="1322557" y="2699771"/>
            <a:ext cx="4968552" cy="754053"/>
          </a:xfrm>
          <a:prstGeom prst="rect">
            <a:avLst/>
          </a:prstGeom>
          <a:noFill/>
        </p:spPr>
        <p:txBody>
          <a:bodyPr wrap="square" rtlCol="0">
            <a:spAutoFit/>
          </a:bodyPr>
          <a:lstStyle/>
          <a:p>
            <a:r>
              <a:rPr lang="fr-FR" sz="1100" b="1" dirty="0" smtClean="0">
                <a:solidFill>
                  <a:srgbClr val="C00000"/>
                </a:solidFill>
              </a:rPr>
              <a:t>Départ pour la montagne !</a:t>
            </a:r>
          </a:p>
          <a:p>
            <a:r>
              <a:rPr lang="fr-FR" sz="800" b="1" dirty="0" smtClean="0">
                <a:solidFill>
                  <a:srgbClr val="C0504D"/>
                </a:solidFill>
              </a:rPr>
              <a:t>Les tribulations hivernales  de la famille MARTIN commencent ! </a:t>
            </a:r>
          </a:p>
          <a:p>
            <a:r>
              <a:rPr lang="fr-FR" sz="800" b="1" dirty="0" smtClean="0">
                <a:solidFill>
                  <a:srgbClr val="C0504D"/>
                </a:solidFill>
              </a:rPr>
              <a:t>Incidents, galères et tuiles sont leurs lots quotidiens.</a:t>
            </a:r>
          </a:p>
          <a:p>
            <a:r>
              <a:rPr lang="fr-FR" sz="800" b="1" dirty="0" smtClean="0">
                <a:solidFill>
                  <a:srgbClr val="C0504D"/>
                </a:solidFill>
              </a:rPr>
              <a:t>Dans </a:t>
            </a:r>
            <a:r>
              <a:rPr lang="fr-FR" sz="800" b="1" dirty="0">
                <a:solidFill>
                  <a:srgbClr val="C0504D"/>
                </a:solidFill>
              </a:rPr>
              <a:t>quelles conditions les contrats d’assurance et d’assistance sont-ils susceptibles d’intervenir ? Que proposent-ils ? A vous de </a:t>
            </a:r>
            <a:r>
              <a:rPr lang="fr-FR" sz="800" b="1" dirty="0" smtClean="0">
                <a:solidFill>
                  <a:srgbClr val="C0504D"/>
                </a:solidFill>
              </a:rPr>
              <a:t>vérifier !</a:t>
            </a:r>
            <a:endParaRPr lang="fr-FR" sz="800" b="1" dirty="0">
              <a:solidFill>
                <a:srgbClr val="C0504D"/>
              </a:solidFill>
            </a:endParaRPr>
          </a:p>
        </p:txBody>
      </p:sp>
      <p:sp>
        <p:nvSpPr>
          <p:cNvPr id="13" name="ZoneTexte 12"/>
          <p:cNvSpPr txBox="1"/>
          <p:nvPr/>
        </p:nvSpPr>
        <p:spPr>
          <a:xfrm>
            <a:off x="1322557" y="3518843"/>
            <a:ext cx="5097399" cy="384721"/>
          </a:xfrm>
          <a:prstGeom prst="rect">
            <a:avLst/>
          </a:prstGeom>
          <a:noFill/>
        </p:spPr>
        <p:txBody>
          <a:bodyPr wrap="square" rtlCol="0">
            <a:spAutoFit/>
          </a:bodyPr>
          <a:lstStyle/>
          <a:p>
            <a:r>
              <a:rPr lang="fr-FR" sz="1100" b="1" dirty="0" smtClean="0">
                <a:solidFill>
                  <a:srgbClr val="C00000"/>
                </a:solidFill>
              </a:rPr>
              <a:t>Les indispensables de l’assurance.</a:t>
            </a:r>
          </a:p>
          <a:p>
            <a:r>
              <a:rPr lang="fr-FR" sz="800" b="1" dirty="0" smtClean="0">
                <a:solidFill>
                  <a:srgbClr val="C0504D"/>
                </a:solidFill>
              </a:rPr>
              <a:t>Pour vous former, pour progresser ou simplement rester à jour, </a:t>
            </a:r>
            <a:r>
              <a:rPr lang="fr-FR" sz="800" b="1" dirty="0">
                <a:solidFill>
                  <a:srgbClr val="C0504D"/>
                </a:solidFill>
              </a:rPr>
              <a:t>l</a:t>
            </a:r>
            <a:r>
              <a:rPr lang="fr-FR" sz="800" b="1" dirty="0" smtClean="0">
                <a:solidFill>
                  <a:srgbClr val="C0504D"/>
                </a:solidFill>
              </a:rPr>
              <a:t>es outils d’aide à la vente sont à votre disposition.</a:t>
            </a:r>
            <a:endParaRPr lang="fr-FR" sz="800" b="1" dirty="0">
              <a:solidFill>
                <a:srgbClr val="C0504D"/>
              </a:solidFill>
            </a:endParaRPr>
          </a:p>
        </p:txBody>
      </p:sp>
      <p:sp>
        <p:nvSpPr>
          <p:cNvPr id="14" name="ZoneTexte 13"/>
          <p:cNvSpPr txBox="1"/>
          <p:nvPr/>
        </p:nvSpPr>
        <p:spPr>
          <a:xfrm>
            <a:off x="1322557" y="3968583"/>
            <a:ext cx="4968552" cy="507831"/>
          </a:xfrm>
          <a:prstGeom prst="rect">
            <a:avLst/>
          </a:prstGeom>
          <a:noFill/>
        </p:spPr>
        <p:txBody>
          <a:bodyPr wrap="square" rtlCol="0">
            <a:spAutoFit/>
          </a:bodyPr>
          <a:lstStyle/>
          <a:p>
            <a:r>
              <a:rPr lang="fr-FR" sz="1100" b="1" dirty="0" smtClean="0">
                <a:solidFill>
                  <a:srgbClr val="C00000"/>
                </a:solidFill>
              </a:rPr>
              <a:t>Maîtriser le budget des vacances.</a:t>
            </a:r>
          </a:p>
          <a:p>
            <a:r>
              <a:rPr lang="fr-FR" sz="800" b="1" dirty="0" smtClean="0">
                <a:solidFill>
                  <a:srgbClr val="C0504D"/>
                </a:solidFill>
              </a:rPr>
              <a:t>Faire ses comptes et maîtriser ses dépenses est une priorité pour les vacanciers. Retrouvez les remises et primes de nos offres destinées à nos clients.</a:t>
            </a:r>
            <a:endParaRPr lang="fr-FR" sz="800" b="1" dirty="0">
              <a:solidFill>
                <a:srgbClr val="C0504D"/>
              </a:solidFill>
            </a:endParaRPr>
          </a:p>
        </p:txBody>
      </p:sp>
      <p:pic>
        <p:nvPicPr>
          <p:cNvPr id="1331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4527"/>
          <a:stretch/>
        </p:blipFill>
        <p:spPr bwMode="auto">
          <a:xfrm>
            <a:off x="6419956" y="-7474"/>
            <a:ext cx="2724044" cy="51509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7"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1040046"/>
            <a:ext cx="404428" cy="380764"/>
          </a:xfrm>
          <a:prstGeom prst="rect">
            <a:avLst/>
          </a:prstGeom>
          <a:noFill/>
          <a:extLst>
            <a:ext uri="{909E8E84-426E-40DD-AFC4-6F175D3DCCD1}">
              <a14:hiddenFill xmlns:a14="http://schemas.microsoft.com/office/drawing/2010/main">
                <a:solidFill>
                  <a:srgbClr val="FFFFFF"/>
                </a:solidFill>
              </a14:hiddenFill>
            </a:ext>
          </a:extLst>
        </p:spPr>
      </p:pic>
      <p:sp>
        <p:nvSpPr>
          <p:cNvPr id="23" name="ZoneTexte 22"/>
          <p:cNvSpPr txBox="1"/>
          <p:nvPr/>
        </p:nvSpPr>
        <p:spPr>
          <a:xfrm>
            <a:off x="1322557" y="4541434"/>
            <a:ext cx="4968552" cy="384721"/>
          </a:xfrm>
          <a:prstGeom prst="rect">
            <a:avLst/>
          </a:prstGeom>
          <a:noFill/>
        </p:spPr>
        <p:txBody>
          <a:bodyPr wrap="square" rtlCol="0">
            <a:spAutoFit/>
          </a:bodyPr>
          <a:lstStyle/>
          <a:p>
            <a:r>
              <a:rPr lang="fr-FR" sz="1100" b="1" dirty="0" smtClean="0">
                <a:solidFill>
                  <a:srgbClr val="C00000"/>
                </a:solidFill>
              </a:rPr>
              <a:t>Tentez de remporter des cadeaux !</a:t>
            </a:r>
          </a:p>
          <a:p>
            <a:r>
              <a:rPr lang="fr-FR" sz="800" b="1" dirty="0">
                <a:solidFill>
                  <a:srgbClr val="C0504D"/>
                </a:solidFill>
              </a:rPr>
              <a:t>Participez </a:t>
            </a:r>
            <a:r>
              <a:rPr lang="fr-FR" sz="800" b="1" dirty="0" smtClean="0">
                <a:solidFill>
                  <a:srgbClr val="C0504D"/>
                </a:solidFill>
              </a:rPr>
              <a:t>au quiz pour </a:t>
            </a:r>
            <a:r>
              <a:rPr lang="fr-FR" sz="800" b="1" dirty="0">
                <a:solidFill>
                  <a:srgbClr val="C0504D"/>
                </a:solidFill>
              </a:rPr>
              <a:t>tenter de remporter de nombreux </a:t>
            </a:r>
            <a:r>
              <a:rPr lang="fr-FR" sz="800" b="1" dirty="0" smtClean="0">
                <a:solidFill>
                  <a:srgbClr val="C0504D"/>
                </a:solidFill>
              </a:rPr>
              <a:t>cadeaux. </a:t>
            </a:r>
            <a:endParaRPr lang="fr-FR" sz="800" b="1" dirty="0">
              <a:solidFill>
                <a:srgbClr val="C0504D"/>
              </a:solidFill>
            </a:endParaRPr>
          </a:p>
        </p:txBody>
      </p:sp>
      <p:pic>
        <p:nvPicPr>
          <p:cNvPr id="24"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1638641"/>
            <a:ext cx="404428" cy="380764"/>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2185748"/>
            <a:ext cx="404428" cy="380764"/>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2813333"/>
            <a:ext cx="404428" cy="38076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3454560"/>
            <a:ext cx="404428" cy="380764"/>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4010775"/>
            <a:ext cx="404428" cy="380764"/>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4566993"/>
            <a:ext cx="404428" cy="3807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3212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diamond(out)">
                                      <p:cBhvr>
                                        <p:cTn id="7"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5"/>
          <p:cNvSpPr txBox="1">
            <a:spLocks/>
          </p:cNvSpPr>
          <p:nvPr/>
        </p:nvSpPr>
        <p:spPr>
          <a:xfrm>
            <a:off x="369185" y="133273"/>
            <a:ext cx="7650163" cy="738664"/>
          </a:xfrm>
          <a:prstGeom prst="rect">
            <a:avLst/>
          </a:prstGeom>
        </p:spPr>
        <p:txBody>
          <a:bodyPr vert="horz" lIns="91440" tIns="45720" rIns="91440" bIns="45720" rtlCol="0" anchor="t" anchorCtr="0">
            <a:spAutoFit/>
          </a:bodyPr>
          <a:lstStyle>
            <a:lvl1pPr algn="l" rtl="0" fontAlgn="base">
              <a:spcBef>
                <a:spcPct val="0"/>
              </a:spcBef>
              <a:spcAft>
                <a:spcPct val="0"/>
              </a:spcAft>
              <a:defRPr sz="2200" b="1" kern="1200" cap="all" baseline="0">
                <a:solidFill>
                  <a:srgbClr val="7F7F7F"/>
                </a:solidFill>
                <a:latin typeface="+mj-lt"/>
                <a:ea typeface="+mj-ea"/>
                <a:cs typeface="+mj-cs"/>
              </a:defRPr>
            </a:lvl1pPr>
            <a:lvl2pPr algn="l" rtl="0" fontAlgn="base">
              <a:spcBef>
                <a:spcPct val="0"/>
              </a:spcBef>
              <a:spcAft>
                <a:spcPct val="0"/>
              </a:spcAft>
              <a:defRPr sz="2200" b="1">
                <a:solidFill>
                  <a:srgbClr val="7F7F7F"/>
                </a:solidFill>
                <a:latin typeface="Arial Narrow" pitchFamily="34" charset="0"/>
              </a:defRPr>
            </a:lvl2pPr>
            <a:lvl3pPr algn="l" rtl="0" fontAlgn="base">
              <a:spcBef>
                <a:spcPct val="0"/>
              </a:spcBef>
              <a:spcAft>
                <a:spcPct val="0"/>
              </a:spcAft>
              <a:defRPr sz="2200" b="1">
                <a:solidFill>
                  <a:srgbClr val="7F7F7F"/>
                </a:solidFill>
                <a:latin typeface="Arial Narrow" pitchFamily="34" charset="0"/>
              </a:defRPr>
            </a:lvl3pPr>
            <a:lvl4pPr algn="l" rtl="0" fontAlgn="base">
              <a:spcBef>
                <a:spcPct val="0"/>
              </a:spcBef>
              <a:spcAft>
                <a:spcPct val="0"/>
              </a:spcAft>
              <a:defRPr sz="2200" b="1">
                <a:solidFill>
                  <a:srgbClr val="7F7F7F"/>
                </a:solidFill>
                <a:latin typeface="Arial Narrow" pitchFamily="34" charset="0"/>
              </a:defRPr>
            </a:lvl4pPr>
            <a:lvl5pPr algn="l" rtl="0" fontAlgn="base">
              <a:spcBef>
                <a:spcPct val="0"/>
              </a:spcBef>
              <a:spcAft>
                <a:spcPct val="0"/>
              </a:spcAft>
              <a:defRPr sz="2200" b="1">
                <a:solidFill>
                  <a:srgbClr val="7F7F7F"/>
                </a:solidFill>
                <a:latin typeface="Arial Narrow" pitchFamily="34" charset="0"/>
              </a:defRPr>
            </a:lvl5pPr>
            <a:lvl6pPr marL="457200" algn="l" rtl="0" fontAlgn="base">
              <a:spcBef>
                <a:spcPct val="0"/>
              </a:spcBef>
              <a:spcAft>
                <a:spcPct val="0"/>
              </a:spcAft>
              <a:defRPr sz="2200" b="1">
                <a:solidFill>
                  <a:srgbClr val="7F7F7F"/>
                </a:solidFill>
                <a:latin typeface="Arial Narrow" pitchFamily="34" charset="0"/>
              </a:defRPr>
            </a:lvl6pPr>
            <a:lvl7pPr marL="914400" algn="l" rtl="0" fontAlgn="base">
              <a:spcBef>
                <a:spcPct val="0"/>
              </a:spcBef>
              <a:spcAft>
                <a:spcPct val="0"/>
              </a:spcAft>
              <a:defRPr sz="2200" b="1">
                <a:solidFill>
                  <a:srgbClr val="7F7F7F"/>
                </a:solidFill>
                <a:latin typeface="Arial Narrow" pitchFamily="34" charset="0"/>
              </a:defRPr>
            </a:lvl7pPr>
            <a:lvl8pPr marL="1371600" algn="l" rtl="0" fontAlgn="base">
              <a:spcBef>
                <a:spcPct val="0"/>
              </a:spcBef>
              <a:spcAft>
                <a:spcPct val="0"/>
              </a:spcAft>
              <a:defRPr sz="2200" b="1">
                <a:solidFill>
                  <a:srgbClr val="7F7F7F"/>
                </a:solidFill>
                <a:latin typeface="Arial Narrow" pitchFamily="34" charset="0"/>
              </a:defRPr>
            </a:lvl8pPr>
            <a:lvl9pPr marL="1828800" algn="l" rtl="0" fontAlgn="base">
              <a:spcBef>
                <a:spcPct val="0"/>
              </a:spcBef>
              <a:spcAft>
                <a:spcPct val="0"/>
              </a:spcAft>
              <a:defRPr sz="2200" b="1">
                <a:solidFill>
                  <a:srgbClr val="7F7F7F"/>
                </a:solidFill>
                <a:latin typeface="Arial Narrow" pitchFamily="34" charset="0"/>
              </a:defRPr>
            </a:lvl9pPr>
          </a:lstStyle>
          <a:p>
            <a:pPr fontAlgn="auto">
              <a:spcAft>
                <a:spcPts val="0"/>
              </a:spcAft>
              <a:defRPr/>
            </a:pPr>
            <a:r>
              <a:rPr lang="fr-FR" sz="1800" b="0" dirty="0">
                <a:solidFill>
                  <a:sysClr val="windowText" lastClr="000000">
                    <a:lumMod val="50000"/>
                    <a:lumOff val="50000"/>
                  </a:sysClr>
                </a:solidFill>
                <a:cs typeface="Calibri" panose="020F0502020204030204" pitchFamily="34" charset="0"/>
              </a:rPr>
              <a:t>L’ASSURANCE DE PASSER DE BELLES </a:t>
            </a:r>
            <a:r>
              <a:rPr lang="fr-FR" sz="1800" b="0" dirty="0" smtClean="0">
                <a:solidFill>
                  <a:sysClr val="windowText" lastClr="000000">
                    <a:lumMod val="50000"/>
                    <a:lumOff val="50000"/>
                  </a:sysClr>
                </a:solidFill>
                <a:cs typeface="Calibri" panose="020F0502020204030204" pitchFamily="34" charset="0"/>
              </a:rPr>
              <a:t>FÊTES de fin d’année ! </a:t>
            </a:r>
            <a:endParaRPr lang="fr-FR" sz="1800" b="0" dirty="0">
              <a:solidFill>
                <a:sysClr val="windowText" lastClr="000000">
                  <a:lumMod val="50000"/>
                  <a:lumOff val="50000"/>
                </a:sysClr>
              </a:solidFill>
              <a:cs typeface="Calibri" panose="020F0502020204030204" pitchFamily="34" charset="0"/>
            </a:endParaRPr>
          </a:p>
          <a:p>
            <a:pPr fontAlgn="auto">
              <a:spcAft>
                <a:spcPts val="0"/>
              </a:spcAft>
              <a:defRPr/>
            </a:pPr>
            <a:r>
              <a:rPr lang="fr-FR" sz="1200" b="0" cap="none" dirty="0" smtClean="0">
                <a:solidFill>
                  <a:schemeClr val="accent2"/>
                </a:solidFill>
                <a:cs typeface="Calibri" panose="020F0502020204030204" pitchFamily="34" charset="0"/>
              </a:rPr>
              <a:t>Pour profiter sereinement des fêtes de Noël et des vacances, l'assurance </a:t>
            </a:r>
            <a:r>
              <a:rPr lang="fr-FR" sz="1200" b="0" cap="none" dirty="0">
                <a:solidFill>
                  <a:schemeClr val="accent2"/>
                </a:solidFill>
                <a:cs typeface="Calibri" panose="020F0502020204030204" pitchFamily="34" charset="0"/>
              </a:rPr>
              <a:t>et l'assistance constituent des solutions pour faire face à la plupart </a:t>
            </a:r>
            <a:r>
              <a:rPr lang="fr-FR" sz="1200" b="0" cap="none" dirty="0" smtClean="0">
                <a:solidFill>
                  <a:schemeClr val="accent2"/>
                </a:solidFill>
                <a:cs typeface="Calibri" panose="020F0502020204030204" pitchFamily="34" charset="0"/>
              </a:rPr>
              <a:t>des incidents.</a:t>
            </a:r>
            <a:endParaRPr lang="fr-FR" sz="1200" b="0" dirty="0">
              <a:solidFill>
                <a:schemeClr val="accent2"/>
              </a:solidFill>
              <a:cs typeface="Calibri" panose="020F0502020204030204" pitchFamily="34" charset="0"/>
            </a:endParaRPr>
          </a:p>
        </p:txBody>
      </p:sp>
      <p:cxnSp>
        <p:nvCxnSpPr>
          <p:cNvPr id="4" name="Connecteur droit 3"/>
          <p:cNvCxnSpPr/>
          <p:nvPr/>
        </p:nvCxnSpPr>
        <p:spPr>
          <a:xfrm>
            <a:off x="389183" y="182773"/>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 name="Connecteur droit 4"/>
          <p:cNvCxnSpPr/>
          <p:nvPr/>
        </p:nvCxnSpPr>
        <p:spPr>
          <a:xfrm>
            <a:off x="389183" y="830845"/>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755576" y="3681487"/>
            <a:ext cx="5572537" cy="461665"/>
          </a:xfrm>
          <a:prstGeom prst="rect">
            <a:avLst/>
          </a:prstGeom>
        </p:spPr>
        <p:txBody>
          <a:bodyPr wrap="square">
            <a:spAutoFit/>
          </a:bodyPr>
          <a:lstStyle/>
          <a:p>
            <a:r>
              <a:rPr lang="fr-FR" sz="1200" b="1" dirty="0" smtClean="0">
                <a:solidFill>
                  <a:srgbClr val="C00000"/>
                </a:solidFill>
              </a:rPr>
              <a:t>Après des vacances d’été bien mouvementées, suivons à nouveau la famille MARTIN et vérifions les garanties et prestations pour être sûr d'être bien couvert.</a:t>
            </a:r>
            <a:endParaRPr lang="fr-FR" sz="1200" b="1" dirty="0">
              <a:solidFill>
                <a:srgbClr val="C00000"/>
              </a:solidFill>
            </a:endParaRPr>
          </a:p>
        </p:txBody>
      </p:sp>
      <p:sp>
        <p:nvSpPr>
          <p:cNvPr id="7" name="Rectangle 6"/>
          <p:cNvSpPr/>
          <p:nvPr/>
        </p:nvSpPr>
        <p:spPr>
          <a:xfrm>
            <a:off x="1968404" y="1282290"/>
            <a:ext cx="6696744" cy="1569660"/>
          </a:xfrm>
          <a:prstGeom prst="rect">
            <a:avLst/>
          </a:prstGeom>
        </p:spPr>
        <p:txBody>
          <a:bodyPr wrap="square">
            <a:spAutoFit/>
          </a:bodyPr>
          <a:lstStyle/>
          <a:p>
            <a:r>
              <a:rPr lang="fr-FR" sz="1200" dirty="0" smtClean="0">
                <a:solidFill>
                  <a:schemeClr val="accent2"/>
                </a:solidFill>
              </a:rPr>
              <a:t>Ça y est, le compte à rebours commence… </a:t>
            </a:r>
          </a:p>
          <a:p>
            <a:endParaRPr lang="fr-FR" sz="1200" dirty="0" smtClean="0">
              <a:solidFill>
                <a:schemeClr val="accent2"/>
              </a:solidFill>
            </a:endParaRPr>
          </a:p>
          <a:p>
            <a:r>
              <a:rPr lang="fr-FR" sz="1200" dirty="0" smtClean="0">
                <a:solidFill>
                  <a:schemeClr val="accent2"/>
                </a:solidFill>
              </a:rPr>
              <a:t>Le Père Noël va débuter sa tournée mondiale dans quelques semaines et va venir déposer les cadeaux au pied du sapin.</a:t>
            </a:r>
          </a:p>
          <a:p>
            <a:endParaRPr lang="fr-FR" sz="1200" dirty="0" smtClean="0">
              <a:solidFill>
                <a:schemeClr val="accent2"/>
              </a:solidFill>
            </a:endParaRPr>
          </a:p>
          <a:p>
            <a:r>
              <a:rPr lang="fr-FR" sz="1200" dirty="0" smtClean="0">
                <a:solidFill>
                  <a:schemeClr val="accent2"/>
                </a:solidFill>
              </a:rPr>
              <a:t>L’occasion aussi pour certains de prendre quelques jours de congés pour aller skier en famille.</a:t>
            </a:r>
          </a:p>
          <a:p>
            <a:r>
              <a:rPr lang="fr-FR" sz="1200" b="1" dirty="0" smtClean="0">
                <a:solidFill>
                  <a:schemeClr val="accent2"/>
                </a:solidFill>
              </a:rPr>
              <a:t>Avant de se laisser gagner par la fièvre acheteuse ou de profiter des joies de la montagne en toute tranquillité</a:t>
            </a:r>
            <a:r>
              <a:rPr lang="fr-FR" sz="1200" dirty="0" smtClean="0">
                <a:solidFill>
                  <a:schemeClr val="accent2"/>
                </a:solidFill>
              </a:rPr>
              <a:t>, il est important de vérifier que la liste </a:t>
            </a:r>
            <a:r>
              <a:rPr lang="fr-FR" sz="1200" b="1" dirty="0" smtClean="0">
                <a:solidFill>
                  <a:schemeClr val="accent2"/>
                </a:solidFill>
              </a:rPr>
              <a:t>« protection » est complète.</a:t>
            </a:r>
            <a:endParaRPr lang="fr-FR" sz="1200" b="1" dirty="0">
              <a:solidFill>
                <a:schemeClr val="accent2"/>
              </a:solidFill>
            </a:endParaRPr>
          </a:p>
        </p:txBody>
      </p:sp>
      <p:pic>
        <p:nvPicPr>
          <p:cNvPr id="12" name="Picture 2" descr="Résultat de recherche d'images pour &quot;noel&quo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56376" y="91293"/>
            <a:ext cx="1091722" cy="1025554"/>
          </a:xfrm>
          <a:prstGeom prst="ellipse">
            <a:avLst/>
          </a:prstGeom>
          <a:noFill/>
          <a:extLst>
            <a:ext uri="{909E8E84-426E-40DD-AFC4-6F175D3DCCD1}">
              <a14:hiddenFill xmlns:a14="http://schemas.microsoft.com/office/drawing/2010/main">
                <a:solidFill>
                  <a:srgbClr val="FFFFFF"/>
                </a:solidFill>
              </a14:hiddenFill>
            </a:ext>
          </a:extLst>
        </p:spPr>
      </p:pic>
      <p:pic>
        <p:nvPicPr>
          <p:cNvPr id="14"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12223"/>
            <a:ext cx="404428" cy="380764"/>
          </a:xfrm>
          <a:prstGeom prst="rect">
            <a:avLst/>
          </a:prstGeom>
          <a:noFill/>
          <a:extLst>
            <a:ext uri="{909E8E84-426E-40DD-AFC4-6F175D3DCCD1}">
              <a14:hiddenFill xmlns:a14="http://schemas.microsoft.com/office/drawing/2010/main">
                <a:solidFill>
                  <a:srgbClr val="FFFFFF"/>
                </a:solidFill>
              </a14:hiddenFill>
            </a:ext>
          </a:extLst>
        </p:spPr>
      </p:pic>
      <p:pic>
        <p:nvPicPr>
          <p:cNvPr id="33796" name="Picture 4" descr="Image associé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7505" t="11816" r="17690" b="13956"/>
          <a:stretch/>
        </p:blipFill>
        <p:spPr bwMode="auto">
          <a:xfrm>
            <a:off x="466157" y="1455846"/>
            <a:ext cx="1183166" cy="1440159"/>
          </a:xfrm>
          <a:prstGeom prst="rect">
            <a:avLst/>
          </a:prstGeom>
          <a:noFill/>
          <a:extLst>
            <a:ext uri="{909E8E84-426E-40DD-AFC4-6F175D3DCCD1}">
              <a14:hiddenFill xmlns:a14="http://schemas.microsoft.com/office/drawing/2010/main">
                <a:solidFill>
                  <a:srgbClr val="FFFFFF"/>
                </a:solidFill>
              </a14:hiddenFill>
            </a:ext>
          </a:extLst>
        </p:spPr>
      </p:pic>
      <p:pic>
        <p:nvPicPr>
          <p:cNvPr id="33798" name="Picture 6" descr="Résultat de recherche d'images pour &quot;cadeau de noel&quo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25277" y="2958554"/>
            <a:ext cx="2461639" cy="1527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8345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ogner un rectangle avec un coin diagonal 19"/>
          <p:cNvSpPr/>
          <p:nvPr/>
        </p:nvSpPr>
        <p:spPr>
          <a:xfrm>
            <a:off x="811783" y="1539117"/>
            <a:ext cx="5479326" cy="552817"/>
          </a:xfrm>
          <a:prstGeom prst="snip2DiagRect">
            <a:avLst/>
          </a:prstGeom>
          <a:solidFill>
            <a:schemeClr val="accent2">
              <a:lumMod val="20000"/>
              <a:lumOff val="80000"/>
            </a:schemeClr>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2" name="Titre 8"/>
          <p:cNvSpPr txBox="1">
            <a:spLocks/>
          </p:cNvSpPr>
          <p:nvPr/>
        </p:nvSpPr>
        <p:spPr>
          <a:xfrm>
            <a:off x="101374" y="263154"/>
            <a:ext cx="3095898" cy="523220"/>
          </a:xfrm>
          <a:prstGeom prst="rect">
            <a:avLst/>
          </a:prstGeom>
          <a:ln>
            <a:noFill/>
          </a:ln>
        </p:spPr>
        <p:txBody>
          <a:bodyPr vert="horz" wrap="square" lIns="91440" tIns="45720" rIns="91440" bIns="45720" rtlCol="0" anchor="t" anchorCtr="0">
            <a:spAutoFit/>
          </a:bodyPr>
          <a:lstStyle>
            <a:lvl1pPr algn="ctr" rtl="0" fontAlgn="base">
              <a:spcBef>
                <a:spcPct val="0"/>
              </a:spcBef>
              <a:spcAft>
                <a:spcPct val="0"/>
              </a:spcAft>
              <a:defRPr sz="3500" b="1" kern="1200" cap="all" baseline="0">
                <a:solidFill>
                  <a:srgbClr val="7F7F7F"/>
                </a:solidFill>
                <a:latin typeface="+mj-lt"/>
                <a:ea typeface="+mj-ea"/>
                <a:cs typeface="+mj-cs"/>
              </a:defRPr>
            </a:lvl1pPr>
            <a:lvl2pPr algn="l" rtl="0" fontAlgn="base">
              <a:spcBef>
                <a:spcPct val="0"/>
              </a:spcBef>
              <a:spcAft>
                <a:spcPct val="0"/>
              </a:spcAft>
              <a:defRPr sz="2200" b="1">
                <a:solidFill>
                  <a:srgbClr val="7F7F7F"/>
                </a:solidFill>
                <a:latin typeface="Arial Narrow" pitchFamily="34" charset="0"/>
              </a:defRPr>
            </a:lvl2pPr>
            <a:lvl3pPr algn="l" rtl="0" fontAlgn="base">
              <a:spcBef>
                <a:spcPct val="0"/>
              </a:spcBef>
              <a:spcAft>
                <a:spcPct val="0"/>
              </a:spcAft>
              <a:defRPr sz="2200" b="1">
                <a:solidFill>
                  <a:srgbClr val="7F7F7F"/>
                </a:solidFill>
                <a:latin typeface="Arial Narrow" pitchFamily="34" charset="0"/>
              </a:defRPr>
            </a:lvl3pPr>
            <a:lvl4pPr algn="l" rtl="0" fontAlgn="base">
              <a:spcBef>
                <a:spcPct val="0"/>
              </a:spcBef>
              <a:spcAft>
                <a:spcPct val="0"/>
              </a:spcAft>
              <a:defRPr sz="2200" b="1">
                <a:solidFill>
                  <a:srgbClr val="7F7F7F"/>
                </a:solidFill>
                <a:latin typeface="Arial Narrow" pitchFamily="34" charset="0"/>
              </a:defRPr>
            </a:lvl4pPr>
            <a:lvl5pPr algn="l" rtl="0" fontAlgn="base">
              <a:spcBef>
                <a:spcPct val="0"/>
              </a:spcBef>
              <a:spcAft>
                <a:spcPct val="0"/>
              </a:spcAft>
              <a:defRPr sz="2200" b="1">
                <a:solidFill>
                  <a:srgbClr val="7F7F7F"/>
                </a:solidFill>
                <a:latin typeface="Arial Narrow" pitchFamily="34" charset="0"/>
              </a:defRPr>
            </a:lvl5pPr>
            <a:lvl6pPr marL="457200" algn="l" rtl="0" fontAlgn="base">
              <a:spcBef>
                <a:spcPct val="0"/>
              </a:spcBef>
              <a:spcAft>
                <a:spcPct val="0"/>
              </a:spcAft>
              <a:defRPr sz="2200" b="1">
                <a:solidFill>
                  <a:srgbClr val="7F7F7F"/>
                </a:solidFill>
                <a:latin typeface="Arial Narrow" pitchFamily="34" charset="0"/>
              </a:defRPr>
            </a:lvl6pPr>
            <a:lvl7pPr marL="914400" algn="l" rtl="0" fontAlgn="base">
              <a:spcBef>
                <a:spcPct val="0"/>
              </a:spcBef>
              <a:spcAft>
                <a:spcPct val="0"/>
              </a:spcAft>
              <a:defRPr sz="2200" b="1">
                <a:solidFill>
                  <a:srgbClr val="7F7F7F"/>
                </a:solidFill>
                <a:latin typeface="Arial Narrow" pitchFamily="34" charset="0"/>
              </a:defRPr>
            </a:lvl7pPr>
            <a:lvl8pPr marL="1371600" algn="l" rtl="0" fontAlgn="base">
              <a:spcBef>
                <a:spcPct val="0"/>
              </a:spcBef>
              <a:spcAft>
                <a:spcPct val="0"/>
              </a:spcAft>
              <a:defRPr sz="2200" b="1">
                <a:solidFill>
                  <a:srgbClr val="7F7F7F"/>
                </a:solidFill>
                <a:latin typeface="Arial Narrow" pitchFamily="34" charset="0"/>
              </a:defRPr>
            </a:lvl8pPr>
            <a:lvl9pPr marL="1828800" algn="l" rtl="0" fontAlgn="base">
              <a:spcBef>
                <a:spcPct val="0"/>
              </a:spcBef>
              <a:spcAft>
                <a:spcPct val="0"/>
              </a:spcAft>
              <a:defRPr sz="2200" b="1">
                <a:solidFill>
                  <a:srgbClr val="7F7F7F"/>
                </a:solidFill>
                <a:latin typeface="Arial Narrow" pitchFamily="34" charset="0"/>
              </a:defRPr>
            </a:lvl9pPr>
          </a:lstStyle>
          <a:p>
            <a:pPr fontAlgn="auto">
              <a:spcAft>
                <a:spcPts val="0"/>
              </a:spcAft>
              <a:defRPr/>
            </a:pPr>
            <a:r>
              <a:rPr lang="fr-FR" sz="2800" dirty="0" smtClean="0">
                <a:solidFill>
                  <a:srgbClr val="C0504D"/>
                </a:solidFill>
              </a:rPr>
              <a:t>SOMMAIRE</a:t>
            </a:r>
            <a:endParaRPr lang="fr-FR" sz="1600" dirty="0">
              <a:solidFill>
                <a:srgbClr val="C0504D"/>
              </a:solidFill>
            </a:endParaRPr>
          </a:p>
        </p:txBody>
      </p:sp>
      <p:cxnSp>
        <p:nvCxnSpPr>
          <p:cNvPr id="3" name="Connecteur droit 2"/>
          <p:cNvCxnSpPr/>
          <p:nvPr/>
        </p:nvCxnSpPr>
        <p:spPr>
          <a:xfrm>
            <a:off x="389183" y="182773"/>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 name="Connecteur droit 3"/>
          <p:cNvCxnSpPr/>
          <p:nvPr/>
        </p:nvCxnSpPr>
        <p:spPr>
          <a:xfrm>
            <a:off x="389183" y="830845"/>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ZoneTexte 7"/>
          <p:cNvSpPr txBox="1"/>
          <p:nvPr/>
        </p:nvSpPr>
        <p:spPr>
          <a:xfrm>
            <a:off x="1322557" y="981219"/>
            <a:ext cx="5193658" cy="507831"/>
          </a:xfrm>
          <a:prstGeom prst="rect">
            <a:avLst/>
          </a:prstGeom>
          <a:noFill/>
        </p:spPr>
        <p:txBody>
          <a:bodyPr wrap="square" rtlCol="0">
            <a:spAutoFit/>
          </a:bodyPr>
          <a:lstStyle/>
          <a:p>
            <a:r>
              <a:rPr lang="fr-FR" sz="1100" b="1" dirty="0" smtClean="0">
                <a:solidFill>
                  <a:srgbClr val="C00000"/>
                </a:solidFill>
              </a:rPr>
              <a:t>L’assurance de passer de belles fêtes de fin d’année ! </a:t>
            </a:r>
          </a:p>
          <a:p>
            <a:r>
              <a:rPr lang="fr-FR" sz="800" b="1" dirty="0" smtClean="0">
                <a:solidFill>
                  <a:srgbClr val="C0504D"/>
                </a:solidFill>
              </a:rPr>
              <a:t>Pour passer de belles fêtes de fin d’année, il est impératif d’être bien couvert, bien assuré.</a:t>
            </a:r>
          </a:p>
          <a:p>
            <a:r>
              <a:rPr lang="fr-FR" sz="800" b="1" dirty="0" smtClean="0">
                <a:solidFill>
                  <a:srgbClr val="C0504D"/>
                </a:solidFill>
              </a:rPr>
              <a:t>L'assurance </a:t>
            </a:r>
            <a:r>
              <a:rPr lang="fr-FR" sz="800" b="1" dirty="0">
                <a:solidFill>
                  <a:srgbClr val="C0504D"/>
                </a:solidFill>
              </a:rPr>
              <a:t>et l'assistance constituent des solutions pour faire face à la plupart des incidents lors des </a:t>
            </a:r>
            <a:r>
              <a:rPr lang="fr-FR" sz="800" b="1" dirty="0" smtClean="0">
                <a:solidFill>
                  <a:srgbClr val="C0504D"/>
                </a:solidFill>
              </a:rPr>
              <a:t>fêtes.</a:t>
            </a:r>
            <a:endParaRPr lang="fr-FR" sz="1200" b="1" dirty="0">
              <a:solidFill>
                <a:srgbClr val="C0504D"/>
              </a:solidFill>
            </a:endParaRPr>
          </a:p>
        </p:txBody>
      </p:sp>
      <p:sp>
        <p:nvSpPr>
          <p:cNvPr id="10" name="ZoneTexte 9"/>
          <p:cNvSpPr txBox="1"/>
          <p:nvPr/>
        </p:nvSpPr>
        <p:spPr>
          <a:xfrm>
            <a:off x="1322557" y="1554070"/>
            <a:ext cx="4968552" cy="507831"/>
          </a:xfrm>
          <a:prstGeom prst="rect">
            <a:avLst/>
          </a:prstGeom>
          <a:noFill/>
        </p:spPr>
        <p:txBody>
          <a:bodyPr wrap="square" rtlCol="0">
            <a:spAutoFit/>
          </a:bodyPr>
          <a:lstStyle/>
          <a:p>
            <a:r>
              <a:rPr lang="fr-FR" sz="1100" b="1" dirty="0" smtClean="0">
                <a:solidFill>
                  <a:srgbClr val="C00000"/>
                </a:solidFill>
              </a:rPr>
              <a:t>La liste du père noël et les paquets cadeaux</a:t>
            </a:r>
          </a:p>
          <a:p>
            <a:r>
              <a:rPr lang="fr-FR" sz="800" b="1" dirty="0" smtClean="0">
                <a:solidFill>
                  <a:srgbClr val="C0504D"/>
                </a:solidFill>
              </a:rPr>
              <a:t>Pour </a:t>
            </a:r>
            <a:r>
              <a:rPr lang="fr-FR" sz="800" b="1" dirty="0">
                <a:solidFill>
                  <a:srgbClr val="C0504D"/>
                </a:solidFill>
              </a:rPr>
              <a:t>profiter des </a:t>
            </a:r>
            <a:r>
              <a:rPr lang="fr-FR" sz="800" b="1" dirty="0" smtClean="0">
                <a:solidFill>
                  <a:srgbClr val="C0504D"/>
                </a:solidFill>
              </a:rPr>
              <a:t>fêtes en </a:t>
            </a:r>
            <a:r>
              <a:rPr lang="fr-FR" sz="800" b="1" dirty="0">
                <a:solidFill>
                  <a:srgbClr val="C0504D"/>
                </a:solidFill>
              </a:rPr>
              <a:t>toute tranquillité, il est important de vérifier que </a:t>
            </a:r>
            <a:r>
              <a:rPr lang="fr-FR" sz="800" b="1" dirty="0" smtClean="0">
                <a:solidFill>
                  <a:srgbClr val="C0504D"/>
                </a:solidFill>
              </a:rPr>
              <a:t>la liste «</a:t>
            </a:r>
            <a:r>
              <a:rPr lang="fr-FR" sz="800" b="1" dirty="0">
                <a:solidFill>
                  <a:srgbClr val="C0504D"/>
                </a:solidFill>
              </a:rPr>
              <a:t> protection » est prête et complète</a:t>
            </a:r>
            <a:r>
              <a:rPr lang="fr-FR" sz="800" b="1" dirty="0" smtClean="0">
                <a:solidFill>
                  <a:srgbClr val="C0504D"/>
                </a:solidFill>
              </a:rPr>
              <a:t>. Trouvez la check-list de nos assurances et assistances.</a:t>
            </a:r>
            <a:endParaRPr lang="fr-FR" sz="800" b="1" dirty="0">
              <a:solidFill>
                <a:srgbClr val="C0504D"/>
              </a:solidFill>
            </a:endParaRPr>
          </a:p>
        </p:txBody>
      </p:sp>
      <p:sp>
        <p:nvSpPr>
          <p:cNvPr id="11" name="ZoneTexte 10"/>
          <p:cNvSpPr txBox="1"/>
          <p:nvPr/>
        </p:nvSpPr>
        <p:spPr>
          <a:xfrm>
            <a:off x="1322557" y="2126921"/>
            <a:ext cx="4968552" cy="507831"/>
          </a:xfrm>
          <a:prstGeom prst="rect">
            <a:avLst/>
          </a:prstGeom>
          <a:noFill/>
        </p:spPr>
        <p:txBody>
          <a:bodyPr wrap="square" rtlCol="0">
            <a:spAutoFit/>
          </a:bodyPr>
          <a:lstStyle/>
          <a:p>
            <a:r>
              <a:rPr lang="fr-FR" sz="1100" b="1" dirty="0">
                <a:solidFill>
                  <a:srgbClr val="C00000"/>
                </a:solidFill>
              </a:rPr>
              <a:t>Vous rappelez-vous de notre petite famille ? Souvenir de ces vacances d’été…</a:t>
            </a:r>
          </a:p>
          <a:p>
            <a:r>
              <a:rPr lang="fr-FR" sz="800" b="1" dirty="0" smtClean="0">
                <a:solidFill>
                  <a:srgbClr val="C0504D"/>
                </a:solidFill>
              </a:rPr>
              <a:t>Portrait de la famille. </a:t>
            </a:r>
          </a:p>
          <a:p>
            <a:r>
              <a:rPr lang="fr-FR" sz="800" b="1" dirty="0" smtClean="0">
                <a:solidFill>
                  <a:srgbClr val="C0504D"/>
                </a:solidFill>
              </a:rPr>
              <a:t>Accident, chute, explosions ne seront que quelques unes de leurs mésaventures… Sont-ils biens assurés ? </a:t>
            </a:r>
            <a:endParaRPr lang="fr-FR" sz="1200" b="1" dirty="0">
              <a:solidFill>
                <a:srgbClr val="C0504D"/>
              </a:solidFill>
            </a:endParaRPr>
          </a:p>
        </p:txBody>
      </p:sp>
      <p:sp>
        <p:nvSpPr>
          <p:cNvPr id="12" name="ZoneTexte 11"/>
          <p:cNvSpPr txBox="1"/>
          <p:nvPr/>
        </p:nvSpPr>
        <p:spPr>
          <a:xfrm>
            <a:off x="1322557" y="2699771"/>
            <a:ext cx="4968552" cy="754053"/>
          </a:xfrm>
          <a:prstGeom prst="rect">
            <a:avLst/>
          </a:prstGeom>
          <a:noFill/>
        </p:spPr>
        <p:txBody>
          <a:bodyPr wrap="square" rtlCol="0">
            <a:spAutoFit/>
          </a:bodyPr>
          <a:lstStyle/>
          <a:p>
            <a:r>
              <a:rPr lang="fr-FR" sz="1100" b="1" dirty="0" smtClean="0">
                <a:solidFill>
                  <a:srgbClr val="C00000"/>
                </a:solidFill>
              </a:rPr>
              <a:t>Départ pour la montagne !</a:t>
            </a:r>
          </a:p>
          <a:p>
            <a:r>
              <a:rPr lang="fr-FR" sz="800" b="1" dirty="0" smtClean="0">
                <a:solidFill>
                  <a:srgbClr val="C0504D"/>
                </a:solidFill>
              </a:rPr>
              <a:t>Les tribulations hivernales  de la famille MARTIN commencent ! </a:t>
            </a:r>
          </a:p>
          <a:p>
            <a:r>
              <a:rPr lang="fr-FR" sz="800" b="1" dirty="0" smtClean="0">
                <a:solidFill>
                  <a:srgbClr val="C0504D"/>
                </a:solidFill>
              </a:rPr>
              <a:t>Incidents, galères et tuiles sont leurs lots quotidiens.</a:t>
            </a:r>
          </a:p>
          <a:p>
            <a:r>
              <a:rPr lang="fr-FR" sz="800" b="1" dirty="0" smtClean="0">
                <a:solidFill>
                  <a:srgbClr val="C0504D"/>
                </a:solidFill>
              </a:rPr>
              <a:t>Dans </a:t>
            </a:r>
            <a:r>
              <a:rPr lang="fr-FR" sz="800" b="1" dirty="0">
                <a:solidFill>
                  <a:srgbClr val="C0504D"/>
                </a:solidFill>
              </a:rPr>
              <a:t>quelles conditions les contrats d’assurance et d’assistance sont-ils susceptibles d’intervenir ? Que proposent-ils ? A vous de </a:t>
            </a:r>
            <a:r>
              <a:rPr lang="fr-FR" sz="800" b="1" dirty="0" smtClean="0">
                <a:solidFill>
                  <a:srgbClr val="C0504D"/>
                </a:solidFill>
              </a:rPr>
              <a:t>vérifier !</a:t>
            </a:r>
            <a:endParaRPr lang="fr-FR" sz="800" b="1" dirty="0">
              <a:solidFill>
                <a:srgbClr val="C0504D"/>
              </a:solidFill>
            </a:endParaRPr>
          </a:p>
        </p:txBody>
      </p:sp>
      <p:sp>
        <p:nvSpPr>
          <p:cNvPr id="13" name="ZoneTexte 12"/>
          <p:cNvSpPr txBox="1"/>
          <p:nvPr/>
        </p:nvSpPr>
        <p:spPr>
          <a:xfrm>
            <a:off x="1322557" y="3518843"/>
            <a:ext cx="5097399" cy="384721"/>
          </a:xfrm>
          <a:prstGeom prst="rect">
            <a:avLst/>
          </a:prstGeom>
          <a:noFill/>
        </p:spPr>
        <p:txBody>
          <a:bodyPr wrap="square" rtlCol="0">
            <a:spAutoFit/>
          </a:bodyPr>
          <a:lstStyle/>
          <a:p>
            <a:r>
              <a:rPr lang="fr-FR" sz="1100" b="1" dirty="0" smtClean="0">
                <a:solidFill>
                  <a:srgbClr val="C00000"/>
                </a:solidFill>
              </a:rPr>
              <a:t>Les indispensables de l’assurance.</a:t>
            </a:r>
          </a:p>
          <a:p>
            <a:r>
              <a:rPr lang="fr-FR" sz="800" b="1" dirty="0" smtClean="0">
                <a:solidFill>
                  <a:srgbClr val="C0504D"/>
                </a:solidFill>
              </a:rPr>
              <a:t>Pour vous former, pour progresser ou simplement rester à jour, </a:t>
            </a:r>
            <a:r>
              <a:rPr lang="fr-FR" sz="800" b="1" dirty="0">
                <a:solidFill>
                  <a:srgbClr val="C0504D"/>
                </a:solidFill>
              </a:rPr>
              <a:t>l</a:t>
            </a:r>
            <a:r>
              <a:rPr lang="fr-FR" sz="800" b="1" dirty="0" smtClean="0">
                <a:solidFill>
                  <a:srgbClr val="C0504D"/>
                </a:solidFill>
              </a:rPr>
              <a:t>es outils d’aide à la vente sont à votre disposition.</a:t>
            </a:r>
            <a:endParaRPr lang="fr-FR" sz="800" b="1" dirty="0">
              <a:solidFill>
                <a:srgbClr val="C0504D"/>
              </a:solidFill>
            </a:endParaRPr>
          </a:p>
        </p:txBody>
      </p:sp>
      <p:sp>
        <p:nvSpPr>
          <p:cNvPr id="14" name="ZoneTexte 13"/>
          <p:cNvSpPr txBox="1"/>
          <p:nvPr/>
        </p:nvSpPr>
        <p:spPr>
          <a:xfrm>
            <a:off x="1322557" y="3968583"/>
            <a:ext cx="4968552" cy="507831"/>
          </a:xfrm>
          <a:prstGeom prst="rect">
            <a:avLst/>
          </a:prstGeom>
          <a:noFill/>
        </p:spPr>
        <p:txBody>
          <a:bodyPr wrap="square" rtlCol="0">
            <a:spAutoFit/>
          </a:bodyPr>
          <a:lstStyle/>
          <a:p>
            <a:r>
              <a:rPr lang="fr-FR" sz="1100" b="1" dirty="0" smtClean="0">
                <a:solidFill>
                  <a:srgbClr val="C00000"/>
                </a:solidFill>
              </a:rPr>
              <a:t>Maîtriser le budget des vacances.</a:t>
            </a:r>
          </a:p>
          <a:p>
            <a:r>
              <a:rPr lang="fr-FR" sz="800" b="1" dirty="0" smtClean="0">
                <a:solidFill>
                  <a:srgbClr val="C0504D"/>
                </a:solidFill>
              </a:rPr>
              <a:t>Faire ses comptes et maîtriser ses dépenses est une priorité pour les vacanciers. Retrouvez les remises et primes de nos offres destinées à nos clients.</a:t>
            </a:r>
            <a:endParaRPr lang="fr-FR" sz="800" b="1" dirty="0">
              <a:solidFill>
                <a:srgbClr val="C0504D"/>
              </a:solidFill>
            </a:endParaRPr>
          </a:p>
        </p:txBody>
      </p:sp>
      <p:pic>
        <p:nvPicPr>
          <p:cNvPr id="1331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4527"/>
          <a:stretch/>
        </p:blipFill>
        <p:spPr bwMode="auto">
          <a:xfrm>
            <a:off x="6419956" y="-7474"/>
            <a:ext cx="2724044" cy="51509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7"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1040046"/>
            <a:ext cx="404428" cy="380764"/>
          </a:xfrm>
          <a:prstGeom prst="rect">
            <a:avLst/>
          </a:prstGeom>
          <a:noFill/>
          <a:extLst>
            <a:ext uri="{909E8E84-426E-40DD-AFC4-6F175D3DCCD1}">
              <a14:hiddenFill xmlns:a14="http://schemas.microsoft.com/office/drawing/2010/main">
                <a:solidFill>
                  <a:srgbClr val="FFFFFF"/>
                </a:solidFill>
              </a14:hiddenFill>
            </a:ext>
          </a:extLst>
        </p:spPr>
      </p:pic>
      <p:sp>
        <p:nvSpPr>
          <p:cNvPr id="23" name="ZoneTexte 22"/>
          <p:cNvSpPr txBox="1"/>
          <p:nvPr/>
        </p:nvSpPr>
        <p:spPr>
          <a:xfrm>
            <a:off x="1322557" y="4541434"/>
            <a:ext cx="4968552" cy="384721"/>
          </a:xfrm>
          <a:prstGeom prst="rect">
            <a:avLst/>
          </a:prstGeom>
          <a:noFill/>
        </p:spPr>
        <p:txBody>
          <a:bodyPr wrap="square" rtlCol="0">
            <a:spAutoFit/>
          </a:bodyPr>
          <a:lstStyle/>
          <a:p>
            <a:r>
              <a:rPr lang="fr-FR" sz="1100" b="1" dirty="0" smtClean="0">
                <a:solidFill>
                  <a:srgbClr val="C00000"/>
                </a:solidFill>
              </a:rPr>
              <a:t>Tentez de remporter des cadeaux !</a:t>
            </a:r>
          </a:p>
          <a:p>
            <a:r>
              <a:rPr lang="fr-FR" sz="800" b="1" dirty="0">
                <a:solidFill>
                  <a:srgbClr val="C0504D"/>
                </a:solidFill>
              </a:rPr>
              <a:t>Participez </a:t>
            </a:r>
            <a:r>
              <a:rPr lang="fr-FR" sz="800" b="1" dirty="0" smtClean="0">
                <a:solidFill>
                  <a:srgbClr val="C0504D"/>
                </a:solidFill>
              </a:rPr>
              <a:t>au quiz pour </a:t>
            </a:r>
            <a:r>
              <a:rPr lang="fr-FR" sz="800" b="1" dirty="0">
                <a:solidFill>
                  <a:srgbClr val="C0504D"/>
                </a:solidFill>
              </a:rPr>
              <a:t>tenter de remporter de nombreux </a:t>
            </a:r>
            <a:r>
              <a:rPr lang="fr-FR" sz="800" b="1" dirty="0" smtClean="0">
                <a:solidFill>
                  <a:srgbClr val="C0504D"/>
                </a:solidFill>
              </a:rPr>
              <a:t>cadeaux. </a:t>
            </a:r>
            <a:endParaRPr lang="fr-FR" sz="800" b="1" dirty="0">
              <a:solidFill>
                <a:srgbClr val="C0504D"/>
              </a:solidFill>
            </a:endParaRPr>
          </a:p>
        </p:txBody>
      </p:sp>
      <p:pic>
        <p:nvPicPr>
          <p:cNvPr id="24"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1638641"/>
            <a:ext cx="404428" cy="380764"/>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2185748"/>
            <a:ext cx="404428" cy="380764"/>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2813333"/>
            <a:ext cx="404428" cy="38076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3454560"/>
            <a:ext cx="404428" cy="380764"/>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4010775"/>
            <a:ext cx="404428" cy="380764"/>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4566993"/>
            <a:ext cx="404428" cy="3807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1815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diamond(out)">
                                      <p:cBhvr>
                                        <p:cTn id="7"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5"/>
          <p:cNvSpPr txBox="1">
            <a:spLocks/>
          </p:cNvSpPr>
          <p:nvPr/>
        </p:nvSpPr>
        <p:spPr>
          <a:xfrm>
            <a:off x="369185" y="130102"/>
            <a:ext cx="7650163" cy="707886"/>
          </a:xfrm>
          <a:prstGeom prst="rect">
            <a:avLst/>
          </a:prstGeom>
        </p:spPr>
        <p:txBody>
          <a:bodyPr vert="horz" lIns="91440" tIns="45720" rIns="91440" bIns="45720" rtlCol="0" anchor="t" anchorCtr="0">
            <a:spAutoFit/>
          </a:bodyPr>
          <a:lstStyle>
            <a:lvl1pPr algn="l" rtl="0" fontAlgn="base">
              <a:spcBef>
                <a:spcPct val="0"/>
              </a:spcBef>
              <a:spcAft>
                <a:spcPct val="0"/>
              </a:spcAft>
              <a:defRPr sz="2200" b="1" kern="1200" cap="all" baseline="0">
                <a:solidFill>
                  <a:srgbClr val="7F7F7F"/>
                </a:solidFill>
                <a:latin typeface="+mj-lt"/>
                <a:ea typeface="+mj-ea"/>
                <a:cs typeface="+mj-cs"/>
              </a:defRPr>
            </a:lvl1pPr>
            <a:lvl2pPr algn="l" rtl="0" fontAlgn="base">
              <a:spcBef>
                <a:spcPct val="0"/>
              </a:spcBef>
              <a:spcAft>
                <a:spcPct val="0"/>
              </a:spcAft>
              <a:defRPr sz="2200" b="1">
                <a:solidFill>
                  <a:srgbClr val="7F7F7F"/>
                </a:solidFill>
                <a:latin typeface="Arial Narrow" pitchFamily="34" charset="0"/>
              </a:defRPr>
            </a:lvl2pPr>
            <a:lvl3pPr algn="l" rtl="0" fontAlgn="base">
              <a:spcBef>
                <a:spcPct val="0"/>
              </a:spcBef>
              <a:spcAft>
                <a:spcPct val="0"/>
              </a:spcAft>
              <a:defRPr sz="2200" b="1">
                <a:solidFill>
                  <a:srgbClr val="7F7F7F"/>
                </a:solidFill>
                <a:latin typeface="Arial Narrow" pitchFamily="34" charset="0"/>
              </a:defRPr>
            </a:lvl3pPr>
            <a:lvl4pPr algn="l" rtl="0" fontAlgn="base">
              <a:spcBef>
                <a:spcPct val="0"/>
              </a:spcBef>
              <a:spcAft>
                <a:spcPct val="0"/>
              </a:spcAft>
              <a:defRPr sz="2200" b="1">
                <a:solidFill>
                  <a:srgbClr val="7F7F7F"/>
                </a:solidFill>
                <a:latin typeface="Arial Narrow" pitchFamily="34" charset="0"/>
              </a:defRPr>
            </a:lvl4pPr>
            <a:lvl5pPr algn="l" rtl="0" fontAlgn="base">
              <a:spcBef>
                <a:spcPct val="0"/>
              </a:spcBef>
              <a:spcAft>
                <a:spcPct val="0"/>
              </a:spcAft>
              <a:defRPr sz="2200" b="1">
                <a:solidFill>
                  <a:srgbClr val="7F7F7F"/>
                </a:solidFill>
                <a:latin typeface="Arial Narrow" pitchFamily="34" charset="0"/>
              </a:defRPr>
            </a:lvl5pPr>
            <a:lvl6pPr marL="457200" algn="l" rtl="0" fontAlgn="base">
              <a:spcBef>
                <a:spcPct val="0"/>
              </a:spcBef>
              <a:spcAft>
                <a:spcPct val="0"/>
              </a:spcAft>
              <a:defRPr sz="2200" b="1">
                <a:solidFill>
                  <a:srgbClr val="7F7F7F"/>
                </a:solidFill>
                <a:latin typeface="Arial Narrow" pitchFamily="34" charset="0"/>
              </a:defRPr>
            </a:lvl6pPr>
            <a:lvl7pPr marL="914400" algn="l" rtl="0" fontAlgn="base">
              <a:spcBef>
                <a:spcPct val="0"/>
              </a:spcBef>
              <a:spcAft>
                <a:spcPct val="0"/>
              </a:spcAft>
              <a:defRPr sz="2200" b="1">
                <a:solidFill>
                  <a:srgbClr val="7F7F7F"/>
                </a:solidFill>
                <a:latin typeface="Arial Narrow" pitchFamily="34" charset="0"/>
              </a:defRPr>
            </a:lvl7pPr>
            <a:lvl8pPr marL="1371600" algn="l" rtl="0" fontAlgn="base">
              <a:spcBef>
                <a:spcPct val="0"/>
              </a:spcBef>
              <a:spcAft>
                <a:spcPct val="0"/>
              </a:spcAft>
              <a:defRPr sz="2200" b="1">
                <a:solidFill>
                  <a:srgbClr val="7F7F7F"/>
                </a:solidFill>
                <a:latin typeface="Arial Narrow" pitchFamily="34" charset="0"/>
              </a:defRPr>
            </a:lvl8pPr>
            <a:lvl9pPr marL="1828800" algn="l" rtl="0" fontAlgn="base">
              <a:spcBef>
                <a:spcPct val="0"/>
              </a:spcBef>
              <a:spcAft>
                <a:spcPct val="0"/>
              </a:spcAft>
              <a:defRPr sz="2200" b="1">
                <a:solidFill>
                  <a:srgbClr val="7F7F7F"/>
                </a:solidFill>
                <a:latin typeface="Arial Narrow" pitchFamily="34" charset="0"/>
              </a:defRPr>
            </a:lvl9pPr>
          </a:lstStyle>
          <a:p>
            <a:pPr fontAlgn="auto">
              <a:spcAft>
                <a:spcPts val="0"/>
              </a:spcAft>
              <a:defRPr/>
            </a:pPr>
            <a:r>
              <a:rPr lang="fr-FR" sz="1800" b="0" dirty="0" smtClean="0">
                <a:solidFill>
                  <a:sysClr val="windowText" lastClr="000000">
                    <a:lumMod val="50000"/>
                    <a:lumOff val="50000"/>
                  </a:sysClr>
                </a:solidFill>
                <a:cs typeface="Calibri" panose="020F0502020204030204" pitchFamily="34" charset="0"/>
              </a:rPr>
              <a:t>Les PAQUETS CADEAUX</a:t>
            </a:r>
            <a:endParaRPr lang="fr-FR" sz="1800" b="0" dirty="0">
              <a:solidFill>
                <a:sysClr val="windowText" lastClr="000000">
                  <a:lumMod val="50000"/>
                  <a:lumOff val="50000"/>
                </a:sysClr>
              </a:solidFill>
              <a:cs typeface="Calibri" panose="020F0502020204030204" pitchFamily="34" charset="0"/>
            </a:endParaRPr>
          </a:p>
          <a:p>
            <a:pPr fontAlgn="auto">
              <a:spcAft>
                <a:spcPts val="0"/>
              </a:spcAft>
              <a:defRPr/>
            </a:pPr>
            <a:r>
              <a:rPr lang="fr-FR" sz="1100" b="0" cap="none" dirty="0">
                <a:solidFill>
                  <a:srgbClr val="C00000"/>
                </a:solidFill>
                <a:cs typeface="Calibri" panose="020F0502020204030204" pitchFamily="34" charset="0"/>
              </a:rPr>
              <a:t>Avant </a:t>
            </a:r>
            <a:r>
              <a:rPr lang="fr-FR" sz="1100" b="0" cap="none" dirty="0" smtClean="0">
                <a:solidFill>
                  <a:srgbClr val="C00000"/>
                </a:solidFill>
                <a:cs typeface="Calibri" panose="020F0502020204030204" pitchFamily="34" charset="0"/>
              </a:rPr>
              <a:t>tout, il </a:t>
            </a:r>
            <a:r>
              <a:rPr lang="fr-FR" sz="1100" b="0" cap="none" dirty="0">
                <a:solidFill>
                  <a:srgbClr val="C00000"/>
                </a:solidFill>
                <a:cs typeface="Calibri" panose="020F0502020204030204" pitchFamily="34" charset="0"/>
              </a:rPr>
              <a:t>est important de vérifier que le </a:t>
            </a:r>
            <a:r>
              <a:rPr lang="fr-FR" sz="1100" b="0" cap="none" dirty="0" smtClean="0">
                <a:solidFill>
                  <a:srgbClr val="C00000"/>
                </a:solidFill>
                <a:cs typeface="Calibri" panose="020F0502020204030204" pitchFamily="34" charset="0"/>
              </a:rPr>
              <a:t>paquet  </a:t>
            </a:r>
            <a:r>
              <a:rPr lang="fr-FR" sz="1100" b="0" cap="none" dirty="0">
                <a:solidFill>
                  <a:srgbClr val="C00000"/>
                </a:solidFill>
                <a:cs typeface="Calibri" panose="020F0502020204030204" pitchFamily="34" charset="0"/>
              </a:rPr>
              <a:t>« protection » </a:t>
            </a:r>
            <a:endParaRPr lang="fr-FR" sz="1100" b="0" cap="none" dirty="0" smtClean="0">
              <a:solidFill>
                <a:srgbClr val="C00000"/>
              </a:solidFill>
              <a:cs typeface="Calibri" panose="020F0502020204030204" pitchFamily="34" charset="0"/>
            </a:endParaRPr>
          </a:p>
          <a:p>
            <a:pPr fontAlgn="auto">
              <a:spcAft>
                <a:spcPts val="0"/>
              </a:spcAft>
              <a:defRPr/>
            </a:pPr>
            <a:r>
              <a:rPr lang="fr-FR" sz="1100" b="0" cap="none" dirty="0" smtClean="0">
                <a:solidFill>
                  <a:srgbClr val="C00000"/>
                </a:solidFill>
                <a:cs typeface="Calibri" panose="020F0502020204030204" pitchFamily="34" charset="0"/>
              </a:rPr>
              <a:t>est </a:t>
            </a:r>
            <a:r>
              <a:rPr lang="fr-FR" sz="1100" b="0" cap="none" dirty="0">
                <a:solidFill>
                  <a:srgbClr val="C00000"/>
                </a:solidFill>
                <a:cs typeface="Calibri" panose="020F0502020204030204" pitchFamily="34" charset="0"/>
              </a:rPr>
              <a:t>complet.</a:t>
            </a:r>
          </a:p>
        </p:txBody>
      </p:sp>
      <p:cxnSp>
        <p:nvCxnSpPr>
          <p:cNvPr id="4" name="Connecteur droit 3"/>
          <p:cNvCxnSpPr/>
          <p:nvPr/>
        </p:nvCxnSpPr>
        <p:spPr>
          <a:xfrm>
            <a:off x="389183" y="182773"/>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 name="Connecteur droit 4"/>
          <p:cNvCxnSpPr/>
          <p:nvPr/>
        </p:nvCxnSpPr>
        <p:spPr>
          <a:xfrm>
            <a:off x="389183" y="830845"/>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7" name="Picture 2" descr="Résultat de recherche d'images pour &quot;noel&quo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51525" y="82761"/>
            <a:ext cx="1105660" cy="1038647"/>
          </a:xfrm>
          <a:prstGeom prst="ellipse">
            <a:avLst/>
          </a:prstGeom>
          <a:noFill/>
          <a:extLst>
            <a:ext uri="{909E8E84-426E-40DD-AFC4-6F175D3DCCD1}">
              <a14:hiddenFill xmlns:a14="http://schemas.microsoft.com/office/drawing/2010/main">
                <a:solidFill>
                  <a:srgbClr val="FFFFFF"/>
                </a:solidFill>
              </a14:hiddenFill>
            </a:ext>
          </a:extLst>
        </p:spPr>
      </p:pic>
      <p:pic>
        <p:nvPicPr>
          <p:cNvPr id="18"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12223"/>
            <a:ext cx="404428" cy="380764"/>
          </a:xfrm>
          <a:prstGeom prst="rect">
            <a:avLst/>
          </a:prstGeom>
          <a:noFill/>
          <a:extLst>
            <a:ext uri="{909E8E84-426E-40DD-AFC4-6F175D3DCCD1}">
              <a14:hiddenFill xmlns:a14="http://schemas.microsoft.com/office/drawing/2010/main">
                <a:solidFill>
                  <a:srgbClr val="FFFFFF"/>
                </a:solidFill>
              </a14:hiddenFill>
            </a:ext>
          </a:extLst>
        </p:spPr>
      </p:pic>
      <p:pic>
        <p:nvPicPr>
          <p:cNvPr id="11266" name="Picture 2" descr="Image associé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1011832"/>
            <a:ext cx="3289666" cy="373825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rotWithShape="1">
          <a:blip r:embed="rId5" cstate="print">
            <a:duotone>
              <a:prstClr val="black"/>
              <a:schemeClr val="accent2">
                <a:tint val="45000"/>
                <a:satMod val="400000"/>
              </a:schemeClr>
            </a:duotone>
            <a:extLst>
              <a:ext uri="{BEBA8EAE-BF5A-486C-A8C5-ECC9F3942E4B}">
                <a14:imgProps xmlns:a14="http://schemas.microsoft.com/office/drawing/2010/main">
                  <a14:imgLayer r:embed="rId6">
                    <a14:imgEffect>
                      <a14:sharpenSoften amount="25000"/>
                    </a14:imgEffect>
                    <a14:imgEffect>
                      <a14:brightnessContrast contrast="40000"/>
                    </a14:imgEffect>
                  </a14:imgLayer>
                </a14:imgProps>
              </a:ext>
              <a:ext uri="{28A0092B-C50C-407E-A947-70E740481C1C}">
                <a14:useLocalDpi xmlns:a14="http://schemas.microsoft.com/office/drawing/2010/main" val="0"/>
              </a:ext>
            </a:extLst>
          </a:blip>
          <a:srcRect l="2568" r="9681" b="2902"/>
          <a:stretch/>
        </p:blipFill>
        <p:spPr bwMode="auto">
          <a:xfrm>
            <a:off x="4067944" y="1242491"/>
            <a:ext cx="3502049" cy="3973990"/>
          </a:xfrm>
          <a:prstGeom prst="round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3509630" y="4615271"/>
            <a:ext cx="4358379" cy="6012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p:cNvSpPr/>
          <p:nvPr/>
        </p:nvSpPr>
        <p:spPr>
          <a:xfrm>
            <a:off x="4067944" y="783348"/>
            <a:ext cx="3600400" cy="5541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p:nvSpPr>
        <p:spPr>
          <a:xfrm>
            <a:off x="4101143" y="1337496"/>
            <a:ext cx="3468850" cy="3277774"/>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272" name="Picture 8" descr="Image associée"/>
          <p:cNvPicPr>
            <a:picLocks noChangeAspect="1" noChangeArrowheads="1"/>
          </p:cNvPicPr>
          <p:nvPr/>
        </p:nvPicPr>
        <p:blipFill rotWithShape="1">
          <a:blip r:embed="rId7">
            <a:extLst>
              <a:ext uri="{28A0092B-C50C-407E-A947-70E740481C1C}">
                <a14:useLocalDpi xmlns:a14="http://schemas.microsoft.com/office/drawing/2010/main" val="0"/>
              </a:ext>
            </a:extLst>
          </a:blip>
          <a:srcRect b="52763"/>
          <a:stretch/>
        </p:blipFill>
        <p:spPr bwMode="auto">
          <a:xfrm>
            <a:off x="3509630" y="123478"/>
            <a:ext cx="4734778" cy="14894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24366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ogner un rectangle avec un coin diagonal 19"/>
          <p:cNvSpPr/>
          <p:nvPr/>
        </p:nvSpPr>
        <p:spPr>
          <a:xfrm>
            <a:off x="811783" y="2100821"/>
            <a:ext cx="5479326" cy="552817"/>
          </a:xfrm>
          <a:prstGeom prst="snip2DiagRect">
            <a:avLst/>
          </a:prstGeom>
          <a:solidFill>
            <a:schemeClr val="accent2">
              <a:lumMod val="20000"/>
              <a:lumOff val="80000"/>
            </a:schemeClr>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2" name="Titre 8"/>
          <p:cNvSpPr txBox="1">
            <a:spLocks/>
          </p:cNvSpPr>
          <p:nvPr/>
        </p:nvSpPr>
        <p:spPr>
          <a:xfrm>
            <a:off x="101374" y="263154"/>
            <a:ext cx="3095898" cy="523220"/>
          </a:xfrm>
          <a:prstGeom prst="rect">
            <a:avLst/>
          </a:prstGeom>
          <a:ln>
            <a:noFill/>
          </a:ln>
        </p:spPr>
        <p:txBody>
          <a:bodyPr vert="horz" wrap="square" lIns="91440" tIns="45720" rIns="91440" bIns="45720" rtlCol="0" anchor="t" anchorCtr="0">
            <a:spAutoFit/>
          </a:bodyPr>
          <a:lstStyle>
            <a:lvl1pPr algn="ctr" rtl="0" fontAlgn="base">
              <a:spcBef>
                <a:spcPct val="0"/>
              </a:spcBef>
              <a:spcAft>
                <a:spcPct val="0"/>
              </a:spcAft>
              <a:defRPr sz="3500" b="1" kern="1200" cap="all" baseline="0">
                <a:solidFill>
                  <a:srgbClr val="7F7F7F"/>
                </a:solidFill>
                <a:latin typeface="+mj-lt"/>
                <a:ea typeface="+mj-ea"/>
                <a:cs typeface="+mj-cs"/>
              </a:defRPr>
            </a:lvl1pPr>
            <a:lvl2pPr algn="l" rtl="0" fontAlgn="base">
              <a:spcBef>
                <a:spcPct val="0"/>
              </a:spcBef>
              <a:spcAft>
                <a:spcPct val="0"/>
              </a:spcAft>
              <a:defRPr sz="2200" b="1">
                <a:solidFill>
                  <a:srgbClr val="7F7F7F"/>
                </a:solidFill>
                <a:latin typeface="Arial Narrow" pitchFamily="34" charset="0"/>
              </a:defRPr>
            </a:lvl2pPr>
            <a:lvl3pPr algn="l" rtl="0" fontAlgn="base">
              <a:spcBef>
                <a:spcPct val="0"/>
              </a:spcBef>
              <a:spcAft>
                <a:spcPct val="0"/>
              </a:spcAft>
              <a:defRPr sz="2200" b="1">
                <a:solidFill>
                  <a:srgbClr val="7F7F7F"/>
                </a:solidFill>
                <a:latin typeface="Arial Narrow" pitchFamily="34" charset="0"/>
              </a:defRPr>
            </a:lvl3pPr>
            <a:lvl4pPr algn="l" rtl="0" fontAlgn="base">
              <a:spcBef>
                <a:spcPct val="0"/>
              </a:spcBef>
              <a:spcAft>
                <a:spcPct val="0"/>
              </a:spcAft>
              <a:defRPr sz="2200" b="1">
                <a:solidFill>
                  <a:srgbClr val="7F7F7F"/>
                </a:solidFill>
                <a:latin typeface="Arial Narrow" pitchFamily="34" charset="0"/>
              </a:defRPr>
            </a:lvl4pPr>
            <a:lvl5pPr algn="l" rtl="0" fontAlgn="base">
              <a:spcBef>
                <a:spcPct val="0"/>
              </a:spcBef>
              <a:spcAft>
                <a:spcPct val="0"/>
              </a:spcAft>
              <a:defRPr sz="2200" b="1">
                <a:solidFill>
                  <a:srgbClr val="7F7F7F"/>
                </a:solidFill>
                <a:latin typeface="Arial Narrow" pitchFamily="34" charset="0"/>
              </a:defRPr>
            </a:lvl5pPr>
            <a:lvl6pPr marL="457200" algn="l" rtl="0" fontAlgn="base">
              <a:spcBef>
                <a:spcPct val="0"/>
              </a:spcBef>
              <a:spcAft>
                <a:spcPct val="0"/>
              </a:spcAft>
              <a:defRPr sz="2200" b="1">
                <a:solidFill>
                  <a:srgbClr val="7F7F7F"/>
                </a:solidFill>
                <a:latin typeface="Arial Narrow" pitchFamily="34" charset="0"/>
              </a:defRPr>
            </a:lvl6pPr>
            <a:lvl7pPr marL="914400" algn="l" rtl="0" fontAlgn="base">
              <a:spcBef>
                <a:spcPct val="0"/>
              </a:spcBef>
              <a:spcAft>
                <a:spcPct val="0"/>
              </a:spcAft>
              <a:defRPr sz="2200" b="1">
                <a:solidFill>
                  <a:srgbClr val="7F7F7F"/>
                </a:solidFill>
                <a:latin typeface="Arial Narrow" pitchFamily="34" charset="0"/>
              </a:defRPr>
            </a:lvl7pPr>
            <a:lvl8pPr marL="1371600" algn="l" rtl="0" fontAlgn="base">
              <a:spcBef>
                <a:spcPct val="0"/>
              </a:spcBef>
              <a:spcAft>
                <a:spcPct val="0"/>
              </a:spcAft>
              <a:defRPr sz="2200" b="1">
                <a:solidFill>
                  <a:srgbClr val="7F7F7F"/>
                </a:solidFill>
                <a:latin typeface="Arial Narrow" pitchFamily="34" charset="0"/>
              </a:defRPr>
            </a:lvl8pPr>
            <a:lvl9pPr marL="1828800" algn="l" rtl="0" fontAlgn="base">
              <a:spcBef>
                <a:spcPct val="0"/>
              </a:spcBef>
              <a:spcAft>
                <a:spcPct val="0"/>
              </a:spcAft>
              <a:defRPr sz="2200" b="1">
                <a:solidFill>
                  <a:srgbClr val="7F7F7F"/>
                </a:solidFill>
                <a:latin typeface="Arial Narrow" pitchFamily="34" charset="0"/>
              </a:defRPr>
            </a:lvl9pPr>
          </a:lstStyle>
          <a:p>
            <a:pPr fontAlgn="auto">
              <a:spcAft>
                <a:spcPts val="0"/>
              </a:spcAft>
              <a:defRPr/>
            </a:pPr>
            <a:r>
              <a:rPr lang="fr-FR" sz="2800" dirty="0" smtClean="0">
                <a:solidFill>
                  <a:srgbClr val="C0504D"/>
                </a:solidFill>
              </a:rPr>
              <a:t>SOMMAIRE</a:t>
            </a:r>
            <a:endParaRPr lang="fr-FR" sz="1600" dirty="0">
              <a:solidFill>
                <a:srgbClr val="C0504D"/>
              </a:solidFill>
            </a:endParaRPr>
          </a:p>
        </p:txBody>
      </p:sp>
      <p:cxnSp>
        <p:nvCxnSpPr>
          <p:cNvPr id="3" name="Connecteur droit 2"/>
          <p:cNvCxnSpPr/>
          <p:nvPr/>
        </p:nvCxnSpPr>
        <p:spPr>
          <a:xfrm>
            <a:off x="389183" y="182773"/>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 name="Connecteur droit 3"/>
          <p:cNvCxnSpPr/>
          <p:nvPr/>
        </p:nvCxnSpPr>
        <p:spPr>
          <a:xfrm>
            <a:off x="389183" y="830845"/>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ZoneTexte 7"/>
          <p:cNvSpPr txBox="1"/>
          <p:nvPr/>
        </p:nvSpPr>
        <p:spPr>
          <a:xfrm>
            <a:off x="1322557" y="981219"/>
            <a:ext cx="5193658" cy="507831"/>
          </a:xfrm>
          <a:prstGeom prst="rect">
            <a:avLst/>
          </a:prstGeom>
          <a:noFill/>
        </p:spPr>
        <p:txBody>
          <a:bodyPr wrap="square" rtlCol="0">
            <a:spAutoFit/>
          </a:bodyPr>
          <a:lstStyle/>
          <a:p>
            <a:r>
              <a:rPr lang="fr-FR" sz="1100" b="1" dirty="0" smtClean="0">
                <a:solidFill>
                  <a:srgbClr val="C00000"/>
                </a:solidFill>
              </a:rPr>
              <a:t>L’assurance de passer de belles fêtes de fin d’année ! </a:t>
            </a:r>
          </a:p>
          <a:p>
            <a:r>
              <a:rPr lang="fr-FR" sz="800" b="1" dirty="0" smtClean="0">
                <a:solidFill>
                  <a:srgbClr val="C0504D"/>
                </a:solidFill>
              </a:rPr>
              <a:t>Pour passer de belles fêtes de fin d’année, il est impératif d’être bien couvert, bien assuré.</a:t>
            </a:r>
          </a:p>
          <a:p>
            <a:r>
              <a:rPr lang="fr-FR" sz="800" b="1" dirty="0" smtClean="0">
                <a:solidFill>
                  <a:srgbClr val="C0504D"/>
                </a:solidFill>
              </a:rPr>
              <a:t>L'assurance </a:t>
            </a:r>
            <a:r>
              <a:rPr lang="fr-FR" sz="800" b="1" dirty="0">
                <a:solidFill>
                  <a:srgbClr val="C0504D"/>
                </a:solidFill>
              </a:rPr>
              <a:t>et l'assistance constituent des solutions pour faire face à la plupart des incidents lors des </a:t>
            </a:r>
            <a:r>
              <a:rPr lang="fr-FR" sz="800" b="1" dirty="0" smtClean="0">
                <a:solidFill>
                  <a:srgbClr val="C0504D"/>
                </a:solidFill>
              </a:rPr>
              <a:t>fêtes.</a:t>
            </a:r>
            <a:endParaRPr lang="fr-FR" sz="1200" b="1" dirty="0">
              <a:solidFill>
                <a:srgbClr val="C0504D"/>
              </a:solidFill>
            </a:endParaRPr>
          </a:p>
        </p:txBody>
      </p:sp>
      <p:sp>
        <p:nvSpPr>
          <p:cNvPr id="10" name="ZoneTexte 9"/>
          <p:cNvSpPr txBox="1"/>
          <p:nvPr/>
        </p:nvSpPr>
        <p:spPr>
          <a:xfrm>
            <a:off x="1322557" y="1554070"/>
            <a:ext cx="4968552" cy="507831"/>
          </a:xfrm>
          <a:prstGeom prst="rect">
            <a:avLst/>
          </a:prstGeom>
          <a:noFill/>
        </p:spPr>
        <p:txBody>
          <a:bodyPr wrap="square" rtlCol="0">
            <a:spAutoFit/>
          </a:bodyPr>
          <a:lstStyle/>
          <a:p>
            <a:r>
              <a:rPr lang="fr-FR" sz="1100" b="1" dirty="0" smtClean="0">
                <a:solidFill>
                  <a:srgbClr val="C00000"/>
                </a:solidFill>
              </a:rPr>
              <a:t>La liste du père noël et les paquets cadeaux</a:t>
            </a:r>
          </a:p>
          <a:p>
            <a:r>
              <a:rPr lang="fr-FR" sz="800" b="1" dirty="0" smtClean="0">
                <a:solidFill>
                  <a:srgbClr val="C0504D"/>
                </a:solidFill>
              </a:rPr>
              <a:t>Pour </a:t>
            </a:r>
            <a:r>
              <a:rPr lang="fr-FR" sz="800" b="1" dirty="0">
                <a:solidFill>
                  <a:srgbClr val="C0504D"/>
                </a:solidFill>
              </a:rPr>
              <a:t>profiter des </a:t>
            </a:r>
            <a:r>
              <a:rPr lang="fr-FR" sz="800" b="1" dirty="0" smtClean="0">
                <a:solidFill>
                  <a:srgbClr val="C0504D"/>
                </a:solidFill>
              </a:rPr>
              <a:t>fêtes en </a:t>
            </a:r>
            <a:r>
              <a:rPr lang="fr-FR" sz="800" b="1" dirty="0">
                <a:solidFill>
                  <a:srgbClr val="C0504D"/>
                </a:solidFill>
              </a:rPr>
              <a:t>toute tranquillité, il est important de vérifier que </a:t>
            </a:r>
            <a:r>
              <a:rPr lang="fr-FR" sz="800" b="1" dirty="0" smtClean="0">
                <a:solidFill>
                  <a:srgbClr val="C0504D"/>
                </a:solidFill>
              </a:rPr>
              <a:t>la liste «</a:t>
            </a:r>
            <a:r>
              <a:rPr lang="fr-FR" sz="800" b="1" dirty="0">
                <a:solidFill>
                  <a:srgbClr val="C0504D"/>
                </a:solidFill>
              </a:rPr>
              <a:t> protection » est prête et complète</a:t>
            </a:r>
            <a:r>
              <a:rPr lang="fr-FR" sz="800" b="1" dirty="0" smtClean="0">
                <a:solidFill>
                  <a:srgbClr val="C0504D"/>
                </a:solidFill>
              </a:rPr>
              <a:t>. Trouvez la check-list de nos assurances et assistances.</a:t>
            </a:r>
            <a:endParaRPr lang="fr-FR" sz="800" b="1" dirty="0">
              <a:solidFill>
                <a:srgbClr val="C0504D"/>
              </a:solidFill>
            </a:endParaRPr>
          </a:p>
        </p:txBody>
      </p:sp>
      <p:sp>
        <p:nvSpPr>
          <p:cNvPr id="11" name="ZoneTexte 10"/>
          <p:cNvSpPr txBox="1"/>
          <p:nvPr/>
        </p:nvSpPr>
        <p:spPr>
          <a:xfrm>
            <a:off x="1322557" y="2126921"/>
            <a:ext cx="4968552" cy="507831"/>
          </a:xfrm>
          <a:prstGeom prst="rect">
            <a:avLst/>
          </a:prstGeom>
          <a:noFill/>
        </p:spPr>
        <p:txBody>
          <a:bodyPr wrap="square" rtlCol="0">
            <a:spAutoFit/>
          </a:bodyPr>
          <a:lstStyle/>
          <a:p>
            <a:r>
              <a:rPr lang="fr-FR" sz="1100" b="1" dirty="0">
                <a:solidFill>
                  <a:srgbClr val="C00000"/>
                </a:solidFill>
              </a:rPr>
              <a:t>Vous rappelez-vous de notre petite famille ? Souvenir de ces vacances d’été…</a:t>
            </a:r>
          </a:p>
          <a:p>
            <a:r>
              <a:rPr lang="fr-FR" sz="800" b="1" dirty="0" smtClean="0">
                <a:solidFill>
                  <a:srgbClr val="C0504D"/>
                </a:solidFill>
              </a:rPr>
              <a:t>Portrait de la famille. </a:t>
            </a:r>
          </a:p>
          <a:p>
            <a:r>
              <a:rPr lang="fr-FR" sz="800" b="1" dirty="0" smtClean="0">
                <a:solidFill>
                  <a:srgbClr val="C0504D"/>
                </a:solidFill>
              </a:rPr>
              <a:t>Accident, chute, explosions ne seront que quelques unes de leurs mésaventures… Sont-ils biens assurés ? </a:t>
            </a:r>
            <a:endParaRPr lang="fr-FR" sz="1200" b="1" dirty="0">
              <a:solidFill>
                <a:srgbClr val="C0504D"/>
              </a:solidFill>
            </a:endParaRPr>
          </a:p>
        </p:txBody>
      </p:sp>
      <p:sp>
        <p:nvSpPr>
          <p:cNvPr id="12" name="ZoneTexte 11"/>
          <p:cNvSpPr txBox="1"/>
          <p:nvPr/>
        </p:nvSpPr>
        <p:spPr>
          <a:xfrm>
            <a:off x="1322557" y="2699771"/>
            <a:ext cx="4968552" cy="754053"/>
          </a:xfrm>
          <a:prstGeom prst="rect">
            <a:avLst/>
          </a:prstGeom>
          <a:noFill/>
        </p:spPr>
        <p:txBody>
          <a:bodyPr wrap="square" rtlCol="0">
            <a:spAutoFit/>
          </a:bodyPr>
          <a:lstStyle/>
          <a:p>
            <a:r>
              <a:rPr lang="fr-FR" sz="1100" b="1" dirty="0" smtClean="0">
                <a:solidFill>
                  <a:srgbClr val="C00000"/>
                </a:solidFill>
              </a:rPr>
              <a:t>Départ pour la montagne !</a:t>
            </a:r>
          </a:p>
          <a:p>
            <a:r>
              <a:rPr lang="fr-FR" sz="800" b="1" dirty="0" smtClean="0">
                <a:solidFill>
                  <a:srgbClr val="C0504D"/>
                </a:solidFill>
              </a:rPr>
              <a:t>Les tribulations hivernales  de la famille MARTIN commencent ! </a:t>
            </a:r>
          </a:p>
          <a:p>
            <a:r>
              <a:rPr lang="fr-FR" sz="800" b="1" dirty="0" smtClean="0">
                <a:solidFill>
                  <a:srgbClr val="C0504D"/>
                </a:solidFill>
              </a:rPr>
              <a:t>Incidents, galères et tuiles sont leurs lots quotidiens.</a:t>
            </a:r>
          </a:p>
          <a:p>
            <a:r>
              <a:rPr lang="fr-FR" sz="800" b="1" dirty="0" smtClean="0">
                <a:solidFill>
                  <a:srgbClr val="C0504D"/>
                </a:solidFill>
              </a:rPr>
              <a:t>Dans </a:t>
            </a:r>
            <a:r>
              <a:rPr lang="fr-FR" sz="800" b="1" dirty="0">
                <a:solidFill>
                  <a:srgbClr val="C0504D"/>
                </a:solidFill>
              </a:rPr>
              <a:t>quelles conditions les contrats d’assurance et d’assistance sont-ils susceptibles d’intervenir ? Que proposent-ils ? A vous de </a:t>
            </a:r>
            <a:r>
              <a:rPr lang="fr-FR" sz="800" b="1" dirty="0" smtClean="0">
                <a:solidFill>
                  <a:srgbClr val="C0504D"/>
                </a:solidFill>
              </a:rPr>
              <a:t>vérifier !</a:t>
            </a:r>
            <a:endParaRPr lang="fr-FR" sz="800" b="1" dirty="0">
              <a:solidFill>
                <a:srgbClr val="C0504D"/>
              </a:solidFill>
            </a:endParaRPr>
          </a:p>
        </p:txBody>
      </p:sp>
      <p:sp>
        <p:nvSpPr>
          <p:cNvPr id="13" name="ZoneTexte 12"/>
          <p:cNvSpPr txBox="1"/>
          <p:nvPr/>
        </p:nvSpPr>
        <p:spPr>
          <a:xfrm>
            <a:off x="1322557" y="3518843"/>
            <a:ext cx="5097399" cy="384721"/>
          </a:xfrm>
          <a:prstGeom prst="rect">
            <a:avLst/>
          </a:prstGeom>
          <a:noFill/>
        </p:spPr>
        <p:txBody>
          <a:bodyPr wrap="square" rtlCol="0">
            <a:spAutoFit/>
          </a:bodyPr>
          <a:lstStyle/>
          <a:p>
            <a:r>
              <a:rPr lang="fr-FR" sz="1100" b="1" dirty="0" smtClean="0">
                <a:solidFill>
                  <a:srgbClr val="C00000"/>
                </a:solidFill>
              </a:rPr>
              <a:t>Les indispensables de l’assurance.</a:t>
            </a:r>
          </a:p>
          <a:p>
            <a:r>
              <a:rPr lang="fr-FR" sz="800" b="1" dirty="0" smtClean="0">
                <a:solidFill>
                  <a:srgbClr val="C0504D"/>
                </a:solidFill>
              </a:rPr>
              <a:t>Pour vous former, pour progresser ou simplement rester à jour, </a:t>
            </a:r>
            <a:r>
              <a:rPr lang="fr-FR" sz="800" b="1" dirty="0">
                <a:solidFill>
                  <a:srgbClr val="C0504D"/>
                </a:solidFill>
              </a:rPr>
              <a:t>l</a:t>
            </a:r>
            <a:r>
              <a:rPr lang="fr-FR" sz="800" b="1" dirty="0" smtClean="0">
                <a:solidFill>
                  <a:srgbClr val="C0504D"/>
                </a:solidFill>
              </a:rPr>
              <a:t>es outils d’aide à la vente sont à votre disposition.</a:t>
            </a:r>
            <a:endParaRPr lang="fr-FR" sz="800" b="1" dirty="0">
              <a:solidFill>
                <a:srgbClr val="C0504D"/>
              </a:solidFill>
            </a:endParaRPr>
          </a:p>
        </p:txBody>
      </p:sp>
      <p:sp>
        <p:nvSpPr>
          <p:cNvPr id="14" name="ZoneTexte 13"/>
          <p:cNvSpPr txBox="1"/>
          <p:nvPr/>
        </p:nvSpPr>
        <p:spPr>
          <a:xfrm>
            <a:off x="1322557" y="3968583"/>
            <a:ext cx="4968552" cy="507831"/>
          </a:xfrm>
          <a:prstGeom prst="rect">
            <a:avLst/>
          </a:prstGeom>
          <a:noFill/>
        </p:spPr>
        <p:txBody>
          <a:bodyPr wrap="square" rtlCol="0">
            <a:spAutoFit/>
          </a:bodyPr>
          <a:lstStyle/>
          <a:p>
            <a:r>
              <a:rPr lang="fr-FR" sz="1100" b="1" dirty="0" smtClean="0">
                <a:solidFill>
                  <a:srgbClr val="C00000"/>
                </a:solidFill>
              </a:rPr>
              <a:t>Maîtriser le budget des vacances.</a:t>
            </a:r>
          </a:p>
          <a:p>
            <a:r>
              <a:rPr lang="fr-FR" sz="800" b="1" dirty="0" smtClean="0">
                <a:solidFill>
                  <a:srgbClr val="C0504D"/>
                </a:solidFill>
              </a:rPr>
              <a:t>Faire ses comptes et maîtriser ses dépenses est une priorité pour les vacanciers. Retrouvez les remises et primes de nos offres destinées à nos clients.</a:t>
            </a:r>
            <a:endParaRPr lang="fr-FR" sz="800" b="1" dirty="0">
              <a:solidFill>
                <a:srgbClr val="C0504D"/>
              </a:solidFill>
            </a:endParaRPr>
          </a:p>
        </p:txBody>
      </p:sp>
      <p:pic>
        <p:nvPicPr>
          <p:cNvPr id="1331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4527"/>
          <a:stretch/>
        </p:blipFill>
        <p:spPr bwMode="auto">
          <a:xfrm>
            <a:off x="6419956" y="-7474"/>
            <a:ext cx="2724044" cy="51509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7"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1040046"/>
            <a:ext cx="404428" cy="380764"/>
          </a:xfrm>
          <a:prstGeom prst="rect">
            <a:avLst/>
          </a:prstGeom>
          <a:noFill/>
          <a:extLst>
            <a:ext uri="{909E8E84-426E-40DD-AFC4-6F175D3DCCD1}">
              <a14:hiddenFill xmlns:a14="http://schemas.microsoft.com/office/drawing/2010/main">
                <a:solidFill>
                  <a:srgbClr val="FFFFFF"/>
                </a:solidFill>
              </a14:hiddenFill>
            </a:ext>
          </a:extLst>
        </p:spPr>
      </p:pic>
      <p:sp>
        <p:nvSpPr>
          <p:cNvPr id="23" name="ZoneTexte 22"/>
          <p:cNvSpPr txBox="1"/>
          <p:nvPr/>
        </p:nvSpPr>
        <p:spPr>
          <a:xfrm>
            <a:off x="1322557" y="4541434"/>
            <a:ext cx="4968552" cy="384721"/>
          </a:xfrm>
          <a:prstGeom prst="rect">
            <a:avLst/>
          </a:prstGeom>
          <a:noFill/>
        </p:spPr>
        <p:txBody>
          <a:bodyPr wrap="square" rtlCol="0">
            <a:spAutoFit/>
          </a:bodyPr>
          <a:lstStyle/>
          <a:p>
            <a:r>
              <a:rPr lang="fr-FR" sz="1100" b="1" dirty="0" smtClean="0">
                <a:solidFill>
                  <a:srgbClr val="C00000"/>
                </a:solidFill>
              </a:rPr>
              <a:t>Tentez de remporter des cadeaux !</a:t>
            </a:r>
          </a:p>
          <a:p>
            <a:r>
              <a:rPr lang="fr-FR" sz="800" b="1" dirty="0">
                <a:solidFill>
                  <a:srgbClr val="C0504D"/>
                </a:solidFill>
              </a:rPr>
              <a:t>Participez </a:t>
            </a:r>
            <a:r>
              <a:rPr lang="fr-FR" sz="800" b="1" dirty="0" smtClean="0">
                <a:solidFill>
                  <a:srgbClr val="C0504D"/>
                </a:solidFill>
              </a:rPr>
              <a:t>au quiz pour </a:t>
            </a:r>
            <a:r>
              <a:rPr lang="fr-FR" sz="800" b="1" dirty="0">
                <a:solidFill>
                  <a:srgbClr val="C0504D"/>
                </a:solidFill>
              </a:rPr>
              <a:t>tenter de remporter de nombreux </a:t>
            </a:r>
            <a:r>
              <a:rPr lang="fr-FR" sz="800" b="1" dirty="0" smtClean="0">
                <a:solidFill>
                  <a:srgbClr val="C0504D"/>
                </a:solidFill>
              </a:rPr>
              <a:t>cadeaux. </a:t>
            </a:r>
            <a:endParaRPr lang="fr-FR" sz="800" b="1" dirty="0">
              <a:solidFill>
                <a:srgbClr val="C0504D"/>
              </a:solidFill>
            </a:endParaRPr>
          </a:p>
        </p:txBody>
      </p:sp>
      <p:pic>
        <p:nvPicPr>
          <p:cNvPr id="24"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1638641"/>
            <a:ext cx="404428" cy="380764"/>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2185748"/>
            <a:ext cx="404428" cy="380764"/>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2813333"/>
            <a:ext cx="404428" cy="38076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3454560"/>
            <a:ext cx="404428" cy="380764"/>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4010775"/>
            <a:ext cx="404428" cy="380764"/>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4566993"/>
            <a:ext cx="404428" cy="3807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6934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diamond(out)">
                                      <p:cBhvr>
                                        <p:cTn id="7"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Image 8" descr="Grande famille heureuse avec style dessiné à la main Vecteur gratuit"/>
          <p:cNvPicPr>
            <a:picLocks noChangeAspect="1" noChangeArrowheads="1"/>
          </p:cNvPicPr>
          <p:nvPr/>
        </p:nvPicPr>
        <p:blipFill rotWithShape="1">
          <a:blip r:embed="rId2">
            <a:extLst>
              <a:ext uri="{28A0092B-C50C-407E-A947-70E740481C1C}">
                <a14:useLocalDpi xmlns:a14="http://schemas.microsoft.com/office/drawing/2010/main" val="0"/>
              </a:ext>
            </a:extLst>
          </a:blip>
          <a:srcRect l="18159" t="15451" r="13824" b="7415"/>
          <a:stretch/>
        </p:blipFill>
        <p:spPr bwMode="auto">
          <a:xfrm>
            <a:off x="618700" y="1068576"/>
            <a:ext cx="3312368" cy="3756431"/>
          </a:xfrm>
          <a:prstGeom prst="rect">
            <a:avLst/>
          </a:prstGeom>
          <a:noFill/>
          <a:ln>
            <a:noFill/>
          </a:ln>
          <a:effectLst>
            <a:softEdge rad="317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5"/>
          <p:cNvSpPr txBox="1">
            <a:spLocks/>
          </p:cNvSpPr>
          <p:nvPr/>
        </p:nvSpPr>
        <p:spPr>
          <a:xfrm>
            <a:off x="369185" y="201513"/>
            <a:ext cx="7650163" cy="553998"/>
          </a:xfrm>
          <a:prstGeom prst="rect">
            <a:avLst/>
          </a:prstGeom>
        </p:spPr>
        <p:txBody>
          <a:bodyPr vert="horz" lIns="91440" tIns="45720" rIns="91440" bIns="45720" rtlCol="0" anchor="t" anchorCtr="0">
            <a:spAutoFit/>
          </a:bodyPr>
          <a:lstStyle>
            <a:lvl1pPr algn="l" rtl="0" fontAlgn="base">
              <a:spcBef>
                <a:spcPct val="0"/>
              </a:spcBef>
              <a:spcAft>
                <a:spcPct val="0"/>
              </a:spcAft>
              <a:defRPr sz="2200" b="1" kern="1200" cap="all" baseline="0">
                <a:solidFill>
                  <a:srgbClr val="7F7F7F"/>
                </a:solidFill>
                <a:latin typeface="+mj-lt"/>
                <a:ea typeface="+mj-ea"/>
                <a:cs typeface="+mj-cs"/>
              </a:defRPr>
            </a:lvl1pPr>
            <a:lvl2pPr algn="l" rtl="0" fontAlgn="base">
              <a:spcBef>
                <a:spcPct val="0"/>
              </a:spcBef>
              <a:spcAft>
                <a:spcPct val="0"/>
              </a:spcAft>
              <a:defRPr sz="2200" b="1">
                <a:solidFill>
                  <a:srgbClr val="7F7F7F"/>
                </a:solidFill>
                <a:latin typeface="Arial Narrow" pitchFamily="34" charset="0"/>
              </a:defRPr>
            </a:lvl2pPr>
            <a:lvl3pPr algn="l" rtl="0" fontAlgn="base">
              <a:spcBef>
                <a:spcPct val="0"/>
              </a:spcBef>
              <a:spcAft>
                <a:spcPct val="0"/>
              </a:spcAft>
              <a:defRPr sz="2200" b="1">
                <a:solidFill>
                  <a:srgbClr val="7F7F7F"/>
                </a:solidFill>
                <a:latin typeface="Arial Narrow" pitchFamily="34" charset="0"/>
              </a:defRPr>
            </a:lvl3pPr>
            <a:lvl4pPr algn="l" rtl="0" fontAlgn="base">
              <a:spcBef>
                <a:spcPct val="0"/>
              </a:spcBef>
              <a:spcAft>
                <a:spcPct val="0"/>
              </a:spcAft>
              <a:defRPr sz="2200" b="1">
                <a:solidFill>
                  <a:srgbClr val="7F7F7F"/>
                </a:solidFill>
                <a:latin typeface="Arial Narrow" pitchFamily="34" charset="0"/>
              </a:defRPr>
            </a:lvl4pPr>
            <a:lvl5pPr algn="l" rtl="0" fontAlgn="base">
              <a:spcBef>
                <a:spcPct val="0"/>
              </a:spcBef>
              <a:spcAft>
                <a:spcPct val="0"/>
              </a:spcAft>
              <a:defRPr sz="2200" b="1">
                <a:solidFill>
                  <a:srgbClr val="7F7F7F"/>
                </a:solidFill>
                <a:latin typeface="Arial Narrow" pitchFamily="34" charset="0"/>
              </a:defRPr>
            </a:lvl5pPr>
            <a:lvl6pPr marL="457200" algn="l" rtl="0" fontAlgn="base">
              <a:spcBef>
                <a:spcPct val="0"/>
              </a:spcBef>
              <a:spcAft>
                <a:spcPct val="0"/>
              </a:spcAft>
              <a:defRPr sz="2200" b="1">
                <a:solidFill>
                  <a:srgbClr val="7F7F7F"/>
                </a:solidFill>
                <a:latin typeface="Arial Narrow" pitchFamily="34" charset="0"/>
              </a:defRPr>
            </a:lvl6pPr>
            <a:lvl7pPr marL="914400" algn="l" rtl="0" fontAlgn="base">
              <a:spcBef>
                <a:spcPct val="0"/>
              </a:spcBef>
              <a:spcAft>
                <a:spcPct val="0"/>
              </a:spcAft>
              <a:defRPr sz="2200" b="1">
                <a:solidFill>
                  <a:srgbClr val="7F7F7F"/>
                </a:solidFill>
                <a:latin typeface="Arial Narrow" pitchFamily="34" charset="0"/>
              </a:defRPr>
            </a:lvl7pPr>
            <a:lvl8pPr marL="1371600" algn="l" rtl="0" fontAlgn="base">
              <a:spcBef>
                <a:spcPct val="0"/>
              </a:spcBef>
              <a:spcAft>
                <a:spcPct val="0"/>
              </a:spcAft>
              <a:defRPr sz="2200" b="1">
                <a:solidFill>
                  <a:srgbClr val="7F7F7F"/>
                </a:solidFill>
                <a:latin typeface="Arial Narrow" pitchFamily="34" charset="0"/>
              </a:defRPr>
            </a:lvl8pPr>
            <a:lvl9pPr marL="1828800" algn="l" rtl="0" fontAlgn="base">
              <a:spcBef>
                <a:spcPct val="0"/>
              </a:spcBef>
              <a:spcAft>
                <a:spcPct val="0"/>
              </a:spcAft>
              <a:defRPr sz="2200" b="1">
                <a:solidFill>
                  <a:srgbClr val="7F7F7F"/>
                </a:solidFill>
                <a:latin typeface="Arial Narrow" pitchFamily="34" charset="0"/>
              </a:defRPr>
            </a:lvl9pPr>
          </a:lstStyle>
          <a:p>
            <a:pPr fontAlgn="auto">
              <a:spcAft>
                <a:spcPts val="0"/>
              </a:spcAft>
              <a:defRPr/>
            </a:pPr>
            <a:r>
              <a:rPr lang="fr-FR" sz="1800" b="0" dirty="0" smtClean="0">
                <a:solidFill>
                  <a:sysClr val="windowText" lastClr="000000">
                    <a:lumMod val="50000"/>
                    <a:lumOff val="50000"/>
                  </a:sysClr>
                </a:solidFill>
                <a:cs typeface="Calibri" panose="020F0502020204030204" pitchFamily="34" charset="0"/>
              </a:rPr>
              <a:t>La famille martin</a:t>
            </a:r>
            <a:r>
              <a:rPr lang="fr-FR" sz="1800" cap="none" dirty="0" smtClean="0">
                <a:solidFill>
                  <a:sysClr val="windowText" lastClr="000000">
                    <a:lumMod val="50000"/>
                    <a:lumOff val="50000"/>
                  </a:sysClr>
                </a:solidFill>
                <a:cs typeface="Calibri" panose="020F0502020204030204" pitchFamily="34" charset="0"/>
              </a:rPr>
              <a:t/>
            </a:r>
            <a:br>
              <a:rPr lang="fr-FR" sz="1800" cap="none" dirty="0" smtClean="0">
                <a:solidFill>
                  <a:sysClr val="windowText" lastClr="000000">
                    <a:lumMod val="50000"/>
                    <a:lumOff val="50000"/>
                  </a:sysClr>
                </a:solidFill>
                <a:cs typeface="Calibri" panose="020F0502020204030204" pitchFamily="34" charset="0"/>
              </a:rPr>
            </a:br>
            <a:r>
              <a:rPr lang="fr-FR" sz="1200" b="0" cap="none" dirty="0" smtClean="0">
                <a:solidFill>
                  <a:srgbClr val="C00000"/>
                </a:solidFill>
                <a:cs typeface="Calibri" panose="020F0502020204030204" pitchFamily="34" charset="0"/>
              </a:rPr>
              <a:t>Vous rappelez-vous de notre petite famille ? Souvenir de ces vacances d’été…</a:t>
            </a:r>
            <a:endParaRPr lang="fr-FR" sz="1200" b="0" dirty="0">
              <a:solidFill>
                <a:srgbClr val="C00000"/>
              </a:solidFill>
              <a:cs typeface="Calibri" panose="020F0502020204030204" pitchFamily="34" charset="0"/>
            </a:endParaRPr>
          </a:p>
        </p:txBody>
      </p:sp>
      <p:cxnSp>
        <p:nvCxnSpPr>
          <p:cNvPr id="4" name="Connecteur droit 3"/>
          <p:cNvCxnSpPr/>
          <p:nvPr/>
        </p:nvCxnSpPr>
        <p:spPr>
          <a:xfrm>
            <a:off x="389183" y="182773"/>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 name="Connecteur droit 4"/>
          <p:cNvCxnSpPr/>
          <p:nvPr/>
        </p:nvCxnSpPr>
        <p:spPr>
          <a:xfrm>
            <a:off x="389183" y="830845"/>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4284304" y="1068576"/>
            <a:ext cx="4104120" cy="646331"/>
          </a:xfrm>
          <a:prstGeom prst="rect">
            <a:avLst/>
          </a:prstGeom>
          <a:solidFill>
            <a:schemeClr val="accent2">
              <a:lumMod val="20000"/>
              <a:lumOff val="80000"/>
            </a:schemeClr>
          </a:solidFill>
        </p:spPr>
        <p:txBody>
          <a:bodyPr wrap="square">
            <a:spAutoFit/>
          </a:bodyPr>
          <a:lstStyle/>
          <a:p>
            <a:r>
              <a:rPr lang="fr-FR" sz="900" b="1" dirty="0" smtClean="0">
                <a:solidFill>
                  <a:srgbClr val="C00000"/>
                </a:solidFill>
              </a:rPr>
              <a:t>Les grands-parents, Jean-Paul et Sophie.</a:t>
            </a:r>
          </a:p>
          <a:p>
            <a:r>
              <a:rPr lang="fr-FR" sz="900" dirty="0">
                <a:solidFill>
                  <a:srgbClr val="C00000"/>
                </a:solidFill>
              </a:rPr>
              <a:t>I</a:t>
            </a:r>
            <a:r>
              <a:rPr lang="fr-FR" sz="900" dirty="0" smtClean="0">
                <a:solidFill>
                  <a:srgbClr val="C00000"/>
                </a:solidFill>
              </a:rPr>
              <a:t>ls partent tous les hivers dans leur résidence secondaire en montagne à Châtel.</a:t>
            </a:r>
          </a:p>
          <a:p>
            <a:r>
              <a:rPr lang="fr-FR" sz="900" dirty="0" smtClean="0">
                <a:solidFill>
                  <a:srgbClr val="C00000"/>
                </a:solidFill>
              </a:rPr>
              <a:t>C’est également le lieu où se retrouve traditionnellement la famille MARTIN pour fêter Noël. </a:t>
            </a:r>
            <a:endParaRPr lang="fr-FR" sz="900" b="1" dirty="0">
              <a:solidFill>
                <a:srgbClr val="C00000"/>
              </a:solidFill>
            </a:endParaRPr>
          </a:p>
        </p:txBody>
      </p:sp>
      <p:sp>
        <p:nvSpPr>
          <p:cNvPr id="9" name="Rectangle 8"/>
          <p:cNvSpPr/>
          <p:nvPr/>
        </p:nvSpPr>
        <p:spPr>
          <a:xfrm>
            <a:off x="4284304" y="1851670"/>
            <a:ext cx="4104120" cy="646331"/>
          </a:xfrm>
          <a:prstGeom prst="rect">
            <a:avLst/>
          </a:prstGeom>
          <a:solidFill>
            <a:schemeClr val="accent2">
              <a:lumMod val="20000"/>
              <a:lumOff val="80000"/>
            </a:schemeClr>
          </a:solidFill>
        </p:spPr>
        <p:txBody>
          <a:bodyPr wrap="square">
            <a:spAutoFit/>
          </a:bodyPr>
          <a:lstStyle/>
          <a:p>
            <a:r>
              <a:rPr lang="fr-FR" sz="900" b="1" dirty="0" smtClean="0">
                <a:solidFill>
                  <a:srgbClr val="C00000"/>
                </a:solidFill>
              </a:rPr>
              <a:t>Les parents, Alain et Christine.</a:t>
            </a:r>
          </a:p>
          <a:p>
            <a:r>
              <a:rPr lang="fr-FR" sz="900" dirty="0" smtClean="0">
                <a:solidFill>
                  <a:srgbClr val="C00000"/>
                </a:solidFill>
              </a:rPr>
              <a:t>Comme chaque année et quelques jours avant Noël, ils partent avec leurs enfants rejoindre les grands-parents à Châtel. Se détendre, fêter Noël en famille, dévaler les pentes de ski sont leurs priorités !</a:t>
            </a:r>
            <a:endParaRPr lang="fr-FR" sz="900" b="1" dirty="0">
              <a:solidFill>
                <a:srgbClr val="C00000"/>
              </a:solidFill>
            </a:endParaRPr>
          </a:p>
        </p:txBody>
      </p:sp>
      <p:sp>
        <p:nvSpPr>
          <p:cNvPr id="11" name="Rectangle 10"/>
          <p:cNvSpPr/>
          <p:nvPr/>
        </p:nvSpPr>
        <p:spPr>
          <a:xfrm>
            <a:off x="4284304" y="2643758"/>
            <a:ext cx="4104120" cy="923330"/>
          </a:xfrm>
          <a:prstGeom prst="rect">
            <a:avLst/>
          </a:prstGeom>
          <a:solidFill>
            <a:schemeClr val="accent2">
              <a:lumMod val="20000"/>
              <a:lumOff val="80000"/>
            </a:schemeClr>
          </a:solidFill>
        </p:spPr>
        <p:txBody>
          <a:bodyPr wrap="square">
            <a:spAutoFit/>
          </a:bodyPr>
          <a:lstStyle/>
          <a:p>
            <a:r>
              <a:rPr lang="fr-FR" sz="900" b="1" dirty="0" smtClean="0">
                <a:solidFill>
                  <a:srgbClr val="C00000"/>
                </a:solidFill>
              </a:rPr>
              <a:t>Les enfants, Léo et Emma.</a:t>
            </a:r>
          </a:p>
          <a:p>
            <a:r>
              <a:rPr lang="fr-FR" sz="900" dirty="0" smtClean="0">
                <a:solidFill>
                  <a:srgbClr val="C00000"/>
                </a:solidFill>
              </a:rPr>
              <a:t>Léo est le fils d’Alain et Christine. Il a 19 ans et accompagne ses parents au séjour en montagne. Il espère que c’est la dernière fois…  De toute façon, après Noël, il part sur Paris rejoindre ses potes pour fêter Nouvel An sur les Champs. </a:t>
            </a:r>
          </a:p>
          <a:p>
            <a:r>
              <a:rPr lang="fr-FR" sz="900" dirty="0" smtClean="0">
                <a:solidFill>
                  <a:srgbClr val="C00000"/>
                </a:solidFill>
              </a:rPr>
              <a:t>Emma a 12 ans. Elle adore les vacances à la montagne, les batailles de boules de neige. </a:t>
            </a:r>
            <a:endParaRPr lang="fr-FR" sz="900" dirty="0">
              <a:solidFill>
                <a:srgbClr val="C00000"/>
              </a:solidFill>
            </a:endParaRPr>
          </a:p>
        </p:txBody>
      </p:sp>
      <p:sp>
        <p:nvSpPr>
          <p:cNvPr id="13" name="Rectangle 12"/>
          <p:cNvSpPr/>
          <p:nvPr/>
        </p:nvSpPr>
        <p:spPr>
          <a:xfrm>
            <a:off x="6732240" y="4538138"/>
            <a:ext cx="2304256" cy="523220"/>
          </a:xfrm>
          <a:prstGeom prst="rect">
            <a:avLst/>
          </a:prstGeom>
        </p:spPr>
        <p:txBody>
          <a:bodyPr wrap="square">
            <a:spAutoFit/>
          </a:bodyPr>
          <a:lstStyle/>
          <a:p>
            <a:r>
              <a:rPr lang="fr-FR" sz="1400" b="1" dirty="0" smtClean="0">
                <a:solidFill>
                  <a:srgbClr val="C00000"/>
                </a:solidFill>
              </a:rPr>
              <a:t>C’est parti, vive les vacances de Noël !</a:t>
            </a:r>
            <a:endParaRPr lang="fr-FR" sz="1400" b="1" dirty="0">
              <a:solidFill>
                <a:srgbClr val="C00000"/>
              </a:solidFill>
            </a:endParaRPr>
          </a:p>
        </p:txBody>
      </p:sp>
      <p:sp>
        <p:nvSpPr>
          <p:cNvPr id="7" name="Rectangle à coins arrondis 6"/>
          <p:cNvSpPr/>
          <p:nvPr/>
        </p:nvSpPr>
        <p:spPr>
          <a:xfrm>
            <a:off x="3212650" y="906558"/>
            <a:ext cx="936103" cy="324036"/>
          </a:xfrm>
          <a:prstGeom prst="wedgeRoundRectCallout">
            <a:avLst>
              <a:gd name="adj1" fmla="val -34280"/>
              <a:gd name="adj2" fmla="val 98300"/>
              <a:gd name="adj3" fmla="val 16667"/>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smtClean="0">
                <a:solidFill>
                  <a:srgbClr val="C00000"/>
                </a:solidFill>
              </a:rPr>
              <a:t>Jean-Paul</a:t>
            </a:r>
            <a:endParaRPr lang="fr-FR" sz="1050" b="1" dirty="0">
              <a:solidFill>
                <a:srgbClr val="C00000"/>
              </a:solidFill>
            </a:endParaRPr>
          </a:p>
        </p:txBody>
      </p:sp>
      <p:sp>
        <p:nvSpPr>
          <p:cNvPr id="15" name="Rectangle à coins arrondis 14"/>
          <p:cNvSpPr/>
          <p:nvPr/>
        </p:nvSpPr>
        <p:spPr>
          <a:xfrm>
            <a:off x="1802868" y="995208"/>
            <a:ext cx="1266008" cy="324036"/>
          </a:xfrm>
          <a:prstGeom prst="wedgeRoundRectCallout">
            <a:avLst>
              <a:gd name="adj1" fmla="val -25013"/>
              <a:gd name="adj2" fmla="val 98300"/>
              <a:gd name="adj3" fmla="val 16667"/>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smtClean="0">
                <a:solidFill>
                  <a:srgbClr val="C00000"/>
                </a:solidFill>
              </a:rPr>
              <a:t>Alain et Christine</a:t>
            </a:r>
            <a:endParaRPr lang="fr-FR" sz="1050" b="1" dirty="0">
              <a:solidFill>
                <a:srgbClr val="C00000"/>
              </a:solidFill>
            </a:endParaRPr>
          </a:p>
        </p:txBody>
      </p:sp>
      <p:sp>
        <p:nvSpPr>
          <p:cNvPr id="16" name="Rectangle à coins arrondis 15"/>
          <p:cNvSpPr/>
          <p:nvPr/>
        </p:nvSpPr>
        <p:spPr>
          <a:xfrm>
            <a:off x="3190356" y="3449235"/>
            <a:ext cx="798441" cy="648072"/>
          </a:xfrm>
          <a:prstGeom prst="wedgeRoundRectCallout">
            <a:avLst>
              <a:gd name="adj1" fmla="val -51600"/>
              <a:gd name="adj2" fmla="val -119661"/>
              <a:gd name="adj3" fmla="val 16667"/>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smtClean="0">
                <a:solidFill>
                  <a:srgbClr val="C00000"/>
                </a:solidFill>
              </a:rPr>
              <a:t>Léo</a:t>
            </a:r>
            <a:endParaRPr lang="fr-FR" sz="1050" b="1" dirty="0">
              <a:solidFill>
                <a:srgbClr val="C00000"/>
              </a:solidFill>
            </a:endParaRPr>
          </a:p>
        </p:txBody>
      </p:sp>
      <p:sp>
        <p:nvSpPr>
          <p:cNvPr id="17" name="Rectangle à coins arrondis 16"/>
          <p:cNvSpPr/>
          <p:nvPr/>
        </p:nvSpPr>
        <p:spPr>
          <a:xfrm>
            <a:off x="1403648" y="3651870"/>
            <a:ext cx="798441" cy="648072"/>
          </a:xfrm>
          <a:prstGeom prst="wedgeRoundRectCallout">
            <a:avLst>
              <a:gd name="adj1" fmla="val 16771"/>
              <a:gd name="adj2" fmla="val -117555"/>
              <a:gd name="adj3" fmla="val 16667"/>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smtClean="0">
                <a:solidFill>
                  <a:srgbClr val="C00000"/>
                </a:solidFill>
              </a:rPr>
              <a:t>Emma</a:t>
            </a:r>
            <a:endParaRPr lang="fr-FR" sz="1050" b="1" dirty="0">
              <a:solidFill>
                <a:srgbClr val="C00000"/>
              </a:solidFill>
            </a:endParaRPr>
          </a:p>
        </p:txBody>
      </p:sp>
      <p:sp>
        <p:nvSpPr>
          <p:cNvPr id="19" name="Rectangle à coins arrondis 18"/>
          <p:cNvSpPr/>
          <p:nvPr/>
        </p:nvSpPr>
        <p:spPr>
          <a:xfrm>
            <a:off x="174129" y="2608326"/>
            <a:ext cx="725463" cy="338465"/>
          </a:xfrm>
          <a:prstGeom prst="wedgeRoundRectCallout">
            <a:avLst>
              <a:gd name="adj1" fmla="val 42057"/>
              <a:gd name="adj2" fmla="val -87633"/>
              <a:gd name="adj3" fmla="val 16667"/>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smtClean="0">
                <a:solidFill>
                  <a:srgbClr val="C00000"/>
                </a:solidFill>
              </a:rPr>
              <a:t>Sophie</a:t>
            </a:r>
            <a:endParaRPr lang="fr-FR" sz="1050" b="1" dirty="0">
              <a:solidFill>
                <a:srgbClr val="C00000"/>
              </a:solidFill>
            </a:endParaRPr>
          </a:p>
        </p:txBody>
      </p:sp>
      <p:pic>
        <p:nvPicPr>
          <p:cNvPr id="20" name="Picture 2" descr="Résultat de recherche d'images pour &quot;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85867" y="82761"/>
            <a:ext cx="971318" cy="912447"/>
          </a:xfrm>
          <a:prstGeom prst="ellipse">
            <a:avLst/>
          </a:prstGeom>
          <a:noFill/>
          <a:extLst>
            <a:ext uri="{909E8E84-426E-40DD-AFC4-6F175D3DCCD1}">
              <a14:hiddenFill xmlns:a14="http://schemas.microsoft.com/office/drawing/2010/main">
                <a:solidFill>
                  <a:srgbClr val="FFFFFF"/>
                </a:solidFill>
              </a14:hiddenFill>
            </a:ext>
          </a:extLst>
        </p:spPr>
      </p:pic>
      <p:pic>
        <p:nvPicPr>
          <p:cNvPr id="21" name="Picture 5" descr="Résultat de recherche d'images pour &quot;boule de noel&quo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312223"/>
            <a:ext cx="404428" cy="380764"/>
          </a:xfrm>
          <a:prstGeom prst="rect">
            <a:avLst/>
          </a:prstGeom>
          <a:noFill/>
          <a:extLst>
            <a:ext uri="{909E8E84-426E-40DD-AFC4-6F175D3DCCD1}">
              <a14:hiddenFill xmlns:a14="http://schemas.microsoft.com/office/drawing/2010/main">
                <a:solidFill>
                  <a:srgbClr val="FFFFFF"/>
                </a:solidFill>
              </a14:hiddenFill>
            </a:ext>
          </a:extLst>
        </p:spPr>
      </p:pic>
      <p:pic>
        <p:nvPicPr>
          <p:cNvPr id="24578" name="Picture 2" descr="Résultat de recherche d'images pour &quot;montagne hiver dessin&quo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09006" y="4212878"/>
            <a:ext cx="1652535" cy="943781"/>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8345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Effect transition="in" filter="fade">
                                      <p:cBhvr>
                                        <p:cTn id="9" dur="1000"/>
                                        <p:tgtEl>
                                          <p:spTgt spid="8"/>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p:cTn id="13" dur="1000" fill="hold"/>
                                        <p:tgtEl>
                                          <p:spTgt spid="19"/>
                                        </p:tgtEl>
                                        <p:attrNameLst>
                                          <p:attrName>ppt_w</p:attrName>
                                        </p:attrNameLst>
                                      </p:cBhvr>
                                      <p:tavLst>
                                        <p:tav tm="0">
                                          <p:val>
                                            <p:fltVal val="0"/>
                                          </p:val>
                                        </p:tav>
                                        <p:tav tm="100000">
                                          <p:val>
                                            <p:strVal val="#ppt_w"/>
                                          </p:val>
                                        </p:tav>
                                      </p:tavLst>
                                    </p:anim>
                                    <p:anim calcmode="lin" valueType="num">
                                      <p:cBhvr>
                                        <p:cTn id="14" dur="1000" fill="hold"/>
                                        <p:tgtEl>
                                          <p:spTgt spid="19"/>
                                        </p:tgtEl>
                                        <p:attrNameLst>
                                          <p:attrName>ppt_h</p:attrName>
                                        </p:attrNameLst>
                                      </p:cBhvr>
                                      <p:tavLst>
                                        <p:tav tm="0">
                                          <p:val>
                                            <p:fltVal val="0"/>
                                          </p:val>
                                        </p:tav>
                                        <p:tav tm="100000">
                                          <p:val>
                                            <p:strVal val="#ppt_h"/>
                                          </p:val>
                                        </p:tav>
                                      </p:tavLst>
                                    </p:anim>
                                    <p:animEffect transition="in" filter="fade">
                                      <p:cBhvr>
                                        <p:cTn id="15" dur="1000"/>
                                        <p:tgtEl>
                                          <p:spTgt spid="19"/>
                                        </p:tgtEl>
                                      </p:cBhvr>
                                    </p:animEffect>
                                  </p:childTnLst>
                                </p:cTn>
                              </p:par>
                            </p:childTnLst>
                          </p:cTn>
                        </p:par>
                        <p:par>
                          <p:cTn id="16" fill="hold">
                            <p:stCondLst>
                              <p:cond delay="2000"/>
                            </p:stCondLst>
                            <p:childTnLst>
                              <p:par>
                                <p:cTn id="17" presetID="53" presetClass="entr" presetSubtype="16"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ppt_w</p:attrName>
                                        </p:attrNameLst>
                                      </p:cBhvr>
                                      <p:tavLst>
                                        <p:tav tm="0">
                                          <p:val>
                                            <p:fltVal val="0"/>
                                          </p:val>
                                        </p:tav>
                                        <p:tav tm="100000">
                                          <p:val>
                                            <p:strVal val="#ppt_w"/>
                                          </p:val>
                                        </p:tav>
                                      </p:tavLst>
                                    </p:anim>
                                    <p:anim calcmode="lin" valueType="num">
                                      <p:cBhvr>
                                        <p:cTn id="20" dur="1000" fill="hold"/>
                                        <p:tgtEl>
                                          <p:spTgt spid="7"/>
                                        </p:tgtEl>
                                        <p:attrNameLst>
                                          <p:attrName>ppt_h</p:attrName>
                                        </p:attrNameLst>
                                      </p:cBhvr>
                                      <p:tavLst>
                                        <p:tav tm="0">
                                          <p:val>
                                            <p:fltVal val="0"/>
                                          </p:val>
                                        </p:tav>
                                        <p:tav tm="100000">
                                          <p:val>
                                            <p:strVal val="#ppt_h"/>
                                          </p:val>
                                        </p:tav>
                                      </p:tavLst>
                                    </p:anim>
                                    <p:animEffect transition="in" filter="fade">
                                      <p:cBhvr>
                                        <p:cTn id="21" dur="10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1000" fill="hold"/>
                                        <p:tgtEl>
                                          <p:spTgt spid="9"/>
                                        </p:tgtEl>
                                        <p:attrNameLst>
                                          <p:attrName>ppt_w</p:attrName>
                                        </p:attrNameLst>
                                      </p:cBhvr>
                                      <p:tavLst>
                                        <p:tav tm="0">
                                          <p:val>
                                            <p:fltVal val="0"/>
                                          </p:val>
                                        </p:tav>
                                        <p:tav tm="100000">
                                          <p:val>
                                            <p:strVal val="#ppt_w"/>
                                          </p:val>
                                        </p:tav>
                                      </p:tavLst>
                                    </p:anim>
                                    <p:anim calcmode="lin" valueType="num">
                                      <p:cBhvr>
                                        <p:cTn id="27" dur="1000" fill="hold"/>
                                        <p:tgtEl>
                                          <p:spTgt spid="9"/>
                                        </p:tgtEl>
                                        <p:attrNameLst>
                                          <p:attrName>ppt_h</p:attrName>
                                        </p:attrNameLst>
                                      </p:cBhvr>
                                      <p:tavLst>
                                        <p:tav tm="0">
                                          <p:val>
                                            <p:fltVal val="0"/>
                                          </p:val>
                                        </p:tav>
                                        <p:tav tm="100000">
                                          <p:val>
                                            <p:strVal val="#ppt_h"/>
                                          </p:val>
                                        </p:tav>
                                      </p:tavLst>
                                    </p:anim>
                                    <p:animEffect transition="in" filter="fade">
                                      <p:cBhvr>
                                        <p:cTn id="28" dur="1000"/>
                                        <p:tgtEl>
                                          <p:spTgt spid="9"/>
                                        </p:tgtEl>
                                      </p:cBhvr>
                                    </p:animEffect>
                                  </p:childTnLst>
                                </p:cTn>
                              </p:par>
                            </p:childTnLst>
                          </p:cTn>
                        </p:par>
                        <p:par>
                          <p:cTn id="29" fill="hold">
                            <p:stCondLst>
                              <p:cond delay="1000"/>
                            </p:stCondLst>
                            <p:childTnLst>
                              <p:par>
                                <p:cTn id="30" presetID="53" presetClass="entr" presetSubtype="16"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1000" fill="hold"/>
                                        <p:tgtEl>
                                          <p:spTgt spid="15"/>
                                        </p:tgtEl>
                                        <p:attrNameLst>
                                          <p:attrName>ppt_w</p:attrName>
                                        </p:attrNameLst>
                                      </p:cBhvr>
                                      <p:tavLst>
                                        <p:tav tm="0">
                                          <p:val>
                                            <p:fltVal val="0"/>
                                          </p:val>
                                        </p:tav>
                                        <p:tav tm="100000">
                                          <p:val>
                                            <p:strVal val="#ppt_w"/>
                                          </p:val>
                                        </p:tav>
                                      </p:tavLst>
                                    </p:anim>
                                    <p:anim calcmode="lin" valueType="num">
                                      <p:cBhvr>
                                        <p:cTn id="33" dur="1000" fill="hold"/>
                                        <p:tgtEl>
                                          <p:spTgt spid="15"/>
                                        </p:tgtEl>
                                        <p:attrNameLst>
                                          <p:attrName>ppt_h</p:attrName>
                                        </p:attrNameLst>
                                      </p:cBhvr>
                                      <p:tavLst>
                                        <p:tav tm="0">
                                          <p:val>
                                            <p:fltVal val="0"/>
                                          </p:val>
                                        </p:tav>
                                        <p:tav tm="100000">
                                          <p:val>
                                            <p:strVal val="#ppt_h"/>
                                          </p:val>
                                        </p:tav>
                                      </p:tavLst>
                                    </p:anim>
                                    <p:animEffect transition="in" filter="fade">
                                      <p:cBhvr>
                                        <p:cTn id="34" dur="1000"/>
                                        <p:tgtEl>
                                          <p:spTgt spid="15"/>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p:cTn id="39" dur="1000" fill="hold"/>
                                        <p:tgtEl>
                                          <p:spTgt spid="11"/>
                                        </p:tgtEl>
                                        <p:attrNameLst>
                                          <p:attrName>ppt_w</p:attrName>
                                        </p:attrNameLst>
                                      </p:cBhvr>
                                      <p:tavLst>
                                        <p:tav tm="0">
                                          <p:val>
                                            <p:fltVal val="0"/>
                                          </p:val>
                                        </p:tav>
                                        <p:tav tm="100000">
                                          <p:val>
                                            <p:strVal val="#ppt_w"/>
                                          </p:val>
                                        </p:tav>
                                      </p:tavLst>
                                    </p:anim>
                                    <p:anim calcmode="lin" valueType="num">
                                      <p:cBhvr>
                                        <p:cTn id="40" dur="1000" fill="hold"/>
                                        <p:tgtEl>
                                          <p:spTgt spid="11"/>
                                        </p:tgtEl>
                                        <p:attrNameLst>
                                          <p:attrName>ppt_h</p:attrName>
                                        </p:attrNameLst>
                                      </p:cBhvr>
                                      <p:tavLst>
                                        <p:tav tm="0">
                                          <p:val>
                                            <p:fltVal val="0"/>
                                          </p:val>
                                        </p:tav>
                                        <p:tav tm="100000">
                                          <p:val>
                                            <p:strVal val="#ppt_h"/>
                                          </p:val>
                                        </p:tav>
                                      </p:tavLst>
                                    </p:anim>
                                    <p:animEffect transition="in" filter="fade">
                                      <p:cBhvr>
                                        <p:cTn id="41" dur="1000"/>
                                        <p:tgtEl>
                                          <p:spTgt spid="11"/>
                                        </p:tgtEl>
                                      </p:cBhvr>
                                    </p:animEffect>
                                  </p:childTnLst>
                                </p:cTn>
                              </p:par>
                            </p:childTnLst>
                          </p:cTn>
                        </p:par>
                        <p:par>
                          <p:cTn id="42" fill="hold">
                            <p:stCondLst>
                              <p:cond delay="1000"/>
                            </p:stCondLst>
                            <p:childTnLst>
                              <p:par>
                                <p:cTn id="43" presetID="53" presetClass="entr" presetSubtype="16"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p:cTn id="45" dur="1000" fill="hold"/>
                                        <p:tgtEl>
                                          <p:spTgt spid="16"/>
                                        </p:tgtEl>
                                        <p:attrNameLst>
                                          <p:attrName>ppt_w</p:attrName>
                                        </p:attrNameLst>
                                      </p:cBhvr>
                                      <p:tavLst>
                                        <p:tav tm="0">
                                          <p:val>
                                            <p:fltVal val="0"/>
                                          </p:val>
                                        </p:tav>
                                        <p:tav tm="100000">
                                          <p:val>
                                            <p:strVal val="#ppt_w"/>
                                          </p:val>
                                        </p:tav>
                                      </p:tavLst>
                                    </p:anim>
                                    <p:anim calcmode="lin" valueType="num">
                                      <p:cBhvr>
                                        <p:cTn id="46" dur="1000" fill="hold"/>
                                        <p:tgtEl>
                                          <p:spTgt spid="16"/>
                                        </p:tgtEl>
                                        <p:attrNameLst>
                                          <p:attrName>ppt_h</p:attrName>
                                        </p:attrNameLst>
                                      </p:cBhvr>
                                      <p:tavLst>
                                        <p:tav tm="0">
                                          <p:val>
                                            <p:fltVal val="0"/>
                                          </p:val>
                                        </p:tav>
                                        <p:tav tm="100000">
                                          <p:val>
                                            <p:strVal val="#ppt_h"/>
                                          </p:val>
                                        </p:tav>
                                      </p:tavLst>
                                    </p:anim>
                                    <p:animEffect transition="in" filter="fade">
                                      <p:cBhvr>
                                        <p:cTn id="47" dur="1000"/>
                                        <p:tgtEl>
                                          <p:spTgt spid="16"/>
                                        </p:tgtEl>
                                      </p:cBhvr>
                                    </p:animEffect>
                                  </p:childTnLst>
                                </p:cTn>
                              </p:par>
                            </p:childTnLst>
                          </p:cTn>
                        </p:par>
                        <p:par>
                          <p:cTn id="48" fill="hold">
                            <p:stCondLst>
                              <p:cond delay="2000"/>
                            </p:stCondLst>
                            <p:childTnLst>
                              <p:par>
                                <p:cTn id="49" presetID="53" presetClass="entr" presetSubtype="16" fill="hold" grpId="0" nodeType="after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p:cTn id="51" dur="1000" fill="hold"/>
                                        <p:tgtEl>
                                          <p:spTgt spid="17"/>
                                        </p:tgtEl>
                                        <p:attrNameLst>
                                          <p:attrName>ppt_w</p:attrName>
                                        </p:attrNameLst>
                                      </p:cBhvr>
                                      <p:tavLst>
                                        <p:tav tm="0">
                                          <p:val>
                                            <p:fltVal val="0"/>
                                          </p:val>
                                        </p:tav>
                                        <p:tav tm="100000">
                                          <p:val>
                                            <p:strVal val="#ppt_w"/>
                                          </p:val>
                                        </p:tav>
                                      </p:tavLst>
                                    </p:anim>
                                    <p:anim calcmode="lin" valueType="num">
                                      <p:cBhvr>
                                        <p:cTn id="52" dur="1000" fill="hold"/>
                                        <p:tgtEl>
                                          <p:spTgt spid="17"/>
                                        </p:tgtEl>
                                        <p:attrNameLst>
                                          <p:attrName>ppt_h</p:attrName>
                                        </p:attrNameLst>
                                      </p:cBhvr>
                                      <p:tavLst>
                                        <p:tav tm="0">
                                          <p:val>
                                            <p:fltVal val="0"/>
                                          </p:val>
                                        </p:tav>
                                        <p:tav tm="100000">
                                          <p:val>
                                            <p:strVal val="#ppt_h"/>
                                          </p:val>
                                        </p:tav>
                                      </p:tavLst>
                                    </p:anim>
                                    <p:animEffect transition="in" filter="fade">
                                      <p:cBhvr>
                                        <p:cTn id="53" dur="1000"/>
                                        <p:tgtEl>
                                          <p:spTgt spid="17"/>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nodeType="clickEffect">
                                  <p:stCondLst>
                                    <p:cond delay="0"/>
                                  </p:stCondLst>
                                  <p:childTnLst>
                                    <p:set>
                                      <p:cBhvr>
                                        <p:cTn id="57" dur="1" fill="hold">
                                          <p:stCondLst>
                                            <p:cond delay="0"/>
                                          </p:stCondLst>
                                        </p:cTn>
                                        <p:tgtEl>
                                          <p:spTgt spid="24578"/>
                                        </p:tgtEl>
                                        <p:attrNameLst>
                                          <p:attrName>style.visibility</p:attrName>
                                        </p:attrNameLst>
                                      </p:cBhvr>
                                      <p:to>
                                        <p:strVal val="visible"/>
                                      </p:to>
                                    </p:set>
                                    <p:anim calcmode="lin" valueType="num">
                                      <p:cBhvr>
                                        <p:cTn id="58" dur="500" fill="hold"/>
                                        <p:tgtEl>
                                          <p:spTgt spid="24578"/>
                                        </p:tgtEl>
                                        <p:attrNameLst>
                                          <p:attrName>ppt_w</p:attrName>
                                        </p:attrNameLst>
                                      </p:cBhvr>
                                      <p:tavLst>
                                        <p:tav tm="0">
                                          <p:val>
                                            <p:fltVal val="0"/>
                                          </p:val>
                                        </p:tav>
                                        <p:tav tm="100000">
                                          <p:val>
                                            <p:strVal val="#ppt_w"/>
                                          </p:val>
                                        </p:tav>
                                      </p:tavLst>
                                    </p:anim>
                                    <p:anim calcmode="lin" valueType="num">
                                      <p:cBhvr>
                                        <p:cTn id="59" dur="500" fill="hold"/>
                                        <p:tgtEl>
                                          <p:spTgt spid="24578"/>
                                        </p:tgtEl>
                                        <p:attrNameLst>
                                          <p:attrName>ppt_h</p:attrName>
                                        </p:attrNameLst>
                                      </p:cBhvr>
                                      <p:tavLst>
                                        <p:tav tm="0">
                                          <p:val>
                                            <p:fltVal val="0"/>
                                          </p:val>
                                        </p:tav>
                                        <p:tav tm="100000">
                                          <p:val>
                                            <p:strVal val="#ppt_h"/>
                                          </p:val>
                                        </p:tav>
                                      </p:tavLst>
                                    </p:anim>
                                    <p:animEffect transition="in" filter="fade">
                                      <p:cBhvr>
                                        <p:cTn id="60" dur="500"/>
                                        <p:tgtEl>
                                          <p:spTgt spid="24578"/>
                                        </p:tgtEl>
                                      </p:cBhvr>
                                    </p:animEffect>
                                  </p:childTnLst>
                                </p:cTn>
                              </p:par>
                              <p:par>
                                <p:cTn id="61" presetID="2" presetClass="entr" presetSubtype="4" fill="hold" grpId="0" nodeType="withEffect">
                                  <p:stCondLst>
                                    <p:cond delay="0"/>
                                  </p:stCondLst>
                                  <p:childTnLst>
                                    <p:set>
                                      <p:cBhvr>
                                        <p:cTn id="62" dur="1" fill="hold">
                                          <p:stCondLst>
                                            <p:cond delay="0"/>
                                          </p:stCondLst>
                                        </p:cTn>
                                        <p:tgtEl>
                                          <p:spTgt spid="13"/>
                                        </p:tgtEl>
                                        <p:attrNameLst>
                                          <p:attrName>style.visibility</p:attrName>
                                        </p:attrNameLst>
                                      </p:cBhvr>
                                      <p:to>
                                        <p:strVal val="visible"/>
                                      </p:to>
                                    </p:set>
                                    <p:anim calcmode="lin" valueType="num">
                                      <p:cBhvr additive="base">
                                        <p:cTn id="63" dur="1000" fill="hold"/>
                                        <p:tgtEl>
                                          <p:spTgt spid="13"/>
                                        </p:tgtEl>
                                        <p:attrNameLst>
                                          <p:attrName>ppt_x</p:attrName>
                                        </p:attrNameLst>
                                      </p:cBhvr>
                                      <p:tavLst>
                                        <p:tav tm="0">
                                          <p:val>
                                            <p:strVal val="#ppt_x"/>
                                          </p:val>
                                        </p:tav>
                                        <p:tav tm="100000">
                                          <p:val>
                                            <p:strVal val="#ppt_x"/>
                                          </p:val>
                                        </p:tav>
                                      </p:tavLst>
                                    </p:anim>
                                    <p:anim calcmode="lin" valueType="num">
                                      <p:cBhvr additive="base">
                                        <p:cTn id="64" dur="10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P spid="13" grpId="0"/>
      <p:bldP spid="7" grpId="0" animBg="1"/>
      <p:bldP spid="15" grpId="0" animBg="1"/>
      <p:bldP spid="16" grpId="0" animBg="1"/>
      <p:bldP spid="17" grpId="0" animBg="1"/>
      <p:bldP spid="1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ogner un rectangle avec un coin diagonal 19"/>
          <p:cNvSpPr/>
          <p:nvPr/>
        </p:nvSpPr>
        <p:spPr>
          <a:xfrm>
            <a:off x="811783" y="2643758"/>
            <a:ext cx="5479326" cy="810066"/>
          </a:xfrm>
          <a:prstGeom prst="snip2DiagRect">
            <a:avLst/>
          </a:prstGeom>
          <a:solidFill>
            <a:schemeClr val="accent2">
              <a:lumMod val="20000"/>
              <a:lumOff val="80000"/>
            </a:schemeClr>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2" name="Titre 8"/>
          <p:cNvSpPr txBox="1">
            <a:spLocks/>
          </p:cNvSpPr>
          <p:nvPr/>
        </p:nvSpPr>
        <p:spPr>
          <a:xfrm>
            <a:off x="101374" y="263154"/>
            <a:ext cx="3095898" cy="523220"/>
          </a:xfrm>
          <a:prstGeom prst="rect">
            <a:avLst/>
          </a:prstGeom>
          <a:ln>
            <a:noFill/>
          </a:ln>
        </p:spPr>
        <p:txBody>
          <a:bodyPr vert="horz" wrap="square" lIns="91440" tIns="45720" rIns="91440" bIns="45720" rtlCol="0" anchor="t" anchorCtr="0">
            <a:spAutoFit/>
          </a:bodyPr>
          <a:lstStyle>
            <a:lvl1pPr algn="ctr" rtl="0" fontAlgn="base">
              <a:spcBef>
                <a:spcPct val="0"/>
              </a:spcBef>
              <a:spcAft>
                <a:spcPct val="0"/>
              </a:spcAft>
              <a:defRPr sz="3500" b="1" kern="1200" cap="all" baseline="0">
                <a:solidFill>
                  <a:srgbClr val="7F7F7F"/>
                </a:solidFill>
                <a:latin typeface="+mj-lt"/>
                <a:ea typeface="+mj-ea"/>
                <a:cs typeface="+mj-cs"/>
              </a:defRPr>
            </a:lvl1pPr>
            <a:lvl2pPr algn="l" rtl="0" fontAlgn="base">
              <a:spcBef>
                <a:spcPct val="0"/>
              </a:spcBef>
              <a:spcAft>
                <a:spcPct val="0"/>
              </a:spcAft>
              <a:defRPr sz="2200" b="1">
                <a:solidFill>
                  <a:srgbClr val="7F7F7F"/>
                </a:solidFill>
                <a:latin typeface="Arial Narrow" pitchFamily="34" charset="0"/>
              </a:defRPr>
            </a:lvl2pPr>
            <a:lvl3pPr algn="l" rtl="0" fontAlgn="base">
              <a:spcBef>
                <a:spcPct val="0"/>
              </a:spcBef>
              <a:spcAft>
                <a:spcPct val="0"/>
              </a:spcAft>
              <a:defRPr sz="2200" b="1">
                <a:solidFill>
                  <a:srgbClr val="7F7F7F"/>
                </a:solidFill>
                <a:latin typeface="Arial Narrow" pitchFamily="34" charset="0"/>
              </a:defRPr>
            </a:lvl3pPr>
            <a:lvl4pPr algn="l" rtl="0" fontAlgn="base">
              <a:spcBef>
                <a:spcPct val="0"/>
              </a:spcBef>
              <a:spcAft>
                <a:spcPct val="0"/>
              </a:spcAft>
              <a:defRPr sz="2200" b="1">
                <a:solidFill>
                  <a:srgbClr val="7F7F7F"/>
                </a:solidFill>
                <a:latin typeface="Arial Narrow" pitchFamily="34" charset="0"/>
              </a:defRPr>
            </a:lvl4pPr>
            <a:lvl5pPr algn="l" rtl="0" fontAlgn="base">
              <a:spcBef>
                <a:spcPct val="0"/>
              </a:spcBef>
              <a:spcAft>
                <a:spcPct val="0"/>
              </a:spcAft>
              <a:defRPr sz="2200" b="1">
                <a:solidFill>
                  <a:srgbClr val="7F7F7F"/>
                </a:solidFill>
                <a:latin typeface="Arial Narrow" pitchFamily="34" charset="0"/>
              </a:defRPr>
            </a:lvl5pPr>
            <a:lvl6pPr marL="457200" algn="l" rtl="0" fontAlgn="base">
              <a:spcBef>
                <a:spcPct val="0"/>
              </a:spcBef>
              <a:spcAft>
                <a:spcPct val="0"/>
              </a:spcAft>
              <a:defRPr sz="2200" b="1">
                <a:solidFill>
                  <a:srgbClr val="7F7F7F"/>
                </a:solidFill>
                <a:latin typeface="Arial Narrow" pitchFamily="34" charset="0"/>
              </a:defRPr>
            </a:lvl6pPr>
            <a:lvl7pPr marL="914400" algn="l" rtl="0" fontAlgn="base">
              <a:spcBef>
                <a:spcPct val="0"/>
              </a:spcBef>
              <a:spcAft>
                <a:spcPct val="0"/>
              </a:spcAft>
              <a:defRPr sz="2200" b="1">
                <a:solidFill>
                  <a:srgbClr val="7F7F7F"/>
                </a:solidFill>
                <a:latin typeface="Arial Narrow" pitchFamily="34" charset="0"/>
              </a:defRPr>
            </a:lvl7pPr>
            <a:lvl8pPr marL="1371600" algn="l" rtl="0" fontAlgn="base">
              <a:spcBef>
                <a:spcPct val="0"/>
              </a:spcBef>
              <a:spcAft>
                <a:spcPct val="0"/>
              </a:spcAft>
              <a:defRPr sz="2200" b="1">
                <a:solidFill>
                  <a:srgbClr val="7F7F7F"/>
                </a:solidFill>
                <a:latin typeface="Arial Narrow" pitchFamily="34" charset="0"/>
              </a:defRPr>
            </a:lvl8pPr>
            <a:lvl9pPr marL="1828800" algn="l" rtl="0" fontAlgn="base">
              <a:spcBef>
                <a:spcPct val="0"/>
              </a:spcBef>
              <a:spcAft>
                <a:spcPct val="0"/>
              </a:spcAft>
              <a:defRPr sz="2200" b="1">
                <a:solidFill>
                  <a:srgbClr val="7F7F7F"/>
                </a:solidFill>
                <a:latin typeface="Arial Narrow" pitchFamily="34" charset="0"/>
              </a:defRPr>
            </a:lvl9pPr>
          </a:lstStyle>
          <a:p>
            <a:pPr fontAlgn="auto">
              <a:spcAft>
                <a:spcPts val="0"/>
              </a:spcAft>
              <a:defRPr/>
            </a:pPr>
            <a:r>
              <a:rPr lang="fr-FR" sz="2800" dirty="0" smtClean="0">
                <a:solidFill>
                  <a:srgbClr val="C0504D"/>
                </a:solidFill>
              </a:rPr>
              <a:t>SOMMAIRE</a:t>
            </a:r>
            <a:endParaRPr lang="fr-FR" sz="1600" dirty="0">
              <a:solidFill>
                <a:srgbClr val="C0504D"/>
              </a:solidFill>
            </a:endParaRPr>
          </a:p>
        </p:txBody>
      </p:sp>
      <p:cxnSp>
        <p:nvCxnSpPr>
          <p:cNvPr id="3" name="Connecteur droit 2"/>
          <p:cNvCxnSpPr/>
          <p:nvPr/>
        </p:nvCxnSpPr>
        <p:spPr>
          <a:xfrm>
            <a:off x="389183" y="182773"/>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 name="Connecteur droit 3"/>
          <p:cNvCxnSpPr/>
          <p:nvPr/>
        </p:nvCxnSpPr>
        <p:spPr>
          <a:xfrm>
            <a:off x="389183" y="830845"/>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ZoneTexte 7"/>
          <p:cNvSpPr txBox="1"/>
          <p:nvPr/>
        </p:nvSpPr>
        <p:spPr>
          <a:xfrm>
            <a:off x="1322557" y="981219"/>
            <a:ext cx="5193658" cy="507831"/>
          </a:xfrm>
          <a:prstGeom prst="rect">
            <a:avLst/>
          </a:prstGeom>
          <a:noFill/>
        </p:spPr>
        <p:txBody>
          <a:bodyPr wrap="square" rtlCol="0">
            <a:spAutoFit/>
          </a:bodyPr>
          <a:lstStyle/>
          <a:p>
            <a:r>
              <a:rPr lang="fr-FR" sz="1100" b="1" dirty="0" smtClean="0">
                <a:solidFill>
                  <a:srgbClr val="C00000"/>
                </a:solidFill>
              </a:rPr>
              <a:t>L’assurance de passer de belles fêtes de fin d’année ! </a:t>
            </a:r>
          </a:p>
          <a:p>
            <a:r>
              <a:rPr lang="fr-FR" sz="800" b="1" dirty="0" smtClean="0">
                <a:solidFill>
                  <a:srgbClr val="C0504D"/>
                </a:solidFill>
              </a:rPr>
              <a:t>Pour passer de belles fêtes de fin d’année, il est impératif d’être bien couvert, bien assuré.</a:t>
            </a:r>
          </a:p>
          <a:p>
            <a:r>
              <a:rPr lang="fr-FR" sz="800" b="1" dirty="0" smtClean="0">
                <a:solidFill>
                  <a:srgbClr val="C0504D"/>
                </a:solidFill>
              </a:rPr>
              <a:t>L'assurance </a:t>
            </a:r>
            <a:r>
              <a:rPr lang="fr-FR" sz="800" b="1" dirty="0">
                <a:solidFill>
                  <a:srgbClr val="C0504D"/>
                </a:solidFill>
              </a:rPr>
              <a:t>et l'assistance constituent des solutions pour faire face à la plupart des incidents lors des </a:t>
            </a:r>
            <a:r>
              <a:rPr lang="fr-FR" sz="800" b="1" dirty="0" smtClean="0">
                <a:solidFill>
                  <a:srgbClr val="C0504D"/>
                </a:solidFill>
              </a:rPr>
              <a:t>fêtes.</a:t>
            </a:r>
            <a:endParaRPr lang="fr-FR" sz="1200" b="1" dirty="0">
              <a:solidFill>
                <a:srgbClr val="C0504D"/>
              </a:solidFill>
            </a:endParaRPr>
          </a:p>
        </p:txBody>
      </p:sp>
      <p:sp>
        <p:nvSpPr>
          <p:cNvPr id="10" name="ZoneTexte 9"/>
          <p:cNvSpPr txBox="1"/>
          <p:nvPr/>
        </p:nvSpPr>
        <p:spPr>
          <a:xfrm>
            <a:off x="1322557" y="1554070"/>
            <a:ext cx="4968552" cy="507831"/>
          </a:xfrm>
          <a:prstGeom prst="rect">
            <a:avLst/>
          </a:prstGeom>
          <a:noFill/>
        </p:spPr>
        <p:txBody>
          <a:bodyPr wrap="square" rtlCol="0">
            <a:spAutoFit/>
          </a:bodyPr>
          <a:lstStyle/>
          <a:p>
            <a:r>
              <a:rPr lang="fr-FR" sz="1100" b="1" dirty="0" smtClean="0">
                <a:solidFill>
                  <a:srgbClr val="C00000"/>
                </a:solidFill>
              </a:rPr>
              <a:t>La liste du père noël et les paquets cadeaux</a:t>
            </a:r>
          </a:p>
          <a:p>
            <a:r>
              <a:rPr lang="fr-FR" sz="800" b="1" dirty="0" smtClean="0">
                <a:solidFill>
                  <a:srgbClr val="C0504D"/>
                </a:solidFill>
              </a:rPr>
              <a:t>Pour </a:t>
            </a:r>
            <a:r>
              <a:rPr lang="fr-FR" sz="800" b="1" dirty="0">
                <a:solidFill>
                  <a:srgbClr val="C0504D"/>
                </a:solidFill>
              </a:rPr>
              <a:t>profiter des </a:t>
            </a:r>
            <a:r>
              <a:rPr lang="fr-FR" sz="800" b="1" dirty="0" smtClean="0">
                <a:solidFill>
                  <a:srgbClr val="C0504D"/>
                </a:solidFill>
              </a:rPr>
              <a:t>fêtes en </a:t>
            </a:r>
            <a:r>
              <a:rPr lang="fr-FR" sz="800" b="1" dirty="0">
                <a:solidFill>
                  <a:srgbClr val="C0504D"/>
                </a:solidFill>
              </a:rPr>
              <a:t>toute tranquillité, il est important de vérifier que </a:t>
            </a:r>
            <a:r>
              <a:rPr lang="fr-FR" sz="800" b="1" dirty="0" smtClean="0">
                <a:solidFill>
                  <a:srgbClr val="C0504D"/>
                </a:solidFill>
              </a:rPr>
              <a:t>la liste «</a:t>
            </a:r>
            <a:r>
              <a:rPr lang="fr-FR" sz="800" b="1" dirty="0">
                <a:solidFill>
                  <a:srgbClr val="C0504D"/>
                </a:solidFill>
              </a:rPr>
              <a:t> protection » est prête et complète</a:t>
            </a:r>
            <a:r>
              <a:rPr lang="fr-FR" sz="800" b="1" dirty="0" smtClean="0">
                <a:solidFill>
                  <a:srgbClr val="C0504D"/>
                </a:solidFill>
              </a:rPr>
              <a:t>. Trouvez la check-list de nos assurances et assistances.</a:t>
            </a:r>
            <a:endParaRPr lang="fr-FR" sz="800" b="1" dirty="0">
              <a:solidFill>
                <a:srgbClr val="C0504D"/>
              </a:solidFill>
            </a:endParaRPr>
          </a:p>
        </p:txBody>
      </p:sp>
      <p:sp>
        <p:nvSpPr>
          <p:cNvPr id="11" name="ZoneTexte 10"/>
          <p:cNvSpPr txBox="1"/>
          <p:nvPr/>
        </p:nvSpPr>
        <p:spPr>
          <a:xfrm>
            <a:off x="1322557" y="2126921"/>
            <a:ext cx="4968552" cy="507831"/>
          </a:xfrm>
          <a:prstGeom prst="rect">
            <a:avLst/>
          </a:prstGeom>
          <a:noFill/>
        </p:spPr>
        <p:txBody>
          <a:bodyPr wrap="square" rtlCol="0">
            <a:spAutoFit/>
          </a:bodyPr>
          <a:lstStyle/>
          <a:p>
            <a:r>
              <a:rPr lang="fr-FR" sz="1100" b="1" dirty="0">
                <a:solidFill>
                  <a:srgbClr val="C00000"/>
                </a:solidFill>
              </a:rPr>
              <a:t>Vous rappelez-vous de notre petite famille ? Souvenir de ces vacances d’été…</a:t>
            </a:r>
          </a:p>
          <a:p>
            <a:r>
              <a:rPr lang="fr-FR" sz="800" b="1" dirty="0" smtClean="0">
                <a:solidFill>
                  <a:srgbClr val="C0504D"/>
                </a:solidFill>
              </a:rPr>
              <a:t>Portrait de la famille. </a:t>
            </a:r>
          </a:p>
          <a:p>
            <a:r>
              <a:rPr lang="fr-FR" sz="800" b="1" dirty="0" smtClean="0">
                <a:solidFill>
                  <a:srgbClr val="C0504D"/>
                </a:solidFill>
              </a:rPr>
              <a:t>Accident, chute, explosions ne seront que quelques unes de leurs mésaventures… Sont-ils biens assurés ? </a:t>
            </a:r>
            <a:endParaRPr lang="fr-FR" sz="1200" b="1" dirty="0">
              <a:solidFill>
                <a:srgbClr val="C0504D"/>
              </a:solidFill>
            </a:endParaRPr>
          </a:p>
        </p:txBody>
      </p:sp>
      <p:sp>
        <p:nvSpPr>
          <p:cNvPr id="12" name="ZoneTexte 11"/>
          <p:cNvSpPr txBox="1"/>
          <p:nvPr/>
        </p:nvSpPr>
        <p:spPr>
          <a:xfrm>
            <a:off x="1322557" y="2699771"/>
            <a:ext cx="4968552" cy="754053"/>
          </a:xfrm>
          <a:prstGeom prst="rect">
            <a:avLst/>
          </a:prstGeom>
          <a:noFill/>
        </p:spPr>
        <p:txBody>
          <a:bodyPr wrap="square" rtlCol="0">
            <a:spAutoFit/>
          </a:bodyPr>
          <a:lstStyle/>
          <a:p>
            <a:r>
              <a:rPr lang="fr-FR" sz="1100" b="1" dirty="0" smtClean="0">
                <a:solidFill>
                  <a:srgbClr val="C00000"/>
                </a:solidFill>
              </a:rPr>
              <a:t>Départ pour la montagne !</a:t>
            </a:r>
          </a:p>
          <a:p>
            <a:r>
              <a:rPr lang="fr-FR" sz="800" b="1" dirty="0" smtClean="0">
                <a:solidFill>
                  <a:srgbClr val="C0504D"/>
                </a:solidFill>
              </a:rPr>
              <a:t>Les tribulations hivernales  de la famille MARTIN commencent ! </a:t>
            </a:r>
          </a:p>
          <a:p>
            <a:r>
              <a:rPr lang="fr-FR" sz="800" b="1" dirty="0" smtClean="0">
                <a:solidFill>
                  <a:srgbClr val="C0504D"/>
                </a:solidFill>
              </a:rPr>
              <a:t>Incidents, galères et tuiles sont leurs lots quotidiens.</a:t>
            </a:r>
          </a:p>
          <a:p>
            <a:r>
              <a:rPr lang="fr-FR" sz="800" b="1" dirty="0" smtClean="0">
                <a:solidFill>
                  <a:srgbClr val="C0504D"/>
                </a:solidFill>
              </a:rPr>
              <a:t>Dans </a:t>
            </a:r>
            <a:r>
              <a:rPr lang="fr-FR" sz="800" b="1" dirty="0">
                <a:solidFill>
                  <a:srgbClr val="C0504D"/>
                </a:solidFill>
              </a:rPr>
              <a:t>quelles conditions les contrats d’assurance et d’assistance sont-ils susceptibles d’intervenir ? Que proposent-ils ? A vous de </a:t>
            </a:r>
            <a:r>
              <a:rPr lang="fr-FR" sz="800" b="1" dirty="0" smtClean="0">
                <a:solidFill>
                  <a:srgbClr val="C0504D"/>
                </a:solidFill>
              </a:rPr>
              <a:t>vérifier !</a:t>
            </a:r>
            <a:endParaRPr lang="fr-FR" sz="800" b="1" dirty="0">
              <a:solidFill>
                <a:srgbClr val="C0504D"/>
              </a:solidFill>
            </a:endParaRPr>
          </a:p>
        </p:txBody>
      </p:sp>
      <p:sp>
        <p:nvSpPr>
          <p:cNvPr id="13" name="ZoneTexte 12"/>
          <p:cNvSpPr txBox="1"/>
          <p:nvPr/>
        </p:nvSpPr>
        <p:spPr>
          <a:xfrm>
            <a:off x="1322557" y="3518843"/>
            <a:ext cx="5097399" cy="384721"/>
          </a:xfrm>
          <a:prstGeom prst="rect">
            <a:avLst/>
          </a:prstGeom>
          <a:noFill/>
        </p:spPr>
        <p:txBody>
          <a:bodyPr wrap="square" rtlCol="0">
            <a:spAutoFit/>
          </a:bodyPr>
          <a:lstStyle/>
          <a:p>
            <a:r>
              <a:rPr lang="fr-FR" sz="1100" b="1" dirty="0" smtClean="0">
                <a:solidFill>
                  <a:srgbClr val="C00000"/>
                </a:solidFill>
              </a:rPr>
              <a:t>Les indispensables de l’assurance.</a:t>
            </a:r>
          </a:p>
          <a:p>
            <a:r>
              <a:rPr lang="fr-FR" sz="800" b="1" dirty="0" smtClean="0">
                <a:solidFill>
                  <a:srgbClr val="C0504D"/>
                </a:solidFill>
              </a:rPr>
              <a:t>Pour vous former, pour progresser ou simplement rester à jour, </a:t>
            </a:r>
            <a:r>
              <a:rPr lang="fr-FR" sz="800" b="1" dirty="0">
                <a:solidFill>
                  <a:srgbClr val="C0504D"/>
                </a:solidFill>
              </a:rPr>
              <a:t>l</a:t>
            </a:r>
            <a:r>
              <a:rPr lang="fr-FR" sz="800" b="1" dirty="0" smtClean="0">
                <a:solidFill>
                  <a:srgbClr val="C0504D"/>
                </a:solidFill>
              </a:rPr>
              <a:t>es outils d’aide à la vente sont à votre disposition.</a:t>
            </a:r>
            <a:endParaRPr lang="fr-FR" sz="800" b="1" dirty="0">
              <a:solidFill>
                <a:srgbClr val="C0504D"/>
              </a:solidFill>
            </a:endParaRPr>
          </a:p>
        </p:txBody>
      </p:sp>
      <p:sp>
        <p:nvSpPr>
          <p:cNvPr id="14" name="ZoneTexte 13"/>
          <p:cNvSpPr txBox="1"/>
          <p:nvPr/>
        </p:nvSpPr>
        <p:spPr>
          <a:xfrm>
            <a:off x="1322557" y="3968583"/>
            <a:ext cx="4968552" cy="507831"/>
          </a:xfrm>
          <a:prstGeom prst="rect">
            <a:avLst/>
          </a:prstGeom>
          <a:noFill/>
        </p:spPr>
        <p:txBody>
          <a:bodyPr wrap="square" rtlCol="0">
            <a:spAutoFit/>
          </a:bodyPr>
          <a:lstStyle/>
          <a:p>
            <a:r>
              <a:rPr lang="fr-FR" sz="1100" b="1" dirty="0" smtClean="0">
                <a:solidFill>
                  <a:srgbClr val="C00000"/>
                </a:solidFill>
              </a:rPr>
              <a:t>Maîtriser le budget des vacances.</a:t>
            </a:r>
          </a:p>
          <a:p>
            <a:r>
              <a:rPr lang="fr-FR" sz="800" b="1" dirty="0" smtClean="0">
                <a:solidFill>
                  <a:srgbClr val="C0504D"/>
                </a:solidFill>
              </a:rPr>
              <a:t>Faire ses comptes et maîtriser ses dépenses est une priorité pour les vacanciers. Retrouvez les remises et primes de nos offres destinées à nos clients.</a:t>
            </a:r>
            <a:endParaRPr lang="fr-FR" sz="800" b="1" dirty="0">
              <a:solidFill>
                <a:srgbClr val="C0504D"/>
              </a:solidFill>
            </a:endParaRPr>
          </a:p>
        </p:txBody>
      </p:sp>
      <p:pic>
        <p:nvPicPr>
          <p:cNvPr id="1331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4527"/>
          <a:stretch/>
        </p:blipFill>
        <p:spPr bwMode="auto">
          <a:xfrm>
            <a:off x="6419956" y="-7474"/>
            <a:ext cx="2724044" cy="51509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7"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1040046"/>
            <a:ext cx="404428" cy="380764"/>
          </a:xfrm>
          <a:prstGeom prst="rect">
            <a:avLst/>
          </a:prstGeom>
          <a:noFill/>
          <a:extLst>
            <a:ext uri="{909E8E84-426E-40DD-AFC4-6F175D3DCCD1}">
              <a14:hiddenFill xmlns:a14="http://schemas.microsoft.com/office/drawing/2010/main">
                <a:solidFill>
                  <a:srgbClr val="FFFFFF"/>
                </a:solidFill>
              </a14:hiddenFill>
            </a:ext>
          </a:extLst>
        </p:spPr>
      </p:pic>
      <p:sp>
        <p:nvSpPr>
          <p:cNvPr id="23" name="ZoneTexte 22"/>
          <p:cNvSpPr txBox="1"/>
          <p:nvPr/>
        </p:nvSpPr>
        <p:spPr>
          <a:xfrm>
            <a:off x="1322557" y="4541434"/>
            <a:ext cx="4968552" cy="384721"/>
          </a:xfrm>
          <a:prstGeom prst="rect">
            <a:avLst/>
          </a:prstGeom>
          <a:noFill/>
        </p:spPr>
        <p:txBody>
          <a:bodyPr wrap="square" rtlCol="0">
            <a:spAutoFit/>
          </a:bodyPr>
          <a:lstStyle/>
          <a:p>
            <a:r>
              <a:rPr lang="fr-FR" sz="1100" b="1" dirty="0" smtClean="0">
                <a:solidFill>
                  <a:srgbClr val="C00000"/>
                </a:solidFill>
              </a:rPr>
              <a:t>Tentez de remporter des cadeaux !</a:t>
            </a:r>
          </a:p>
          <a:p>
            <a:r>
              <a:rPr lang="fr-FR" sz="800" b="1" dirty="0">
                <a:solidFill>
                  <a:srgbClr val="C0504D"/>
                </a:solidFill>
              </a:rPr>
              <a:t>Participez </a:t>
            </a:r>
            <a:r>
              <a:rPr lang="fr-FR" sz="800" b="1" dirty="0" smtClean="0">
                <a:solidFill>
                  <a:srgbClr val="C0504D"/>
                </a:solidFill>
              </a:rPr>
              <a:t>au quiz pour </a:t>
            </a:r>
            <a:r>
              <a:rPr lang="fr-FR" sz="800" b="1" dirty="0">
                <a:solidFill>
                  <a:srgbClr val="C0504D"/>
                </a:solidFill>
              </a:rPr>
              <a:t>tenter de remporter de nombreux </a:t>
            </a:r>
            <a:r>
              <a:rPr lang="fr-FR" sz="800" b="1" dirty="0" smtClean="0">
                <a:solidFill>
                  <a:srgbClr val="C0504D"/>
                </a:solidFill>
              </a:rPr>
              <a:t>cadeaux. </a:t>
            </a:r>
            <a:endParaRPr lang="fr-FR" sz="800" b="1" dirty="0">
              <a:solidFill>
                <a:srgbClr val="C0504D"/>
              </a:solidFill>
            </a:endParaRPr>
          </a:p>
        </p:txBody>
      </p:sp>
      <p:pic>
        <p:nvPicPr>
          <p:cNvPr id="24"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1638641"/>
            <a:ext cx="404428" cy="380764"/>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2185748"/>
            <a:ext cx="404428" cy="380764"/>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2813333"/>
            <a:ext cx="404428" cy="38076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3454560"/>
            <a:ext cx="404428" cy="380764"/>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4010775"/>
            <a:ext cx="404428" cy="380764"/>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4566993"/>
            <a:ext cx="404428" cy="3807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8599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diamond(out)">
                                      <p:cBhvr>
                                        <p:cTn id="7"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5"/>
          <p:cNvSpPr txBox="1">
            <a:spLocks/>
          </p:cNvSpPr>
          <p:nvPr/>
        </p:nvSpPr>
        <p:spPr>
          <a:xfrm>
            <a:off x="369185" y="201513"/>
            <a:ext cx="7650163" cy="584775"/>
          </a:xfrm>
          <a:prstGeom prst="rect">
            <a:avLst/>
          </a:prstGeom>
        </p:spPr>
        <p:txBody>
          <a:bodyPr vert="horz" lIns="91440" tIns="45720" rIns="91440" bIns="45720" rtlCol="0" anchor="t" anchorCtr="0">
            <a:spAutoFit/>
          </a:bodyPr>
          <a:lstStyle>
            <a:lvl1pPr algn="l" rtl="0" fontAlgn="base">
              <a:spcBef>
                <a:spcPct val="0"/>
              </a:spcBef>
              <a:spcAft>
                <a:spcPct val="0"/>
              </a:spcAft>
              <a:defRPr sz="2200" b="1" kern="1200" cap="all" baseline="0">
                <a:solidFill>
                  <a:srgbClr val="7F7F7F"/>
                </a:solidFill>
                <a:latin typeface="+mj-lt"/>
                <a:ea typeface="+mj-ea"/>
                <a:cs typeface="+mj-cs"/>
              </a:defRPr>
            </a:lvl1pPr>
            <a:lvl2pPr algn="l" rtl="0" fontAlgn="base">
              <a:spcBef>
                <a:spcPct val="0"/>
              </a:spcBef>
              <a:spcAft>
                <a:spcPct val="0"/>
              </a:spcAft>
              <a:defRPr sz="2200" b="1">
                <a:solidFill>
                  <a:srgbClr val="7F7F7F"/>
                </a:solidFill>
                <a:latin typeface="Arial Narrow" pitchFamily="34" charset="0"/>
              </a:defRPr>
            </a:lvl2pPr>
            <a:lvl3pPr algn="l" rtl="0" fontAlgn="base">
              <a:spcBef>
                <a:spcPct val="0"/>
              </a:spcBef>
              <a:spcAft>
                <a:spcPct val="0"/>
              </a:spcAft>
              <a:defRPr sz="2200" b="1">
                <a:solidFill>
                  <a:srgbClr val="7F7F7F"/>
                </a:solidFill>
                <a:latin typeface="Arial Narrow" pitchFamily="34" charset="0"/>
              </a:defRPr>
            </a:lvl3pPr>
            <a:lvl4pPr algn="l" rtl="0" fontAlgn="base">
              <a:spcBef>
                <a:spcPct val="0"/>
              </a:spcBef>
              <a:spcAft>
                <a:spcPct val="0"/>
              </a:spcAft>
              <a:defRPr sz="2200" b="1">
                <a:solidFill>
                  <a:srgbClr val="7F7F7F"/>
                </a:solidFill>
                <a:latin typeface="Arial Narrow" pitchFamily="34" charset="0"/>
              </a:defRPr>
            </a:lvl4pPr>
            <a:lvl5pPr algn="l" rtl="0" fontAlgn="base">
              <a:spcBef>
                <a:spcPct val="0"/>
              </a:spcBef>
              <a:spcAft>
                <a:spcPct val="0"/>
              </a:spcAft>
              <a:defRPr sz="2200" b="1">
                <a:solidFill>
                  <a:srgbClr val="7F7F7F"/>
                </a:solidFill>
                <a:latin typeface="Arial Narrow" pitchFamily="34" charset="0"/>
              </a:defRPr>
            </a:lvl5pPr>
            <a:lvl6pPr marL="457200" algn="l" rtl="0" fontAlgn="base">
              <a:spcBef>
                <a:spcPct val="0"/>
              </a:spcBef>
              <a:spcAft>
                <a:spcPct val="0"/>
              </a:spcAft>
              <a:defRPr sz="2200" b="1">
                <a:solidFill>
                  <a:srgbClr val="7F7F7F"/>
                </a:solidFill>
                <a:latin typeface="Arial Narrow" pitchFamily="34" charset="0"/>
              </a:defRPr>
            </a:lvl6pPr>
            <a:lvl7pPr marL="914400" algn="l" rtl="0" fontAlgn="base">
              <a:spcBef>
                <a:spcPct val="0"/>
              </a:spcBef>
              <a:spcAft>
                <a:spcPct val="0"/>
              </a:spcAft>
              <a:defRPr sz="2200" b="1">
                <a:solidFill>
                  <a:srgbClr val="7F7F7F"/>
                </a:solidFill>
                <a:latin typeface="Arial Narrow" pitchFamily="34" charset="0"/>
              </a:defRPr>
            </a:lvl7pPr>
            <a:lvl8pPr marL="1371600" algn="l" rtl="0" fontAlgn="base">
              <a:spcBef>
                <a:spcPct val="0"/>
              </a:spcBef>
              <a:spcAft>
                <a:spcPct val="0"/>
              </a:spcAft>
              <a:defRPr sz="2200" b="1">
                <a:solidFill>
                  <a:srgbClr val="7F7F7F"/>
                </a:solidFill>
                <a:latin typeface="Arial Narrow" pitchFamily="34" charset="0"/>
              </a:defRPr>
            </a:lvl8pPr>
            <a:lvl9pPr marL="1828800" algn="l" rtl="0" fontAlgn="base">
              <a:spcBef>
                <a:spcPct val="0"/>
              </a:spcBef>
              <a:spcAft>
                <a:spcPct val="0"/>
              </a:spcAft>
              <a:defRPr sz="2200" b="1">
                <a:solidFill>
                  <a:srgbClr val="7F7F7F"/>
                </a:solidFill>
                <a:latin typeface="Arial Narrow" pitchFamily="34" charset="0"/>
              </a:defRPr>
            </a:lvl9pPr>
          </a:lstStyle>
          <a:p>
            <a:pPr fontAlgn="auto">
              <a:spcAft>
                <a:spcPts val="0"/>
              </a:spcAft>
              <a:defRPr/>
            </a:pPr>
            <a:r>
              <a:rPr lang="fr-FR" sz="1800" b="0" dirty="0" smtClean="0">
                <a:solidFill>
                  <a:sysClr val="windowText" lastClr="000000">
                    <a:lumMod val="50000"/>
                    <a:lumOff val="50000"/>
                  </a:sysClr>
                </a:solidFill>
                <a:cs typeface="Calibri" panose="020F0502020204030204" pitchFamily="34" charset="0"/>
              </a:rPr>
              <a:t>Les Grands-Parents</a:t>
            </a:r>
            <a:r>
              <a:rPr lang="fr-FR" sz="1800" cap="none" dirty="0" smtClean="0">
                <a:solidFill>
                  <a:sysClr val="windowText" lastClr="000000">
                    <a:lumMod val="50000"/>
                    <a:lumOff val="50000"/>
                  </a:sysClr>
                </a:solidFill>
                <a:cs typeface="Calibri" panose="020F0502020204030204" pitchFamily="34" charset="0"/>
              </a:rPr>
              <a:t/>
            </a:r>
            <a:br>
              <a:rPr lang="fr-FR" sz="1800" cap="none" dirty="0" smtClean="0">
                <a:solidFill>
                  <a:sysClr val="windowText" lastClr="000000">
                    <a:lumMod val="50000"/>
                    <a:lumOff val="50000"/>
                  </a:sysClr>
                </a:solidFill>
                <a:cs typeface="Calibri" panose="020F0502020204030204" pitchFamily="34" charset="0"/>
              </a:rPr>
            </a:br>
            <a:r>
              <a:rPr lang="fr-FR" sz="1400" b="0" cap="none" dirty="0" smtClean="0">
                <a:solidFill>
                  <a:srgbClr val="C00000"/>
                </a:solidFill>
                <a:cs typeface="Calibri" panose="020F0502020204030204" pitchFamily="34" charset="0"/>
              </a:rPr>
              <a:t>Départ pour la montagne !</a:t>
            </a:r>
            <a:endParaRPr lang="fr-FR" sz="1400" b="0" dirty="0">
              <a:solidFill>
                <a:srgbClr val="C00000"/>
              </a:solidFill>
              <a:cs typeface="Calibri" panose="020F0502020204030204" pitchFamily="34" charset="0"/>
            </a:endParaRPr>
          </a:p>
        </p:txBody>
      </p:sp>
      <p:cxnSp>
        <p:nvCxnSpPr>
          <p:cNvPr id="4" name="Connecteur droit 3"/>
          <p:cNvCxnSpPr/>
          <p:nvPr/>
        </p:nvCxnSpPr>
        <p:spPr>
          <a:xfrm>
            <a:off x="389183" y="182773"/>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 name="Connecteur droit 4"/>
          <p:cNvCxnSpPr/>
          <p:nvPr/>
        </p:nvCxnSpPr>
        <p:spPr>
          <a:xfrm>
            <a:off x="389183" y="830845"/>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645975" y="1312948"/>
            <a:ext cx="4822417" cy="1156999"/>
          </a:xfrm>
          <a:prstGeom prst="rect">
            <a:avLst/>
          </a:prstGeom>
          <a:solidFill>
            <a:schemeClr val="bg1"/>
          </a:solidFill>
          <a:ln w="12700">
            <a:solidFill>
              <a:schemeClr val="accent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8" name="ZoneTexte 7"/>
          <p:cNvSpPr txBox="1"/>
          <p:nvPr/>
        </p:nvSpPr>
        <p:spPr>
          <a:xfrm>
            <a:off x="1157549" y="1557248"/>
            <a:ext cx="4310844" cy="784830"/>
          </a:xfrm>
          <a:prstGeom prst="rect">
            <a:avLst/>
          </a:prstGeom>
          <a:noFill/>
        </p:spPr>
        <p:txBody>
          <a:bodyPr wrap="square" rtlCol="0">
            <a:spAutoFit/>
          </a:bodyPr>
          <a:lstStyle/>
          <a:p>
            <a:r>
              <a:rPr lang="fr-FR" sz="900" dirty="0" smtClean="0">
                <a:solidFill>
                  <a:srgbClr val="C00000"/>
                </a:solidFill>
              </a:rPr>
              <a:t>Jean-Paul et Sophie ont l’habitude de se rendre à Châtel en voiture.</a:t>
            </a:r>
          </a:p>
          <a:p>
            <a:r>
              <a:rPr lang="fr-FR" sz="900" dirty="0" smtClean="0">
                <a:solidFill>
                  <a:srgbClr val="C00000"/>
                </a:solidFill>
              </a:rPr>
              <a:t>Mais Jean-Paul hésite… le monde sur la route, les routes glissantes en montagne. Train ou voiture ? </a:t>
            </a:r>
          </a:p>
          <a:p>
            <a:r>
              <a:rPr lang="fr-FR" sz="900" dirty="0" smtClean="0">
                <a:solidFill>
                  <a:srgbClr val="C00000"/>
                </a:solidFill>
              </a:rPr>
              <a:t>Son conseiller lui a parlé de la possibilité d’un stage de conduite grâce à son contrat d’assurance à la Caisse d’ Epargne.</a:t>
            </a:r>
            <a:endParaRPr lang="fr-FR" sz="900" dirty="0">
              <a:solidFill>
                <a:srgbClr val="C00000"/>
              </a:solidFill>
            </a:endParaRPr>
          </a:p>
        </p:txBody>
      </p:sp>
      <p:sp>
        <p:nvSpPr>
          <p:cNvPr id="11" name="Rectangle 10"/>
          <p:cNvSpPr/>
          <p:nvPr/>
        </p:nvSpPr>
        <p:spPr>
          <a:xfrm>
            <a:off x="5528276" y="1312948"/>
            <a:ext cx="941351" cy="1157000"/>
          </a:xfrm>
          <a:prstGeom prst="rect">
            <a:avLst/>
          </a:prstGeom>
          <a:solidFill>
            <a:schemeClr val="accent2">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q"/>
            </a:pPr>
            <a:r>
              <a:rPr lang="fr-FR" sz="900" b="1" dirty="0" smtClean="0">
                <a:solidFill>
                  <a:srgbClr val="C00000"/>
                </a:solidFill>
              </a:rPr>
              <a:t>Assurance AUTO</a:t>
            </a:r>
            <a:endParaRPr lang="fr-FR" sz="900" b="1" dirty="0">
              <a:solidFill>
                <a:srgbClr val="C00000"/>
              </a:solidFill>
            </a:endParaRPr>
          </a:p>
        </p:txBody>
      </p:sp>
      <p:grpSp>
        <p:nvGrpSpPr>
          <p:cNvPr id="9" name="Groupe 8"/>
          <p:cNvGrpSpPr/>
          <p:nvPr/>
        </p:nvGrpSpPr>
        <p:grpSpPr>
          <a:xfrm>
            <a:off x="8495079" y="1639432"/>
            <a:ext cx="444407" cy="503265"/>
            <a:chOff x="8489704" y="1364527"/>
            <a:chExt cx="559151" cy="647281"/>
          </a:xfrm>
        </p:grpSpPr>
        <p:pic>
          <p:nvPicPr>
            <p:cNvPr id="1026" name="Picture 2" descr="Résultat de recherche d'images pour &quot;en savoir plus&quot;">
              <a:hlinkClick r:id="rId2"/>
            </p:cNvPr>
            <p:cNvPicPr>
              <a:picLocks noChangeAspect="1" noChangeArrowheads="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489704" y="1364527"/>
              <a:ext cx="559151" cy="55915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ésultat de recherche d'images pour &quot;clic ici&quot;"/>
            <p:cNvPicPr>
              <a:picLocks noChangeAspect="1" noChangeArrowheads="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716228" y="1723776"/>
              <a:ext cx="288032" cy="288032"/>
            </a:xfrm>
            <a:prstGeom prst="rect">
              <a:avLst/>
            </a:prstGeom>
            <a:noFill/>
            <a:extLst>
              <a:ext uri="{909E8E84-426E-40DD-AFC4-6F175D3DCCD1}">
                <a14:hiddenFill xmlns:a14="http://schemas.microsoft.com/office/drawing/2010/main">
                  <a:solidFill>
                    <a:srgbClr val="FFFFFF"/>
                  </a:solidFill>
                </a14:hiddenFill>
              </a:ext>
            </a:extLst>
          </p:spPr>
        </p:pic>
      </p:grpSp>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177" y="1411596"/>
            <a:ext cx="1101596" cy="956476"/>
          </a:xfrm>
          <a:prstGeom prst="ellipse">
            <a:avLst/>
          </a:prstGeom>
          <a:noFill/>
          <a:ln w="9525">
            <a:solidFill>
              <a:schemeClr val="accent2"/>
            </a:solidFill>
            <a:miter lim="800000"/>
            <a:headEnd/>
            <a:tailEnd/>
          </a:ln>
          <a:extLst>
            <a:ext uri="{909E8E84-426E-40DD-AFC4-6F175D3DCCD1}">
              <a14:hiddenFill xmlns:a14="http://schemas.microsoft.com/office/drawing/2010/main">
                <a:solidFill>
                  <a:schemeClr val="accent1"/>
                </a:solidFill>
              </a14:hiddenFill>
            </a:ext>
          </a:extLst>
        </p:spPr>
      </p:pic>
      <p:sp>
        <p:nvSpPr>
          <p:cNvPr id="12" name="ZoneTexte 11"/>
          <p:cNvSpPr txBox="1"/>
          <p:nvPr/>
        </p:nvSpPr>
        <p:spPr>
          <a:xfrm>
            <a:off x="5511892" y="1044774"/>
            <a:ext cx="3536964" cy="230832"/>
          </a:xfrm>
          <a:prstGeom prst="rect">
            <a:avLst/>
          </a:prstGeom>
          <a:solidFill>
            <a:schemeClr val="accent2"/>
          </a:solidFill>
          <a:ln>
            <a:solidFill>
              <a:schemeClr val="accent2"/>
            </a:solidFill>
          </a:ln>
        </p:spPr>
        <p:txBody>
          <a:bodyPr wrap="square" rtlCol="0">
            <a:spAutoFit/>
          </a:bodyPr>
          <a:lstStyle/>
          <a:p>
            <a:pPr algn="ctr"/>
            <a:r>
              <a:rPr lang="fr-FR" sz="900" dirty="0" smtClean="0">
                <a:solidFill>
                  <a:schemeClr val="bg1"/>
                </a:solidFill>
                <a:latin typeface="Arial Rounded MT Bold" panose="020F0704030504030204" pitchFamily="34" charset="0"/>
              </a:rPr>
              <a:t>Heureusement, ils sont clients à la CEGEE ! </a:t>
            </a:r>
            <a:r>
              <a:rPr lang="fr-FR" sz="900" dirty="0" smtClean="0">
                <a:solidFill>
                  <a:schemeClr val="bg1"/>
                </a:solidFill>
                <a:latin typeface="Arial Rounded MT Bold" panose="020F0704030504030204" pitchFamily="34" charset="0"/>
                <a:sym typeface="Wingdings" panose="05000000000000000000" pitchFamily="2" charset="2"/>
              </a:rPr>
              <a:t></a:t>
            </a:r>
            <a:endParaRPr lang="fr-FR" sz="900" dirty="0">
              <a:solidFill>
                <a:schemeClr val="bg1"/>
              </a:solidFill>
              <a:latin typeface="Arial Rounded MT Bold" panose="020F0704030504030204" pitchFamily="34" charset="0"/>
            </a:endParaRPr>
          </a:p>
        </p:txBody>
      </p:sp>
      <p:sp>
        <p:nvSpPr>
          <p:cNvPr id="48" name="Rectangle 47"/>
          <p:cNvSpPr/>
          <p:nvPr/>
        </p:nvSpPr>
        <p:spPr>
          <a:xfrm>
            <a:off x="645974" y="2516461"/>
            <a:ext cx="4822417" cy="1040165"/>
          </a:xfrm>
          <a:prstGeom prst="rect">
            <a:avLst/>
          </a:prstGeom>
          <a:solidFill>
            <a:schemeClr val="bg1"/>
          </a:solidFill>
          <a:ln w="12700">
            <a:solidFill>
              <a:schemeClr val="accent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49" name="Ellipse 48"/>
          <p:cNvSpPr/>
          <p:nvPr/>
        </p:nvSpPr>
        <p:spPr>
          <a:xfrm>
            <a:off x="40585" y="2568150"/>
            <a:ext cx="1101595" cy="947532"/>
          </a:xfrm>
          <a:prstGeom prst="ellipse">
            <a:avLst/>
          </a:prstGeom>
          <a:solidFill>
            <a:schemeClr val="bg1"/>
          </a:solid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52" name="ZoneTexte 51"/>
          <p:cNvSpPr txBox="1"/>
          <p:nvPr/>
        </p:nvSpPr>
        <p:spPr>
          <a:xfrm>
            <a:off x="1117203" y="2527038"/>
            <a:ext cx="4394687" cy="1046440"/>
          </a:xfrm>
          <a:prstGeom prst="rect">
            <a:avLst/>
          </a:prstGeom>
          <a:noFill/>
        </p:spPr>
        <p:txBody>
          <a:bodyPr wrap="square" rtlCol="0">
            <a:spAutoFit/>
          </a:bodyPr>
          <a:lstStyle/>
          <a:p>
            <a:r>
              <a:rPr lang="fr-FR" sz="900" dirty="0" smtClean="0">
                <a:solidFill>
                  <a:srgbClr val="C00000"/>
                </a:solidFill>
              </a:rPr>
              <a:t>Jean-Paul prépare quelques bonnes bouteilles de vin à emporter.</a:t>
            </a:r>
          </a:p>
          <a:p>
            <a:r>
              <a:rPr lang="fr-FR" sz="900" dirty="0" smtClean="0">
                <a:solidFill>
                  <a:srgbClr val="C00000"/>
                </a:solidFill>
              </a:rPr>
              <a:t>Il a commandé sur internet, il y a peu, une cave à vin qui a été livrée et installée. Il a payé avec sa carte IZICARTE. </a:t>
            </a:r>
          </a:p>
          <a:p>
            <a:r>
              <a:rPr lang="fr-FR" sz="900" dirty="0" smtClean="0">
                <a:solidFill>
                  <a:srgbClr val="C00000"/>
                </a:solidFill>
              </a:rPr>
              <a:t>Mais il est inquiet car la température de la cave à vin varie trop souvent. </a:t>
            </a:r>
          </a:p>
          <a:p>
            <a:r>
              <a:rPr lang="fr-FR" sz="900" dirty="0" smtClean="0">
                <a:solidFill>
                  <a:srgbClr val="C00000"/>
                </a:solidFill>
              </a:rPr>
              <a:t>A-t-il des recours en cas de panne malgré un achat sur internet ?</a:t>
            </a:r>
          </a:p>
          <a:p>
            <a:endParaRPr lang="fr-FR" sz="900" dirty="0" smtClean="0">
              <a:solidFill>
                <a:srgbClr val="C00000"/>
              </a:solidFill>
            </a:endParaRPr>
          </a:p>
          <a:p>
            <a:r>
              <a:rPr lang="fr-FR" sz="800" i="1" dirty="0" smtClean="0">
                <a:solidFill>
                  <a:schemeClr val="tx1">
                    <a:lumMod val="50000"/>
                    <a:lumOff val="50000"/>
                  </a:schemeClr>
                </a:solidFill>
              </a:rPr>
              <a:t>Le guide des vins : </a:t>
            </a:r>
            <a:r>
              <a:rPr lang="fr-FR" sz="800" i="1" dirty="0" smtClean="0">
                <a:solidFill>
                  <a:schemeClr val="tx1">
                    <a:lumMod val="50000"/>
                    <a:lumOff val="50000"/>
                  </a:schemeClr>
                </a:solidFill>
                <a:hlinkClick r:id="rId6"/>
              </a:rPr>
              <a:t>clic ici</a:t>
            </a:r>
            <a:endParaRPr lang="fr-FR" sz="800" i="1" dirty="0">
              <a:solidFill>
                <a:schemeClr val="tx1">
                  <a:lumMod val="50000"/>
                  <a:lumOff val="50000"/>
                </a:schemeClr>
              </a:solidFill>
            </a:endParaRPr>
          </a:p>
        </p:txBody>
      </p:sp>
      <p:sp>
        <p:nvSpPr>
          <p:cNvPr id="60" name="Rectangle 59"/>
          <p:cNvSpPr/>
          <p:nvPr/>
        </p:nvSpPr>
        <p:spPr>
          <a:xfrm>
            <a:off x="645973" y="3587126"/>
            <a:ext cx="4822417" cy="1500446"/>
          </a:xfrm>
          <a:prstGeom prst="rect">
            <a:avLst/>
          </a:prstGeom>
          <a:solidFill>
            <a:schemeClr val="bg1"/>
          </a:solidFill>
          <a:ln w="12700">
            <a:solidFill>
              <a:schemeClr val="accent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62" name="ZoneTexte 61"/>
          <p:cNvSpPr txBox="1"/>
          <p:nvPr/>
        </p:nvSpPr>
        <p:spPr>
          <a:xfrm>
            <a:off x="1106484" y="3939902"/>
            <a:ext cx="4394687" cy="923330"/>
          </a:xfrm>
          <a:prstGeom prst="rect">
            <a:avLst/>
          </a:prstGeom>
          <a:noFill/>
        </p:spPr>
        <p:txBody>
          <a:bodyPr wrap="square" rtlCol="0">
            <a:spAutoFit/>
          </a:bodyPr>
          <a:lstStyle/>
          <a:p>
            <a:r>
              <a:rPr lang="fr-FR" sz="900" dirty="0" smtClean="0">
                <a:solidFill>
                  <a:srgbClr val="C00000"/>
                </a:solidFill>
              </a:rPr>
              <a:t>Après 6 heures de route, Jean-Paul et Sophie arrivent enfin au chalet.</a:t>
            </a:r>
          </a:p>
          <a:p>
            <a:r>
              <a:rPr lang="fr-FR" sz="900" dirty="0" smtClean="0">
                <a:solidFill>
                  <a:srgbClr val="C00000"/>
                </a:solidFill>
              </a:rPr>
              <a:t>Il y a eu de nombreux bouchons et la route était un peu enneigée, mais depuis son stage sénior, Jean-Paul roule à présent comme un Dieu !</a:t>
            </a:r>
          </a:p>
          <a:p>
            <a:endParaRPr lang="fr-FR" sz="900" dirty="0" smtClean="0">
              <a:solidFill>
                <a:srgbClr val="C00000"/>
              </a:solidFill>
            </a:endParaRPr>
          </a:p>
          <a:p>
            <a:r>
              <a:rPr lang="fr-FR" sz="900" dirty="0" smtClean="0">
                <a:solidFill>
                  <a:srgbClr val="C00000"/>
                </a:solidFill>
              </a:rPr>
              <a:t>Ils constatent, dépités, que la porte du garage a été forcée durant leur absence.</a:t>
            </a:r>
          </a:p>
          <a:p>
            <a:r>
              <a:rPr lang="fr-FR" sz="900" dirty="0" smtClean="0">
                <a:solidFill>
                  <a:srgbClr val="C00000"/>
                </a:solidFill>
              </a:rPr>
              <a:t>Depuis le temps que Sophie a dit à Jean-Paul d’installer une alarme !</a:t>
            </a:r>
            <a:endParaRPr lang="fr-FR" sz="900" dirty="0">
              <a:solidFill>
                <a:srgbClr val="C00000"/>
              </a:solidFill>
            </a:endParaRPr>
          </a:p>
        </p:txBody>
      </p:sp>
      <p:pic>
        <p:nvPicPr>
          <p:cNvPr id="85"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20358039">
            <a:off x="6269435" y="217778"/>
            <a:ext cx="504056" cy="7448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87"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496521">
            <a:off x="6977940" y="107456"/>
            <a:ext cx="604867" cy="77288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86" name="Rectangle 85"/>
          <p:cNvSpPr/>
          <p:nvPr/>
        </p:nvSpPr>
        <p:spPr>
          <a:xfrm>
            <a:off x="6521463" y="1312182"/>
            <a:ext cx="1872208" cy="1157766"/>
          </a:xfrm>
          <a:prstGeom prst="rect">
            <a:avLst/>
          </a:prstGeom>
          <a:solidFill>
            <a:schemeClr val="accent2">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700" b="1" dirty="0">
                <a:solidFill>
                  <a:srgbClr val="C00000"/>
                </a:solidFill>
              </a:rPr>
              <a:t>Stage Conduite Senior</a:t>
            </a:r>
            <a:r>
              <a:rPr lang="fr-FR" sz="700" dirty="0">
                <a:solidFill>
                  <a:srgbClr val="C00000"/>
                </a:solidFill>
              </a:rPr>
              <a:t> </a:t>
            </a:r>
            <a:r>
              <a:rPr lang="fr-FR" sz="700" dirty="0" smtClean="0">
                <a:solidFill>
                  <a:srgbClr val="C00000"/>
                </a:solidFill>
              </a:rPr>
              <a:t>(CG 5.1 – page 18)</a:t>
            </a:r>
          </a:p>
          <a:p>
            <a:r>
              <a:rPr lang="fr-FR" sz="700" dirty="0" smtClean="0">
                <a:solidFill>
                  <a:srgbClr val="C00000"/>
                </a:solidFill>
              </a:rPr>
              <a:t>Sur simple demande, notre prestataire prend </a:t>
            </a:r>
            <a:r>
              <a:rPr lang="fr-FR" sz="700" dirty="0">
                <a:solidFill>
                  <a:srgbClr val="C00000"/>
                </a:solidFill>
              </a:rPr>
              <a:t>en charge le Stage Conduite Senior afin d’accompagner les </a:t>
            </a:r>
            <a:r>
              <a:rPr lang="fr-FR" sz="700" dirty="0" smtClean="0">
                <a:solidFill>
                  <a:srgbClr val="C00000"/>
                </a:solidFill>
              </a:rPr>
              <a:t>conducteurs </a:t>
            </a:r>
            <a:r>
              <a:rPr lang="fr-FR" sz="700" dirty="0">
                <a:solidFill>
                  <a:srgbClr val="C00000"/>
                </a:solidFill>
              </a:rPr>
              <a:t>en situation de </a:t>
            </a:r>
            <a:r>
              <a:rPr lang="fr-FR" sz="700" dirty="0" smtClean="0">
                <a:solidFill>
                  <a:srgbClr val="C00000"/>
                </a:solidFill>
              </a:rPr>
              <a:t>conduite, et </a:t>
            </a:r>
            <a:r>
              <a:rPr lang="fr-FR" sz="700" dirty="0">
                <a:solidFill>
                  <a:srgbClr val="C00000"/>
                </a:solidFill>
              </a:rPr>
              <a:t>de mettre en confiance les </a:t>
            </a:r>
            <a:r>
              <a:rPr lang="fr-FR" sz="700" dirty="0" smtClean="0">
                <a:solidFill>
                  <a:srgbClr val="C00000"/>
                </a:solidFill>
              </a:rPr>
              <a:t>séniors avec </a:t>
            </a:r>
            <a:r>
              <a:rPr lang="fr-FR" sz="700" dirty="0">
                <a:solidFill>
                  <a:srgbClr val="C00000"/>
                </a:solidFill>
              </a:rPr>
              <a:t>un </a:t>
            </a:r>
            <a:r>
              <a:rPr lang="fr-FR" sz="700" dirty="0" smtClean="0">
                <a:solidFill>
                  <a:srgbClr val="C00000"/>
                </a:solidFill>
              </a:rPr>
              <a:t>formateur</a:t>
            </a:r>
            <a:endParaRPr lang="fr-FR" sz="700" dirty="0">
              <a:solidFill>
                <a:srgbClr val="C00000"/>
              </a:solidFill>
            </a:endParaRPr>
          </a:p>
        </p:txBody>
      </p:sp>
      <p:sp>
        <p:nvSpPr>
          <p:cNvPr id="100" name="Rectangle 99"/>
          <p:cNvSpPr/>
          <p:nvPr/>
        </p:nvSpPr>
        <p:spPr>
          <a:xfrm>
            <a:off x="5533622" y="2516461"/>
            <a:ext cx="941351" cy="1040165"/>
          </a:xfrm>
          <a:prstGeom prst="rect">
            <a:avLst/>
          </a:prstGeom>
          <a:solidFill>
            <a:schemeClr val="accent2">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q"/>
            </a:pPr>
            <a:r>
              <a:rPr lang="fr-FR" sz="900" b="1" dirty="0" smtClean="0">
                <a:solidFill>
                  <a:srgbClr val="C00000"/>
                </a:solidFill>
              </a:rPr>
              <a:t>IZICARTE</a:t>
            </a:r>
            <a:endParaRPr lang="fr-FR" sz="900" b="1" dirty="0">
              <a:solidFill>
                <a:srgbClr val="C00000"/>
              </a:solidFill>
            </a:endParaRPr>
          </a:p>
        </p:txBody>
      </p:sp>
      <p:grpSp>
        <p:nvGrpSpPr>
          <p:cNvPr id="101" name="Groupe 100"/>
          <p:cNvGrpSpPr/>
          <p:nvPr/>
        </p:nvGrpSpPr>
        <p:grpSpPr>
          <a:xfrm>
            <a:off x="8567376" y="2831227"/>
            <a:ext cx="444407" cy="503265"/>
            <a:chOff x="8489704" y="1364527"/>
            <a:chExt cx="559151" cy="647281"/>
          </a:xfrm>
        </p:grpSpPr>
        <p:pic>
          <p:nvPicPr>
            <p:cNvPr id="102" name="Picture 2" descr="Résultat de recherche d'images pour &quot;en savoir plus&quot;">
              <a:hlinkClick r:id="rId9"/>
            </p:cNvPr>
            <p:cNvPicPr>
              <a:picLocks noChangeAspect="1" noChangeArrowheads="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489704" y="1364527"/>
              <a:ext cx="559151" cy="559151"/>
            </a:xfrm>
            <a:prstGeom prst="rect">
              <a:avLst/>
            </a:prstGeom>
            <a:noFill/>
            <a:extLst>
              <a:ext uri="{909E8E84-426E-40DD-AFC4-6F175D3DCCD1}">
                <a14:hiddenFill xmlns:a14="http://schemas.microsoft.com/office/drawing/2010/main">
                  <a:solidFill>
                    <a:srgbClr val="FFFFFF"/>
                  </a:solidFill>
                </a14:hiddenFill>
              </a:ext>
            </a:extLst>
          </p:spPr>
        </p:pic>
        <p:pic>
          <p:nvPicPr>
            <p:cNvPr id="103" name="Picture 4" descr="Résultat de recherche d'images pour &quot;clic ici&quot;"/>
            <p:cNvPicPr>
              <a:picLocks noChangeAspect="1" noChangeArrowheads="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716228" y="1723776"/>
              <a:ext cx="288032" cy="288032"/>
            </a:xfrm>
            <a:prstGeom prst="rect">
              <a:avLst/>
            </a:prstGeom>
            <a:noFill/>
            <a:extLst>
              <a:ext uri="{909E8E84-426E-40DD-AFC4-6F175D3DCCD1}">
                <a14:hiddenFill xmlns:a14="http://schemas.microsoft.com/office/drawing/2010/main">
                  <a:solidFill>
                    <a:srgbClr val="FFFFFF"/>
                  </a:solidFill>
                </a14:hiddenFill>
              </a:ext>
            </a:extLst>
          </p:spPr>
        </p:pic>
      </p:grpSp>
      <p:sp>
        <p:nvSpPr>
          <p:cNvPr id="104" name="Rectangle 103"/>
          <p:cNvSpPr/>
          <p:nvPr/>
        </p:nvSpPr>
        <p:spPr>
          <a:xfrm>
            <a:off x="6522715" y="2516461"/>
            <a:ext cx="1870956" cy="1040165"/>
          </a:xfrm>
          <a:prstGeom prst="rect">
            <a:avLst/>
          </a:prstGeom>
          <a:solidFill>
            <a:schemeClr val="accent2">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700" b="1" dirty="0" smtClean="0">
                <a:solidFill>
                  <a:srgbClr val="C00000"/>
                </a:solidFill>
              </a:rPr>
              <a:t>IZICARTE – Extension de garantie</a:t>
            </a:r>
            <a:endParaRPr lang="fr-FR" sz="700" dirty="0" smtClean="0">
              <a:solidFill>
                <a:srgbClr val="C00000"/>
              </a:solidFill>
            </a:endParaRPr>
          </a:p>
          <a:p>
            <a:r>
              <a:rPr lang="fr-FR" sz="700" dirty="0">
                <a:solidFill>
                  <a:srgbClr val="C00000"/>
                </a:solidFill>
              </a:rPr>
              <a:t>Le client bénéficie d’une extension de garantie constructeur de </a:t>
            </a:r>
            <a:r>
              <a:rPr lang="fr-FR" sz="700" dirty="0" smtClean="0">
                <a:solidFill>
                  <a:srgbClr val="C00000"/>
                </a:solidFill>
              </a:rPr>
              <a:t>2 ans (VISA </a:t>
            </a:r>
            <a:r>
              <a:rPr lang="fr-FR" sz="700" dirty="0" err="1" smtClean="0">
                <a:solidFill>
                  <a:srgbClr val="C00000"/>
                </a:solidFill>
              </a:rPr>
              <a:t>Classic</a:t>
            </a:r>
            <a:r>
              <a:rPr lang="fr-FR" sz="700" dirty="0" smtClean="0">
                <a:solidFill>
                  <a:srgbClr val="C00000"/>
                </a:solidFill>
              </a:rPr>
              <a:t>) ou 3 ans (VISA 1</a:t>
            </a:r>
            <a:r>
              <a:rPr lang="fr-FR" sz="700" baseline="30000" dirty="0" smtClean="0">
                <a:solidFill>
                  <a:srgbClr val="C00000"/>
                </a:solidFill>
              </a:rPr>
              <a:t>er</a:t>
            </a:r>
            <a:r>
              <a:rPr lang="fr-FR" sz="700" dirty="0" smtClean="0">
                <a:solidFill>
                  <a:srgbClr val="C00000"/>
                </a:solidFill>
              </a:rPr>
              <a:t>)</a:t>
            </a:r>
            <a:endParaRPr lang="fr-FR" sz="700" dirty="0">
              <a:solidFill>
                <a:srgbClr val="C00000"/>
              </a:solidFill>
            </a:endParaRPr>
          </a:p>
          <a:p>
            <a:r>
              <a:rPr lang="fr-FR" sz="700" dirty="0" smtClean="0">
                <a:solidFill>
                  <a:srgbClr val="C00000"/>
                </a:solidFill>
              </a:rPr>
              <a:t>L’achat </a:t>
            </a:r>
            <a:r>
              <a:rPr lang="fr-FR" sz="700" dirty="0">
                <a:solidFill>
                  <a:srgbClr val="C00000"/>
                </a:solidFill>
              </a:rPr>
              <a:t>sur internet est couvert</a:t>
            </a:r>
            <a:r>
              <a:rPr lang="fr-FR" sz="700" dirty="0" smtClean="0">
                <a:solidFill>
                  <a:srgbClr val="C00000"/>
                </a:solidFill>
              </a:rPr>
              <a:t>.</a:t>
            </a:r>
          </a:p>
          <a:p>
            <a:r>
              <a:rPr lang="fr-FR" sz="700" dirty="0" smtClean="0">
                <a:solidFill>
                  <a:srgbClr val="C00000"/>
                </a:solidFill>
              </a:rPr>
              <a:t>(voir fiche argumentaire)</a:t>
            </a:r>
            <a:endParaRPr lang="fr-FR" sz="700" dirty="0">
              <a:solidFill>
                <a:srgbClr val="C00000"/>
              </a:solidFill>
            </a:endParaRPr>
          </a:p>
        </p:txBody>
      </p:sp>
      <p:sp>
        <p:nvSpPr>
          <p:cNvPr id="105" name="Rectangle 104"/>
          <p:cNvSpPr/>
          <p:nvPr/>
        </p:nvSpPr>
        <p:spPr>
          <a:xfrm>
            <a:off x="6522715" y="3587126"/>
            <a:ext cx="1872208" cy="808551"/>
          </a:xfrm>
          <a:prstGeom prst="rect">
            <a:avLst/>
          </a:prstGeom>
          <a:solidFill>
            <a:schemeClr val="accent2">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700" b="1" dirty="0" smtClean="0">
                <a:solidFill>
                  <a:srgbClr val="C00000"/>
                </a:solidFill>
              </a:rPr>
              <a:t>Garanties Vol ou tentative / Vandalisme </a:t>
            </a:r>
            <a:r>
              <a:rPr lang="fr-FR" sz="700" dirty="0">
                <a:solidFill>
                  <a:srgbClr val="C00000"/>
                </a:solidFill>
              </a:rPr>
              <a:t>R</a:t>
            </a:r>
            <a:r>
              <a:rPr lang="fr-FR" sz="700" dirty="0" smtClean="0">
                <a:solidFill>
                  <a:srgbClr val="C00000"/>
                </a:solidFill>
              </a:rPr>
              <a:t>appel important : selon CG </a:t>
            </a:r>
            <a:r>
              <a:rPr lang="fr-FR" sz="700" dirty="0">
                <a:solidFill>
                  <a:srgbClr val="C00000"/>
                </a:solidFill>
                <a:sym typeface="Wingdings" panose="05000000000000000000" pitchFamily="2" charset="2"/>
              </a:rPr>
              <a:t> pendant une absence de plus de 24 </a:t>
            </a:r>
            <a:r>
              <a:rPr lang="fr-FR" sz="700" dirty="0" smtClean="0">
                <a:solidFill>
                  <a:srgbClr val="C00000"/>
                </a:solidFill>
                <a:sym typeface="Wingdings" panose="05000000000000000000" pitchFamily="2" charset="2"/>
              </a:rPr>
              <a:t>heures consécutives</a:t>
            </a:r>
            <a:r>
              <a:rPr lang="fr-FR" sz="700" dirty="0">
                <a:solidFill>
                  <a:srgbClr val="C00000"/>
                </a:solidFill>
                <a:sym typeface="Wingdings" panose="05000000000000000000" pitchFamily="2" charset="2"/>
              </a:rPr>
              <a:t>, vous devez </a:t>
            </a:r>
            <a:r>
              <a:rPr lang="fr-FR" sz="700" dirty="0" smtClean="0">
                <a:solidFill>
                  <a:srgbClr val="C00000"/>
                </a:solidFill>
                <a:sym typeface="Wingdings" panose="05000000000000000000" pitchFamily="2" charset="2"/>
              </a:rPr>
              <a:t>obligatoirement fermer </a:t>
            </a:r>
            <a:r>
              <a:rPr lang="fr-FR" sz="700" dirty="0">
                <a:solidFill>
                  <a:srgbClr val="C00000"/>
                </a:solidFill>
                <a:sym typeface="Wingdings" panose="05000000000000000000" pitchFamily="2" charset="2"/>
              </a:rPr>
              <a:t>vos volets ou </a:t>
            </a:r>
            <a:r>
              <a:rPr lang="fr-FR" sz="700" dirty="0" smtClean="0">
                <a:solidFill>
                  <a:srgbClr val="C00000"/>
                </a:solidFill>
                <a:sym typeface="Wingdings" panose="05000000000000000000" pitchFamily="2" charset="2"/>
              </a:rPr>
              <a:t>persiennes</a:t>
            </a:r>
            <a:r>
              <a:rPr lang="fr-FR" sz="700" dirty="0">
                <a:solidFill>
                  <a:srgbClr val="C00000"/>
                </a:solidFill>
                <a:sym typeface="Wingdings" panose="05000000000000000000" pitchFamily="2" charset="2"/>
              </a:rPr>
              <a:t> </a:t>
            </a:r>
            <a:r>
              <a:rPr lang="fr-FR" sz="700" dirty="0" smtClean="0">
                <a:solidFill>
                  <a:srgbClr val="C00000"/>
                </a:solidFill>
                <a:sym typeface="Wingdings" panose="05000000000000000000" pitchFamily="2" charset="2"/>
              </a:rPr>
              <a:t>en </a:t>
            </a:r>
            <a:r>
              <a:rPr lang="fr-FR" sz="700" dirty="0">
                <a:solidFill>
                  <a:srgbClr val="C00000"/>
                </a:solidFill>
                <a:sym typeface="Wingdings" panose="05000000000000000000" pitchFamily="2" charset="2"/>
              </a:rPr>
              <a:t>plus des serrures, verrous, fenêtres et </a:t>
            </a:r>
            <a:r>
              <a:rPr lang="fr-FR" sz="700" dirty="0" err="1" smtClean="0">
                <a:solidFill>
                  <a:srgbClr val="C00000"/>
                </a:solidFill>
                <a:sym typeface="Wingdings" panose="05000000000000000000" pitchFamily="2" charset="2"/>
              </a:rPr>
              <a:t>porte-fenêtres</a:t>
            </a:r>
            <a:r>
              <a:rPr lang="fr-FR" sz="700" dirty="0" smtClean="0">
                <a:solidFill>
                  <a:srgbClr val="C00000"/>
                </a:solidFill>
                <a:sym typeface="Wingdings" panose="05000000000000000000" pitchFamily="2" charset="2"/>
              </a:rPr>
              <a:t>.</a:t>
            </a:r>
            <a:endParaRPr lang="fr-FR" sz="700" dirty="0">
              <a:solidFill>
                <a:srgbClr val="C00000"/>
              </a:solidFill>
            </a:endParaRPr>
          </a:p>
        </p:txBody>
      </p:sp>
      <p:grpSp>
        <p:nvGrpSpPr>
          <p:cNvPr id="106" name="Groupe 105"/>
          <p:cNvGrpSpPr/>
          <p:nvPr/>
        </p:nvGrpSpPr>
        <p:grpSpPr>
          <a:xfrm>
            <a:off x="8567376" y="3824496"/>
            <a:ext cx="444407" cy="503265"/>
            <a:chOff x="8489704" y="1364527"/>
            <a:chExt cx="559151" cy="647281"/>
          </a:xfrm>
        </p:grpSpPr>
        <p:pic>
          <p:nvPicPr>
            <p:cNvPr id="107" name="Picture 2" descr="Résultat de recherche d'images pour &quot;en savoir plus&quot;">
              <a:hlinkClick r:id="rId10"/>
            </p:cNvPr>
            <p:cNvPicPr>
              <a:picLocks noChangeAspect="1" noChangeArrowheads="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489704" y="1364527"/>
              <a:ext cx="559151" cy="559151"/>
            </a:xfrm>
            <a:prstGeom prst="rect">
              <a:avLst/>
            </a:prstGeom>
            <a:noFill/>
            <a:extLst>
              <a:ext uri="{909E8E84-426E-40DD-AFC4-6F175D3DCCD1}">
                <a14:hiddenFill xmlns:a14="http://schemas.microsoft.com/office/drawing/2010/main">
                  <a:solidFill>
                    <a:srgbClr val="FFFFFF"/>
                  </a:solidFill>
                </a14:hiddenFill>
              </a:ext>
            </a:extLst>
          </p:spPr>
        </p:pic>
        <p:pic>
          <p:nvPicPr>
            <p:cNvPr id="108" name="Picture 4" descr="Résultat de recherche d'images pour &quot;clic ici&quot;"/>
            <p:cNvPicPr>
              <a:picLocks noChangeAspect="1" noChangeArrowheads="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716228" y="1723776"/>
              <a:ext cx="288032" cy="28803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9" name="Groupe 108"/>
          <p:cNvGrpSpPr/>
          <p:nvPr/>
        </p:nvGrpSpPr>
        <p:grpSpPr>
          <a:xfrm>
            <a:off x="8566618" y="4584307"/>
            <a:ext cx="444407" cy="503265"/>
            <a:chOff x="8489704" y="1364527"/>
            <a:chExt cx="559151" cy="647281"/>
          </a:xfrm>
        </p:grpSpPr>
        <p:pic>
          <p:nvPicPr>
            <p:cNvPr id="110" name="Picture 2" descr="Résultat de recherche d'images pour &quot;en savoir plus&quot;">
              <a:hlinkClick r:id="rId11"/>
            </p:cNvPr>
            <p:cNvPicPr>
              <a:picLocks noChangeAspect="1" noChangeArrowheads="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489704" y="1364527"/>
              <a:ext cx="559151" cy="559151"/>
            </a:xfrm>
            <a:prstGeom prst="rect">
              <a:avLst/>
            </a:prstGeom>
            <a:noFill/>
            <a:extLst>
              <a:ext uri="{909E8E84-426E-40DD-AFC4-6F175D3DCCD1}">
                <a14:hiddenFill xmlns:a14="http://schemas.microsoft.com/office/drawing/2010/main">
                  <a:solidFill>
                    <a:srgbClr val="FFFFFF"/>
                  </a:solidFill>
                </a14:hiddenFill>
              </a:ext>
            </a:extLst>
          </p:spPr>
        </p:pic>
        <p:pic>
          <p:nvPicPr>
            <p:cNvPr id="111" name="Picture 4" descr="Résultat de recherche d'images pour &quot;clic ici&quot;"/>
            <p:cNvPicPr>
              <a:picLocks noChangeAspect="1" noChangeArrowheads="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716228" y="1723776"/>
              <a:ext cx="288032" cy="288032"/>
            </a:xfrm>
            <a:prstGeom prst="rect">
              <a:avLst/>
            </a:prstGeom>
            <a:noFill/>
            <a:extLst>
              <a:ext uri="{909E8E84-426E-40DD-AFC4-6F175D3DCCD1}">
                <a14:hiddenFill xmlns:a14="http://schemas.microsoft.com/office/drawing/2010/main">
                  <a:solidFill>
                    <a:srgbClr val="FFFFFF"/>
                  </a:solidFill>
                </a14:hiddenFill>
              </a:ext>
            </a:extLst>
          </p:spPr>
        </p:pic>
      </p:grpSp>
      <p:sp>
        <p:nvSpPr>
          <p:cNvPr id="112" name="Rectangle 111"/>
          <p:cNvSpPr/>
          <p:nvPr/>
        </p:nvSpPr>
        <p:spPr>
          <a:xfrm>
            <a:off x="6522715" y="4434463"/>
            <a:ext cx="1872208" cy="653109"/>
          </a:xfrm>
          <a:prstGeom prst="rect">
            <a:avLst/>
          </a:prstGeom>
          <a:solidFill>
            <a:schemeClr val="accent2">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700" b="1" dirty="0">
                <a:solidFill>
                  <a:srgbClr val="C00000"/>
                </a:solidFill>
              </a:rPr>
              <a:t>Une solution de télésurveillance </a:t>
            </a:r>
            <a:r>
              <a:rPr lang="fr-FR" sz="700" dirty="0">
                <a:solidFill>
                  <a:srgbClr val="C00000"/>
                </a:solidFill>
              </a:rPr>
              <a:t>sur mesure est proposée à nos clients.. </a:t>
            </a:r>
          </a:p>
          <a:p>
            <a:r>
              <a:rPr lang="fr-FR" sz="700" dirty="0">
                <a:solidFill>
                  <a:srgbClr val="C00000"/>
                </a:solidFill>
              </a:rPr>
              <a:t>La prestation est réalisée par un expert en télésurveillance : IMA PROTECT.</a:t>
            </a:r>
          </a:p>
          <a:p>
            <a:r>
              <a:rPr lang="fr-FR" sz="700" dirty="0">
                <a:solidFill>
                  <a:srgbClr val="C00000"/>
                </a:solidFill>
              </a:rPr>
              <a:t>Une offre promo acquise à vie  est en place jusqu’au </a:t>
            </a:r>
            <a:r>
              <a:rPr lang="fr-FR" sz="700" dirty="0" smtClean="0">
                <a:solidFill>
                  <a:srgbClr val="C00000"/>
                </a:solidFill>
              </a:rPr>
              <a:t>31/12/2019.</a:t>
            </a:r>
            <a:endParaRPr lang="fr-FR" sz="700" dirty="0">
              <a:solidFill>
                <a:srgbClr val="C00000"/>
              </a:solidFill>
            </a:endParaRPr>
          </a:p>
        </p:txBody>
      </p:sp>
      <p:sp>
        <p:nvSpPr>
          <p:cNvPr id="113" name="Rectangle 112"/>
          <p:cNvSpPr/>
          <p:nvPr/>
        </p:nvSpPr>
        <p:spPr>
          <a:xfrm>
            <a:off x="5524825" y="3587126"/>
            <a:ext cx="941351" cy="808551"/>
          </a:xfrm>
          <a:prstGeom prst="rect">
            <a:avLst/>
          </a:prstGeom>
          <a:solidFill>
            <a:schemeClr val="accent2">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q"/>
            </a:pPr>
            <a:r>
              <a:rPr lang="fr-FR" sz="900" b="1" dirty="0" smtClean="0">
                <a:solidFill>
                  <a:srgbClr val="C00000"/>
                </a:solidFill>
              </a:rPr>
              <a:t>MRH</a:t>
            </a:r>
            <a:endParaRPr lang="fr-FR" sz="900" b="1" dirty="0">
              <a:solidFill>
                <a:srgbClr val="C00000"/>
              </a:solidFill>
            </a:endParaRPr>
          </a:p>
        </p:txBody>
      </p:sp>
      <p:sp>
        <p:nvSpPr>
          <p:cNvPr id="114" name="Rectangle 113"/>
          <p:cNvSpPr/>
          <p:nvPr/>
        </p:nvSpPr>
        <p:spPr>
          <a:xfrm>
            <a:off x="5528277" y="4434463"/>
            <a:ext cx="937899" cy="653109"/>
          </a:xfrm>
          <a:prstGeom prst="rect">
            <a:avLst/>
          </a:prstGeom>
          <a:solidFill>
            <a:schemeClr val="accent2">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q"/>
            </a:pPr>
            <a:r>
              <a:rPr lang="fr-FR" sz="900" b="1" dirty="0" smtClean="0">
                <a:solidFill>
                  <a:srgbClr val="C00000"/>
                </a:solidFill>
              </a:rPr>
              <a:t>TELESUR-</a:t>
            </a:r>
          </a:p>
          <a:p>
            <a:pPr algn="ctr"/>
            <a:r>
              <a:rPr lang="fr-FR" sz="900" b="1" dirty="0" smtClean="0">
                <a:solidFill>
                  <a:srgbClr val="C00000"/>
                </a:solidFill>
              </a:rPr>
              <a:t>VEILLANCE</a:t>
            </a:r>
            <a:endParaRPr lang="fr-FR" sz="900" b="1" dirty="0">
              <a:solidFill>
                <a:srgbClr val="C00000"/>
              </a:solidFill>
            </a:endParaRPr>
          </a:p>
        </p:txBody>
      </p:sp>
      <p:pic>
        <p:nvPicPr>
          <p:cNvPr id="43" name="Picture 2" descr="Résultat de recherche d'images pour &quot;noel&quot;"/>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153321" y="144756"/>
            <a:ext cx="812777" cy="763515"/>
          </a:xfrm>
          <a:prstGeom prst="ellipse">
            <a:avLst/>
          </a:prstGeom>
          <a:noFill/>
          <a:extLst>
            <a:ext uri="{909E8E84-426E-40DD-AFC4-6F175D3DCCD1}">
              <a14:hiddenFill xmlns:a14="http://schemas.microsoft.com/office/drawing/2010/main">
                <a:solidFill>
                  <a:srgbClr val="FFFFFF"/>
                </a:solidFill>
              </a14:hiddenFill>
            </a:ext>
          </a:extLst>
        </p:spPr>
      </p:pic>
      <p:pic>
        <p:nvPicPr>
          <p:cNvPr id="44" name="Picture 5" descr="Résultat de recherche d'images pour &quot;boule de noel&quot;"/>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0" y="312223"/>
            <a:ext cx="404428" cy="380764"/>
          </a:xfrm>
          <a:prstGeom prst="rect">
            <a:avLst/>
          </a:prstGeom>
          <a:noFill/>
          <a:extLst>
            <a:ext uri="{909E8E84-426E-40DD-AFC4-6F175D3DCCD1}">
              <a14:hiddenFill xmlns:a14="http://schemas.microsoft.com/office/drawing/2010/main">
                <a:solidFill>
                  <a:srgbClr val="FFFFFF"/>
                </a:solidFill>
              </a14:hiddenFill>
            </a:ext>
          </a:extLst>
        </p:spPr>
      </p:pic>
      <p:grpSp>
        <p:nvGrpSpPr>
          <p:cNvPr id="45" name="Groupe 44"/>
          <p:cNvGrpSpPr/>
          <p:nvPr/>
        </p:nvGrpSpPr>
        <p:grpSpPr>
          <a:xfrm>
            <a:off x="5533621" y="1314945"/>
            <a:ext cx="941351" cy="1156999"/>
            <a:chOff x="6638332" y="631684"/>
            <a:chExt cx="941351" cy="720080"/>
          </a:xfrm>
        </p:grpSpPr>
        <p:sp>
          <p:nvSpPr>
            <p:cNvPr id="46" name="Rectangle 45"/>
            <p:cNvSpPr/>
            <p:nvPr/>
          </p:nvSpPr>
          <p:spPr>
            <a:xfrm>
              <a:off x="6638332" y="631684"/>
              <a:ext cx="941351" cy="720080"/>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prstClr val="white">
                      <a:lumMod val="65000"/>
                    </a:prstClr>
                  </a:solidFill>
                </a:rPr>
                <a:t>Quelle solution?</a:t>
              </a:r>
              <a:endParaRPr lang="fr-FR" sz="1100" b="1" dirty="0">
                <a:solidFill>
                  <a:prstClr val="white">
                    <a:lumMod val="65000"/>
                  </a:prstClr>
                </a:solidFill>
              </a:endParaRPr>
            </a:p>
          </p:txBody>
        </p:sp>
        <p:pic>
          <p:nvPicPr>
            <p:cNvPr id="47" name="Picture 4" descr="Résultat de recherche d'images pour &quot;clic ici&quo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05147" y="1096954"/>
              <a:ext cx="288032" cy="20721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0" name="Groupe 49"/>
          <p:cNvGrpSpPr/>
          <p:nvPr/>
        </p:nvGrpSpPr>
        <p:grpSpPr>
          <a:xfrm>
            <a:off x="6514305" y="1318310"/>
            <a:ext cx="2527392" cy="1156999"/>
            <a:chOff x="6469627" y="1711737"/>
            <a:chExt cx="2527392" cy="975525"/>
          </a:xfrm>
        </p:grpSpPr>
        <p:sp>
          <p:nvSpPr>
            <p:cNvPr id="51" name="Rectangle 50"/>
            <p:cNvSpPr/>
            <p:nvPr/>
          </p:nvSpPr>
          <p:spPr>
            <a:xfrm>
              <a:off x="6469627" y="1711737"/>
              <a:ext cx="2527392" cy="975525"/>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prstClr val="white">
                      <a:lumMod val="65000"/>
                    </a:prstClr>
                  </a:solidFill>
                </a:rPr>
                <a:t>Quelle formule?</a:t>
              </a:r>
            </a:p>
            <a:p>
              <a:pPr algn="ctr"/>
              <a:r>
                <a:rPr lang="fr-FR" sz="1100" b="1" dirty="0">
                  <a:solidFill>
                    <a:prstClr val="white">
                      <a:lumMod val="65000"/>
                    </a:prstClr>
                  </a:solidFill>
                </a:rPr>
                <a:t>Quelle garantie ?</a:t>
              </a:r>
            </a:p>
          </p:txBody>
        </p:sp>
        <p:pic>
          <p:nvPicPr>
            <p:cNvPr id="53" name="Picture 4" descr="Résultat de recherche d'images pour &quot;clic ici&quo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57734" y="2287002"/>
              <a:ext cx="288032" cy="315631"/>
            </a:xfrm>
            <a:prstGeom prst="rect">
              <a:avLst/>
            </a:prstGeom>
            <a:noFill/>
            <a:extLst>
              <a:ext uri="{909E8E84-426E-40DD-AFC4-6F175D3DCCD1}">
                <a14:hiddenFill xmlns:a14="http://schemas.microsoft.com/office/drawing/2010/main">
                  <a:solidFill>
                    <a:srgbClr val="FFFFFF"/>
                  </a:solidFill>
                </a14:hiddenFill>
              </a:ext>
            </a:extLst>
          </p:spPr>
        </p:pic>
      </p:grpSp>
      <p:pic>
        <p:nvPicPr>
          <p:cNvPr id="23558" name="Picture 6" descr="Résultat de recherche d'images pour &quot;montagne hiver dessin&quot;"/>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b="13249"/>
          <a:stretch/>
        </p:blipFill>
        <p:spPr bwMode="auto">
          <a:xfrm>
            <a:off x="3075160" y="-27483"/>
            <a:ext cx="2573261" cy="1303784"/>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58" name="Image 5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0584" y="3910570"/>
            <a:ext cx="1101595" cy="944018"/>
          </a:xfrm>
          <a:prstGeom prst="ellipse">
            <a:avLst/>
          </a:prstGeom>
          <a:solidFill>
            <a:schemeClr val="bg1"/>
          </a:solidFill>
          <a:ln>
            <a:solidFill>
              <a:srgbClr val="C00000"/>
            </a:solidFill>
          </a:ln>
        </p:spPr>
      </p:pic>
      <p:pic>
        <p:nvPicPr>
          <p:cNvPr id="2052" name="Picture 4" descr="Résultat de recherche d'images pour &quot;bouteille vin dessin&quot;&quot;"/>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379804" y="2656359"/>
            <a:ext cx="423156" cy="784762"/>
          </a:xfrm>
          <a:prstGeom prst="rect">
            <a:avLst/>
          </a:prstGeom>
          <a:noFill/>
          <a:extLst>
            <a:ext uri="{909E8E84-426E-40DD-AFC4-6F175D3DCCD1}">
              <a14:hiddenFill xmlns:a14="http://schemas.microsoft.com/office/drawing/2010/main">
                <a:solidFill>
                  <a:srgbClr val="FFFFFF"/>
                </a:solidFill>
              </a14:hiddenFill>
            </a:ext>
          </a:extLst>
        </p:spPr>
      </p:pic>
      <p:grpSp>
        <p:nvGrpSpPr>
          <p:cNvPr id="54" name="Groupe 53"/>
          <p:cNvGrpSpPr/>
          <p:nvPr/>
        </p:nvGrpSpPr>
        <p:grpSpPr>
          <a:xfrm>
            <a:off x="5533622" y="2516461"/>
            <a:ext cx="941351" cy="1040165"/>
            <a:chOff x="6638332" y="631684"/>
            <a:chExt cx="941351" cy="647366"/>
          </a:xfrm>
        </p:grpSpPr>
        <p:sp>
          <p:nvSpPr>
            <p:cNvPr id="55" name="Rectangle 54"/>
            <p:cNvSpPr/>
            <p:nvPr/>
          </p:nvSpPr>
          <p:spPr>
            <a:xfrm>
              <a:off x="6638332" y="631684"/>
              <a:ext cx="941351" cy="647366"/>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prstClr val="white">
                      <a:lumMod val="65000"/>
                    </a:prstClr>
                  </a:solidFill>
                </a:rPr>
                <a:t>Quelle solution?</a:t>
              </a:r>
              <a:endParaRPr lang="fr-FR" sz="1100" b="1" dirty="0">
                <a:solidFill>
                  <a:prstClr val="white">
                    <a:lumMod val="65000"/>
                  </a:prstClr>
                </a:solidFill>
              </a:endParaRPr>
            </a:p>
          </p:txBody>
        </p:sp>
        <p:pic>
          <p:nvPicPr>
            <p:cNvPr id="56" name="Picture 4" descr="Résultat de recherche d'images pour &quot;clic ici&quo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58769" y="1067274"/>
              <a:ext cx="288032" cy="18629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7" name="Groupe 56"/>
          <p:cNvGrpSpPr/>
          <p:nvPr/>
        </p:nvGrpSpPr>
        <p:grpSpPr>
          <a:xfrm>
            <a:off x="6514305" y="2516461"/>
            <a:ext cx="2527392" cy="1040165"/>
            <a:chOff x="6469627" y="1711737"/>
            <a:chExt cx="2527392" cy="877016"/>
          </a:xfrm>
        </p:grpSpPr>
        <p:sp>
          <p:nvSpPr>
            <p:cNvPr id="59" name="Rectangle 58"/>
            <p:cNvSpPr/>
            <p:nvPr/>
          </p:nvSpPr>
          <p:spPr>
            <a:xfrm>
              <a:off x="6469627" y="1711737"/>
              <a:ext cx="2527392" cy="877016"/>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prstClr val="white">
                      <a:lumMod val="65000"/>
                    </a:prstClr>
                  </a:solidFill>
                </a:rPr>
                <a:t>Quelle formule?</a:t>
              </a:r>
            </a:p>
            <a:p>
              <a:pPr algn="ctr"/>
              <a:r>
                <a:rPr lang="fr-FR" sz="1100" b="1" dirty="0">
                  <a:solidFill>
                    <a:prstClr val="white">
                      <a:lumMod val="65000"/>
                    </a:prstClr>
                  </a:solidFill>
                </a:rPr>
                <a:t>Quelle garantie ?</a:t>
              </a:r>
            </a:p>
          </p:txBody>
        </p:sp>
        <p:pic>
          <p:nvPicPr>
            <p:cNvPr id="61" name="Picture 4" descr="Résultat de recherche d'images pour &quot;clic ici&quo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43630" y="2259580"/>
              <a:ext cx="288032" cy="2837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3" name="Groupe 62"/>
          <p:cNvGrpSpPr/>
          <p:nvPr/>
        </p:nvGrpSpPr>
        <p:grpSpPr>
          <a:xfrm>
            <a:off x="5534314" y="3593950"/>
            <a:ext cx="941351" cy="837058"/>
            <a:chOff x="6638332" y="631684"/>
            <a:chExt cx="941351" cy="520959"/>
          </a:xfrm>
        </p:grpSpPr>
        <p:sp>
          <p:nvSpPr>
            <p:cNvPr id="64" name="Rectangle 63"/>
            <p:cNvSpPr/>
            <p:nvPr/>
          </p:nvSpPr>
          <p:spPr>
            <a:xfrm>
              <a:off x="6638332" y="631684"/>
              <a:ext cx="941351" cy="502636"/>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prstClr val="white">
                      <a:lumMod val="65000"/>
                    </a:prstClr>
                  </a:solidFill>
                </a:rPr>
                <a:t>Quelle solution?</a:t>
              </a:r>
              <a:endParaRPr lang="fr-FR" sz="1100" b="1" dirty="0">
                <a:solidFill>
                  <a:prstClr val="white">
                    <a:lumMod val="65000"/>
                  </a:prstClr>
                </a:solidFill>
              </a:endParaRPr>
            </a:p>
          </p:txBody>
        </p:sp>
        <p:pic>
          <p:nvPicPr>
            <p:cNvPr id="65" name="Picture 4" descr="Résultat de recherche d'images pour &quot;clic ici&quo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58769" y="966349"/>
              <a:ext cx="288032" cy="18629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6" name="Groupe 65"/>
          <p:cNvGrpSpPr/>
          <p:nvPr/>
        </p:nvGrpSpPr>
        <p:grpSpPr>
          <a:xfrm>
            <a:off x="6514997" y="3593950"/>
            <a:ext cx="2527392" cy="807617"/>
            <a:chOff x="6469627" y="1711737"/>
            <a:chExt cx="2527392" cy="680943"/>
          </a:xfrm>
        </p:grpSpPr>
        <p:sp>
          <p:nvSpPr>
            <p:cNvPr id="67" name="Rectangle 66"/>
            <p:cNvSpPr/>
            <p:nvPr/>
          </p:nvSpPr>
          <p:spPr>
            <a:xfrm>
              <a:off x="6469627" y="1711737"/>
              <a:ext cx="2527392" cy="680943"/>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prstClr val="white">
                      <a:lumMod val="65000"/>
                    </a:prstClr>
                  </a:solidFill>
                </a:rPr>
                <a:t>Quelle formule?</a:t>
              </a:r>
            </a:p>
            <a:p>
              <a:pPr algn="ctr"/>
              <a:r>
                <a:rPr lang="fr-FR" sz="1100" b="1" dirty="0">
                  <a:solidFill>
                    <a:prstClr val="white">
                      <a:lumMod val="65000"/>
                    </a:prstClr>
                  </a:solidFill>
                </a:rPr>
                <a:t>Quelle garantie ?</a:t>
              </a:r>
            </a:p>
          </p:txBody>
        </p:sp>
        <p:pic>
          <p:nvPicPr>
            <p:cNvPr id="68" name="Picture 4" descr="Résultat de recherche d'images pour &quot;clic ici&quo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27404" y="2023242"/>
              <a:ext cx="288032" cy="2837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5" name="Groupe 74"/>
          <p:cNvGrpSpPr/>
          <p:nvPr/>
        </p:nvGrpSpPr>
        <p:grpSpPr>
          <a:xfrm>
            <a:off x="5524824" y="4431008"/>
            <a:ext cx="956379" cy="695624"/>
            <a:chOff x="6638332" y="631684"/>
            <a:chExt cx="956379" cy="532539"/>
          </a:xfrm>
        </p:grpSpPr>
        <p:sp>
          <p:nvSpPr>
            <p:cNvPr id="76" name="Rectangle 75"/>
            <p:cNvSpPr/>
            <p:nvPr/>
          </p:nvSpPr>
          <p:spPr>
            <a:xfrm>
              <a:off x="6638332" y="631684"/>
              <a:ext cx="941351" cy="502636"/>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prstClr val="white">
                      <a:lumMod val="65000"/>
                    </a:prstClr>
                  </a:solidFill>
                </a:rPr>
                <a:t>Quelle solution?</a:t>
              </a:r>
              <a:endParaRPr lang="fr-FR" sz="1100" b="1" dirty="0">
                <a:solidFill>
                  <a:prstClr val="white">
                    <a:lumMod val="65000"/>
                  </a:prstClr>
                </a:solidFill>
              </a:endParaRPr>
            </a:p>
          </p:txBody>
        </p:sp>
        <p:pic>
          <p:nvPicPr>
            <p:cNvPr id="77" name="Picture 4" descr="Résultat de recherche d'images pour &quot;clic ici&quo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06679" y="977929"/>
              <a:ext cx="288032" cy="18629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8" name="Groupe 77"/>
          <p:cNvGrpSpPr/>
          <p:nvPr/>
        </p:nvGrpSpPr>
        <p:grpSpPr>
          <a:xfrm>
            <a:off x="6505507" y="4431009"/>
            <a:ext cx="2527392" cy="656564"/>
            <a:chOff x="6469627" y="1711737"/>
            <a:chExt cx="2527392" cy="680943"/>
          </a:xfrm>
        </p:grpSpPr>
        <p:sp>
          <p:nvSpPr>
            <p:cNvPr id="79" name="Rectangle 78"/>
            <p:cNvSpPr/>
            <p:nvPr/>
          </p:nvSpPr>
          <p:spPr>
            <a:xfrm>
              <a:off x="6469627" y="1711737"/>
              <a:ext cx="2527392" cy="680943"/>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prstClr val="white">
                      <a:lumMod val="65000"/>
                    </a:prstClr>
                  </a:solidFill>
                </a:rPr>
                <a:t>Quelle formule?</a:t>
              </a:r>
            </a:p>
            <a:p>
              <a:pPr algn="ctr"/>
              <a:r>
                <a:rPr lang="fr-FR" sz="1100" b="1" dirty="0">
                  <a:solidFill>
                    <a:prstClr val="white">
                      <a:lumMod val="65000"/>
                    </a:prstClr>
                  </a:solidFill>
                </a:rPr>
                <a:t>Quelle garantie ?</a:t>
              </a:r>
            </a:p>
          </p:txBody>
        </p:sp>
        <p:pic>
          <p:nvPicPr>
            <p:cNvPr id="80" name="Picture 4" descr="Résultat de recherche d'images pour &quot;clic ici&quo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27404" y="2023242"/>
              <a:ext cx="288032" cy="28375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752503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45"/>
                                        </p:tgtEl>
                                      </p:cBhvr>
                                    </p:animEffect>
                                    <p:set>
                                      <p:cBhvr>
                                        <p:cTn id="7" dur="1" fill="hold">
                                          <p:stCondLst>
                                            <p:cond delay="499"/>
                                          </p:stCondLst>
                                        </p:cTn>
                                        <p:tgtEl>
                                          <p:spTgt spid="45"/>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50"/>
                                        </p:tgtEl>
                                      </p:cBhvr>
                                    </p:animEffect>
                                    <p:set>
                                      <p:cBhvr>
                                        <p:cTn id="12" dur="1" fill="hold">
                                          <p:stCondLst>
                                            <p:cond delay="499"/>
                                          </p:stCondLst>
                                        </p:cTn>
                                        <p:tgtEl>
                                          <p:spTgt spid="50"/>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54"/>
                                        </p:tgtEl>
                                      </p:cBhvr>
                                    </p:animEffect>
                                    <p:set>
                                      <p:cBhvr>
                                        <p:cTn id="17" dur="1" fill="hold">
                                          <p:stCondLst>
                                            <p:cond delay="499"/>
                                          </p:stCondLst>
                                        </p:cTn>
                                        <p:tgtEl>
                                          <p:spTgt spid="54"/>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57"/>
                                        </p:tgtEl>
                                      </p:cBhvr>
                                    </p:animEffect>
                                    <p:set>
                                      <p:cBhvr>
                                        <p:cTn id="22" dur="1" fill="hold">
                                          <p:stCondLst>
                                            <p:cond delay="499"/>
                                          </p:stCondLst>
                                        </p:cTn>
                                        <p:tgtEl>
                                          <p:spTgt spid="57"/>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nodeType="clickEffect">
                                  <p:stCondLst>
                                    <p:cond delay="0"/>
                                  </p:stCondLst>
                                  <p:childTnLst>
                                    <p:animEffect transition="out" filter="fade">
                                      <p:cBhvr>
                                        <p:cTn id="26" dur="500"/>
                                        <p:tgtEl>
                                          <p:spTgt spid="63"/>
                                        </p:tgtEl>
                                      </p:cBhvr>
                                    </p:animEffect>
                                    <p:set>
                                      <p:cBhvr>
                                        <p:cTn id="27" dur="1" fill="hold">
                                          <p:stCondLst>
                                            <p:cond delay="499"/>
                                          </p:stCondLst>
                                        </p:cTn>
                                        <p:tgtEl>
                                          <p:spTgt spid="63"/>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66"/>
                                        </p:tgtEl>
                                      </p:cBhvr>
                                    </p:animEffect>
                                    <p:set>
                                      <p:cBhvr>
                                        <p:cTn id="32" dur="1" fill="hold">
                                          <p:stCondLst>
                                            <p:cond delay="499"/>
                                          </p:stCondLst>
                                        </p:cTn>
                                        <p:tgtEl>
                                          <p:spTgt spid="66"/>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nodeType="clickEffect">
                                  <p:stCondLst>
                                    <p:cond delay="0"/>
                                  </p:stCondLst>
                                  <p:childTnLst>
                                    <p:animEffect transition="out" filter="fade">
                                      <p:cBhvr>
                                        <p:cTn id="36" dur="500"/>
                                        <p:tgtEl>
                                          <p:spTgt spid="75"/>
                                        </p:tgtEl>
                                      </p:cBhvr>
                                    </p:animEffect>
                                    <p:set>
                                      <p:cBhvr>
                                        <p:cTn id="37" dur="1" fill="hold">
                                          <p:stCondLst>
                                            <p:cond delay="499"/>
                                          </p:stCondLst>
                                        </p:cTn>
                                        <p:tgtEl>
                                          <p:spTgt spid="75"/>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nodeType="clickEffect">
                                  <p:stCondLst>
                                    <p:cond delay="0"/>
                                  </p:stCondLst>
                                  <p:childTnLst>
                                    <p:animEffect transition="out" filter="fade">
                                      <p:cBhvr>
                                        <p:cTn id="41" dur="500"/>
                                        <p:tgtEl>
                                          <p:spTgt spid="78"/>
                                        </p:tgtEl>
                                      </p:cBhvr>
                                    </p:animEffect>
                                    <p:set>
                                      <p:cBhvr>
                                        <p:cTn id="42" dur="1" fill="hold">
                                          <p:stCondLst>
                                            <p:cond delay="499"/>
                                          </p:stCondLst>
                                        </p:cTn>
                                        <p:tgtEl>
                                          <p:spTgt spid="7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5"/>
          <p:cNvSpPr txBox="1">
            <a:spLocks/>
          </p:cNvSpPr>
          <p:nvPr/>
        </p:nvSpPr>
        <p:spPr>
          <a:xfrm>
            <a:off x="369185" y="201513"/>
            <a:ext cx="7650163" cy="584775"/>
          </a:xfrm>
          <a:prstGeom prst="rect">
            <a:avLst/>
          </a:prstGeom>
        </p:spPr>
        <p:txBody>
          <a:bodyPr vert="horz" lIns="91440" tIns="45720" rIns="91440" bIns="45720" rtlCol="0" anchor="t" anchorCtr="0">
            <a:spAutoFit/>
          </a:bodyPr>
          <a:lstStyle>
            <a:lvl1pPr algn="l" rtl="0" fontAlgn="base">
              <a:spcBef>
                <a:spcPct val="0"/>
              </a:spcBef>
              <a:spcAft>
                <a:spcPct val="0"/>
              </a:spcAft>
              <a:defRPr sz="2200" b="1" kern="1200" cap="all" baseline="0">
                <a:solidFill>
                  <a:srgbClr val="7F7F7F"/>
                </a:solidFill>
                <a:latin typeface="+mj-lt"/>
                <a:ea typeface="+mj-ea"/>
                <a:cs typeface="+mj-cs"/>
              </a:defRPr>
            </a:lvl1pPr>
            <a:lvl2pPr algn="l" rtl="0" fontAlgn="base">
              <a:spcBef>
                <a:spcPct val="0"/>
              </a:spcBef>
              <a:spcAft>
                <a:spcPct val="0"/>
              </a:spcAft>
              <a:defRPr sz="2200" b="1">
                <a:solidFill>
                  <a:srgbClr val="7F7F7F"/>
                </a:solidFill>
                <a:latin typeface="Arial Narrow" pitchFamily="34" charset="0"/>
              </a:defRPr>
            </a:lvl2pPr>
            <a:lvl3pPr algn="l" rtl="0" fontAlgn="base">
              <a:spcBef>
                <a:spcPct val="0"/>
              </a:spcBef>
              <a:spcAft>
                <a:spcPct val="0"/>
              </a:spcAft>
              <a:defRPr sz="2200" b="1">
                <a:solidFill>
                  <a:srgbClr val="7F7F7F"/>
                </a:solidFill>
                <a:latin typeface="Arial Narrow" pitchFamily="34" charset="0"/>
              </a:defRPr>
            </a:lvl3pPr>
            <a:lvl4pPr algn="l" rtl="0" fontAlgn="base">
              <a:spcBef>
                <a:spcPct val="0"/>
              </a:spcBef>
              <a:spcAft>
                <a:spcPct val="0"/>
              </a:spcAft>
              <a:defRPr sz="2200" b="1">
                <a:solidFill>
                  <a:srgbClr val="7F7F7F"/>
                </a:solidFill>
                <a:latin typeface="Arial Narrow" pitchFamily="34" charset="0"/>
              </a:defRPr>
            </a:lvl4pPr>
            <a:lvl5pPr algn="l" rtl="0" fontAlgn="base">
              <a:spcBef>
                <a:spcPct val="0"/>
              </a:spcBef>
              <a:spcAft>
                <a:spcPct val="0"/>
              </a:spcAft>
              <a:defRPr sz="2200" b="1">
                <a:solidFill>
                  <a:srgbClr val="7F7F7F"/>
                </a:solidFill>
                <a:latin typeface="Arial Narrow" pitchFamily="34" charset="0"/>
              </a:defRPr>
            </a:lvl5pPr>
            <a:lvl6pPr marL="457200" algn="l" rtl="0" fontAlgn="base">
              <a:spcBef>
                <a:spcPct val="0"/>
              </a:spcBef>
              <a:spcAft>
                <a:spcPct val="0"/>
              </a:spcAft>
              <a:defRPr sz="2200" b="1">
                <a:solidFill>
                  <a:srgbClr val="7F7F7F"/>
                </a:solidFill>
                <a:latin typeface="Arial Narrow" pitchFamily="34" charset="0"/>
              </a:defRPr>
            </a:lvl6pPr>
            <a:lvl7pPr marL="914400" algn="l" rtl="0" fontAlgn="base">
              <a:spcBef>
                <a:spcPct val="0"/>
              </a:spcBef>
              <a:spcAft>
                <a:spcPct val="0"/>
              </a:spcAft>
              <a:defRPr sz="2200" b="1">
                <a:solidFill>
                  <a:srgbClr val="7F7F7F"/>
                </a:solidFill>
                <a:latin typeface="Arial Narrow" pitchFamily="34" charset="0"/>
              </a:defRPr>
            </a:lvl7pPr>
            <a:lvl8pPr marL="1371600" algn="l" rtl="0" fontAlgn="base">
              <a:spcBef>
                <a:spcPct val="0"/>
              </a:spcBef>
              <a:spcAft>
                <a:spcPct val="0"/>
              </a:spcAft>
              <a:defRPr sz="2200" b="1">
                <a:solidFill>
                  <a:srgbClr val="7F7F7F"/>
                </a:solidFill>
                <a:latin typeface="Arial Narrow" pitchFamily="34" charset="0"/>
              </a:defRPr>
            </a:lvl8pPr>
            <a:lvl9pPr marL="1828800" algn="l" rtl="0" fontAlgn="base">
              <a:spcBef>
                <a:spcPct val="0"/>
              </a:spcBef>
              <a:spcAft>
                <a:spcPct val="0"/>
              </a:spcAft>
              <a:defRPr sz="2200" b="1">
                <a:solidFill>
                  <a:srgbClr val="7F7F7F"/>
                </a:solidFill>
                <a:latin typeface="Arial Narrow" pitchFamily="34" charset="0"/>
              </a:defRPr>
            </a:lvl9pPr>
          </a:lstStyle>
          <a:p>
            <a:pPr fontAlgn="auto">
              <a:spcAft>
                <a:spcPts val="0"/>
              </a:spcAft>
              <a:defRPr/>
            </a:pPr>
            <a:r>
              <a:rPr lang="fr-FR" sz="1800" b="0" dirty="0" smtClean="0">
                <a:solidFill>
                  <a:sysClr val="windowText" lastClr="000000">
                    <a:lumMod val="50000"/>
                    <a:lumOff val="50000"/>
                  </a:sysClr>
                </a:solidFill>
                <a:cs typeface="Calibri" panose="020F0502020204030204" pitchFamily="34" charset="0"/>
              </a:rPr>
              <a:t>Les Grands-Parents</a:t>
            </a:r>
            <a:r>
              <a:rPr lang="fr-FR" sz="1800" cap="none" dirty="0" smtClean="0">
                <a:solidFill>
                  <a:sysClr val="windowText" lastClr="000000">
                    <a:lumMod val="50000"/>
                    <a:lumOff val="50000"/>
                  </a:sysClr>
                </a:solidFill>
                <a:cs typeface="Calibri" panose="020F0502020204030204" pitchFamily="34" charset="0"/>
              </a:rPr>
              <a:t/>
            </a:r>
            <a:br>
              <a:rPr lang="fr-FR" sz="1800" cap="none" dirty="0" smtClean="0">
                <a:solidFill>
                  <a:sysClr val="windowText" lastClr="000000">
                    <a:lumMod val="50000"/>
                    <a:lumOff val="50000"/>
                  </a:sysClr>
                </a:solidFill>
                <a:cs typeface="Calibri" panose="020F0502020204030204" pitchFamily="34" charset="0"/>
              </a:rPr>
            </a:br>
            <a:r>
              <a:rPr lang="fr-FR" sz="1400" b="0" cap="none" dirty="0" smtClean="0">
                <a:solidFill>
                  <a:srgbClr val="C00000"/>
                </a:solidFill>
                <a:cs typeface="Calibri" panose="020F0502020204030204" pitchFamily="34" charset="0"/>
              </a:rPr>
              <a:t>Départ pour la montagne !</a:t>
            </a:r>
            <a:endParaRPr lang="fr-FR" sz="1400" b="0" dirty="0">
              <a:solidFill>
                <a:srgbClr val="C00000"/>
              </a:solidFill>
              <a:cs typeface="Calibri" panose="020F0502020204030204" pitchFamily="34" charset="0"/>
            </a:endParaRPr>
          </a:p>
        </p:txBody>
      </p:sp>
      <p:cxnSp>
        <p:nvCxnSpPr>
          <p:cNvPr id="4" name="Connecteur droit 3"/>
          <p:cNvCxnSpPr/>
          <p:nvPr/>
        </p:nvCxnSpPr>
        <p:spPr>
          <a:xfrm>
            <a:off x="389183" y="182773"/>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 name="Connecteur droit 4"/>
          <p:cNvCxnSpPr/>
          <p:nvPr/>
        </p:nvCxnSpPr>
        <p:spPr>
          <a:xfrm>
            <a:off x="389183" y="830845"/>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645975" y="1312948"/>
            <a:ext cx="4822417" cy="1042778"/>
          </a:xfrm>
          <a:prstGeom prst="rect">
            <a:avLst/>
          </a:prstGeom>
          <a:solidFill>
            <a:schemeClr val="bg1"/>
          </a:solidFill>
          <a:ln w="12700">
            <a:solidFill>
              <a:schemeClr val="accent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8" name="ZoneTexte 7"/>
          <p:cNvSpPr txBox="1"/>
          <p:nvPr/>
        </p:nvSpPr>
        <p:spPr>
          <a:xfrm>
            <a:off x="1157549" y="1493371"/>
            <a:ext cx="4310844" cy="646331"/>
          </a:xfrm>
          <a:prstGeom prst="rect">
            <a:avLst/>
          </a:prstGeom>
          <a:noFill/>
        </p:spPr>
        <p:txBody>
          <a:bodyPr wrap="square" rtlCol="0">
            <a:spAutoFit/>
          </a:bodyPr>
          <a:lstStyle/>
          <a:p>
            <a:r>
              <a:rPr lang="fr-FR" sz="900" dirty="0" smtClean="0">
                <a:solidFill>
                  <a:srgbClr val="C00000"/>
                </a:solidFill>
              </a:rPr>
              <a:t>Jean-Paul et Sophie déchargent la voiture.</a:t>
            </a:r>
          </a:p>
          <a:p>
            <a:r>
              <a:rPr lang="fr-FR" sz="900" dirty="0" smtClean="0">
                <a:solidFill>
                  <a:srgbClr val="C00000"/>
                </a:solidFill>
              </a:rPr>
              <a:t>En faisant couler l’eau, Sophie se rend compte qu’il n’y a pas d’eau chaude.</a:t>
            </a:r>
          </a:p>
          <a:p>
            <a:r>
              <a:rPr lang="fr-FR" sz="900" dirty="0" smtClean="0">
                <a:solidFill>
                  <a:srgbClr val="C00000"/>
                </a:solidFill>
              </a:rPr>
              <a:t>Dehors, le thermomètre indique -9° ! Le chauffe-eau de la cave doit être gelé ! Il faut espérer qu’il n’y a pas eu de fuites et de dégâts des eaux…</a:t>
            </a:r>
            <a:endParaRPr lang="fr-FR" sz="900" dirty="0">
              <a:solidFill>
                <a:srgbClr val="C00000"/>
              </a:solidFill>
            </a:endParaRPr>
          </a:p>
        </p:txBody>
      </p:sp>
      <p:sp>
        <p:nvSpPr>
          <p:cNvPr id="11" name="Rectangle 10"/>
          <p:cNvSpPr/>
          <p:nvPr/>
        </p:nvSpPr>
        <p:spPr>
          <a:xfrm>
            <a:off x="5528276" y="1312948"/>
            <a:ext cx="941351" cy="1042778"/>
          </a:xfrm>
          <a:prstGeom prst="rect">
            <a:avLst/>
          </a:prstGeom>
          <a:solidFill>
            <a:schemeClr val="accent2">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q"/>
            </a:pPr>
            <a:r>
              <a:rPr lang="fr-FR" sz="800" b="1" dirty="0" smtClean="0">
                <a:solidFill>
                  <a:srgbClr val="C00000"/>
                </a:solidFill>
              </a:rPr>
              <a:t>MRH</a:t>
            </a:r>
            <a:endParaRPr lang="fr-FR" sz="800" b="1" dirty="0">
              <a:solidFill>
                <a:srgbClr val="C00000"/>
              </a:solidFill>
            </a:endParaRPr>
          </a:p>
        </p:txBody>
      </p:sp>
      <p:grpSp>
        <p:nvGrpSpPr>
          <p:cNvPr id="9" name="Groupe 8"/>
          <p:cNvGrpSpPr/>
          <p:nvPr/>
        </p:nvGrpSpPr>
        <p:grpSpPr>
          <a:xfrm>
            <a:off x="8566618" y="1639432"/>
            <a:ext cx="444407" cy="503265"/>
            <a:chOff x="8489704" y="1364527"/>
            <a:chExt cx="559151" cy="647281"/>
          </a:xfrm>
        </p:grpSpPr>
        <p:pic>
          <p:nvPicPr>
            <p:cNvPr id="1026" name="Picture 2" descr="Résultat de recherche d'images pour &quot;en savoir plus&quot;">
              <a:hlinkClick r:id="rId3"/>
            </p:cNvPr>
            <p:cNvPicPr>
              <a:picLocks noChangeAspect="1" noChangeArrowheads="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489704" y="1364527"/>
              <a:ext cx="559151" cy="55915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ésultat de recherche d'images pour &quot;clic ici&quot;"/>
            <p:cNvPicPr>
              <a:picLocks noChangeAspect="1" noChangeArrowheads="1"/>
            </p:cNvPicPr>
            <p:nvPr/>
          </p:nvPicPr>
          <p:blipFill>
            <a:blip r:embed="rId5"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716228" y="1723776"/>
              <a:ext cx="288032" cy="288032"/>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ZoneTexte 11"/>
          <p:cNvSpPr txBox="1"/>
          <p:nvPr/>
        </p:nvSpPr>
        <p:spPr>
          <a:xfrm>
            <a:off x="5511892" y="1044774"/>
            <a:ext cx="3536964" cy="230832"/>
          </a:xfrm>
          <a:prstGeom prst="rect">
            <a:avLst/>
          </a:prstGeom>
          <a:solidFill>
            <a:schemeClr val="accent2"/>
          </a:solidFill>
          <a:ln>
            <a:solidFill>
              <a:schemeClr val="accent2"/>
            </a:solidFill>
          </a:ln>
        </p:spPr>
        <p:txBody>
          <a:bodyPr wrap="square" rtlCol="0">
            <a:spAutoFit/>
          </a:bodyPr>
          <a:lstStyle/>
          <a:p>
            <a:pPr algn="ctr"/>
            <a:r>
              <a:rPr lang="fr-FR" sz="900" dirty="0" smtClean="0">
                <a:solidFill>
                  <a:prstClr val="white"/>
                </a:solidFill>
                <a:latin typeface="Arial Rounded MT Bold" panose="020F0704030504030204" pitchFamily="34" charset="0"/>
              </a:rPr>
              <a:t>Heureusement, ils sont clients à la CEGEE ! </a:t>
            </a:r>
            <a:r>
              <a:rPr lang="fr-FR" sz="900" dirty="0" smtClean="0">
                <a:solidFill>
                  <a:prstClr val="white"/>
                </a:solidFill>
                <a:latin typeface="Arial Rounded MT Bold" panose="020F0704030504030204" pitchFamily="34" charset="0"/>
                <a:sym typeface="Wingdings" panose="05000000000000000000" pitchFamily="2" charset="2"/>
              </a:rPr>
              <a:t></a:t>
            </a:r>
            <a:endParaRPr lang="fr-FR" sz="900" dirty="0">
              <a:solidFill>
                <a:prstClr val="white"/>
              </a:solidFill>
              <a:latin typeface="Arial Rounded MT Bold" panose="020F0704030504030204" pitchFamily="34" charset="0"/>
            </a:endParaRPr>
          </a:p>
        </p:txBody>
      </p:sp>
      <p:sp>
        <p:nvSpPr>
          <p:cNvPr id="48" name="Rectangle 47"/>
          <p:cNvSpPr/>
          <p:nvPr/>
        </p:nvSpPr>
        <p:spPr>
          <a:xfrm>
            <a:off x="645974" y="2427734"/>
            <a:ext cx="4822417" cy="2592287"/>
          </a:xfrm>
          <a:prstGeom prst="rect">
            <a:avLst/>
          </a:prstGeom>
          <a:solidFill>
            <a:schemeClr val="bg1"/>
          </a:solidFill>
          <a:ln w="12700">
            <a:solidFill>
              <a:schemeClr val="accent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52" name="ZoneTexte 51"/>
          <p:cNvSpPr txBox="1"/>
          <p:nvPr/>
        </p:nvSpPr>
        <p:spPr>
          <a:xfrm>
            <a:off x="1187624" y="3259018"/>
            <a:ext cx="4324266" cy="1184940"/>
          </a:xfrm>
          <a:prstGeom prst="rect">
            <a:avLst/>
          </a:prstGeom>
          <a:noFill/>
        </p:spPr>
        <p:txBody>
          <a:bodyPr wrap="square" rtlCol="0">
            <a:spAutoFit/>
          </a:bodyPr>
          <a:lstStyle/>
          <a:p>
            <a:r>
              <a:rPr lang="fr-FR" sz="900" dirty="0" smtClean="0">
                <a:solidFill>
                  <a:srgbClr val="C00000"/>
                </a:solidFill>
              </a:rPr>
              <a:t>Il est à présent nécessaire de rapidement chauffer la maison et de faire un bon feu de cheminée !</a:t>
            </a:r>
          </a:p>
          <a:p>
            <a:r>
              <a:rPr lang="fr-FR" sz="900" dirty="0" smtClean="0">
                <a:solidFill>
                  <a:srgbClr val="C00000"/>
                </a:solidFill>
              </a:rPr>
              <a:t>Du coup, Jean-Paul se demande s’il est à jour au niveau de l’entretien de sa cheminée.</a:t>
            </a:r>
          </a:p>
          <a:p>
            <a:r>
              <a:rPr lang="fr-FR" sz="900" dirty="0" smtClean="0">
                <a:solidFill>
                  <a:srgbClr val="C00000"/>
                </a:solidFill>
              </a:rPr>
              <a:t>Quelles sont ses obligations ?</a:t>
            </a:r>
          </a:p>
          <a:p>
            <a:endParaRPr lang="fr-FR" sz="900" dirty="0">
              <a:solidFill>
                <a:srgbClr val="C00000"/>
              </a:solidFill>
            </a:endParaRPr>
          </a:p>
          <a:p>
            <a:endParaRPr lang="fr-FR" sz="900" dirty="0" smtClean="0">
              <a:solidFill>
                <a:srgbClr val="C00000"/>
              </a:solidFill>
            </a:endParaRPr>
          </a:p>
          <a:p>
            <a:endParaRPr lang="fr-FR" sz="900" dirty="0" smtClean="0">
              <a:solidFill>
                <a:srgbClr val="C00000"/>
              </a:solidFill>
            </a:endParaRPr>
          </a:p>
          <a:p>
            <a:r>
              <a:rPr lang="fr-FR" sz="800" i="1" dirty="0">
                <a:solidFill>
                  <a:schemeClr val="tx1">
                    <a:lumMod val="50000"/>
                    <a:lumOff val="50000"/>
                  </a:schemeClr>
                </a:solidFill>
                <a:hlinkClick r:id="rId6"/>
              </a:rPr>
              <a:t>L'incendie chez vous. Comment l'éviter ?</a:t>
            </a:r>
            <a:endParaRPr lang="fr-FR" sz="800" i="1" dirty="0" smtClean="0">
              <a:solidFill>
                <a:schemeClr val="tx1">
                  <a:lumMod val="50000"/>
                  <a:lumOff val="50000"/>
                </a:schemeClr>
              </a:solidFill>
            </a:endParaRPr>
          </a:p>
        </p:txBody>
      </p:sp>
      <p:pic>
        <p:nvPicPr>
          <p:cNvPr id="85"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20358039">
            <a:off x="6269435" y="217778"/>
            <a:ext cx="504056" cy="7448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87"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496521">
            <a:off x="6856720" y="107456"/>
            <a:ext cx="604867" cy="77288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86" name="Rectangle 85"/>
          <p:cNvSpPr/>
          <p:nvPr/>
        </p:nvSpPr>
        <p:spPr>
          <a:xfrm>
            <a:off x="6521463" y="1312182"/>
            <a:ext cx="1872208" cy="1043413"/>
          </a:xfrm>
          <a:prstGeom prst="rect">
            <a:avLst/>
          </a:prstGeom>
          <a:solidFill>
            <a:schemeClr val="accent2">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700" b="1" dirty="0" smtClean="0">
                <a:solidFill>
                  <a:srgbClr val="C00000"/>
                </a:solidFill>
              </a:rPr>
              <a:t>Indemnisation des </a:t>
            </a:r>
            <a:r>
              <a:rPr lang="fr-FR" sz="700" b="1" dirty="0">
                <a:solidFill>
                  <a:srgbClr val="C00000"/>
                </a:solidFill>
              </a:rPr>
              <a:t>dommages </a:t>
            </a:r>
            <a:r>
              <a:rPr lang="fr-FR" sz="700" b="1" dirty="0" smtClean="0">
                <a:solidFill>
                  <a:srgbClr val="C00000"/>
                </a:solidFill>
              </a:rPr>
              <a:t>matériels </a:t>
            </a:r>
            <a:r>
              <a:rPr lang="fr-FR" sz="700" dirty="0" smtClean="0">
                <a:solidFill>
                  <a:srgbClr val="C00000"/>
                </a:solidFill>
              </a:rPr>
              <a:t>causés </a:t>
            </a:r>
            <a:r>
              <a:rPr lang="fr-FR" sz="700" dirty="0">
                <a:solidFill>
                  <a:srgbClr val="C00000"/>
                </a:solidFill>
              </a:rPr>
              <a:t>directement par l’eau aux biens immobiliers et mobiliers quand ceux-ci proviennent  </a:t>
            </a:r>
            <a:r>
              <a:rPr lang="fr-FR" sz="700" dirty="0" smtClean="0">
                <a:solidFill>
                  <a:srgbClr val="C00000"/>
                </a:solidFill>
              </a:rPr>
              <a:t>du </a:t>
            </a:r>
            <a:r>
              <a:rPr lang="fr-FR" sz="700" dirty="0">
                <a:solidFill>
                  <a:srgbClr val="C00000"/>
                </a:solidFill>
              </a:rPr>
              <a:t>gel des conduites d’eau non enterrées, </a:t>
            </a:r>
            <a:r>
              <a:rPr lang="fr-FR" sz="700" dirty="0" smtClean="0">
                <a:solidFill>
                  <a:srgbClr val="C00000"/>
                </a:solidFill>
              </a:rPr>
              <a:t>des </a:t>
            </a:r>
            <a:r>
              <a:rPr lang="fr-FR" sz="700" dirty="0">
                <a:solidFill>
                  <a:srgbClr val="C00000"/>
                </a:solidFill>
              </a:rPr>
              <a:t>appareils de chauffage central et des </a:t>
            </a:r>
            <a:r>
              <a:rPr lang="fr-FR" sz="700" dirty="0" smtClean="0">
                <a:solidFill>
                  <a:srgbClr val="C00000"/>
                </a:solidFill>
              </a:rPr>
              <a:t>appareils </a:t>
            </a:r>
            <a:r>
              <a:rPr lang="fr-FR" sz="700" dirty="0">
                <a:solidFill>
                  <a:srgbClr val="C00000"/>
                </a:solidFill>
              </a:rPr>
              <a:t>à effet d’eau situés à l’intérieur des </a:t>
            </a:r>
            <a:r>
              <a:rPr lang="fr-FR" sz="700" dirty="0" smtClean="0">
                <a:solidFill>
                  <a:srgbClr val="C00000"/>
                </a:solidFill>
              </a:rPr>
              <a:t>bâtiments assurés (CG page 7)</a:t>
            </a:r>
          </a:p>
          <a:p>
            <a:endParaRPr lang="fr-FR" sz="700" dirty="0" smtClean="0">
              <a:solidFill>
                <a:srgbClr val="C00000"/>
              </a:solidFill>
            </a:endParaRPr>
          </a:p>
        </p:txBody>
      </p:sp>
      <p:sp>
        <p:nvSpPr>
          <p:cNvPr id="104" name="Rectangle 103"/>
          <p:cNvSpPr/>
          <p:nvPr/>
        </p:nvSpPr>
        <p:spPr>
          <a:xfrm>
            <a:off x="6522715" y="2431502"/>
            <a:ext cx="1870956" cy="652010"/>
          </a:xfrm>
          <a:prstGeom prst="rect">
            <a:avLst/>
          </a:prstGeom>
          <a:solidFill>
            <a:schemeClr val="accent2">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700" b="1" dirty="0" smtClean="0">
                <a:solidFill>
                  <a:srgbClr val="C00000"/>
                </a:solidFill>
              </a:rPr>
              <a:t>LES </a:t>
            </a:r>
            <a:r>
              <a:rPr lang="fr-FR" sz="700" b="1" dirty="0">
                <a:solidFill>
                  <a:srgbClr val="C00000"/>
                </a:solidFill>
              </a:rPr>
              <a:t>MESURES DE </a:t>
            </a:r>
            <a:r>
              <a:rPr lang="fr-FR" sz="700" b="1" dirty="0" smtClean="0">
                <a:solidFill>
                  <a:srgbClr val="C00000"/>
                </a:solidFill>
              </a:rPr>
              <a:t>PRÉVENTION BPCEA</a:t>
            </a:r>
            <a:endParaRPr lang="fr-FR" sz="700" b="1" dirty="0">
              <a:solidFill>
                <a:srgbClr val="C00000"/>
              </a:solidFill>
            </a:endParaRPr>
          </a:p>
          <a:p>
            <a:r>
              <a:rPr lang="fr-FR" sz="700" dirty="0">
                <a:solidFill>
                  <a:srgbClr val="C00000"/>
                </a:solidFill>
              </a:rPr>
              <a:t>Pour réduire le risque de survenance d’un </a:t>
            </a:r>
            <a:r>
              <a:rPr lang="fr-FR" sz="700" dirty="0" smtClean="0">
                <a:solidFill>
                  <a:srgbClr val="C00000"/>
                </a:solidFill>
              </a:rPr>
              <a:t>incendie, l’assuré doit </a:t>
            </a:r>
            <a:r>
              <a:rPr lang="fr-FR" sz="700" dirty="0">
                <a:solidFill>
                  <a:srgbClr val="C00000"/>
                </a:solidFill>
              </a:rPr>
              <a:t>faire ramoner au moins une fois tous les deux ans </a:t>
            </a:r>
            <a:r>
              <a:rPr lang="fr-FR" sz="700" dirty="0" smtClean="0">
                <a:solidFill>
                  <a:srgbClr val="C00000"/>
                </a:solidFill>
              </a:rPr>
              <a:t>ses </a:t>
            </a:r>
            <a:r>
              <a:rPr lang="fr-FR" sz="700" dirty="0">
                <a:solidFill>
                  <a:srgbClr val="C00000"/>
                </a:solidFill>
              </a:rPr>
              <a:t>conduits de cheminée et de chaudière </a:t>
            </a:r>
            <a:r>
              <a:rPr lang="fr-FR" sz="700" dirty="0" smtClean="0">
                <a:solidFill>
                  <a:srgbClr val="C00000"/>
                </a:solidFill>
              </a:rPr>
              <a:t>(CG page 6)</a:t>
            </a:r>
            <a:endParaRPr lang="fr-FR" sz="700" dirty="0">
              <a:solidFill>
                <a:srgbClr val="C00000"/>
              </a:solidFill>
            </a:endParaRPr>
          </a:p>
        </p:txBody>
      </p:sp>
      <p:sp>
        <p:nvSpPr>
          <p:cNvPr id="112" name="Rectangle 111"/>
          <p:cNvSpPr/>
          <p:nvPr/>
        </p:nvSpPr>
        <p:spPr>
          <a:xfrm>
            <a:off x="6521464" y="3939903"/>
            <a:ext cx="1872208" cy="1080119"/>
          </a:xfrm>
          <a:prstGeom prst="rect">
            <a:avLst/>
          </a:prstGeom>
          <a:solidFill>
            <a:schemeClr val="accent2">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700" b="1" dirty="0" smtClean="0">
                <a:solidFill>
                  <a:srgbClr val="C00000"/>
                </a:solidFill>
              </a:rPr>
              <a:t>Notre </a:t>
            </a:r>
            <a:r>
              <a:rPr lang="fr-FR" sz="700" b="1" dirty="0">
                <a:solidFill>
                  <a:srgbClr val="C00000"/>
                </a:solidFill>
              </a:rPr>
              <a:t>solution de télésurveillance </a:t>
            </a:r>
            <a:r>
              <a:rPr lang="fr-FR" sz="700" dirty="0" smtClean="0">
                <a:solidFill>
                  <a:srgbClr val="C00000"/>
                </a:solidFill>
              </a:rPr>
              <a:t>permet de protéger le </a:t>
            </a:r>
            <a:r>
              <a:rPr lang="fr-FR" sz="700" dirty="0">
                <a:solidFill>
                  <a:srgbClr val="C00000"/>
                </a:solidFill>
              </a:rPr>
              <a:t>domicile avec un dispositif efficace en permanence.</a:t>
            </a:r>
          </a:p>
          <a:p>
            <a:r>
              <a:rPr lang="fr-FR" sz="700" dirty="0" smtClean="0">
                <a:solidFill>
                  <a:srgbClr val="C00000"/>
                </a:solidFill>
              </a:rPr>
              <a:t>Sirène dissuasive mais aussi :</a:t>
            </a:r>
            <a:endParaRPr lang="fr-FR" sz="700" dirty="0">
              <a:solidFill>
                <a:srgbClr val="C00000"/>
              </a:solidFill>
            </a:endParaRPr>
          </a:p>
          <a:p>
            <a:r>
              <a:rPr lang="fr-FR" sz="700" dirty="0">
                <a:solidFill>
                  <a:srgbClr val="C00000"/>
                </a:solidFill>
              </a:rPr>
              <a:t> </a:t>
            </a:r>
            <a:r>
              <a:rPr lang="fr-FR" sz="700" dirty="0" smtClean="0">
                <a:solidFill>
                  <a:srgbClr val="C00000"/>
                </a:solidFill>
                <a:sym typeface="Wingdings" panose="05000000000000000000" pitchFamily="2" charset="2"/>
              </a:rPr>
              <a:t> </a:t>
            </a:r>
            <a:r>
              <a:rPr lang="fr-FR" sz="700" b="1" dirty="0" smtClean="0">
                <a:solidFill>
                  <a:srgbClr val="C00000"/>
                </a:solidFill>
              </a:rPr>
              <a:t>détecteurs de fumée </a:t>
            </a:r>
            <a:r>
              <a:rPr lang="fr-FR" sz="700" b="1" dirty="0">
                <a:solidFill>
                  <a:srgbClr val="C00000"/>
                </a:solidFill>
              </a:rPr>
              <a:t>et détecteur monoxyde de carbone, </a:t>
            </a:r>
            <a:r>
              <a:rPr lang="fr-FR" sz="700" b="1" dirty="0" smtClean="0">
                <a:solidFill>
                  <a:srgbClr val="C00000"/>
                </a:solidFill>
              </a:rPr>
              <a:t>inondation…</a:t>
            </a:r>
            <a:endParaRPr lang="fr-FR" sz="700" b="1" dirty="0">
              <a:solidFill>
                <a:srgbClr val="C00000"/>
              </a:solidFill>
            </a:endParaRPr>
          </a:p>
        </p:txBody>
      </p:sp>
      <p:sp>
        <p:nvSpPr>
          <p:cNvPr id="114" name="Rectangle 113"/>
          <p:cNvSpPr/>
          <p:nvPr/>
        </p:nvSpPr>
        <p:spPr>
          <a:xfrm>
            <a:off x="5526550" y="3939903"/>
            <a:ext cx="943077" cy="1080120"/>
          </a:xfrm>
          <a:prstGeom prst="rect">
            <a:avLst/>
          </a:prstGeom>
          <a:solidFill>
            <a:schemeClr val="accent2">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q"/>
            </a:pPr>
            <a:r>
              <a:rPr lang="fr-FR" sz="800" b="1" dirty="0" smtClean="0">
                <a:solidFill>
                  <a:srgbClr val="C00000"/>
                </a:solidFill>
              </a:rPr>
              <a:t>TELESUR-</a:t>
            </a:r>
          </a:p>
          <a:p>
            <a:pPr algn="ctr"/>
            <a:r>
              <a:rPr lang="fr-FR" sz="800" b="1" dirty="0" smtClean="0">
                <a:solidFill>
                  <a:srgbClr val="C00000"/>
                </a:solidFill>
              </a:rPr>
              <a:t>VEILLANCE</a:t>
            </a:r>
            <a:endParaRPr lang="fr-FR" sz="800" b="1" dirty="0">
              <a:solidFill>
                <a:srgbClr val="C00000"/>
              </a:solidFill>
            </a:endParaRPr>
          </a:p>
        </p:txBody>
      </p:sp>
      <p:sp>
        <p:nvSpPr>
          <p:cNvPr id="43" name="Rectangle 42"/>
          <p:cNvSpPr/>
          <p:nvPr/>
        </p:nvSpPr>
        <p:spPr>
          <a:xfrm>
            <a:off x="5526550" y="2431502"/>
            <a:ext cx="941351" cy="1447500"/>
          </a:xfrm>
          <a:prstGeom prst="rect">
            <a:avLst/>
          </a:prstGeom>
          <a:solidFill>
            <a:schemeClr val="accent2">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q"/>
            </a:pPr>
            <a:r>
              <a:rPr lang="fr-FR" sz="800" b="1" dirty="0" smtClean="0">
                <a:solidFill>
                  <a:srgbClr val="C00000"/>
                </a:solidFill>
              </a:rPr>
              <a:t>MRH</a:t>
            </a:r>
            <a:endParaRPr lang="fr-FR" sz="800" b="1" dirty="0">
              <a:solidFill>
                <a:srgbClr val="C00000"/>
              </a:solidFill>
            </a:endParaRPr>
          </a:p>
        </p:txBody>
      </p:sp>
      <p:grpSp>
        <p:nvGrpSpPr>
          <p:cNvPr id="44" name="Groupe 43"/>
          <p:cNvGrpSpPr/>
          <p:nvPr/>
        </p:nvGrpSpPr>
        <p:grpSpPr>
          <a:xfrm>
            <a:off x="8536441" y="2903619"/>
            <a:ext cx="444407" cy="503265"/>
            <a:chOff x="8489704" y="1364527"/>
            <a:chExt cx="559151" cy="647281"/>
          </a:xfrm>
        </p:grpSpPr>
        <p:pic>
          <p:nvPicPr>
            <p:cNvPr id="45" name="Picture 2" descr="Résultat de recherche d'images pour &quot;en savoir plus&quot;">
              <a:hlinkClick r:id="rId3"/>
            </p:cNvPr>
            <p:cNvPicPr>
              <a:picLocks noChangeAspect="1" noChangeArrowheads="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489704" y="1364527"/>
              <a:ext cx="559151" cy="559151"/>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4" descr="Résultat de recherche d'images pour &quot;clic ici&quot;"/>
            <p:cNvPicPr>
              <a:picLocks noChangeAspect="1" noChangeArrowheads="1"/>
            </p:cNvPicPr>
            <p:nvPr/>
          </p:nvPicPr>
          <p:blipFill>
            <a:blip r:embed="rId5"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716228" y="1723776"/>
              <a:ext cx="288032" cy="28803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7" name="Groupe 46"/>
          <p:cNvGrpSpPr/>
          <p:nvPr/>
        </p:nvGrpSpPr>
        <p:grpSpPr>
          <a:xfrm>
            <a:off x="8571884" y="4343243"/>
            <a:ext cx="444407" cy="503265"/>
            <a:chOff x="8489704" y="1364527"/>
            <a:chExt cx="559151" cy="647281"/>
          </a:xfrm>
        </p:grpSpPr>
        <p:pic>
          <p:nvPicPr>
            <p:cNvPr id="50" name="Picture 2" descr="Résultat de recherche d'images pour &quot;en savoir plus&quot;">
              <a:hlinkClick r:id="rId9"/>
            </p:cNvPr>
            <p:cNvPicPr>
              <a:picLocks noChangeAspect="1" noChangeArrowheads="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489704" y="1364527"/>
              <a:ext cx="559151" cy="559151"/>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4" descr="Résultat de recherche d'images pour &quot;clic ici&quot;"/>
            <p:cNvPicPr>
              <a:picLocks noChangeAspect="1" noChangeArrowheads="1"/>
            </p:cNvPicPr>
            <p:nvPr/>
          </p:nvPicPr>
          <p:blipFill>
            <a:blip r:embed="rId5"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716228" y="1723776"/>
              <a:ext cx="288032" cy="288032"/>
            </a:xfrm>
            <a:prstGeom prst="rect">
              <a:avLst/>
            </a:prstGeom>
            <a:noFill/>
            <a:extLst>
              <a:ext uri="{909E8E84-426E-40DD-AFC4-6F175D3DCCD1}">
                <a14:hiddenFill xmlns:a14="http://schemas.microsoft.com/office/drawing/2010/main">
                  <a:solidFill>
                    <a:srgbClr val="FFFFFF"/>
                  </a:solidFill>
                </a14:hiddenFill>
              </a:ext>
            </a:extLst>
          </p:spPr>
        </p:pic>
      </p:grpSp>
      <p:sp>
        <p:nvSpPr>
          <p:cNvPr id="33" name="Rectangle 32"/>
          <p:cNvSpPr/>
          <p:nvPr/>
        </p:nvSpPr>
        <p:spPr>
          <a:xfrm>
            <a:off x="6521463" y="3117773"/>
            <a:ext cx="1870956" cy="761229"/>
          </a:xfrm>
          <a:prstGeom prst="rect">
            <a:avLst/>
          </a:prstGeom>
          <a:solidFill>
            <a:schemeClr val="accent2">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700" dirty="0" smtClean="0">
                <a:solidFill>
                  <a:srgbClr val="C00000"/>
                </a:solidFill>
              </a:rPr>
              <a:t>En cas de blessures :  </a:t>
            </a:r>
          </a:p>
          <a:p>
            <a:r>
              <a:rPr lang="fr-FR" sz="700" b="1" dirty="0" smtClean="0">
                <a:solidFill>
                  <a:srgbClr val="C00000"/>
                </a:solidFill>
              </a:rPr>
              <a:t>Garantie </a:t>
            </a:r>
            <a:r>
              <a:rPr lang="fr-FR" sz="700" b="1" dirty="0">
                <a:solidFill>
                  <a:srgbClr val="C00000"/>
                </a:solidFill>
              </a:rPr>
              <a:t>dommages </a:t>
            </a:r>
            <a:r>
              <a:rPr lang="fr-FR" sz="700" b="1" dirty="0" smtClean="0">
                <a:solidFill>
                  <a:srgbClr val="C00000"/>
                </a:solidFill>
              </a:rPr>
              <a:t>corporels </a:t>
            </a:r>
          </a:p>
          <a:p>
            <a:r>
              <a:rPr lang="fr-FR" sz="700" dirty="0">
                <a:solidFill>
                  <a:srgbClr val="C00000"/>
                </a:solidFill>
              </a:rPr>
              <a:t>Cette garantie s’applique </a:t>
            </a:r>
            <a:r>
              <a:rPr lang="fr-FR" sz="700" dirty="0" smtClean="0">
                <a:solidFill>
                  <a:srgbClr val="C00000"/>
                </a:solidFill>
              </a:rPr>
              <a:t>en F3 et couvre les </a:t>
            </a:r>
            <a:r>
              <a:rPr lang="fr-FR" sz="700" dirty="0">
                <a:solidFill>
                  <a:srgbClr val="C00000"/>
                </a:solidFill>
              </a:rPr>
              <a:t>préjudices que l’assuré peut subir à </a:t>
            </a:r>
            <a:r>
              <a:rPr lang="fr-FR" sz="700" dirty="0" smtClean="0">
                <a:solidFill>
                  <a:srgbClr val="C00000"/>
                </a:solidFill>
              </a:rPr>
              <a:t>l’adresse du </a:t>
            </a:r>
            <a:r>
              <a:rPr lang="fr-FR" sz="700" dirty="0">
                <a:solidFill>
                  <a:srgbClr val="C00000"/>
                </a:solidFill>
              </a:rPr>
              <a:t>bien assuré et résultant d’un sinistre matériel </a:t>
            </a:r>
            <a:r>
              <a:rPr lang="fr-FR" sz="700" dirty="0" smtClean="0">
                <a:solidFill>
                  <a:srgbClr val="C00000"/>
                </a:solidFill>
              </a:rPr>
              <a:t>garanti</a:t>
            </a:r>
            <a:r>
              <a:rPr lang="fr-FR" sz="700" dirty="0">
                <a:solidFill>
                  <a:srgbClr val="C00000"/>
                </a:solidFill>
              </a:rPr>
              <a:t> </a:t>
            </a:r>
            <a:r>
              <a:rPr lang="fr-FR" sz="700" dirty="0" smtClean="0">
                <a:solidFill>
                  <a:srgbClr val="C00000"/>
                </a:solidFill>
              </a:rPr>
              <a:t>(CG page 10)</a:t>
            </a:r>
            <a:endParaRPr lang="fr-FR" sz="700" dirty="0">
              <a:solidFill>
                <a:srgbClr val="C00000"/>
              </a:solidFill>
            </a:endParaRPr>
          </a:p>
        </p:txBody>
      </p:sp>
      <p:pic>
        <p:nvPicPr>
          <p:cNvPr id="34" name="Picture 2" descr="Résultat de recherche d'images pour &quot;noel&quot;"/>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153321" y="144756"/>
            <a:ext cx="812777" cy="763515"/>
          </a:xfrm>
          <a:prstGeom prst="ellipse">
            <a:avLst/>
          </a:prstGeom>
          <a:noFill/>
          <a:extLst>
            <a:ext uri="{909E8E84-426E-40DD-AFC4-6F175D3DCCD1}">
              <a14:hiddenFill xmlns:a14="http://schemas.microsoft.com/office/drawing/2010/main">
                <a:solidFill>
                  <a:srgbClr val="FFFFFF"/>
                </a:solidFill>
              </a14:hiddenFill>
            </a:ext>
          </a:extLst>
        </p:spPr>
      </p:pic>
      <p:pic>
        <p:nvPicPr>
          <p:cNvPr id="35" name="Picture 5" descr="Résultat de recherche d'images pour &quot;boule de noel&quot;"/>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0" y="312223"/>
            <a:ext cx="404428" cy="380764"/>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6" descr="Résultat de recherche d'images pour &quot;montagne hiver dessin&quot;"/>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b="13249"/>
          <a:stretch/>
        </p:blipFill>
        <p:spPr bwMode="auto">
          <a:xfrm>
            <a:off x="3075160" y="-27483"/>
            <a:ext cx="2573261" cy="1303784"/>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6" name="Ellipse 5"/>
          <p:cNvSpPr/>
          <p:nvPr/>
        </p:nvSpPr>
        <p:spPr>
          <a:xfrm>
            <a:off x="55952" y="1354438"/>
            <a:ext cx="1101597" cy="960797"/>
          </a:xfrm>
          <a:prstGeom prst="ellipse">
            <a:avLst/>
          </a:prstGeom>
          <a:solidFill>
            <a:schemeClr val="bg1"/>
          </a:solid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2530" name="Picture 2" descr="Résultat de recherche d'images pour &quot;dessin robinet&quot;"/>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70812" y="1455198"/>
            <a:ext cx="671876" cy="736493"/>
          </a:xfrm>
          <a:prstGeom prst="rect">
            <a:avLst/>
          </a:prstGeom>
          <a:noFill/>
          <a:extLst>
            <a:ext uri="{909E8E84-426E-40DD-AFC4-6F175D3DCCD1}">
              <a14:hiddenFill xmlns:a14="http://schemas.microsoft.com/office/drawing/2010/main">
                <a:solidFill>
                  <a:srgbClr val="FFFFFF"/>
                </a:solidFill>
              </a14:hiddenFill>
            </a:ext>
          </a:extLst>
        </p:spPr>
      </p:pic>
      <p:pic>
        <p:nvPicPr>
          <p:cNvPr id="22532" name="Picture 4" descr="Image associée">
            <a:hlinkClick r:id="rId14"/>
          </p:cNvPr>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t="27200" b="3874"/>
          <a:stretch/>
        </p:blipFill>
        <p:spPr bwMode="auto">
          <a:xfrm>
            <a:off x="55952" y="3093934"/>
            <a:ext cx="1101597" cy="1044511"/>
          </a:xfrm>
          <a:prstGeom prst="ellipse">
            <a:avLst/>
          </a:prstGeom>
          <a:noFill/>
          <a:ln>
            <a:solidFill>
              <a:srgbClr val="C00000"/>
            </a:solidFill>
          </a:ln>
          <a:extLst>
            <a:ext uri="{909E8E84-426E-40DD-AFC4-6F175D3DCCD1}">
              <a14:hiddenFill xmlns:a14="http://schemas.microsoft.com/office/drawing/2010/main">
                <a:solidFill>
                  <a:srgbClr val="FFFFFF"/>
                </a:solidFill>
              </a14:hiddenFill>
            </a:ext>
          </a:extLst>
        </p:spPr>
      </p:pic>
      <p:grpSp>
        <p:nvGrpSpPr>
          <p:cNvPr id="37" name="Groupe 36"/>
          <p:cNvGrpSpPr/>
          <p:nvPr/>
        </p:nvGrpSpPr>
        <p:grpSpPr>
          <a:xfrm>
            <a:off x="5533621" y="1314945"/>
            <a:ext cx="941351" cy="1037285"/>
            <a:chOff x="6638332" y="631684"/>
            <a:chExt cx="941351" cy="720080"/>
          </a:xfrm>
        </p:grpSpPr>
        <p:sp>
          <p:nvSpPr>
            <p:cNvPr id="38" name="Rectangle 37"/>
            <p:cNvSpPr/>
            <p:nvPr/>
          </p:nvSpPr>
          <p:spPr>
            <a:xfrm>
              <a:off x="6638332" y="631684"/>
              <a:ext cx="941351" cy="720080"/>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prstClr val="white">
                      <a:lumMod val="65000"/>
                    </a:prstClr>
                  </a:solidFill>
                </a:rPr>
                <a:t>Quelle solution?</a:t>
              </a:r>
              <a:endParaRPr lang="fr-FR" sz="1100" b="1" dirty="0">
                <a:solidFill>
                  <a:prstClr val="white">
                    <a:lumMod val="65000"/>
                  </a:prstClr>
                </a:solidFill>
              </a:endParaRPr>
            </a:p>
          </p:txBody>
        </p:sp>
        <p:pic>
          <p:nvPicPr>
            <p:cNvPr id="39" name="Picture 4" descr="Résultat de recherche d'images pour &quot;clic ici&quo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05147" y="1096954"/>
              <a:ext cx="288032" cy="20721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0" name="Groupe 39"/>
          <p:cNvGrpSpPr/>
          <p:nvPr/>
        </p:nvGrpSpPr>
        <p:grpSpPr>
          <a:xfrm>
            <a:off x="6514305" y="1318310"/>
            <a:ext cx="2527392" cy="1037285"/>
            <a:chOff x="6469627" y="1711737"/>
            <a:chExt cx="2527392" cy="975525"/>
          </a:xfrm>
        </p:grpSpPr>
        <p:sp>
          <p:nvSpPr>
            <p:cNvPr id="41" name="Rectangle 40"/>
            <p:cNvSpPr/>
            <p:nvPr/>
          </p:nvSpPr>
          <p:spPr>
            <a:xfrm>
              <a:off x="6469627" y="1711737"/>
              <a:ext cx="2527392" cy="975525"/>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prstClr val="white">
                      <a:lumMod val="65000"/>
                    </a:prstClr>
                  </a:solidFill>
                </a:rPr>
                <a:t>Quelle formule?</a:t>
              </a:r>
            </a:p>
            <a:p>
              <a:pPr algn="ctr"/>
              <a:r>
                <a:rPr lang="fr-FR" sz="1100" b="1" dirty="0">
                  <a:solidFill>
                    <a:prstClr val="white">
                      <a:lumMod val="65000"/>
                    </a:prstClr>
                  </a:solidFill>
                </a:rPr>
                <a:t>Quelle garantie ?</a:t>
              </a:r>
            </a:p>
          </p:txBody>
        </p:sp>
        <p:pic>
          <p:nvPicPr>
            <p:cNvPr id="42" name="Picture 4" descr="Résultat de recherche d'images pour &quot;clic ici&quo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657734" y="2287002"/>
              <a:ext cx="288032" cy="31563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9" name="Groupe 48"/>
          <p:cNvGrpSpPr/>
          <p:nvPr/>
        </p:nvGrpSpPr>
        <p:grpSpPr>
          <a:xfrm>
            <a:off x="5537553" y="2427734"/>
            <a:ext cx="941351" cy="1447903"/>
            <a:chOff x="6638332" y="631684"/>
            <a:chExt cx="941351" cy="720080"/>
          </a:xfrm>
        </p:grpSpPr>
        <p:sp>
          <p:nvSpPr>
            <p:cNvPr id="53" name="Rectangle 52"/>
            <p:cNvSpPr/>
            <p:nvPr/>
          </p:nvSpPr>
          <p:spPr>
            <a:xfrm>
              <a:off x="6638332" y="631684"/>
              <a:ext cx="941351" cy="720080"/>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prstClr val="white">
                      <a:lumMod val="65000"/>
                    </a:prstClr>
                  </a:solidFill>
                </a:rPr>
                <a:t>Quelle solution?</a:t>
              </a:r>
              <a:endParaRPr lang="fr-FR" sz="1100" b="1" dirty="0">
                <a:solidFill>
                  <a:prstClr val="white">
                    <a:lumMod val="65000"/>
                  </a:prstClr>
                </a:solidFill>
              </a:endParaRPr>
            </a:p>
          </p:txBody>
        </p:sp>
        <p:pic>
          <p:nvPicPr>
            <p:cNvPr id="54" name="Picture 4" descr="Résultat de recherche d'images pour &quot;clic ici&quo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05147" y="1096954"/>
              <a:ext cx="288032" cy="14352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5" name="Groupe 54"/>
          <p:cNvGrpSpPr/>
          <p:nvPr/>
        </p:nvGrpSpPr>
        <p:grpSpPr>
          <a:xfrm>
            <a:off x="6518237" y="2431099"/>
            <a:ext cx="2527392" cy="1447903"/>
            <a:chOff x="6469627" y="1711737"/>
            <a:chExt cx="2527392" cy="975525"/>
          </a:xfrm>
        </p:grpSpPr>
        <p:sp>
          <p:nvSpPr>
            <p:cNvPr id="56" name="Rectangle 55"/>
            <p:cNvSpPr/>
            <p:nvPr/>
          </p:nvSpPr>
          <p:spPr>
            <a:xfrm>
              <a:off x="6469627" y="1711737"/>
              <a:ext cx="2527392" cy="975525"/>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prstClr val="white">
                      <a:lumMod val="65000"/>
                    </a:prstClr>
                  </a:solidFill>
                </a:rPr>
                <a:t>Quelle formule?</a:t>
              </a:r>
            </a:p>
            <a:p>
              <a:pPr algn="ctr"/>
              <a:r>
                <a:rPr lang="fr-FR" sz="1100" b="1" dirty="0">
                  <a:solidFill>
                    <a:prstClr val="white">
                      <a:lumMod val="65000"/>
                    </a:prstClr>
                  </a:solidFill>
                </a:rPr>
                <a:t>Quelle garantie ?</a:t>
              </a:r>
            </a:p>
          </p:txBody>
        </p:sp>
        <p:pic>
          <p:nvPicPr>
            <p:cNvPr id="57" name="Picture 4" descr="Résultat de recherche d'images pour &quot;clic ici&quo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657734" y="2287002"/>
              <a:ext cx="288032" cy="22319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8" name="Groupe 57"/>
          <p:cNvGrpSpPr/>
          <p:nvPr/>
        </p:nvGrpSpPr>
        <p:grpSpPr>
          <a:xfrm>
            <a:off x="5528276" y="3939903"/>
            <a:ext cx="941351" cy="1076755"/>
            <a:chOff x="6638332" y="631684"/>
            <a:chExt cx="941351" cy="720080"/>
          </a:xfrm>
        </p:grpSpPr>
        <p:sp>
          <p:nvSpPr>
            <p:cNvPr id="59" name="Rectangle 58"/>
            <p:cNvSpPr/>
            <p:nvPr/>
          </p:nvSpPr>
          <p:spPr>
            <a:xfrm>
              <a:off x="6638332" y="631684"/>
              <a:ext cx="941351" cy="720080"/>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prstClr val="white">
                      <a:lumMod val="65000"/>
                    </a:prstClr>
                  </a:solidFill>
                </a:rPr>
                <a:t>Quelle solution?</a:t>
              </a:r>
              <a:endParaRPr lang="fr-FR" sz="1100" b="1" dirty="0">
                <a:solidFill>
                  <a:prstClr val="white">
                    <a:lumMod val="65000"/>
                  </a:prstClr>
                </a:solidFill>
              </a:endParaRPr>
            </a:p>
          </p:txBody>
        </p:sp>
        <p:pic>
          <p:nvPicPr>
            <p:cNvPr id="60" name="Picture 4" descr="Résultat de recherche d'images pour &quot;clic ici&quo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05147" y="1096954"/>
              <a:ext cx="288032" cy="20721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1" name="Groupe 60"/>
          <p:cNvGrpSpPr/>
          <p:nvPr/>
        </p:nvGrpSpPr>
        <p:grpSpPr>
          <a:xfrm>
            <a:off x="6508960" y="3943268"/>
            <a:ext cx="2527392" cy="1076755"/>
            <a:chOff x="6469627" y="1711737"/>
            <a:chExt cx="2527392" cy="975525"/>
          </a:xfrm>
        </p:grpSpPr>
        <p:sp>
          <p:nvSpPr>
            <p:cNvPr id="62" name="Rectangle 61"/>
            <p:cNvSpPr/>
            <p:nvPr/>
          </p:nvSpPr>
          <p:spPr>
            <a:xfrm>
              <a:off x="6469627" y="1711737"/>
              <a:ext cx="2527392" cy="975525"/>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prstClr val="white">
                      <a:lumMod val="65000"/>
                    </a:prstClr>
                  </a:solidFill>
                </a:rPr>
                <a:t>Quelle formule?</a:t>
              </a:r>
            </a:p>
            <a:p>
              <a:pPr algn="ctr"/>
              <a:r>
                <a:rPr lang="fr-FR" sz="1100" b="1" dirty="0">
                  <a:solidFill>
                    <a:prstClr val="white">
                      <a:lumMod val="65000"/>
                    </a:prstClr>
                  </a:solidFill>
                </a:rPr>
                <a:t>Quelle garantie ?</a:t>
              </a:r>
            </a:p>
          </p:txBody>
        </p:sp>
        <p:pic>
          <p:nvPicPr>
            <p:cNvPr id="63" name="Picture 4" descr="Résultat de recherche d'images pour &quot;clic ici&quo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657734" y="2287002"/>
              <a:ext cx="288032" cy="31563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307130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37"/>
                                        </p:tgtEl>
                                      </p:cBhvr>
                                    </p:animEffect>
                                    <p:set>
                                      <p:cBhvr>
                                        <p:cTn id="7" dur="1" fill="hold">
                                          <p:stCondLst>
                                            <p:cond delay="499"/>
                                          </p:stCondLst>
                                        </p:cTn>
                                        <p:tgtEl>
                                          <p:spTgt spid="3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40"/>
                                        </p:tgtEl>
                                      </p:cBhvr>
                                    </p:animEffect>
                                    <p:set>
                                      <p:cBhvr>
                                        <p:cTn id="12" dur="1" fill="hold">
                                          <p:stCondLst>
                                            <p:cond delay="499"/>
                                          </p:stCondLst>
                                        </p:cTn>
                                        <p:tgtEl>
                                          <p:spTgt spid="40"/>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49"/>
                                        </p:tgtEl>
                                      </p:cBhvr>
                                    </p:animEffect>
                                    <p:set>
                                      <p:cBhvr>
                                        <p:cTn id="17" dur="1" fill="hold">
                                          <p:stCondLst>
                                            <p:cond delay="499"/>
                                          </p:stCondLst>
                                        </p:cTn>
                                        <p:tgtEl>
                                          <p:spTgt spid="4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55"/>
                                        </p:tgtEl>
                                      </p:cBhvr>
                                    </p:animEffect>
                                    <p:set>
                                      <p:cBhvr>
                                        <p:cTn id="22" dur="1" fill="hold">
                                          <p:stCondLst>
                                            <p:cond delay="499"/>
                                          </p:stCondLst>
                                        </p:cTn>
                                        <p:tgtEl>
                                          <p:spTgt spid="55"/>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nodeType="clickEffect">
                                  <p:stCondLst>
                                    <p:cond delay="0"/>
                                  </p:stCondLst>
                                  <p:childTnLst>
                                    <p:animEffect transition="out" filter="fade">
                                      <p:cBhvr>
                                        <p:cTn id="26" dur="500"/>
                                        <p:tgtEl>
                                          <p:spTgt spid="58"/>
                                        </p:tgtEl>
                                      </p:cBhvr>
                                    </p:animEffect>
                                    <p:set>
                                      <p:cBhvr>
                                        <p:cTn id="27" dur="1" fill="hold">
                                          <p:stCondLst>
                                            <p:cond delay="499"/>
                                          </p:stCondLst>
                                        </p:cTn>
                                        <p:tgtEl>
                                          <p:spTgt spid="58"/>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61"/>
                                        </p:tgtEl>
                                      </p:cBhvr>
                                    </p:animEffect>
                                    <p:set>
                                      <p:cBhvr>
                                        <p:cTn id="32" dur="1" fill="hold">
                                          <p:stCondLst>
                                            <p:cond delay="499"/>
                                          </p:stCondLst>
                                        </p:cTn>
                                        <p:tgtEl>
                                          <p:spTgt spid="6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5"/>
          <p:cNvSpPr txBox="1">
            <a:spLocks/>
          </p:cNvSpPr>
          <p:nvPr/>
        </p:nvSpPr>
        <p:spPr>
          <a:xfrm>
            <a:off x="369185" y="201513"/>
            <a:ext cx="7650163" cy="584775"/>
          </a:xfrm>
          <a:prstGeom prst="rect">
            <a:avLst/>
          </a:prstGeom>
        </p:spPr>
        <p:txBody>
          <a:bodyPr vert="horz" lIns="91440" tIns="45720" rIns="91440" bIns="45720" rtlCol="0" anchor="t" anchorCtr="0">
            <a:spAutoFit/>
          </a:bodyPr>
          <a:lstStyle>
            <a:lvl1pPr algn="l" rtl="0" fontAlgn="base">
              <a:spcBef>
                <a:spcPct val="0"/>
              </a:spcBef>
              <a:spcAft>
                <a:spcPct val="0"/>
              </a:spcAft>
              <a:defRPr sz="2200" b="1" kern="1200" cap="all" baseline="0">
                <a:solidFill>
                  <a:srgbClr val="7F7F7F"/>
                </a:solidFill>
                <a:latin typeface="+mj-lt"/>
                <a:ea typeface="+mj-ea"/>
                <a:cs typeface="+mj-cs"/>
              </a:defRPr>
            </a:lvl1pPr>
            <a:lvl2pPr algn="l" rtl="0" fontAlgn="base">
              <a:spcBef>
                <a:spcPct val="0"/>
              </a:spcBef>
              <a:spcAft>
                <a:spcPct val="0"/>
              </a:spcAft>
              <a:defRPr sz="2200" b="1">
                <a:solidFill>
                  <a:srgbClr val="7F7F7F"/>
                </a:solidFill>
                <a:latin typeface="Arial Narrow" pitchFamily="34" charset="0"/>
              </a:defRPr>
            </a:lvl2pPr>
            <a:lvl3pPr algn="l" rtl="0" fontAlgn="base">
              <a:spcBef>
                <a:spcPct val="0"/>
              </a:spcBef>
              <a:spcAft>
                <a:spcPct val="0"/>
              </a:spcAft>
              <a:defRPr sz="2200" b="1">
                <a:solidFill>
                  <a:srgbClr val="7F7F7F"/>
                </a:solidFill>
                <a:latin typeface="Arial Narrow" pitchFamily="34" charset="0"/>
              </a:defRPr>
            </a:lvl3pPr>
            <a:lvl4pPr algn="l" rtl="0" fontAlgn="base">
              <a:spcBef>
                <a:spcPct val="0"/>
              </a:spcBef>
              <a:spcAft>
                <a:spcPct val="0"/>
              </a:spcAft>
              <a:defRPr sz="2200" b="1">
                <a:solidFill>
                  <a:srgbClr val="7F7F7F"/>
                </a:solidFill>
                <a:latin typeface="Arial Narrow" pitchFamily="34" charset="0"/>
              </a:defRPr>
            </a:lvl4pPr>
            <a:lvl5pPr algn="l" rtl="0" fontAlgn="base">
              <a:spcBef>
                <a:spcPct val="0"/>
              </a:spcBef>
              <a:spcAft>
                <a:spcPct val="0"/>
              </a:spcAft>
              <a:defRPr sz="2200" b="1">
                <a:solidFill>
                  <a:srgbClr val="7F7F7F"/>
                </a:solidFill>
                <a:latin typeface="Arial Narrow" pitchFamily="34" charset="0"/>
              </a:defRPr>
            </a:lvl5pPr>
            <a:lvl6pPr marL="457200" algn="l" rtl="0" fontAlgn="base">
              <a:spcBef>
                <a:spcPct val="0"/>
              </a:spcBef>
              <a:spcAft>
                <a:spcPct val="0"/>
              </a:spcAft>
              <a:defRPr sz="2200" b="1">
                <a:solidFill>
                  <a:srgbClr val="7F7F7F"/>
                </a:solidFill>
                <a:latin typeface="Arial Narrow" pitchFamily="34" charset="0"/>
              </a:defRPr>
            </a:lvl6pPr>
            <a:lvl7pPr marL="914400" algn="l" rtl="0" fontAlgn="base">
              <a:spcBef>
                <a:spcPct val="0"/>
              </a:spcBef>
              <a:spcAft>
                <a:spcPct val="0"/>
              </a:spcAft>
              <a:defRPr sz="2200" b="1">
                <a:solidFill>
                  <a:srgbClr val="7F7F7F"/>
                </a:solidFill>
                <a:latin typeface="Arial Narrow" pitchFamily="34" charset="0"/>
              </a:defRPr>
            </a:lvl7pPr>
            <a:lvl8pPr marL="1371600" algn="l" rtl="0" fontAlgn="base">
              <a:spcBef>
                <a:spcPct val="0"/>
              </a:spcBef>
              <a:spcAft>
                <a:spcPct val="0"/>
              </a:spcAft>
              <a:defRPr sz="2200" b="1">
                <a:solidFill>
                  <a:srgbClr val="7F7F7F"/>
                </a:solidFill>
                <a:latin typeface="Arial Narrow" pitchFamily="34" charset="0"/>
              </a:defRPr>
            </a:lvl8pPr>
            <a:lvl9pPr marL="1828800" algn="l" rtl="0" fontAlgn="base">
              <a:spcBef>
                <a:spcPct val="0"/>
              </a:spcBef>
              <a:spcAft>
                <a:spcPct val="0"/>
              </a:spcAft>
              <a:defRPr sz="2200" b="1">
                <a:solidFill>
                  <a:srgbClr val="7F7F7F"/>
                </a:solidFill>
                <a:latin typeface="Arial Narrow" pitchFamily="34" charset="0"/>
              </a:defRPr>
            </a:lvl9pPr>
          </a:lstStyle>
          <a:p>
            <a:pPr fontAlgn="auto">
              <a:spcAft>
                <a:spcPts val="0"/>
              </a:spcAft>
              <a:defRPr/>
            </a:pPr>
            <a:r>
              <a:rPr lang="fr-FR" sz="1800" b="0" dirty="0" smtClean="0">
                <a:solidFill>
                  <a:sysClr val="windowText" lastClr="000000">
                    <a:lumMod val="50000"/>
                    <a:lumOff val="50000"/>
                  </a:sysClr>
                </a:solidFill>
                <a:cs typeface="Calibri" panose="020F0502020204030204" pitchFamily="34" charset="0"/>
              </a:rPr>
              <a:t>Les Grands-Parents</a:t>
            </a:r>
            <a:r>
              <a:rPr lang="fr-FR" sz="1800" cap="none" dirty="0" smtClean="0">
                <a:solidFill>
                  <a:sysClr val="windowText" lastClr="000000">
                    <a:lumMod val="50000"/>
                    <a:lumOff val="50000"/>
                  </a:sysClr>
                </a:solidFill>
                <a:cs typeface="Calibri" panose="020F0502020204030204" pitchFamily="34" charset="0"/>
              </a:rPr>
              <a:t/>
            </a:r>
            <a:br>
              <a:rPr lang="fr-FR" sz="1800" cap="none" dirty="0" smtClean="0">
                <a:solidFill>
                  <a:sysClr val="windowText" lastClr="000000">
                    <a:lumMod val="50000"/>
                    <a:lumOff val="50000"/>
                  </a:sysClr>
                </a:solidFill>
                <a:cs typeface="Calibri" panose="020F0502020204030204" pitchFamily="34" charset="0"/>
              </a:rPr>
            </a:br>
            <a:r>
              <a:rPr lang="fr-FR" sz="1400" b="0" cap="none" dirty="0" smtClean="0">
                <a:solidFill>
                  <a:srgbClr val="C00000"/>
                </a:solidFill>
                <a:cs typeface="Calibri" panose="020F0502020204030204" pitchFamily="34" charset="0"/>
              </a:rPr>
              <a:t>Départ pour la montagne !</a:t>
            </a:r>
            <a:endParaRPr lang="fr-FR" sz="1400" b="0" dirty="0">
              <a:solidFill>
                <a:srgbClr val="C00000"/>
              </a:solidFill>
              <a:cs typeface="Calibri" panose="020F0502020204030204" pitchFamily="34" charset="0"/>
            </a:endParaRPr>
          </a:p>
        </p:txBody>
      </p:sp>
      <p:cxnSp>
        <p:nvCxnSpPr>
          <p:cNvPr id="4" name="Connecteur droit 3"/>
          <p:cNvCxnSpPr/>
          <p:nvPr/>
        </p:nvCxnSpPr>
        <p:spPr>
          <a:xfrm>
            <a:off x="389183" y="182773"/>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 name="Connecteur droit 4"/>
          <p:cNvCxnSpPr/>
          <p:nvPr/>
        </p:nvCxnSpPr>
        <p:spPr>
          <a:xfrm>
            <a:off x="389183" y="830845"/>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645975" y="1312948"/>
            <a:ext cx="4822417" cy="1749803"/>
          </a:xfrm>
          <a:prstGeom prst="rect">
            <a:avLst/>
          </a:prstGeom>
          <a:solidFill>
            <a:schemeClr val="bg1"/>
          </a:solidFill>
          <a:ln w="12700">
            <a:solidFill>
              <a:schemeClr val="accent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8" name="ZoneTexte 7"/>
          <p:cNvSpPr txBox="1"/>
          <p:nvPr/>
        </p:nvSpPr>
        <p:spPr>
          <a:xfrm>
            <a:off x="1157549" y="1858928"/>
            <a:ext cx="4310844" cy="784830"/>
          </a:xfrm>
          <a:prstGeom prst="rect">
            <a:avLst/>
          </a:prstGeom>
          <a:noFill/>
        </p:spPr>
        <p:txBody>
          <a:bodyPr wrap="square" rtlCol="0">
            <a:spAutoFit/>
          </a:bodyPr>
          <a:lstStyle/>
          <a:p>
            <a:r>
              <a:rPr lang="fr-FR" sz="900" dirty="0" smtClean="0">
                <a:solidFill>
                  <a:srgbClr val="C00000"/>
                </a:solidFill>
              </a:rPr>
              <a:t>A présent un des moments de l’année que Sophie préfère :  décorer le </a:t>
            </a:r>
            <a:r>
              <a:rPr lang="fr-FR" sz="900" dirty="0">
                <a:solidFill>
                  <a:srgbClr val="C00000"/>
                </a:solidFill>
              </a:rPr>
              <a:t>sapin de Noël dans la joie et l'allégresse. </a:t>
            </a:r>
            <a:endParaRPr lang="fr-FR" sz="900" dirty="0" smtClean="0">
              <a:solidFill>
                <a:srgbClr val="C00000"/>
              </a:solidFill>
            </a:endParaRPr>
          </a:p>
          <a:p>
            <a:r>
              <a:rPr lang="fr-FR" sz="900" dirty="0" smtClean="0">
                <a:solidFill>
                  <a:srgbClr val="C00000"/>
                </a:solidFill>
              </a:rPr>
              <a:t>Jean-Paul a installé le sapin dans le salon. </a:t>
            </a:r>
          </a:p>
          <a:p>
            <a:r>
              <a:rPr lang="fr-FR" sz="900" dirty="0" smtClean="0">
                <a:solidFill>
                  <a:srgbClr val="C00000"/>
                </a:solidFill>
              </a:rPr>
              <a:t>Sophie commence toujours par la pointe du sapin. Il suffit d’un tabouret. </a:t>
            </a:r>
          </a:p>
          <a:p>
            <a:r>
              <a:rPr lang="fr-FR" sz="900" dirty="0" smtClean="0">
                <a:solidFill>
                  <a:srgbClr val="C00000"/>
                </a:solidFill>
              </a:rPr>
              <a:t>Mais voilà, c’est la chute et …une fracture du poignet </a:t>
            </a:r>
            <a:r>
              <a:rPr lang="fr-FR" sz="900" dirty="0" smtClean="0">
                <a:solidFill>
                  <a:srgbClr val="C00000"/>
                </a:solidFill>
                <a:sym typeface="Wingdings" panose="05000000000000000000" pitchFamily="2" charset="2"/>
              </a:rPr>
              <a:t>.</a:t>
            </a:r>
            <a:endParaRPr lang="fr-FR" sz="900" dirty="0">
              <a:solidFill>
                <a:srgbClr val="C00000"/>
              </a:solidFill>
            </a:endParaRPr>
          </a:p>
        </p:txBody>
      </p:sp>
      <p:sp>
        <p:nvSpPr>
          <p:cNvPr id="11" name="Rectangle 10"/>
          <p:cNvSpPr/>
          <p:nvPr/>
        </p:nvSpPr>
        <p:spPr>
          <a:xfrm>
            <a:off x="5528276" y="1312948"/>
            <a:ext cx="941351" cy="924580"/>
          </a:xfrm>
          <a:prstGeom prst="rect">
            <a:avLst/>
          </a:prstGeom>
          <a:solidFill>
            <a:schemeClr val="accent2">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q"/>
            </a:pPr>
            <a:r>
              <a:rPr lang="fr-FR" sz="900" b="1" dirty="0">
                <a:solidFill>
                  <a:srgbClr val="C00000"/>
                </a:solidFill>
              </a:rPr>
              <a:t>Garantie Santé Côté Master</a:t>
            </a:r>
          </a:p>
        </p:txBody>
      </p:sp>
      <p:grpSp>
        <p:nvGrpSpPr>
          <p:cNvPr id="9" name="Groupe 8"/>
          <p:cNvGrpSpPr/>
          <p:nvPr/>
        </p:nvGrpSpPr>
        <p:grpSpPr>
          <a:xfrm>
            <a:off x="8513238" y="1520982"/>
            <a:ext cx="444407" cy="503265"/>
            <a:chOff x="8489704" y="1364527"/>
            <a:chExt cx="559151" cy="647281"/>
          </a:xfrm>
        </p:grpSpPr>
        <p:pic>
          <p:nvPicPr>
            <p:cNvPr id="1026" name="Picture 2" descr="Résultat de recherche d'images pour &quot;en savoir plus&quot;">
              <a:hlinkClick r:id="rId2"/>
            </p:cNvPr>
            <p:cNvPicPr>
              <a:picLocks noChangeAspect="1" noChangeArrowheads="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489704" y="1364527"/>
              <a:ext cx="559151" cy="55915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ésultat de recherche d'images pour &quot;clic ici&quot;"/>
            <p:cNvPicPr>
              <a:picLocks noChangeAspect="1" noChangeArrowheads="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716228" y="1723776"/>
              <a:ext cx="288032" cy="288032"/>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ZoneTexte 11"/>
          <p:cNvSpPr txBox="1"/>
          <p:nvPr/>
        </p:nvSpPr>
        <p:spPr>
          <a:xfrm>
            <a:off x="5511892" y="1044774"/>
            <a:ext cx="3536964" cy="230832"/>
          </a:xfrm>
          <a:prstGeom prst="rect">
            <a:avLst/>
          </a:prstGeom>
          <a:solidFill>
            <a:schemeClr val="accent2"/>
          </a:solidFill>
          <a:ln>
            <a:solidFill>
              <a:schemeClr val="accent2"/>
            </a:solidFill>
          </a:ln>
        </p:spPr>
        <p:txBody>
          <a:bodyPr wrap="square" rtlCol="0">
            <a:spAutoFit/>
          </a:bodyPr>
          <a:lstStyle/>
          <a:p>
            <a:pPr algn="ctr"/>
            <a:r>
              <a:rPr lang="fr-FR" sz="900" dirty="0" smtClean="0">
                <a:solidFill>
                  <a:prstClr val="white"/>
                </a:solidFill>
                <a:latin typeface="Arial Rounded MT Bold" panose="020F0704030504030204" pitchFamily="34" charset="0"/>
              </a:rPr>
              <a:t>Heureusement, ils sont clients à la CEGEE ! </a:t>
            </a:r>
            <a:r>
              <a:rPr lang="fr-FR" sz="900" dirty="0" smtClean="0">
                <a:solidFill>
                  <a:prstClr val="white"/>
                </a:solidFill>
                <a:latin typeface="Arial Rounded MT Bold" panose="020F0704030504030204" pitchFamily="34" charset="0"/>
                <a:sym typeface="Wingdings" panose="05000000000000000000" pitchFamily="2" charset="2"/>
              </a:rPr>
              <a:t></a:t>
            </a:r>
            <a:endParaRPr lang="fr-FR" sz="900" dirty="0">
              <a:solidFill>
                <a:prstClr val="white"/>
              </a:solidFill>
              <a:latin typeface="Arial Rounded MT Bold" panose="020F0704030504030204" pitchFamily="34" charset="0"/>
            </a:endParaRPr>
          </a:p>
        </p:txBody>
      </p:sp>
      <p:pic>
        <p:nvPicPr>
          <p:cNvPr id="85"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358039">
            <a:off x="6269435" y="217778"/>
            <a:ext cx="504056" cy="7448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8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496521">
            <a:off x="6856720" y="107456"/>
            <a:ext cx="604867" cy="77288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86" name="Rectangle 85"/>
          <p:cNvSpPr/>
          <p:nvPr/>
        </p:nvSpPr>
        <p:spPr>
          <a:xfrm>
            <a:off x="6521463" y="1312182"/>
            <a:ext cx="1872208" cy="918198"/>
          </a:xfrm>
          <a:prstGeom prst="rect">
            <a:avLst/>
          </a:prstGeom>
          <a:solidFill>
            <a:schemeClr val="accent2">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dirty="0">
                <a:solidFill>
                  <a:srgbClr val="C00000"/>
                </a:solidFill>
              </a:rPr>
              <a:t>Garanties Hospitalisation, Chambre individuelle, Radiologie, Soins et Lit d’accompagnant.</a:t>
            </a:r>
          </a:p>
        </p:txBody>
      </p:sp>
      <p:sp>
        <p:nvSpPr>
          <p:cNvPr id="49" name="Rectangle 48"/>
          <p:cNvSpPr/>
          <p:nvPr/>
        </p:nvSpPr>
        <p:spPr>
          <a:xfrm>
            <a:off x="5528276" y="2300757"/>
            <a:ext cx="941351" cy="761994"/>
          </a:xfrm>
          <a:prstGeom prst="rect">
            <a:avLst/>
          </a:prstGeom>
          <a:solidFill>
            <a:schemeClr val="accent2">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q"/>
            </a:pPr>
            <a:r>
              <a:rPr lang="fr-FR" sz="900" b="1" dirty="0">
                <a:solidFill>
                  <a:srgbClr val="C00000"/>
                </a:solidFill>
              </a:rPr>
              <a:t>GAV</a:t>
            </a:r>
          </a:p>
        </p:txBody>
      </p:sp>
      <p:sp>
        <p:nvSpPr>
          <p:cNvPr id="53" name="Rectangle 52"/>
          <p:cNvSpPr/>
          <p:nvPr/>
        </p:nvSpPr>
        <p:spPr>
          <a:xfrm>
            <a:off x="6521463" y="2300757"/>
            <a:ext cx="1872208" cy="761993"/>
          </a:xfrm>
          <a:prstGeom prst="rect">
            <a:avLst/>
          </a:prstGeom>
          <a:solidFill>
            <a:schemeClr val="accent2">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dirty="0">
                <a:solidFill>
                  <a:srgbClr val="C00000"/>
                </a:solidFill>
              </a:rPr>
              <a:t>Assistance dès le 1er jour d’hospitalisation (</a:t>
            </a:r>
            <a:r>
              <a:rPr lang="fr-FR" sz="800" b="1" u="sng" dirty="0">
                <a:solidFill>
                  <a:srgbClr val="C00000"/>
                </a:solidFill>
              </a:rPr>
              <a:t>et même si l’hospitalisation ne dure qu’une journée</a:t>
            </a:r>
            <a:r>
              <a:rPr lang="fr-FR" sz="800" dirty="0">
                <a:solidFill>
                  <a:srgbClr val="C00000"/>
                </a:solidFill>
              </a:rPr>
              <a:t>). Couverture GAV viagère.</a:t>
            </a:r>
          </a:p>
        </p:txBody>
      </p:sp>
      <p:grpSp>
        <p:nvGrpSpPr>
          <p:cNvPr id="54" name="Groupe 53"/>
          <p:cNvGrpSpPr/>
          <p:nvPr/>
        </p:nvGrpSpPr>
        <p:grpSpPr>
          <a:xfrm>
            <a:off x="8550264" y="2515567"/>
            <a:ext cx="444407" cy="503265"/>
            <a:chOff x="8489704" y="1364527"/>
            <a:chExt cx="559151" cy="647281"/>
          </a:xfrm>
        </p:grpSpPr>
        <p:pic>
          <p:nvPicPr>
            <p:cNvPr id="55" name="Picture 2" descr="Résultat de recherche d'images pour &quot;en savoir plus&quot;">
              <a:hlinkClick r:id="rId7"/>
            </p:cNvPr>
            <p:cNvPicPr>
              <a:picLocks noChangeAspect="1" noChangeArrowheads="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489704" y="1364527"/>
              <a:ext cx="559151" cy="559151"/>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4" descr="Résultat de recherche d'images pour &quot;clic ici&quot;"/>
            <p:cNvPicPr>
              <a:picLocks noChangeAspect="1" noChangeArrowheads="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716228" y="1723776"/>
              <a:ext cx="288032" cy="288032"/>
            </a:xfrm>
            <a:prstGeom prst="rect">
              <a:avLst/>
            </a:prstGeom>
            <a:noFill/>
            <a:extLst>
              <a:ext uri="{909E8E84-426E-40DD-AFC4-6F175D3DCCD1}">
                <a14:hiddenFill xmlns:a14="http://schemas.microsoft.com/office/drawing/2010/main">
                  <a:solidFill>
                    <a:srgbClr val="FFFFFF"/>
                  </a:solidFill>
                </a14:hiddenFill>
              </a:ext>
            </a:extLst>
          </p:spPr>
        </p:pic>
      </p:grpSp>
      <p:sp>
        <p:nvSpPr>
          <p:cNvPr id="58" name="ZoneTexte 57"/>
          <p:cNvSpPr txBox="1"/>
          <p:nvPr/>
        </p:nvSpPr>
        <p:spPr>
          <a:xfrm>
            <a:off x="3913099" y="3545332"/>
            <a:ext cx="4310844" cy="1015663"/>
          </a:xfrm>
          <a:prstGeom prst="rect">
            <a:avLst/>
          </a:prstGeom>
          <a:noFill/>
        </p:spPr>
        <p:txBody>
          <a:bodyPr wrap="square" rtlCol="0">
            <a:spAutoFit/>
          </a:bodyPr>
          <a:lstStyle/>
          <a:p>
            <a:r>
              <a:rPr lang="fr-FR" sz="1000" dirty="0" smtClean="0">
                <a:solidFill>
                  <a:schemeClr val="tx1">
                    <a:lumMod val="75000"/>
                    <a:lumOff val="25000"/>
                  </a:schemeClr>
                </a:solidFill>
              </a:rPr>
              <a:t>Sophie est de retour au chalet.</a:t>
            </a:r>
          </a:p>
          <a:p>
            <a:r>
              <a:rPr lang="fr-FR" sz="1000" dirty="0" smtClean="0">
                <a:solidFill>
                  <a:schemeClr val="tx1">
                    <a:lumMod val="75000"/>
                    <a:lumOff val="25000"/>
                  </a:schemeClr>
                </a:solidFill>
              </a:rPr>
              <a:t>Le moral est préservé, ce n’est pas un bras indisponible qui va l’arrêter dans son élan….</a:t>
            </a:r>
          </a:p>
          <a:p>
            <a:r>
              <a:rPr lang="fr-FR" sz="1000" dirty="0" smtClean="0">
                <a:solidFill>
                  <a:schemeClr val="tx1">
                    <a:lumMod val="75000"/>
                    <a:lumOff val="25000"/>
                  </a:schemeClr>
                </a:solidFill>
              </a:rPr>
              <a:t>Les enfants et les petits-enfants arrivent dans quelques jours et il y a encore beaucoup </a:t>
            </a:r>
            <a:r>
              <a:rPr lang="fr-FR" sz="1000" dirty="0">
                <a:solidFill>
                  <a:schemeClr val="tx1">
                    <a:lumMod val="75000"/>
                    <a:lumOff val="25000"/>
                  </a:schemeClr>
                </a:solidFill>
              </a:rPr>
              <a:t>à faire : Calendrier de l'Avent, décoration de la maison, </a:t>
            </a:r>
            <a:r>
              <a:rPr lang="fr-FR" sz="1000" dirty="0" smtClean="0">
                <a:solidFill>
                  <a:schemeClr val="tx1">
                    <a:lumMod val="75000"/>
                    <a:lumOff val="25000"/>
                  </a:schemeClr>
                </a:solidFill>
              </a:rPr>
              <a:t>la table </a:t>
            </a:r>
            <a:r>
              <a:rPr lang="fr-FR" sz="1000" dirty="0">
                <a:solidFill>
                  <a:schemeClr val="tx1">
                    <a:lumMod val="75000"/>
                    <a:lumOff val="25000"/>
                  </a:schemeClr>
                </a:solidFill>
              </a:rPr>
              <a:t>de </a:t>
            </a:r>
            <a:r>
              <a:rPr lang="fr-FR" sz="1000" dirty="0" smtClean="0">
                <a:solidFill>
                  <a:schemeClr val="tx1">
                    <a:lumMod val="75000"/>
                    <a:lumOff val="25000"/>
                  </a:schemeClr>
                </a:solidFill>
              </a:rPr>
              <a:t>Noël, les  derniers cadeaux à acheter…</a:t>
            </a:r>
            <a:endParaRPr lang="fr-FR" sz="1000" dirty="0">
              <a:solidFill>
                <a:schemeClr val="tx1">
                  <a:lumMod val="75000"/>
                  <a:lumOff val="25000"/>
                </a:schemeClr>
              </a:solidFill>
            </a:endParaRPr>
          </a:p>
        </p:txBody>
      </p:sp>
      <p:pic>
        <p:nvPicPr>
          <p:cNvPr id="27" name="Picture 2" descr="Résultat de recherche d'images pour &quot;noel&quot;"/>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153321" y="144756"/>
            <a:ext cx="812777" cy="763515"/>
          </a:xfrm>
          <a:prstGeom prst="ellipse">
            <a:avLst/>
          </a:prstGeom>
          <a:noFill/>
          <a:extLst>
            <a:ext uri="{909E8E84-426E-40DD-AFC4-6F175D3DCCD1}">
              <a14:hiddenFill xmlns:a14="http://schemas.microsoft.com/office/drawing/2010/main">
                <a:solidFill>
                  <a:srgbClr val="FFFFFF"/>
                </a:solidFill>
              </a14:hiddenFill>
            </a:ext>
          </a:extLst>
        </p:spPr>
      </p:pic>
      <p:pic>
        <p:nvPicPr>
          <p:cNvPr id="28" name="Picture 5" descr="Résultat de recherche d'images pour &quot;boule de noel&quot;"/>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0" y="312223"/>
            <a:ext cx="404428" cy="380764"/>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6" descr="Résultat de recherche d'images pour &quot;montagne hiver dessin&quot;"/>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b="13249"/>
          <a:stretch/>
        </p:blipFill>
        <p:spPr bwMode="auto">
          <a:xfrm>
            <a:off x="3075160" y="-27483"/>
            <a:ext cx="2573261" cy="1303784"/>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21506" name="Picture 2" descr="Image associée"/>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05915" y="1674338"/>
            <a:ext cx="1080120" cy="1108386"/>
          </a:xfrm>
          <a:prstGeom prst="ellipse">
            <a:avLst/>
          </a:prstGeom>
          <a:noFill/>
          <a:ln>
            <a:solidFill>
              <a:srgbClr val="C00000"/>
            </a:solidFill>
          </a:ln>
          <a:extLst>
            <a:ext uri="{909E8E84-426E-40DD-AFC4-6F175D3DCCD1}">
              <a14:hiddenFill xmlns:a14="http://schemas.microsoft.com/office/drawing/2010/main">
                <a:solidFill>
                  <a:srgbClr val="FFFFFF"/>
                </a:solidFill>
              </a14:hiddenFill>
            </a:ext>
          </a:extLst>
        </p:spPr>
      </p:pic>
      <p:pic>
        <p:nvPicPr>
          <p:cNvPr id="21508" name="Picture 4" descr="Image associé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267744" y="3435572"/>
            <a:ext cx="1477753" cy="1539057"/>
          </a:xfrm>
          <a:prstGeom prst="rect">
            <a:avLst/>
          </a:prstGeom>
          <a:noFill/>
          <a:extLst>
            <a:ext uri="{909E8E84-426E-40DD-AFC4-6F175D3DCCD1}">
              <a14:hiddenFill xmlns:a14="http://schemas.microsoft.com/office/drawing/2010/main">
                <a:solidFill>
                  <a:srgbClr val="FFFFFF"/>
                </a:solidFill>
              </a14:hiddenFill>
            </a:ext>
          </a:extLst>
        </p:spPr>
      </p:pic>
      <p:grpSp>
        <p:nvGrpSpPr>
          <p:cNvPr id="26" name="Groupe 25"/>
          <p:cNvGrpSpPr/>
          <p:nvPr/>
        </p:nvGrpSpPr>
        <p:grpSpPr>
          <a:xfrm>
            <a:off x="5528276" y="1312948"/>
            <a:ext cx="941351" cy="935029"/>
            <a:chOff x="6638332" y="631684"/>
            <a:chExt cx="941351" cy="720080"/>
          </a:xfrm>
        </p:grpSpPr>
        <p:sp>
          <p:nvSpPr>
            <p:cNvPr id="30" name="Rectangle 29"/>
            <p:cNvSpPr/>
            <p:nvPr/>
          </p:nvSpPr>
          <p:spPr>
            <a:xfrm>
              <a:off x="6638332" y="631684"/>
              <a:ext cx="941351" cy="720080"/>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prstClr val="white">
                      <a:lumMod val="65000"/>
                    </a:prstClr>
                  </a:solidFill>
                </a:rPr>
                <a:t>Quelle solution?</a:t>
              </a:r>
              <a:endParaRPr lang="fr-FR" sz="1100" b="1" dirty="0">
                <a:solidFill>
                  <a:prstClr val="white">
                    <a:lumMod val="65000"/>
                  </a:prstClr>
                </a:solidFill>
              </a:endParaRPr>
            </a:p>
          </p:txBody>
        </p:sp>
        <p:pic>
          <p:nvPicPr>
            <p:cNvPr id="31" name="Picture 4" descr="Résultat de recherche d'images pour &quot;clic ici&quo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05147" y="1096954"/>
              <a:ext cx="288032" cy="20721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2" name="Groupe 31"/>
          <p:cNvGrpSpPr/>
          <p:nvPr/>
        </p:nvGrpSpPr>
        <p:grpSpPr>
          <a:xfrm>
            <a:off x="6508960" y="1316313"/>
            <a:ext cx="2527392" cy="935029"/>
            <a:chOff x="6469627" y="1711737"/>
            <a:chExt cx="2527392" cy="975525"/>
          </a:xfrm>
        </p:grpSpPr>
        <p:sp>
          <p:nvSpPr>
            <p:cNvPr id="33" name="Rectangle 32"/>
            <p:cNvSpPr/>
            <p:nvPr/>
          </p:nvSpPr>
          <p:spPr>
            <a:xfrm>
              <a:off x="6469627" y="1711737"/>
              <a:ext cx="2527392" cy="975525"/>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prstClr val="white">
                      <a:lumMod val="65000"/>
                    </a:prstClr>
                  </a:solidFill>
                </a:rPr>
                <a:t>Quelle formule?</a:t>
              </a:r>
            </a:p>
            <a:p>
              <a:pPr algn="ctr"/>
              <a:r>
                <a:rPr lang="fr-FR" sz="1100" b="1" dirty="0">
                  <a:solidFill>
                    <a:prstClr val="white">
                      <a:lumMod val="65000"/>
                    </a:prstClr>
                  </a:solidFill>
                </a:rPr>
                <a:t>Quelle garantie ?</a:t>
              </a:r>
            </a:p>
          </p:txBody>
        </p:sp>
        <p:pic>
          <p:nvPicPr>
            <p:cNvPr id="34" name="Picture 4" descr="Résultat de recherche d'images pour &quot;clic ici&quo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57734" y="2287002"/>
              <a:ext cx="288032" cy="31563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5" name="Groupe 34"/>
          <p:cNvGrpSpPr/>
          <p:nvPr/>
        </p:nvGrpSpPr>
        <p:grpSpPr>
          <a:xfrm>
            <a:off x="5528275" y="2300741"/>
            <a:ext cx="941351" cy="779491"/>
            <a:chOff x="6638332" y="631684"/>
            <a:chExt cx="941351" cy="720080"/>
          </a:xfrm>
        </p:grpSpPr>
        <p:sp>
          <p:nvSpPr>
            <p:cNvPr id="36" name="Rectangle 35"/>
            <p:cNvSpPr/>
            <p:nvPr/>
          </p:nvSpPr>
          <p:spPr>
            <a:xfrm>
              <a:off x="6638332" y="631684"/>
              <a:ext cx="941351" cy="720080"/>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prstClr val="white">
                      <a:lumMod val="65000"/>
                    </a:prstClr>
                  </a:solidFill>
                </a:rPr>
                <a:t>Quelle solution?</a:t>
              </a:r>
              <a:endParaRPr lang="fr-FR" sz="1100" b="1" dirty="0">
                <a:solidFill>
                  <a:prstClr val="white">
                    <a:lumMod val="65000"/>
                  </a:prstClr>
                </a:solidFill>
              </a:endParaRPr>
            </a:p>
          </p:txBody>
        </p:sp>
        <p:pic>
          <p:nvPicPr>
            <p:cNvPr id="37" name="Picture 4" descr="Résultat de recherche d'images pour &quot;clic ici&quo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05147" y="1096954"/>
              <a:ext cx="288032" cy="20721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8" name="Groupe 37"/>
          <p:cNvGrpSpPr/>
          <p:nvPr/>
        </p:nvGrpSpPr>
        <p:grpSpPr>
          <a:xfrm>
            <a:off x="6508959" y="2304106"/>
            <a:ext cx="2527392" cy="779491"/>
            <a:chOff x="6469627" y="1711737"/>
            <a:chExt cx="2527392" cy="975525"/>
          </a:xfrm>
        </p:grpSpPr>
        <p:sp>
          <p:nvSpPr>
            <p:cNvPr id="39" name="Rectangle 38"/>
            <p:cNvSpPr/>
            <p:nvPr/>
          </p:nvSpPr>
          <p:spPr>
            <a:xfrm>
              <a:off x="6469627" y="1711737"/>
              <a:ext cx="2527392" cy="975525"/>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prstClr val="white">
                      <a:lumMod val="65000"/>
                    </a:prstClr>
                  </a:solidFill>
                </a:rPr>
                <a:t>Quelle formule?</a:t>
              </a:r>
            </a:p>
            <a:p>
              <a:pPr algn="ctr"/>
              <a:r>
                <a:rPr lang="fr-FR" sz="1100" b="1" dirty="0">
                  <a:solidFill>
                    <a:prstClr val="white">
                      <a:lumMod val="65000"/>
                    </a:prstClr>
                  </a:solidFill>
                </a:rPr>
                <a:t>Quelle garantie ?</a:t>
              </a:r>
            </a:p>
          </p:txBody>
        </p:sp>
        <p:pic>
          <p:nvPicPr>
            <p:cNvPr id="40" name="Picture 4" descr="Résultat de recherche d'images pour &quot;clic ici&quo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57734" y="2287002"/>
              <a:ext cx="288032" cy="31563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348941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26"/>
                                        </p:tgtEl>
                                      </p:cBhvr>
                                    </p:animEffect>
                                    <p:set>
                                      <p:cBhvr>
                                        <p:cTn id="7" dur="1" fill="hold">
                                          <p:stCondLst>
                                            <p:cond delay="499"/>
                                          </p:stCondLst>
                                        </p:cTn>
                                        <p:tgtEl>
                                          <p:spTgt spid="2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32"/>
                                        </p:tgtEl>
                                      </p:cBhvr>
                                    </p:animEffect>
                                    <p:set>
                                      <p:cBhvr>
                                        <p:cTn id="12" dur="1" fill="hold">
                                          <p:stCondLst>
                                            <p:cond delay="499"/>
                                          </p:stCondLst>
                                        </p:cTn>
                                        <p:tgtEl>
                                          <p:spTgt spid="32"/>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35"/>
                                        </p:tgtEl>
                                      </p:cBhvr>
                                    </p:animEffect>
                                    <p:set>
                                      <p:cBhvr>
                                        <p:cTn id="17" dur="1" fill="hold">
                                          <p:stCondLst>
                                            <p:cond delay="499"/>
                                          </p:stCondLst>
                                        </p:cTn>
                                        <p:tgtEl>
                                          <p:spTgt spid="35"/>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38"/>
                                        </p:tgtEl>
                                      </p:cBhvr>
                                    </p:animEffect>
                                    <p:set>
                                      <p:cBhvr>
                                        <p:cTn id="22" dur="1" fill="hold">
                                          <p:stCondLst>
                                            <p:cond delay="499"/>
                                          </p:stCondLst>
                                        </p:cTn>
                                        <p:tgtEl>
                                          <p:spTgt spid="3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Image associé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96268" y="34814"/>
            <a:ext cx="2325877" cy="1430415"/>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46"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491994">
            <a:off x="7746847" y="243031"/>
            <a:ext cx="527227" cy="6691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43"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841933">
            <a:off x="5948267" y="182773"/>
            <a:ext cx="532059" cy="7896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44"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93561">
            <a:off x="6469624" y="249245"/>
            <a:ext cx="700078" cy="7056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45"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92280" y="164742"/>
            <a:ext cx="660873" cy="5600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 name="Titre 5"/>
          <p:cNvSpPr txBox="1">
            <a:spLocks/>
          </p:cNvSpPr>
          <p:nvPr/>
        </p:nvSpPr>
        <p:spPr>
          <a:xfrm>
            <a:off x="369185" y="201513"/>
            <a:ext cx="7650163" cy="584775"/>
          </a:xfrm>
          <a:prstGeom prst="rect">
            <a:avLst/>
          </a:prstGeom>
        </p:spPr>
        <p:txBody>
          <a:bodyPr vert="horz" lIns="91440" tIns="45720" rIns="91440" bIns="45720" rtlCol="0" anchor="t" anchorCtr="0">
            <a:spAutoFit/>
          </a:bodyPr>
          <a:lstStyle>
            <a:lvl1pPr algn="l" rtl="0" fontAlgn="base">
              <a:spcBef>
                <a:spcPct val="0"/>
              </a:spcBef>
              <a:spcAft>
                <a:spcPct val="0"/>
              </a:spcAft>
              <a:defRPr sz="2200" b="1" kern="1200" cap="all" baseline="0">
                <a:solidFill>
                  <a:srgbClr val="7F7F7F"/>
                </a:solidFill>
                <a:latin typeface="+mj-lt"/>
                <a:ea typeface="+mj-ea"/>
                <a:cs typeface="+mj-cs"/>
              </a:defRPr>
            </a:lvl1pPr>
            <a:lvl2pPr algn="l" rtl="0" fontAlgn="base">
              <a:spcBef>
                <a:spcPct val="0"/>
              </a:spcBef>
              <a:spcAft>
                <a:spcPct val="0"/>
              </a:spcAft>
              <a:defRPr sz="2200" b="1">
                <a:solidFill>
                  <a:srgbClr val="7F7F7F"/>
                </a:solidFill>
                <a:latin typeface="Arial Narrow" pitchFamily="34" charset="0"/>
              </a:defRPr>
            </a:lvl2pPr>
            <a:lvl3pPr algn="l" rtl="0" fontAlgn="base">
              <a:spcBef>
                <a:spcPct val="0"/>
              </a:spcBef>
              <a:spcAft>
                <a:spcPct val="0"/>
              </a:spcAft>
              <a:defRPr sz="2200" b="1">
                <a:solidFill>
                  <a:srgbClr val="7F7F7F"/>
                </a:solidFill>
                <a:latin typeface="Arial Narrow" pitchFamily="34" charset="0"/>
              </a:defRPr>
            </a:lvl3pPr>
            <a:lvl4pPr algn="l" rtl="0" fontAlgn="base">
              <a:spcBef>
                <a:spcPct val="0"/>
              </a:spcBef>
              <a:spcAft>
                <a:spcPct val="0"/>
              </a:spcAft>
              <a:defRPr sz="2200" b="1">
                <a:solidFill>
                  <a:srgbClr val="7F7F7F"/>
                </a:solidFill>
                <a:latin typeface="Arial Narrow" pitchFamily="34" charset="0"/>
              </a:defRPr>
            </a:lvl4pPr>
            <a:lvl5pPr algn="l" rtl="0" fontAlgn="base">
              <a:spcBef>
                <a:spcPct val="0"/>
              </a:spcBef>
              <a:spcAft>
                <a:spcPct val="0"/>
              </a:spcAft>
              <a:defRPr sz="2200" b="1">
                <a:solidFill>
                  <a:srgbClr val="7F7F7F"/>
                </a:solidFill>
                <a:latin typeface="Arial Narrow" pitchFamily="34" charset="0"/>
              </a:defRPr>
            </a:lvl5pPr>
            <a:lvl6pPr marL="457200" algn="l" rtl="0" fontAlgn="base">
              <a:spcBef>
                <a:spcPct val="0"/>
              </a:spcBef>
              <a:spcAft>
                <a:spcPct val="0"/>
              </a:spcAft>
              <a:defRPr sz="2200" b="1">
                <a:solidFill>
                  <a:srgbClr val="7F7F7F"/>
                </a:solidFill>
                <a:latin typeface="Arial Narrow" pitchFamily="34" charset="0"/>
              </a:defRPr>
            </a:lvl6pPr>
            <a:lvl7pPr marL="914400" algn="l" rtl="0" fontAlgn="base">
              <a:spcBef>
                <a:spcPct val="0"/>
              </a:spcBef>
              <a:spcAft>
                <a:spcPct val="0"/>
              </a:spcAft>
              <a:defRPr sz="2200" b="1">
                <a:solidFill>
                  <a:srgbClr val="7F7F7F"/>
                </a:solidFill>
                <a:latin typeface="Arial Narrow" pitchFamily="34" charset="0"/>
              </a:defRPr>
            </a:lvl7pPr>
            <a:lvl8pPr marL="1371600" algn="l" rtl="0" fontAlgn="base">
              <a:spcBef>
                <a:spcPct val="0"/>
              </a:spcBef>
              <a:spcAft>
                <a:spcPct val="0"/>
              </a:spcAft>
              <a:defRPr sz="2200" b="1">
                <a:solidFill>
                  <a:srgbClr val="7F7F7F"/>
                </a:solidFill>
                <a:latin typeface="Arial Narrow" pitchFamily="34" charset="0"/>
              </a:defRPr>
            </a:lvl8pPr>
            <a:lvl9pPr marL="1828800" algn="l" rtl="0" fontAlgn="base">
              <a:spcBef>
                <a:spcPct val="0"/>
              </a:spcBef>
              <a:spcAft>
                <a:spcPct val="0"/>
              </a:spcAft>
              <a:defRPr sz="2200" b="1">
                <a:solidFill>
                  <a:srgbClr val="7F7F7F"/>
                </a:solidFill>
                <a:latin typeface="Arial Narrow" pitchFamily="34" charset="0"/>
              </a:defRPr>
            </a:lvl9pPr>
          </a:lstStyle>
          <a:p>
            <a:pPr fontAlgn="auto">
              <a:spcAft>
                <a:spcPts val="0"/>
              </a:spcAft>
              <a:defRPr/>
            </a:pPr>
            <a:r>
              <a:rPr lang="fr-FR" sz="1800" b="0" dirty="0" smtClean="0">
                <a:solidFill>
                  <a:sysClr val="windowText" lastClr="000000">
                    <a:lumMod val="50000"/>
                    <a:lumOff val="50000"/>
                  </a:sysClr>
                </a:solidFill>
                <a:cs typeface="Calibri" panose="020F0502020204030204" pitchFamily="34" charset="0"/>
              </a:rPr>
              <a:t>Les PARENTS, Léo et EMMA</a:t>
            </a:r>
          </a:p>
          <a:p>
            <a:pPr fontAlgn="auto">
              <a:spcAft>
                <a:spcPts val="0"/>
              </a:spcAft>
              <a:defRPr/>
            </a:pPr>
            <a:r>
              <a:rPr lang="fr-FR" sz="1400" b="0" cap="none" dirty="0" smtClean="0">
                <a:solidFill>
                  <a:srgbClr val="C00000"/>
                </a:solidFill>
                <a:cs typeface="Calibri" panose="020F0502020204030204" pitchFamily="34" charset="0"/>
              </a:rPr>
              <a:t>Départ pour la montagne !</a:t>
            </a:r>
            <a:endParaRPr lang="fr-FR" sz="1400" b="0" dirty="0">
              <a:solidFill>
                <a:srgbClr val="C00000"/>
              </a:solidFill>
              <a:cs typeface="Calibri" panose="020F0502020204030204" pitchFamily="34" charset="0"/>
            </a:endParaRPr>
          </a:p>
        </p:txBody>
      </p:sp>
      <p:cxnSp>
        <p:nvCxnSpPr>
          <p:cNvPr id="4" name="Connecteur droit 3"/>
          <p:cNvCxnSpPr/>
          <p:nvPr/>
        </p:nvCxnSpPr>
        <p:spPr>
          <a:xfrm>
            <a:off x="389183" y="182773"/>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 name="Connecteur droit 4"/>
          <p:cNvCxnSpPr/>
          <p:nvPr/>
        </p:nvCxnSpPr>
        <p:spPr>
          <a:xfrm>
            <a:off x="389183" y="830845"/>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645975" y="1312948"/>
            <a:ext cx="4822417" cy="1632191"/>
          </a:xfrm>
          <a:prstGeom prst="rect">
            <a:avLst/>
          </a:prstGeom>
          <a:solidFill>
            <a:schemeClr val="bg1"/>
          </a:solidFill>
          <a:ln w="12700">
            <a:solidFill>
              <a:schemeClr val="accent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8" name="ZoneTexte 7"/>
          <p:cNvSpPr txBox="1"/>
          <p:nvPr/>
        </p:nvSpPr>
        <p:spPr>
          <a:xfrm>
            <a:off x="1157549" y="1515437"/>
            <a:ext cx="4310844" cy="1200329"/>
          </a:xfrm>
          <a:prstGeom prst="rect">
            <a:avLst/>
          </a:prstGeom>
          <a:noFill/>
        </p:spPr>
        <p:txBody>
          <a:bodyPr wrap="square" rtlCol="0">
            <a:spAutoFit/>
          </a:bodyPr>
          <a:lstStyle/>
          <a:p>
            <a:r>
              <a:rPr lang="fr-FR" sz="900" dirty="0" smtClean="0">
                <a:solidFill>
                  <a:srgbClr val="C00000"/>
                </a:solidFill>
              </a:rPr>
              <a:t>On y est ! Toute la famille est enfin en vacances de fin d’année. </a:t>
            </a:r>
          </a:p>
          <a:p>
            <a:r>
              <a:rPr lang="fr-FR" sz="900" dirty="0" smtClean="0">
                <a:solidFill>
                  <a:srgbClr val="C00000"/>
                </a:solidFill>
              </a:rPr>
              <a:t>Il ne reste plus qu’à charger et préparer la voiture pour un départ très, très, matinal afin d’éviter les bouchons.</a:t>
            </a:r>
          </a:p>
          <a:p>
            <a:r>
              <a:rPr lang="fr-FR" sz="900" dirty="0" smtClean="0">
                <a:solidFill>
                  <a:srgbClr val="C00000"/>
                </a:solidFill>
              </a:rPr>
              <a:t>Pour gagner du temps et partir rapidement tôt le matin, Alain charge déjà un maximum d’affaires dans la voiture la veille. La voiture est garée dans le parking collectif de son immeuble, à l’abri des regards.  Il dépose également les skis dans le coffre de toit. </a:t>
            </a:r>
          </a:p>
          <a:p>
            <a:r>
              <a:rPr lang="fr-FR" sz="900" dirty="0" smtClean="0">
                <a:solidFill>
                  <a:srgbClr val="C00000"/>
                </a:solidFill>
              </a:rPr>
              <a:t>Et le lendemain matin… Avez-vous deviné ? Et oui ! Le coffre de toit a été fracturé et il est vide !</a:t>
            </a:r>
            <a:endParaRPr lang="fr-FR" sz="900" dirty="0">
              <a:solidFill>
                <a:srgbClr val="C00000"/>
              </a:solidFill>
            </a:endParaRPr>
          </a:p>
        </p:txBody>
      </p:sp>
      <p:sp>
        <p:nvSpPr>
          <p:cNvPr id="11" name="Rectangle 10"/>
          <p:cNvSpPr/>
          <p:nvPr/>
        </p:nvSpPr>
        <p:spPr>
          <a:xfrm>
            <a:off x="5528276" y="1312947"/>
            <a:ext cx="941351" cy="1632191"/>
          </a:xfrm>
          <a:prstGeom prst="rect">
            <a:avLst/>
          </a:prstGeom>
          <a:solidFill>
            <a:schemeClr val="accent2">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q"/>
            </a:pPr>
            <a:r>
              <a:rPr lang="fr-FR" sz="900" b="1" dirty="0" smtClean="0">
                <a:solidFill>
                  <a:srgbClr val="C00000"/>
                </a:solidFill>
              </a:rPr>
              <a:t>Assurance AUTO</a:t>
            </a:r>
            <a:endParaRPr lang="fr-FR" sz="900" b="1" dirty="0">
              <a:solidFill>
                <a:srgbClr val="C00000"/>
              </a:solidFill>
            </a:endParaRPr>
          </a:p>
        </p:txBody>
      </p:sp>
      <p:grpSp>
        <p:nvGrpSpPr>
          <p:cNvPr id="9" name="Groupe 8"/>
          <p:cNvGrpSpPr/>
          <p:nvPr/>
        </p:nvGrpSpPr>
        <p:grpSpPr>
          <a:xfrm>
            <a:off x="8531175" y="1918750"/>
            <a:ext cx="444407" cy="503265"/>
            <a:chOff x="8489704" y="1364527"/>
            <a:chExt cx="559151" cy="647281"/>
          </a:xfrm>
        </p:grpSpPr>
        <p:pic>
          <p:nvPicPr>
            <p:cNvPr id="1026" name="Picture 2" descr="Résultat de recherche d'images pour &quot;en savoir plus&quot;">
              <a:hlinkClick r:id="rId7"/>
            </p:cNvPr>
            <p:cNvPicPr>
              <a:picLocks noChangeAspect="1" noChangeArrowheads="1"/>
            </p:cNvPicPr>
            <p:nvPr/>
          </p:nvPicPr>
          <p:blipFill>
            <a:blip r:embed="rId8"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489704" y="1364527"/>
              <a:ext cx="559151" cy="55915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ésultat de recherche d'images pour &quot;clic ici&quot;"/>
            <p:cNvPicPr>
              <a:picLocks noChangeAspect="1" noChangeArrowheads="1"/>
            </p:cNvPicPr>
            <p:nvPr/>
          </p:nvPicPr>
          <p:blipFill>
            <a:blip r:embed="rId9"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716228" y="1723776"/>
              <a:ext cx="288032" cy="288032"/>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ZoneTexte 11"/>
          <p:cNvSpPr txBox="1"/>
          <p:nvPr/>
        </p:nvSpPr>
        <p:spPr>
          <a:xfrm>
            <a:off x="5511892" y="1044774"/>
            <a:ext cx="3536964" cy="230832"/>
          </a:xfrm>
          <a:prstGeom prst="rect">
            <a:avLst/>
          </a:prstGeom>
          <a:solidFill>
            <a:schemeClr val="accent2"/>
          </a:solidFill>
          <a:ln>
            <a:solidFill>
              <a:schemeClr val="accent2"/>
            </a:solidFill>
          </a:ln>
        </p:spPr>
        <p:txBody>
          <a:bodyPr wrap="square" rtlCol="0">
            <a:spAutoFit/>
          </a:bodyPr>
          <a:lstStyle/>
          <a:p>
            <a:pPr algn="ctr"/>
            <a:r>
              <a:rPr lang="fr-FR" sz="900" dirty="0" smtClean="0">
                <a:solidFill>
                  <a:prstClr val="white"/>
                </a:solidFill>
                <a:latin typeface="Arial Rounded MT Bold" panose="020F0704030504030204" pitchFamily="34" charset="0"/>
              </a:rPr>
              <a:t>Heureusement, ils sont clients à la CEGEE ! </a:t>
            </a:r>
            <a:r>
              <a:rPr lang="fr-FR" sz="900" dirty="0" smtClean="0">
                <a:solidFill>
                  <a:prstClr val="white"/>
                </a:solidFill>
                <a:latin typeface="Arial Rounded MT Bold" panose="020F0704030504030204" pitchFamily="34" charset="0"/>
                <a:sym typeface="Wingdings" panose="05000000000000000000" pitchFamily="2" charset="2"/>
              </a:rPr>
              <a:t></a:t>
            </a:r>
            <a:endParaRPr lang="fr-FR" sz="900" dirty="0">
              <a:solidFill>
                <a:prstClr val="white"/>
              </a:solidFill>
              <a:latin typeface="Arial Rounded MT Bold" panose="020F0704030504030204" pitchFamily="34" charset="0"/>
            </a:endParaRPr>
          </a:p>
        </p:txBody>
      </p:sp>
      <p:sp>
        <p:nvSpPr>
          <p:cNvPr id="48" name="Rectangle 47"/>
          <p:cNvSpPr/>
          <p:nvPr/>
        </p:nvSpPr>
        <p:spPr>
          <a:xfrm>
            <a:off x="645974" y="3041055"/>
            <a:ext cx="4822417" cy="1978966"/>
          </a:xfrm>
          <a:prstGeom prst="rect">
            <a:avLst/>
          </a:prstGeom>
          <a:solidFill>
            <a:schemeClr val="bg1"/>
          </a:solidFill>
          <a:ln w="12700">
            <a:solidFill>
              <a:schemeClr val="accent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52" name="ZoneTexte 51"/>
          <p:cNvSpPr txBox="1"/>
          <p:nvPr/>
        </p:nvSpPr>
        <p:spPr>
          <a:xfrm>
            <a:off x="1115627" y="3731136"/>
            <a:ext cx="4394687" cy="784830"/>
          </a:xfrm>
          <a:prstGeom prst="rect">
            <a:avLst/>
          </a:prstGeom>
          <a:noFill/>
        </p:spPr>
        <p:txBody>
          <a:bodyPr wrap="square" rtlCol="0">
            <a:spAutoFit/>
          </a:bodyPr>
          <a:lstStyle/>
          <a:p>
            <a:r>
              <a:rPr lang="fr-FR" sz="900" dirty="0" smtClean="0">
                <a:solidFill>
                  <a:srgbClr val="C00000"/>
                </a:solidFill>
              </a:rPr>
              <a:t>Le trajet sur autoroute se passe bien malgré le retard. Quelques bouchons, sans plus…</a:t>
            </a:r>
          </a:p>
          <a:p>
            <a:r>
              <a:rPr lang="fr-FR" sz="900" dirty="0" smtClean="0">
                <a:solidFill>
                  <a:srgbClr val="C00000"/>
                </a:solidFill>
              </a:rPr>
              <a:t>Les voici arrivés au pied du Val d’Abondance. Le temps est neigeux… la route glissante.</a:t>
            </a:r>
          </a:p>
          <a:p>
            <a:r>
              <a:rPr lang="fr-FR" sz="900" dirty="0" smtClean="0">
                <a:solidFill>
                  <a:srgbClr val="C00000"/>
                </a:solidFill>
              </a:rPr>
              <a:t>Alain conduit prudemment mais la voiture glisse à la sortie d’un virage et va terminer sa course contre un arbre. Heureusement, personne n’est blessé. Mais la voiture est dans un état !</a:t>
            </a:r>
          </a:p>
        </p:txBody>
      </p:sp>
      <p:sp>
        <p:nvSpPr>
          <p:cNvPr id="86" name="Rectangle 85"/>
          <p:cNvSpPr/>
          <p:nvPr/>
        </p:nvSpPr>
        <p:spPr>
          <a:xfrm>
            <a:off x="6521463" y="1312181"/>
            <a:ext cx="1872208" cy="1632957"/>
          </a:xfrm>
          <a:prstGeom prst="rect">
            <a:avLst/>
          </a:prstGeom>
          <a:solidFill>
            <a:schemeClr val="accent2">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700" b="1" dirty="0" smtClean="0">
                <a:solidFill>
                  <a:srgbClr val="C00000"/>
                </a:solidFill>
              </a:rPr>
              <a:t>Equipements extérieurs </a:t>
            </a:r>
            <a:r>
              <a:rPr lang="fr-FR" sz="700" dirty="0" smtClean="0">
                <a:solidFill>
                  <a:srgbClr val="C00000"/>
                </a:solidFill>
              </a:rPr>
              <a:t>(CG 3.14)</a:t>
            </a:r>
          </a:p>
          <a:p>
            <a:r>
              <a:rPr lang="fr-FR" sz="700" dirty="0">
                <a:solidFill>
                  <a:srgbClr val="C00000"/>
                </a:solidFill>
              </a:rPr>
              <a:t>L’indemnisation du contenu du coffre de toit est prise en charge au titre de la garantie</a:t>
            </a:r>
          </a:p>
          <a:p>
            <a:r>
              <a:rPr lang="fr-FR" sz="700" dirty="0">
                <a:solidFill>
                  <a:srgbClr val="C00000"/>
                </a:solidFill>
              </a:rPr>
              <a:t>équipements extérieurs si l'option est souscrite par l'assuré</a:t>
            </a:r>
            <a:r>
              <a:rPr lang="fr-FR" sz="700" dirty="0" smtClean="0">
                <a:solidFill>
                  <a:srgbClr val="C00000"/>
                </a:solidFill>
              </a:rPr>
              <a:t>.</a:t>
            </a:r>
          </a:p>
          <a:p>
            <a:r>
              <a:rPr lang="fr-FR" sz="700" dirty="0">
                <a:solidFill>
                  <a:srgbClr val="C00000"/>
                </a:solidFill>
              </a:rPr>
              <a:t>Le plafond d’indemnisation sera de 500€ ou 1000€ par année </a:t>
            </a:r>
            <a:r>
              <a:rPr lang="fr-FR" sz="700" dirty="0" smtClean="0">
                <a:solidFill>
                  <a:srgbClr val="C00000"/>
                </a:solidFill>
              </a:rPr>
              <a:t>d’assurance.</a:t>
            </a:r>
            <a:endParaRPr lang="fr-FR" sz="700" dirty="0">
              <a:solidFill>
                <a:srgbClr val="C00000"/>
              </a:solidFill>
            </a:endParaRPr>
          </a:p>
        </p:txBody>
      </p:sp>
      <p:sp>
        <p:nvSpPr>
          <p:cNvPr id="100" name="Rectangle 99"/>
          <p:cNvSpPr/>
          <p:nvPr/>
        </p:nvSpPr>
        <p:spPr>
          <a:xfrm>
            <a:off x="5533622" y="3041055"/>
            <a:ext cx="941351" cy="1978966"/>
          </a:xfrm>
          <a:prstGeom prst="rect">
            <a:avLst/>
          </a:prstGeom>
          <a:solidFill>
            <a:schemeClr val="accent2">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q"/>
            </a:pPr>
            <a:r>
              <a:rPr lang="fr-FR" sz="900" b="1" dirty="0">
                <a:solidFill>
                  <a:srgbClr val="C00000"/>
                </a:solidFill>
              </a:rPr>
              <a:t>Assurance AUTO</a:t>
            </a:r>
          </a:p>
        </p:txBody>
      </p:sp>
      <p:sp>
        <p:nvSpPr>
          <p:cNvPr id="104" name="Rectangle 103"/>
          <p:cNvSpPr/>
          <p:nvPr/>
        </p:nvSpPr>
        <p:spPr>
          <a:xfrm>
            <a:off x="6522715" y="3041054"/>
            <a:ext cx="1870956" cy="1978967"/>
          </a:xfrm>
          <a:prstGeom prst="rect">
            <a:avLst/>
          </a:prstGeom>
          <a:solidFill>
            <a:schemeClr val="accent2">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700" b="1" dirty="0" smtClean="0">
                <a:solidFill>
                  <a:srgbClr val="C00000"/>
                </a:solidFill>
              </a:rPr>
              <a:t>Les garanties concernées :</a:t>
            </a:r>
            <a:endParaRPr lang="fr-FR" sz="700" dirty="0" smtClean="0">
              <a:solidFill>
                <a:srgbClr val="C00000"/>
              </a:solidFill>
            </a:endParaRPr>
          </a:p>
          <a:p>
            <a:r>
              <a:rPr lang="fr-FR" sz="700" dirty="0" smtClean="0">
                <a:solidFill>
                  <a:srgbClr val="C00000"/>
                </a:solidFill>
              </a:rPr>
              <a:t>Remorquage :</a:t>
            </a:r>
            <a:endParaRPr lang="fr-FR" sz="700" dirty="0">
              <a:solidFill>
                <a:srgbClr val="C00000"/>
              </a:solidFill>
            </a:endParaRPr>
          </a:p>
          <a:p>
            <a:r>
              <a:rPr lang="fr-FR" sz="700" dirty="0">
                <a:solidFill>
                  <a:srgbClr val="C00000"/>
                </a:solidFill>
              </a:rPr>
              <a:t>Si le </a:t>
            </a:r>
            <a:r>
              <a:rPr lang="fr-FR" sz="700" dirty="0" smtClean="0">
                <a:solidFill>
                  <a:srgbClr val="C00000"/>
                </a:solidFill>
              </a:rPr>
              <a:t>véhicule garanti </a:t>
            </a:r>
            <a:r>
              <a:rPr lang="fr-FR" sz="700" dirty="0">
                <a:solidFill>
                  <a:srgbClr val="C00000"/>
                </a:solidFill>
              </a:rPr>
              <a:t>ne peut être dépanné sur place, </a:t>
            </a:r>
            <a:r>
              <a:rPr lang="fr-FR" sz="700" dirty="0" smtClean="0">
                <a:solidFill>
                  <a:srgbClr val="C00000"/>
                </a:solidFill>
              </a:rPr>
              <a:t>organisation  </a:t>
            </a:r>
            <a:r>
              <a:rPr lang="fr-FR" sz="700" dirty="0">
                <a:solidFill>
                  <a:srgbClr val="C00000"/>
                </a:solidFill>
              </a:rPr>
              <a:t>et/ou </a:t>
            </a:r>
            <a:r>
              <a:rPr lang="fr-FR" sz="700" dirty="0" smtClean="0">
                <a:solidFill>
                  <a:srgbClr val="C00000"/>
                </a:solidFill>
              </a:rPr>
              <a:t>prise  </a:t>
            </a:r>
            <a:r>
              <a:rPr lang="fr-FR" sz="700" dirty="0">
                <a:solidFill>
                  <a:srgbClr val="C00000"/>
                </a:solidFill>
              </a:rPr>
              <a:t>en charge </a:t>
            </a:r>
            <a:r>
              <a:rPr lang="fr-FR" sz="700" dirty="0" smtClean="0">
                <a:solidFill>
                  <a:srgbClr val="C00000"/>
                </a:solidFill>
              </a:rPr>
              <a:t>du </a:t>
            </a:r>
            <a:r>
              <a:rPr lang="fr-FR" sz="700" dirty="0">
                <a:solidFill>
                  <a:srgbClr val="C00000"/>
                </a:solidFill>
              </a:rPr>
              <a:t>grutage et </a:t>
            </a:r>
            <a:r>
              <a:rPr lang="fr-FR" sz="700" dirty="0" smtClean="0">
                <a:solidFill>
                  <a:srgbClr val="C00000"/>
                </a:solidFill>
              </a:rPr>
              <a:t>du </a:t>
            </a:r>
            <a:r>
              <a:rPr lang="fr-FR" sz="700" dirty="0">
                <a:solidFill>
                  <a:srgbClr val="C00000"/>
                </a:solidFill>
              </a:rPr>
              <a:t>levage préalable si nécessaire, et </a:t>
            </a:r>
            <a:r>
              <a:rPr lang="fr-FR" sz="700" dirty="0" smtClean="0">
                <a:solidFill>
                  <a:srgbClr val="C00000"/>
                </a:solidFill>
              </a:rPr>
              <a:t>du </a:t>
            </a:r>
            <a:r>
              <a:rPr lang="fr-FR" sz="700" dirty="0">
                <a:solidFill>
                  <a:srgbClr val="C00000"/>
                </a:solidFill>
              </a:rPr>
              <a:t>remorquage vers le garage le plus </a:t>
            </a:r>
            <a:r>
              <a:rPr lang="fr-FR" sz="700" dirty="0" smtClean="0">
                <a:solidFill>
                  <a:srgbClr val="C00000"/>
                </a:solidFill>
              </a:rPr>
              <a:t>proche</a:t>
            </a:r>
            <a:r>
              <a:rPr lang="fr-FR" sz="700" dirty="0">
                <a:solidFill>
                  <a:srgbClr val="C00000"/>
                </a:solidFill>
              </a:rPr>
              <a:t>.</a:t>
            </a:r>
            <a:endParaRPr lang="fr-FR" sz="700" dirty="0" smtClean="0">
              <a:solidFill>
                <a:srgbClr val="C00000"/>
              </a:solidFill>
            </a:endParaRPr>
          </a:p>
          <a:p>
            <a:r>
              <a:rPr lang="fr-FR" sz="700" dirty="0">
                <a:solidFill>
                  <a:srgbClr val="C00000"/>
                </a:solidFill>
              </a:rPr>
              <a:t>Véhicule de </a:t>
            </a:r>
            <a:r>
              <a:rPr lang="fr-FR" sz="700" dirty="0" smtClean="0">
                <a:solidFill>
                  <a:srgbClr val="C00000"/>
                </a:solidFill>
              </a:rPr>
              <a:t>remplacement (incluse en Tous Risque et en option en Tiers et Tiers +) :  </a:t>
            </a:r>
            <a:r>
              <a:rPr lang="fr-FR" sz="700" dirty="0">
                <a:solidFill>
                  <a:srgbClr val="C00000"/>
                </a:solidFill>
              </a:rPr>
              <a:t>15j en cas </a:t>
            </a:r>
            <a:r>
              <a:rPr lang="fr-FR" sz="700" dirty="0" smtClean="0">
                <a:solidFill>
                  <a:srgbClr val="C00000"/>
                </a:solidFill>
              </a:rPr>
              <a:t>d’accident</a:t>
            </a:r>
          </a:p>
          <a:p>
            <a:r>
              <a:rPr lang="fr-FR" sz="600" b="1" dirty="0" smtClean="0">
                <a:solidFill>
                  <a:schemeClr val="tx1">
                    <a:lumMod val="65000"/>
                    <a:lumOff val="35000"/>
                  </a:schemeClr>
                </a:solidFill>
              </a:rPr>
              <a:t>Pour </a:t>
            </a:r>
            <a:r>
              <a:rPr lang="fr-FR" sz="600" b="1" dirty="0">
                <a:solidFill>
                  <a:schemeClr val="tx1">
                    <a:lumMod val="65000"/>
                    <a:lumOff val="35000"/>
                  </a:schemeClr>
                </a:solidFill>
              </a:rPr>
              <a:t>info </a:t>
            </a:r>
            <a:r>
              <a:rPr lang="fr-FR" sz="600" b="1" dirty="0" smtClean="0">
                <a:solidFill>
                  <a:schemeClr val="tx1">
                    <a:lumMod val="65000"/>
                    <a:lumOff val="35000"/>
                  </a:schemeClr>
                </a:solidFill>
              </a:rPr>
              <a:t>: </a:t>
            </a:r>
          </a:p>
          <a:p>
            <a:r>
              <a:rPr lang="fr-FR" sz="600" u="sng" dirty="0" smtClean="0">
                <a:solidFill>
                  <a:schemeClr val="tx1">
                    <a:lumMod val="65000"/>
                    <a:lumOff val="35000"/>
                  </a:schemeClr>
                </a:solidFill>
              </a:rPr>
              <a:t>La Garantie  Conducteur </a:t>
            </a:r>
            <a:r>
              <a:rPr lang="fr-FR" sz="600" u="sng" dirty="0">
                <a:solidFill>
                  <a:schemeClr val="tx1">
                    <a:lumMod val="65000"/>
                    <a:lumOff val="35000"/>
                  </a:schemeClr>
                </a:solidFill>
              </a:rPr>
              <a:t>de remplacement </a:t>
            </a:r>
            <a:r>
              <a:rPr lang="fr-FR" sz="600" dirty="0" smtClean="0">
                <a:solidFill>
                  <a:schemeClr val="tx1">
                    <a:lumMod val="65000"/>
                    <a:lumOff val="35000"/>
                  </a:schemeClr>
                </a:solidFill>
                <a:sym typeface="Wingdings" panose="05000000000000000000" pitchFamily="2" charset="2"/>
              </a:rPr>
              <a:t> </a:t>
            </a:r>
            <a:r>
              <a:rPr lang="fr-FR" sz="600" dirty="0" smtClean="0">
                <a:solidFill>
                  <a:schemeClr val="tx1">
                    <a:lumMod val="65000"/>
                    <a:lumOff val="35000"/>
                  </a:schemeClr>
                </a:solidFill>
              </a:rPr>
              <a:t>en </a:t>
            </a:r>
            <a:r>
              <a:rPr lang="fr-FR" sz="600" dirty="0">
                <a:solidFill>
                  <a:schemeClr val="tx1">
                    <a:lumMod val="65000"/>
                    <a:lumOff val="35000"/>
                  </a:schemeClr>
                </a:solidFill>
              </a:rPr>
              <a:t>cas de </a:t>
            </a:r>
            <a:r>
              <a:rPr lang="fr-FR" sz="600" dirty="0" smtClean="0">
                <a:solidFill>
                  <a:schemeClr val="tx1">
                    <a:lumMod val="65000"/>
                    <a:lumOff val="35000"/>
                  </a:schemeClr>
                </a:solidFill>
              </a:rPr>
              <a:t>maladie ou d’accident </a:t>
            </a:r>
            <a:r>
              <a:rPr lang="fr-FR" sz="600" dirty="0">
                <a:solidFill>
                  <a:schemeClr val="tx1">
                    <a:lumMod val="65000"/>
                    <a:lumOff val="35000"/>
                  </a:schemeClr>
                </a:solidFill>
              </a:rPr>
              <a:t>du </a:t>
            </a:r>
            <a:r>
              <a:rPr lang="fr-FR" sz="600" dirty="0" smtClean="0">
                <a:solidFill>
                  <a:schemeClr val="tx1">
                    <a:lumMod val="65000"/>
                    <a:lumOff val="35000"/>
                  </a:schemeClr>
                </a:solidFill>
              </a:rPr>
              <a:t>conducteur </a:t>
            </a:r>
            <a:r>
              <a:rPr lang="fr-FR" sz="600" dirty="0">
                <a:solidFill>
                  <a:schemeClr val="tx1">
                    <a:lumMod val="65000"/>
                    <a:lumOff val="35000"/>
                  </a:schemeClr>
                </a:solidFill>
              </a:rPr>
              <a:t>et en l’absence d’une autre personne apte à conduire voyageant avec le </a:t>
            </a:r>
            <a:r>
              <a:rPr lang="fr-FR" sz="600" dirty="0" smtClean="0">
                <a:solidFill>
                  <a:schemeClr val="tx1">
                    <a:lumMod val="65000"/>
                    <a:lumOff val="35000"/>
                  </a:schemeClr>
                </a:solidFill>
              </a:rPr>
              <a:t>conducteur, organisation </a:t>
            </a:r>
            <a:r>
              <a:rPr lang="fr-FR" sz="600" dirty="0">
                <a:solidFill>
                  <a:schemeClr val="tx1">
                    <a:lumMod val="65000"/>
                    <a:lumOff val="35000"/>
                  </a:schemeClr>
                </a:solidFill>
              </a:rPr>
              <a:t>et </a:t>
            </a:r>
            <a:r>
              <a:rPr lang="fr-FR" sz="600" dirty="0" smtClean="0">
                <a:solidFill>
                  <a:schemeClr val="tx1">
                    <a:lumMod val="65000"/>
                    <a:lumOff val="35000"/>
                  </a:schemeClr>
                </a:solidFill>
              </a:rPr>
              <a:t>prise en charge de </a:t>
            </a:r>
            <a:r>
              <a:rPr lang="fr-FR" sz="600" dirty="0">
                <a:solidFill>
                  <a:schemeClr val="tx1">
                    <a:lumMod val="65000"/>
                    <a:lumOff val="35000"/>
                  </a:schemeClr>
                </a:solidFill>
              </a:rPr>
              <a:t>l’acheminement d’un </a:t>
            </a:r>
            <a:r>
              <a:rPr lang="fr-FR" sz="600" dirty="0" smtClean="0">
                <a:solidFill>
                  <a:schemeClr val="tx1">
                    <a:lumMod val="65000"/>
                    <a:lumOff val="35000"/>
                  </a:schemeClr>
                </a:solidFill>
              </a:rPr>
              <a:t>conducteur désigné </a:t>
            </a:r>
            <a:r>
              <a:rPr lang="fr-FR" sz="600" dirty="0">
                <a:solidFill>
                  <a:schemeClr val="tx1">
                    <a:lumMod val="65000"/>
                    <a:lumOff val="35000"/>
                  </a:schemeClr>
                </a:solidFill>
              </a:rPr>
              <a:t>par le </a:t>
            </a:r>
            <a:r>
              <a:rPr lang="fr-FR" sz="600" dirty="0" smtClean="0">
                <a:solidFill>
                  <a:schemeClr val="tx1">
                    <a:lumMod val="65000"/>
                    <a:lumOff val="35000"/>
                  </a:schemeClr>
                </a:solidFill>
              </a:rPr>
              <a:t>souscripteur pour </a:t>
            </a:r>
            <a:r>
              <a:rPr lang="fr-FR" sz="600" dirty="0">
                <a:solidFill>
                  <a:schemeClr val="tx1">
                    <a:lumMod val="65000"/>
                    <a:lumOff val="35000"/>
                  </a:schemeClr>
                </a:solidFill>
              </a:rPr>
              <a:t>ramener le </a:t>
            </a:r>
            <a:r>
              <a:rPr lang="fr-FR" sz="600" dirty="0" smtClean="0">
                <a:solidFill>
                  <a:schemeClr val="tx1">
                    <a:lumMod val="65000"/>
                    <a:lumOff val="35000"/>
                  </a:schemeClr>
                </a:solidFill>
              </a:rPr>
              <a:t>véhicule (GC page 12)</a:t>
            </a:r>
            <a:endParaRPr lang="fr-FR" sz="600" dirty="0">
              <a:solidFill>
                <a:schemeClr val="tx1">
                  <a:lumMod val="65000"/>
                  <a:lumOff val="35000"/>
                </a:schemeClr>
              </a:solidFill>
            </a:endParaRPr>
          </a:p>
        </p:txBody>
      </p:sp>
      <p:grpSp>
        <p:nvGrpSpPr>
          <p:cNvPr id="47" name="Groupe 46"/>
          <p:cNvGrpSpPr/>
          <p:nvPr/>
        </p:nvGrpSpPr>
        <p:grpSpPr>
          <a:xfrm>
            <a:off x="8568028" y="4350409"/>
            <a:ext cx="444407" cy="503265"/>
            <a:chOff x="8489704" y="1364527"/>
            <a:chExt cx="559151" cy="647281"/>
          </a:xfrm>
        </p:grpSpPr>
        <p:pic>
          <p:nvPicPr>
            <p:cNvPr id="50" name="Picture 2" descr="Résultat de recherche d'images pour &quot;en savoir plus&quot;">
              <a:hlinkClick r:id="rId7"/>
            </p:cNvPr>
            <p:cNvPicPr>
              <a:picLocks noChangeAspect="1" noChangeArrowheads="1"/>
            </p:cNvPicPr>
            <p:nvPr/>
          </p:nvPicPr>
          <p:blipFill>
            <a:blip r:embed="rId8"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489704" y="1364527"/>
              <a:ext cx="559151" cy="559151"/>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4" descr="Résultat de recherche d'images pour &quot;clic ici&quot;"/>
            <p:cNvPicPr>
              <a:picLocks noChangeAspect="1" noChangeArrowheads="1"/>
            </p:cNvPicPr>
            <p:nvPr/>
          </p:nvPicPr>
          <p:blipFill>
            <a:blip r:embed="rId9"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716228" y="1723776"/>
              <a:ext cx="288032" cy="28803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3" name="Groupe 52"/>
          <p:cNvGrpSpPr/>
          <p:nvPr/>
        </p:nvGrpSpPr>
        <p:grpSpPr>
          <a:xfrm>
            <a:off x="8603471" y="3291830"/>
            <a:ext cx="444407" cy="503265"/>
            <a:chOff x="8489704" y="1364527"/>
            <a:chExt cx="559151" cy="647281"/>
          </a:xfrm>
        </p:grpSpPr>
        <p:pic>
          <p:nvPicPr>
            <p:cNvPr id="54" name="Picture 2" descr="Résultat de recherche d'images pour &quot;en savoir plus&quot;">
              <a:hlinkClick r:id="rId10"/>
            </p:cNvPr>
            <p:cNvPicPr>
              <a:picLocks noChangeAspect="1" noChangeArrowheads="1"/>
            </p:cNvPicPr>
            <p:nvPr/>
          </p:nvPicPr>
          <p:blipFill>
            <a:blip r:embed="rId8"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489704" y="1364527"/>
              <a:ext cx="559151" cy="559151"/>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4" descr="Résultat de recherche d'images pour &quot;clic ici&quot;"/>
            <p:cNvPicPr>
              <a:picLocks noChangeAspect="1" noChangeArrowheads="1"/>
            </p:cNvPicPr>
            <p:nvPr/>
          </p:nvPicPr>
          <p:blipFill>
            <a:blip r:embed="rId9"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716228" y="1723776"/>
              <a:ext cx="288032" cy="288032"/>
            </a:xfrm>
            <a:prstGeom prst="rect">
              <a:avLst/>
            </a:prstGeom>
            <a:noFill/>
            <a:extLst>
              <a:ext uri="{909E8E84-426E-40DD-AFC4-6F175D3DCCD1}">
                <a14:hiddenFill xmlns:a14="http://schemas.microsoft.com/office/drawing/2010/main">
                  <a:solidFill>
                    <a:srgbClr val="FFFFFF"/>
                  </a:solidFill>
                </a14:hiddenFill>
              </a:ext>
            </a:extLst>
          </p:spPr>
        </p:pic>
      </p:grpSp>
      <p:pic>
        <p:nvPicPr>
          <p:cNvPr id="34" name="Picture 2" descr="Résultat de recherche d'images pour &quot;noel&quot;"/>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153321" y="144756"/>
            <a:ext cx="812777" cy="763515"/>
          </a:xfrm>
          <a:prstGeom prst="ellipse">
            <a:avLst/>
          </a:prstGeom>
          <a:noFill/>
          <a:extLst>
            <a:ext uri="{909E8E84-426E-40DD-AFC4-6F175D3DCCD1}">
              <a14:hiddenFill xmlns:a14="http://schemas.microsoft.com/office/drawing/2010/main">
                <a:solidFill>
                  <a:srgbClr val="FFFFFF"/>
                </a:solidFill>
              </a14:hiddenFill>
            </a:ext>
          </a:extLst>
        </p:spPr>
      </p:pic>
      <p:pic>
        <p:nvPicPr>
          <p:cNvPr id="35" name="Picture 5" descr="Résultat de recherche d'images pour &quot;boule de noel&quot;"/>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0" y="312223"/>
            <a:ext cx="404428" cy="380764"/>
          </a:xfrm>
          <a:prstGeom prst="rect">
            <a:avLst/>
          </a:prstGeom>
          <a:noFill/>
          <a:extLst>
            <a:ext uri="{909E8E84-426E-40DD-AFC4-6F175D3DCCD1}">
              <a14:hiddenFill xmlns:a14="http://schemas.microsoft.com/office/drawing/2010/main">
                <a:solidFill>
                  <a:srgbClr val="FFFFFF"/>
                </a:solidFill>
              </a14:hiddenFill>
            </a:ext>
          </a:extLst>
        </p:spPr>
      </p:pic>
      <p:pic>
        <p:nvPicPr>
          <p:cNvPr id="20484" name="Picture 4" descr="Résultat de recherche d'images pour &quot;voiture en hiver dessin&quot;"/>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l="6360" t="5117" r="14144" b="6895"/>
          <a:stretch/>
        </p:blipFill>
        <p:spPr bwMode="auto">
          <a:xfrm>
            <a:off x="53674" y="1563638"/>
            <a:ext cx="1061954" cy="1050345"/>
          </a:xfrm>
          <a:prstGeom prst="ellipse">
            <a:avLst/>
          </a:prstGeom>
          <a:noFill/>
          <a:ln>
            <a:solidFill>
              <a:srgbClr val="C00000"/>
            </a:solidFill>
          </a:ln>
          <a:extLst>
            <a:ext uri="{909E8E84-426E-40DD-AFC4-6F175D3DCCD1}">
              <a14:hiddenFill xmlns:a14="http://schemas.microsoft.com/office/drawing/2010/main">
                <a:solidFill>
                  <a:srgbClr val="FFFFFF"/>
                </a:solidFill>
              </a14:hiddenFill>
            </a:ext>
          </a:extLst>
        </p:spPr>
      </p:pic>
      <p:pic>
        <p:nvPicPr>
          <p:cNvPr id="20486" name="Picture 6" descr="Image associée">
            <a:hlinkClick r:id="rId14"/>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53674" y="3483917"/>
            <a:ext cx="1061953" cy="1104057"/>
          </a:xfrm>
          <a:prstGeom prst="ellipse">
            <a:avLst/>
          </a:prstGeom>
          <a:noFill/>
          <a:ln>
            <a:solidFill>
              <a:srgbClr val="C00000"/>
            </a:solidFill>
          </a:ln>
          <a:extLst>
            <a:ext uri="{909E8E84-426E-40DD-AFC4-6F175D3DCCD1}">
              <a14:hiddenFill xmlns:a14="http://schemas.microsoft.com/office/drawing/2010/main">
                <a:solidFill>
                  <a:srgbClr val="FFFFFF"/>
                </a:solidFill>
              </a14:hiddenFill>
            </a:ext>
          </a:extLst>
        </p:spPr>
      </p:pic>
      <p:grpSp>
        <p:nvGrpSpPr>
          <p:cNvPr id="40" name="Groupe 39"/>
          <p:cNvGrpSpPr/>
          <p:nvPr/>
        </p:nvGrpSpPr>
        <p:grpSpPr>
          <a:xfrm>
            <a:off x="5533622" y="1312182"/>
            <a:ext cx="941351" cy="1629592"/>
            <a:chOff x="6638332" y="631684"/>
            <a:chExt cx="941351" cy="720080"/>
          </a:xfrm>
        </p:grpSpPr>
        <p:sp>
          <p:nvSpPr>
            <p:cNvPr id="41" name="Rectangle 40"/>
            <p:cNvSpPr/>
            <p:nvPr/>
          </p:nvSpPr>
          <p:spPr>
            <a:xfrm>
              <a:off x="6638332" y="631684"/>
              <a:ext cx="941351" cy="720080"/>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prstClr val="white">
                      <a:lumMod val="65000"/>
                    </a:prstClr>
                  </a:solidFill>
                </a:rPr>
                <a:t>Quelle solution?</a:t>
              </a:r>
              <a:endParaRPr lang="fr-FR" sz="1100" b="1" dirty="0">
                <a:solidFill>
                  <a:prstClr val="white">
                    <a:lumMod val="65000"/>
                  </a:prstClr>
                </a:solidFill>
              </a:endParaRPr>
            </a:p>
          </p:txBody>
        </p:sp>
        <p:pic>
          <p:nvPicPr>
            <p:cNvPr id="42" name="Picture 4" descr="Résultat de recherche d'images pour &quot;clic ici&quot;"/>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205147" y="1096954"/>
              <a:ext cx="288032" cy="11378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9" name="Groupe 48"/>
          <p:cNvGrpSpPr/>
          <p:nvPr/>
        </p:nvGrpSpPr>
        <p:grpSpPr>
          <a:xfrm>
            <a:off x="6514306" y="1315547"/>
            <a:ext cx="2527392" cy="1629592"/>
            <a:chOff x="6469627" y="1711737"/>
            <a:chExt cx="2527392" cy="975525"/>
          </a:xfrm>
        </p:grpSpPr>
        <p:sp>
          <p:nvSpPr>
            <p:cNvPr id="56" name="Rectangle 55"/>
            <p:cNvSpPr/>
            <p:nvPr/>
          </p:nvSpPr>
          <p:spPr>
            <a:xfrm>
              <a:off x="6469627" y="1711737"/>
              <a:ext cx="2527392" cy="975525"/>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prstClr val="white">
                      <a:lumMod val="65000"/>
                    </a:prstClr>
                  </a:solidFill>
                </a:rPr>
                <a:t>Quelle formule?</a:t>
              </a:r>
            </a:p>
            <a:p>
              <a:pPr algn="ctr"/>
              <a:r>
                <a:rPr lang="fr-FR" sz="1100" b="1" dirty="0">
                  <a:solidFill>
                    <a:prstClr val="white">
                      <a:lumMod val="65000"/>
                    </a:prstClr>
                  </a:solidFill>
                </a:rPr>
                <a:t>Quelle garantie ?</a:t>
              </a:r>
            </a:p>
          </p:txBody>
        </p:sp>
        <p:pic>
          <p:nvPicPr>
            <p:cNvPr id="57" name="Picture 4" descr="Résultat de recherche d'images pour &quot;clic ici&quot;"/>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657734" y="2287002"/>
              <a:ext cx="288032" cy="15823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8" name="Groupe 37"/>
          <p:cNvGrpSpPr/>
          <p:nvPr/>
        </p:nvGrpSpPr>
        <p:grpSpPr>
          <a:xfrm>
            <a:off x="5533622" y="3041054"/>
            <a:ext cx="941351" cy="1975601"/>
            <a:chOff x="6638332" y="631684"/>
            <a:chExt cx="941351" cy="720080"/>
          </a:xfrm>
        </p:grpSpPr>
        <p:sp>
          <p:nvSpPr>
            <p:cNvPr id="39" name="Rectangle 38"/>
            <p:cNvSpPr/>
            <p:nvPr/>
          </p:nvSpPr>
          <p:spPr>
            <a:xfrm>
              <a:off x="6638332" y="631684"/>
              <a:ext cx="941351" cy="720080"/>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prstClr val="white">
                      <a:lumMod val="65000"/>
                    </a:prstClr>
                  </a:solidFill>
                </a:rPr>
                <a:t>Quelle solution?</a:t>
              </a:r>
              <a:endParaRPr lang="fr-FR" sz="1100" b="1" dirty="0">
                <a:solidFill>
                  <a:prstClr val="white">
                    <a:lumMod val="65000"/>
                  </a:prstClr>
                </a:solidFill>
              </a:endParaRPr>
            </a:p>
          </p:txBody>
        </p:sp>
        <p:pic>
          <p:nvPicPr>
            <p:cNvPr id="58" name="Picture 4" descr="Résultat de recherche d'images pour &quot;clic ici&quot;"/>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205147" y="1096954"/>
              <a:ext cx="288032" cy="11378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9" name="Groupe 58"/>
          <p:cNvGrpSpPr/>
          <p:nvPr/>
        </p:nvGrpSpPr>
        <p:grpSpPr>
          <a:xfrm>
            <a:off x="6514306" y="3044419"/>
            <a:ext cx="2527392" cy="1975601"/>
            <a:chOff x="6469627" y="1711737"/>
            <a:chExt cx="2527392" cy="975525"/>
          </a:xfrm>
        </p:grpSpPr>
        <p:sp>
          <p:nvSpPr>
            <p:cNvPr id="60" name="Rectangle 59"/>
            <p:cNvSpPr/>
            <p:nvPr/>
          </p:nvSpPr>
          <p:spPr>
            <a:xfrm>
              <a:off x="6469627" y="1711737"/>
              <a:ext cx="2527392" cy="975525"/>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prstClr val="white">
                      <a:lumMod val="65000"/>
                    </a:prstClr>
                  </a:solidFill>
                </a:rPr>
                <a:t>Quelle formule?</a:t>
              </a:r>
            </a:p>
            <a:p>
              <a:pPr algn="ctr"/>
              <a:r>
                <a:rPr lang="fr-FR" sz="1100" b="1" dirty="0">
                  <a:solidFill>
                    <a:prstClr val="white">
                      <a:lumMod val="65000"/>
                    </a:prstClr>
                  </a:solidFill>
                </a:rPr>
                <a:t>Quelle garantie ?</a:t>
              </a:r>
            </a:p>
          </p:txBody>
        </p:sp>
        <p:pic>
          <p:nvPicPr>
            <p:cNvPr id="61" name="Picture 4" descr="Résultat de recherche d'images pour &quot;clic ici&quot;"/>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657734" y="2287002"/>
              <a:ext cx="288032" cy="15823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637055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40"/>
                                        </p:tgtEl>
                                      </p:cBhvr>
                                    </p:animEffect>
                                    <p:set>
                                      <p:cBhvr>
                                        <p:cTn id="7" dur="1" fill="hold">
                                          <p:stCondLst>
                                            <p:cond delay="499"/>
                                          </p:stCondLst>
                                        </p:cTn>
                                        <p:tgtEl>
                                          <p:spTgt spid="40"/>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49"/>
                                        </p:tgtEl>
                                      </p:cBhvr>
                                    </p:animEffect>
                                    <p:set>
                                      <p:cBhvr>
                                        <p:cTn id="12" dur="1" fill="hold">
                                          <p:stCondLst>
                                            <p:cond delay="499"/>
                                          </p:stCondLst>
                                        </p:cTn>
                                        <p:tgtEl>
                                          <p:spTgt spid="49"/>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38"/>
                                        </p:tgtEl>
                                      </p:cBhvr>
                                    </p:animEffect>
                                    <p:set>
                                      <p:cBhvr>
                                        <p:cTn id="17" dur="1" fill="hold">
                                          <p:stCondLst>
                                            <p:cond delay="499"/>
                                          </p:stCondLst>
                                        </p:cTn>
                                        <p:tgtEl>
                                          <p:spTgt spid="38"/>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59"/>
                                        </p:tgtEl>
                                      </p:cBhvr>
                                    </p:animEffect>
                                    <p:set>
                                      <p:cBhvr>
                                        <p:cTn id="22" dur="1" fill="hold">
                                          <p:stCondLst>
                                            <p:cond delay="499"/>
                                          </p:stCondLst>
                                        </p:cTn>
                                        <p:tgtEl>
                                          <p:spTgt spid="5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841933">
            <a:off x="5948267" y="182773"/>
            <a:ext cx="532059" cy="7896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44"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93561">
            <a:off x="6469624" y="249245"/>
            <a:ext cx="700078" cy="7056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 name="Titre 5"/>
          <p:cNvSpPr txBox="1">
            <a:spLocks/>
          </p:cNvSpPr>
          <p:nvPr/>
        </p:nvSpPr>
        <p:spPr>
          <a:xfrm>
            <a:off x="369185" y="201513"/>
            <a:ext cx="7650163" cy="584775"/>
          </a:xfrm>
          <a:prstGeom prst="rect">
            <a:avLst/>
          </a:prstGeom>
        </p:spPr>
        <p:txBody>
          <a:bodyPr vert="horz" lIns="91440" tIns="45720" rIns="91440" bIns="45720" rtlCol="0" anchor="t" anchorCtr="0">
            <a:spAutoFit/>
          </a:bodyPr>
          <a:lstStyle>
            <a:lvl1pPr algn="l" rtl="0" fontAlgn="base">
              <a:spcBef>
                <a:spcPct val="0"/>
              </a:spcBef>
              <a:spcAft>
                <a:spcPct val="0"/>
              </a:spcAft>
              <a:defRPr sz="2200" b="1" kern="1200" cap="all" baseline="0">
                <a:solidFill>
                  <a:srgbClr val="7F7F7F"/>
                </a:solidFill>
                <a:latin typeface="+mj-lt"/>
                <a:ea typeface="+mj-ea"/>
                <a:cs typeface="+mj-cs"/>
              </a:defRPr>
            </a:lvl1pPr>
            <a:lvl2pPr algn="l" rtl="0" fontAlgn="base">
              <a:spcBef>
                <a:spcPct val="0"/>
              </a:spcBef>
              <a:spcAft>
                <a:spcPct val="0"/>
              </a:spcAft>
              <a:defRPr sz="2200" b="1">
                <a:solidFill>
                  <a:srgbClr val="7F7F7F"/>
                </a:solidFill>
                <a:latin typeface="Arial Narrow" pitchFamily="34" charset="0"/>
              </a:defRPr>
            </a:lvl2pPr>
            <a:lvl3pPr algn="l" rtl="0" fontAlgn="base">
              <a:spcBef>
                <a:spcPct val="0"/>
              </a:spcBef>
              <a:spcAft>
                <a:spcPct val="0"/>
              </a:spcAft>
              <a:defRPr sz="2200" b="1">
                <a:solidFill>
                  <a:srgbClr val="7F7F7F"/>
                </a:solidFill>
                <a:latin typeface="Arial Narrow" pitchFamily="34" charset="0"/>
              </a:defRPr>
            </a:lvl3pPr>
            <a:lvl4pPr algn="l" rtl="0" fontAlgn="base">
              <a:spcBef>
                <a:spcPct val="0"/>
              </a:spcBef>
              <a:spcAft>
                <a:spcPct val="0"/>
              </a:spcAft>
              <a:defRPr sz="2200" b="1">
                <a:solidFill>
                  <a:srgbClr val="7F7F7F"/>
                </a:solidFill>
                <a:latin typeface="Arial Narrow" pitchFamily="34" charset="0"/>
              </a:defRPr>
            </a:lvl4pPr>
            <a:lvl5pPr algn="l" rtl="0" fontAlgn="base">
              <a:spcBef>
                <a:spcPct val="0"/>
              </a:spcBef>
              <a:spcAft>
                <a:spcPct val="0"/>
              </a:spcAft>
              <a:defRPr sz="2200" b="1">
                <a:solidFill>
                  <a:srgbClr val="7F7F7F"/>
                </a:solidFill>
                <a:latin typeface="Arial Narrow" pitchFamily="34" charset="0"/>
              </a:defRPr>
            </a:lvl5pPr>
            <a:lvl6pPr marL="457200" algn="l" rtl="0" fontAlgn="base">
              <a:spcBef>
                <a:spcPct val="0"/>
              </a:spcBef>
              <a:spcAft>
                <a:spcPct val="0"/>
              </a:spcAft>
              <a:defRPr sz="2200" b="1">
                <a:solidFill>
                  <a:srgbClr val="7F7F7F"/>
                </a:solidFill>
                <a:latin typeface="Arial Narrow" pitchFamily="34" charset="0"/>
              </a:defRPr>
            </a:lvl6pPr>
            <a:lvl7pPr marL="914400" algn="l" rtl="0" fontAlgn="base">
              <a:spcBef>
                <a:spcPct val="0"/>
              </a:spcBef>
              <a:spcAft>
                <a:spcPct val="0"/>
              </a:spcAft>
              <a:defRPr sz="2200" b="1">
                <a:solidFill>
                  <a:srgbClr val="7F7F7F"/>
                </a:solidFill>
                <a:latin typeface="Arial Narrow" pitchFamily="34" charset="0"/>
              </a:defRPr>
            </a:lvl7pPr>
            <a:lvl8pPr marL="1371600" algn="l" rtl="0" fontAlgn="base">
              <a:spcBef>
                <a:spcPct val="0"/>
              </a:spcBef>
              <a:spcAft>
                <a:spcPct val="0"/>
              </a:spcAft>
              <a:defRPr sz="2200" b="1">
                <a:solidFill>
                  <a:srgbClr val="7F7F7F"/>
                </a:solidFill>
                <a:latin typeface="Arial Narrow" pitchFamily="34" charset="0"/>
              </a:defRPr>
            </a:lvl8pPr>
            <a:lvl9pPr marL="1828800" algn="l" rtl="0" fontAlgn="base">
              <a:spcBef>
                <a:spcPct val="0"/>
              </a:spcBef>
              <a:spcAft>
                <a:spcPct val="0"/>
              </a:spcAft>
              <a:defRPr sz="2200" b="1">
                <a:solidFill>
                  <a:srgbClr val="7F7F7F"/>
                </a:solidFill>
                <a:latin typeface="Arial Narrow" pitchFamily="34" charset="0"/>
              </a:defRPr>
            </a:lvl9pPr>
          </a:lstStyle>
          <a:p>
            <a:pPr fontAlgn="auto">
              <a:spcAft>
                <a:spcPts val="0"/>
              </a:spcAft>
              <a:defRPr/>
            </a:pPr>
            <a:r>
              <a:rPr lang="fr-FR" sz="1800" b="0" dirty="0" smtClean="0">
                <a:solidFill>
                  <a:sysClr val="windowText" lastClr="000000">
                    <a:lumMod val="50000"/>
                    <a:lumOff val="50000"/>
                  </a:sysClr>
                </a:solidFill>
                <a:cs typeface="Calibri" panose="020F0502020204030204" pitchFamily="34" charset="0"/>
              </a:rPr>
              <a:t>Les PARENTS, Léo et EMMA</a:t>
            </a:r>
          </a:p>
          <a:p>
            <a:pPr fontAlgn="auto">
              <a:spcAft>
                <a:spcPts val="0"/>
              </a:spcAft>
              <a:defRPr/>
            </a:pPr>
            <a:r>
              <a:rPr lang="fr-FR" sz="1400" b="0" cap="none" dirty="0" smtClean="0">
                <a:solidFill>
                  <a:srgbClr val="C00000"/>
                </a:solidFill>
                <a:cs typeface="Calibri" panose="020F0502020204030204" pitchFamily="34" charset="0"/>
              </a:rPr>
              <a:t>Départ pour la montagne !</a:t>
            </a:r>
            <a:endParaRPr lang="fr-FR" sz="1400" b="0" dirty="0">
              <a:solidFill>
                <a:srgbClr val="C00000"/>
              </a:solidFill>
              <a:cs typeface="Calibri" panose="020F0502020204030204" pitchFamily="34" charset="0"/>
            </a:endParaRPr>
          </a:p>
        </p:txBody>
      </p:sp>
      <p:cxnSp>
        <p:nvCxnSpPr>
          <p:cNvPr id="4" name="Connecteur droit 3"/>
          <p:cNvCxnSpPr/>
          <p:nvPr/>
        </p:nvCxnSpPr>
        <p:spPr>
          <a:xfrm>
            <a:off x="389183" y="182773"/>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 name="Connecteur droit 4"/>
          <p:cNvCxnSpPr/>
          <p:nvPr/>
        </p:nvCxnSpPr>
        <p:spPr>
          <a:xfrm>
            <a:off x="389183" y="830845"/>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645975" y="1312947"/>
            <a:ext cx="4822417" cy="3377071"/>
          </a:xfrm>
          <a:prstGeom prst="rect">
            <a:avLst/>
          </a:prstGeom>
          <a:solidFill>
            <a:schemeClr val="bg1"/>
          </a:solidFill>
          <a:ln w="12700">
            <a:solidFill>
              <a:schemeClr val="accent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8" name="ZoneTexte 7"/>
          <p:cNvSpPr txBox="1"/>
          <p:nvPr/>
        </p:nvSpPr>
        <p:spPr>
          <a:xfrm>
            <a:off x="1155270" y="1919997"/>
            <a:ext cx="4134531" cy="2431435"/>
          </a:xfrm>
          <a:prstGeom prst="rect">
            <a:avLst/>
          </a:prstGeom>
          <a:noFill/>
        </p:spPr>
        <p:txBody>
          <a:bodyPr wrap="square" rtlCol="0">
            <a:spAutoFit/>
          </a:bodyPr>
          <a:lstStyle/>
          <a:p>
            <a:r>
              <a:rPr lang="fr-FR" sz="900" dirty="0" smtClean="0">
                <a:solidFill>
                  <a:srgbClr val="C00000"/>
                </a:solidFill>
              </a:rPr>
              <a:t>Un coffre fracturé, un accident de voiture… Quelles péripéties ! Il ne manquerait plus qu’une chute en ski !</a:t>
            </a:r>
          </a:p>
          <a:p>
            <a:r>
              <a:rPr lang="fr-FR" sz="900" dirty="0" smtClean="0">
                <a:solidFill>
                  <a:srgbClr val="C00000"/>
                </a:solidFill>
              </a:rPr>
              <a:t>Ah, quand la montagne vous gagne ! </a:t>
            </a:r>
          </a:p>
          <a:p>
            <a:r>
              <a:rPr lang="fr-FR" sz="900" dirty="0" smtClean="0">
                <a:solidFill>
                  <a:srgbClr val="C00000"/>
                </a:solidFill>
              </a:rPr>
              <a:t>Direction les pistes de ski.</a:t>
            </a:r>
          </a:p>
          <a:p>
            <a:r>
              <a:rPr lang="fr-FR" sz="900" dirty="0" smtClean="0">
                <a:solidFill>
                  <a:srgbClr val="C00000"/>
                </a:solidFill>
              </a:rPr>
              <a:t>Alain rejoint son moniteur… Il a du mal Alain avec les skis. Vraiment du mal. </a:t>
            </a:r>
          </a:p>
          <a:p>
            <a:r>
              <a:rPr lang="fr-FR" sz="900" dirty="0" smtClean="0">
                <a:solidFill>
                  <a:srgbClr val="C00000"/>
                </a:solidFill>
              </a:rPr>
              <a:t>Vous savez ce qui ne va pas chez M. MARTIN ? C’est le planté de bâton ! </a:t>
            </a:r>
            <a:r>
              <a:rPr lang="fr-FR" sz="900" dirty="0" smtClean="0">
                <a:solidFill>
                  <a:srgbClr val="C00000"/>
                </a:solidFill>
                <a:sym typeface="Wingdings" panose="05000000000000000000" pitchFamily="2" charset="2"/>
              </a:rPr>
              <a:t></a:t>
            </a:r>
            <a:endParaRPr lang="fr-FR" sz="900" dirty="0" smtClean="0">
              <a:solidFill>
                <a:srgbClr val="C00000"/>
              </a:solidFill>
            </a:endParaRPr>
          </a:p>
          <a:p>
            <a:endParaRPr lang="fr-FR" sz="900" dirty="0" smtClean="0">
              <a:solidFill>
                <a:srgbClr val="C00000"/>
              </a:solidFill>
            </a:endParaRPr>
          </a:p>
          <a:p>
            <a:r>
              <a:rPr lang="fr-FR" sz="900" dirty="0" smtClean="0">
                <a:solidFill>
                  <a:srgbClr val="C00000"/>
                </a:solidFill>
              </a:rPr>
              <a:t>Sophie quant à elle enchaîne les figures en freestyle : switch, </a:t>
            </a:r>
            <a:r>
              <a:rPr lang="fr-FR" sz="900" dirty="0" err="1" smtClean="0">
                <a:solidFill>
                  <a:srgbClr val="C00000"/>
                </a:solidFill>
              </a:rPr>
              <a:t>backflip</a:t>
            </a:r>
            <a:r>
              <a:rPr lang="fr-FR" sz="900" dirty="0" smtClean="0">
                <a:solidFill>
                  <a:srgbClr val="C00000"/>
                </a:solidFill>
              </a:rPr>
              <a:t>, </a:t>
            </a:r>
            <a:r>
              <a:rPr lang="fr-FR" sz="900" dirty="0" err="1" smtClean="0">
                <a:solidFill>
                  <a:srgbClr val="C00000"/>
                </a:solidFill>
              </a:rPr>
              <a:t>grab</a:t>
            </a:r>
            <a:r>
              <a:rPr lang="fr-FR" sz="900" dirty="0" smtClean="0">
                <a:solidFill>
                  <a:srgbClr val="C00000"/>
                </a:solidFill>
              </a:rPr>
              <a:t>. Elle assure.</a:t>
            </a:r>
          </a:p>
          <a:p>
            <a:r>
              <a:rPr lang="fr-FR" sz="900" dirty="0" smtClean="0">
                <a:solidFill>
                  <a:srgbClr val="C00000"/>
                </a:solidFill>
              </a:rPr>
              <a:t>Sauf à la dernière réception… Aïe. Les secours sur piste arrivent. Aux urgences, on annonce une entorse du genou </a:t>
            </a:r>
            <a:r>
              <a:rPr lang="fr-FR" sz="900" dirty="0" smtClean="0">
                <a:solidFill>
                  <a:srgbClr val="C00000"/>
                </a:solidFill>
                <a:sym typeface="Wingdings" panose="05000000000000000000" pitchFamily="2" charset="2"/>
              </a:rPr>
              <a:t>. </a:t>
            </a:r>
          </a:p>
          <a:p>
            <a:endParaRPr lang="fr-FR" sz="900" dirty="0">
              <a:solidFill>
                <a:srgbClr val="C00000"/>
              </a:solidFill>
              <a:sym typeface="Wingdings" panose="05000000000000000000" pitchFamily="2" charset="2"/>
            </a:endParaRPr>
          </a:p>
          <a:p>
            <a:endParaRPr lang="fr-FR" sz="900" dirty="0" smtClean="0">
              <a:solidFill>
                <a:srgbClr val="C00000"/>
              </a:solidFill>
              <a:sym typeface="Wingdings" panose="05000000000000000000" pitchFamily="2" charset="2"/>
            </a:endParaRPr>
          </a:p>
          <a:p>
            <a:endParaRPr lang="fr-FR" sz="900" dirty="0">
              <a:solidFill>
                <a:srgbClr val="C00000"/>
              </a:solidFill>
              <a:sym typeface="Wingdings" panose="05000000000000000000" pitchFamily="2" charset="2"/>
            </a:endParaRPr>
          </a:p>
          <a:p>
            <a:endParaRPr lang="fr-FR" sz="900" dirty="0" smtClean="0">
              <a:solidFill>
                <a:srgbClr val="C00000"/>
              </a:solidFill>
              <a:sym typeface="Wingdings" panose="05000000000000000000" pitchFamily="2" charset="2"/>
            </a:endParaRPr>
          </a:p>
          <a:p>
            <a:endParaRPr lang="fr-FR" sz="900" dirty="0" smtClean="0">
              <a:solidFill>
                <a:srgbClr val="C00000"/>
              </a:solidFill>
              <a:sym typeface="Wingdings" panose="05000000000000000000" pitchFamily="2" charset="2"/>
            </a:endParaRPr>
          </a:p>
          <a:p>
            <a:r>
              <a:rPr lang="fr-FR" sz="800" i="1" dirty="0" smtClean="0">
                <a:solidFill>
                  <a:schemeClr val="tx1">
                    <a:lumMod val="65000"/>
                    <a:lumOff val="35000"/>
                  </a:schemeClr>
                </a:solidFill>
                <a:sym typeface="Wingdings" panose="05000000000000000000" pitchFamily="2" charset="2"/>
              </a:rPr>
              <a:t>Lexique des figures freestyle : </a:t>
            </a:r>
            <a:r>
              <a:rPr lang="fr-FR" sz="800" i="1" dirty="0" smtClean="0">
                <a:solidFill>
                  <a:schemeClr val="tx1">
                    <a:lumMod val="65000"/>
                    <a:lumOff val="35000"/>
                  </a:schemeClr>
                </a:solidFill>
                <a:sym typeface="Wingdings" panose="05000000000000000000" pitchFamily="2" charset="2"/>
                <a:hlinkClick r:id="rId5"/>
              </a:rPr>
              <a:t>clic ici</a:t>
            </a:r>
            <a:endParaRPr lang="fr-FR" sz="800" i="1" dirty="0">
              <a:solidFill>
                <a:schemeClr val="tx1">
                  <a:lumMod val="65000"/>
                  <a:lumOff val="35000"/>
                </a:schemeClr>
              </a:solidFill>
            </a:endParaRPr>
          </a:p>
        </p:txBody>
      </p:sp>
      <p:sp>
        <p:nvSpPr>
          <p:cNvPr id="11" name="Rectangle 10"/>
          <p:cNvSpPr/>
          <p:nvPr/>
        </p:nvSpPr>
        <p:spPr>
          <a:xfrm>
            <a:off x="5548748" y="1312948"/>
            <a:ext cx="941351" cy="954595"/>
          </a:xfrm>
          <a:prstGeom prst="rect">
            <a:avLst/>
          </a:prstGeom>
          <a:solidFill>
            <a:schemeClr val="accent2">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q"/>
            </a:pPr>
            <a:r>
              <a:rPr lang="fr-FR" sz="900" b="1" dirty="0" smtClean="0">
                <a:solidFill>
                  <a:srgbClr val="C00000"/>
                </a:solidFill>
              </a:rPr>
              <a:t>Assurance AUTO</a:t>
            </a:r>
            <a:endParaRPr lang="fr-FR" sz="900" b="1" dirty="0">
              <a:solidFill>
                <a:srgbClr val="C00000"/>
              </a:solidFill>
            </a:endParaRPr>
          </a:p>
        </p:txBody>
      </p:sp>
      <p:grpSp>
        <p:nvGrpSpPr>
          <p:cNvPr id="9" name="Groupe 8"/>
          <p:cNvGrpSpPr/>
          <p:nvPr/>
        </p:nvGrpSpPr>
        <p:grpSpPr>
          <a:xfrm>
            <a:off x="8519224" y="1538229"/>
            <a:ext cx="444407" cy="503265"/>
            <a:chOff x="8489704" y="1364527"/>
            <a:chExt cx="559151" cy="647281"/>
          </a:xfrm>
        </p:grpSpPr>
        <p:pic>
          <p:nvPicPr>
            <p:cNvPr id="1026" name="Picture 2" descr="Résultat de recherche d'images pour &quot;en savoir plus&quot;">
              <a:hlinkClick r:id="rId6"/>
            </p:cNvPr>
            <p:cNvPicPr>
              <a:picLocks noChangeAspect="1" noChangeArrowheads="1"/>
            </p:cNvPicPr>
            <p:nvPr/>
          </p:nvPicPr>
          <p:blipFill>
            <a:blip r:embed="rId7"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489704" y="1364527"/>
              <a:ext cx="559151" cy="55915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ésultat de recherche d'images pour &quot;clic ici&quot;"/>
            <p:cNvPicPr>
              <a:picLocks noChangeAspect="1" noChangeArrowheads="1"/>
            </p:cNvPicPr>
            <p:nvPr/>
          </p:nvPicPr>
          <p:blipFill>
            <a:blip r:embed="rId8"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716228" y="1723776"/>
              <a:ext cx="288032" cy="288032"/>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ZoneTexte 11"/>
          <p:cNvSpPr txBox="1"/>
          <p:nvPr/>
        </p:nvSpPr>
        <p:spPr>
          <a:xfrm>
            <a:off x="5511892" y="1044774"/>
            <a:ext cx="3536964" cy="230832"/>
          </a:xfrm>
          <a:prstGeom prst="rect">
            <a:avLst/>
          </a:prstGeom>
          <a:solidFill>
            <a:schemeClr val="accent2"/>
          </a:solidFill>
          <a:ln>
            <a:solidFill>
              <a:schemeClr val="accent2"/>
            </a:solidFill>
          </a:ln>
        </p:spPr>
        <p:txBody>
          <a:bodyPr wrap="square" rtlCol="0">
            <a:spAutoFit/>
          </a:bodyPr>
          <a:lstStyle/>
          <a:p>
            <a:pPr algn="ctr"/>
            <a:r>
              <a:rPr lang="fr-FR" sz="900" dirty="0" smtClean="0">
                <a:solidFill>
                  <a:prstClr val="white"/>
                </a:solidFill>
                <a:latin typeface="Arial Rounded MT Bold" panose="020F0704030504030204" pitchFamily="34" charset="0"/>
              </a:rPr>
              <a:t>Heureusement, ils sont clients à la CEGEE ! </a:t>
            </a:r>
            <a:r>
              <a:rPr lang="fr-FR" sz="900" dirty="0" smtClean="0">
                <a:solidFill>
                  <a:prstClr val="white"/>
                </a:solidFill>
                <a:latin typeface="Arial Rounded MT Bold" panose="020F0704030504030204" pitchFamily="34" charset="0"/>
                <a:sym typeface="Wingdings" panose="05000000000000000000" pitchFamily="2" charset="2"/>
              </a:rPr>
              <a:t></a:t>
            </a:r>
            <a:endParaRPr lang="fr-FR" sz="900" dirty="0">
              <a:solidFill>
                <a:prstClr val="white"/>
              </a:solidFill>
              <a:latin typeface="Arial Rounded MT Bold" panose="020F0704030504030204" pitchFamily="34" charset="0"/>
            </a:endParaRPr>
          </a:p>
        </p:txBody>
      </p:sp>
      <p:sp>
        <p:nvSpPr>
          <p:cNvPr id="86" name="Rectangle 85"/>
          <p:cNvSpPr/>
          <p:nvPr/>
        </p:nvSpPr>
        <p:spPr>
          <a:xfrm>
            <a:off x="6521463" y="1312182"/>
            <a:ext cx="1872208" cy="955361"/>
          </a:xfrm>
          <a:prstGeom prst="rect">
            <a:avLst/>
          </a:prstGeom>
          <a:solidFill>
            <a:schemeClr val="accent2">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700" b="1" dirty="0">
                <a:solidFill>
                  <a:srgbClr val="C00000"/>
                </a:solidFill>
              </a:rPr>
              <a:t>ASSISTANCE AUX PERSONNES (AVEC OU SANS </a:t>
            </a:r>
            <a:r>
              <a:rPr lang="fr-FR" sz="700" b="1" dirty="0" smtClean="0">
                <a:solidFill>
                  <a:srgbClr val="C00000"/>
                </a:solidFill>
              </a:rPr>
              <a:t>VÉHICULE)</a:t>
            </a:r>
          </a:p>
          <a:p>
            <a:r>
              <a:rPr lang="fr-FR" sz="700" dirty="0" smtClean="0">
                <a:solidFill>
                  <a:srgbClr val="C00000"/>
                </a:solidFill>
              </a:rPr>
              <a:t>Frais de secours en montagne et prise en charge des frais :</a:t>
            </a:r>
          </a:p>
          <a:p>
            <a:r>
              <a:rPr lang="fr-FR" sz="700" dirty="0" smtClean="0">
                <a:solidFill>
                  <a:srgbClr val="C00000"/>
                </a:solidFill>
              </a:rPr>
              <a:t>• d’évacuation sur piste de ski à concurrence de 160 € (frais de recherche exclus),</a:t>
            </a:r>
          </a:p>
          <a:p>
            <a:r>
              <a:rPr lang="fr-FR" sz="700" dirty="0" smtClean="0">
                <a:solidFill>
                  <a:srgbClr val="C00000"/>
                </a:solidFill>
              </a:rPr>
              <a:t>• de transport en ambulance ou en taxi </a:t>
            </a:r>
          </a:p>
          <a:p>
            <a:r>
              <a:rPr lang="fr-FR" sz="700" dirty="0" smtClean="0">
                <a:solidFill>
                  <a:srgbClr val="C00000"/>
                </a:solidFill>
              </a:rPr>
              <a:t>(CG page 12)</a:t>
            </a:r>
            <a:endParaRPr lang="fr-FR" sz="700" dirty="0">
              <a:solidFill>
                <a:srgbClr val="C00000"/>
              </a:solidFill>
            </a:endParaRPr>
          </a:p>
        </p:txBody>
      </p:sp>
      <p:sp>
        <p:nvSpPr>
          <p:cNvPr id="33" name="Rectangle 32"/>
          <p:cNvSpPr/>
          <p:nvPr/>
        </p:nvSpPr>
        <p:spPr>
          <a:xfrm>
            <a:off x="5548748" y="2295395"/>
            <a:ext cx="941351" cy="1270530"/>
          </a:xfrm>
          <a:prstGeom prst="rect">
            <a:avLst/>
          </a:prstGeom>
          <a:solidFill>
            <a:schemeClr val="accent2">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q"/>
            </a:pPr>
            <a:r>
              <a:rPr lang="fr-FR" sz="900" b="1" dirty="0" smtClean="0">
                <a:solidFill>
                  <a:srgbClr val="C00000"/>
                </a:solidFill>
              </a:rPr>
              <a:t>Visa 1er</a:t>
            </a:r>
            <a:endParaRPr lang="fr-FR" sz="900" b="1" dirty="0">
              <a:solidFill>
                <a:srgbClr val="C00000"/>
              </a:solidFill>
            </a:endParaRPr>
          </a:p>
        </p:txBody>
      </p:sp>
      <p:sp>
        <p:nvSpPr>
          <p:cNvPr id="34" name="Rectangle 33"/>
          <p:cNvSpPr/>
          <p:nvPr/>
        </p:nvSpPr>
        <p:spPr>
          <a:xfrm>
            <a:off x="6521463" y="2295139"/>
            <a:ext cx="1872208" cy="1270530"/>
          </a:xfrm>
          <a:prstGeom prst="rect">
            <a:avLst/>
          </a:prstGeom>
          <a:solidFill>
            <a:schemeClr val="accent2">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700" dirty="0" smtClean="0">
                <a:solidFill>
                  <a:srgbClr val="C00000"/>
                </a:solidFill>
              </a:rPr>
              <a:t>La carte Visa 1</a:t>
            </a:r>
            <a:r>
              <a:rPr lang="fr-FR" sz="700" baseline="30000" dirty="0" smtClean="0">
                <a:solidFill>
                  <a:srgbClr val="C00000"/>
                </a:solidFill>
              </a:rPr>
              <a:t>er</a:t>
            </a:r>
            <a:r>
              <a:rPr lang="fr-FR" sz="700" dirty="0" smtClean="0">
                <a:solidFill>
                  <a:srgbClr val="C00000"/>
                </a:solidFill>
              </a:rPr>
              <a:t> est </a:t>
            </a:r>
            <a:r>
              <a:rPr lang="fr-FR" sz="700" dirty="0">
                <a:solidFill>
                  <a:srgbClr val="C00000"/>
                </a:solidFill>
              </a:rPr>
              <a:t>dotée de </a:t>
            </a:r>
            <a:r>
              <a:rPr lang="fr-FR" sz="700" dirty="0" smtClean="0">
                <a:solidFill>
                  <a:srgbClr val="C00000"/>
                </a:solidFill>
              </a:rPr>
              <a:t>garanties « </a:t>
            </a:r>
            <a:r>
              <a:rPr lang="fr-FR" sz="700" b="1" dirty="0" smtClean="0">
                <a:solidFill>
                  <a:srgbClr val="C00000"/>
                </a:solidFill>
              </a:rPr>
              <a:t>neige et montagne</a:t>
            </a:r>
            <a:r>
              <a:rPr lang="fr-FR" sz="700" dirty="0" smtClean="0">
                <a:solidFill>
                  <a:srgbClr val="C00000"/>
                </a:solidFill>
              </a:rPr>
              <a:t> » </a:t>
            </a:r>
            <a:r>
              <a:rPr lang="fr-FR" sz="700" dirty="0">
                <a:solidFill>
                  <a:srgbClr val="C00000"/>
                </a:solidFill>
              </a:rPr>
              <a:t>d’assurance et/ou </a:t>
            </a:r>
            <a:r>
              <a:rPr lang="fr-FR" sz="700" dirty="0" smtClean="0">
                <a:solidFill>
                  <a:srgbClr val="C00000"/>
                </a:solidFill>
              </a:rPr>
              <a:t>d’assistance. </a:t>
            </a:r>
          </a:p>
          <a:p>
            <a:r>
              <a:rPr lang="fr-FR" sz="700" dirty="0" smtClean="0">
                <a:solidFill>
                  <a:srgbClr val="C00000"/>
                </a:solidFill>
              </a:rPr>
              <a:t>Pour </a:t>
            </a:r>
            <a:r>
              <a:rPr lang="fr-FR" sz="700" dirty="0">
                <a:solidFill>
                  <a:srgbClr val="C00000"/>
                </a:solidFill>
              </a:rPr>
              <a:t>profiter des assurances, il </a:t>
            </a:r>
            <a:r>
              <a:rPr lang="fr-FR" sz="700" dirty="0" smtClean="0">
                <a:solidFill>
                  <a:srgbClr val="C00000"/>
                </a:solidFill>
              </a:rPr>
              <a:t>suffit </a:t>
            </a:r>
            <a:r>
              <a:rPr lang="fr-FR" sz="700" dirty="0">
                <a:solidFill>
                  <a:srgbClr val="C00000"/>
                </a:solidFill>
              </a:rPr>
              <a:t>d’avoir payé avec </a:t>
            </a:r>
            <a:r>
              <a:rPr lang="fr-FR" sz="700" dirty="0" smtClean="0">
                <a:solidFill>
                  <a:srgbClr val="C00000"/>
                </a:solidFill>
              </a:rPr>
              <a:t>la </a:t>
            </a:r>
            <a:r>
              <a:rPr lang="fr-FR" sz="700" dirty="0">
                <a:solidFill>
                  <a:srgbClr val="C00000"/>
                </a:solidFill>
              </a:rPr>
              <a:t>carte </a:t>
            </a:r>
            <a:r>
              <a:rPr lang="fr-FR" sz="700" dirty="0" smtClean="0">
                <a:solidFill>
                  <a:srgbClr val="C00000"/>
                </a:solidFill>
              </a:rPr>
              <a:t>Visa (un simple achat sur le lieu de vacances suffit !) </a:t>
            </a:r>
          </a:p>
          <a:p>
            <a:r>
              <a:rPr lang="fr-FR" sz="600" i="1" dirty="0" smtClean="0">
                <a:solidFill>
                  <a:srgbClr val="C00000"/>
                </a:solidFill>
              </a:rPr>
              <a:t>Notice Carte VISA Assurance/Assistance et fonctionnement des cartes  page 214.</a:t>
            </a:r>
            <a:endParaRPr lang="fr-FR" sz="600" i="1" dirty="0">
              <a:solidFill>
                <a:srgbClr val="C00000"/>
              </a:solidFill>
            </a:endParaRPr>
          </a:p>
        </p:txBody>
      </p:sp>
      <p:grpSp>
        <p:nvGrpSpPr>
          <p:cNvPr id="35" name="Groupe 34"/>
          <p:cNvGrpSpPr/>
          <p:nvPr/>
        </p:nvGrpSpPr>
        <p:grpSpPr>
          <a:xfrm>
            <a:off x="8515172" y="2659923"/>
            <a:ext cx="444407" cy="503265"/>
            <a:chOff x="8489704" y="1364527"/>
            <a:chExt cx="559151" cy="647281"/>
          </a:xfrm>
        </p:grpSpPr>
        <p:pic>
          <p:nvPicPr>
            <p:cNvPr id="36" name="Picture 2" descr="Résultat de recherche d'images pour &quot;en savoir plus&quot;">
              <a:hlinkClick r:id="rId9"/>
            </p:cNvPr>
            <p:cNvPicPr>
              <a:picLocks noChangeAspect="1" noChangeArrowheads="1"/>
            </p:cNvPicPr>
            <p:nvPr/>
          </p:nvPicPr>
          <p:blipFill>
            <a:blip r:embed="rId7"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489704" y="1364527"/>
              <a:ext cx="559151" cy="559151"/>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descr="Résultat de recherche d'images pour &quot;clic ici&quot;"/>
            <p:cNvPicPr>
              <a:picLocks noChangeAspect="1" noChangeArrowheads="1"/>
            </p:cNvPicPr>
            <p:nvPr/>
          </p:nvPicPr>
          <p:blipFill>
            <a:blip r:embed="rId8"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716228" y="1723776"/>
              <a:ext cx="288032" cy="288032"/>
            </a:xfrm>
            <a:prstGeom prst="rect">
              <a:avLst/>
            </a:prstGeom>
            <a:noFill/>
            <a:extLst>
              <a:ext uri="{909E8E84-426E-40DD-AFC4-6F175D3DCCD1}">
                <a14:hiddenFill xmlns:a14="http://schemas.microsoft.com/office/drawing/2010/main">
                  <a:solidFill>
                    <a:srgbClr val="FFFFFF"/>
                  </a:solidFill>
                </a14:hiddenFill>
              </a:ext>
            </a:extLst>
          </p:spPr>
        </p:pic>
      </p:grpSp>
      <p:sp>
        <p:nvSpPr>
          <p:cNvPr id="40" name="Rectangle 39"/>
          <p:cNvSpPr/>
          <p:nvPr/>
        </p:nvSpPr>
        <p:spPr>
          <a:xfrm>
            <a:off x="5548748" y="3593777"/>
            <a:ext cx="941351" cy="462290"/>
          </a:xfrm>
          <a:prstGeom prst="rect">
            <a:avLst/>
          </a:prstGeom>
          <a:solidFill>
            <a:schemeClr val="accent2">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q"/>
            </a:pPr>
            <a:r>
              <a:rPr lang="fr-FR" sz="900" b="1" dirty="0">
                <a:solidFill>
                  <a:srgbClr val="C00000"/>
                </a:solidFill>
              </a:rPr>
              <a:t>Garantie Santé Côté </a:t>
            </a:r>
            <a:r>
              <a:rPr lang="fr-FR" sz="900" b="1" dirty="0" smtClean="0">
                <a:solidFill>
                  <a:srgbClr val="C00000"/>
                </a:solidFill>
              </a:rPr>
              <a:t>Nous</a:t>
            </a:r>
            <a:endParaRPr lang="fr-FR" sz="900" b="1" dirty="0">
              <a:solidFill>
                <a:srgbClr val="C00000"/>
              </a:solidFill>
            </a:endParaRPr>
          </a:p>
        </p:txBody>
      </p:sp>
      <p:grpSp>
        <p:nvGrpSpPr>
          <p:cNvPr id="41" name="Groupe 40"/>
          <p:cNvGrpSpPr/>
          <p:nvPr/>
        </p:nvGrpSpPr>
        <p:grpSpPr>
          <a:xfrm>
            <a:off x="8570736" y="3574901"/>
            <a:ext cx="444407" cy="503265"/>
            <a:chOff x="8489704" y="1364527"/>
            <a:chExt cx="559151" cy="647281"/>
          </a:xfrm>
        </p:grpSpPr>
        <p:pic>
          <p:nvPicPr>
            <p:cNvPr id="42" name="Picture 2" descr="Résultat de recherche d'images pour &quot;en savoir plus&quot;">
              <a:hlinkClick r:id="rId10"/>
            </p:cNvPr>
            <p:cNvPicPr>
              <a:picLocks noChangeAspect="1" noChangeArrowheads="1"/>
            </p:cNvPicPr>
            <p:nvPr/>
          </p:nvPicPr>
          <p:blipFill>
            <a:blip r:embed="rId7"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489704" y="1364527"/>
              <a:ext cx="559151" cy="559151"/>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4" descr="Résultat de recherche d'images pour &quot;clic ici&quot;"/>
            <p:cNvPicPr>
              <a:picLocks noChangeAspect="1" noChangeArrowheads="1"/>
            </p:cNvPicPr>
            <p:nvPr/>
          </p:nvPicPr>
          <p:blipFill>
            <a:blip r:embed="rId8"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716228" y="1723776"/>
              <a:ext cx="288032" cy="288032"/>
            </a:xfrm>
            <a:prstGeom prst="rect">
              <a:avLst/>
            </a:prstGeom>
            <a:noFill/>
            <a:extLst>
              <a:ext uri="{909E8E84-426E-40DD-AFC4-6F175D3DCCD1}">
                <a14:hiddenFill xmlns:a14="http://schemas.microsoft.com/office/drawing/2010/main">
                  <a:solidFill>
                    <a:srgbClr val="FFFFFF"/>
                  </a:solidFill>
                </a14:hiddenFill>
              </a:ext>
            </a:extLst>
          </p:spPr>
        </p:pic>
      </p:grpSp>
      <p:sp>
        <p:nvSpPr>
          <p:cNvPr id="56" name="Rectangle 55"/>
          <p:cNvSpPr/>
          <p:nvPr/>
        </p:nvSpPr>
        <p:spPr>
          <a:xfrm>
            <a:off x="6521463" y="3593265"/>
            <a:ext cx="1872208" cy="463056"/>
          </a:xfrm>
          <a:prstGeom prst="rect">
            <a:avLst/>
          </a:prstGeom>
          <a:solidFill>
            <a:schemeClr val="accent2">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700" dirty="0">
                <a:solidFill>
                  <a:srgbClr val="C00000"/>
                </a:solidFill>
              </a:rPr>
              <a:t>Garanties Hospitalisation, Chambre individuelle, Radiologie, Soins et Lit d’accompagnant.</a:t>
            </a:r>
          </a:p>
        </p:txBody>
      </p:sp>
      <p:sp>
        <p:nvSpPr>
          <p:cNvPr id="57" name="Rectangle 56"/>
          <p:cNvSpPr/>
          <p:nvPr/>
        </p:nvSpPr>
        <p:spPr>
          <a:xfrm>
            <a:off x="5548748" y="4083918"/>
            <a:ext cx="941351" cy="606101"/>
          </a:xfrm>
          <a:prstGeom prst="rect">
            <a:avLst/>
          </a:prstGeom>
          <a:solidFill>
            <a:schemeClr val="accent2">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q"/>
            </a:pPr>
            <a:r>
              <a:rPr lang="fr-FR" sz="900" b="1" dirty="0">
                <a:solidFill>
                  <a:srgbClr val="C00000"/>
                </a:solidFill>
              </a:rPr>
              <a:t>GAV</a:t>
            </a:r>
          </a:p>
        </p:txBody>
      </p:sp>
      <p:sp>
        <p:nvSpPr>
          <p:cNvPr id="58" name="Rectangle 57"/>
          <p:cNvSpPr/>
          <p:nvPr/>
        </p:nvSpPr>
        <p:spPr>
          <a:xfrm>
            <a:off x="6521463" y="4083918"/>
            <a:ext cx="1872208" cy="606101"/>
          </a:xfrm>
          <a:prstGeom prst="rect">
            <a:avLst/>
          </a:prstGeom>
          <a:solidFill>
            <a:schemeClr val="accent2">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700" dirty="0">
                <a:solidFill>
                  <a:srgbClr val="C00000"/>
                </a:solidFill>
              </a:rPr>
              <a:t>Assistance dès le 1er jour d’hospitalisation (</a:t>
            </a:r>
            <a:r>
              <a:rPr lang="fr-FR" sz="700" b="1" u="sng" dirty="0">
                <a:solidFill>
                  <a:srgbClr val="C00000"/>
                </a:solidFill>
              </a:rPr>
              <a:t>et même si l’hospitalisation ne dure qu’une journée</a:t>
            </a:r>
            <a:r>
              <a:rPr lang="fr-FR" sz="700" dirty="0">
                <a:solidFill>
                  <a:srgbClr val="C00000"/>
                </a:solidFill>
              </a:rPr>
              <a:t>). Couverture GAV viagère.</a:t>
            </a:r>
          </a:p>
        </p:txBody>
      </p:sp>
      <p:grpSp>
        <p:nvGrpSpPr>
          <p:cNvPr id="59" name="Groupe 58"/>
          <p:cNvGrpSpPr/>
          <p:nvPr/>
        </p:nvGrpSpPr>
        <p:grpSpPr>
          <a:xfrm>
            <a:off x="8570736" y="4195944"/>
            <a:ext cx="444407" cy="503265"/>
            <a:chOff x="8489704" y="1364527"/>
            <a:chExt cx="559151" cy="647281"/>
          </a:xfrm>
        </p:grpSpPr>
        <p:pic>
          <p:nvPicPr>
            <p:cNvPr id="60" name="Picture 2" descr="Résultat de recherche d'images pour &quot;en savoir plus&quot;">
              <a:hlinkClick r:id="rId11"/>
            </p:cNvPr>
            <p:cNvPicPr>
              <a:picLocks noChangeAspect="1" noChangeArrowheads="1"/>
            </p:cNvPicPr>
            <p:nvPr/>
          </p:nvPicPr>
          <p:blipFill>
            <a:blip r:embed="rId7"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489704" y="1364527"/>
              <a:ext cx="559151" cy="559151"/>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4" descr="Résultat de recherche d'images pour &quot;clic ici&quot;"/>
            <p:cNvPicPr>
              <a:picLocks noChangeAspect="1" noChangeArrowheads="1"/>
            </p:cNvPicPr>
            <p:nvPr/>
          </p:nvPicPr>
          <p:blipFill>
            <a:blip r:embed="rId8"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716228" y="1723776"/>
              <a:ext cx="288032" cy="288032"/>
            </a:xfrm>
            <a:prstGeom prst="rect">
              <a:avLst/>
            </a:prstGeom>
            <a:noFill/>
            <a:extLst>
              <a:ext uri="{909E8E84-426E-40DD-AFC4-6F175D3DCCD1}">
                <a14:hiddenFill xmlns:a14="http://schemas.microsoft.com/office/drawing/2010/main">
                  <a:solidFill>
                    <a:srgbClr val="FFFFFF"/>
                  </a:solidFill>
                </a14:hiddenFill>
              </a:ext>
            </a:extLst>
          </p:spPr>
        </p:pic>
      </p:grpSp>
      <p:pic>
        <p:nvPicPr>
          <p:cNvPr id="38" name="Picture 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rot="491994">
            <a:off x="7755735" y="235689"/>
            <a:ext cx="527227" cy="6691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39" name="Picture 2" descr="Résultat de recherche d'images pour &quot;noel&quot;"/>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8153321" y="144756"/>
            <a:ext cx="812777" cy="763515"/>
          </a:xfrm>
          <a:prstGeom prst="ellipse">
            <a:avLst/>
          </a:prstGeom>
          <a:noFill/>
          <a:extLst>
            <a:ext uri="{909E8E84-426E-40DD-AFC4-6F175D3DCCD1}">
              <a14:hiddenFill xmlns:a14="http://schemas.microsoft.com/office/drawing/2010/main">
                <a:solidFill>
                  <a:srgbClr val="FFFFFF"/>
                </a:solidFill>
              </a14:hiddenFill>
            </a:ext>
          </a:extLst>
        </p:spPr>
      </p:pic>
      <p:pic>
        <p:nvPicPr>
          <p:cNvPr id="47" name="Picture 5" descr="Résultat de recherche d'images pour &quot;boule de noel&quot;"/>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0" y="312223"/>
            <a:ext cx="404428" cy="380764"/>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2" descr="Image associée"/>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296268" y="34814"/>
            <a:ext cx="2325877" cy="1430415"/>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19458" name="Picture 2" descr="Résultat de recherche d'images pour &quot;ski en hiver dessin&quot;"/>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35496" y="2361269"/>
            <a:ext cx="1126503" cy="1146585"/>
          </a:xfrm>
          <a:prstGeom prst="ellipse">
            <a:avLst/>
          </a:prstGeom>
          <a:noFill/>
          <a:ln>
            <a:solidFill>
              <a:srgbClr val="C00000"/>
            </a:solidFill>
          </a:ln>
          <a:extLst>
            <a:ext uri="{909E8E84-426E-40DD-AFC4-6F175D3DCCD1}">
              <a14:hiddenFill xmlns:a14="http://schemas.microsoft.com/office/drawing/2010/main">
                <a:solidFill>
                  <a:srgbClr val="FFFFFF"/>
                </a:solidFill>
              </a14:hiddenFill>
            </a:ext>
          </a:extLst>
        </p:spPr>
      </p:pic>
      <p:pic>
        <p:nvPicPr>
          <p:cNvPr id="45" name="Picture 6"/>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092280" y="164742"/>
            <a:ext cx="660873" cy="5600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grpSp>
        <p:nvGrpSpPr>
          <p:cNvPr id="46" name="Groupe 45"/>
          <p:cNvGrpSpPr/>
          <p:nvPr/>
        </p:nvGrpSpPr>
        <p:grpSpPr>
          <a:xfrm>
            <a:off x="5554093" y="1314945"/>
            <a:ext cx="941351" cy="949233"/>
            <a:chOff x="6638332" y="631684"/>
            <a:chExt cx="941351" cy="720080"/>
          </a:xfrm>
        </p:grpSpPr>
        <p:sp>
          <p:nvSpPr>
            <p:cNvPr id="50" name="Rectangle 49"/>
            <p:cNvSpPr/>
            <p:nvPr/>
          </p:nvSpPr>
          <p:spPr>
            <a:xfrm>
              <a:off x="6638332" y="631684"/>
              <a:ext cx="941351" cy="720080"/>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prstClr val="white">
                      <a:lumMod val="65000"/>
                    </a:prstClr>
                  </a:solidFill>
                </a:rPr>
                <a:t>Quelle solution?</a:t>
              </a:r>
              <a:endParaRPr lang="fr-FR" sz="1100" b="1" dirty="0">
                <a:solidFill>
                  <a:prstClr val="white">
                    <a:lumMod val="65000"/>
                  </a:prstClr>
                </a:solidFill>
              </a:endParaRPr>
            </a:p>
          </p:txBody>
        </p:sp>
        <p:pic>
          <p:nvPicPr>
            <p:cNvPr id="51" name="Picture 4" descr="Résultat de recherche d'images pour &quot;clic ici&quot;"/>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05147" y="1096954"/>
              <a:ext cx="288032" cy="15477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2" name="Groupe 51"/>
          <p:cNvGrpSpPr/>
          <p:nvPr/>
        </p:nvGrpSpPr>
        <p:grpSpPr>
          <a:xfrm>
            <a:off x="6534777" y="1318310"/>
            <a:ext cx="2527392" cy="949233"/>
            <a:chOff x="6469627" y="1711737"/>
            <a:chExt cx="2527392" cy="975525"/>
          </a:xfrm>
        </p:grpSpPr>
        <p:sp>
          <p:nvSpPr>
            <p:cNvPr id="53" name="Rectangle 52"/>
            <p:cNvSpPr/>
            <p:nvPr/>
          </p:nvSpPr>
          <p:spPr>
            <a:xfrm>
              <a:off x="6469627" y="1711737"/>
              <a:ext cx="2527392" cy="975525"/>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prstClr val="white">
                      <a:lumMod val="65000"/>
                    </a:prstClr>
                  </a:solidFill>
                </a:rPr>
                <a:t>Quelle formule?</a:t>
              </a:r>
            </a:p>
            <a:p>
              <a:pPr algn="ctr"/>
              <a:r>
                <a:rPr lang="fr-FR" sz="1100" b="1" dirty="0">
                  <a:solidFill>
                    <a:prstClr val="white">
                      <a:lumMod val="65000"/>
                    </a:prstClr>
                  </a:solidFill>
                </a:rPr>
                <a:t>Quelle garantie ?</a:t>
              </a:r>
            </a:p>
          </p:txBody>
        </p:sp>
        <p:pic>
          <p:nvPicPr>
            <p:cNvPr id="54" name="Picture 4" descr="Résultat de recherche d'images pour &quot;clic ici&quot;"/>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657734" y="2287002"/>
              <a:ext cx="288032" cy="20168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5" name="Groupe 54"/>
          <p:cNvGrpSpPr/>
          <p:nvPr/>
        </p:nvGrpSpPr>
        <p:grpSpPr>
          <a:xfrm>
            <a:off x="5554092" y="2295138"/>
            <a:ext cx="941351" cy="1267165"/>
            <a:chOff x="6638332" y="631684"/>
            <a:chExt cx="941351" cy="720080"/>
          </a:xfrm>
        </p:grpSpPr>
        <p:sp>
          <p:nvSpPr>
            <p:cNvPr id="62" name="Rectangle 61"/>
            <p:cNvSpPr/>
            <p:nvPr/>
          </p:nvSpPr>
          <p:spPr>
            <a:xfrm>
              <a:off x="6638332" y="631684"/>
              <a:ext cx="941351" cy="720080"/>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prstClr val="white">
                      <a:lumMod val="65000"/>
                    </a:prstClr>
                  </a:solidFill>
                </a:rPr>
                <a:t>Quelle solution?</a:t>
              </a:r>
              <a:endParaRPr lang="fr-FR" sz="1100" b="1" dirty="0">
                <a:solidFill>
                  <a:prstClr val="white">
                    <a:lumMod val="65000"/>
                  </a:prstClr>
                </a:solidFill>
              </a:endParaRPr>
            </a:p>
          </p:txBody>
        </p:sp>
        <p:pic>
          <p:nvPicPr>
            <p:cNvPr id="63" name="Picture 4" descr="Résultat de recherche d'images pour &quot;clic ici&quot;"/>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05147" y="1096954"/>
              <a:ext cx="288032" cy="15477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4" name="Groupe 63"/>
          <p:cNvGrpSpPr/>
          <p:nvPr/>
        </p:nvGrpSpPr>
        <p:grpSpPr>
          <a:xfrm>
            <a:off x="6534776" y="2298503"/>
            <a:ext cx="2527392" cy="1267165"/>
            <a:chOff x="6469627" y="1711737"/>
            <a:chExt cx="2527392" cy="975525"/>
          </a:xfrm>
        </p:grpSpPr>
        <p:sp>
          <p:nvSpPr>
            <p:cNvPr id="65" name="Rectangle 64"/>
            <p:cNvSpPr/>
            <p:nvPr/>
          </p:nvSpPr>
          <p:spPr>
            <a:xfrm>
              <a:off x="6469627" y="1711737"/>
              <a:ext cx="2527392" cy="975525"/>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prstClr val="white">
                      <a:lumMod val="65000"/>
                    </a:prstClr>
                  </a:solidFill>
                </a:rPr>
                <a:t>Quelle formule?</a:t>
              </a:r>
            </a:p>
            <a:p>
              <a:pPr algn="ctr"/>
              <a:r>
                <a:rPr lang="fr-FR" sz="1100" b="1" dirty="0">
                  <a:solidFill>
                    <a:prstClr val="white">
                      <a:lumMod val="65000"/>
                    </a:prstClr>
                  </a:solidFill>
                </a:rPr>
                <a:t>Quelle garantie ?</a:t>
              </a:r>
            </a:p>
          </p:txBody>
        </p:sp>
        <p:pic>
          <p:nvPicPr>
            <p:cNvPr id="66" name="Picture 4" descr="Résultat de recherche d'images pour &quot;clic ici&quot;"/>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657734" y="2287002"/>
              <a:ext cx="288032" cy="20168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7" name="Groupe 66"/>
          <p:cNvGrpSpPr/>
          <p:nvPr/>
        </p:nvGrpSpPr>
        <p:grpSpPr>
          <a:xfrm>
            <a:off x="5554093" y="3593776"/>
            <a:ext cx="948235" cy="459179"/>
            <a:chOff x="6638332" y="631684"/>
            <a:chExt cx="948235" cy="720080"/>
          </a:xfrm>
        </p:grpSpPr>
        <p:sp>
          <p:nvSpPr>
            <p:cNvPr id="68" name="Rectangle 67"/>
            <p:cNvSpPr/>
            <p:nvPr/>
          </p:nvSpPr>
          <p:spPr>
            <a:xfrm>
              <a:off x="6638332" y="631684"/>
              <a:ext cx="941351" cy="720080"/>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prstClr val="white">
                      <a:lumMod val="65000"/>
                    </a:prstClr>
                  </a:solidFill>
                </a:rPr>
                <a:t>Quelle solution?</a:t>
              </a:r>
              <a:endParaRPr lang="fr-FR" sz="1100" b="1" dirty="0">
                <a:solidFill>
                  <a:prstClr val="white">
                    <a:lumMod val="65000"/>
                  </a:prstClr>
                </a:solidFill>
              </a:endParaRPr>
            </a:p>
          </p:txBody>
        </p:sp>
        <p:pic>
          <p:nvPicPr>
            <p:cNvPr id="69" name="Picture 4" descr="Résultat de recherche d'images pour &quot;clic ici&quot;"/>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98535" y="729596"/>
              <a:ext cx="288032" cy="37517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0" name="Groupe 69"/>
          <p:cNvGrpSpPr/>
          <p:nvPr/>
        </p:nvGrpSpPr>
        <p:grpSpPr>
          <a:xfrm>
            <a:off x="6534777" y="3597141"/>
            <a:ext cx="2527392" cy="459179"/>
            <a:chOff x="6469627" y="1711737"/>
            <a:chExt cx="2527392" cy="975525"/>
          </a:xfrm>
        </p:grpSpPr>
        <p:sp>
          <p:nvSpPr>
            <p:cNvPr id="71" name="Rectangle 70"/>
            <p:cNvSpPr/>
            <p:nvPr/>
          </p:nvSpPr>
          <p:spPr>
            <a:xfrm>
              <a:off x="6469627" y="1711737"/>
              <a:ext cx="2527392" cy="975525"/>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prstClr val="white">
                      <a:lumMod val="65000"/>
                    </a:prstClr>
                  </a:solidFill>
                </a:rPr>
                <a:t>Quelle formule?</a:t>
              </a:r>
            </a:p>
            <a:p>
              <a:pPr algn="ctr"/>
              <a:r>
                <a:rPr lang="fr-FR" sz="1100" b="1" dirty="0">
                  <a:solidFill>
                    <a:prstClr val="white">
                      <a:lumMod val="65000"/>
                    </a:prstClr>
                  </a:solidFill>
                </a:rPr>
                <a:t>Quelle garantie ?</a:t>
              </a:r>
            </a:p>
          </p:txBody>
        </p:sp>
        <p:pic>
          <p:nvPicPr>
            <p:cNvPr id="72" name="Picture 4" descr="Résultat de recherche d'images pour &quot;clic ici&quot;"/>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657734" y="2126292"/>
              <a:ext cx="288032" cy="36239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3" name="Groupe 72"/>
          <p:cNvGrpSpPr/>
          <p:nvPr/>
        </p:nvGrpSpPr>
        <p:grpSpPr>
          <a:xfrm>
            <a:off x="5555572" y="4082993"/>
            <a:ext cx="946756" cy="680550"/>
            <a:chOff x="6638332" y="631684"/>
            <a:chExt cx="946756" cy="790818"/>
          </a:xfrm>
        </p:grpSpPr>
        <p:sp>
          <p:nvSpPr>
            <p:cNvPr id="74" name="Rectangle 73"/>
            <p:cNvSpPr/>
            <p:nvPr/>
          </p:nvSpPr>
          <p:spPr>
            <a:xfrm>
              <a:off x="6638332" y="631684"/>
              <a:ext cx="941351" cy="720080"/>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prstClr val="white">
                      <a:lumMod val="65000"/>
                    </a:prstClr>
                  </a:solidFill>
                </a:rPr>
                <a:t>Quelle solution?</a:t>
              </a:r>
              <a:endParaRPr lang="fr-FR" sz="1100" b="1" dirty="0">
                <a:solidFill>
                  <a:prstClr val="white">
                    <a:lumMod val="65000"/>
                  </a:prstClr>
                </a:solidFill>
              </a:endParaRPr>
            </a:p>
          </p:txBody>
        </p:sp>
        <p:pic>
          <p:nvPicPr>
            <p:cNvPr id="75" name="Picture 4" descr="Résultat de recherche d'images pour &quot;clic ici&quot;"/>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97056" y="1113739"/>
              <a:ext cx="288032" cy="30876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6" name="Groupe 75"/>
          <p:cNvGrpSpPr/>
          <p:nvPr/>
        </p:nvGrpSpPr>
        <p:grpSpPr>
          <a:xfrm>
            <a:off x="6536256" y="4086358"/>
            <a:ext cx="2527392" cy="619675"/>
            <a:chOff x="6469627" y="1711737"/>
            <a:chExt cx="2527392" cy="975525"/>
          </a:xfrm>
        </p:grpSpPr>
        <p:sp>
          <p:nvSpPr>
            <p:cNvPr id="77" name="Rectangle 76"/>
            <p:cNvSpPr/>
            <p:nvPr/>
          </p:nvSpPr>
          <p:spPr>
            <a:xfrm>
              <a:off x="6469627" y="1711737"/>
              <a:ext cx="2527392" cy="975525"/>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prstClr val="white">
                      <a:lumMod val="65000"/>
                    </a:prstClr>
                  </a:solidFill>
                </a:rPr>
                <a:t>Quelle formule?</a:t>
              </a:r>
            </a:p>
            <a:p>
              <a:pPr algn="ctr"/>
              <a:r>
                <a:rPr lang="fr-FR" sz="1100" b="1" dirty="0">
                  <a:solidFill>
                    <a:prstClr val="white">
                      <a:lumMod val="65000"/>
                    </a:prstClr>
                  </a:solidFill>
                </a:rPr>
                <a:t>Quelle garantie ?</a:t>
              </a:r>
            </a:p>
          </p:txBody>
        </p:sp>
        <p:pic>
          <p:nvPicPr>
            <p:cNvPr id="78" name="Picture 4" descr="Résultat de recherche d'images pour &quot;clic ici&quot;"/>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657734" y="2126292"/>
              <a:ext cx="288032" cy="36239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366633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46"/>
                                        </p:tgtEl>
                                      </p:cBhvr>
                                    </p:animEffect>
                                    <p:set>
                                      <p:cBhvr>
                                        <p:cTn id="7" dur="1" fill="hold">
                                          <p:stCondLst>
                                            <p:cond delay="499"/>
                                          </p:stCondLst>
                                        </p:cTn>
                                        <p:tgtEl>
                                          <p:spTgt spid="4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52"/>
                                        </p:tgtEl>
                                      </p:cBhvr>
                                    </p:animEffect>
                                    <p:set>
                                      <p:cBhvr>
                                        <p:cTn id="12" dur="1" fill="hold">
                                          <p:stCondLst>
                                            <p:cond delay="499"/>
                                          </p:stCondLst>
                                        </p:cTn>
                                        <p:tgtEl>
                                          <p:spTgt spid="52"/>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55"/>
                                        </p:tgtEl>
                                      </p:cBhvr>
                                    </p:animEffect>
                                    <p:set>
                                      <p:cBhvr>
                                        <p:cTn id="17" dur="1" fill="hold">
                                          <p:stCondLst>
                                            <p:cond delay="499"/>
                                          </p:stCondLst>
                                        </p:cTn>
                                        <p:tgtEl>
                                          <p:spTgt spid="55"/>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64"/>
                                        </p:tgtEl>
                                      </p:cBhvr>
                                    </p:animEffect>
                                    <p:set>
                                      <p:cBhvr>
                                        <p:cTn id="22" dur="1" fill="hold">
                                          <p:stCondLst>
                                            <p:cond delay="499"/>
                                          </p:stCondLst>
                                        </p:cTn>
                                        <p:tgtEl>
                                          <p:spTgt spid="64"/>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nodeType="clickEffect">
                                  <p:stCondLst>
                                    <p:cond delay="0"/>
                                  </p:stCondLst>
                                  <p:childTnLst>
                                    <p:animEffect transition="out" filter="fade">
                                      <p:cBhvr>
                                        <p:cTn id="26" dur="500"/>
                                        <p:tgtEl>
                                          <p:spTgt spid="67"/>
                                        </p:tgtEl>
                                      </p:cBhvr>
                                    </p:animEffect>
                                    <p:set>
                                      <p:cBhvr>
                                        <p:cTn id="27" dur="1" fill="hold">
                                          <p:stCondLst>
                                            <p:cond delay="499"/>
                                          </p:stCondLst>
                                        </p:cTn>
                                        <p:tgtEl>
                                          <p:spTgt spid="67"/>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70"/>
                                        </p:tgtEl>
                                      </p:cBhvr>
                                    </p:animEffect>
                                    <p:set>
                                      <p:cBhvr>
                                        <p:cTn id="32" dur="1" fill="hold">
                                          <p:stCondLst>
                                            <p:cond delay="499"/>
                                          </p:stCondLst>
                                        </p:cTn>
                                        <p:tgtEl>
                                          <p:spTgt spid="70"/>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nodeType="clickEffect">
                                  <p:stCondLst>
                                    <p:cond delay="0"/>
                                  </p:stCondLst>
                                  <p:childTnLst>
                                    <p:animEffect transition="out" filter="fade">
                                      <p:cBhvr>
                                        <p:cTn id="36" dur="500"/>
                                        <p:tgtEl>
                                          <p:spTgt spid="73"/>
                                        </p:tgtEl>
                                      </p:cBhvr>
                                    </p:animEffect>
                                    <p:set>
                                      <p:cBhvr>
                                        <p:cTn id="37" dur="1" fill="hold">
                                          <p:stCondLst>
                                            <p:cond delay="499"/>
                                          </p:stCondLst>
                                        </p:cTn>
                                        <p:tgtEl>
                                          <p:spTgt spid="7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nodeType="clickEffect">
                                  <p:stCondLst>
                                    <p:cond delay="0"/>
                                  </p:stCondLst>
                                  <p:childTnLst>
                                    <p:animEffect transition="out" filter="fade">
                                      <p:cBhvr>
                                        <p:cTn id="41" dur="500"/>
                                        <p:tgtEl>
                                          <p:spTgt spid="76"/>
                                        </p:tgtEl>
                                      </p:cBhvr>
                                    </p:animEffect>
                                    <p:set>
                                      <p:cBhvr>
                                        <p:cTn id="42" dur="1" fill="hold">
                                          <p:stCondLst>
                                            <p:cond delay="499"/>
                                          </p:stCondLst>
                                        </p:cTn>
                                        <p:tgtEl>
                                          <p:spTgt spid="7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841933">
            <a:off x="5948267" y="182773"/>
            <a:ext cx="532059" cy="7896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4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93561">
            <a:off x="6469624" y="249245"/>
            <a:ext cx="700078" cy="7056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45"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2280" y="164742"/>
            <a:ext cx="660873" cy="5600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 name="Titre 5"/>
          <p:cNvSpPr txBox="1">
            <a:spLocks/>
          </p:cNvSpPr>
          <p:nvPr/>
        </p:nvSpPr>
        <p:spPr>
          <a:xfrm>
            <a:off x="369185" y="201513"/>
            <a:ext cx="7650163" cy="584775"/>
          </a:xfrm>
          <a:prstGeom prst="rect">
            <a:avLst/>
          </a:prstGeom>
        </p:spPr>
        <p:txBody>
          <a:bodyPr vert="horz" lIns="91440" tIns="45720" rIns="91440" bIns="45720" rtlCol="0" anchor="t" anchorCtr="0">
            <a:spAutoFit/>
          </a:bodyPr>
          <a:lstStyle>
            <a:lvl1pPr algn="l" rtl="0" fontAlgn="base">
              <a:spcBef>
                <a:spcPct val="0"/>
              </a:spcBef>
              <a:spcAft>
                <a:spcPct val="0"/>
              </a:spcAft>
              <a:defRPr sz="2200" b="1" kern="1200" cap="all" baseline="0">
                <a:solidFill>
                  <a:srgbClr val="7F7F7F"/>
                </a:solidFill>
                <a:latin typeface="+mj-lt"/>
                <a:ea typeface="+mj-ea"/>
                <a:cs typeface="+mj-cs"/>
              </a:defRPr>
            </a:lvl1pPr>
            <a:lvl2pPr algn="l" rtl="0" fontAlgn="base">
              <a:spcBef>
                <a:spcPct val="0"/>
              </a:spcBef>
              <a:spcAft>
                <a:spcPct val="0"/>
              </a:spcAft>
              <a:defRPr sz="2200" b="1">
                <a:solidFill>
                  <a:srgbClr val="7F7F7F"/>
                </a:solidFill>
                <a:latin typeface="Arial Narrow" pitchFamily="34" charset="0"/>
              </a:defRPr>
            </a:lvl2pPr>
            <a:lvl3pPr algn="l" rtl="0" fontAlgn="base">
              <a:spcBef>
                <a:spcPct val="0"/>
              </a:spcBef>
              <a:spcAft>
                <a:spcPct val="0"/>
              </a:spcAft>
              <a:defRPr sz="2200" b="1">
                <a:solidFill>
                  <a:srgbClr val="7F7F7F"/>
                </a:solidFill>
                <a:latin typeface="Arial Narrow" pitchFamily="34" charset="0"/>
              </a:defRPr>
            </a:lvl3pPr>
            <a:lvl4pPr algn="l" rtl="0" fontAlgn="base">
              <a:spcBef>
                <a:spcPct val="0"/>
              </a:spcBef>
              <a:spcAft>
                <a:spcPct val="0"/>
              </a:spcAft>
              <a:defRPr sz="2200" b="1">
                <a:solidFill>
                  <a:srgbClr val="7F7F7F"/>
                </a:solidFill>
                <a:latin typeface="Arial Narrow" pitchFamily="34" charset="0"/>
              </a:defRPr>
            </a:lvl4pPr>
            <a:lvl5pPr algn="l" rtl="0" fontAlgn="base">
              <a:spcBef>
                <a:spcPct val="0"/>
              </a:spcBef>
              <a:spcAft>
                <a:spcPct val="0"/>
              </a:spcAft>
              <a:defRPr sz="2200" b="1">
                <a:solidFill>
                  <a:srgbClr val="7F7F7F"/>
                </a:solidFill>
                <a:latin typeface="Arial Narrow" pitchFamily="34" charset="0"/>
              </a:defRPr>
            </a:lvl5pPr>
            <a:lvl6pPr marL="457200" algn="l" rtl="0" fontAlgn="base">
              <a:spcBef>
                <a:spcPct val="0"/>
              </a:spcBef>
              <a:spcAft>
                <a:spcPct val="0"/>
              </a:spcAft>
              <a:defRPr sz="2200" b="1">
                <a:solidFill>
                  <a:srgbClr val="7F7F7F"/>
                </a:solidFill>
                <a:latin typeface="Arial Narrow" pitchFamily="34" charset="0"/>
              </a:defRPr>
            </a:lvl6pPr>
            <a:lvl7pPr marL="914400" algn="l" rtl="0" fontAlgn="base">
              <a:spcBef>
                <a:spcPct val="0"/>
              </a:spcBef>
              <a:spcAft>
                <a:spcPct val="0"/>
              </a:spcAft>
              <a:defRPr sz="2200" b="1">
                <a:solidFill>
                  <a:srgbClr val="7F7F7F"/>
                </a:solidFill>
                <a:latin typeface="Arial Narrow" pitchFamily="34" charset="0"/>
              </a:defRPr>
            </a:lvl7pPr>
            <a:lvl8pPr marL="1371600" algn="l" rtl="0" fontAlgn="base">
              <a:spcBef>
                <a:spcPct val="0"/>
              </a:spcBef>
              <a:spcAft>
                <a:spcPct val="0"/>
              </a:spcAft>
              <a:defRPr sz="2200" b="1">
                <a:solidFill>
                  <a:srgbClr val="7F7F7F"/>
                </a:solidFill>
                <a:latin typeface="Arial Narrow" pitchFamily="34" charset="0"/>
              </a:defRPr>
            </a:lvl8pPr>
            <a:lvl9pPr marL="1828800" algn="l" rtl="0" fontAlgn="base">
              <a:spcBef>
                <a:spcPct val="0"/>
              </a:spcBef>
              <a:spcAft>
                <a:spcPct val="0"/>
              </a:spcAft>
              <a:defRPr sz="2200" b="1">
                <a:solidFill>
                  <a:srgbClr val="7F7F7F"/>
                </a:solidFill>
                <a:latin typeface="Arial Narrow" pitchFamily="34" charset="0"/>
              </a:defRPr>
            </a:lvl9pPr>
          </a:lstStyle>
          <a:p>
            <a:pPr fontAlgn="auto">
              <a:spcAft>
                <a:spcPts val="0"/>
              </a:spcAft>
              <a:defRPr/>
            </a:pPr>
            <a:r>
              <a:rPr lang="fr-FR" sz="1800" b="0" dirty="0" smtClean="0">
                <a:solidFill>
                  <a:sysClr val="windowText" lastClr="000000">
                    <a:lumMod val="50000"/>
                    <a:lumOff val="50000"/>
                  </a:sysClr>
                </a:solidFill>
                <a:cs typeface="Calibri" panose="020F0502020204030204" pitchFamily="34" charset="0"/>
              </a:rPr>
              <a:t>Les grands parents, Les PARENTS et EMMA</a:t>
            </a:r>
          </a:p>
          <a:p>
            <a:pPr fontAlgn="auto">
              <a:spcAft>
                <a:spcPts val="0"/>
              </a:spcAft>
              <a:defRPr/>
            </a:pPr>
            <a:r>
              <a:rPr lang="fr-FR" sz="1400" b="0" cap="none" dirty="0" smtClean="0">
                <a:solidFill>
                  <a:srgbClr val="C00000"/>
                </a:solidFill>
                <a:cs typeface="Calibri" panose="020F0502020204030204" pitchFamily="34" charset="0"/>
              </a:rPr>
              <a:t>Bonne année !</a:t>
            </a:r>
            <a:endParaRPr lang="fr-FR" sz="1400" b="0" dirty="0">
              <a:solidFill>
                <a:srgbClr val="C00000"/>
              </a:solidFill>
              <a:cs typeface="Calibri" panose="020F0502020204030204" pitchFamily="34" charset="0"/>
            </a:endParaRPr>
          </a:p>
        </p:txBody>
      </p:sp>
      <p:cxnSp>
        <p:nvCxnSpPr>
          <p:cNvPr id="4" name="Connecteur droit 3"/>
          <p:cNvCxnSpPr/>
          <p:nvPr/>
        </p:nvCxnSpPr>
        <p:spPr>
          <a:xfrm>
            <a:off x="389183" y="182773"/>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 name="Connecteur droit 4"/>
          <p:cNvCxnSpPr/>
          <p:nvPr/>
        </p:nvCxnSpPr>
        <p:spPr>
          <a:xfrm>
            <a:off x="389183" y="830845"/>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645975" y="1312948"/>
            <a:ext cx="4822417" cy="3491050"/>
          </a:xfrm>
          <a:prstGeom prst="rect">
            <a:avLst/>
          </a:prstGeom>
          <a:solidFill>
            <a:schemeClr val="bg1"/>
          </a:solidFill>
          <a:ln w="12700">
            <a:solidFill>
              <a:schemeClr val="accent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8" name="ZoneTexte 7"/>
          <p:cNvSpPr txBox="1"/>
          <p:nvPr/>
        </p:nvSpPr>
        <p:spPr>
          <a:xfrm>
            <a:off x="1140846" y="1980585"/>
            <a:ext cx="4310844" cy="2031325"/>
          </a:xfrm>
          <a:prstGeom prst="rect">
            <a:avLst/>
          </a:prstGeom>
          <a:noFill/>
        </p:spPr>
        <p:txBody>
          <a:bodyPr wrap="square" rtlCol="0">
            <a:spAutoFit/>
          </a:bodyPr>
          <a:lstStyle/>
          <a:p>
            <a:endParaRPr lang="fr-FR" sz="900" dirty="0" smtClean="0">
              <a:solidFill>
                <a:srgbClr val="C00000"/>
              </a:solidFill>
            </a:endParaRPr>
          </a:p>
          <a:p>
            <a:r>
              <a:rPr lang="fr-FR" sz="900" dirty="0" smtClean="0">
                <a:solidFill>
                  <a:srgbClr val="C00000"/>
                </a:solidFill>
              </a:rPr>
              <a:t>Noël est passé, place au réveillon du Nouvel An !</a:t>
            </a:r>
          </a:p>
          <a:p>
            <a:r>
              <a:rPr lang="fr-FR" sz="900" dirty="0" smtClean="0">
                <a:solidFill>
                  <a:srgbClr val="C00000"/>
                </a:solidFill>
              </a:rPr>
              <a:t>Il est de tradition chez </a:t>
            </a:r>
            <a:r>
              <a:rPr lang="fr-FR" sz="900" dirty="0">
                <a:solidFill>
                  <a:srgbClr val="C00000"/>
                </a:solidFill>
              </a:rPr>
              <a:t>les </a:t>
            </a:r>
            <a:r>
              <a:rPr lang="fr-FR" sz="900" dirty="0" smtClean="0">
                <a:solidFill>
                  <a:srgbClr val="C00000"/>
                </a:solidFill>
              </a:rPr>
              <a:t>Martin de faire </a:t>
            </a:r>
            <a:r>
              <a:rPr lang="fr-FR" sz="900" dirty="0">
                <a:solidFill>
                  <a:srgbClr val="C00000"/>
                </a:solidFill>
              </a:rPr>
              <a:t>la fête </a:t>
            </a:r>
            <a:r>
              <a:rPr lang="fr-FR" sz="900" dirty="0" smtClean="0">
                <a:solidFill>
                  <a:srgbClr val="C00000"/>
                </a:solidFill>
              </a:rPr>
              <a:t>et bien entendu de s’élancer dans les rues à minuit pour y jeter pétards et feux d’artifice.</a:t>
            </a:r>
            <a:endParaRPr lang="fr-FR" sz="900" dirty="0">
              <a:solidFill>
                <a:srgbClr val="C00000"/>
              </a:solidFill>
            </a:endParaRPr>
          </a:p>
          <a:p>
            <a:endParaRPr lang="fr-FR" sz="900" dirty="0" smtClean="0">
              <a:solidFill>
                <a:srgbClr val="C00000"/>
              </a:solidFill>
            </a:endParaRPr>
          </a:p>
          <a:p>
            <a:r>
              <a:rPr lang="fr-FR" sz="900" dirty="0" smtClean="0">
                <a:solidFill>
                  <a:srgbClr val="C00000"/>
                </a:solidFill>
              </a:rPr>
              <a:t>Et quand Alain peut s’amuser avec des pétards, on ne le tient plus ! Il aime jouer avec le feu… et cela ne lui réussit pas !</a:t>
            </a:r>
          </a:p>
          <a:p>
            <a:endParaRPr lang="fr-FR" sz="900" dirty="0" smtClean="0">
              <a:solidFill>
                <a:srgbClr val="C00000"/>
              </a:solidFill>
            </a:endParaRPr>
          </a:p>
          <a:p>
            <a:r>
              <a:rPr lang="fr-FR" sz="900" dirty="0" smtClean="0">
                <a:solidFill>
                  <a:srgbClr val="C00000"/>
                </a:solidFill>
              </a:rPr>
              <a:t>Tout d’abord, il lance un pétard, sans faire exprès bien entendu, trop près d’un passant. Le manteau de ce passant est détérioré. Il va falloir le lui rembourser et il menace de porter plainte. Il est en pétard !</a:t>
            </a:r>
          </a:p>
          <a:p>
            <a:endParaRPr lang="fr-FR" sz="900" dirty="0" smtClean="0">
              <a:solidFill>
                <a:srgbClr val="C00000"/>
              </a:solidFill>
            </a:endParaRPr>
          </a:p>
          <a:p>
            <a:r>
              <a:rPr lang="fr-FR" sz="900" dirty="0" smtClean="0">
                <a:solidFill>
                  <a:srgbClr val="C00000"/>
                </a:solidFill>
              </a:rPr>
              <a:t>Et pour couronner cette soirée explosive, un pétard éclate dans la main d’Alain qui n’en avait pas terminé avec les bêtises. Direction les urgences </a:t>
            </a:r>
            <a:r>
              <a:rPr lang="fr-FR" sz="900" dirty="0" smtClean="0">
                <a:solidFill>
                  <a:srgbClr val="C00000"/>
                </a:solidFill>
                <a:sym typeface="Wingdings" panose="05000000000000000000" pitchFamily="2" charset="2"/>
              </a:rPr>
              <a:t>.</a:t>
            </a:r>
            <a:endParaRPr lang="fr-FR" sz="900" dirty="0" smtClean="0">
              <a:solidFill>
                <a:srgbClr val="C00000"/>
              </a:solidFill>
            </a:endParaRPr>
          </a:p>
        </p:txBody>
      </p:sp>
      <p:sp>
        <p:nvSpPr>
          <p:cNvPr id="11" name="Rectangle 10"/>
          <p:cNvSpPr/>
          <p:nvPr/>
        </p:nvSpPr>
        <p:spPr>
          <a:xfrm>
            <a:off x="5528276" y="1312947"/>
            <a:ext cx="941351" cy="1834867"/>
          </a:xfrm>
          <a:prstGeom prst="rect">
            <a:avLst/>
          </a:prstGeom>
          <a:solidFill>
            <a:schemeClr val="accent2">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q"/>
            </a:pPr>
            <a:r>
              <a:rPr lang="fr-FR" sz="900" b="1" dirty="0" smtClean="0">
                <a:solidFill>
                  <a:srgbClr val="C00000"/>
                </a:solidFill>
              </a:rPr>
              <a:t>MRH</a:t>
            </a:r>
            <a:endParaRPr lang="fr-FR" sz="900" b="1" dirty="0">
              <a:solidFill>
                <a:srgbClr val="C00000"/>
              </a:solidFill>
            </a:endParaRPr>
          </a:p>
        </p:txBody>
      </p:sp>
      <p:grpSp>
        <p:nvGrpSpPr>
          <p:cNvPr id="9" name="Groupe 8"/>
          <p:cNvGrpSpPr/>
          <p:nvPr/>
        </p:nvGrpSpPr>
        <p:grpSpPr>
          <a:xfrm>
            <a:off x="8604449" y="1492979"/>
            <a:ext cx="444407" cy="503265"/>
            <a:chOff x="8489704" y="1364527"/>
            <a:chExt cx="559151" cy="647281"/>
          </a:xfrm>
        </p:grpSpPr>
        <p:pic>
          <p:nvPicPr>
            <p:cNvPr id="1026" name="Picture 2" descr="Résultat de recherche d'images pour &quot;en savoir plus&quot;">
              <a:hlinkClick r:id="rId5"/>
            </p:cNvPr>
            <p:cNvPicPr>
              <a:picLocks noChangeAspect="1" noChangeArrowheads="1"/>
            </p:cNvPicPr>
            <p:nvPr/>
          </p:nvPicPr>
          <p:blipFill>
            <a:blip r:embed="rId6"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489704" y="1364527"/>
              <a:ext cx="559151" cy="55915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ésultat de recherche d'images pour &quot;clic ici&quot;"/>
            <p:cNvPicPr>
              <a:picLocks noChangeAspect="1" noChangeArrowheads="1"/>
            </p:cNvPicPr>
            <p:nvPr/>
          </p:nvPicPr>
          <p:blipFill>
            <a:blip r:embed="rId7"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716228" y="1723776"/>
              <a:ext cx="288032" cy="288032"/>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ZoneTexte 11"/>
          <p:cNvSpPr txBox="1"/>
          <p:nvPr/>
        </p:nvSpPr>
        <p:spPr>
          <a:xfrm>
            <a:off x="5511892" y="1044774"/>
            <a:ext cx="3536964" cy="230832"/>
          </a:xfrm>
          <a:prstGeom prst="rect">
            <a:avLst/>
          </a:prstGeom>
          <a:solidFill>
            <a:schemeClr val="accent2"/>
          </a:solidFill>
          <a:ln>
            <a:solidFill>
              <a:schemeClr val="accent2"/>
            </a:solidFill>
          </a:ln>
        </p:spPr>
        <p:txBody>
          <a:bodyPr wrap="square" rtlCol="0">
            <a:spAutoFit/>
          </a:bodyPr>
          <a:lstStyle/>
          <a:p>
            <a:pPr algn="ctr"/>
            <a:r>
              <a:rPr lang="fr-FR" sz="900" dirty="0" smtClean="0">
                <a:solidFill>
                  <a:prstClr val="white"/>
                </a:solidFill>
                <a:latin typeface="Arial Rounded MT Bold" panose="020F0704030504030204" pitchFamily="34" charset="0"/>
              </a:rPr>
              <a:t>Heureusement, ils sont clients à la CEGEE ! </a:t>
            </a:r>
            <a:r>
              <a:rPr lang="fr-FR" sz="900" dirty="0" smtClean="0">
                <a:solidFill>
                  <a:prstClr val="white"/>
                </a:solidFill>
                <a:latin typeface="Arial Rounded MT Bold" panose="020F0704030504030204" pitchFamily="34" charset="0"/>
                <a:sym typeface="Wingdings" panose="05000000000000000000" pitchFamily="2" charset="2"/>
              </a:rPr>
              <a:t></a:t>
            </a:r>
            <a:endParaRPr lang="fr-FR" sz="900" dirty="0">
              <a:solidFill>
                <a:prstClr val="white"/>
              </a:solidFill>
              <a:latin typeface="Arial Rounded MT Bold" panose="020F0704030504030204" pitchFamily="34" charset="0"/>
            </a:endParaRPr>
          </a:p>
        </p:txBody>
      </p:sp>
      <p:sp>
        <p:nvSpPr>
          <p:cNvPr id="86" name="Rectangle 85"/>
          <p:cNvSpPr/>
          <p:nvPr/>
        </p:nvSpPr>
        <p:spPr>
          <a:xfrm>
            <a:off x="6521463" y="1312181"/>
            <a:ext cx="1872208" cy="823940"/>
          </a:xfrm>
          <a:prstGeom prst="rect">
            <a:avLst/>
          </a:prstGeom>
          <a:solidFill>
            <a:schemeClr val="accent2">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700" b="1" dirty="0">
                <a:solidFill>
                  <a:srgbClr val="C00000"/>
                </a:solidFill>
              </a:rPr>
              <a:t>R</a:t>
            </a:r>
            <a:r>
              <a:rPr lang="fr-FR" sz="700" b="1" dirty="0" smtClean="0">
                <a:solidFill>
                  <a:srgbClr val="C00000"/>
                </a:solidFill>
              </a:rPr>
              <a:t>esponsabilité civile </a:t>
            </a:r>
            <a:r>
              <a:rPr lang="fr-FR" sz="700" dirty="0" smtClean="0">
                <a:solidFill>
                  <a:srgbClr val="C00000"/>
                </a:solidFill>
              </a:rPr>
              <a:t>à l’égard des voisins et des tiers en tant que propriétaire ou usager :</a:t>
            </a:r>
          </a:p>
          <a:p>
            <a:r>
              <a:rPr lang="fr-FR" sz="700" dirty="0" smtClean="0">
                <a:solidFill>
                  <a:srgbClr val="C00000"/>
                </a:solidFill>
              </a:rPr>
              <a:t>Si votre responsabilité civile est engagée, nous garantissons les conséquences pécuniaires que vous pouvez encourir en raison des dommages corporels, matériels et immatériels, causés à des tiers. (CG 4.1)</a:t>
            </a:r>
            <a:endParaRPr lang="fr-FR" sz="700" dirty="0">
              <a:solidFill>
                <a:srgbClr val="C00000"/>
              </a:solidFill>
            </a:endParaRPr>
          </a:p>
        </p:txBody>
      </p:sp>
      <p:sp>
        <p:nvSpPr>
          <p:cNvPr id="38" name="Rectangle 37"/>
          <p:cNvSpPr/>
          <p:nvPr/>
        </p:nvSpPr>
        <p:spPr>
          <a:xfrm>
            <a:off x="6521463" y="2198068"/>
            <a:ext cx="1872208" cy="949746"/>
          </a:xfrm>
          <a:prstGeom prst="rect">
            <a:avLst/>
          </a:prstGeom>
          <a:solidFill>
            <a:schemeClr val="accent2">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700" b="1" dirty="0" smtClean="0">
                <a:solidFill>
                  <a:srgbClr val="C00000"/>
                </a:solidFill>
              </a:rPr>
              <a:t>Défense Recours :</a:t>
            </a:r>
            <a:r>
              <a:rPr lang="fr-FR" sz="700" dirty="0" smtClean="0">
                <a:solidFill>
                  <a:srgbClr val="C00000"/>
                </a:solidFill>
              </a:rPr>
              <a:t> </a:t>
            </a:r>
            <a:r>
              <a:rPr lang="fr-FR" sz="700" dirty="0">
                <a:solidFill>
                  <a:srgbClr val="C00000"/>
                </a:solidFill>
              </a:rPr>
              <a:t>garantie Défense pénale</a:t>
            </a:r>
          </a:p>
          <a:p>
            <a:r>
              <a:rPr lang="fr-FR" sz="700" dirty="0">
                <a:solidFill>
                  <a:srgbClr val="C00000"/>
                </a:solidFill>
              </a:rPr>
              <a:t>Si, à la suite de dommages causés à un </a:t>
            </a:r>
            <a:r>
              <a:rPr lang="fr-FR" sz="700" dirty="0" smtClean="0">
                <a:solidFill>
                  <a:srgbClr val="C00000"/>
                </a:solidFill>
              </a:rPr>
              <a:t>tiers et </a:t>
            </a:r>
            <a:r>
              <a:rPr lang="fr-FR" sz="700" dirty="0">
                <a:solidFill>
                  <a:srgbClr val="C00000"/>
                </a:solidFill>
              </a:rPr>
              <a:t>indemnisés au titre de la garantie « Responsabilité Civile », </a:t>
            </a:r>
            <a:r>
              <a:rPr lang="fr-FR" sz="700" dirty="0" smtClean="0">
                <a:solidFill>
                  <a:srgbClr val="C00000"/>
                </a:solidFill>
              </a:rPr>
              <a:t>l’assuré fait l’objet </a:t>
            </a:r>
            <a:r>
              <a:rPr lang="fr-FR" sz="700" dirty="0">
                <a:solidFill>
                  <a:srgbClr val="C00000"/>
                </a:solidFill>
              </a:rPr>
              <a:t>de poursuites devant les tribunaux civils, administratifs ou pénaux, </a:t>
            </a:r>
            <a:r>
              <a:rPr lang="fr-FR" sz="700" dirty="0" smtClean="0">
                <a:solidFill>
                  <a:srgbClr val="C00000"/>
                </a:solidFill>
              </a:rPr>
              <a:t>il bénéficie de </a:t>
            </a:r>
            <a:r>
              <a:rPr lang="fr-FR" sz="700" dirty="0">
                <a:solidFill>
                  <a:srgbClr val="C00000"/>
                </a:solidFill>
              </a:rPr>
              <a:t>l’aide de nos services spécialisés pour assurer </a:t>
            </a:r>
            <a:r>
              <a:rPr lang="fr-FR" sz="700" dirty="0" smtClean="0">
                <a:solidFill>
                  <a:srgbClr val="C00000"/>
                </a:solidFill>
              </a:rPr>
              <a:t>sa défense</a:t>
            </a:r>
            <a:r>
              <a:rPr lang="fr-FR" sz="700" dirty="0">
                <a:solidFill>
                  <a:srgbClr val="C00000"/>
                </a:solidFill>
              </a:rPr>
              <a:t>. </a:t>
            </a:r>
            <a:r>
              <a:rPr lang="fr-FR" sz="700" dirty="0" smtClean="0">
                <a:solidFill>
                  <a:srgbClr val="C00000"/>
                </a:solidFill>
              </a:rPr>
              <a:t>(Plafond 16600€ - CG 4.7)</a:t>
            </a:r>
            <a:endParaRPr lang="fr-FR" sz="700" dirty="0">
              <a:solidFill>
                <a:srgbClr val="C00000"/>
              </a:solidFill>
            </a:endParaRPr>
          </a:p>
        </p:txBody>
      </p:sp>
      <p:sp>
        <p:nvSpPr>
          <p:cNvPr id="39" name="Rectangle 38"/>
          <p:cNvSpPr/>
          <p:nvPr/>
        </p:nvSpPr>
        <p:spPr>
          <a:xfrm>
            <a:off x="5528276" y="3194510"/>
            <a:ext cx="941351" cy="462290"/>
          </a:xfrm>
          <a:prstGeom prst="rect">
            <a:avLst/>
          </a:prstGeom>
          <a:solidFill>
            <a:schemeClr val="accent2">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q"/>
            </a:pPr>
            <a:r>
              <a:rPr lang="fr-FR" sz="900" b="1" dirty="0">
                <a:solidFill>
                  <a:srgbClr val="C00000"/>
                </a:solidFill>
              </a:rPr>
              <a:t>Garantie Santé Côté </a:t>
            </a:r>
            <a:r>
              <a:rPr lang="fr-FR" sz="900" b="1" dirty="0" smtClean="0">
                <a:solidFill>
                  <a:srgbClr val="C00000"/>
                </a:solidFill>
              </a:rPr>
              <a:t>Nous</a:t>
            </a:r>
            <a:endParaRPr lang="fr-FR" sz="900" b="1" dirty="0">
              <a:solidFill>
                <a:srgbClr val="C00000"/>
              </a:solidFill>
            </a:endParaRPr>
          </a:p>
        </p:txBody>
      </p:sp>
      <p:grpSp>
        <p:nvGrpSpPr>
          <p:cNvPr id="40" name="Groupe 39"/>
          <p:cNvGrpSpPr/>
          <p:nvPr/>
        </p:nvGrpSpPr>
        <p:grpSpPr>
          <a:xfrm>
            <a:off x="8604449" y="3175634"/>
            <a:ext cx="444407" cy="503265"/>
            <a:chOff x="8489704" y="1364527"/>
            <a:chExt cx="559151" cy="647281"/>
          </a:xfrm>
        </p:grpSpPr>
        <p:pic>
          <p:nvPicPr>
            <p:cNvPr id="41" name="Picture 2" descr="Résultat de recherche d'images pour &quot;en savoir plus&quot;">
              <a:hlinkClick r:id="rId8"/>
            </p:cNvPr>
            <p:cNvPicPr>
              <a:picLocks noChangeAspect="1" noChangeArrowheads="1"/>
            </p:cNvPicPr>
            <p:nvPr/>
          </p:nvPicPr>
          <p:blipFill>
            <a:blip r:embed="rId6"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489704" y="1364527"/>
              <a:ext cx="559151" cy="559151"/>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4" descr="Résultat de recherche d'images pour &quot;clic ici&quot;"/>
            <p:cNvPicPr>
              <a:picLocks noChangeAspect="1" noChangeArrowheads="1"/>
            </p:cNvPicPr>
            <p:nvPr/>
          </p:nvPicPr>
          <p:blipFill>
            <a:blip r:embed="rId7"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716228" y="1723776"/>
              <a:ext cx="288032" cy="288032"/>
            </a:xfrm>
            <a:prstGeom prst="rect">
              <a:avLst/>
            </a:prstGeom>
            <a:noFill/>
            <a:extLst>
              <a:ext uri="{909E8E84-426E-40DD-AFC4-6F175D3DCCD1}">
                <a14:hiddenFill xmlns:a14="http://schemas.microsoft.com/office/drawing/2010/main">
                  <a:solidFill>
                    <a:srgbClr val="FFFFFF"/>
                  </a:solidFill>
                </a14:hiddenFill>
              </a:ext>
            </a:extLst>
          </p:spPr>
        </p:pic>
      </p:grpSp>
      <p:sp>
        <p:nvSpPr>
          <p:cNvPr id="49" name="Rectangle 48"/>
          <p:cNvSpPr/>
          <p:nvPr/>
        </p:nvSpPr>
        <p:spPr>
          <a:xfrm>
            <a:off x="6521463" y="3193998"/>
            <a:ext cx="1872208" cy="463056"/>
          </a:xfrm>
          <a:prstGeom prst="rect">
            <a:avLst/>
          </a:prstGeom>
          <a:solidFill>
            <a:schemeClr val="accent2">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700" dirty="0">
                <a:solidFill>
                  <a:srgbClr val="C00000"/>
                </a:solidFill>
              </a:rPr>
              <a:t>Garanties Hospitalisation, Chambre individuelle, Radiologie, Soins et Lit d’accompagnant.</a:t>
            </a:r>
          </a:p>
        </p:txBody>
      </p:sp>
      <p:sp>
        <p:nvSpPr>
          <p:cNvPr id="57" name="Rectangle 56"/>
          <p:cNvSpPr/>
          <p:nvPr/>
        </p:nvSpPr>
        <p:spPr>
          <a:xfrm>
            <a:off x="5528276" y="3684651"/>
            <a:ext cx="941351" cy="1119347"/>
          </a:xfrm>
          <a:prstGeom prst="rect">
            <a:avLst/>
          </a:prstGeom>
          <a:solidFill>
            <a:schemeClr val="accent2">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q"/>
            </a:pPr>
            <a:r>
              <a:rPr lang="fr-FR" sz="900" b="1" dirty="0">
                <a:solidFill>
                  <a:srgbClr val="C00000"/>
                </a:solidFill>
              </a:rPr>
              <a:t>GAV</a:t>
            </a:r>
          </a:p>
        </p:txBody>
      </p:sp>
      <p:sp>
        <p:nvSpPr>
          <p:cNvPr id="58" name="Rectangle 57"/>
          <p:cNvSpPr/>
          <p:nvPr/>
        </p:nvSpPr>
        <p:spPr>
          <a:xfrm>
            <a:off x="6521463" y="3684651"/>
            <a:ext cx="1872208" cy="1119347"/>
          </a:xfrm>
          <a:prstGeom prst="rect">
            <a:avLst/>
          </a:prstGeom>
          <a:solidFill>
            <a:schemeClr val="accent2">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700" dirty="0" smtClean="0">
                <a:solidFill>
                  <a:srgbClr val="C00000"/>
                </a:solidFill>
              </a:rPr>
              <a:t>Une </a:t>
            </a:r>
            <a:r>
              <a:rPr lang="fr-FR" sz="700" dirty="0">
                <a:solidFill>
                  <a:srgbClr val="C00000"/>
                </a:solidFill>
              </a:rPr>
              <a:t>indemnisation pouvant aller jusqu’à 1 million d’euros dont 50 000 € pour l’ITT  </a:t>
            </a:r>
            <a:r>
              <a:rPr lang="fr-FR" sz="700" dirty="0" smtClean="0">
                <a:solidFill>
                  <a:srgbClr val="C00000"/>
                </a:solidFill>
              </a:rPr>
              <a:t>(Formule Intégrale).</a:t>
            </a:r>
            <a:endParaRPr lang="fr-FR" sz="700" dirty="0">
              <a:solidFill>
                <a:srgbClr val="C00000"/>
              </a:solidFill>
            </a:endParaRPr>
          </a:p>
          <a:p>
            <a:r>
              <a:rPr lang="fr-FR" sz="700" dirty="0" smtClean="0">
                <a:solidFill>
                  <a:srgbClr val="C00000"/>
                </a:solidFill>
              </a:rPr>
              <a:t>Des </a:t>
            </a:r>
            <a:r>
              <a:rPr lang="fr-FR" sz="700" dirty="0">
                <a:solidFill>
                  <a:srgbClr val="C00000"/>
                </a:solidFill>
              </a:rPr>
              <a:t>services d’assistance  </a:t>
            </a:r>
            <a:r>
              <a:rPr lang="fr-FR" sz="700" dirty="0" smtClean="0">
                <a:solidFill>
                  <a:srgbClr val="C00000"/>
                </a:solidFill>
              </a:rPr>
              <a:t>qui </a:t>
            </a:r>
            <a:r>
              <a:rPr lang="fr-FR" sz="700" dirty="0">
                <a:solidFill>
                  <a:srgbClr val="C00000"/>
                </a:solidFill>
              </a:rPr>
              <a:t>se déclenchent indépendamment de l’indemnisation financière </a:t>
            </a:r>
            <a:r>
              <a:rPr lang="fr-FR" sz="700" dirty="0" smtClean="0">
                <a:solidFill>
                  <a:srgbClr val="C00000"/>
                </a:solidFill>
              </a:rPr>
              <a:t>.</a:t>
            </a:r>
            <a:endParaRPr lang="fr-FR" sz="700" dirty="0">
              <a:solidFill>
                <a:srgbClr val="C00000"/>
              </a:solidFill>
            </a:endParaRPr>
          </a:p>
          <a:p>
            <a:r>
              <a:rPr lang="fr-FR" sz="700" dirty="0" smtClean="0">
                <a:solidFill>
                  <a:srgbClr val="C00000"/>
                </a:solidFill>
              </a:rPr>
              <a:t>Assistance </a:t>
            </a:r>
            <a:r>
              <a:rPr lang="fr-FR" sz="700" dirty="0">
                <a:solidFill>
                  <a:srgbClr val="C00000"/>
                </a:solidFill>
              </a:rPr>
              <a:t>dès le 1er jour d’hospitalisation (</a:t>
            </a:r>
            <a:r>
              <a:rPr lang="fr-FR" sz="700" b="1" u="sng" dirty="0">
                <a:solidFill>
                  <a:srgbClr val="C00000"/>
                </a:solidFill>
              </a:rPr>
              <a:t>et même si l’hospitalisation ne dure qu’une journée</a:t>
            </a:r>
            <a:r>
              <a:rPr lang="fr-FR" sz="700" dirty="0">
                <a:solidFill>
                  <a:srgbClr val="C00000"/>
                </a:solidFill>
              </a:rPr>
              <a:t>). </a:t>
            </a:r>
            <a:endParaRPr lang="fr-FR" sz="700" dirty="0" smtClean="0">
              <a:solidFill>
                <a:srgbClr val="C00000"/>
              </a:solidFill>
            </a:endParaRPr>
          </a:p>
          <a:p>
            <a:endParaRPr lang="fr-FR" sz="700" dirty="0">
              <a:solidFill>
                <a:srgbClr val="C00000"/>
              </a:solidFill>
            </a:endParaRPr>
          </a:p>
        </p:txBody>
      </p:sp>
      <p:grpSp>
        <p:nvGrpSpPr>
          <p:cNvPr id="59" name="Groupe 58"/>
          <p:cNvGrpSpPr/>
          <p:nvPr/>
        </p:nvGrpSpPr>
        <p:grpSpPr>
          <a:xfrm>
            <a:off x="8604449" y="3796677"/>
            <a:ext cx="444407" cy="503265"/>
            <a:chOff x="8489704" y="1364527"/>
            <a:chExt cx="559151" cy="647281"/>
          </a:xfrm>
        </p:grpSpPr>
        <p:pic>
          <p:nvPicPr>
            <p:cNvPr id="60" name="Picture 2" descr="Résultat de recherche d'images pour &quot;en savoir plus&quot;">
              <a:hlinkClick r:id="rId9"/>
            </p:cNvPr>
            <p:cNvPicPr>
              <a:picLocks noChangeAspect="1" noChangeArrowheads="1"/>
            </p:cNvPicPr>
            <p:nvPr/>
          </p:nvPicPr>
          <p:blipFill>
            <a:blip r:embed="rId6"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489704" y="1364527"/>
              <a:ext cx="559151" cy="559151"/>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4" descr="Résultat de recherche d'images pour &quot;clic ici&quot;"/>
            <p:cNvPicPr>
              <a:picLocks noChangeAspect="1" noChangeArrowheads="1"/>
            </p:cNvPicPr>
            <p:nvPr/>
          </p:nvPicPr>
          <p:blipFill>
            <a:blip r:embed="rId7"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716228" y="1723776"/>
              <a:ext cx="288032" cy="28803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2" name="Groupe 61"/>
          <p:cNvGrpSpPr/>
          <p:nvPr/>
        </p:nvGrpSpPr>
        <p:grpSpPr>
          <a:xfrm>
            <a:off x="8604449" y="2407362"/>
            <a:ext cx="444407" cy="503265"/>
            <a:chOff x="8489704" y="1364527"/>
            <a:chExt cx="559151" cy="647281"/>
          </a:xfrm>
        </p:grpSpPr>
        <p:pic>
          <p:nvPicPr>
            <p:cNvPr id="63" name="Picture 2" descr="Résultat de recherche d'images pour &quot;en savoir plus&quot;">
              <a:hlinkClick r:id="rId5"/>
            </p:cNvPr>
            <p:cNvPicPr>
              <a:picLocks noChangeAspect="1" noChangeArrowheads="1"/>
            </p:cNvPicPr>
            <p:nvPr/>
          </p:nvPicPr>
          <p:blipFill>
            <a:blip r:embed="rId6"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489704" y="1364527"/>
              <a:ext cx="559151" cy="559151"/>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4" descr="Résultat de recherche d'images pour &quot;clic ici&quot;"/>
            <p:cNvPicPr>
              <a:picLocks noChangeAspect="1" noChangeArrowheads="1"/>
            </p:cNvPicPr>
            <p:nvPr/>
          </p:nvPicPr>
          <p:blipFill>
            <a:blip r:embed="rId7"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716228" y="1723776"/>
              <a:ext cx="288032" cy="288032"/>
            </a:xfrm>
            <a:prstGeom prst="rect">
              <a:avLst/>
            </a:prstGeom>
            <a:noFill/>
            <a:extLst>
              <a:ext uri="{909E8E84-426E-40DD-AFC4-6F175D3DCCD1}">
                <a14:hiddenFill xmlns:a14="http://schemas.microsoft.com/office/drawing/2010/main">
                  <a:solidFill>
                    <a:srgbClr val="FFFFFF"/>
                  </a:solidFill>
                </a14:hiddenFill>
              </a:ext>
            </a:extLst>
          </p:spPr>
        </p:pic>
      </p:grpSp>
      <p:pic>
        <p:nvPicPr>
          <p:cNvPr id="36" name="Picture 2" descr="Résultat de recherche d'images pour &quot;noel&quot;"/>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153321" y="144756"/>
            <a:ext cx="812777" cy="763515"/>
          </a:xfrm>
          <a:prstGeom prst="ellipse">
            <a:avLst/>
          </a:prstGeom>
          <a:noFill/>
          <a:extLst>
            <a:ext uri="{909E8E84-426E-40DD-AFC4-6F175D3DCCD1}">
              <a14:hiddenFill xmlns:a14="http://schemas.microsoft.com/office/drawing/2010/main">
                <a:solidFill>
                  <a:srgbClr val="FFFFFF"/>
                </a:solidFill>
              </a14:hiddenFill>
            </a:ext>
          </a:extLst>
        </p:spPr>
      </p:pic>
      <p:pic>
        <p:nvPicPr>
          <p:cNvPr id="37" name="Picture 5" descr="Résultat de recherche d'images pour &quot;boule de noel&quot;"/>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0" y="312223"/>
            <a:ext cx="404428" cy="380764"/>
          </a:xfrm>
          <a:prstGeom prst="rect">
            <a:avLst/>
          </a:prstGeom>
          <a:noFill/>
          <a:extLst>
            <a:ext uri="{909E8E84-426E-40DD-AFC4-6F175D3DCCD1}">
              <a14:hiddenFill xmlns:a14="http://schemas.microsoft.com/office/drawing/2010/main">
                <a:solidFill>
                  <a:srgbClr val="FFFFFF"/>
                </a:solidFill>
              </a14:hiddenFill>
            </a:ext>
          </a:extLst>
        </p:spPr>
      </p:pic>
      <p:pic>
        <p:nvPicPr>
          <p:cNvPr id="18434" name="Picture 2" descr="Résultat de recherche d'images pour &quot;pétard nouvel an dessin&quot;"/>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3907" y="2305831"/>
            <a:ext cx="1121363" cy="985643"/>
          </a:xfrm>
          <a:prstGeom prst="ellipse">
            <a:avLst/>
          </a:prstGeom>
          <a:noFill/>
          <a:ln>
            <a:solidFill>
              <a:srgbClr val="C00000"/>
            </a:solidFill>
          </a:ln>
          <a:extLst>
            <a:ext uri="{909E8E84-426E-40DD-AFC4-6F175D3DCCD1}">
              <a14:hiddenFill xmlns:a14="http://schemas.microsoft.com/office/drawing/2010/main">
                <a:solidFill>
                  <a:srgbClr val="FFFFFF"/>
                </a:solidFill>
              </a14:hiddenFill>
            </a:ext>
          </a:extLst>
        </p:spPr>
      </p:pic>
      <p:pic>
        <p:nvPicPr>
          <p:cNvPr id="47" name="Picture 2" descr="Image associée"/>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296268" y="34814"/>
            <a:ext cx="2325877" cy="1430415"/>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grpSp>
        <p:nvGrpSpPr>
          <p:cNvPr id="52" name="Groupe 51"/>
          <p:cNvGrpSpPr/>
          <p:nvPr/>
        </p:nvGrpSpPr>
        <p:grpSpPr>
          <a:xfrm>
            <a:off x="5533621" y="1314944"/>
            <a:ext cx="941351" cy="1832869"/>
            <a:chOff x="6638332" y="631684"/>
            <a:chExt cx="941351" cy="720080"/>
          </a:xfrm>
        </p:grpSpPr>
        <p:sp>
          <p:nvSpPr>
            <p:cNvPr id="53" name="Rectangle 52"/>
            <p:cNvSpPr/>
            <p:nvPr/>
          </p:nvSpPr>
          <p:spPr>
            <a:xfrm>
              <a:off x="6638332" y="631684"/>
              <a:ext cx="941351" cy="720080"/>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prstClr val="white">
                      <a:lumMod val="65000"/>
                    </a:prstClr>
                  </a:solidFill>
                </a:rPr>
                <a:t>Quelle solution?</a:t>
              </a:r>
              <a:endParaRPr lang="fr-FR" sz="1100" b="1" dirty="0">
                <a:solidFill>
                  <a:prstClr val="white">
                    <a:lumMod val="65000"/>
                  </a:prstClr>
                </a:solidFill>
              </a:endParaRPr>
            </a:p>
          </p:txBody>
        </p:sp>
        <p:pic>
          <p:nvPicPr>
            <p:cNvPr id="54" name="Picture 4" descr="Résultat de recherche d'images pour &quot;clic ici&quo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205147" y="1096954"/>
              <a:ext cx="288032" cy="11763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5" name="Groupe 54"/>
          <p:cNvGrpSpPr/>
          <p:nvPr/>
        </p:nvGrpSpPr>
        <p:grpSpPr>
          <a:xfrm>
            <a:off x="6514305" y="1318309"/>
            <a:ext cx="2527392" cy="1832869"/>
            <a:chOff x="6469627" y="1711737"/>
            <a:chExt cx="2527392" cy="975525"/>
          </a:xfrm>
        </p:grpSpPr>
        <p:sp>
          <p:nvSpPr>
            <p:cNvPr id="56" name="Rectangle 55"/>
            <p:cNvSpPr/>
            <p:nvPr/>
          </p:nvSpPr>
          <p:spPr>
            <a:xfrm>
              <a:off x="6469627" y="1711737"/>
              <a:ext cx="2527392" cy="975525"/>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prstClr val="white">
                      <a:lumMod val="65000"/>
                    </a:prstClr>
                  </a:solidFill>
                </a:rPr>
                <a:t>Quelle formule?</a:t>
              </a:r>
            </a:p>
            <a:p>
              <a:pPr algn="ctr"/>
              <a:r>
                <a:rPr lang="fr-FR" sz="1100" b="1" dirty="0">
                  <a:solidFill>
                    <a:prstClr val="white">
                      <a:lumMod val="65000"/>
                    </a:prstClr>
                  </a:solidFill>
                </a:rPr>
                <a:t>Quelle garantie ?</a:t>
              </a:r>
            </a:p>
          </p:txBody>
        </p:sp>
        <p:pic>
          <p:nvPicPr>
            <p:cNvPr id="65" name="Picture 4" descr="Résultat de recherche d'images pour &quot;clic ici&quo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657734" y="2287002"/>
              <a:ext cx="288032" cy="14572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6" name="Groupe 65"/>
          <p:cNvGrpSpPr/>
          <p:nvPr/>
        </p:nvGrpSpPr>
        <p:grpSpPr>
          <a:xfrm>
            <a:off x="5527808" y="3193998"/>
            <a:ext cx="941351" cy="459691"/>
            <a:chOff x="6638332" y="631684"/>
            <a:chExt cx="941351" cy="720080"/>
          </a:xfrm>
        </p:grpSpPr>
        <p:sp>
          <p:nvSpPr>
            <p:cNvPr id="67" name="Rectangle 66"/>
            <p:cNvSpPr/>
            <p:nvPr/>
          </p:nvSpPr>
          <p:spPr>
            <a:xfrm>
              <a:off x="6638332" y="631684"/>
              <a:ext cx="941351" cy="720080"/>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prstClr val="white">
                      <a:lumMod val="65000"/>
                    </a:prstClr>
                  </a:solidFill>
                </a:rPr>
                <a:t>Quelle solution?</a:t>
              </a:r>
              <a:endParaRPr lang="fr-FR" sz="1100" b="1" dirty="0">
                <a:solidFill>
                  <a:prstClr val="white">
                    <a:lumMod val="65000"/>
                  </a:prstClr>
                </a:solidFill>
              </a:endParaRPr>
            </a:p>
          </p:txBody>
        </p:sp>
        <p:pic>
          <p:nvPicPr>
            <p:cNvPr id="68" name="Picture 4" descr="Résultat de recherche d'images pour &quot;clic ici&quo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236701" y="717697"/>
              <a:ext cx="288032" cy="30830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9" name="Groupe 68"/>
          <p:cNvGrpSpPr/>
          <p:nvPr/>
        </p:nvGrpSpPr>
        <p:grpSpPr>
          <a:xfrm>
            <a:off x="6508492" y="3197363"/>
            <a:ext cx="2527392" cy="459691"/>
            <a:chOff x="6469627" y="1711737"/>
            <a:chExt cx="2527392" cy="975525"/>
          </a:xfrm>
        </p:grpSpPr>
        <p:sp>
          <p:nvSpPr>
            <p:cNvPr id="70" name="Rectangle 69"/>
            <p:cNvSpPr/>
            <p:nvPr/>
          </p:nvSpPr>
          <p:spPr>
            <a:xfrm>
              <a:off x="6469627" y="1711737"/>
              <a:ext cx="2527392" cy="975525"/>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prstClr val="white">
                      <a:lumMod val="65000"/>
                    </a:prstClr>
                  </a:solidFill>
                </a:rPr>
                <a:t>Quelle formule?</a:t>
              </a:r>
            </a:p>
            <a:p>
              <a:pPr algn="ctr"/>
              <a:r>
                <a:rPr lang="fr-FR" sz="1100" b="1" dirty="0">
                  <a:solidFill>
                    <a:prstClr val="white">
                      <a:lumMod val="65000"/>
                    </a:prstClr>
                  </a:solidFill>
                </a:rPr>
                <a:t>Quelle garantie ?</a:t>
              </a:r>
            </a:p>
          </p:txBody>
        </p:sp>
        <p:pic>
          <p:nvPicPr>
            <p:cNvPr id="71" name="Picture 4" descr="Résultat de recherche d'images pour &quot;clic ici&quo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657734" y="2029961"/>
              <a:ext cx="288032" cy="45872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2" name="Groupe 71"/>
          <p:cNvGrpSpPr/>
          <p:nvPr/>
        </p:nvGrpSpPr>
        <p:grpSpPr>
          <a:xfrm>
            <a:off x="5533621" y="3691911"/>
            <a:ext cx="941351" cy="1108722"/>
            <a:chOff x="6638332" y="631684"/>
            <a:chExt cx="941351" cy="720080"/>
          </a:xfrm>
        </p:grpSpPr>
        <p:sp>
          <p:nvSpPr>
            <p:cNvPr id="73" name="Rectangle 72"/>
            <p:cNvSpPr/>
            <p:nvPr/>
          </p:nvSpPr>
          <p:spPr>
            <a:xfrm>
              <a:off x="6638332" y="631684"/>
              <a:ext cx="941351" cy="720080"/>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prstClr val="white">
                      <a:lumMod val="65000"/>
                    </a:prstClr>
                  </a:solidFill>
                </a:rPr>
                <a:t>Quelle solution?</a:t>
              </a:r>
              <a:endParaRPr lang="fr-FR" sz="1100" b="1" dirty="0">
                <a:solidFill>
                  <a:prstClr val="white">
                    <a:lumMod val="65000"/>
                  </a:prstClr>
                </a:solidFill>
              </a:endParaRPr>
            </a:p>
          </p:txBody>
        </p:sp>
        <p:pic>
          <p:nvPicPr>
            <p:cNvPr id="74" name="Picture 4" descr="Résultat de recherche d'images pour &quot;clic ici&quo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205147" y="1096954"/>
              <a:ext cx="288032" cy="15477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5" name="Groupe 74"/>
          <p:cNvGrpSpPr/>
          <p:nvPr/>
        </p:nvGrpSpPr>
        <p:grpSpPr>
          <a:xfrm>
            <a:off x="6514305" y="3695276"/>
            <a:ext cx="2527392" cy="1108722"/>
            <a:chOff x="6469627" y="1711737"/>
            <a:chExt cx="2527392" cy="975525"/>
          </a:xfrm>
        </p:grpSpPr>
        <p:sp>
          <p:nvSpPr>
            <p:cNvPr id="76" name="Rectangle 75"/>
            <p:cNvSpPr/>
            <p:nvPr/>
          </p:nvSpPr>
          <p:spPr>
            <a:xfrm>
              <a:off x="6469627" y="1711737"/>
              <a:ext cx="2527392" cy="975525"/>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prstClr val="white">
                      <a:lumMod val="65000"/>
                    </a:prstClr>
                  </a:solidFill>
                </a:rPr>
                <a:t>Quelle formule?</a:t>
              </a:r>
            </a:p>
            <a:p>
              <a:pPr algn="ctr"/>
              <a:r>
                <a:rPr lang="fr-FR" sz="1100" b="1" dirty="0">
                  <a:solidFill>
                    <a:prstClr val="white">
                      <a:lumMod val="65000"/>
                    </a:prstClr>
                  </a:solidFill>
                </a:rPr>
                <a:t>Quelle garantie ?</a:t>
              </a:r>
            </a:p>
          </p:txBody>
        </p:sp>
        <p:pic>
          <p:nvPicPr>
            <p:cNvPr id="77" name="Picture 4" descr="Résultat de recherche d'images pour &quot;clic ici&quo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657734" y="2287002"/>
              <a:ext cx="288032" cy="20168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052739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52"/>
                                        </p:tgtEl>
                                      </p:cBhvr>
                                    </p:animEffect>
                                    <p:set>
                                      <p:cBhvr>
                                        <p:cTn id="7" dur="1" fill="hold">
                                          <p:stCondLst>
                                            <p:cond delay="499"/>
                                          </p:stCondLst>
                                        </p:cTn>
                                        <p:tgtEl>
                                          <p:spTgt spid="5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55"/>
                                        </p:tgtEl>
                                      </p:cBhvr>
                                    </p:animEffect>
                                    <p:set>
                                      <p:cBhvr>
                                        <p:cTn id="12" dur="1" fill="hold">
                                          <p:stCondLst>
                                            <p:cond delay="499"/>
                                          </p:stCondLst>
                                        </p:cTn>
                                        <p:tgtEl>
                                          <p:spTgt spid="5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66"/>
                                        </p:tgtEl>
                                      </p:cBhvr>
                                    </p:animEffect>
                                    <p:set>
                                      <p:cBhvr>
                                        <p:cTn id="17" dur="1" fill="hold">
                                          <p:stCondLst>
                                            <p:cond delay="499"/>
                                          </p:stCondLst>
                                        </p:cTn>
                                        <p:tgtEl>
                                          <p:spTgt spid="66"/>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69"/>
                                        </p:tgtEl>
                                      </p:cBhvr>
                                    </p:animEffect>
                                    <p:set>
                                      <p:cBhvr>
                                        <p:cTn id="22" dur="1" fill="hold">
                                          <p:stCondLst>
                                            <p:cond delay="499"/>
                                          </p:stCondLst>
                                        </p:cTn>
                                        <p:tgtEl>
                                          <p:spTgt spid="6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nodeType="clickEffect">
                                  <p:stCondLst>
                                    <p:cond delay="0"/>
                                  </p:stCondLst>
                                  <p:childTnLst>
                                    <p:animEffect transition="out" filter="fade">
                                      <p:cBhvr>
                                        <p:cTn id="26" dur="500"/>
                                        <p:tgtEl>
                                          <p:spTgt spid="72"/>
                                        </p:tgtEl>
                                      </p:cBhvr>
                                    </p:animEffect>
                                    <p:set>
                                      <p:cBhvr>
                                        <p:cTn id="27" dur="1" fill="hold">
                                          <p:stCondLst>
                                            <p:cond delay="499"/>
                                          </p:stCondLst>
                                        </p:cTn>
                                        <p:tgtEl>
                                          <p:spTgt spid="72"/>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75"/>
                                        </p:tgtEl>
                                      </p:cBhvr>
                                    </p:animEffect>
                                    <p:set>
                                      <p:cBhvr>
                                        <p:cTn id="32" dur="1" fill="hold">
                                          <p:stCondLst>
                                            <p:cond delay="499"/>
                                          </p:stCondLst>
                                        </p:cTn>
                                        <p:tgtEl>
                                          <p:spTgt spid="7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5"/>
          <p:cNvSpPr txBox="1">
            <a:spLocks/>
          </p:cNvSpPr>
          <p:nvPr/>
        </p:nvSpPr>
        <p:spPr>
          <a:xfrm>
            <a:off x="369185" y="201513"/>
            <a:ext cx="7650163" cy="584775"/>
          </a:xfrm>
          <a:prstGeom prst="rect">
            <a:avLst/>
          </a:prstGeom>
        </p:spPr>
        <p:txBody>
          <a:bodyPr vert="horz" lIns="91440" tIns="45720" rIns="91440" bIns="45720" rtlCol="0" anchor="t" anchorCtr="0">
            <a:spAutoFit/>
          </a:bodyPr>
          <a:lstStyle>
            <a:lvl1pPr algn="l" rtl="0" fontAlgn="base">
              <a:spcBef>
                <a:spcPct val="0"/>
              </a:spcBef>
              <a:spcAft>
                <a:spcPct val="0"/>
              </a:spcAft>
              <a:defRPr sz="2200" b="1" kern="1200" cap="all" baseline="0">
                <a:solidFill>
                  <a:srgbClr val="7F7F7F"/>
                </a:solidFill>
                <a:latin typeface="+mj-lt"/>
                <a:ea typeface="+mj-ea"/>
                <a:cs typeface="+mj-cs"/>
              </a:defRPr>
            </a:lvl1pPr>
            <a:lvl2pPr algn="l" rtl="0" fontAlgn="base">
              <a:spcBef>
                <a:spcPct val="0"/>
              </a:spcBef>
              <a:spcAft>
                <a:spcPct val="0"/>
              </a:spcAft>
              <a:defRPr sz="2200" b="1">
                <a:solidFill>
                  <a:srgbClr val="7F7F7F"/>
                </a:solidFill>
                <a:latin typeface="Arial Narrow" pitchFamily="34" charset="0"/>
              </a:defRPr>
            </a:lvl2pPr>
            <a:lvl3pPr algn="l" rtl="0" fontAlgn="base">
              <a:spcBef>
                <a:spcPct val="0"/>
              </a:spcBef>
              <a:spcAft>
                <a:spcPct val="0"/>
              </a:spcAft>
              <a:defRPr sz="2200" b="1">
                <a:solidFill>
                  <a:srgbClr val="7F7F7F"/>
                </a:solidFill>
                <a:latin typeface="Arial Narrow" pitchFamily="34" charset="0"/>
              </a:defRPr>
            </a:lvl3pPr>
            <a:lvl4pPr algn="l" rtl="0" fontAlgn="base">
              <a:spcBef>
                <a:spcPct val="0"/>
              </a:spcBef>
              <a:spcAft>
                <a:spcPct val="0"/>
              </a:spcAft>
              <a:defRPr sz="2200" b="1">
                <a:solidFill>
                  <a:srgbClr val="7F7F7F"/>
                </a:solidFill>
                <a:latin typeface="Arial Narrow" pitchFamily="34" charset="0"/>
              </a:defRPr>
            </a:lvl4pPr>
            <a:lvl5pPr algn="l" rtl="0" fontAlgn="base">
              <a:spcBef>
                <a:spcPct val="0"/>
              </a:spcBef>
              <a:spcAft>
                <a:spcPct val="0"/>
              </a:spcAft>
              <a:defRPr sz="2200" b="1">
                <a:solidFill>
                  <a:srgbClr val="7F7F7F"/>
                </a:solidFill>
                <a:latin typeface="Arial Narrow" pitchFamily="34" charset="0"/>
              </a:defRPr>
            </a:lvl5pPr>
            <a:lvl6pPr marL="457200" algn="l" rtl="0" fontAlgn="base">
              <a:spcBef>
                <a:spcPct val="0"/>
              </a:spcBef>
              <a:spcAft>
                <a:spcPct val="0"/>
              </a:spcAft>
              <a:defRPr sz="2200" b="1">
                <a:solidFill>
                  <a:srgbClr val="7F7F7F"/>
                </a:solidFill>
                <a:latin typeface="Arial Narrow" pitchFamily="34" charset="0"/>
              </a:defRPr>
            </a:lvl6pPr>
            <a:lvl7pPr marL="914400" algn="l" rtl="0" fontAlgn="base">
              <a:spcBef>
                <a:spcPct val="0"/>
              </a:spcBef>
              <a:spcAft>
                <a:spcPct val="0"/>
              </a:spcAft>
              <a:defRPr sz="2200" b="1">
                <a:solidFill>
                  <a:srgbClr val="7F7F7F"/>
                </a:solidFill>
                <a:latin typeface="Arial Narrow" pitchFamily="34" charset="0"/>
              </a:defRPr>
            </a:lvl7pPr>
            <a:lvl8pPr marL="1371600" algn="l" rtl="0" fontAlgn="base">
              <a:spcBef>
                <a:spcPct val="0"/>
              </a:spcBef>
              <a:spcAft>
                <a:spcPct val="0"/>
              </a:spcAft>
              <a:defRPr sz="2200" b="1">
                <a:solidFill>
                  <a:srgbClr val="7F7F7F"/>
                </a:solidFill>
                <a:latin typeface="Arial Narrow" pitchFamily="34" charset="0"/>
              </a:defRPr>
            </a:lvl8pPr>
            <a:lvl9pPr marL="1828800" algn="l" rtl="0" fontAlgn="base">
              <a:spcBef>
                <a:spcPct val="0"/>
              </a:spcBef>
              <a:spcAft>
                <a:spcPct val="0"/>
              </a:spcAft>
              <a:defRPr sz="2200" b="1">
                <a:solidFill>
                  <a:srgbClr val="7F7F7F"/>
                </a:solidFill>
                <a:latin typeface="Arial Narrow" pitchFamily="34" charset="0"/>
              </a:defRPr>
            </a:lvl9pPr>
          </a:lstStyle>
          <a:p>
            <a:pPr fontAlgn="auto">
              <a:spcAft>
                <a:spcPts val="0"/>
              </a:spcAft>
              <a:defRPr/>
            </a:pPr>
            <a:r>
              <a:rPr lang="fr-FR" sz="1800" b="0" dirty="0" smtClean="0">
                <a:solidFill>
                  <a:sysClr val="windowText" lastClr="000000">
                    <a:lumMod val="50000"/>
                    <a:lumOff val="50000"/>
                  </a:sysClr>
                </a:solidFill>
                <a:cs typeface="Calibri" panose="020F0502020204030204" pitchFamily="34" charset="0"/>
              </a:rPr>
              <a:t>Léo</a:t>
            </a:r>
          </a:p>
          <a:p>
            <a:pPr fontAlgn="auto">
              <a:spcAft>
                <a:spcPts val="0"/>
              </a:spcAft>
              <a:defRPr/>
            </a:pPr>
            <a:r>
              <a:rPr lang="fr-FR" sz="1400" b="0" cap="none" dirty="0" smtClean="0">
                <a:solidFill>
                  <a:srgbClr val="C00000"/>
                </a:solidFill>
                <a:cs typeface="Calibri" panose="020F0502020204030204" pitchFamily="34" charset="0"/>
              </a:rPr>
              <a:t>Bonne année avec les potes !</a:t>
            </a:r>
            <a:endParaRPr lang="fr-FR" sz="1400" b="0" dirty="0">
              <a:solidFill>
                <a:srgbClr val="C00000"/>
              </a:solidFill>
              <a:cs typeface="Calibri" panose="020F0502020204030204" pitchFamily="34" charset="0"/>
            </a:endParaRPr>
          </a:p>
        </p:txBody>
      </p:sp>
      <p:cxnSp>
        <p:nvCxnSpPr>
          <p:cNvPr id="4" name="Connecteur droit 3"/>
          <p:cNvCxnSpPr/>
          <p:nvPr/>
        </p:nvCxnSpPr>
        <p:spPr>
          <a:xfrm>
            <a:off x="389183" y="182773"/>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 name="Connecteur droit 4"/>
          <p:cNvCxnSpPr/>
          <p:nvPr/>
        </p:nvCxnSpPr>
        <p:spPr>
          <a:xfrm>
            <a:off x="389183" y="830845"/>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645975" y="1312948"/>
            <a:ext cx="4822417" cy="1506418"/>
          </a:xfrm>
          <a:prstGeom prst="rect">
            <a:avLst/>
          </a:prstGeom>
          <a:solidFill>
            <a:schemeClr val="bg1"/>
          </a:solidFill>
          <a:ln w="12700">
            <a:solidFill>
              <a:schemeClr val="accent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8" name="ZoneTexte 7"/>
          <p:cNvSpPr txBox="1"/>
          <p:nvPr/>
        </p:nvSpPr>
        <p:spPr>
          <a:xfrm>
            <a:off x="1155270" y="1581929"/>
            <a:ext cx="4310844" cy="1061829"/>
          </a:xfrm>
          <a:prstGeom prst="rect">
            <a:avLst/>
          </a:prstGeom>
          <a:noFill/>
        </p:spPr>
        <p:txBody>
          <a:bodyPr wrap="square" rtlCol="0">
            <a:spAutoFit/>
          </a:bodyPr>
          <a:lstStyle/>
          <a:p>
            <a:r>
              <a:rPr lang="fr-FR" sz="900" dirty="0" smtClean="0">
                <a:solidFill>
                  <a:srgbClr val="C00000"/>
                </a:solidFill>
              </a:rPr>
              <a:t>Léo a pris la direction de Paris quelques jours avant, rejoindre ses potes pour faire la fête sur les Champs le soir du réveillon.</a:t>
            </a:r>
          </a:p>
          <a:p>
            <a:r>
              <a:rPr lang="fr-FR" sz="900" dirty="0" smtClean="0">
                <a:solidFill>
                  <a:srgbClr val="C00000"/>
                </a:solidFill>
              </a:rPr>
              <a:t>Jean-Paul, son grand-père, lui a prêté sa voiture. Trop gentil papy !</a:t>
            </a:r>
          </a:p>
          <a:p>
            <a:r>
              <a:rPr lang="fr-FR" sz="900" dirty="0" smtClean="0">
                <a:solidFill>
                  <a:srgbClr val="C00000"/>
                </a:solidFill>
              </a:rPr>
              <a:t>Léo, pour faire de nouvelles rencontres, s’est inscrit sur un célèbre site de covoiturage et va récupérer 2 personnes.</a:t>
            </a:r>
          </a:p>
          <a:p>
            <a:r>
              <a:rPr lang="fr-FR" sz="900" dirty="0" smtClean="0">
                <a:solidFill>
                  <a:srgbClr val="C00000"/>
                </a:solidFill>
              </a:rPr>
              <a:t>Il se demande comment tout ce beau monde est assuré en cas d’accident.</a:t>
            </a:r>
          </a:p>
          <a:p>
            <a:r>
              <a:rPr lang="fr-FR" sz="900" dirty="0" smtClean="0">
                <a:solidFill>
                  <a:srgbClr val="C00000"/>
                </a:solidFill>
              </a:rPr>
              <a:t>Mais, on croise les doigts et assez de </a:t>
            </a:r>
            <a:r>
              <a:rPr lang="fr-FR" sz="900" dirty="0" err="1" smtClean="0">
                <a:solidFill>
                  <a:srgbClr val="C00000"/>
                </a:solidFill>
              </a:rPr>
              <a:t>blabla</a:t>
            </a:r>
            <a:r>
              <a:rPr lang="fr-FR" sz="900" dirty="0" smtClean="0">
                <a:solidFill>
                  <a:srgbClr val="C00000"/>
                </a:solidFill>
              </a:rPr>
              <a:t> car il faut y aller ! Go !</a:t>
            </a:r>
          </a:p>
        </p:txBody>
      </p:sp>
      <p:sp>
        <p:nvSpPr>
          <p:cNvPr id="11" name="Rectangle 10"/>
          <p:cNvSpPr/>
          <p:nvPr/>
        </p:nvSpPr>
        <p:spPr>
          <a:xfrm>
            <a:off x="5528276" y="1312948"/>
            <a:ext cx="941351" cy="1506418"/>
          </a:xfrm>
          <a:prstGeom prst="rect">
            <a:avLst/>
          </a:prstGeom>
          <a:solidFill>
            <a:schemeClr val="accent2">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q"/>
            </a:pPr>
            <a:r>
              <a:rPr lang="fr-FR" sz="900" b="1" dirty="0" smtClean="0">
                <a:solidFill>
                  <a:srgbClr val="C00000"/>
                </a:solidFill>
              </a:rPr>
              <a:t>Assurance AUTO</a:t>
            </a:r>
            <a:endParaRPr lang="fr-FR" sz="900" b="1" dirty="0">
              <a:solidFill>
                <a:srgbClr val="C00000"/>
              </a:solidFill>
            </a:endParaRPr>
          </a:p>
        </p:txBody>
      </p:sp>
      <p:sp>
        <p:nvSpPr>
          <p:cNvPr id="12" name="ZoneTexte 11"/>
          <p:cNvSpPr txBox="1"/>
          <p:nvPr/>
        </p:nvSpPr>
        <p:spPr>
          <a:xfrm>
            <a:off x="5511892" y="1044774"/>
            <a:ext cx="3536964" cy="230832"/>
          </a:xfrm>
          <a:prstGeom prst="rect">
            <a:avLst/>
          </a:prstGeom>
          <a:solidFill>
            <a:schemeClr val="accent2"/>
          </a:solidFill>
          <a:ln>
            <a:solidFill>
              <a:schemeClr val="accent2"/>
            </a:solidFill>
          </a:ln>
        </p:spPr>
        <p:txBody>
          <a:bodyPr wrap="square" rtlCol="0">
            <a:spAutoFit/>
          </a:bodyPr>
          <a:lstStyle/>
          <a:p>
            <a:pPr algn="ctr"/>
            <a:r>
              <a:rPr lang="fr-FR" sz="900" dirty="0" smtClean="0">
                <a:solidFill>
                  <a:prstClr val="white"/>
                </a:solidFill>
                <a:latin typeface="Arial Rounded MT Bold" panose="020F0704030504030204" pitchFamily="34" charset="0"/>
              </a:rPr>
              <a:t>Heureusement, ils sont clients à la CEGEE ! </a:t>
            </a:r>
            <a:r>
              <a:rPr lang="fr-FR" sz="900" dirty="0" smtClean="0">
                <a:solidFill>
                  <a:prstClr val="white"/>
                </a:solidFill>
                <a:latin typeface="Arial Rounded MT Bold" panose="020F0704030504030204" pitchFamily="34" charset="0"/>
                <a:sym typeface="Wingdings" panose="05000000000000000000" pitchFamily="2" charset="2"/>
              </a:rPr>
              <a:t></a:t>
            </a:r>
            <a:endParaRPr lang="fr-FR" sz="900" dirty="0">
              <a:solidFill>
                <a:prstClr val="white"/>
              </a:solidFill>
              <a:latin typeface="Arial Rounded MT Bold" panose="020F0704030504030204" pitchFamily="34" charset="0"/>
            </a:endParaRPr>
          </a:p>
        </p:txBody>
      </p:sp>
      <p:sp>
        <p:nvSpPr>
          <p:cNvPr id="86" name="Rectangle 85"/>
          <p:cNvSpPr/>
          <p:nvPr/>
        </p:nvSpPr>
        <p:spPr>
          <a:xfrm>
            <a:off x="6521463" y="1312181"/>
            <a:ext cx="1872208" cy="823940"/>
          </a:xfrm>
          <a:prstGeom prst="rect">
            <a:avLst/>
          </a:prstGeom>
          <a:solidFill>
            <a:schemeClr val="accent2">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700" b="1" dirty="0">
                <a:solidFill>
                  <a:srgbClr val="C00000"/>
                </a:solidFill>
              </a:rPr>
              <a:t>Qui est assuré </a:t>
            </a:r>
            <a:r>
              <a:rPr lang="fr-FR" sz="700" b="1" dirty="0" smtClean="0">
                <a:solidFill>
                  <a:srgbClr val="C00000"/>
                </a:solidFill>
              </a:rPr>
              <a:t>?</a:t>
            </a:r>
          </a:p>
          <a:p>
            <a:r>
              <a:rPr lang="fr-FR" sz="700" dirty="0" smtClean="0">
                <a:solidFill>
                  <a:srgbClr val="C00000"/>
                </a:solidFill>
              </a:rPr>
              <a:t>Les conducteurs </a:t>
            </a:r>
            <a:r>
              <a:rPr lang="fr-FR" sz="700" dirty="0">
                <a:solidFill>
                  <a:srgbClr val="C00000"/>
                </a:solidFill>
              </a:rPr>
              <a:t>désignés au contrat, le </a:t>
            </a:r>
            <a:r>
              <a:rPr lang="fr-FR" sz="700" dirty="0" smtClean="0">
                <a:solidFill>
                  <a:srgbClr val="C00000"/>
                </a:solidFill>
              </a:rPr>
              <a:t>conducteur autorisé </a:t>
            </a:r>
            <a:r>
              <a:rPr lang="fr-FR" sz="700" dirty="0">
                <a:solidFill>
                  <a:srgbClr val="C00000"/>
                </a:solidFill>
              </a:rPr>
              <a:t>à qui vous prêtez votre véhicule ainsi que ses passagers.</a:t>
            </a:r>
          </a:p>
          <a:p>
            <a:r>
              <a:rPr lang="fr-FR" sz="700" dirty="0" smtClean="0">
                <a:solidFill>
                  <a:srgbClr val="C00000"/>
                </a:solidFill>
              </a:rPr>
              <a:t>Le </a:t>
            </a:r>
            <a:r>
              <a:rPr lang="fr-FR" sz="700" dirty="0">
                <a:solidFill>
                  <a:srgbClr val="C00000"/>
                </a:solidFill>
              </a:rPr>
              <a:t>propriétaire ou le </a:t>
            </a:r>
            <a:r>
              <a:rPr lang="fr-FR" sz="700" dirty="0" smtClean="0">
                <a:solidFill>
                  <a:srgbClr val="C00000"/>
                </a:solidFill>
              </a:rPr>
              <a:t>gardien </a:t>
            </a:r>
            <a:r>
              <a:rPr lang="fr-FR" sz="700" dirty="0">
                <a:solidFill>
                  <a:srgbClr val="C00000"/>
                </a:solidFill>
              </a:rPr>
              <a:t>du véhicule </a:t>
            </a:r>
            <a:r>
              <a:rPr lang="fr-FR" sz="700" dirty="0" smtClean="0">
                <a:solidFill>
                  <a:srgbClr val="C00000"/>
                </a:solidFill>
              </a:rPr>
              <a:t>assuré</a:t>
            </a:r>
            <a:r>
              <a:rPr lang="fr-FR" sz="700" dirty="0">
                <a:solidFill>
                  <a:srgbClr val="C00000"/>
                </a:solidFill>
              </a:rPr>
              <a:t> </a:t>
            </a:r>
            <a:r>
              <a:rPr lang="fr-FR" sz="700" dirty="0" smtClean="0">
                <a:solidFill>
                  <a:srgbClr val="C00000"/>
                </a:solidFill>
              </a:rPr>
              <a:t>(CG 3.1)</a:t>
            </a:r>
            <a:endParaRPr lang="fr-FR" sz="700" dirty="0">
              <a:solidFill>
                <a:srgbClr val="C00000"/>
              </a:solidFill>
            </a:endParaRPr>
          </a:p>
        </p:txBody>
      </p:sp>
      <p:sp>
        <p:nvSpPr>
          <p:cNvPr id="38" name="Rectangle 37"/>
          <p:cNvSpPr/>
          <p:nvPr/>
        </p:nvSpPr>
        <p:spPr>
          <a:xfrm>
            <a:off x="6521463" y="2198069"/>
            <a:ext cx="1872208" cy="621296"/>
          </a:xfrm>
          <a:prstGeom prst="rect">
            <a:avLst/>
          </a:prstGeom>
          <a:solidFill>
            <a:schemeClr val="accent2">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700" b="1" dirty="0" smtClean="0">
                <a:solidFill>
                  <a:srgbClr val="C00000"/>
                </a:solidFill>
              </a:rPr>
              <a:t>Covoiturage:</a:t>
            </a:r>
            <a:r>
              <a:rPr lang="fr-FR" sz="700" dirty="0" smtClean="0">
                <a:solidFill>
                  <a:srgbClr val="C00000"/>
                </a:solidFill>
              </a:rPr>
              <a:t> </a:t>
            </a:r>
          </a:p>
          <a:p>
            <a:r>
              <a:rPr lang="fr-FR" sz="700" dirty="0" smtClean="0">
                <a:solidFill>
                  <a:srgbClr val="C00000"/>
                </a:solidFill>
              </a:rPr>
              <a:t>Les </a:t>
            </a:r>
            <a:r>
              <a:rPr lang="fr-FR" sz="700" dirty="0">
                <a:solidFill>
                  <a:srgbClr val="C00000"/>
                </a:solidFill>
              </a:rPr>
              <a:t>garanties souscrites sont acquises lors d’un trajet en covoiturage. </a:t>
            </a:r>
          </a:p>
        </p:txBody>
      </p:sp>
      <p:sp>
        <p:nvSpPr>
          <p:cNvPr id="39" name="Rectangle 38"/>
          <p:cNvSpPr/>
          <p:nvPr/>
        </p:nvSpPr>
        <p:spPr>
          <a:xfrm>
            <a:off x="5528276" y="2859782"/>
            <a:ext cx="941351" cy="462290"/>
          </a:xfrm>
          <a:prstGeom prst="rect">
            <a:avLst/>
          </a:prstGeom>
          <a:solidFill>
            <a:schemeClr val="accent2">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q"/>
            </a:pPr>
            <a:r>
              <a:rPr lang="fr-FR" sz="900" b="1" dirty="0" err="1" smtClean="0">
                <a:solidFill>
                  <a:srgbClr val="C00000"/>
                </a:solidFill>
              </a:rPr>
              <a:t>Sécur</a:t>
            </a:r>
            <a:r>
              <a:rPr lang="fr-FR" sz="900" b="1" dirty="0" smtClean="0">
                <a:solidFill>
                  <a:srgbClr val="C00000"/>
                </a:solidFill>
              </a:rPr>
              <a:t>’ Média</a:t>
            </a:r>
            <a:endParaRPr lang="fr-FR" sz="900" b="1" dirty="0">
              <a:solidFill>
                <a:srgbClr val="C00000"/>
              </a:solidFill>
            </a:endParaRPr>
          </a:p>
        </p:txBody>
      </p:sp>
      <p:grpSp>
        <p:nvGrpSpPr>
          <p:cNvPr id="40" name="Groupe 39"/>
          <p:cNvGrpSpPr/>
          <p:nvPr/>
        </p:nvGrpSpPr>
        <p:grpSpPr>
          <a:xfrm>
            <a:off x="8604449" y="2861850"/>
            <a:ext cx="444407" cy="503265"/>
            <a:chOff x="8489704" y="1364527"/>
            <a:chExt cx="559151" cy="647281"/>
          </a:xfrm>
        </p:grpSpPr>
        <p:pic>
          <p:nvPicPr>
            <p:cNvPr id="41" name="Picture 2" descr="Résultat de recherche d'images pour &quot;en savoir plus&quot;">
              <a:hlinkClick r:id="rId2"/>
            </p:cNvPr>
            <p:cNvPicPr>
              <a:picLocks noChangeAspect="1" noChangeArrowheads="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489704" y="1364527"/>
              <a:ext cx="559151" cy="559151"/>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4" descr="Résultat de recherche d'images pour &quot;clic ici&quot;"/>
            <p:cNvPicPr>
              <a:picLocks noChangeAspect="1" noChangeArrowheads="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716228" y="1723776"/>
              <a:ext cx="288032" cy="288032"/>
            </a:xfrm>
            <a:prstGeom prst="rect">
              <a:avLst/>
            </a:prstGeom>
            <a:noFill/>
            <a:extLst>
              <a:ext uri="{909E8E84-426E-40DD-AFC4-6F175D3DCCD1}">
                <a14:hiddenFill xmlns:a14="http://schemas.microsoft.com/office/drawing/2010/main">
                  <a:solidFill>
                    <a:srgbClr val="FFFFFF"/>
                  </a:solidFill>
                </a14:hiddenFill>
              </a:ext>
            </a:extLst>
          </p:spPr>
        </p:pic>
      </p:grpSp>
      <p:sp>
        <p:nvSpPr>
          <p:cNvPr id="49" name="Rectangle 48"/>
          <p:cNvSpPr/>
          <p:nvPr/>
        </p:nvSpPr>
        <p:spPr>
          <a:xfrm>
            <a:off x="6521463" y="2859783"/>
            <a:ext cx="1872208" cy="462290"/>
          </a:xfrm>
          <a:prstGeom prst="rect">
            <a:avLst/>
          </a:prstGeom>
          <a:solidFill>
            <a:schemeClr val="accent2">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700" b="1" dirty="0" smtClean="0">
                <a:solidFill>
                  <a:srgbClr val="C00000"/>
                </a:solidFill>
              </a:rPr>
              <a:t>Garantie vol par agression ou par effraction :</a:t>
            </a:r>
          </a:p>
          <a:p>
            <a:r>
              <a:rPr lang="fr-FR" sz="700" dirty="0" smtClean="0">
                <a:solidFill>
                  <a:srgbClr val="C00000"/>
                </a:solidFill>
              </a:rPr>
              <a:t>Remplacement </a:t>
            </a:r>
            <a:r>
              <a:rPr lang="fr-FR" sz="700" dirty="0">
                <a:solidFill>
                  <a:srgbClr val="C00000"/>
                </a:solidFill>
              </a:rPr>
              <a:t>de l’appareil ou indemnisation (valeur d’achat au jour du sinistre)</a:t>
            </a:r>
          </a:p>
        </p:txBody>
      </p:sp>
      <p:sp>
        <p:nvSpPr>
          <p:cNvPr id="57" name="Rectangle 56"/>
          <p:cNvSpPr/>
          <p:nvPr/>
        </p:nvSpPr>
        <p:spPr>
          <a:xfrm>
            <a:off x="5528276" y="3365115"/>
            <a:ext cx="941351" cy="1119347"/>
          </a:xfrm>
          <a:prstGeom prst="rect">
            <a:avLst/>
          </a:prstGeom>
          <a:solidFill>
            <a:schemeClr val="accent2">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q"/>
            </a:pPr>
            <a:r>
              <a:rPr lang="fr-FR" sz="900" b="1" dirty="0">
                <a:solidFill>
                  <a:srgbClr val="C00000"/>
                </a:solidFill>
              </a:rPr>
              <a:t>GAV</a:t>
            </a:r>
          </a:p>
        </p:txBody>
      </p:sp>
      <p:sp>
        <p:nvSpPr>
          <p:cNvPr id="58" name="Rectangle 57"/>
          <p:cNvSpPr/>
          <p:nvPr/>
        </p:nvSpPr>
        <p:spPr>
          <a:xfrm>
            <a:off x="6521463" y="3363838"/>
            <a:ext cx="1872208" cy="1119347"/>
          </a:xfrm>
          <a:prstGeom prst="rect">
            <a:avLst/>
          </a:prstGeom>
          <a:solidFill>
            <a:schemeClr val="accent2">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700" b="1" dirty="0" smtClean="0">
                <a:solidFill>
                  <a:srgbClr val="C00000"/>
                </a:solidFill>
              </a:rPr>
              <a:t>La GAV couvre les accidents dus </a:t>
            </a:r>
            <a:r>
              <a:rPr lang="fr-FR" sz="700" b="1" dirty="0">
                <a:solidFill>
                  <a:srgbClr val="C00000"/>
                </a:solidFill>
              </a:rPr>
              <a:t>à des attentats ou à des </a:t>
            </a:r>
            <a:r>
              <a:rPr lang="fr-FR" sz="700" b="1" dirty="0" smtClean="0">
                <a:solidFill>
                  <a:srgbClr val="C00000"/>
                </a:solidFill>
              </a:rPr>
              <a:t>agressions.</a:t>
            </a:r>
            <a:endParaRPr lang="fr-FR" sz="700" b="1" dirty="0">
              <a:solidFill>
                <a:srgbClr val="C00000"/>
              </a:solidFill>
            </a:endParaRPr>
          </a:p>
          <a:p>
            <a:r>
              <a:rPr lang="fr-FR" sz="700" dirty="0" smtClean="0">
                <a:solidFill>
                  <a:srgbClr val="C00000"/>
                </a:solidFill>
              </a:rPr>
              <a:t> (CG page 1)</a:t>
            </a:r>
            <a:endParaRPr lang="fr-FR" sz="700" dirty="0">
              <a:solidFill>
                <a:srgbClr val="C00000"/>
              </a:solidFill>
            </a:endParaRPr>
          </a:p>
        </p:txBody>
      </p:sp>
      <p:grpSp>
        <p:nvGrpSpPr>
          <p:cNvPr id="59" name="Groupe 58"/>
          <p:cNvGrpSpPr/>
          <p:nvPr/>
        </p:nvGrpSpPr>
        <p:grpSpPr>
          <a:xfrm>
            <a:off x="8604448" y="3699957"/>
            <a:ext cx="444407" cy="503265"/>
            <a:chOff x="8489704" y="1364527"/>
            <a:chExt cx="559151" cy="647281"/>
          </a:xfrm>
        </p:grpSpPr>
        <p:pic>
          <p:nvPicPr>
            <p:cNvPr id="60" name="Picture 2" descr="Résultat de recherche d'images pour &quot;en savoir plus&quot;">
              <a:hlinkClick r:id="rId5"/>
            </p:cNvPr>
            <p:cNvPicPr>
              <a:picLocks noChangeAspect="1" noChangeArrowheads="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489704" y="1364527"/>
              <a:ext cx="559151" cy="559151"/>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4" descr="Résultat de recherche d'images pour &quot;clic ici&quot;"/>
            <p:cNvPicPr>
              <a:picLocks noChangeAspect="1" noChangeArrowheads="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716228" y="1723776"/>
              <a:ext cx="288032" cy="28803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6" name="Groupe 35"/>
          <p:cNvGrpSpPr/>
          <p:nvPr/>
        </p:nvGrpSpPr>
        <p:grpSpPr>
          <a:xfrm>
            <a:off x="8562283" y="1996477"/>
            <a:ext cx="444407" cy="503265"/>
            <a:chOff x="8489704" y="1364527"/>
            <a:chExt cx="559151" cy="647281"/>
          </a:xfrm>
        </p:grpSpPr>
        <p:pic>
          <p:nvPicPr>
            <p:cNvPr id="37" name="Picture 2" descr="Résultat de recherche d'images pour &quot;en savoir plus&quot;">
              <a:hlinkClick r:id="rId6"/>
            </p:cNvPr>
            <p:cNvPicPr>
              <a:picLocks noChangeAspect="1" noChangeArrowheads="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489704" y="1364527"/>
              <a:ext cx="559151" cy="559151"/>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 descr="Résultat de recherche d'images pour &quot;clic ici&quot;"/>
            <p:cNvPicPr>
              <a:picLocks noChangeAspect="1" noChangeArrowheads="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716228" y="1723776"/>
              <a:ext cx="288032" cy="288032"/>
            </a:xfrm>
            <a:prstGeom prst="rect">
              <a:avLst/>
            </a:prstGeom>
            <a:noFill/>
            <a:extLst>
              <a:ext uri="{909E8E84-426E-40DD-AFC4-6F175D3DCCD1}">
                <a14:hiddenFill xmlns:a14="http://schemas.microsoft.com/office/drawing/2010/main">
                  <a:solidFill>
                    <a:srgbClr val="FFFFFF"/>
                  </a:solidFill>
                </a14:hiddenFill>
              </a:ext>
            </a:extLst>
          </p:spPr>
        </p:pic>
      </p:grpSp>
      <p:sp>
        <p:nvSpPr>
          <p:cNvPr id="48" name="Rectangle 47"/>
          <p:cNvSpPr/>
          <p:nvPr/>
        </p:nvSpPr>
        <p:spPr>
          <a:xfrm>
            <a:off x="643697" y="2857167"/>
            <a:ext cx="4822417" cy="1626017"/>
          </a:xfrm>
          <a:prstGeom prst="rect">
            <a:avLst/>
          </a:prstGeom>
          <a:solidFill>
            <a:schemeClr val="bg1"/>
          </a:solidFill>
          <a:ln w="12700">
            <a:solidFill>
              <a:schemeClr val="accent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50" name="ZoneTexte 49"/>
          <p:cNvSpPr txBox="1"/>
          <p:nvPr/>
        </p:nvSpPr>
        <p:spPr>
          <a:xfrm>
            <a:off x="1152992" y="3166105"/>
            <a:ext cx="4310844" cy="1061829"/>
          </a:xfrm>
          <a:prstGeom prst="rect">
            <a:avLst/>
          </a:prstGeom>
          <a:noFill/>
        </p:spPr>
        <p:txBody>
          <a:bodyPr wrap="square" rtlCol="0">
            <a:spAutoFit/>
          </a:bodyPr>
          <a:lstStyle/>
          <a:p>
            <a:r>
              <a:rPr lang="fr-FR" sz="900" dirty="0" smtClean="0">
                <a:solidFill>
                  <a:srgbClr val="C00000"/>
                </a:solidFill>
              </a:rPr>
              <a:t>Léo est arrivé sans incident à Paris (surprenant non? </a:t>
            </a:r>
            <a:r>
              <a:rPr lang="fr-FR" sz="900" dirty="0" smtClean="0">
                <a:solidFill>
                  <a:srgbClr val="C00000"/>
                </a:solidFill>
                <a:sym typeface="Wingdings" panose="05000000000000000000" pitchFamily="2" charset="2"/>
              </a:rPr>
              <a:t>).</a:t>
            </a:r>
            <a:endParaRPr lang="fr-FR" sz="900" dirty="0" smtClean="0">
              <a:solidFill>
                <a:srgbClr val="C00000"/>
              </a:solidFill>
            </a:endParaRPr>
          </a:p>
          <a:p>
            <a:endParaRPr lang="fr-FR" sz="900" dirty="0">
              <a:solidFill>
                <a:srgbClr val="C00000"/>
              </a:solidFill>
            </a:endParaRPr>
          </a:p>
          <a:p>
            <a:r>
              <a:rPr lang="fr-FR" sz="900" dirty="0" smtClean="0">
                <a:solidFill>
                  <a:srgbClr val="C00000"/>
                </a:solidFill>
              </a:rPr>
              <a:t>Il a déposé ses passagers et a rejoint son petit hôtel.</a:t>
            </a:r>
          </a:p>
          <a:p>
            <a:r>
              <a:rPr lang="fr-FR" sz="900" dirty="0" smtClean="0">
                <a:solidFill>
                  <a:srgbClr val="C00000"/>
                </a:solidFill>
              </a:rPr>
              <a:t>Il va rejoindre ses amis sur les Champs</a:t>
            </a:r>
            <a:r>
              <a:rPr lang="fr-FR" sz="900" dirty="0">
                <a:solidFill>
                  <a:srgbClr val="C00000"/>
                </a:solidFill>
              </a:rPr>
              <a:t> </a:t>
            </a:r>
            <a:r>
              <a:rPr lang="fr-FR" sz="900" dirty="0" smtClean="0">
                <a:solidFill>
                  <a:srgbClr val="C00000"/>
                </a:solidFill>
              </a:rPr>
              <a:t>et s’engage dans des rues lugubres de la capitale.</a:t>
            </a:r>
          </a:p>
          <a:p>
            <a:r>
              <a:rPr lang="fr-FR" sz="900" dirty="0" smtClean="0">
                <a:solidFill>
                  <a:srgbClr val="C00000"/>
                </a:solidFill>
              </a:rPr>
              <a:t>Et bien entendu, un groupe de personnages quelque peu patibulaire lui demande gentiment son portable. Léo ne se laisse pas faire mais après 2-3 coups, obtempère malgré tout. Heureusement, des coups sans trop de gravité…</a:t>
            </a:r>
          </a:p>
        </p:txBody>
      </p:sp>
      <p:pic>
        <p:nvPicPr>
          <p:cNvPr id="55"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491994">
            <a:off x="6257849" y="178934"/>
            <a:ext cx="527227" cy="6691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43" name="Picture 2" descr="Résultat de recherche d'images pour &quot;noel&quot;"/>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153321" y="144756"/>
            <a:ext cx="812777" cy="763515"/>
          </a:xfrm>
          <a:prstGeom prst="ellipse">
            <a:avLst/>
          </a:prstGeom>
          <a:noFill/>
          <a:extLst>
            <a:ext uri="{909E8E84-426E-40DD-AFC4-6F175D3DCCD1}">
              <a14:hiddenFill xmlns:a14="http://schemas.microsoft.com/office/drawing/2010/main">
                <a:solidFill>
                  <a:srgbClr val="FFFFFF"/>
                </a:solidFill>
              </a14:hiddenFill>
            </a:ext>
          </a:extLst>
        </p:spPr>
      </p:pic>
      <p:pic>
        <p:nvPicPr>
          <p:cNvPr id="44" name="Picture 5" descr="Résultat de recherche d'images pour &quot;boule de noel&quot;"/>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0" y="312223"/>
            <a:ext cx="404428" cy="380764"/>
          </a:xfrm>
          <a:prstGeom prst="rect">
            <a:avLst/>
          </a:prstGeom>
          <a:noFill/>
          <a:extLst>
            <a:ext uri="{909E8E84-426E-40DD-AFC4-6F175D3DCCD1}">
              <a14:hiddenFill xmlns:a14="http://schemas.microsoft.com/office/drawing/2010/main">
                <a:solidFill>
                  <a:srgbClr val="FFFFFF"/>
                </a:solidFill>
              </a14:hiddenFill>
            </a:ext>
          </a:extLst>
        </p:spPr>
      </p:pic>
      <p:pic>
        <p:nvPicPr>
          <p:cNvPr id="17410" name="Picture 2" descr="Résultat de recherche d'images pour &quot;paris en hiver dessin&quot;"/>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b="5840"/>
          <a:stretch/>
        </p:blipFill>
        <p:spPr bwMode="auto">
          <a:xfrm>
            <a:off x="139119" y="1608441"/>
            <a:ext cx="936104" cy="961190"/>
          </a:xfrm>
          <a:prstGeom prst="ellipse">
            <a:avLst/>
          </a:prstGeom>
          <a:noFill/>
          <a:ln>
            <a:solidFill>
              <a:srgbClr val="C00000"/>
            </a:solidFill>
          </a:ln>
          <a:extLst>
            <a:ext uri="{909E8E84-426E-40DD-AFC4-6F175D3DCCD1}">
              <a14:hiddenFill xmlns:a14="http://schemas.microsoft.com/office/drawing/2010/main">
                <a:solidFill>
                  <a:srgbClr val="FFFFFF"/>
                </a:solidFill>
              </a14:hiddenFill>
            </a:ext>
          </a:extLst>
        </p:spPr>
      </p:pic>
      <p:pic>
        <p:nvPicPr>
          <p:cNvPr id="17412" name="Picture 4" descr="Image associée"/>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t="18243" b="13729"/>
          <a:stretch/>
        </p:blipFill>
        <p:spPr bwMode="auto">
          <a:xfrm>
            <a:off x="3491880" y="34544"/>
            <a:ext cx="1971956" cy="1211258"/>
          </a:xfrm>
          <a:prstGeom prst="rect">
            <a:avLst/>
          </a:prstGeom>
          <a:noFill/>
          <a:extLst>
            <a:ext uri="{909E8E84-426E-40DD-AFC4-6F175D3DCCD1}">
              <a14:hiddenFill xmlns:a14="http://schemas.microsoft.com/office/drawing/2010/main">
                <a:solidFill>
                  <a:srgbClr val="FFFFFF"/>
                </a:solidFill>
              </a14:hiddenFill>
            </a:ext>
          </a:extLst>
        </p:spPr>
      </p:pic>
      <p:pic>
        <p:nvPicPr>
          <p:cNvPr id="17414" name="Picture 6" descr="Résultat de recherche d'images pour &quot;voiture de police dessin&quot;"/>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39119" y="3219822"/>
            <a:ext cx="936104" cy="866824"/>
          </a:xfrm>
          <a:prstGeom prst="ellipse">
            <a:avLst/>
          </a:prstGeom>
          <a:noFill/>
          <a:ln>
            <a:solidFill>
              <a:srgbClr val="C00000"/>
            </a:solidFill>
          </a:ln>
          <a:extLst>
            <a:ext uri="{909E8E84-426E-40DD-AFC4-6F175D3DCCD1}">
              <a14:hiddenFill xmlns:a14="http://schemas.microsoft.com/office/drawing/2010/main">
                <a:solidFill>
                  <a:srgbClr val="FFFFFF"/>
                </a:solidFill>
              </a14:hiddenFill>
            </a:ext>
          </a:extLst>
        </p:spPr>
      </p:pic>
      <p:grpSp>
        <p:nvGrpSpPr>
          <p:cNvPr id="32" name="Groupe 31"/>
          <p:cNvGrpSpPr/>
          <p:nvPr/>
        </p:nvGrpSpPr>
        <p:grpSpPr>
          <a:xfrm>
            <a:off x="5533621" y="1314945"/>
            <a:ext cx="941351" cy="1501055"/>
            <a:chOff x="6638332" y="631684"/>
            <a:chExt cx="941351" cy="720080"/>
          </a:xfrm>
        </p:grpSpPr>
        <p:sp>
          <p:nvSpPr>
            <p:cNvPr id="33" name="Rectangle 32"/>
            <p:cNvSpPr/>
            <p:nvPr/>
          </p:nvSpPr>
          <p:spPr>
            <a:xfrm>
              <a:off x="6638332" y="631684"/>
              <a:ext cx="941351" cy="720080"/>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prstClr val="white">
                      <a:lumMod val="65000"/>
                    </a:prstClr>
                  </a:solidFill>
                </a:rPr>
                <a:t>Quelle solution?</a:t>
              </a:r>
              <a:endParaRPr lang="fr-FR" sz="1100" b="1" dirty="0">
                <a:solidFill>
                  <a:prstClr val="white">
                    <a:lumMod val="65000"/>
                  </a:prstClr>
                </a:solidFill>
              </a:endParaRPr>
            </a:p>
          </p:txBody>
        </p:sp>
        <p:pic>
          <p:nvPicPr>
            <p:cNvPr id="34" name="Picture 4" descr="Résultat de recherche d'images pour &quot;clic ici&quo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05147" y="1096954"/>
              <a:ext cx="288032" cy="15477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5" name="Groupe 34"/>
          <p:cNvGrpSpPr/>
          <p:nvPr/>
        </p:nvGrpSpPr>
        <p:grpSpPr>
          <a:xfrm>
            <a:off x="6514305" y="1318310"/>
            <a:ext cx="2527392" cy="1501055"/>
            <a:chOff x="6469627" y="1711737"/>
            <a:chExt cx="2527392" cy="975525"/>
          </a:xfrm>
        </p:grpSpPr>
        <p:sp>
          <p:nvSpPr>
            <p:cNvPr id="45" name="Rectangle 44"/>
            <p:cNvSpPr/>
            <p:nvPr/>
          </p:nvSpPr>
          <p:spPr>
            <a:xfrm>
              <a:off x="6469627" y="1711737"/>
              <a:ext cx="2527392" cy="975525"/>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prstClr val="white">
                      <a:lumMod val="65000"/>
                    </a:prstClr>
                  </a:solidFill>
                </a:rPr>
                <a:t>Quelle formule?</a:t>
              </a:r>
            </a:p>
            <a:p>
              <a:pPr algn="ctr"/>
              <a:r>
                <a:rPr lang="fr-FR" sz="1100" b="1" dirty="0">
                  <a:solidFill>
                    <a:prstClr val="white">
                      <a:lumMod val="65000"/>
                    </a:prstClr>
                  </a:solidFill>
                </a:rPr>
                <a:t>Quelle garantie ?</a:t>
              </a:r>
            </a:p>
          </p:txBody>
        </p:sp>
        <p:pic>
          <p:nvPicPr>
            <p:cNvPr id="46" name="Picture 4" descr="Résultat de recherche d'images pour &quot;clic ici&quo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57734" y="2287002"/>
              <a:ext cx="288032" cy="20168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1" name="Groupe 50"/>
          <p:cNvGrpSpPr/>
          <p:nvPr/>
        </p:nvGrpSpPr>
        <p:grpSpPr>
          <a:xfrm>
            <a:off x="5533621" y="2853803"/>
            <a:ext cx="941351" cy="464904"/>
            <a:chOff x="6638332" y="631684"/>
            <a:chExt cx="941351" cy="720080"/>
          </a:xfrm>
        </p:grpSpPr>
        <p:sp>
          <p:nvSpPr>
            <p:cNvPr id="52" name="Rectangle 51"/>
            <p:cNvSpPr/>
            <p:nvPr/>
          </p:nvSpPr>
          <p:spPr>
            <a:xfrm>
              <a:off x="6638332" y="631684"/>
              <a:ext cx="941351" cy="720080"/>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prstClr val="white">
                      <a:lumMod val="65000"/>
                    </a:prstClr>
                  </a:solidFill>
                </a:rPr>
                <a:t>Quelle solution?</a:t>
              </a:r>
              <a:endParaRPr lang="fr-FR" sz="1100" b="1" dirty="0">
                <a:solidFill>
                  <a:prstClr val="white">
                    <a:lumMod val="65000"/>
                  </a:prstClr>
                </a:solidFill>
              </a:endParaRPr>
            </a:p>
          </p:txBody>
        </p:sp>
        <p:pic>
          <p:nvPicPr>
            <p:cNvPr id="53" name="Picture 4" descr="Résultat de recherche d'images pour &quot;clic ici&quo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51309" y="768716"/>
              <a:ext cx="288032" cy="27089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4" name="Groupe 53"/>
          <p:cNvGrpSpPr/>
          <p:nvPr/>
        </p:nvGrpSpPr>
        <p:grpSpPr>
          <a:xfrm>
            <a:off x="6514305" y="2857168"/>
            <a:ext cx="2527392" cy="464904"/>
            <a:chOff x="6469627" y="1711737"/>
            <a:chExt cx="2527392" cy="975525"/>
          </a:xfrm>
        </p:grpSpPr>
        <p:sp>
          <p:nvSpPr>
            <p:cNvPr id="56" name="Rectangle 55"/>
            <p:cNvSpPr/>
            <p:nvPr/>
          </p:nvSpPr>
          <p:spPr>
            <a:xfrm>
              <a:off x="6469627" y="1711737"/>
              <a:ext cx="2527392" cy="975525"/>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prstClr val="white">
                      <a:lumMod val="65000"/>
                    </a:prstClr>
                  </a:solidFill>
                </a:rPr>
                <a:t>Quelle formule?</a:t>
              </a:r>
            </a:p>
            <a:p>
              <a:pPr algn="ctr"/>
              <a:r>
                <a:rPr lang="fr-FR" sz="1100" b="1" dirty="0">
                  <a:solidFill>
                    <a:prstClr val="white">
                      <a:lumMod val="65000"/>
                    </a:prstClr>
                  </a:solidFill>
                </a:rPr>
                <a:t>Quelle garantie ?</a:t>
              </a:r>
            </a:p>
          </p:txBody>
        </p:sp>
        <p:pic>
          <p:nvPicPr>
            <p:cNvPr id="62" name="Picture 4" descr="Résultat de recherche d'images pour &quot;clic ici&quo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57734" y="2019416"/>
              <a:ext cx="288032" cy="46927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3" name="Groupe 62"/>
          <p:cNvGrpSpPr/>
          <p:nvPr/>
        </p:nvGrpSpPr>
        <p:grpSpPr>
          <a:xfrm>
            <a:off x="5533621" y="3363838"/>
            <a:ext cx="941351" cy="1127504"/>
            <a:chOff x="6638332" y="631684"/>
            <a:chExt cx="941351" cy="720080"/>
          </a:xfrm>
        </p:grpSpPr>
        <p:sp>
          <p:nvSpPr>
            <p:cNvPr id="64" name="Rectangle 63"/>
            <p:cNvSpPr/>
            <p:nvPr/>
          </p:nvSpPr>
          <p:spPr>
            <a:xfrm>
              <a:off x="6638332" y="631684"/>
              <a:ext cx="941351" cy="720080"/>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prstClr val="white">
                      <a:lumMod val="65000"/>
                    </a:prstClr>
                  </a:solidFill>
                </a:rPr>
                <a:t>Quelle solution?</a:t>
              </a:r>
              <a:endParaRPr lang="fr-FR" sz="1100" b="1" dirty="0">
                <a:solidFill>
                  <a:prstClr val="white">
                    <a:lumMod val="65000"/>
                  </a:prstClr>
                </a:solidFill>
              </a:endParaRPr>
            </a:p>
          </p:txBody>
        </p:sp>
        <p:pic>
          <p:nvPicPr>
            <p:cNvPr id="65" name="Picture 4" descr="Résultat de recherche d'images pour &quot;clic ici&quo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05147" y="1096954"/>
              <a:ext cx="288032" cy="15477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6" name="Groupe 65"/>
          <p:cNvGrpSpPr/>
          <p:nvPr/>
        </p:nvGrpSpPr>
        <p:grpSpPr>
          <a:xfrm>
            <a:off x="6514305" y="3367203"/>
            <a:ext cx="2527392" cy="1127504"/>
            <a:chOff x="6469627" y="1711737"/>
            <a:chExt cx="2527392" cy="975525"/>
          </a:xfrm>
        </p:grpSpPr>
        <p:sp>
          <p:nvSpPr>
            <p:cNvPr id="67" name="Rectangle 66"/>
            <p:cNvSpPr/>
            <p:nvPr/>
          </p:nvSpPr>
          <p:spPr>
            <a:xfrm>
              <a:off x="6469627" y="1711737"/>
              <a:ext cx="2527392" cy="975525"/>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prstClr val="white">
                      <a:lumMod val="65000"/>
                    </a:prstClr>
                  </a:solidFill>
                </a:rPr>
                <a:t>Quelle formule?</a:t>
              </a:r>
            </a:p>
            <a:p>
              <a:pPr algn="ctr"/>
              <a:r>
                <a:rPr lang="fr-FR" sz="1100" b="1" dirty="0">
                  <a:solidFill>
                    <a:prstClr val="white">
                      <a:lumMod val="65000"/>
                    </a:prstClr>
                  </a:solidFill>
                </a:rPr>
                <a:t>Quelle garantie ?</a:t>
              </a:r>
            </a:p>
          </p:txBody>
        </p:sp>
        <p:pic>
          <p:nvPicPr>
            <p:cNvPr id="68" name="Picture 4" descr="Résultat de recherche d'images pour &quot;clic ici&quo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57734" y="2287002"/>
              <a:ext cx="288032" cy="20168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73613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32"/>
                                        </p:tgtEl>
                                      </p:cBhvr>
                                    </p:animEffect>
                                    <p:set>
                                      <p:cBhvr>
                                        <p:cTn id="7" dur="1" fill="hold">
                                          <p:stCondLst>
                                            <p:cond delay="499"/>
                                          </p:stCondLst>
                                        </p:cTn>
                                        <p:tgtEl>
                                          <p:spTgt spid="3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35"/>
                                        </p:tgtEl>
                                      </p:cBhvr>
                                    </p:animEffect>
                                    <p:set>
                                      <p:cBhvr>
                                        <p:cTn id="12" dur="1" fill="hold">
                                          <p:stCondLst>
                                            <p:cond delay="499"/>
                                          </p:stCondLst>
                                        </p:cTn>
                                        <p:tgtEl>
                                          <p:spTgt spid="3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51"/>
                                        </p:tgtEl>
                                      </p:cBhvr>
                                    </p:animEffect>
                                    <p:set>
                                      <p:cBhvr>
                                        <p:cTn id="17" dur="1" fill="hold">
                                          <p:stCondLst>
                                            <p:cond delay="499"/>
                                          </p:stCondLst>
                                        </p:cTn>
                                        <p:tgtEl>
                                          <p:spTgt spid="51"/>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54"/>
                                        </p:tgtEl>
                                      </p:cBhvr>
                                    </p:animEffect>
                                    <p:set>
                                      <p:cBhvr>
                                        <p:cTn id="22" dur="1" fill="hold">
                                          <p:stCondLst>
                                            <p:cond delay="499"/>
                                          </p:stCondLst>
                                        </p:cTn>
                                        <p:tgtEl>
                                          <p:spTgt spid="54"/>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nodeType="clickEffect">
                                  <p:stCondLst>
                                    <p:cond delay="0"/>
                                  </p:stCondLst>
                                  <p:childTnLst>
                                    <p:animEffect transition="out" filter="fade">
                                      <p:cBhvr>
                                        <p:cTn id="26" dur="500"/>
                                        <p:tgtEl>
                                          <p:spTgt spid="63"/>
                                        </p:tgtEl>
                                      </p:cBhvr>
                                    </p:animEffect>
                                    <p:set>
                                      <p:cBhvr>
                                        <p:cTn id="27" dur="1" fill="hold">
                                          <p:stCondLst>
                                            <p:cond delay="499"/>
                                          </p:stCondLst>
                                        </p:cTn>
                                        <p:tgtEl>
                                          <p:spTgt spid="63"/>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66"/>
                                        </p:tgtEl>
                                      </p:cBhvr>
                                    </p:animEffect>
                                    <p:set>
                                      <p:cBhvr>
                                        <p:cTn id="32" dur="1" fill="hold">
                                          <p:stCondLst>
                                            <p:cond delay="499"/>
                                          </p:stCondLst>
                                        </p:cTn>
                                        <p:tgtEl>
                                          <p:spTgt spid="6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45975" y="1312948"/>
            <a:ext cx="4822417" cy="1319865"/>
          </a:xfrm>
          <a:prstGeom prst="rect">
            <a:avLst/>
          </a:prstGeom>
          <a:solidFill>
            <a:schemeClr val="bg1"/>
          </a:solidFill>
          <a:ln w="12700">
            <a:solidFill>
              <a:schemeClr val="accent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6" name="Ellipse 5"/>
          <p:cNvSpPr/>
          <p:nvPr/>
        </p:nvSpPr>
        <p:spPr>
          <a:xfrm>
            <a:off x="58651" y="1424850"/>
            <a:ext cx="1101596" cy="1052765"/>
          </a:xfrm>
          <a:prstGeom prst="ellipse">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5"/>
          <p:cNvSpPr txBox="1">
            <a:spLocks/>
          </p:cNvSpPr>
          <p:nvPr/>
        </p:nvSpPr>
        <p:spPr>
          <a:xfrm>
            <a:off x="369185" y="201513"/>
            <a:ext cx="7650163" cy="584775"/>
          </a:xfrm>
          <a:prstGeom prst="rect">
            <a:avLst/>
          </a:prstGeom>
        </p:spPr>
        <p:txBody>
          <a:bodyPr vert="horz" lIns="91440" tIns="45720" rIns="91440" bIns="45720" rtlCol="0" anchor="t" anchorCtr="0">
            <a:spAutoFit/>
          </a:bodyPr>
          <a:lstStyle>
            <a:lvl1pPr algn="l" rtl="0" fontAlgn="base">
              <a:spcBef>
                <a:spcPct val="0"/>
              </a:spcBef>
              <a:spcAft>
                <a:spcPct val="0"/>
              </a:spcAft>
              <a:defRPr sz="2200" b="1" kern="1200" cap="all" baseline="0">
                <a:solidFill>
                  <a:srgbClr val="7F7F7F"/>
                </a:solidFill>
                <a:latin typeface="+mj-lt"/>
                <a:ea typeface="+mj-ea"/>
                <a:cs typeface="+mj-cs"/>
              </a:defRPr>
            </a:lvl1pPr>
            <a:lvl2pPr algn="l" rtl="0" fontAlgn="base">
              <a:spcBef>
                <a:spcPct val="0"/>
              </a:spcBef>
              <a:spcAft>
                <a:spcPct val="0"/>
              </a:spcAft>
              <a:defRPr sz="2200" b="1">
                <a:solidFill>
                  <a:srgbClr val="7F7F7F"/>
                </a:solidFill>
                <a:latin typeface="Arial Narrow" pitchFamily="34" charset="0"/>
              </a:defRPr>
            </a:lvl2pPr>
            <a:lvl3pPr algn="l" rtl="0" fontAlgn="base">
              <a:spcBef>
                <a:spcPct val="0"/>
              </a:spcBef>
              <a:spcAft>
                <a:spcPct val="0"/>
              </a:spcAft>
              <a:defRPr sz="2200" b="1">
                <a:solidFill>
                  <a:srgbClr val="7F7F7F"/>
                </a:solidFill>
                <a:latin typeface="Arial Narrow" pitchFamily="34" charset="0"/>
              </a:defRPr>
            </a:lvl3pPr>
            <a:lvl4pPr algn="l" rtl="0" fontAlgn="base">
              <a:spcBef>
                <a:spcPct val="0"/>
              </a:spcBef>
              <a:spcAft>
                <a:spcPct val="0"/>
              </a:spcAft>
              <a:defRPr sz="2200" b="1">
                <a:solidFill>
                  <a:srgbClr val="7F7F7F"/>
                </a:solidFill>
                <a:latin typeface="Arial Narrow" pitchFamily="34" charset="0"/>
              </a:defRPr>
            </a:lvl4pPr>
            <a:lvl5pPr algn="l" rtl="0" fontAlgn="base">
              <a:spcBef>
                <a:spcPct val="0"/>
              </a:spcBef>
              <a:spcAft>
                <a:spcPct val="0"/>
              </a:spcAft>
              <a:defRPr sz="2200" b="1">
                <a:solidFill>
                  <a:srgbClr val="7F7F7F"/>
                </a:solidFill>
                <a:latin typeface="Arial Narrow" pitchFamily="34" charset="0"/>
              </a:defRPr>
            </a:lvl5pPr>
            <a:lvl6pPr marL="457200" algn="l" rtl="0" fontAlgn="base">
              <a:spcBef>
                <a:spcPct val="0"/>
              </a:spcBef>
              <a:spcAft>
                <a:spcPct val="0"/>
              </a:spcAft>
              <a:defRPr sz="2200" b="1">
                <a:solidFill>
                  <a:srgbClr val="7F7F7F"/>
                </a:solidFill>
                <a:latin typeface="Arial Narrow" pitchFamily="34" charset="0"/>
              </a:defRPr>
            </a:lvl6pPr>
            <a:lvl7pPr marL="914400" algn="l" rtl="0" fontAlgn="base">
              <a:spcBef>
                <a:spcPct val="0"/>
              </a:spcBef>
              <a:spcAft>
                <a:spcPct val="0"/>
              </a:spcAft>
              <a:defRPr sz="2200" b="1">
                <a:solidFill>
                  <a:srgbClr val="7F7F7F"/>
                </a:solidFill>
                <a:latin typeface="Arial Narrow" pitchFamily="34" charset="0"/>
              </a:defRPr>
            </a:lvl7pPr>
            <a:lvl8pPr marL="1371600" algn="l" rtl="0" fontAlgn="base">
              <a:spcBef>
                <a:spcPct val="0"/>
              </a:spcBef>
              <a:spcAft>
                <a:spcPct val="0"/>
              </a:spcAft>
              <a:defRPr sz="2200" b="1">
                <a:solidFill>
                  <a:srgbClr val="7F7F7F"/>
                </a:solidFill>
                <a:latin typeface="Arial Narrow" pitchFamily="34" charset="0"/>
              </a:defRPr>
            </a:lvl8pPr>
            <a:lvl9pPr marL="1828800" algn="l" rtl="0" fontAlgn="base">
              <a:spcBef>
                <a:spcPct val="0"/>
              </a:spcBef>
              <a:spcAft>
                <a:spcPct val="0"/>
              </a:spcAft>
              <a:defRPr sz="2200" b="1">
                <a:solidFill>
                  <a:srgbClr val="7F7F7F"/>
                </a:solidFill>
                <a:latin typeface="Arial Narrow" pitchFamily="34" charset="0"/>
              </a:defRPr>
            </a:lvl9pPr>
          </a:lstStyle>
          <a:p>
            <a:pPr fontAlgn="auto">
              <a:spcAft>
                <a:spcPts val="0"/>
              </a:spcAft>
              <a:defRPr/>
            </a:pPr>
            <a:r>
              <a:rPr lang="fr-FR" sz="1800" b="0" dirty="0" smtClean="0">
                <a:solidFill>
                  <a:sysClr val="windowText" lastClr="000000">
                    <a:lumMod val="50000"/>
                    <a:lumOff val="50000"/>
                  </a:sysClr>
                </a:solidFill>
                <a:cs typeface="Calibri" panose="020F0502020204030204" pitchFamily="34" charset="0"/>
              </a:rPr>
              <a:t>Léo</a:t>
            </a:r>
          </a:p>
          <a:p>
            <a:pPr fontAlgn="auto">
              <a:spcAft>
                <a:spcPts val="0"/>
              </a:spcAft>
              <a:defRPr/>
            </a:pPr>
            <a:r>
              <a:rPr lang="fr-FR" sz="1400" b="0" cap="none" dirty="0" smtClean="0">
                <a:solidFill>
                  <a:srgbClr val="C00000"/>
                </a:solidFill>
                <a:cs typeface="Calibri" panose="020F0502020204030204" pitchFamily="34" charset="0"/>
              </a:rPr>
              <a:t>Bonne année avec les potes !</a:t>
            </a:r>
            <a:endParaRPr lang="fr-FR" sz="1400" b="0" dirty="0">
              <a:solidFill>
                <a:srgbClr val="C00000"/>
              </a:solidFill>
              <a:cs typeface="Calibri" panose="020F0502020204030204" pitchFamily="34" charset="0"/>
            </a:endParaRPr>
          </a:p>
        </p:txBody>
      </p:sp>
      <p:cxnSp>
        <p:nvCxnSpPr>
          <p:cNvPr id="4" name="Connecteur droit 3"/>
          <p:cNvCxnSpPr/>
          <p:nvPr/>
        </p:nvCxnSpPr>
        <p:spPr>
          <a:xfrm>
            <a:off x="389183" y="182773"/>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 name="Connecteur droit 4"/>
          <p:cNvCxnSpPr/>
          <p:nvPr/>
        </p:nvCxnSpPr>
        <p:spPr>
          <a:xfrm>
            <a:off x="389183" y="830845"/>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ZoneTexte 7"/>
          <p:cNvSpPr txBox="1"/>
          <p:nvPr/>
        </p:nvSpPr>
        <p:spPr>
          <a:xfrm>
            <a:off x="1155270" y="1419622"/>
            <a:ext cx="4310844" cy="1061829"/>
          </a:xfrm>
          <a:prstGeom prst="rect">
            <a:avLst/>
          </a:prstGeom>
          <a:noFill/>
        </p:spPr>
        <p:txBody>
          <a:bodyPr wrap="square" rtlCol="0">
            <a:spAutoFit/>
          </a:bodyPr>
          <a:lstStyle/>
          <a:p>
            <a:r>
              <a:rPr lang="fr-FR" sz="900" dirty="0" smtClean="0">
                <a:solidFill>
                  <a:srgbClr val="C00000"/>
                </a:solidFill>
              </a:rPr>
              <a:t>Léo rejoint ses amis sur les Champs Elysées. Il y a foule !</a:t>
            </a:r>
          </a:p>
          <a:p>
            <a:endParaRPr lang="fr-FR" sz="900" dirty="0">
              <a:solidFill>
                <a:srgbClr val="C00000"/>
              </a:solidFill>
            </a:endParaRPr>
          </a:p>
          <a:p>
            <a:r>
              <a:rPr lang="fr-FR" sz="900" dirty="0" smtClean="0">
                <a:solidFill>
                  <a:srgbClr val="C00000"/>
                </a:solidFill>
              </a:rPr>
              <a:t>Léo se tient prêt avec sa bouteille de champagne en main.</a:t>
            </a:r>
          </a:p>
          <a:p>
            <a:r>
              <a:rPr lang="fr-FR" sz="900" dirty="0" smtClean="0">
                <a:solidFill>
                  <a:srgbClr val="C00000"/>
                </a:solidFill>
              </a:rPr>
              <a:t>Le décompte commence…. Bientôt minuit et avec l’espoir que la nouvelle année commence mieux !</a:t>
            </a:r>
          </a:p>
          <a:p>
            <a:r>
              <a:rPr lang="fr-FR" sz="900" dirty="0" smtClean="0">
                <a:solidFill>
                  <a:srgbClr val="C00000"/>
                </a:solidFill>
              </a:rPr>
              <a:t>5, 4, 3, 2, 1.. Bonne année !</a:t>
            </a:r>
          </a:p>
          <a:p>
            <a:r>
              <a:rPr lang="fr-FR" sz="900" dirty="0" smtClean="0">
                <a:solidFill>
                  <a:srgbClr val="C00000"/>
                </a:solidFill>
              </a:rPr>
              <a:t>Et Léo se prend le bouchon de champagne dans l’œil !</a:t>
            </a:r>
          </a:p>
        </p:txBody>
      </p:sp>
      <p:sp>
        <p:nvSpPr>
          <p:cNvPr id="11" name="Rectangle 10"/>
          <p:cNvSpPr/>
          <p:nvPr/>
        </p:nvSpPr>
        <p:spPr>
          <a:xfrm>
            <a:off x="5528276" y="1312948"/>
            <a:ext cx="941351" cy="550861"/>
          </a:xfrm>
          <a:prstGeom prst="rect">
            <a:avLst/>
          </a:prstGeom>
          <a:solidFill>
            <a:schemeClr val="accent2">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q"/>
            </a:pPr>
            <a:r>
              <a:rPr lang="fr-FR" sz="900" b="1" dirty="0" smtClean="0">
                <a:solidFill>
                  <a:srgbClr val="C00000"/>
                </a:solidFill>
              </a:rPr>
              <a:t>Santé Côté JE</a:t>
            </a:r>
            <a:endParaRPr lang="fr-FR" sz="900" b="1" dirty="0">
              <a:solidFill>
                <a:srgbClr val="C00000"/>
              </a:solidFill>
            </a:endParaRPr>
          </a:p>
        </p:txBody>
      </p:sp>
      <p:sp>
        <p:nvSpPr>
          <p:cNvPr id="12" name="ZoneTexte 11"/>
          <p:cNvSpPr txBox="1"/>
          <p:nvPr/>
        </p:nvSpPr>
        <p:spPr>
          <a:xfrm>
            <a:off x="5511892" y="1044774"/>
            <a:ext cx="3536964" cy="230832"/>
          </a:xfrm>
          <a:prstGeom prst="rect">
            <a:avLst/>
          </a:prstGeom>
          <a:solidFill>
            <a:schemeClr val="accent2"/>
          </a:solidFill>
          <a:ln>
            <a:solidFill>
              <a:schemeClr val="accent2"/>
            </a:solidFill>
          </a:ln>
        </p:spPr>
        <p:txBody>
          <a:bodyPr wrap="square" rtlCol="0">
            <a:spAutoFit/>
          </a:bodyPr>
          <a:lstStyle/>
          <a:p>
            <a:pPr algn="ctr"/>
            <a:r>
              <a:rPr lang="fr-FR" sz="900" dirty="0" smtClean="0">
                <a:solidFill>
                  <a:prstClr val="white"/>
                </a:solidFill>
                <a:latin typeface="Arial Rounded MT Bold" panose="020F0704030504030204" pitchFamily="34" charset="0"/>
              </a:rPr>
              <a:t>Heureusement, ils sont clients à la CEGEE ! </a:t>
            </a:r>
            <a:r>
              <a:rPr lang="fr-FR" sz="900" dirty="0" smtClean="0">
                <a:solidFill>
                  <a:prstClr val="white"/>
                </a:solidFill>
                <a:latin typeface="Arial Rounded MT Bold" panose="020F0704030504030204" pitchFamily="34" charset="0"/>
                <a:sym typeface="Wingdings" panose="05000000000000000000" pitchFamily="2" charset="2"/>
              </a:rPr>
              <a:t></a:t>
            </a:r>
            <a:endParaRPr lang="fr-FR" sz="900" dirty="0">
              <a:solidFill>
                <a:prstClr val="white"/>
              </a:solidFill>
              <a:latin typeface="Arial Rounded MT Bold" panose="020F0704030504030204" pitchFamily="34" charset="0"/>
            </a:endParaRPr>
          </a:p>
        </p:txBody>
      </p:sp>
      <p:sp>
        <p:nvSpPr>
          <p:cNvPr id="86" name="Rectangle 85"/>
          <p:cNvSpPr/>
          <p:nvPr/>
        </p:nvSpPr>
        <p:spPr>
          <a:xfrm>
            <a:off x="6521463" y="1312181"/>
            <a:ext cx="1872208" cy="551628"/>
          </a:xfrm>
          <a:prstGeom prst="rect">
            <a:avLst/>
          </a:prstGeom>
          <a:solidFill>
            <a:schemeClr val="accent2">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700" b="1" dirty="0">
                <a:solidFill>
                  <a:srgbClr val="C00000"/>
                </a:solidFill>
              </a:rPr>
              <a:t>Garanties </a:t>
            </a:r>
            <a:r>
              <a:rPr lang="fr-FR" sz="700" dirty="0">
                <a:solidFill>
                  <a:srgbClr val="C00000"/>
                </a:solidFill>
              </a:rPr>
              <a:t>Hospitalisation, </a:t>
            </a:r>
            <a:r>
              <a:rPr lang="fr-FR" sz="700" dirty="0" smtClean="0">
                <a:solidFill>
                  <a:srgbClr val="C00000"/>
                </a:solidFill>
              </a:rPr>
              <a:t>Soins courant, Chambre </a:t>
            </a:r>
            <a:r>
              <a:rPr lang="fr-FR" sz="700" dirty="0">
                <a:solidFill>
                  <a:srgbClr val="C00000"/>
                </a:solidFill>
              </a:rPr>
              <a:t>individuelle, Radiologie, </a:t>
            </a:r>
          </a:p>
        </p:txBody>
      </p:sp>
      <p:sp>
        <p:nvSpPr>
          <p:cNvPr id="38" name="Rectangle 37"/>
          <p:cNvSpPr/>
          <p:nvPr/>
        </p:nvSpPr>
        <p:spPr>
          <a:xfrm>
            <a:off x="6521463" y="1901555"/>
            <a:ext cx="1872208" cy="731258"/>
          </a:xfrm>
          <a:prstGeom prst="rect">
            <a:avLst/>
          </a:prstGeom>
          <a:solidFill>
            <a:schemeClr val="accent2">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700" b="1" dirty="0" smtClean="0">
                <a:solidFill>
                  <a:srgbClr val="C00000"/>
                </a:solidFill>
              </a:rPr>
              <a:t>Exemples de taux d’AIPP </a:t>
            </a:r>
            <a:r>
              <a:rPr lang="fr-FR" sz="700" dirty="0" smtClean="0">
                <a:solidFill>
                  <a:srgbClr val="C00000"/>
                </a:solidFill>
              </a:rPr>
              <a:t>(atteinte à l’intégrité physique et psychique) : de 20 à 25 % perte de la vision d’un œil</a:t>
            </a:r>
            <a:r>
              <a:rPr lang="fr-FR" sz="700" dirty="0">
                <a:solidFill>
                  <a:srgbClr val="C00000"/>
                </a:solidFill>
              </a:rPr>
              <a:t>.</a:t>
            </a:r>
          </a:p>
        </p:txBody>
      </p:sp>
      <p:sp>
        <p:nvSpPr>
          <p:cNvPr id="57" name="Rectangle 56"/>
          <p:cNvSpPr/>
          <p:nvPr/>
        </p:nvSpPr>
        <p:spPr>
          <a:xfrm>
            <a:off x="5528276" y="2857167"/>
            <a:ext cx="941351" cy="1946831"/>
          </a:xfrm>
          <a:prstGeom prst="rect">
            <a:avLst/>
          </a:prstGeom>
          <a:solidFill>
            <a:schemeClr val="accent2">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q"/>
            </a:pPr>
            <a:r>
              <a:rPr lang="fr-FR" sz="900" b="1" dirty="0" smtClean="0">
                <a:solidFill>
                  <a:srgbClr val="C00000"/>
                </a:solidFill>
              </a:rPr>
              <a:t>MRH</a:t>
            </a:r>
            <a:endParaRPr lang="fr-FR" sz="900" b="1" dirty="0">
              <a:solidFill>
                <a:srgbClr val="C00000"/>
              </a:solidFill>
            </a:endParaRPr>
          </a:p>
        </p:txBody>
      </p:sp>
      <p:sp>
        <p:nvSpPr>
          <p:cNvPr id="58" name="Rectangle 57"/>
          <p:cNvSpPr/>
          <p:nvPr/>
        </p:nvSpPr>
        <p:spPr>
          <a:xfrm>
            <a:off x="6521463" y="2857167"/>
            <a:ext cx="1872208" cy="1946831"/>
          </a:xfrm>
          <a:prstGeom prst="rect">
            <a:avLst/>
          </a:prstGeom>
          <a:solidFill>
            <a:schemeClr val="accent2">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700" b="1" dirty="0">
                <a:solidFill>
                  <a:srgbClr val="C00000"/>
                </a:solidFill>
              </a:rPr>
              <a:t>Responsabilité civile villégiature : </a:t>
            </a:r>
            <a:r>
              <a:rPr lang="fr-FR" sz="700" dirty="0" smtClean="0">
                <a:solidFill>
                  <a:srgbClr val="C00000"/>
                </a:solidFill>
              </a:rPr>
              <a:t>Si </a:t>
            </a:r>
            <a:r>
              <a:rPr lang="fr-FR" sz="700" dirty="0">
                <a:solidFill>
                  <a:srgbClr val="C00000"/>
                </a:solidFill>
              </a:rPr>
              <a:t>votre responsabilité civile est engagée, nous garantissons les conséquences pécuniaires que vous pouvez encourir en raison des dommages résultant d’un événement couvert par les garanties « </a:t>
            </a:r>
            <a:r>
              <a:rPr lang="fr-FR" sz="700" dirty="0" smtClean="0">
                <a:solidFill>
                  <a:srgbClr val="C00000"/>
                </a:solidFill>
              </a:rPr>
              <a:t>Incendie </a:t>
            </a:r>
            <a:r>
              <a:rPr lang="fr-FR" sz="700" dirty="0">
                <a:solidFill>
                  <a:srgbClr val="C00000"/>
                </a:solidFill>
              </a:rPr>
              <a:t>et risques annexes » et « Dégâts des eaux » (Article 4.4 des CG)</a:t>
            </a:r>
            <a:endParaRPr lang="fr-FR" sz="700" dirty="0" smtClean="0">
              <a:solidFill>
                <a:srgbClr val="C00000"/>
              </a:solidFill>
            </a:endParaRPr>
          </a:p>
        </p:txBody>
      </p:sp>
      <p:grpSp>
        <p:nvGrpSpPr>
          <p:cNvPr id="59" name="Groupe 58"/>
          <p:cNvGrpSpPr/>
          <p:nvPr/>
        </p:nvGrpSpPr>
        <p:grpSpPr>
          <a:xfrm>
            <a:off x="8560489" y="3699957"/>
            <a:ext cx="444407" cy="503265"/>
            <a:chOff x="8489704" y="1364527"/>
            <a:chExt cx="559151" cy="647281"/>
          </a:xfrm>
        </p:grpSpPr>
        <p:pic>
          <p:nvPicPr>
            <p:cNvPr id="60" name="Picture 2" descr="Résultat de recherche d'images pour &quot;en savoir plus&quot;">
              <a:hlinkClick r:id="rId2"/>
            </p:cNvPr>
            <p:cNvPicPr>
              <a:picLocks noChangeAspect="1" noChangeArrowheads="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489704" y="1364527"/>
              <a:ext cx="559151" cy="559151"/>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4" descr="Résultat de recherche d'images pour &quot;clic ici&quot;"/>
            <p:cNvPicPr>
              <a:picLocks noChangeAspect="1" noChangeArrowheads="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716228" y="1723776"/>
              <a:ext cx="288032" cy="28803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6" name="Groupe 35"/>
          <p:cNvGrpSpPr/>
          <p:nvPr/>
        </p:nvGrpSpPr>
        <p:grpSpPr>
          <a:xfrm>
            <a:off x="8560489" y="1411212"/>
            <a:ext cx="444407" cy="503265"/>
            <a:chOff x="8489704" y="1364527"/>
            <a:chExt cx="559151" cy="647281"/>
          </a:xfrm>
        </p:grpSpPr>
        <p:pic>
          <p:nvPicPr>
            <p:cNvPr id="37" name="Picture 2" descr="Résultat de recherche d'images pour &quot;en savoir plus&quot;">
              <a:hlinkClick r:id="rId5"/>
            </p:cNvPr>
            <p:cNvPicPr>
              <a:picLocks noChangeAspect="1" noChangeArrowheads="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489704" y="1364527"/>
              <a:ext cx="559151" cy="559151"/>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 descr="Résultat de recherche d'images pour &quot;clic ici&quot;"/>
            <p:cNvPicPr>
              <a:picLocks noChangeAspect="1" noChangeArrowheads="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716228" y="1723776"/>
              <a:ext cx="288032" cy="288032"/>
            </a:xfrm>
            <a:prstGeom prst="rect">
              <a:avLst/>
            </a:prstGeom>
            <a:noFill/>
            <a:extLst>
              <a:ext uri="{909E8E84-426E-40DD-AFC4-6F175D3DCCD1}">
                <a14:hiddenFill xmlns:a14="http://schemas.microsoft.com/office/drawing/2010/main">
                  <a:solidFill>
                    <a:srgbClr val="FFFFFF"/>
                  </a:solidFill>
                </a14:hiddenFill>
              </a:ext>
            </a:extLst>
          </p:spPr>
        </p:pic>
      </p:grpSp>
      <p:sp>
        <p:nvSpPr>
          <p:cNvPr id="48" name="Rectangle 47"/>
          <p:cNvSpPr/>
          <p:nvPr/>
        </p:nvSpPr>
        <p:spPr>
          <a:xfrm>
            <a:off x="643697" y="2857167"/>
            <a:ext cx="4822417" cy="1946831"/>
          </a:xfrm>
          <a:prstGeom prst="rect">
            <a:avLst/>
          </a:prstGeom>
          <a:solidFill>
            <a:schemeClr val="bg1"/>
          </a:solidFill>
          <a:ln w="12700">
            <a:solidFill>
              <a:schemeClr val="accent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50" name="ZoneTexte 49"/>
          <p:cNvSpPr txBox="1"/>
          <p:nvPr/>
        </p:nvSpPr>
        <p:spPr>
          <a:xfrm>
            <a:off x="1152992" y="3044155"/>
            <a:ext cx="4310844" cy="1615827"/>
          </a:xfrm>
          <a:prstGeom prst="rect">
            <a:avLst/>
          </a:prstGeom>
          <a:noFill/>
        </p:spPr>
        <p:txBody>
          <a:bodyPr wrap="square" rtlCol="0">
            <a:spAutoFit/>
          </a:bodyPr>
          <a:lstStyle/>
          <a:p>
            <a:r>
              <a:rPr lang="fr-FR" sz="900" dirty="0" smtClean="0">
                <a:solidFill>
                  <a:srgbClr val="C00000"/>
                </a:solidFill>
              </a:rPr>
              <a:t>Léo ressort finalement des urgences avec un pansement sur l’œil.</a:t>
            </a:r>
          </a:p>
          <a:p>
            <a:endParaRPr lang="fr-FR" sz="900" dirty="0">
              <a:solidFill>
                <a:srgbClr val="C00000"/>
              </a:solidFill>
            </a:endParaRPr>
          </a:p>
          <a:p>
            <a:r>
              <a:rPr lang="fr-FR" sz="900" dirty="0" smtClean="0">
                <a:solidFill>
                  <a:srgbClr val="C00000"/>
                </a:solidFill>
              </a:rPr>
              <a:t>Seul, il retourne à son hôtel.</a:t>
            </a:r>
          </a:p>
          <a:p>
            <a:r>
              <a:rPr lang="fr-FR" sz="900" dirty="0" smtClean="0">
                <a:solidFill>
                  <a:srgbClr val="C00000"/>
                </a:solidFill>
              </a:rPr>
              <a:t>Arrivé dans sa chambre d’hôtel, Léo a besoin de se détendre et quoi de mieux qu’un bon bain bien chaud avec de la musique ?</a:t>
            </a:r>
          </a:p>
          <a:p>
            <a:r>
              <a:rPr lang="fr-FR" sz="900" dirty="0" smtClean="0">
                <a:solidFill>
                  <a:srgbClr val="C00000"/>
                </a:solidFill>
              </a:rPr>
              <a:t>Il commence à remplir la baignoire, ouvre une petite bouteille (à capsule </a:t>
            </a:r>
            <a:r>
              <a:rPr lang="fr-FR" sz="900" dirty="0" smtClean="0">
                <a:solidFill>
                  <a:srgbClr val="C00000"/>
                </a:solidFill>
                <a:sym typeface="Wingdings" panose="05000000000000000000" pitchFamily="2" charset="2"/>
              </a:rPr>
              <a:t></a:t>
            </a:r>
            <a:r>
              <a:rPr lang="fr-FR" sz="900" dirty="0" smtClean="0">
                <a:solidFill>
                  <a:srgbClr val="C00000"/>
                </a:solidFill>
              </a:rPr>
              <a:t>) de vin du minibar et met de la musique.</a:t>
            </a:r>
          </a:p>
          <a:p>
            <a:r>
              <a:rPr lang="fr-FR" sz="900" dirty="0" smtClean="0">
                <a:solidFill>
                  <a:srgbClr val="C00000"/>
                </a:solidFill>
              </a:rPr>
              <a:t>Dans son bain, emporté par cette douce torpeur, il s’endort. Et l’eau continue de couler… </a:t>
            </a:r>
            <a:r>
              <a:rPr lang="fr-FR" sz="900" dirty="0" smtClean="0">
                <a:solidFill>
                  <a:srgbClr val="C00000"/>
                </a:solidFill>
                <a:sym typeface="Wingdings" panose="05000000000000000000" pitchFamily="2" charset="2"/>
              </a:rPr>
              <a:t>. Il est soudain réveillé par le voisin du dessous qui tape à sa porte. La salle de bain est inondée et le lit du voisin détrempé.</a:t>
            </a:r>
          </a:p>
          <a:p>
            <a:r>
              <a:rPr lang="fr-FR" sz="900" dirty="0" smtClean="0">
                <a:solidFill>
                  <a:srgbClr val="C00000"/>
                </a:solidFill>
                <a:sym typeface="Wingdings" panose="05000000000000000000" pitchFamily="2" charset="2"/>
              </a:rPr>
              <a:t>Décidemment, Léo aura bien arrosé sa soirée de nouvel an !</a:t>
            </a:r>
            <a:endParaRPr lang="fr-FR" sz="900" dirty="0" smtClean="0">
              <a:solidFill>
                <a:srgbClr val="C00000"/>
              </a:solidFill>
            </a:endParaRPr>
          </a:p>
        </p:txBody>
      </p:sp>
      <p:pic>
        <p:nvPicPr>
          <p:cNvPr id="55"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491994">
            <a:off x="7307950" y="191857"/>
            <a:ext cx="527227" cy="6691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grpSp>
        <p:nvGrpSpPr>
          <p:cNvPr id="43" name="Groupe 42"/>
          <p:cNvGrpSpPr/>
          <p:nvPr/>
        </p:nvGrpSpPr>
        <p:grpSpPr>
          <a:xfrm>
            <a:off x="8560489" y="2041130"/>
            <a:ext cx="444407" cy="503265"/>
            <a:chOff x="8489704" y="1364527"/>
            <a:chExt cx="559151" cy="647281"/>
          </a:xfrm>
        </p:grpSpPr>
        <p:pic>
          <p:nvPicPr>
            <p:cNvPr id="44" name="Picture 2" descr="Résultat de recherche d'images pour &quot;en savoir plus&quot;">
              <a:hlinkClick r:id="rId7"/>
            </p:cNvPr>
            <p:cNvPicPr>
              <a:picLocks noChangeAspect="1" noChangeArrowheads="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489704" y="1364527"/>
              <a:ext cx="559151" cy="559151"/>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 descr="Résultat de recherche d'images pour &quot;clic ici&quot;"/>
            <p:cNvPicPr>
              <a:picLocks noChangeAspect="1" noChangeArrowheads="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716228" y="1723776"/>
              <a:ext cx="288032" cy="288032"/>
            </a:xfrm>
            <a:prstGeom prst="rect">
              <a:avLst/>
            </a:prstGeom>
            <a:noFill/>
            <a:extLst>
              <a:ext uri="{909E8E84-426E-40DD-AFC4-6F175D3DCCD1}">
                <a14:hiddenFill xmlns:a14="http://schemas.microsoft.com/office/drawing/2010/main">
                  <a:solidFill>
                    <a:srgbClr val="FFFFFF"/>
                  </a:solidFill>
                </a14:hiddenFill>
              </a:ext>
            </a:extLst>
          </p:spPr>
        </p:pic>
      </p:grpSp>
      <p:sp>
        <p:nvSpPr>
          <p:cNvPr id="56" name="Rectangle 55"/>
          <p:cNvSpPr/>
          <p:nvPr/>
        </p:nvSpPr>
        <p:spPr>
          <a:xfrm>
            <a:off x="5528276" y="1901555"/>
            <a:ext cx="941351" cy="731258"/>
          </a:xfrm>
          <a:prstGeom prst="rect">
            <a:avLst/>
          </a:prstGeom>
          <a:solidFill>
            <a:schemeClr val="accent2">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q"/>
            </a:pPr>
            <a:r>
              <a:rPr lang="fr-FR" sz="900" b="1" dirty="0">
                <a:solidFill>
                  <a:srgbClr val="C00000"/>
                </a:solidFill>
              </a:rPr>
              <a:t>GAV</a:t>
            </a:r>
          </a:p>
        </p:txBody>
      </p:sp>
      <p:pic>
        <p:nvPicPr>
          <p:cNvPr id="33" name="Picture 2" descr="Résultat de recherche d'images pour &quot;noel&quot;"/>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153321" y="144756"/>
            <a:ext cx="812777" cy="763515"/>
          </a:xfrm>
          <a:prstGeom prst="ellipse">
            <a:avLst/>
          </a:prstGeom>
          <a:noFill/>
          <a:extLst>
            <a:ext uri="{909E8E84-426E-40DD-AFC4-6F175D3DCCD1}">
              <a14:hiddenFill xmlns:a14="http://schemas.microsoft.com/office/drawing/2010/main">
                <a:solidFill>
                  <a:srgbClr val="FFFFFF"/>
                </a:solidFill>
              </a14:hiddenFill>
            </a:ext>
          </a:extLst>
        </p:spPr>
      </p:pic>
      <p:pic>
        <p:nvPicPr>
          <p:cNvPr id="34" name="Picture 5" descr="Résultat de recherche d'images pour &quot;boule de noel&quot;"/>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0" y="312223"/>
            <a:ext cx="404428" cy="38076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4" descr="Image associée"/>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t="18243" b="13729"/>
          <a:stretch/>
        </p:blipFill>
        <p:spPr bwMode="auto">
          <a:xfrm>
            <a:off x="3491880" y="34544"/>
            <a:ext cx="1971956" cy="1211258"/>
          </a:xfrm>
          <a:prstGeom prst="rect">
            <a:avLst/>
          </a:prstGeom>
          <a:noFill/>
          <a:extLst>
            <a:ext uri="{909E8E84-426E-40DD-AFC4-6F175D3DCCD1}">
              <a14:hiddenFill xmlns:a14="http://schemas.microsoft.com/office/drawing/2010/main">
                <a:solidFill>
                  <a:srgbClr val="FFFFFF"/>
                </a:solidFill>
              </a14:hiddenFill>
            </a:ext>
          </a:extLst>
        </p:spPr>
      </p:pic>
      <p:pic>
        <p:nvPicPr>
          <p:cNvPr id="16386" name="Picture 2" descr="Image associée"/>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51520" y="1622207"/>
            <a:ext cx="720080" cy="72008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6388" name="Picture 4" descr="Image associée"/>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b="9643"/>
          <a:stretch/>
        </p:blipFill>
        <p:spPr bwMode="auto">
          <a:xfrm>
            <a:off x="58652" y="3282147"/>
            <a:ext cx="1101596" cy="1096869"/>
          </a:xfrm>
          <a:prstGeom prst="ellipse">
            <a:avLst/>
          </a:prstGeom>
          <a:noFill/>
          <a:ln>
            <a:solidFill>
              <a:srgbClr val="C00000"/>
            </a:solidFill>
          </a:ln>
          <a:extLst>
            <a:ext uri="{909E8E84-426E-40DD-AFC4-6F175D3DCCD1}">
              <a14:hiddenFill xmlns:a14="http://schemas.microsoft.com/office/drawing/2010/main">
                <a:solidFill>
                  <a:srgbClr val="FFFFFF"/>
                </a:solidFill>
              </a14:hiddenFill>
            </a:ext>
          </a:extLst>
        </p:spPr>
      </p:pic>
      <p:grpSp>
        <p:nvGrpSpPr>
          <p:cNvPr id="32" name="Groupe 31"/>
          <p:cNvGrpSpPr/>
          <p:nvPr/>
        </p:nvGrpSpPr>
        <p:grpSpPr>
          <a:xfrm>
            <a:off x="5533621" y="1314945"/>
            <a:ext cx="941351" cy="545499"/>
            <a:chOff x="6638332" y="631684"/>
            <a:chExt cx="941351" cy="720080"/>
          </a:xfrm>
        </p:grpSpPr>
        <p:sp>
          <p:nvSpPr>
            <p:cNvPr id="39" name="Rectangle 38"/>
            <p:cNvSpPr/>
            <p:nvPr/>
          </p:nvSpPr>
          <p:spPr>
            <a:xfrm>
              <a:off x="6638332" y="631684"/>
              <a:ext cx="941351" cy="720080"/>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prstClr val="white">
                      <a:lumMod val="65000"/>
                    </a:prstClr>
                  </a:solidFill>
                </a:rPr>
                <a:t>Quelle solution?</a:t>
              </a:r>
              <a:endParaRPr lang="fr-FR" sz="1100" b="1" dirty="0">
                <a:solidFill>
                  <a:prstClr val="white">
                    <a:lumMod val="65000"/>
                  </a:prstClr>
                </a:solidFill>
              </a:endParaRPr>
            </a:p>
          </p:txBody>
        </p:sp>
        <p:pic>
          <p:nvPicPr>
            <p:cNvPr id="40" name="Picture 4" descr="Résultat de recherche d'images pour &quot;clic ici&quo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73259" y="784504"/>
              <a:ext cx="288032" cy="26000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1" name="Groupe 40"/>
          <p:cNvGrpSpPr/>
          <p:nvPr/>
        </p:nvGrpSpPr>
        <p:grpSpPr>
          <a:xfrm>
            <a:off x="6514305" y="1318310"/>
            <a:ext cx="2527392" cy="545499"/>
            <a:chOff x="6469627" y="1711737"/>
            <a:chExt cx="2527392" cy="975525"/>
          </a:xfrm>
        </p:grpSpPr>
        <p:sp>
          <p:nvSpPr>
            <p:cNvPr id="42" name="Rectangle 41"/>
            <p:cNvSpPr/>
            <p:nvPr/>
          </p:nvSpPr>
          <p:spPr>
            <a:xfrm>
              <a:off x="6469627" y="1711737"/>
              <a:ext cx="2527392" cy="975525"/>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prstClr val="white">
                      <a:lumMod val="65000"/>
                    </a:prstClr>
                  </a:solidFill>
                </a:rPr>
                <a:t>Quelle formule?</a:t>
              </a:r>
            </a:p>
            <a:p>
              <a:pPr algn="ctr"/>
              <a:r>
                <a:rPr lang="fr-FR" sz="1100" b="1" dirty="0">
                  <a:solidFill>
                    <a:prstClr val="white">
                      <a:lumMod val="65000"/>
                    </a:prstClr>
                  </a:solidFill>
                </a:rPr>
                <a:t>Quelle garantie ?</a:t>
              </a:r>
            </a:p>
          </p:txBody>
        </p:sp>
        <p:pic>
          <p:nvPicPr>
            <p:cNvPr id="46" name="Picture 4" descr="Résultat de recherche d'images pour &quot;clic ici&quo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57734" y="2088870"/>
              <a:ext cx="288032" cy="3998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9" name="Groupe 48"/>
          <p:cNvGrpSpPr/>
          <p:nvPr/>
        </p:nvGrpSpPr>
        <p:grpSpPr>
          <a:xfrm>
            <a:off x="5533621" y="2853802"/>
            <a:ext cx="941351" cy="1946831"/>
            <a:chOff x="6638332" y="631684"/>
            <a:chExt cx="941351" cy="720080"/>
          </a:xfrm>
        </p:grpSpPr>
        <p:sp>
          <p:nvSpPr>
            <p:cNvPr id="51" name="Rectangle 50"/>
            <p:cNvSpPr/>
            <p:nvPr/>
          </p:nvSpPr>
          <p:spPr>
            <a:xfrm>
              <a:off x="6638332" y="631684"/>
              <a:ext cx="941351" cy="720080"/>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prstClr val="white">
                      <a:lumMod val="65000"/>
                    </a:prstClr>
                  </a:solidFill>
                </a:rPr>
                <a:t>Quelle solution?</a:t>
              </a:r>
              <a:endParaRPr lang="fr-FR" sz="1100" b="1" dirty="0">
                <a:solidFill>
                  <a:prstClr val="white">
                    <a:lumMod val="65000"/>
                  </a:prstClr>
                </a:solidFill>
              </a:endParaRPr>
            </a:p>
          </p:txBody>
        </p:sp>
        <p:pic>
          <p:nvPicPr>
            <p:cNvPr id="52" name="Picture 4" descr="Résultat de recherche d'images pour &quot;clic ici&quo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05147" y="1096954"/>
              <a:ext cx="288032" cy="15477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3" name="Groupe 52"/>
          <p:cNvGrpSpPr/>
          <p:nvPr/>
        </p:nvGrpSpPr>
        <p:grpSpPr>
          <a:xfrm>
            <a:off x="6514305" y="2857167"/>
            <a:ext cx="2527392" cy="1946831"/>
            <a:chOff x="6469627" y="1711737"/>
            <a:chExt cx="2527392" cy="975525"/>
          </a:xfrm>
        </p:grpSpPr>
        <p:sp>
          <p:nvSpPr>
            <p:cNvPr id="54" name="Rectangle 53"/>
            <p:cNvSpPr/>
            <p:nvPr/>
          </p:nvSpPr>
          <p:spPr>
            <a:xfrm>
              <a:off x="6469627" y="1711737"/>
              <a:ext cx="2527392" cy="975525"/>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prstClr val="white">
                      <a:lumMod val="65000"/>
                    </a:prstClr>
                  </a:solidFill>
                </a:rPr>
                <a:t>Quelle formule?</a:t>
              </a:r>
            </a:p>
            <a:p>
              <a:pPr algn="ctr"/>
              <a:r>
                <a:rPr lang="fr-FR" sz="1100" b="1" dirty="0">
                  <a:solidFill>
                    <a:prstClr val="white">
                      <a:lumMod val="65000"/>
                    </a:prstClr>
                  </a:solidFill>
                </a:rPr>
                <a:t>Quelle garantie ?</a:t>
              </a:r>
            </a:p>
          </p:txBody>
        </p:sp>
        <p:pic>
          <p:nvPicPr>
            <p:cNvPr id="62" name="Picture 4" descr="Résultat de recherche d'images pour &quot;clic ici&quo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57734" y="2287002"/>
              <a:ext cx="288032" cy="20168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3" name="Groupe 62"/>
          <p:cNvGrpSpPr/>
          <p:nvPr/>
        </p:nvGrpSpPr>
        <p:grpSpPr>
          <a:xfrm>
            <a:off x="5528276" y="1905168"/>
            <a:ext cx="941351" cy="724280"/>
            <a:chOff x="6638332" y="631684"/>
            <a:chExt cx="941351" cy="720080"/>
          </a:xfrm>
        </p:grpSpPr>
        <p:sp>
          <p:nvSpPr>
            <p:cNvPr id="64" name="Rectangle 63"/>
            <p:cNvSpPr/>
            <p:nvPr/>
          </p:nvSpPr>
          <p:spPr>
            <a:xfrm>
              <a:off x="6638332" y="631684"/>
              <a:ext cx="941351" cy="720080"/>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prstClr val="white">
                      <a:lumMod val="65000"/>
                    </a:prstClr>
                  </a:solidFill>
                </a:rPr>
                <a:t>Quelle solution?</a:t>
              </a:r>
              <a:endParaRPr lang="fr-FR" sz="1100" b="1" dirty="0">
                <a:solidFill>
                  <a:prstClr val="white">
                    <a:lumMod val="65000"/>
                  </a:prstClr>
                </a:solidFill>
              </a:endParaRPr>
            </a:p>
          </p:txBody>
        </p:sp>
        <p:pic>
          <p:nvPicPr>
            <p:cNvPr id="65" name="Picture 4" descr="Résultat de recherche d'images pour &quot;clic ici&quo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73259" y="784504"/>
              <a:ext cx="288032" cy="26000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6" name="Groupe 65"/>
          <p:cNvGrpSpPr/>
          <p:nvPr/>
        </p:nvGrpSpPr>
        <p:grpSpPr>
          <a:xfrm>
            <a:off x="6506925" y="1909293"/>
            <a:ext cx="2527392" cy="724280"/>
            <a:chOff x="6469627" y="1711737"/>
            <a:chExt cx="2527392" cy="975525"/>
          </a:xfrm>
        </p:grpSpPr>
        <p:sp>
          <p:nvSpPr>
            <p:cNvPr id="67" name="Rectangle 66"/>
            <p:cNvSpPr/>
            <p:nvPr/>
          </p:nvSpPr>
          <p:spPr>
            <a:xfrm>
              <a:off x="6469627" y="1711737"/>
              <a:ext cx="2527392" cy="975525"/>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prstClr val="white">
                      <a:lumMod val="65000"/>
                    </a:prstClr>
                  </a:solidFill>
                </a:rPr>
                <a:t>Quelle formule?</a:t>
              </a:r>
            </a:p>
            <a:p>
              <a:pPr algn="ctr"/>
              <a:r>
                <a:rPr lang="fr-FR" sz="1100" b="1" dirty="0">
                  <a:solidFill>
                    <a:prstClr val="white">
                      <a:lumMod val="65000"/>
                    </a:prstClr>
                  </a:solidFill>
                </a:rPr>
                <a:t>Quelle garantie ?</a:t>
              </a:r>
            </a:p>
          </p:txBody>
        </p:sp>
        <p:pic>
          <p:nvPicPr>
            <p:cNvPr id="68" name="Picture 4" descr="Résultat de recherche d'images pour &quot;clic ici&quo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57734" y="2088870"/>
              <a:ext cx="288032" cy="39981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324229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32"/>
                                        </p:tgtEl>
                                      </p:cBhvr>
                                    </p:animEffect>
                                    <p:set>
                                      <p:cBhvr>
                                        <p:cTn id="7" dur="1" fill="hold">
                                          <p:stCondLst>
                                            <p:cond delay="499"/>
                                          </p:stCondLst>
                                        </p:cTn>
                                        <p:tgtEl>
                                          <p:spTgt spid="3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41"/>
                                        </p:tgtEl>
                                      </p:cBhvr>
                                    </p:animEffect>
                                    <p:set>
                                      <p:cBhvr>
                                        <p:cTn id="12" dur="1" fill="hold">
                                          <p:stCondLst>
                                            <p:cond delay="499"/>
                                          </p:stCondLst>
                                        </p:cTn>
                                        <p:tgtEl>
                                          <p:spTgt spid="4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63"/>
                                        </p:tgtEl>
                                      </p:cBhvr>
                                    </p:animEffect>
                                    <p:set>
                                      <p:cBhvr>
                                        <p:cTn id="17" dur="1" fill="hold">
                                          <p:stCondLst>
                                            <p:cond delay="499"/>
                                          </p:stCondLst>
                                        </p:cTn>
                                        <p:tgtEl>
                                          <p:spTgt spid="63"/>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66"/>
                                        </p:tgtEl>
                                      </p:cBhvr>
                                    </p:animEffect>
                                    <p:set>
                                      <p:cBhvr>
                                        <p:cTn id="22" dur="1" fill="hold">
                                          <p:stCondLst>
                                            <p:cond delay="499"/>
                                          </p:stCondLst>
                                        </p:cTn>
                                        <p:tgtEl>
                                          <p:spTgt spid="66"/>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nodeType="clickEffect">
                                  <p:stCondLst>
                                    <p:cond delay="0"/>
                                  </p:stCondLst>
                                  <p:childTnLst>
                                    <p:animEffect transition="out" filter="fade">
                                      <p:cBhvr>
                                        <p:cTn id="26" dur="500"/>
                                        <p:tgtEl>
                                          <p:spTgt spid="49"/>
                                        </p:tgtEl>
                                      </p:cBhvr>
                                    </p:animEffect>
                                    <p:set>
                                      <p:cBhvr>
                                        <p:cTn id="27" dur="1" fill="hold">
                                          <p:stCondLst>
                                            <p:cond delay="499"/>
                                          </p:stCondLst>
                                        </p:cTn>
                                        <p:tgtEl>
                                          <p:spTgt spid="49"/>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53"/>
                                        </p:tgtEl>
                                      </p:cBhvr>
                                    </p:animEffect>
                                    <p:set>
                                      <p:cBhvr>
                                        <p:cTn id="32" dur="1" fill="hold">
                                          <p:stCondLst>
                                            <p:cond delay="499"/>
                                          </p:stCondLst>
                                        </p:cTn>
                                        <p:tgtEl>
                                          <p:spTgt spid="5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491994">
            <a:off x="7755734" y="943514"/>
            <a:ext cx="527227" cy="6691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43"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841933">
            <a:off x="5948267" y="182773"/>
            <a:ext cx="532059" cy="7896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44"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93561">
            <a:off x="6487314" y="605662"/>
            <a:ext cx="700078" cy="7056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45"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27130" y="246215"/>
            <a:ext cx="660873" cy="5600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 name="Titre 5"/>
          <p:cNvSpPr txBox="1">
            <a:spLocks/>
          </p:cNvSpPr>
          <p:nvPr/>
        </p:nvSpPr>
        <p:spPr>
          <a:xfrm>
            <a:off x="369185" y="201513"/>
            <a:ext cx="7650163" cy="584775"/>
          </a:xfrm>
          <a:prstGeom prst="rect">
            <a:avLst/>
          </a:prstGeom>
        </p:spPr>
        <p:txBody>
          <a:bodyPr vert="horz" lIns="91440" tIns="45720" rIns="91440" bIns="45720" rtlCol="0" anchor="t" anchorCtr="0">
            <a:spAutoFit/>
          </a:bodyPr>
          <a:lstStyle>
            <a:lvl1pPr algn="l" rtl="0" fontAlgn="base">
              <a:spcBef>
                <a:spcPct val="0"/>
              </a:spcBef>
              <a:spcAft>
                <a:spcPct val="0"/>
              </a:spcAft>
              <a:defRPr sz="2200" b="1" kern="1200" cap="all" baseline="0">
                <a:solidFill>
                  <a:srgbClr val="7F7F7F"/>
                </a:solidFill>
                <a:latin typeface="+mj-lt"/>
                <a:ea typeface="+mj-ea"/>
                <a:cs typeface="+mj-cs"/>
              </a:defRPr>
            </a:lvl1pPr>
            <a:lvl2pPr algn="l" rtl="0" fontAlgn="base">
              <a:spcBef>
                <a:spcPct val="0"/>
              </a:spcBef>
              <a:spcAft>
                <a:spcPct val="0"/>
              </a:spcAft>
              <a:defRPr sz="2200" b="1">
                <a:solidFill>
                  <a:srgbClr val="7F7F7F"/>
                </a:solidFill>
                <a:latin typeface="Arial Narrow" pitchFamily="34" charset="0"/>
              </a:defRPr>
            </a:lvl2pPr>
            <a:lvl3pPr algn="l" rtl="0" fontAlgn="base">
              <a:spcBef>
                <a:spcPct val="0"/>
              </a:spcBef>
              <a:spcAft>
                <a:spcPct val="0"/>
              </a:spcAft>
              <a:defRPr sz="2200" b="1">
                <a:solidFill>
                  <a:srgbClr val="7F7F7F"/>
                </a:solidFill>
                <a:latin typeface="Arial Narrow" pitchFamily="34" charset="0"/>
              </a:defRPr>
            </a:lvl3pPr>
            <a:lvl4pPr algn="l" rtl="0" fontAlgn="base">
              <a:spcBef>
                <a:spcPct val="0"/>
              </a:spcBef>
              <a:spcAft>
                <a:spcPct val="0"/>
              </a:spcAft>
              <a:defRPr sz="2200" b="1">
                <a:solidFill>
                  <a:srgbClr val="7F7F7F"/>
                </a:solidFill>
                <a:latin typeface="Arial Narrow" pitchFamily="34" charset="0"/>
              </a:defRPr>
            </a:lvl4pPr>
            <a:lvl5pPr algn="l" rtl="0" fontAlgn="base">
              <a:spcBef>
                <a:spcPct val="0"/>
              </a:spcBef>
              <a:spcAft>
                <a:spcPct val="0"/>
              </a:spcAft>
              <a:defRPr sz="2200" b="1">
                <a:solidFill>
                  <a:srgbClr val="7F7F7F"/>
                </a:solidFill>
                <a:latin typeface="Arial Narrow" pitchFamily="34" charset="0"/>
              </a:defRPr>
            </a:lvl5pPr>
            <a:lvl6pPr marL="457200" algn="l" rtl="0" fontAlgn="base">
              <a:spcBef>
                <a:spcPct val="0"/>
              </a:spcBef>
              <a:spcAft>
                <a:spcPct val="0"/>
              </a:spcAft>
              <a:defRPr sz="2200" b="1">
                <a:solidFill>
                  <a:srgbClr val="7F7F7F"/>
                </a:solidFill>
                <a:latin typeface="Arial Narrow" pitchFamily="34" charset="0"/>
              </a:defRPr>
            </a:lvl6pPr>
            <a:lvl7pPr marL="914400" algn="l" rtl="0" fontAlgn="base">
              <a:spcBef>
                <a:spcPct val="0"/>
              </a:spcBef>
              <a:spcAft>
                <a:spcPct val="0"/>
              </a:spcAft>
              <a:defRPr sz="2200" b="1">
                <a:solidFill>
                  <a:srgbClr val="7F7F7F"/>
                </a:solidFill>
                <a:latin typeface="Arial Narrow" pitchFamily="34" charset="0"/>
              </a:defRPr>
            </a:lvl7pPr>
            <a:lvl8pPr marL="1371600" algn="l" rtl="0" fontAlgn="base">
              <a:spcBef>
                <a:spcPct val="0"/>
              </a:spcBef>
              <a:spcAft>
                <a:spcPct val="0"/>
              </a:spcAft>
              <a:defRPr sz="2200" b="1">
                <a:solidFill>
                  <a:srgbClr val="7F7F7F"/>
                </a:solidFill>
                <a:latin typeface="Arial Narrow" pitchFamily="34" charset="0"/>
              </a:defRPr>
            </a:lvl8pPr>
            <a:lvl9pPr marL="1828800" algn="l" rtl="0" fontAlgn="base">
              <a:spcBef>
                <a:spcPct val="0"/>
              </a:spcBef>
              <a:spcAft>
                <a:spcPct val="0"/>
              </a:spcAft>
              <a:defRPr sz="2200" b="1">
                <a:solidFill>
                  <a:srgbClr val="7F7F7F"/>
                </a:solidFill>
                <a:latin typeface="Arial Narrow" pitchFamily="34" charset="0"/>
              </a:defRPr>
            </a:lvl9pPr>
          </a:lstStyle>
          <a:p>
            <a:pPr fontAlgn="auto">
              <a:spcAft>
                <a:spcPts val="0"/>
              </a:spcAft>
              <a:defRPr/>
            </a:pPr>
            <a:r>
              <a:rPr lang="fr-FR" sz="1800" b="0" dirty="0" smtClean="0">
                <a:solidFill>
                  <a:sysClr val="windowText" lastClr="000000">
                    <a:lumMod val="50000"/>
                    <a:lumOff val="50000"/>
                  </a:sysClr>
                </a:solidFill>
                <a:cs typeface="Calibri" panose="020F0502020204030204" pitchFamily="34" charset="0"/>
              </a:rPr>
              <a:t>Les grands parents, Les PARENTS, Léo et EMMA</a:t>
            </a:r>
          </a:p>
          <a:p>
            <a:pPr fontAlgn="auto">
              <a:spcAft>
                <a:spcPts val="0"/>
              </a:spcAft>
              <a:defRPr/>
            </a:pPr>
            <a:r>
              <a:rPr lang="fr-FR" sz="1400" b="0" cap="none" dirty="0" smtClean="0">
                <a:solidFill>
                  <a:srgbClr val="C00000"/>
                </a:solidFill>
                <a:cs typeface="Calibri" panose="020F0502020204030204" pitchFamily="34" charset="0"/>
              </a:rPr>
              <a:t>Première </a:t>
            </a:r>
            <a:r>
              <a:rPr lang="fr-FR" sz="1400" b="0" cap="none" dirty="0" err="1" smtClean="0">
                <a:solidFill>
                  <a:srgbClr val="C00000"/>
                </a:solidFill>
                <a:cs typeface="Calibri" panose="020F0502020204030204" pitchFamily="34" charset="0"/>
              </a:rPr>
              <a:t>rando</a:t>
            </a:r>
            <a:r>
              <a:rPr lang="fr-FR" sz="1400" b="0" cap="none" dirty="0" smtClean="0">
                <a:solidFill>
                  <a:srgbClr val="C00000"/>
                </a:solidFill>
                <a:cs typeface="Calibri" panose="020F0502020204030204" pitchFamily="34" charset="0"/>
              </a:rPr>
              <a:t> de l’année</a:t>
            </a:r>
            <a:endParaRPr lang="fr-FR" sz="1400" b="0" dirty="0">
              <a:solidFill>
                <a:srgbClr val="C00000"/>
              </a:solidFill>
              <a:cs typeface="Calibri" panose="020F0502020204030204" pitchFamily="34" charset="0"/>
            </a:endParaRPr>
          </a:p>
        </p:txBody>
      </p:sp>
      <p:cxnSp>
        <p:nvCxnSpPr>
          <p:cNvPr id="4" name="Connecteur droit 3"/>
          <p:cNvCxnSpPr/>
          <p:nvPr/>
        </p:nvCxnSpPr>
        <p:spPr>
          <a:xfrm>
            <a:off x="389183" y="182773"/>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 name="Connecteur droit 4"/>
          <p:cNvCxnSpPr/>
          <p:nvPr/>
        </p:nvCxnSpPr>
        <p:spPr>
          <a:xfrm>
            <a:off x="389183" y="830845"/>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645975" y="2133227"/>
            <a:ext cx="4718113" cy="2326728"/>
          </a:xfrm>
          <a:prstGeom prst="rect">
            <a:avLst/>
          </a:prstGeom>
          <a:solidFill>
            <a:schemeClr val="bg1"/>
          </a:solidFill>
          <a:ln w="12700">
            <a:solidFill>
              <a:schemeClr val="accent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8" name="ZoneTexte 7"/>
          <p:cNvSpPr txBox="1"/>
          <p:nvPr/>
        </p:nvSpPr>
        <p:spPr>
          <a:xfrm>
            <a:off x="1155270" y="2401600"/>
            <a:ext cx="4310844" cy="1754326"/>
          </a:xfrm>
          <a:prstGeom prst="rect">
            <a:avLst/>
          </a:prstGeom>
          <a:noFill/>
        </p:spPr>
        <p:txBody>
          <a:bodyPr wrap="square" rtlCol="0">
            <a:spAutoFit/>
          </a:bodyPr>
          <a:lstStyle/>
          <a:p>
            <a:r>
              <a:rPr lang="fr-FR" sz="900" dirty="0" smtClean="0">
                <a:solidFill>
                  <a:srgbClr val="C00000"/>
                </a:solidFill>
              </a:rPr>
              <a:t>De retour des congés d’hiver et afin de commencer l’année avec de bonnes résolutions, notre famille MARTIN organise une sortie de marche en raquettes dans les Vosges.</a:t>
            </a:r>
          </a:p>
          <a:p>
            <a:endParaRPr lang="fr-FR" sz="900" dirty="0">
              <a:solidFill>
                <a:srgbClr val="C00000"/>
              </a:solidFill>
            </a:endParaRPr>
          </a:p>
          <a:p>
            <a:r>
              <a:rPr lang="fr-FR" sz="900" dirty="0" smtClean="0">
                <a:solidFill>
                  <a:srgbClr val="C00000"/>
                </a:solidFill>
              </a:rPr>
              <a:t>Tout le monde s’équipe et c’est parti !</a:t>
            </a:r>
          </a:p>
          <a:p>
            <a:r>
              <a:rPr lang="fr-FR" sz="900" dirty="0" smtClean="0">
                <a:solidFill>
                  <a:srgbClr val="C00000"/>
                </a:solidFill>
              </a:rPr>
              <a:t>Après 2 – 3 heures de marche, le temps commence à se gâter !</a:t>
            </a:r>
          </a:p>
          <a:p>
            <a:r>
              <a:rPr lang="fr-FR" sz="900" dirty="0" smtClean="0">
                <a:solidFill>
                  <a:srgbClr val="C00000"/>
                </a:solidFill>
              </a:rPr>
              <a:t>Et ils marchent, et ils marchent et Jean-Claude s’inquiète.</a:t>
            </a:r>
          </a:p>
          <a:p>
            <a:endParaRPr lang="fr-FR" sz="900" dirty="0" smtClean="0">
              <a:solidFill>
                <a:srgbClr val="C00000"/>
              </a:solidFill>
            </a:endParaRPr>
          </a:p>
          <a:p>
            <a:r>
              <a:rPr lang="fr-FR" sz="900" dirty="0" smtClean="0">
                <a:solidFill>
                  <a:srgbClr val="C00000"/>
                </a:solidFill>
              </a:rPr>
              <a:t>Pour détendre l’atmosphère, Jean-Paul entonne une chanson de circonstance : « Quand te reverrai-je, pays merveilleux… ».</a:t>
            </a:r>
          </a:p>
          <a:p>
            <a:endParaRPr lang="fr-FR" sz="900" dirty="0">
              <a:solidFill>
                <a:srgbClr val="C00000"/>
              </a:solidFill>
            </a:endParaRPr>
          </a:p>
          <a:p>
            <a:r>
              <a:rPr lang="fr-FR" sz="900" dirty="0" smtClean="0">
                <a:solidFill>
                  <a:srgbClr val="C00000"/>
                </a:solidFill>
              </a:rPr>
              <a:t>Il faut se rendre à l’évidence, ils sont perdus en forêt. Et pas de réseau ! La nuit tombe…</a:t>
            </a:r>
          </a:p>
          <a:p>
            <a:r>
              <a:rPr lang="fr-FR" sz="900" dirty="0" smtClean="0">
                <a:solidFill>
                  <a:srgbClr val="C00000"/>
                </a:solidFill>
              </a:rPr>
              <a:t>Comment retrouver son chemin ?</a:t>
            </a:r>
          </a:p>
        </p:txBody>
      </p:sp>
      <p:sp>
        <p:nvSpPr>
          <p:cNvPr id="11" name="Rectangle 10"/>
          <p:cNvSpPr/>
          <p:nvPr/>
        </p:nvSpPr>
        <p:spPr>
          <a:xfrm>
            <a:off x="5528276" y="2133228"/>
            <a:ext cx="941351" cy="1483266"/>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smtClean="0">
                <a:solidFill>
                  <a:srgbClr val="C00000"/>
                </a:solidFill>
              </a:rPr>
              <a:t>Sans mauvais jeu de mot, c’est chaud…</a:t>
            </a:r>
          </a:p>
          <a:p>
            <a:pPr algn="ctr"/>
            <a:r>
              <a:rPr lang="fr-FR" sz="900" b="1" dirty="0" smtClean="0">
                <a:solidFill>
                  <a:srgbClr val="C00000"/>
                </a:solidFill>
              </a:rPr>
              <a:t>La situation est délicate.</a:t>
            </a:r>
          </a:p>
        </p:txBody>
      </p:sp>
      <p:sp>
        <p:nvSpPr>
          <p:cNvPr id="12" name="ZoneTexte 11"/>
          <p:cNvSpPr txBox="1"/>
          <p:nvPr/>
        </p:nvSpPr>
        <p:spPr>
          <a:xfrm>
            <a:off x="5436096" y="1836862"/>
            <a:ext cx="3612760" cy="230832"/>
          </a:xfrm>
          <a:prstGeom prst="rect">
            <a:avLst/>
          </a:prstGeom>
          <a:solidFill>
            <a:schemeClr val="accent2"/>
          </a:solidFill>
          <a:ln>
            <a:solidFill>
              <a:schemeClr val="accent2"/>
            </a:solidFill>
          </a:ln>
        </p:spPr>
        <p:txBody>
          <a:bodyPr wrap="square" rtlCol="0">
            <a:spAutoFit/>
          </a:bodyPr>
          <a:lstStyle/>
          <a:p>
            <a:pPr algn="ctr"/>
            <a:r>
              <a:rPr lang="fr-FR" sz="900" dirty="0" smtClean="0">
                <a:solidFill>
                  <a:prstClr val="white"/>
                </a:solidFill>
                <a:latin typeface="Arial Rounded MT Bold" panose="020F0704030504030204" pitchFamily="34" charset="0"/>
              </a:rPr>
              <a:t>Heureusement, ils sont clients à la CEGEE ! </a:t>
            </a:r>
            <a:r>
              <a:rPr lang="fr-FR" sz="900" dirty="0" smtClean="0">
                <a:solidFill>
                  <a:prstClr val="white"/>
                </a:solidFill>
                <a:latin typeface="Arial Rounded MT Bold" panose="020F0704030504030204" pitchFamily="34" charset="0"/>
                <a:sym typeface="Wingdings" panose="05000000000000000000" pitchFamily="2" charset="2"/>
              </a:rPr>
              <a:t></a:t>
            </a:r>
            <a:endParaRPr lang="fr-FR" sz="900" dirty="0">
              <a:solidFill>
                <a:prstClr val="white"/>
              </a:solidFill>
              <a:latin typeface="Arial Rounded MT Bold" panose="020F0704030504030204" pitchFamily="34" charset="0"/>
            </a:endParaRPr>
          </a:p>
        </p:txBody>
      </p:sp>
      <p:sp>
        <p:nvSpPr>
          <p:cNvPr id="36" name="Rectangle 35"/>
          <p:cNvSpPr/>
          <p:nvPr/>
        </p:nvSpPr>
        <p:spPr>
          <a:xfrm>
            <a:off x="6521463" y="2867943"/>
            <a:ext cx="2527392" cy="74855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700" b="1" dirty="0" smtClean="0">
                <a:solidFill>
                  <a:srgbClr val="C00000"/>
                </a:solidFill>
              </a:rPr>
              <a:t>Croire au Père Noël  </a:t>
            </a:r>
          </a:p>
          <a:p>
            <a:pPr algn="r"/>
            <a:r>
              <a:rPr lang="fr-FR" sz="700" b="1" dirty="0" smtClean="0">
                <a:solidFill>
                  <a:srgbClr val="C00000"/>
                </a:solidFill>
              </a:rPr>
              <a:t>et commander </a:t>
            </a:r>
          </a:p>
          <a:p>
            <a:pPr algn="r"/>
            <a:r>
              <a:rPr lang="fr-FR" sz="700" b="1" dirty="0" smtClean="0">
                <a:solidFill>
                  <a:srgbClr val="C00000"/>
                </a:solidFill>
              </a:rPr>
              <a:t>une boîte d’allumettes !</a:t>
            </a:r>
            <a:endParaRPr lang="fr-FR" sz="700" dirty="0">
              <a:solidFill>
                <a:srgbClr val="C00000"/>
              </a:solidFill>
            </a:endParaRPr>
          </a:p>
        </p:txBody>
      </p:sp>
      <p:sp>
        <p:nvSpPr>
          <p:cNvPr id="37" name="Rectangle 36"/>
          <p:cNvSpPr/>
          <p:nvPr/>
        </p:nvSpPr>
        <p:spPr>
          <a:xfrm>
            <a:off x="6521463" y="3871482"/>
            <a:ext cx="2527392" cy="644484"/>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700" b="1" dirty="0" smtClean="0">
                <a:solidFill>
                  <a:srgbClr val="C00000"/>
                </a:solidFill>
              </a:rPr>
              <a:t>Savoir construire un igloo </a:t>
            </a:r>
          </a:p>
          <a:p>
            <a:pPr algn="r"/>
            <a:r>
              <a:rPr lang="fr-FR" sz="700" b="1" dirty="0" smtClean="0">
                <a:solidFill>
                  <a:srgbClr val="C00000"/>
                </a:solidFill>
              </a:rPr>
              <a:t>en cas d’urgence : </a:t>
            </a:r>
            <a:r>
              <a:rPr lang="fr-FR" sz="700" b="1" dirty="0" smtClean="0">
                <a:solidFill>
                  <a:srgbClr val="C00000"/>
                </a:solidFill>
                <a:hlinkClick r:id="rId7"/>
              </a:rPr>
              <a:t>Clic ici</a:t>
            </a:r>
            <a:endParaRPr lang="fr-FR" sz="700" dirty="0">
              <a:solidFill>
                <a:srgbClr val="C00000"/>
              </a:solidFill>
            </a:endParaRPr>
          </a:p>
        </p:txBody>
      </p:sp>
      <p:pic>
        <p:nvPicPr>
          <p:cNvPr id="21" name="Picture 2" descr="Résultat de recherche d'images pour &quot;noel&quot;"/>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236079" y="134145"/>
            <a:ext cx="812777" cy="763515"/>
          </a:xfrm>
          <a:prstGeom prst="ellipse">
            <a:avLst/>
          </a:prstGeom>
          <a:noFill/>
          <a:extLst>
            <a:ext uri="{909E8E84-426E-40DD-AFC4-6F175D3DCCD1}">
              <a14:hiddenFill xmlns:a14="http://schemas.microsoft.com/office/drawing/2010/main">
                <a:solidFill>
                  <a:srgbClr val="FFFFFF"/>
                </a:solidFill>
              </a14:hiddenFill>
            </a:ext>
          </a:extLst>
        </p:spPr>
      </p:pic>
      <p:pic>
        <p:nvPicPr>
          <p:cNvPr id="22" name="Picture 5" descr="Résultat de recherche d'images pour &quot;boule de noel&quot;"/>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0" y="312223"/>
            <a:ext cx="404428" cy="380764"/>
          </a:xfrm>
          <a:prstGeom prst="rect">
            <a:avLst/>
          </a:prstGeom>
          <a:noFill/>
          <a:extLst>
            <a:ext uri="{909E8E84-426E-40DD-AFC4-6F175D3DCCD1}">
              <a14:hiddenFill xmlns:a14="http://schemas.microsoft.com/office/drawing/2010/main">
                <a:solidFill>
                  <a:srgbClr val="FFFFFF"/>
                </a:solidFill>
              </a14:hiddenFill>
            </a:ext>
          </a:extLst>
        </p:spPr>
      </p:pic>
      <p:pic>
        <p:nvPicPr>
          <p:cNvPr id="15362" name="Picture 2" descr="Image associée"/>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203848" y="428198"/>
            <a:ext cx="2417453" cy="1639496"/>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24" name="Picture 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rot="20358039">
            <a:off x="5992840" y="953073"/>
            <a:ext cx="504056" cy="7448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25" name="Picture 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rot="496521">
            <a:off x="7130664" y="897992"/>
            <a:ext cx="604867" cy="77288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026" name="Picture 2" descr="Résultat de recherche d'images pour &quot;marche raquette dessin&quot;"/>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91950" y="2876582"/>
            <a:ext cx="1063320" cy="1063320"/>
          </a:xfrm>
          <a:prstGeom prst="ellipse">
            <a:avLst/>
          </a:prstGeom>
          <a:noFill/>
          <a:ln>
            <a:solidFill>
              <a:schemeClr val="accent2"/>
            </a:solidFill>
          </a:ln>
          <a:extLst>
            <a:ext uri="{909E8E84-426E-40DD-AFC4-6F175D3DCCD1}">
              <a14:hiddenFill xmlns:a14="http://schemas.microsoft.com/office/drawing/2010/main">
                <a:solidFill>
                  <a:srgbClr val="FFFFFF"/>
                </a:solidFill>
              </a14:hiddenFill>
            </a:ext>
          </a:extLst>
        </p:spPr>
      </p:pic>
      <p:pic>
        <p:nvPicPr>
          <p:cNvPr id="1036" name="Picture 12" descr="Résultat de recherche d'images pour &quot;igloo dessin&quot;"/>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666223" y="3954205"/>
            <a:ext cx="1228301" cy="479037"/>
          </a:xfrm>
          <a:prstGeom prst="rect">
            <a:avLst/>
          </a:prstGeom>
          <a:noFill/>
          <a:extLst>
            <a:ext uri="{909E8E84-426E-40DD-AFC4-6F175D3DCCD1}">
              <a14:hiddenFill xmlns:a14="http://schemas.microsoft.com/office/drawing/2010/main">
                <a:solidFill>
                  <a:srgbClr val="FFFFFF"/>
                </a:solidFill>
              </a14:hiddenFill>
            </a:ext>
          </a:extLst>
        </p:spPr>
      </p:pic>
      <p:sp>
        <p:nvSpPr>
          <p:cNvPr id="86" name="Rectangle 85"/>
          <p:cNvSpPr/>
          <p:nvPr/>
        </p:nvSpPr>
        <p:spPr>
          <a:xfrm>
            <a:off x="6521462" y="2135702"/>
            <a:ext cx="2527393" cy="628278"/>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700" b="1" dirty="0" smtClean="0">
                <a:solidFill>
                  <a:srgbClr val="C00000"/>
                </a:solidFill>
              </a:rPr>
              <a:t>Bien se serrer pour conserver la chaleur ! </a:t>
            </a:r>
          </a:p>
          <a:p>
            <a:pPr algn="r"/>
            <a:r>
              <a:rPr lang="fr-FR" sz="700" b="1" dirty="0">
                <a:solidFill>
                  <a:srgbClr val="C00000"/>
                </a:solidFill>
              </a:rPr>
              <a:t>A</a:t>
            </a:r>
            <a:r>
              <a:rPr lang="fr-FR" sz="700" b="1" dirty="0" smtClean="0">
                <a:solidFill>
                  <a:srgbClr val="C00000"/>
                </a:solidFill>
              </a:rPr>
              <a:t>ttendre le lever du jour</a:t>
            </a:r>
          </a:p>
          <a:p>
            <a:pPr algn="r"/>
            <a:r>
              <a:rPr lang="fr-FR" sz="700" b="1" dirty="0" smtClean="0">
                <a:solidFill>
                  <a:srgbClr val="C00000"/>
                </a:solidFill>
              </a:rPr>
              <a:t> pour reprendre la marche et trouver </a:t>
            </a:r>
          </a:p>
          <a:p>
            <a:pPr algn="r"/>
            <a:r>
              <a:rPr lang="fr-FR" sz="700" b="1" dirty="0" smtClean="0">
                <a:solidFill>
                  <a:srgbClr val="C00000"/>
                </a:solidFill>
              </a:rPr>
              <a:t>du secours ou un réseau téléphonique.</a:t>
            </a:r>
            <a:endParaRPr lang="fr-FR" sz="700" dirty="0">
              <a:solidFill>
                <a:srgbClr val="C00000"/>
              </a:solidFill>
            </a:endParaRPr>
          </a:p>
        </p:txBody>
      </p:sp>
      <p:pic>
        <p:nvPicPr>
          <p:cNvPr id="1040" name="Picture 16" descr="Image associée"/>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l="15915" t="19667" r="13496" b="20128"/>
          <a:stretch/>
        </p:blipFill>
        <p:spPr bwMode="auto">
          <a:xfrm>
            <a:off x="6688722" y="2146665"/>
            <a:ext cx="634822" cy="721278"/>
          </a:xfrm>
          <a:prstGeom prst="rect">
            <a:avLst/>
          </a:prstGeom>
          <a:noFill/>
          <a:extLst>
            <a:ext uri="{909E8E84-426E-40DD-AFC4-6F175D3DCCD1}">
              <a14:hiddenFill xmlns:a14="http://schemas.microsoft.com/office/drawing/2010/main">
                <a:solidFill>
                  <a:srgbClr val="FFFFFF"/>
                </a:solidFill>
              </a14:hiddenFill>
            </a:ext>
          </a:extLst>
        </p:spPr>
      </p:pic>
      <p:sp>
        <p:nvSpPr>
          <p:cNvPr id="42" name="Rectangle 41"/>
          <p:cNvSpPr/>
          <p:nvPr/>
        </p:nvSpPr>
        <p:spPr>
          <a:xfrm>
            <a:off x="6524307" y="3018969"/>
            <a:ext cx="2527392" cy="74855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700" b="1" dirty="0" smtClean="0">
                <a:solidFill>
                  <a:srgbClr val="C00000"/>
                </a:solidFill>
              </a:rPr>
              <a:t>Croire au Père Noël  </a:t>
            </a:r>
          </a:p>
          <a:p>
            <a:pPr algn="r"/>
            <a:r>
              <a:rPr lang="fr-FR" sz="700" b="1" dirty="0" smtClean="0">
                <a:solidFill>
                  <a:srgbClr val="C00000"/>
                </a:solidFill>
              </a:rPr>
              <a:t>et commander </a:t>
            </a:r>
          </a:p>
          <a:p>
            <a:pPr algn="r"/>
            <a:r>
              <a:rPr lang="fr-FR" sz="700" b="1" dirty="0" smtClean="0">
                <a:solidFill>
                  <a:srgbClr val="C00000"/>
                </a:solidFill>
              </a:rPr>
              <a:t>une boîte d’allumettes !</a:t>
            </a:r>
            <a:endParaRPr lang="fr-FR" sz="700" dirty="0">
              <a:solidFill>
                <a:srgbClr val="C00000"/>
              </a:solidFill>
            </a:endParaRPr>
          </a:p>
        </p:txBody>
      </p:sp>
      <p:pic>
        <p:nvPicPr>
          <p:cNvPr id="47" name="Picture 6" descr="Résultat de recherche d'images pour &quot;feu de cheminée dessin&quot;"/>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6770421" y="3064367"/>
            <a:ext cx="713417" cy="662493"/>
          </a:xfrm>
          <a:prstGeom prst="rect">
            <a:avLst/>
          </a:prstGeom>
          <a:noFill/>
          <a:extLst>
            <a:ext uri="{909E8E84-426E-40DD-AFC4-6F175D3DCCD1}">
              <a14:hiddenFill xmlns:a14="http://schemas.microsoft.com/office/drawing/2010/main">
                <a:solidFill>
                  <a:srgbClr val="FFFFFF"/>
                </a:solidFill>
              </a14:hiddenFill>
            </a:ext>
          </a:extLst>
        </p:spPr>
      </p:pic>
      <p:grpSp>
        <p:nvGrpSpPr>
          <p:cNvPr id="29" name="Groupe 28"/>
          <p:cNvGrpSpPr/>
          <p:nvPr/>
        </p:nvGrpSpPr>
        <p:grpSpPr>
          <a:xfrm>
            <a:off x="6521462" y="2133228"/>
            <a:ext cx="2527392" cy="734715"/>
            <a:chOff x="6469627" y="2409598"/>
            <a:chExt cx="2527392" cy="1851877"/>
          </a:xfrm>
        </p:grpSpPr>
        <p:sp>
          <p:nvSpPr>
            <p:cNvPr id="30" name="Rectangle 29"/>
            <p:cNvSpPr/>
            <p:nvPr/>
          </p:nvSpPr>
          <p:spPr>
            <a:xfrm>
              <a:off x="6469627" y="2409598"/>
              <a:ext cx="2527392" cy="1851877"/>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prstClr val="white">
                      <a:lumMod val="65000"/>
                    </a:prstClr>
                  </a:solidFill>
                </a:rPr>
                <a:t>Quelle formule?</a:t>
              </a:r>
            </a:p>
            <a:p>
              <a:pPr algn="ctr"/>
              <a:r>
                <a:rPr lang="fr-FR" sz="1100" b="1" dirty="0">
                  <a:solidFill>
                    <a:prstClr val="white">
                      <a:lumMod val="65000"/>
                    </a:prstClr>
                  </a:solidFill>
                </a:rPr>
                <a:t>Quelle garantie ?</a:t>
              </a:r>
            </a:p>
          </p:txBody>
        </p:sp>
        <p:pic>
          <p:nvPicPr>
            <p:cNvPr id="31" name="Picture 4" descr="Résultat de recherche d'images pour &quot;clic ici&quot;"/>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8495473" y="3283165"/>
              <a:ext cx="288032" cy="77096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2" name="Groupe 31"/>
          <p:cNvGrpSpPr/>
          <p:nvPr/>
        </p:nvGrpSpPr>
        <p:grpSpPr>
          <a:xfrm>
            <a:off x="6521462" y="2904488"/>
            <a:ext cx="2527392" cy="853252"/>
            <a:chOff x="6469627" y="2409598"/>
            <a:chExt cx="2527392" cy="1851877"/>
          </a:xfrm>
        </p:grpSpPr>
        <p:sp>
          <p:nvSpPr>
            <p:cNvPr id="33" name="Rectangle 32"/>
            <p:cNvSpPr/>
            <p:nvPr/>
          </p:nvSpPr>
          <p:spPr>
            <a:xfrm>
              <a:off x="6469627" y="2409598"/>
              <a:ext cx="2527392" cy="1851877"/>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prstClr val="white">
                      <a:lumMod val="65000"/>
                    </a:prstClr>
                  </a:solidFill>
                </a:rPr>
                <a:t>Quelle formule?</a:t>
              </a:r>
            </a:p>
            <a:p>
              <a:pPr algn="ctr"/>
              <a:r>
                <a:rPr lang="fr-FR" sz="1100" b="1" dirty="0">
                  <a:solidFill>
                    <a:prstClr val="white">
                      <a:lumMod val="65000"/>
                    </a:prstClr>
                  </a:solidFill>
                </a:rPr>
                <a:t>Quelle garantie ?</a:t>
              </a:r>
            </a:p>
          </p:txBody>
        </p:sp>
        <p:pic>
          <p:nvPicPr>
            <p:cNvPr id="34" name="Picture 4" descr="Résultat de recherche d'images pour &quot;clic ici&quot;"/>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8495473" y="3283165"/>
              <a:ext cx="288032" cy="77096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5" name="Groupe 34"/>
          <p:cNvGrpSpPr/>
          <p:nvPr/>
        </p:nvGrpSpPr>
        <p:grpSpPr>
          <a:xfrm>
            <a:off x="6524307" y="3801450"/>
            <a:ext cx="2527392" cy="651494"/>
            <a:chOff x="6469627" y="2409598"/>
            <a:chExt cx="2527392" cy="1851877"/>
          </a:xfrm>
        </p:grpSpPr>
        <p:sp>
          <p:nvSpPr>
            <p:cNvPr id="38" name="Rectangle 37"/>
            <p:cNvSpPr/>
            <p:nvPr/>
          </p:nvSpPr>
          <p:spPr>
            <a:xfrm>
              <a:off x="6469627" y="2409598"/>
              <a:ext cx="2527392" cy="1851877"/>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prstClr val="white">
                      <a:lumMod val="65000"/>
                    </a:prstClr>
                  </a:solidFill>
                </a:rPr>
                <a:t>Quelle formule?</a:t>
              </a:r>
            </a:p>
            <a:p>
              <a:pPr algn="ctr"/>
              <a:r>
                <a:rPr lang="fr-FR" sz="1100" b="1" dirty="0">
                  <a:solidFill>
                    <a:prstClr val="white">
                      <a:lumMod val="65000"/>
                    </a:prstClr>
                  </a:solidFill>
                </a:rPr>
                <a:t>Quelle garantie ?</a:t>
              </a:r>
            </a:p>
          </p:txBody>
        </p:sp>
        <p:pic>
          <p:nvPicPr>
            <p:cNvPr id="39" name="Picture 4" descr="Résultat de recherche d'images pour &quot;clic ici&quot;"/>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8495473" y="3283165"/>
              <a:ext cx="288032" cy="770968"/>
            </a:xfrm>
            <a:prstGeom prst="rect">
              <a:avLst/>
            </a:prstGeom>
            <a:noFill/>
            <a:extLst>
              <a:ext uri="{909E8E84-426E-40DD-AFC4-6F175D3DCCD1}">
                <a14:hiddenFill xmlns:a14="http://schemas.microsoft.com/office/drawing/2010/main">
                  <a:solidFill>
                    <a:srgbClr val="FFFFFF"/>
                  </a:solidFill>
                </a14:hiddenFill>
              </a:ext>
            </a:extLst>
          </p:spPr>
        </p:pic>
      </p:grpSp>
      <p:pic>
        <p:nvPicPr>
          <p:cNvPr id="48" name="Picture 18" descr="Résultat de recherche d'images pour &quot;perdu  humour&quot;"/>
          <p:cNvPicPr>
            <a:picLocks noChangeAspect="1" noChangeArrowheads="1"/>
          </p:cNvPicPr>
          <p:nvPr/>
        </p:nvPicPr>
        <p:blipFill rotWithShape="1">
          <a:blip r:embed="rId18" cstate="print">
            <a:extLst>
              <a:ext uri="{28A0092B-C50C-407E-A947-70E740481C1C}">
                <a14:useLocalDpi xmlns:a14="http://schemas.microsoft.com/office/drawing/2010/main" val="0"/>
              </a:ext>
            </a:extLst>
          </a:blip>
          <a:srcRect l="25985" t="17243" r="25528" b="32890"/>
          <a:stretch/>
        </p:blipFill>
        <p:spPr bwMode="auto">
          <a:xfrm>
            <a:off x="5528275" y="3507854"/>
            <a:ext cx="941351" cy="55199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grpSp>
        <p:nvGrpSpPr>
          <p:cNvPr id="26" name="Groupe 25"/>
          <p:cNvGrpSpPr/>
          <p:nvPr/>
        </p:nvGrpSpPr>
        <p:grpSpPr>
          <a:xfrm>
            <a:off x="5436095" y="2142713"/>
            <a:ext cx="1033531" cy="2317242"/>
            <a:chOff x="6638332" y="527507"/>
            <a:chExt cx="957735" cy="1387407"/>
          </a:xfrm>
        </p:grpSpPr>
        <p:sp>
          <p:nvSpPr>
            <p:cNvPr id="27" name="Rectangle 26"/>
            <p:cNvSpPr/>
            <p:nvPr/>
          </p:nvSpPr>
          <p:spPr>
            <a:xfrm>
              <a:off x="6638332" y="527507"/>
              <a:ext cx="957735" cy="1387407"/>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prstClr val="white">
                      <a:lumMod val="65000"/>
                    </a:prstClr>
                  </a:solidFill>
                </a:rPr>
                <a:t>Quelle solution?</a:t>
              </a:r>
              <a:endParaRPr lang="fr-FR" sz="1100" b="1" dirty="0">
                <a:solidFill>
                  <a:prstClr val="white">
                    <a:lumMod val="65000"/>
                  </a:prstClr>
                </a:solidFill>
              </a:endParaRPr>
            </a:p>
          </p:txBody>
        </p:sp>
        <p:pic>
          <p:nvPicPr>
            <p:cNvPr id="28" name="Picture 4" descr="Résultat de recherche d'images pour &quot;clic ici&quot;"/>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7180337" y="1576268"/>
              <a:ext cx="288032" cy="20721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907256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26"/>
                                        </p:tgtEl>
                                      </p:cBhvr>
                                    </p:animEffect>
                                    <p:set>
                                      <p:cBhvr>
                                        <p:cTn id="7" dur="1" fill="hold">
                                          <p:stCondLst>
                                            <p:cond delay="499"/>
                                          </p:stCondLst>
                                        </p:cTn>
                                        <p:tgtEl>
                                          <p:spTgt spid="2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29"/>
                                        </p:tgtEl>
                                      </p:cBhvr>
                                    </p:animEffect>
                                    <p:set>
                                      <p:cBhvr>
                                        <p:cTn id="12" dur="1" fill="hold">
                                          <p:stCondLst>
                                            <p:cond delay="499"/>
                                          </p:stCondLst>
                                        </p:cTn>
                                        <p:tgtEl>
                                          <p:spTgt spid="29"/>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32"/>
                                        </p:tgtEl>
                                      </p:cBhvr>
                                    </p:animEffect>
                                    <p:set>
                                      <p:cBhvr>
                                        <p:cTn id="17" dur="1" fill="hold">
                                          <p:stCondLst>
                                            <p:cond delay="499"/>
                                          </p:stCondLst>
                                        </p:cTn>
                                        <p:tgtEl>
                                          <p:spTgt spid="32"/>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35"/>
                                        </p:tgtEl>
                                      </p:cBhvr>
                                    </p:animEffect>
                                    <p:set>
                                      <p:cBhvr>
                                        <p:cTn id="22" dur="1" fill="hold">
                                          <p:stCondLst>
                                            <p:cond delay="499"/>
                                          </p:stCondLst>
                                        </p:cTn>
                                        <p:tgtEl>
                                          <p:spTgt spid="3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ogner un rectangle avec un coin diagonal 19"/>
          <p:cNvSpPr/>
          <p:nvPr/>
        </p:nvSpPr>
        <p:spPr>
          <a:xfrm>
            <a:off x="811783" y="3435846"/>
            <a:ext cx="5479326" cy="467718"/>
          </a:xfrm>
          <a:prstGeom prst="snip2DiagRect">
            <a:avLst/>
          </a:prstGeom>
          <a:solidFill>
            <a:schemeClr val="accent2">
              <a:lumMod val="20000"/>
              <a:lumOff val="80000"/>
            </a:schemeClr>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2" name="Titre 8"/>
          <p:cNvSpPr txBox="1">
            <a:spLocks/>
          </p:cNvSpPr>
          <p:nvPr/>
        </p:nvSpPr>
        <p:spPr>
          <a:xfrm>
            <a:off x="101374" y="263154"/>
            <a:ext cx="3095898" cy="523220"/>
          </a:xfrm>
          <a:prstGeom prst="rect">
            <a:avLst/>
          </a:prstGeom>
          <a:ln>
            <a:noFill/>
          </a:ln>
        </p:spPr>
        <p:txBody>
          <a:bodyPr vert="horz" wrap="square" lIns="91440" tIns="45720" rIns="91440" bIns="45720" rtlCol="0" anchor="t" anchorCtr="0">
            <a:spAutoFit/>
          </a:bodyPr>
          <a:lstStyle>
            <a:lvl1pPr algn="ctr" rtl="0" fontAlgn="base">
              <a:spcBef>
                <a:spcPct val="0"/>
              </a:spcBef>
              <a:spcAft>
                <a:spcPct val="0"/>
              </a:spcAft>
              <a:defRPr sz="3500" b="1" kern="1200" cap="all" baseline="0">
                <a:solidFill>
                  <a:srgbClr val="7F7F7F"/>
                </a:solidFill>
                <a:latin typeface="+mj-lt"/>
                <a:ea typeface="+mj-ea"/>
                <a:cs typeface="+mj-cs"/>
              </a:defRPr>
            </a:lvl1pPr>
            <a:lvl2pPr algn="l" rtl="0" fontAlgn="base">
              <a:spcBef>
                <a:spcPct val="0"/>
              </a:spcBef>
              <a:spcAft>
                <a:spcPct val="0"/>
              </a:spcAft>
              <a:defRPr sz="2200" b="1">
                <a:solidFill>
                  <a:srgbClr val="7F7F7F"/>
                </a:solidFill>
                <a:latin typeface="Arial Narrow" pitchFamily="34" charset="0"/>
              </a:defRPr>
            </a:lvl2pPr>
            <a:lvl3pPr algn="l" rtl="0" fontAlgn="base">
              <a:spcBef>
                <a:spcPct val="0"/>
              </a:spcBef>
              <a:spcAft>
                <a:spcPct val="0"/>
              </a:spcAft>
              <a:defRPr sz="2200" b="1">
                <a:solidFill>
                  <a:srgbClr val="7F7F7F"/>
                </a:solidFill>
                <a:latin typeface="Arial Narrow" pitchFamily="34" charset="0"/>
              </a:defRPr>
            </a:lvl3pPr>
            <a:lvl4pPr algn="l" rtl="0" fontAlgn="base">
              <a:spcBef>
                <a:spcPct val="0"/>
              </a:spcBef>
              <a:spcAft>
                <a:spcPct val="0"/>
              </a:spcAft>
              <a:defRPr sz="2200" b="1">
                <a:solidFill>
                  <a:srgbClr val="7F7F7F"/>
                </a:solidFill>
                <a:latin typeface="Arial Narrow" pitchFamily="34" charset="0"/>
              </a:defRPr>
            </a:lvl4pPr>
            <a:lvl5pPr algn="l" rtl="0" fontAlgn="base">
              <a:spcBef>
                <a:spcPct val="0"/>
              </a:spcBef>
              <a:spcAft>
                <a:spcPct val="0"/>
              </a:spcAft>
              <a:defRPr sz="2200" b="1">
                <a:solidFill>
                  <a:srgbClr val="7F7F7F"/>
                </a:solidFill>
                <a:latin typeface="Arial Narrow" pitchFamily="34" charset="0"/>
              </a:defRPr>
            </a:lvl5pPr>
            <a:lvl6pPr marL="457200" algn="l" rtl="0" fontAlgn="base">
              <a:spcBef>
                <a:spcPct val="0"/>
              </a:spcBef>
              <a:spcAft>
                <a:spcPct val="0"/>
              </a:spcAft>
              <a:defRPr sz="2200" b="1">
                <a:solidFill>
                  <a:srgbClr val="7F7F7F"/>
                </a:solidFill>
                <a:latin typeface="Arial Narrow" pitchFamily="34" charset="0"/>
              </a:defRPr>
            </a:lvl6pPr>
            <a:lvl7pPr marL="914400" algn="l" rtl="0" fontAlgn="base">
              <a:spcBef>
                <a:spcPct val="0"/>
              </a:spcBef>
              <a:spcAft>
                <a:spcPct val="0"/>
              </a:spcAft>
              <a:defRPr sz="2200" b="1">
                <a:solidFill>
                  <a:srgbClr val="7F7F7F"/>
                </a:solidFill>
                <a:latin typeface="Arial Narrow" pitchFamily="34" charset="0"/>
              </a:defRPr>
            </a:lvl7pPr>
            <a:lvl8pPr marL="1371600" algn="l" rtl="0" fontAlgn="base">
              <a:spcBef>
                <a:spcPct val="0"/>
              </a:spcBef>
              <a:spcAft>
                <a:spcPct val="0"/>
              </a:spcAft>
              <a:defRPr sz="2200" b="1">
                <a:solidFill>
                  <a:srgbClr val="7F7F7F"/>
                </a:solidFill>
                <a:latin typeface="Arial Narrow" pitchFamily="34" charset="0"/>
              </a:defRPr>
            </a:lvl8pPr>
            <a:lvl9pPr marL="1828800" algn="l" rtl="0" fontAlgn="base">
              <a:spcBef>
                <a:spcPct val="0"/>
              </a:spcBef>
              <a:spcAft>
                <a:spcPct val="0"/>
              </a:spcAft>
              <a:defRPr sz="2200" b="1">
                <a:solidFill>
                  <a:srgbClr val="7F7F7F"/>
                </a:solidFill>
                <a:latin typeface="Arial Narrow" pitchFamily="34" charset="0"/>
              </a:defRPr>
            </a:lvl9pPr>
          </a:lstStyle>
          <a:p>
            <a:pPr fontAlgn="auto">
              <a:spcAft>
                <a:spcPts val="0"/>
              </a:spcAft>
              <a:defRPr/>
            </a:pPr>
            <a:r>
              <a:rPr lang="fr-FR" sz="2800" dirty="0" smtClean="0">
                <a:solidFill>
                  <a:srgbClr val="C0504D"/>
                </a:solidFill>
              </a:rPr>
              <a:t>SOMMAIRE</a:t>
            </a:r>
            <a:endParaRPr lang="fr-FR" sz="1600" dirty="0">
              <a:solidFill>
                <a:srgbClr val="C0504D"/>
              </a:solidFill>
            </a:endParaRPr>
          </a:p>
        </p:txBody>
      </p:sp>
      <p:cxnSp>
        <p:nvCxnSpPr>
          <p:cNvPr id="3" name="Connecteur droit 2"/>
          <p:cNvCxnSpPr/>
          <p:nvPr/>
        </p:nvCxnSpPr>
        <p:spPr>
          <a:xfrm>
            <a:off x="389183" y="182773"/>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 name="Connecteur droit 3"/>
          <p:cNvCxnSpPr/>
          <p:nvPr/>
        </p:nvCxnSpPr>
        <p:spPr>
          <a:xfrm>
            <a:off x="389183" y="830845"/>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ZoneTexte 7"/>
          <p:cNvSpPr txBox="1"/>
          <p:nvPr/>
        </p:nvSpPr>
        <p:spPr>
          <a:xfrm>
            <a:off x="1322557" y="981219"/>
            <a:ext cx="5193658" cy="507831"/>
          </a:xfrm>
          <a:prstGeom prst="rect">
            <a:avLst/>
          </a:prstGeom>
          <a:noFill/>
        </p:spPr>
        <p:txBody>
          <a:bodyPr wrap="square" rtlCol="0">
            <a:spAutoFit/>
          </a:bodyPr>
          <a:lstStyle/>
          <a:p>
            <a:r>
              <a:rPr lang="fr-FR" sz="1100" b="1" dirty="0" smtClean="0">
                <a:solidFill>
                  <a:srgbClr val="C00000"/>
                </a:solidFill>
              </a:rPr>
              <a:t>L’assurance de passer de belles fêtes de fin d’année ! </a:t>
            </a:r>
          </a:p>
          <a:p>
            <a:r>
              <a:rPr lang="fr-FR" sz="800" b="1" dirty="0" smtClean="0">
                <a:solidFill>
                  <a:srgbClr val="C0504D"/>
                </a:solidFill>
              </a:rPr>
              <a:t>Pour passer de belles fêtes de fin d’année, il est impératif d’être bien couvert, bien assuré.</a:t>
            </a:r>
          </a:p>
          <a:p>
            <a:r>
              <a:rPr lang="fr-FR" sz="800" b="1" dirty="0" smtClean="0">
                <a:solidFill>
                  <a:srgbClr val="C0504D"/>
                </a:solidFill>
              </a:rPr>
              <a:t>L'assurance </a:t>
            </a:r>
            <a:r>
              <a:rPr lang="fr-FR" sz="800" b="1" dirty="0">
                <a:solidFill>
                  <a:srgbClr val="C0504D"/>
                </a:solidFill>
              </a:rPr>
              <a:t>et l'assistance constituent des solutions pour faire face à la plupart des incidents lors des </a:t>
            </a:r>
            <a:r>
              <a:rPr lang="fr-FR" sz="800" b="1" dirty="0" smtClean="0">
                <a:solidFill>
                  <a:srgbClr val="C0504D"/>
                </a:solidFill>
              </a:rPr>
              <a:t>fêtes.</a:t>
            </a:r>
            <a:endParaRPr lang="fr-FR" sz="1200" b="1" dirty="0">
              <a:solidFill>
                <a:srgbClr val="C0504D"/>
              </a:solidFill>
            </a:endParaRPr>
          </a:p>
        </p:txBody>
      </p:sp>
      <p:sp>
        <p:nvSpPr>
          <p:cNvPr id="10" name="ZoneTexte 9"/>
          <p:cNvSpPr txBox="1"/>
          <p:nvPr/>
        </p:nvSpPr>
        <p:spPr>
          <a:xfrm>
            <a:off x="1322557" y="1554070"/>
            <a:ext cx="4968552" cy="507831"/>
          </a:xfrm>
          <a:prstGeom prst="rect">
            <a:avLst/>
          </a:prstGeom>
          <a:noFill/>
        </p:spPr>
        <p:txBody>
          <a:bodyPr wrap="square" rtlCol="0">
            <a:spAutoFit/>
          </a:bodyPr>
          <a:lstStyle/>
          <a:p>
            <a:r>
              <a:rPr lang="fr-FR" sz="1100" b="1" dirty="0" smtClean="0">
                <a:solidFill>
                  <a:srgbClr val="C00000"/>
                </a:solidFill>
              </a:rPr>
              <a:t>La liste du père noël et les paquets cadeaux</a:t>
            </a:r>
          </a:p>
          <a:p>
            <a:r>
              <a:rPr lang="fr-FR" sz="800" b="1" dirty="0" smtClean="0">
                <a:solidFill>
                  <a:srgbClr val="C0504D"/>
                </a:solidFill>
              </a:rPr>
              <a:t>Pour </a:t>
            </a:r>
            <a:r>
              <a:rPr lang="fr-FR" sz="800" b="1" dirty="0">
                <a:solidFill>
                  <a:srgbClr val="C0504D"/>
                </a:solidFill>
              </a:rPr>
              <a:t>profiter des </a:t>
            </a:r>
            <a:r>
              <a:rPr lang="fr-FR" sz="800" b="1" dirty="0" smtClean="0">
                <a:solidFill>
                  <a:srgbClr val="C0504D"/>
                </a:solidFill>
              </a:rPr>
              <a:t>fêtes en </a:t>
            </a:r>
            <a:r>
              <a:rPr lang="fr-FR" sz="800" b="1" dirty="0">
                <a:solidFill>
                  <a:srgbClr val="C0504D"/>
                </a:solidFill>
              </a:rPr>
              <a:t>toute tranquillité, il est important de vérifier que </a:t>
            </a:r>
            <a:r>
              <a:rPr lang="fr-FR" sz="800" b="1" dirty="0" smtClean="0">
                <a:solidFill>
                  <a:srgbClr val="C0504D"/>
                </a:solidFill>
              </a:rPr>
              <a:t>la liste «</a:t>
            </a:r>
            <a:r>
              <a:rPr lang="fr-FR" sz="800" b="1" dirty="0">
                <a:solidFill>
                  <a:srgbClr val="C0504D"/>
                </a:solidFill>
              </a:rPr>
              <a:t> protection » est prête et complète</a:t>
            </a:r>
            <a:r>
              <a:rPr lang="fr-FR" sz="800" b="1" dirty="0" smtClean="0">
                <a:solidFill>
                  <a:srgbClr val="C0504D"/>
                </a:solidFill>
              </a:rPr>
              <a:t>. Trouvez la check-list de nos assurances et assistances.</a:t>
            </a:r>
            <a:endParaRPr lang="fr-FR" sz="800" b="1" dirty="0">
              <a:solidFill>
                <a:srgbClr val="C0504D"/>
              </a:solidFill>
            </a:endParaRPr>
          </a:p>
        </p:txBody>
      </p:sp>
      <p:sp>
        <p:nvSpPr>
          <p:cNvPr id="11" name="ZoneTexte 10"/>
          <p:cNvSpPr txBox="1"/>
          <p:nvPr/>
        </p:nvSpPr>
        <p:spPr>
          <a:xfrm>
            <a:off x="1322557" y="2126921"/>
            <a:ext cx="4968552" cy="507831"/>
          </a:xfrm>
          <a:prstGeom prst="rect">
            <a:avLst/>
          </a:prstGeom>
          <a:noFill/>
        </p:spPr>
        <p:txBody>
          <a:bodyPr wrap="square" rtlCol="0">
            <a:spAutoFit/>
          </a:bodyPr>
          <a:lstStyle/>
          <a:p>
            <a:r>
              <a:rPr lang="fr-FR" sz="1100" b="1" dirty="0">
                <a:solidFill>
                  <a:srgbClr val="C00000"/>
                </a:solidFill>
              </a:rPr>
              <a:t>Vous rappelez-vous de notre petite famille ? Souvenir de ces vacances d’été…</a:t>
            </a:r>
          </a:p>
          <a:p>
            <a:r>
              <a:rPr lang="fr-FR" sz="800" b="1" dirty="0" smtClean="0">
                <a:solidFill>
                  <a:srgbClr val="C0504D"/>
                </a:solidFill>
              </a:rPr>
              <a:t>Portrait de la famille. </a:t>
            </a:r>
          </a:p>
          <a:p>
            <a:r>
              <a:rPr lang="fr-FR" sz="800" b="1" dirty="0" smtClean="0">
                <a:solidFill>
                  <a:srgbClr val="C0504D"/>
                </a:solidFill>
              </a:rPr>
              <a:t>Accident, chute, explosions ne seront que quelques unes de leurs mésaventures… Sont-ils biens assurés ? </a:t>
            </a:r>
            <a:endParaRPr lang="fr-FR" sz="1200" b="1" dirty="0">
              <a:solidFill>
                <a:srgbClr val="C0504D"/>
              </a:solidFill>
            </a:endParaRPr>
          </a:p>
        </p:txBody>
      </p:sp>
      <p:sp>
        <p:nvSpPr>
          <p:cNvPr id="12" name="ZoneTexte 11"/>
          <p:cNvSpPr txBox="1"/>
          <p:nvPr/>
        </p:nvSpPr>
        <p:spPr>
          <a:xfrm>
            <a:off x="1322557" y="2699771"/>
            <a:ext cx="4968552" cy="754053"/>
          </a:xfrm>
          <a:prstGeom prst="rect">
            <a:avLst/>
          </a:prstGeom>
          <a:noFill/>
        </p:spPr>
        <p:txBody>
          <a:bodyPr wrap="square" rtlCol="0">
            <a:spAutoFit/>
          </a:bodyPr>
          <a:lstStyle/>
          <a:p>
            <a:r>
              <a:rPr lang="fr-FR" sz="1100" b="1" dirty="0" smtClean="0">
                <a:solidFill>
                  <a:srgbClr val="C00000"/>
                </a:solidFill>
              </a:rPr>
              <a:t>Départ pour la montagne !</a:t>
            </a:r>
          </a:p>
          <a:p>
            <a:r>
              <a:rPr lang="fr-FR" sz="800" b="1" dirty="0" smtClean="0">
                <a:solidFill>
                  <a:srgbClr val="C0504D"/>
                </a:solidFill>
              </a:rPr>
              <a:t>Les tribulations hivernales  de la famille MARTIN commencent ! </a:t>
            </a:r>
          </a:p>
          <a:p>
            <a:r>
              <a:rPr lang="fr-FR" sz="800" b="1" dirty="0" smtClean="0">
                <a:solidFill>
                  <a:srgbClr val="C0504D"/>
                </a:solidFill>
              </a:rPr>
              <a:t>Incidents, galères et tuiles sont leurs lots quotidiens.</a:t>
            </a:r>
          </a:p>
          <a:p>
            <a:r>
              <a:rPr lang="fr-FR" sz="800" b="1" dirty="0" smtClean="0">
                <a:solidFill>
                  <a:srgbClr val="C0504D"/>
                </a:solidFill>
              </a:rPr>
              <a:t>Dans </a:t>
            </a:r>
            <a:r>
              <a:rPr lang="fr-FR" sz="800" b="1" dirty="0">
                <a:solidFill>
                  <a:srgbClr val="C0504D"/>
                </a:solidFill>
              </a:rPr>
              <a:t>quelles conditions les contrats d’assurance et d’assistance sont-ils susceptibles d’intervenir ? Que proposent-ils ? A vous de </a:t>
            </a:r>
            <a:r>
              <a:rPr lang="fr-FR" sz="800" b="1" dirty="0" smtClean="0">
                <a:solidFill>
                  <a:srgbClr val="C0504D"/>
                </a:solidFill>
              </a:rPr>
              <a:t>vérifier !</a:t>
            </a:r>
            <a:endParaRPr lang="fr-FR" sz="800" b="1" dirty="0">
              <a:solidFill>
                <a:srgbClr val="C0504D"/>
              </a:solidFill>
            </a:endParaRPr>
          </a:p>
        </p:txBody>
      </p:sp>
      <p:sp>
        <p:nvSpPr>
          <p:cNvPr id="13" name="ZoneTexte 12"/>
          <p:cNvSpPr txBox="1"/>
          <p:nvPr/>
        </p:nvSpPr>
        <p:spPr>
          <a:xfrm>
            <a:off x="1322557" y="3518843"/>
            <a:ext cx="5097399" cy="384721"/>
          </a:xfrm>
          <a:prstGeom prst="rect">
            <a:avLst/>
          </a:prstGeom>
          <a:noFill/>
        </p:spPr>
        <p:txBody>
          <a:bodyPr wrap="square" rtlCol="0">
            <a:spAutoFit/>
          </a:bodyPr>
          <a:lstStyle/>
          <a:p>
            <a:r>
              <a:rPr lang="fr-FR" sz="1100" b="1" dirty="0" smtClean="0">
                <a:solidFill>
                  <a:srgbClr val="C00000"/>
                </a:solidFill>
              </a:rPr>
              <a:t>Les indispensables de l’assurance.</a:t>
            </a:r>
          </a:p>
          <a:p>
            <a:r>
              <a:rPr lang="fr-FR" sz="800" b="1" dirty="0" smtClean="0">
                <a:solidFill>
                  <a:srgbClr val="C0504D"/>
                </a:solidFill>
              </a:rPr>
              <a:t>Pour vous former, pour progresser ou simplement rester à jour, </a:t>
            </a:r>
            <a:r>
              <a:rPr lang="fr-FR" sz="800" b="1" dirty="0">
                <a:solidFill>
                  <a:srgbClr val="C0504D"/>
                </a:solidFill>
              </a:rPr>
              <a:t>l</a:t>
            </a:r>
            <a:r>
              <a:rPr lang="fr-FR" sz="800" b="1" dirty="0" smtClean="0">
                <a:solidFill>
                  <a:srgbClr val="C0504D"/>
                </a:solidFill>
              </a:rPr>
              <a:t>es outils d’aide à la vente sont à votre disposition.</a:t>
            </a:r>
            <a:endParaRPr lang="fr-FR" sz="800" b="1" dirty="0">
              <a:solidFill>
                <a:srgbClr val="C0504D"/>
              </a:solidFill>
            </a:endParaRPr>
          </a:p>
        </p:txBody>
      </p:sp>
      <p:sp>
        <p:nvSpPr>
          <p:cNvPr id="14" name="ZoneTexte 13"/>
          <p:cNvSpPr txBox="1"/>
          <p:nvPr/>
        </p:nvSpPr>
        <p:spPr>
          <a:xfrm>
            <a:off x="1322557" y="3968583"/>
            <a:ext cx="4968552" cy="507831"/>
          </a:xfrm>
          <a:prstGeom prst="rect">
            <a:avLst/>
          </a:prstGeom>
          <a:noFill/>
        </p:spPr>
        <p:txBody>
          <a:bodyPr wrap="square" rtlCol="0">
            <a:spAutoFit/>
          </a:bodyPr>
          <a:lstStyle/>
          <a:p>
            <a:r>
              <a:rPr lang="fr-FR" sz="1100" b="1" dirty="0" smtClean="0">
                <a:solidFill>
                  <a:srgbClr val="C00000"/>
                </a:solidFill>
              </a:rPr>
              <a:t>Maîtriser le budget des vacances.</a:t>
            </a:r>
          </a:p>
          <a:p>
            <a:r>
              <a:rPr lang="fr-FR" sz="800" b="1" dirty="0" smtClean="0">
                <a:solidFill>
                  <a:srgbClr val="C0504D"/>
                </a:solidFill>
              </a:rPr>
              <a:t>Faire ses comptes et maîtriser ses dépenses est une priorité pour les vacanciers. Retrouvez les remises et primes de nos offres destinées à nos clients.</a:t>
            </a:r>
            <a:endParaRPr lang="fr-FR" sz="800" b="1" dirty="0">
              <a:solidFill>
                <a:srgbClr val="C0504D"/>
              </a:solidFill>
            </a:endParaRPr>
          </a:p>
        </p:txBody>
      </p:sp>
      <p:pic>
        <p:nvPicPr>
          <p:cNvPr id="1331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4527"/>
          <a:stretch/>
        </p:blipFill>
        <p:spPr bwMode="auto">
          <a:xfrm>
            <a:off x="6419956" y="-7474"/>
            <a:ext cx="2724044" cy="51509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7"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1040046"/>
            <a:ext cx="404428" cy="380764"/>
          </a:xfrm>
          <a:prstGeom prst="rect">
            <a:avLst/>
          </a:prstGeom>
          <a:noFill/>
          <a:extLst>
            <a:ext uri="{909E8E84-426E-40DD-AFC4-6F175D3DCCD1}">
              <a14:hiddenFill xmlns:a14="http://schemas.microsoft.com/office/drawing/2010/main">
                <a:solidFill>
                  <a:srgbClr val="FFFFFF"/>
                </a:solidFill>
              </a14:hiddenFill>
            </a:ext>
          </a:extLst>
        </p:spPr>
      </p:pic>
      <p:sp>
        <p:nvSpPr>
          <p:cNvPr id="23" name="ZoneTexte 22"/>
          <p:cNvSpPr txBox="1"/>
          <p:nvPr/>
        </p:nvSpPr>
        <p:spPr>
          <a:xfrm>
            <a:off x="1322557" y="4541434"/>
            <a:ext cx="4968552" cy="384721"/>
          </a:xfrm>
          <a:prstGeom prst="rect">
            <a:avLst/>
          </a:prstGeom>
          <a:noFill/>
        </p:spPr>
        <p:txBody>
          <a:bodyPr wrap="square" rtlCol="0">
            <a:spAutoFit/>
          </a:bodyPr>
          <a:lstStyle/>
          <a:p>
            <a:r>
              <a:rPr lang="fr-FR" sz="1100" b="1" dirty="0" smtClean="0">
                <a:solidFill>
                  <a:srgbClr val="C00000"/>
                </a:solidFill>
              </a:rPr>
              <a:t>Tentez de remporter des cadeaux !</a:t>
            </a:r>
          </a:p>
          <a:p>
            <a:r>
              <a:rPr lang="fr-FR" sz="800" b="1" dirty="0">
                <a:solidFill>
                  <a:srgbClr val="C0504D"/>
                </a:solidFill>
              </a:rPr>
              <a:t>Participez </a:t>
            </a:r>
            <a:r>
              <a:rPr lang="fr-FR" sz="800" b="1" dirty="0" smtClean="0">
                <a:solidFill>
                  <a:srgbClr val="C0504D"/>
                </a:solidFill>
              </a:rPr>
              <a:t>au quiz pour </a:t>
            </a:r>
            <a:r>
              <a:rPr lang="fr-FR" sz="800" b="1" dirty="0">
                <a:solidFill>
                  <a:srgbClr val="C0504D"/>
                </a:solidFill>
              </a:rPr>
              <a:t>tenter de remporter de nombreux </a:t>
            </a:r>
            <a:r>
              <a:rPr lang="fr-FR" sz="800" b="1" dirty="0" smtClean="0">
                <a:solidFill>
                  <a:srgbClr val="C0504D"/>
                </a:solidFill>
              </a:rPr>
              <a:t>cadeaux. </a:t>
            </a:r>
            <a:endParaRPr lang="fr-FR" sz="800" b="1" dirty="0">
              <a:solidFill>
                <a:srgbClr val="C0504D"/>
              </a:solidFill>
            </a:endParaRPr>
          </a:p>
        </p:txBody>
      </p:sp>
      <p:pic>
        <p:nvPicPr>
          <p:cNvPr id="24"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1638641"/>
            <a:ext cx="404428" cy="380764"/>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2185748"/>
            <a:ext cx="404428" cy="380764"/>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2813333"/>
            <a:ext cx="404428" cy="38076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3454560"/>
            <a:ext cx="404428" cy="380764"/>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4010775"/>
            <a:ext cx="404428" cy="380764"/>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4566993"/>
            <a:ext cx="404428" cy="3807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5046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diamond(out)">
                                      <p:cBhvr>
                                        <p:cTn id="7"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Picture 2" descr="Résultat de recherche d'images pour &quot;cadeau noel&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6179" y="1012503"/>
            <a:ext cx="8000718" cy="408620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Résultat de recherche d'images pour &quot;cadeau noel&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4191" y="797912"/>
            <a:ext cx="8000718" cy="4086205"/>
          </a:xfrm>
          <a:prstGeom prst="rect">
            <a:avLst/>
          </a:prstGeom>
          <a:noFill/>
          <a:extLst>
            <a:ext uri="{909E8E84-426E-40DD-AFC4-6F175D3DCCD1}">
              <a14:hiddenFill xmlns:a14="http://schemas.microsoft.com/office/drawing/2010/main">
                <a:solidFill>
                  <a:srgbClr val="FFFFFF"/>
                </a:solidFill>
              </a14:hiddenFill>
            </a:ext>
          </a:extLst>
        </p:spPr>
      </p:pic>
      <p:cxnSp>
        <p:nvCxnSpPr>
          <p:cNvPr id="4" name="Connecteur droit 3"/>
          <p:cNvCxnSpPr/>
          <p:nvPr/>
        </p:nvCxnSpPr>
        <p:spPr>
          <a:xfrm>
            <a:off x="389183" y="182773"/>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 name="Connecteur droit 4"/>
          <p:cNvCxnSpPr/>
          <p:nvPr/>
        </p:nvCxnSpPr>
        <p:spPr>
          <a:xfrm>
            <a:off x="389183" y="830845"/>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sp>
        <p:nvSpPr>
          <p:cNvPr id="48" name="Titre 5"/>
          <p:cNvSpPr txBox="1">
            <a:spLocks/>
          </p:cNvSpPr>
          <p:nvPr/>
        </p:nvSpPr>
        <p:spPr>
          <a:xfrm>
            <a:off x="369185" y="201513"/>
            <a:ext cx="7650163" cy="584775"/>
          </a:xfrm>
          <a:prstGeom prst="rect">
            <a:avLst/>
          </a:prstGeom>
        </p:spPr>
        <p:txBody>
          <a:bodyPr vert="horz" lIns="91440" tIns="45720" rIns="91440" bIns="45720" rtlCol="0" anchor="t" anchorCtr="0">
            <a:spAutoFit/>
          </a:bodyPr>
          <a:lstStyle>
            <a:lvl1pPr algn="l" rtl="0" fontAlgn="base">
              <a:spcBef>
                <a:spcPct val="0"/>
              </a:spcBef>
              <a:spcAft>
                <a:spcPct val="0"/>
              </a:spcAft>
              <a:defRPr sz="2200" b="1" kern="1200" cap="all" baseline="0">
                <a:solidFill>
                  <a:srgbClr val="7F7F7F"/>
                </a:solidFill>
                <a:latin typeface="+mj-lt"/>
                <a:ea typeface="+mj-ea"/>
                <a:cs typeface="+mj-cs"/>
              </a:defRPr>
            </a:lvl1pPr>
            <a:lvl2pPr algn="l" rtl="0" fontAlgn="base">
              <a:spcBef>
                <a:spcPct val="0"/>
              </a:spcBef>
              <a:spcAft>
                <a:spcPct val="0"/>
              </a:spcAft>
              <a:defRPr sz="2200" b="1">
                <a:solidFill>
                  <a:srgbClr val="7F7F7F"/>
                </a:solidFill>
                <a:latin typeface="Arial Narrow" pitchFamily="34" charset="0"/>
              </a:defRPr>
            </a:lvl2pPr>
            <a:lvl3pPr algn="l" rtl="0" fontAlgn="base">
              <a:spcBef>
                <a:spcPct val="0"/>
              </a:spcBef>
              <a:spcAft>
                <a:spcPct val="0"/>
              </a:spcAft>
              <a:defRPr sz="2200" b="1">
                <a:solidFill>
                  <a:srgbClr val="7F7F7F"/>
                </a:solidFill>
                <a:latin typeface="Arial Narrow" pitchFamily="34" charset="0"/>
              </a:defRPr>
            </a:lvl3pPr>
            <a:lvl4pPr algn="l" rtl="0" fontAlgn="base">
              <a:spcBef>
                <a:spcPct val="0"/>
              </a:spcBef>
              <a:spcAft>
                <a:spcPct val="0"/>
              </a:spcAft>
              <a:defRPr sz="2200" b="1">
                <a:solidFill>
                  <a:srgbClr val="7F7F7F"/>
                </a:solidFill>
                <a:latin typeface="Arial Narrow" pitchFamily="34" charset="0"/>
              </a:defRPr>
            </a:lvl4pPr>
            <a:lvl5pPr algn="l" rtl="0" fontAlgn="base">
              <a:spcBef>
                <a:spcPct val="0"/>
              </a:spcBef>
              <a:spcAft>
                <a:spcPct val="0"/>
              </a:spcAft>
              <a:defRPr sz="2200" b="1">
                <a:solidFill>
                  <a:srgbClr val="7F7F7F"/>
                </a:solidFill>
                <a:latin typeface="Arial Narrow" pitchFamily="34" charset="0"/>
              </a:defRPr>
            </a:lvl5pPr>
            <a:lvl6pPr marL="457200" algn="l" rtl="0" fontAlgn="base">
              <a:spcBef>
                <a:spcPct val="0"/>
              </a:spcBef>
              <a:spcAft>
                <a:spcPct val="0"/>
              </a:spcAft>
              <a:defRPr sz="2200" b="1">
                <a:solidFill>
                  <a:srgbClr val="7F7F7F"/>
                </a:solidFill>
                <a:latin typeface="Arial Narrow" pitchFamily="34" charset="0"/>
              </a:defRPr>
            </a:lvl6pPr>
            <a:lvl7pPr marL="914400" algn="l" rtl="0" fontAlgn="base">
              <a:spcBef>
                <a:spcPct val="0"/>
              </a:spcBef>
              <a:spcAft>
                <a:spcPct val="0"/>
              </a:spcAft>
              <a:defRPr sz="2200" b="1">
                <a:solidFill>
                  <a:srgbClr val="7F7F7F"/>
                </a:solidFill>
                <a:latin typeface="Arial Narrow" pitchFamily="34" charset="0"/>
              </a:defRPr>
            </a:lvl7pPr>
            <a:lvl8pPr marL="1371600" algn="l" rtl="0" fontAlgn="base">
              <a:spcBef>
                <a:spcPct val="0"/>
              </a:spcBef>
              <a:spcAft>
                <a:spcPct val="0"/>
              </a:spcAft>
              <a:defRPr sz="2200" b="1">
                <a:solidFill>
                  <a:srgbClr val="7F7F7F"/>
                </a:solidFill>
                <a:latin typeface="Arial Narrow" pitchFamily="34" charset="0"/>
              </a:defRPr>
            </a:lvl8pPr>
            <a:lvl9pPr marL="1828800" algn="l" rtl="0" fontAlgn="base">
              <a:spcBef>
                <a:spcPct val="0"/>
              </a:spcBef>
              <a:spcAft>
                <a:spcPct val="0"/>
              </a:spcAft>
              <a:defRPr sz="2200" b="1">
                <a:solidFill>
                  <a:srgbClr val="7F7F7F"/>
                </a:solidFill>
                <a:latin typeface="Arial Narrow" pitchFamily="34" charset="0"/>
              </a:defRPr>
            </a:lvl9pPr>
          </a:lstStyle>
          <a:p>
            <a:pPr fontAlgn="auto">
              <a:spcAft>
                <a:spcPts val="0"/>
              </a:spcAft>
              <a:defRPr/>
            </a:pPr>
            <a:r>
              <a:rPr lang="fr-FR" sz="1800" b="0" dirty="0" smtClean="0">
                <a:solidFill>
                  <a:sysClr val="windowText" lastClr="000000">
                    <a:lumMod val="50000"/>
                    <a:lumOff val="50000"/>
                  </a:sysClr>
                </a:solidFill>
                <a:cs typeface="Calibri" panose="020F0502020204030204" pitchFamily="34" charset="0"/>
              </a:rPr>
              <a:t>Préparer ses paquets de noël</a:t>
            </a:r>
          </a:p>
          <a:p>
            <a:pPr fontAlgn="auto">
              <a:spcAft>
                <a:spcPts val="0"/>
              </a:spcAft>
              <a:defRPr/>
            </a:pPr>
            <a:r>
              <a:rPr lang="fr-FR" sz="1400" b="0" dirty="0" smtClean="0">
                <a:solidFill>
                  <a:schemeClr val="accent2"/>
                </a:solidFill>
                <a:cs typeface="Calibri" panose="020F0502020204030204" pitchFamily="34" charset="0"/>
              </a:rPr>
              <a:t>#les outils à votre disposition</a:t>
            </a:r>
            <a:endParaRPr lang="fr-FR" sz="1400" b="0" dirty="0">
              <a:solidFill>
                <a:schemeClr val="accent2"/>
              </a:solidFill>
              <a:cs typeface="Calibri" panose="020F0502020204030204" pitchFamily="34" charset="0"/>
            </a:endParaRPr>
          </a:p>
        </p:txBody>
      </p:sp>
      <p:sp>
        <p:nvSpPr>
          <p:cNvPr id="54" name="Rectangle à coins arrondis 53"/>
          <p:cNvSpPr/>
          <p:nvPr/>
        </p:nvSpPr>
        <p:spPr>
          <a:xfrm>
            <a:off x="123556" y="3457476"/>
            <a:ext cx="863552" cy="270504"/>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smtClean="0">
                <a:solidFill>
                  <a:prstClr val="black"/>
                </a:solidFill>
                <a:hlinkClick r:id="rId3"/>
              </a:rPr>
              <a:t>BOOK</a:t>
            </a:r>
          </a:p>
          <a:p>
            <a:pPr algn="ctr"/>
            <a:r>
              <a:rPr lang="fr-FR" sz="800" b="1" dirty="0" smtClean="0">
                <a:solidFill>
                  <a:prstClr val="black"/>
                </a:solidFill>
                <a:hlinkClick r:id="rId3"/>
              </a:rPr>
              <a:t>IARD</a:t>
            </a:r>
            <a:endParaRPr lang="fr-FR" sz="800" b="1" dirty="0">
              <a:solidFill>
                <a:prstClr val="black"/>
              </a:solidFill>
            </a:endParaRPr>
          </a:p>
        </p:txBody>
      </p:sp>
      <p:pic>
        <p:nvPicPr>
          <p:cNvPr id="52" name="Picture 4" descr="Résultat de recherche d'images pour &quot;clic ici&quo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87108" y="3065176"/>
            <a:ext cx="288032" cy="276224"/>
          </a:xfrm>
          <a:prstGeom prst="rect">
            <a:avLst/>
          </a:prstGeom>
          <a:noFill/>
          <a:extLst>
            <a:ext uri="{909E8E84-426E-40DD-AFC4-6F175D3DCCD1}">
              <a14:hiddenFill xmlns:a14="http://schemas.microsoft.com/office/drawing/2010/main">
                <a:solidFill>
                  <a:srgbClr val="FFFFFF"/>
                </a:solidFill>
              </a14:hiddenFill>
            </a:ext>
          </a:extLst>
        </p:spPr>
      </p:pic>
      <p:sp>
        <p:nvSpPr>
          <p:cNvPr id="63" name="Rectangle à coins arrondis 62"/>
          <p:cNvSpPr/>
          <p:nvPr/>
        </p:nvSpPr>
        <p:spPr>
          <a:xfrm>
            <a:off x="131807" y="3888852"/>
            <a:ext cx="855301" cy="270504"/>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smtClean="0">
                <a:solidFill>
                  <a:prstClr val="black"/>
                </a:solidFill>
                <a:hlinkClick r:id="rId5"/>
              </a:rPr>
              <a:t>LIVRET</a:t>
            </a:r>
          </a:p>
          <a:p>
            <a:pPr algn="ctr"/>
            <a:r>
              <a:rPr lang="fr-FR" sz="800" b="1" dirty="0" smtClean="0">
                <a:solidFill>
                  <a:prstClr val="black"/>
                </a:solidFill>
                <a:hlinkClick r:id="rId5"/>
              </a:rPr>
              <a:t>IARD</a:t>
            </a:r>
            <a:endParaRPr lang="fr-FR" sz="800" b="1" dirty="0">
              <a:solidFill>
                <a:prstClr val="black"/>
              </a:solidFill>
            </a:endParaRPr>
          </a:p>
        </p:txBody>
      </p:sp>
      <p:grpSp>
        <p:nvGrpSpPr>
          <p:cNvPr id="64" name="Groupe 63"/>
          <p:cNvGrpSpPr/>
          <p:nvPr/>
        </p:nvGrpSpPr>
        <p:grpSpPr>
          <a:xfrm>
            <a:off x="123556" y="4334359"/>
            <a:ext cx="1185771" cy="384129"/>
            <a:chOff x="6105611" y="-927201"/>
            <a:chExt cx="1185771" cy="511276"/>
          </a:xfrm>
        </p:grpSpPr>
        <p:sp>
          <p:nvSpPr>
            <p:cNvPr id="68" name="Rectangle à coins arrondis 67"/>
            <p:cNvSpPr/>
            <p:nvPr/>
          </p:nvSpPr>
          <p:spPr>
            <a:xfrm>
              <a:off x="6105611" y="-927201"/>
              <a:ext cx="893984" cy="360041"/>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smtClean="0">
                  <a:solidFill>
                    <a:prstClr val="black"/>
                  </a:solidFill>
                  <a:hlinkClick r:id="rId6"/>
                </a:rPr>
                <a:t>COMPARATEUR</a:t>
              </a:r>
            </a:p>
            <a:p>
              <a:pPr algn="ctr"/>
              <a:r>
                <a:rPr lang="fr-FR" sz="800" b="1" dirty="0" smtClean="0">
                  <a:solidFill>
                    <a:prstClr val="black"/>
                  </a:solidFill>
                  <a:hlinkClick r:id="rId6"/>
                </a:rPr>
                <a:t>IARD</a:t>
              </a:r>
              <a:endParaRPr lang="fr-FR" sz="800" b="1" dirty="0">
                <a:solidFill>
                  <a:prstClr val="black"/>
                </a:solidFill>
              </a:endParaRPr>
            </a:p>
          </p:txBody>
        </p:sp>
        <p:pic>
          <p:nvPicPr>
            <p:cNvPr id="66" name="Picture 4" descr="Résultat de recherche d'images pour &quot;clic ici&quo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03350" y="-783579"/>
              <a:ext cx="288032" cy="36765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9" name="Groupe 68"/>
          <p:cNvGrpSpPr/>
          <p:nvPr/>
        </p:nvGrpSpPr>
        <p:grpSpPr>
          <a:xfrm>
            <a:off x="131806" y="4765246"/>
            <a:ext cx="1177521" cy="470800"/>
            <a:chOff x="6089296" y="-1254221"/>
            <a:chExt cx="1177521" cy="626635"/>
          </a:xfrm>
        </p:grpSpPr>
        <p:sp>
          <p:nvSpPr>
            <p:cNvPr id="92" name="Rectangle à coins arrondis 91"/>
            <p:cNvSpPr/>
            <p:nvPr/>
          </p:nvSpPr>
          <p:spPr>
            <a:xfrm>
              <a:off x="6089296" y="-1254221"/>
              <a:ext cx="885733" cy="360041"/>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smtClean="0">
                  <a:solidFill>
                    <a:prstClr val="black"/>
                  </a:solidFill>
                  <a:hlinkClick r:id="rId7"/>
                </a:rPr>
                <a:t>LOI</a:t>
              </a:r>
            </a:p>
            <a:p>
              <a:pPr algn="ctr"/>
              <a:r>
                <a:rPr lang="fr-FR" sz="800" b="1" dirty="0" smtClean="0">
                  <a:solidFill>
                    <a:prstClr val="black"/>
                  </a:solidFill>
                  <a:hlinkClick r:id="rId7"/>
                </a:rPr>
                <a:t>HAMON</a:t>
              </a:r>
              <a:endParaRPr lang="fr-FR" sz="800" b="1" dirty="0">
                <a:solidFill>
                  <a:prstClr val="black"/>
                </a:solidFill>
              </a:endParaRPr>
            </a:p>
          </p:txBody>
        </p:sp>
        <p:pic>
          <p:nvPicPr>
            <p:cNvPr id="90" name="Picture 4" descr="Résultat de recherche d'images pour &quot;clic ici&quo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78785" y="-995240"/>
              <a:ext cx="288032" cy="36765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0" name="Groupe 99"/>
          <p:cNvGrpSpPr/>
          <p:nvPr/>
        </p:nvGrpSpPr>
        <p:grpSpPr>
          <a:xfrm>
            <a:off x="2195828" y="1484420"/>
            <a:ext cx="2835968" cy="2726231"/>
            <a:chOff x="1398259" y="483518"/>
            <a:chExt cx="2835968" cy="2726231"/>
          </a:xfrm>
        </p:grpSpPr>
        <p:grpSp>
          <p:nvGrpSpPr>
            <p:cNvPr id="102" name="Groupe 101"/>
            <p:cNvGrpSpPr/>
            <p:nvPr/>
          </p:nvGrpSpPr>
          <p:grpSpPr>
            <a:xfrm>
              <a:off x="1398259" y="2849709"/>
              <a:ext cx="2835968" cy="360040"/>
              <a:chOff x="1398259" y="2849709"/>
              <a:chExt cx="2835968" cy="360040"/>
            </a:xfrm>
          </p:grpSpPr>
          <p:sp>
            <p:nvSpPr>
              <p:cNvPr id="106" name="Rectangle 105"/>
              <p:cNvSpPr/>
              <p:nvPr/>
            </p:nvSpPr>
            <p:spPr>
              <a:xfrm rot="2444194">
                <a:off x="4090211" y="2849709"/>
                <a:ext cx="144016" cy="360040"/>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07" name="Rectangle 106"/>
              <p:cNvSpPr/>
              <p:nvPr/>
            </p:nvSpPr>
            <p:spPr>
              <a:xfrm rot="14180543">
                <a:off x="1340641" y="2941111"/>
                <a:ext cx="322659" cy="207423"/>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grpSp>
        <p:sp>
          <p:nvSpPr>
            <p:cNvPr id="103" name="Rectangle à coins arrondis 102"/>
            <p:cNvSpPr/>
            <p:nvPr/>
          </p:nvSpPr>
          <p:spPr>
            <a:xfrm>
              <a:off x="1763688" y="483518"/>
              <a:ext cx="2160240" cy="1800200"/>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04" name="ZoneTexte 103"/>
            <p:cNvSpPr txBox="1"/>
            <p:nvPr/>
          </p:nvSpPr>
          <p:spPr>
            <a:xfrm>
              <a:off x="1731811" y="748960"/>
              <a:ext cx="2242922" cy="1631216"/>
            </a:xfrm>
            <a:prstGeom prst="rect">
              <a:avLst/>
            </a:prstGeom>
            <a:noFill/>
          </p:spPr>
          <p:txBody>
            <a:bodyPr wrap="none" rtlCol="0">
              <a:spAutoFit/>
            </a:bodyPr>
            <a:lstStyle/>
            <a:p>
              <a:pPr marL="285750" indent="-285750">
                <a:buFont typeface="Wingdings" panose="05000000000000000000" pitchFamily="2" charset="2"/>
                <a:buChar char="§"/>
              </a:pPr>
              <a:r>
                <a:rPr lang="fr-FR" sz="1000" dirty="0" smtClean="0">
                  <a:solidFill>
                    <a:prstClr val="black"/>
                  </a:solidFill>
                  <a:hlinkClick r:id="rId8"/>
                </a:rPr>
                <a:t>Fiche Book AUTO</a:t>
              </a:r>
              <a:endParaRPr lang="fr-FR" sz="1000" dirty="0" smtClean="0">
                <a:solidFill>
                  <a:prstClr val="black"/>
                </a:solidFill>
              </a:endParaRPr>
            </a:p>
            <a:p>
              <a:pPr marL="285750" indent="-285750">
                <a:buFont typeface="Wingdings" panose="05000000000000000000" pitchFamily="2" charset="2"/>
                <a:buChar char="§"/>
              </a:pPr>
              <a:r>
                <a:rPr lang="fr-FR" sz="1000" dirty="0" smtClean="0">
                  <a:solidFill>
                    <a:prstClr val="black"/>
                  </a:solidFill>
                  <a:hlinkClick r:id="rId9"/>
                </a:rPr>
                <a:t>Fiche Produit AUTO</a:t>
              </a:r>
              <a:endParaRPr lang="fr-FR" sz="1000" dirty="0" smtClean="0">
                <a:solidFill>
                  <a:prstClr val="black"/>
                </a:solidFill>
              </a:endParaRPr>
            </a:p>
            <a:p>
              <a:pPr marL="285750" indent="-285750">
                <a:buFont typeface="Wingdings" panose="05000000000000000000" pitchFamily="2" charset="2"/>
                <a:buChar char="§"/>
              </a:pPr>
              <a:r>
                <a:rPr lang="fr-FR" sz="1000" dirty="0" smtClean="0">
                  <a:solidFill>
                    <a:prstClr val="black"/>
                  </a:solidFill>
                  <a:hlinkClick r:id="rId10"/>
                </a:rPr>
                <a:t>Condition générales AUTO</a:t>
              </a:r>
              <a:endParaRPr lang="fr-FR" sz="1000" dirty="0" smtClean="0">
                <a:solidFill>
                  <a:prstClr val="black"/>
                </a:solidFill>
              </a:endParaRPr>
            </a:p>
            <a:p>
              <a:pPr marL="285750" indent="-285750">
                <a:buFont typeface="Wingdings" panose="05000000000000000000" pitchFamily="2" charset="2"/>
                <a:buChar char="§"/>
              </a:pPr>
              <a:r>
                <a:rPr lang="fr-FR" sz="1000" dirty="0" smtClean="0">
                  <a:solidFill>
                    <a:prstClr val="black"/>
                  </a:solidFill>
                  <a:hlinkClick r:id="rId11" action="ppaction://hlinkfile"/>
                </a:rPr>
                <a:t>Document d’information AUTO</a:t>
              </a:r>
              <a:endParaRPr lang="fr-FR" sz="1000" dirty="0" smtClean="0">
                <a:solidFill>
                  <a:prstClr val="black"/>
                </a:solidFill>
              </a:endParaRPr>
            </a:p>
            <a:p>
              <a:endParaRPr lang="fr-FR" sz="1000" dirty="0" smtClean="0">
                <a:solidFill>
                  <a:prstClr val="black"/>
                </a:solidFill>
              </a:endParaRPr>
            </a:p>
            <a:p>
              <a:pPr marL="285750" indent="-285750">
                <a:buFont typeface="Wingdings" panose="05000000000000000000" pitchFamily="2" charset="2"/>
                <a:buChar char="§"/>
              </a:pPr>
              <a:r>
                <a:rPr lang="fr-FR" sz="1000" dirty="0" smtClean="0">
                  <a:solidFill>
                    <a:prstClr val="black"/>
                  </a:solidFill>
                  <a:hlinkClick r:id="rId12"/>
                </a:rPr>
                <a:t>Fiche Book 2 Roues</a:t>
              </a:r>
              <a:endParaRPr lang="fr-FR" sz="1000" dirty="0">
                <a:solidFill>
                  <a:prstClr val="black"/>
                </a:solidFill>
              </a:endParaRPr>
            </a:p>
            <a:p>
              <a:pPr marL="285750" indent="-285750">
                <a:buFont typeface="Wingdings" panose="05000000000000000000" pitchFamily="2" charset="2"/>
                <a:buChar char="§"/>
              </a:pPr>
              <a:r>
                <a:rPr lang="fr-FR" sz="1000" dirty="0">
                  <a:solidFill>
                    <a:prstClr val="black"/>
                  </a:solidFill>
                  <a:hlinkClick r:id="rId13"/>
                </a:rPr>
                <a:t>Fiche Produit </a:t>
              </a:r>
              <a:r>
                <a:rPr lang="fr-FR" sz="1000" dirty="0" smtClean="0">
                  <a:solidFill>
                    <a:prstClr val="black"/>
                  </a:solidFill>
                  <a:hlinkClick r:id="rId13"/>
                </a:rPr>
                <a:t>2 Roues</a:t>
              </a:r>
              <a:endParaRPr lang="fr-FR" sz="1000" dirty="0">
                <a:solidFill>
                  <a:prstClr val="black"/>
                </a:solidFill>
              </a:endParaRPr>
            </a:p>
            <a:p>
              <a:pPr marL="285750" indent="-285750">
                <a:buFont typeface="Wingdings" panose="05000000000000000000" pitchFamily="2" charset="2"/>
                <a:buChar char="§"/>
              </a:pPr>
              <a:r>
                <a:rPr lang="fr-FR" sz="1000" dirty="0">
                  <a:solidFill>
                    <a:prstClr val="black"/>
                  </a:solidFill>
                  <a:hlinkClick r:id="rId14"/>
                </a:rPr>
                <a:t>Condition générales </a:t>
              </a:r>
              <a:r>
                <a:rPr lang="fr-FR" sz="1000" dirty="0" smtClean="0">
                  <a:solidFill>
                    <a:prstClr val="black"/>
                  </a:solidFill>
                  <a:hlinkClick r:id="rId14"/>
                </a:rPr>
                <a:t>2 Roues</a:t>
              </a:r>
              <a:endParaRPr lang="fr-FR" sz="1000" dirty="0">
                <a:solidFill>
                  <a:prstClr val="black"/>
                </a:solidFill>
              </a:endParaRPr>
            </a:p>
            <a:p>
              <a:pPr marL="285750" indent="-285750">
                <a:buFont typeface="Wingdings" panose="05000000000000000000" pitchFamily="2" charset="2"/>
                <a:buChar char="§"/>
              </a:pPr>
              <a:r>
                <a:rPr lang="fr-FR" sz="1000" dirty="0">
                  <a:solidFill>
                    <a:prstClr val="black"/>
                  </a:solidFill>
                  <a:hlinkClick r:id="rId15"/>
                </a:rPr>
                <a:t>Document d’information </a:t>
              </a:r>
              <a:r>
                <a:rPr lang="fr-FR" sz="1000" dirty="0" smtClean="0">
                  <a:solidFill>
                    <a:prstClr val="black"/>
                  </a:solidFill>
                  <a:hlinkClick r:id="rId15"/>
                </a:rPr>
                <a:t>2 Roues</a:t>
              </a:r>
              <a:endParaRPr lang="fr-FR" sz="1000" dirty="0">
                <a:solidFill>
                  <a:prstClr val="black"/>
                </a:solidFill>
              </a:endParaRPr>
            </a:p>
            <a:p>
              <a:pPr marL="285750" indent="-285750">
                <a:buFont typeface="Wingdings" panose="05000000000000000000" pitchFamily="2" charset="2"/>
                <a:buChar char="§"/>
              </a:pPr>
              <a:endParaRPr lang="fr-FR" sz="1000" dirty="0">
                <a:solidFill>
                  <a:prstClr val="black"/>
                </a:solidFill>
              </a:endParaRPr>
            </a:p>
          </p:txBody>
        </p:sp>
      </p:grpSp>
      <p:sp>
        <p:nvSpPr>
          <p:cNvPr id="101" name="ZoneTexte 100"/>
          <p:cNvSpPr txBox="1"/>
          <p:nvPr/>
        </p:nvSpPr>
        <p:spPr>
          <a:xfrm>
            <a:off x="3003373" y="1480691"/>
            <a:ext cx="1337161" cy="307777"/>
          </a:xfrm>
          <a:prstGeom prst="rect">
            <a:avLst/>
          </a:prstGeom>
          <a:noFill/>
        </p:spPr>
        <p:txBody>
          <a:bodyPr wrap="none" rtlCol="0">
            <a:spAutoFit/>
          </a:bodyPr>
          <a:lstStyle/>
          <a:p>
            <a:r>
              <a:rPr lang="fr-FR" sz="1400" b="1" dirty="0" smtClean="0">
                <a:solidFill>
                  <a:srgbClr val="C00000"/>
                </a:solidFill>
              </a:rPr>
              <a:t>Auto &amp; 2 Roues</a:t>
            </a:r>
            <a:endParaRPr lang="fr-FR" sz="1400" b="1" dirty="0">
              <a:solidFill>
                <a:srgbClr val="C00000"/>
              </a:solidFill>
            </a:endParaRPr>
          </a:p>
        </p:txBody>
      </p:sp>
      <p:pic>
        <p:nvPicPr>
          <p:cNvPr id="99" name="Picture 4" descr="Résultat de recherche d'images pour &quot;clic ici&quo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40534" y="2511349"/>
            <a:ext cx="288032" cy="367654"/>
          </a:xfrm>
          <a:prstGeom prst="rect">
            <a:avLst/>
          </a:prstGeom>
          <a:noFill/>
          <a:extLst>
            <a:ext uri="{909E8E84-426E-40DD-AFC4-6F175D3DCCD1}">
              <a14:hiddenFill xmlns:a14="http://schemas.microsoft.com/office/drawing/2010/main">
                <a:solidFill>
                  <a:srgbClr val="FFFFFF"/>
                </a:solidFill>
              </a14:hiddenFill>
            </a:ext>
          </a:extLst>
        </p:spPr>
      </p:pic>
      <p:pic>
        <p:nvPicPr>
          <p:cNvPr id="108" name="Picture 2"/>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2405021" y="1235673"/>
            <a:ext cx="573085" cy="544900"/>
          </a:xfrm>
          <a:prstGeom prst="ellipse">
            <a:avLst/>
          </a:prstGeom>
          <a:noFill/>
          <a:ln w="9525">
            <a:solidFill>
              <a:srgbClr val="00B0F0"/>
            </a:solidFill>
            <a:miter lim="800000"/>
            <a:headEnd/>
            <a:tailEnd/>
          </a:ln>
          <a:extLst>
            <a:ext uri="{909E8E84-426E-40DD-AFC4-6F175D3DCCD1}">
              <a14:hiddenFill xmlns:a14="http://schemas.microsoft.com/office/drawing/2010/main">
                <a:solidFill>
                  <a:schemeClr val="accent1"/>
                </a:solidFill>
              </a14:hiddenFill>
            </a:ext>
          </a:extLst>
        </p:spPr>
      </p:pic>
      <p:pic>
        <p:nvPicPr>
          <p:cNvPr id="109" name="Picture 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436287" y="1213199"/>
            <a:ext cx="613978" cy="590550"/>
          </a:xfrm>
          <a:prstGeom prst="ellipse">
            <a:avLst/>
          </a:prstGeom>
          <a:noFill/>
          <a:ln w="9525">
            <a:solidFill>
              <a:srgbClr val="00B0F0"/>
            </a:solidFill>
            <a:miter lim="800000"/>
            <a:headEnd/>
            <a:tailEnd/>
          </a:ln>
          <a:extLst>
            <a:ext uri="{909E8E84-426E-40DD-AFC4-6F175D3DCCD1}">
              <a14:hiddenFill xmlns:a14="http://schemas.microsoft.com/office/drawing/2010/main">
                <a:solidFill>
                  <a:schemeClr val="accent1"/>
                </a:solidFill>
              </a14:hiddenFill>
            </a:ext>
          </a:extLst>
        </p:spPr>
      </p:pic>
      <p:sp>
        <p:nvSpPr>
          <p:cNvPr id="111" name="Rectangle à coins arrondis 110"/>
          <p:cNvSpPr/>
          <p:nvPr/>
        </p:nvSpPr>
        <p:spPr>
          <a:xfrm>
            <a:off x="6102222" y="1731368"/>
            <a:ext cx="2002352" cy="1304223"/>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12" name="ZoneTexte 111"/>
          <p:cNvSpPr txBox="1"/>
          <p:nvPr/>
        </p:nvSpPr>
        <p:spPr>
          <a:xfrm>
            <a:off x="6239639" y="2114493"/>
            <a:ext cx="1794081" cy="861774"/>
          </a:xfrm>
          <a:prstGeom prst="rect">
            <a:avLst/>
          </a:prstGeom>
          <a:noFill/>
        </p:spPr>
        <p:txBody>
          <a:bodyPr wrap="none" rtlCol="0">
            <a:spAutoFit/>
          </a:bodyPr>
          <a:lstStyle/>
          <a:p>
            <a:pPr marL="285750" indent="-285750">
              <a:buFont typeface="Wingdings" panose="05000000000000000000" pitchFamily="2" charset="2"/>
              <a:buChar char="§"/>
            </a:pPr>
            <a:r>
              <a:rPr lang="fr-FR" sz="1000" dirty="0" smtClean="0">
                <a:solidFill>
                  <a:prstClr val="black"/>
                </a:solidFill>
                <a:hlinkClick r:id="rId18"/>
              </a:rPr>
              <a:t>Fiche Book </a:t>
            </a:r>
            <a:endParaRPr lang="fr-FR" sz="1000" dirty="0" smtClean="0">
              <a:solidFill>
                <a:prstClr val="black"/>
              </a:solidFill>
            </a:endParaRPr>
          </a:p>
          <a:p>
            <a:pPr marL="285750" indent="-285750">
              <a:buFont typeface="Wingdings" panose="05000000000000000000" pitchFamily="2" charset="2"/>
              <a:buChar char="§"/>
            </a:pPr>
            <a:r>
              <a:rPr lang="fr-FR" sz="1000" dirty="0" smtClean="0">
                <a:solidFill>
                  <a:prstClr val="black"/>
                </a:solidFill>
                <a:hlinkClick r:id="rId19"/>
              </a:rPr>
              <a:t>Fiche Produit </a:t>
            </a:r>
            <a:endParaRPr lang="fr-FR" sz="1000" dirty="0" smtClean="0">
              <a:solidFill>
                <a:prstClr val="black"/>
              </a:solidFill>
            </a:endParaRPr>
          </a:p>
          <a:p>
            <a:pPr marL="285750" indent="-285750">
              <a:buFont typeface="Wingdings" panose="05000000000000000000" pitchFamily="2" charset="2"/>
              <a:buChar char="§"/>
            </a:pPr>
            <a:r>
              <a:rPr lang="fr-FR" sz="1000" dirty="0" smtClean="0">
                <a:solidFill>
                  <a:prstClr val="black"/>
                </a:solidFill>
                <a:hlinkClick r:id="rId20"/>
              </a:rPr>
              <a:t>Condition générales</a:t>
            </a:r>
            <a:endParaRPr lang="fr-FR" sz="1000" dirty="0" smtClean="0">
              <a:solidFill>
                <a:prstClr val="black"/>
              </a:solidFill>
            </a:endParaRPr>
          </a:p>
          <a:p>
            <a:pPr marL="285750" indent="-285750">
              <a:buFont typeface="Wingdings" panose="05000000000000000000" pitchFamily="2" charset="2"/>
              <a:buChar char="§"/>
            </a:pPr>
            <a:r>
              <a:rPr lang="fr-FR" sz="1000" dirty="0" smtClean="0">
                <a:solidFill>
                  <a:prstClr val="black"/>
                </a:solidFill>
                <a:hlinkClick r:id="rId21"/>
              </a:rPr>
              <a:t>Document d’information</a:t>
            </a:r>
            <a:endParaRPr lang="fr-FR" sz="1000" dirty="0" smtClean="0">
              <a:solidFill>
                <a:prstClr val="black"/>
              </a:solidFill>
            </a:endParaRPr>
          </a:p>
          <a:p>
            <a:pPr marL="285750" indent="-285750">
              <a:buFont typeface="Wingdings" panose="05000000000000000000" pitchFamily="2" charset="2"/>
              <a:buChar char="§"/>
            </a:pPr>
            <a:r>
              <a:rPr lang="fr-FR" sz="1000" dirty="0" smtClean="0">
                <a:solidFill>
                  <a:prstClr val="black"/>
                </a:solidFill>
                <a:hlinkClick r:id="rId22"/>
              </a:rPr>
              <a:t>Mode d’emploi</a:t>
            </a:r>
            <a:endParaRPr lang="fr-FR" sz="1000" dirty="0">
              <a:solidFill>
                <a:prstClr val="black"/>
              </a:solidFill>
            </a:endParaRPr>
          </a:p>
        </p:txBody>
      </p:sp>
      <p:sp>
        <p:nvSpPr>
          <p:cNvPr id="113" name="ZoneTexte 112"/>
          <p:cNvSpPr txBox="1"/>
          <p:nvPr/>
        </p:nvSpPr>
        <p:spPr>
          <a:xfrm>
            <a:off x="6851373" y="1745497"/>
            <a:ext cx="504049" cy="307777"/>
          </a:xfrm>
          <a:prstGeom prst="rect">
            <a:avLst/>
          </a:prstGeom>
          <a:noFill/>
        </p:spPr>
        <p:txBody>
          <a:bodyPr wrap="none" rtlCol="0">
            <a:spAutoFit/>
          </a:bodyPr>
          <a:lstStyle/>
          <a:p>
            <a:r>
              <a:rPr lang="fr-FR" sz="1400" b="1" dirty="0" smtClean="0">
                <a:solidFill>
                  <a:srgbClr val="C00000"/>
                </a:solidFill>
              </a:rPr>
              <a:t>GAV</a:t>
            </a:r>
            <a:endParaRPr lang="fr-FR" sz="1400" b="1" dirty="0">
              <a:solidFill>
                <a:srgbClr val="C00000"/>
              </a:solidFill>
            </a:endParaRPr>
          </a:p>
        </p:txBody>
      </p:sp>
      <p:pic>
        <p:nvPicPr>
          <p:cNvPr id="114" name="Picture 4"/>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7527643" y="1347614"/>
            <a:ext cx="536626" cy="804939"/>
          </a:xfrm>
          <a:prstGeom prst="ellipse">
            <a:avLst/>
          </a:prstGeom>
          <a:noFill/>
          <a:ln w="9525">
            <a:solidFill>
              <a:schemeClr val="accent4">
                <a:lumMod val="60000"/>
                <a:lumOff val="40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47" name="Rectangle à coins arrondis 46"/>
          <p:cNvSpPr/>
          <p:nvPr/>
        </p:nvSpPr>
        <p:spPr>
          <a:xfrm>
            <a:off x="123012" y="3024652"/>
            <a:ext cx="864096" cy="270504"/>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smtClean="0">
                <a:solidFill>
                  <a:prstClr val="black"/>
                </a:solidFill>
                <a:hlinkClick r:id="rId24"/>
              </a:rPr>
              <a:t>BOOK DIGITAL IARD</a:t>
            </a:r>
            <a:endParaRPr lang="fr-FR" sz="800" b="1" dirty="0">
              <a:solidFill>
                <a:prstClr val="black"/>
              </a:solidFill>
            </a:endParaRPr>
          </a:p>
        </p:txBody>
      </p:sp>
      <p:pic>
        <p:nvPicPr>
          <p:cNvPr id="49" name="Picture 4" descr="Résultat de recherche d'images pour &quot;clic ici&quo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87108" y="3517487"/>
            <a:ext cx="288032" cy="276224"/>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4" descr="Résultat de recherche d'images pour &quot;clic ici&quo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87108" y="3946111"/>
            <a:ext cx="288032" cy="276224"/>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4" descr="Résultat de recherche d'images pour &quot;clic ici&quo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60558" y="2277899"/>
            <a:ext cx="288032" cy="367654"/>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2" descr="Résultat de recherche d'images pour &quot;noel&quot;"/>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7795957" y="144756"/>
            <a:ext cx="1170142" cy="1099220"/>
          </a:xfrm>
          <a:prstGeom prst="ellipse">
            <a:avLst/>
          </a:prstGeom>
          <a:noFill/>
          <a:extLst>
            <a:ext uri="{909E8E84-426E-40DD-AFC4-6F175D3DCCD1}">
              <a14:hiddenFill xmlns:a14="http://schemas.microsoft.com/office/drawing/2010/main">
                <a:solidFill>
                  <a:srgbClr val="FFFFFF"/>
                </a:solidFill>
              </a14:hiddenFill>
            </a:ext>
          </a:extLst>
        </p:spPr>
      </p:pic>
      <p:pic>
        <p:nvPicPr>
          <p:cNvPr id="70" name="Picture 5" descr="Résultat de recherche d'images pour &quot;boule de noel&quot;"/>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0" y="312223"/>
            <a:ext cx="404428" cy="3807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849104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2" descr="Résultat de recherche d'images pour &quot;cadeau noel&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779" y="860103"/>
            <a:ext cx="8000718" cy="4086205"/>
          </a:xfrm>
          <a:prstGeom prst="rect">
            <a:avLst/>
          </a:prstGeom>
          <a:noFill/>
          <a:extLst>
            <a:ext uri="{909E8E84-426E-40DD-AFC4-6F175D3DCCD1}">
              <a14:hiddenFill xmlns:a14="http://schemas.microsoft.com/office/drawing/2010/main">
                <a:solidFill>
                  <a:srgbClr val="FFFFFF"/>
                </a:solidFill>
              </a14:hiddenFill>
            </a:ext>
          </a:extLst>
        </p:spPr>
      </p:pic>
      <p:cxnSp>
        <p:nvCxnSpPr>
          <p:cNvPr id="4" name="Connecteur droit 3"/>
          <p:cNvCxnSpPr/>
          <p:nvPr/>
        </p:nvCxnSpPr>
        <p:spPr>
          <a:xfrm>
            <a:off x="389183" y="182773"/>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 name="Connecteur droit 4"/>
          <p:cNvCxnSpPr/>
          <p:nvPr/>
        </p:nvCxnSpPr>
        <p:spPr>
          <a:xfrm>
            <a:off x="389183" y="830845"/>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sp>
        <p:nvSpPr>
          <p:cNvPr id="48" name="Titre 5"/>
          <p:cNvSpPr txBox="1">
            <a:spLocks/>
          </p:cNvSpPr>
          <p:nvPr/>
        </p:nvSpPr>
        <p:spPr>
          <a:xfrm>
            <a:off x="369185" y="201513"/>
            <a:ext cx="7650163" cy="584775"/>
          </a:xfrm>
          <a:prstGeom prst="rect">
            <a:avLst/>
          </a:prstGeom>
        </p:spPr>
        <p:txBody>
          <a:bodyPr vert="horz" lIns="91440" tIns="45720" rIns="91440" bIns="45720" rtlCol="0" anchor="t" anchorCtr="0">
            <a:spAutoFit/>
          </a:bodyPr>
          <a:lstStyle>
            <a:lvl1pPr algn="l" rtl="0" fontAlgn="base">
              <a:spcBef>
                <a:spcPct val="0"/>
              </a:spcBef>
              <a:spcAft>
                <a:spcPct val="0"/>
              </a:spcAft>
              <a:defRPr sz="2200" b="1" kern="1200" cap="all" baseline="0">
                <a:solidFill>
                  <a:srgbClr val="7F7F7F"/>
                </a:solidFill>
                <a:latin typeface="+mj-lt"/>
                <a:ea typeface="+mj-ea"/>
                <a:cs typeface="+mj-cs"/>
              </a:defRPr>
            </a:lvl1pPr>
            <a:lvl2pPr algn="l" rtl="0" fontAlgn="base">
              <a:spcBef>
                <a:spcPct val="0"/>
              </a:spcBef>
              <a:spcAft>
                <a:spcPct val="0"/>
              </a:spcAft>
              <a:defRPr sz="2200" b="1">
                <a:solidFill>
                  <a:srgbClr val="7F7F7F"/>
                </a:solidFill>
                <a:latin typeface="Arial Narrow" pitchFamily="34" charset="0"/>
              </a:defRPr>
            </a:lvl2pPr>
            <a:lvl3pPr algn="l" rtl="0" fontAlgn="base">
              <a:spcBef>
                <a:spcPct val="0"/>
              </a:spcBef>
              <a:spcAft>
                <a:spcPct val="0"/>
              </a:spcAft>
              <a:defRPr sz="2200" b="1">
                <a:solidFill>
                  <a:srgbClr val="7F7F7F"/>
                </a:solidFill>
                <a:latin typeface="Arial Narrow" pitchFamily="34" charset="0"/>
              </a:defRPr>
            </a:lvl3pPr>
            <a:lvl4pPr algn="l" rtl="0" fontAlgn="base">
              <a:spcBef>
                <a:spcPct val="0"/>
              </a:spcBef>
              <a:spcAft>
                <a:spcPct val="0"/>
              </a:spcAft>
              <a:defRPr sz="2200" b="1">
                <a:solidFill>
                  <a:srgbClr val="7F7F7F"/>
                </a:solidFill>
                <a:latin typeface="Arial Narrow" pitchFamily="34" charset="0"/>
              </a:defRPr>
            </a:lvl4pPr>
            <a:lvl5pPr algn="l" rtl="0" fontAlgn="base">
              <a:spcBef>
                <a:spcPct val="0"/>
              </a:spcBef>
              <a:spcAft>
                <a:spcPct val="0"/>
              </a:spcAft>
              <a:defRPr sz="2200" b="1">
                <a:solidFill>
                  <a:srgbClr val="7F7F7F"/>
                </a:solidFill>
                <a:latin typeface="Arial Narrow" pitchFamily="34" charset="0"/>
              </a:defRPr>
            </a:lvl5pPr>
            <a:lvl6pPr marL="457200" algn="l" rtl="0" fontAlgn="base">
              <a:spcBef>
                <a:spcPct val="0"/>
              </a:spcBef>
              <a:spcAft>
                <a:spcPct val="0"/>
              </a:spcAft>
              <a:defRPr sz="2200" b="1">
                <a:solidFill>
                  <a:srgbClr val="7F7F7F"/>
                </a:solidFill>
                <a:latin typeface="Arial Narrow" pitchFamily="34" charset="0"/>
              </a:defRPr>
            </a:lvl6pPr>
            <a:lvl7pPr marL="914400" algn="l" rtl="0" fontAlgn="base">
              <a:spcBef>
                <a:spcPct val="0"/>
              </a:spcBef>
              <a:spcAft>
                <a:spcPct val="0"/>
              </a:spcAft>
              <a:defRPr sz="2200" b="1">
                <a:solidFill>
                  <a:srgbClr val="7F7F7F"/>
                </a:solidFill>
                <a:latin typeface="Arial Narrow" pitchFamily="34" charset="0"/>
              </a:defRPr>
            </a:lvl7pPr>
            <a:lvl8pPr marL="1371600" algn="l" rtl="0" fontAlgn="base">
              <a:spcBef>
                <a:spcPct val="0"/>
              </a:spcBef>
              <a:spcAft>
                <a:spcPct val="0"/>
              </a:spcAft>
              <a:defRPr sz="2200" b="1">
                <a:solidFill>
                  <a:srgbClr val="7F7F7F"/>
                </a:solidFill>
                <a:latin typeface="Arial Narrow" pitchFamily="34" charset="0"/>
              </a:defRPr>
            </a:lvl8pPr>
            <a:lvl9pPr marL="1828800" algn="l" rtl="0" fontAlgn="base">
              <a:spcBef>
                <a:spcPct val="0"/>
              </a:spcBef>
              <a:spcAft>
                <a:spcPct val="0"/>
              </a:spcAft>
              <a:defRPr sz="2200" b="1">
                <a:solidFill>
                  <a:srgbClr val="7F7F7F"/>
                </a:solidFill>
                <a:latin typeface="Arial Narrow" pitchFamily="34" charset="0"/>
              </a:defRPr>
            </a:lvl9pPr>
          </a:lstStyle>
          <a:p>
            <a:pPr fontAlgn="auto">
              <a:spcAft>
                <a:spcPts val="0"/>
              </a:spcAft>
              <a:defRPr/>
            </a:pPr>
            <a:r>
              <a:rPr lang="fr-FR" sz="1800" b="0" dirty="0">
                <a:solidFill>
                  <a:sysClr val="windowText" lastClr="000000">
                    <a:lumMod val="50000"/>
                    <a:lumOff val="50000"/>
                  </a:sysClr>
                </a:solidFill>
                <a:cs typeface="Calibri" panose="020F0502020204030204" pitchFamily="34" charset="0"/>
              </a:rPr>
              <a:t>Préparer ses paquets de noël</a:t>
            </a:r>
          </a:p>
          <a:p>
            <a:pPr fontAlgn="auto">
              <a:spcAft>
                <a:spcPts val="0"/>
              </a:spcAft>
              <a:defRPr/>
            </a:pPr>
            <a:r>
              <a:rPr lang="fr-FR" sz="1400" b="0" dirty="0" smtClean="0">
                <a:solidFill>
                  <a:schemeClr val="accent2"/>
                </a:solidFill>
                <a:cs typeface="Calibri" panose="020F0502020204030204" pitchFamily="34" charset="0"/>
              </a:rPr>
              <a:t>#les outils à votre disposition</a:t>
            </a:r>
            <a:endParaRPr lang="fr-FR" sz="1400" b="0" dirty="0">
              <a:solidFill>
                <a:schemeClr val="accent2"/>
              </a:solidFill>
              <a:cs typeface="Calibri" panose="020F0502020204030204" pitchFamily="34" charset="0"/>
            </a:endParaRPr>
          </a:p>
        </p:txBody>
      </p:sp>
      <p:grpSp>
        <p:nvGrpSpPr>
          <p:cNvPr id="47" name="Groupe 46"/>
          <p:cNvGrpSpPr/>
          <p:nvPr/>
        </p:nvGrpSpPr>
        <p:grpSpPr>
          <a:xfrm>
            <a:off x="191562" y="1430509"/>
            <a:ext cx="2835968" cy="2729960"/>
            <a:chOff x="1505835" y="1430509"/>
            <a:chExt cx="2835968" cy="2729960"/>
          </a:xfrm>
        </p:grpSpPr>
        <p:grpSp>
          <p:nvGrpSpPr>
            <p:cNvPr id="49" name="Groupe 48"/>
            <p:cNvGrpSpPr/>
            <p:nvPr/>
          </p:nvGrpSpPr>
          <p:grpSpPr>
            <a:xfrm>
              <a:off x="1505835" y="1430509"/>
              <a:ext cx="2835968" cy="2729960"/>
              <a:chOff x="1505835" y="1430509"/>
              <a:chExt cx="2835968" cy="2729960"/>
            </a:xfrm>
          </p:grpSpPr>
          <p:grpSp>
            <p:nvGrpSpPr>
              <p:cNvPr id="56" name="Groupe 55"/>
              <p:cNvGrpSpPr/>
              <p:nvPr/>
            </p:nvGrpSpPr>
            <p:grpSpPr>
              <a:xfrm>
                <a:off x="1505835" y="1434238"/>
                <a:ext cx="2835968" cy="2726231"/>
                <a:chOff x="1398259" y="483518"/>
                <a:chExt cx="2835968" cy="2726231"/>
              </a:xfrm>
            </p:grpSpPr>
            <p:grpSp>
              <p:nvGrpSpPr>
                <p:cNvPr id="58" name="Groupe 57"/>
                <p:cNvGrpSpPr/>
                <p:nvPr/>
              </p:nvGrpSpPr>
              <p:grpSpPr>
                <a:xfrm>
                  <a:off x="1398259" y="2849709"/>
                  <a:ext cx="2835968" cy="360040"/>
                  <a:chOff x="1398259" y="2849709"/>
                  <a:chExt cx="2835968" cy="360040"/>
                </a:xfrm>
              </p:grpSpPr>
              <p:sp>
                <p:nvSpPr>
                  <p:cNvPr id="73" name="Rectangle 72"/>
                  <p:cNvSpPr/>
                  <p:nvPr/>
                </p:nvSpPr>
                <p:spPr>
                  <a:xfrm rot="2444194">
                    <a:off x="4090211" y="2849709"/>
                    <a:ext cx="144016" cy="360040"/>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4" name="Rectangle 73"/>
                  <p:cNvSpPr/>
                  <p:nvPr/>
                </p:nvSpPr>
                <p:spPr>
                  <a:xfrm rot="14180543">
                    <a:off x="1340641" y="2941111"/>
                    <a:ext cx="322659" cy="207423"/>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70" name="Rectangle à coins arrondis 69"/>
                <p:cNvSpPr/>
                <p:nvPr/>
              </p:nvSpPr>
              <p:spPr>
                <a:xfrm>
                  <a:off x="1763688" y="483518"/>
                  <a:ext cx="2160240" cy="1800200"/>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1" name="ZoneTexte 70"/>
                <p:cNvSpPr txBox="1"/>
                <p:nvPr/>
              </p:nvSpPr>
              <p:spPr>
                <a:xfrm>
                  <a:off x="1758707" y="783453"/>
                  <a:ext cx="2064989" cy="1323439"/>
                </a:xfrm>
                <a:prstGeom prst="rect">
                  <a:avLst/>
                </a:prstGeom>
                <a:noFill/>
              </p:spPr>
              <p:txBody>
                <a:bodyPr wrap="none" rtlCol="0">
                  <a:spAutoFit/>
                </a:bodyPr>
                <a:lstStyle/>
                <a:p>
                  <a:pPr marL="285750" indent="-285750">
                    <a:buFont typeface="Wingdings" panose="05000000000000000000" pitchFamily="2" charset="2"/>
                    <a:buChar char="§"/>
                  </a:pPr>
                  <a:r>
                    <a:rPr lang="fr-FR" sz="1000" dirty="0" smtClean="0">
                      <a:hlinkClick r:id="rId3"/>
                    </a:rPr>
                    <a:t>Fiche Book </a:t>
                  </a:r>
                  <a:endParaRPr lang="fr-FR" sz="1000" dirty="0" smtClean="0"/>
                </a:p>
                <a:p>
                  <a:pPr marL="285750" indent="-285750">
                    <a:buFont typeface="Wingdings" panose="05000000000000000000" pitchFamily="2" charset="2"/>
                    <a:buChar char="§"/>
                  </a:pPr>
                  <a:r>
                    <a:rPr lang="fr-FR" sz="1000" dirty="0" smtClean="0">
                      <a:hlinkClick r:id="rId4"/>
                    </a:rPr>
                    <a:t>Fiche Produit </a:t>
                  </a:r>
                  <a:endParaRPr lang="fr-FR" sz="1000" dirty="0" smtClean="0"/>
                </a:p>
                <a:p>
                  <a:pPr marL="285750" indent="-285750">
                    <a:buFont typeface="Wingdings" panose="05000000000000000000" pitchFamily="2" charset="2"/>
                    <a:buChar char="§"/>
                  </a:pPr>
                  <a:r>
                    <a:rPr lang="fr-FR" sz="1000" dirty="0" smtClean="0">
                      <a:hlinkClick r:id="rId5"/>
                    </a:rPr>
                    <a:t>Condition générales</a:t>
                  </a:r>
                  <a:endParaRPr lang="fr-FR" sz="1000" dirty="0" smtClean="0"/>
                </a:p>
                <a:p>
                  <a:pPr marL="285750" indent="-285750">
                    <a:buFont typeface="Wingdings" panose="05000000000000000000" pitchFamily="2" charset="2"/>
                    <a:buChar char="§"/>
                  </a:pPr>
                  <a:r>
                    <a:rPr lang="fr-FR" sz="1000" dirty="0" smtClean="0">
                      <a:hlinkClick r:id="rId6"/>
                    </a:rPr>
                    <a:t>Document d’information</a:t>
                  </a:r>
                  <a:endParaRPr lang="fr-FR" sz="1000" dirty="0" smtClean="0"/>
                </a:p>
                <a:p>
                  <a:pPr marL="285750" indent="-285750">
                    <a:buFont typeface="Wingdings" panose="05000000000000000000" pitchFamily="2" charset="2"/>
                    <a:buChar char="§"/>
                  </a:pPr>
                  <a:r>
                    <a:rPr lang="fr-FR" sz="1000" dirty="0" smtClean="0">
                      <a:hlinkClick r:id="rId7"/>
                    </a:rPr>
                    <a:t>Mode d’emploi</a:t>
                  </a:r>
                  <a:endParaRPr lang="fr-FR" sz="1000" dirty="0" smtClean="0"/>
                </a:p>
                <a:p>
                  <a:endParaRPr lang="fr-FR" sz="1000" dirty="0"/>
                </a:p>
                <a:p>
                  <a:pPr marL="285750" indent="-285750">
                    <a:buFont typeface="Wingdings" panose="05000000000000000000" pitchFamily="2" charset="2"/>
                    <a:buChar char="§"/>
                  </a:pPr>
                  <a:r>
                    <a:rPr lang="fr-FR" sz="1000" dirty="0" smtClean="0">
                      <a:hlinkClick r:id="rId8"/>
                    </a:rPr>
                    <a:t>Fiche produit Télésurveillance</a:t>
                  </a:r>
                  <a:endParaRPr lang="fr-FR" sz="1000" dirty="0" smtClean="0"/>
                </a:p>
                <a:p>
                  <a:pPr marL="285750" indent="-285750">
                    <a:buFont typeface="Wingdings" panose="05000000000000000000" pitchFamily="2" charset="2"/>
                    <a:buChar char="§"/>
                  </a:pPr>
                  <a:r>
                    <a:rPr lang="fr-FR" sz="1000" dirty="0" smtClean="0">
                      <a:hlinkClick r:id="rId9"/>
                    </a:rPr>
                    <a:t>Site IMA PROTECT</a:t>
                  </a:r>
                  <a:endParaRPr lang="fr-FR" sz="1000" dirty="0"/>
                </a:p>
              </p:txBody>
            </p:sp>
          </p:grpSp>
          <p:sp>
            <p:nvSpPr>
              <p:cNvPr id="57" name="ZoneTexte 56"/>
              <p:cNvSpPr txBox="1"/>
              <p:nvPr/>
            </p:nvSpPr>
            <p:spPr>
              <a:xfrm>
                <a:off x="2669752" y="1430509"/>
                <a:ext cx="556563" cy="307777"/>
              </a:xfrm>
              <a:prstGeom prst="rect">
                <a:avLst/>
              </a:prstGeom>
              <a:noFill/>
            </p:spPr>
            <p:txBody>
              <a:bodyPr wrap="none" rtlCol="0">
                <a:spAutoFit/>
              </a:bodyPr>
              <a:lstStyle/>
              <a:p>
                <a:r>
                  <a:rPr lang="fr-FR" sz="1400" b="1" dirty="0" smtClean="0">
                    <a:solidFill>
                      <a:srgbClr val="C00000"/>
                    </a:solidFill>
                  </a:rPr>
                  <a:t>MRH</a:t>
                </a:r>
                <a:endParaRPr lang="fr-FR" sz="1400" b="1" dirty="0">
                  <a:solidFill>
                    <a:srgbClr val="C00000"/>
                  </a:solidFill>
                </a:endParaRPr>
              </a:p>
            </p:txBody>
          </p:sp>
        </p:grpSp>
        <p:pic>
          <p:nvPicPr>
            <p:cNvPr id="55" name="Picture 4" descr="Résultat de recherche d'images pour &quot;clic ici&quot;"/>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665707" y="2306765"/>
              <a:ext cx="288032" cy="367654"/>
            </a:xfrm>
            <a:prstGeom prst="rect">
              <a:avLst/>
            </a:prstGeom>
            <a:noFill/>
            <a:extLst>
              <a:ext uri="{909E8E84-426E-40DD-AFC4-6F175D3DCCD1}">
                <a14:hiddenFill xmlns:a14="http://schemas.microsoft.com/office/drawing/2010/main">
                  <a:solidFill>
                    <a:srgbClr val="FFFFFF"/>
                  </a:solidFill>
                </a14:hiddenFill>
              </a:ext>
            </a:extLst>
          </p:spPr>
        </p:pic>
      </p:grpSp>
      <p:sp>
        <p:nvSpPr>
          <p:cNvPr id="78" name="Rectangle à coins arrondis 77"/>
          <p:cNvSpPr/>
          <p:nvPr/>
        </p:nvSpPr>
        <p:spPr>
          <a:xfrm>
            <a:off x="5217687" y="840352"/>
            <a:ext cx="2016224" cy="1398654"/>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9" name="ZoneTexte 78"/>
          <p:cNvSpPr txBox="1"/>
          <p:nvPr/>
        </p:nvSpPr>
        <p:spPr>
          <a:xfrm>
            <a:off x="5367491" y="1131590"/>
            <a:ext cx="1794081" cy="861774"/>
          </a:xfrm>
          <a:prstGeom prst="rect">
            <a:avLst/>
          </a:prstGeom>
          <a:noFill/>
        </p:spPr>
        <p:txBody>
          <a:bodyPr wrap="none" rtlCol="0">
            <a:spAutoFit/>
          </a:bodyPr>
          <a:lstStyle/>
          <a:p>
            <a:pPr marL="285750" indent="-285750">
              <a:buFont typeface="Wingdings" panose="05000000000000000000" pitchFamily="2" charset="2"/>
              <a:buChar char="§"/>
            </a:pPr>
            <a:r>
              <a:rPr lang="fr-FR" sz="1000" dirty="0" smtClean="0">
                <a:hlinkClick r:id="rId11"/>
              </a:rPr>
              <a:t>Fiche Book </a:t>
            </a:r>
            <a:endParaRPr lang="fr-FR" sz="1000" dirty="0" smtClean="0"/>
          </a:p>
          <a:p>
            <a:pPr marL="285750" indent="-285750">
              <a:buFont typeface="Wingdings" panose="05000000000000000000" pitchFamily="2" charset="2"/>
              <a:buChar char="§"/>
            </a:pPr>
            <a:r>
              <a:rPr lang="fr-FR" sz="1000" dirty="0" smtClean="0">
                <a:hlinkClick r:id="rId12"/>
              </a:rPr>
              <a:t>Fiche Produit </a:t>
            </a:r>
            <a:endParaRPr lang="fr-FR" sz="1000" dirty="0" smtClean="0"/>
          </a:p>
          <a:p>
            <a:pPr marL="285750" indent="-285750">
              <a:buFont typeface="Wingdings" panose="05000000000000000000" pitchFamily="2" charset="2"/>
              <a:buChar char="§"/>
            </a:pPr>
            <a:r>
              <a:rPr lang="fr-FR" sz="1000" dirty="0" smtClean="0">
                <a:hlinkClick r:id="rId13"/>
              </a:rPr>
              <a:t>Condition générales</a:t>
            </a:r>
            <a:endParaRPr lang="fr-FR" sz="1000" dirty="0" smtClean="0"/>
          </a:p>
          <a:p>
            <a:pPr marL="285750" indent="-285750">
              <a:buFont typeface="Wingdings" panose="05000000000000000000" pitchFamily="2" charset="2"/>
              <a:buChar char="§"/>
            </a:pPr>
            <a:r>
              <a:rPr lang="fr-FR" sz="1000" dirty="0" smtClean="0">
                <a:hlinkClick r:id="rId14"/>
              </a:rPr>
              <a:t>Document d’information</a:t>
            </a:r>
            <a:endParaRPr lang="fr-FR" sz="1000" dirty="0" smtClean="0"/>
          </a:p>
          <a:p>
            <a:pPr marL="285750" indent="-285750">
              <a:buFont typeface="Wingdings" panose="05000000000000000000" pitchFamily="2" charset="2"/>
              <a:buChar char="§"/>
            </a:pPr>
            <a:r>
              <a:rPr lang="fr-FR" sz="1000" dirty="0" smtClean="0">
                <a:hlinkClick r:id="rId15"/>
              </a:rPr>
              <a:t>Vidéo produit (1’45)</a:t>
            </a:r>
            <a:endParaRPr lang="fr-FR" sz="1000" dirty="0"/>
          </a:p>
        </p:txBody>
      </p:sp>
      <p:sp>
        <p:nvSpPr>
          <p:cNvPr id="80" name="ZoneTexte 79"/>
          <p:cNvSpPr txBox="1"/>
          <p:nvPr/>
        </p:nvSpPr>
        <p:spPr>
          <a:xfrm>
            <a:off x="5367491" y="833686"/>
            <a:ext cx="1691938" cy="307777"/>
          </a:xfrm>
          <a:prstGeom prst="rect">
            <a:avLst/>
          </a:prstGeom>
          <a:noFill/>
        </p:spPr>
        <p:txBody>
          <a:bodyPr wrap="none" rtlCol="0">
            <a:spAutoFit/>
          </a:bodyPr>
          <a:lstStyle/>
          <a:p>
            <a:r>
              <a:rPr lang="fr-FR" sz="1400" b="1" dirty="0" smtClean="0">
                <a:solidFill>
                  <a:srgbClr val="C00000"/>
                </a:solidFill>
              </a:rPr>
              <a:t>Protection Juridique</a:t>
            </a:r>
            <a:endParaRPr lang="fr-FR" sz="1400" b="1" dirty="0">
              <a:solidFill>
                <a:srgbClr val="C00000"/>
              </a:solidFill>
            </a:endParaRPr>
          </a:p>
        </p:txBody>
      </p:sp>
      <p:pic>
        <p:nvPicPr>
          <p:cNvPr id="81" name="Picture 4" descr="Résultat de recherche d'images pour &quot;clic ici&quot;"/>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855698" y="1152977"/>
            <a:ext cx="288032" cy="367654"/>
          </a:xfrm>
          <a:prstGeom prst="rect">
            <a:avLst/>
          </a:prstGeom>
          <a:noFill/>
          <a:extLst>
            <a:ext uri="{909E8E84-426E-40DD-AFC4-6F175D3DCCD1}">
              <a14:hiddenFill xmlns:a14="http://schemas.microsoft.com/office/drawing/2010/main">
                <a:solidFill>
                  <a:srgbClr val="FFFFFF"/>
                </a:solidFill>
              </a14:hiddenFill>
            </a:ext>
          </a:extLst>
        </p:spPr>
      </p:pic>
      <p:pic>
        <p:nvPicPr>
          <p:cNvPr id="82" name="Picture 3"/>
          <p:cNvPicPr>
            <a:picLocks noChangeAspect="1" noChangeArrowheads="1"/>
          </p:cNvPicPr>
          <p:nvPr/>
        </p:nvPicPr>
        <p:blipFill rotWithShape="1">
          <a:blip r:embed="rId16" cstate="print">
            <a:extLst>
              <a:ext uri="{28A0092B-C50C-407E-A947-70E740481C1C}">
                <a14:useLocalDpi xmlns:a14="http://schemas.microsoft.com/office/drawing/2010/main" val="0"/>
              </a:ext>
            </a:extLst>
          </a:blip>
          <a:srcRect l="9098" t="13246" r="12597" b="4309"/>
          <a:stretch/>
        </p:blipFill>
        <p:spPr bwMode="auto">
          <a:xfrm>
            <a:off x="6943494" y="433417"/>
            <a:ext cx="580834" cy="593096"/>
          </a:xfrm>
          <a:prstGeom prst="ellipse">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9" name="Rectangle à coins arrondis 118"/>
          <p:cNvSpPr/>
          <p:nvPr/>
        </p:nvSpPr>
        <p:spPr>
          <a:xfrm>
            <a:off x="3801192" y="3382116"/>
            <a:ext cx="2160240" cy="1357309"/>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0" name="ZoneTexte 119"/>
          <p:cNvSpPr txBox="1"/>
          <p:nvPr/>
        </p:nvSpPr>
        <p:spPr>
          <a:xfrm>
            <a:off x="3889161" y="3850448"/>
            <a:ext cx="2064989" cy="861774"/>
          </a:xfrm>
          <a:prstGeom prst="rect">
            <a:avLst/>
          </a:prstGeom>
          <a:noFill/>
        </p:spPr>
        <p:txBody>
          <a:bodyPr wrap="none" rtlCol="0">
            <a:spAutoFit/>
          </a:bodyPr>
          <a:lstStyle/>
          <a:p>
            <a:pPr marL="285750" indent="-285750">
              <a:buFont typeface="Wingdings" panose="05000000000000000000" pitchFamily="2" charset="2"/>
              <a:buChar char="§"/>
            </a:pPr>
            <a:r>
              <a:rPr lang="fr-FR" sz="1000" dirty="0" smtClean="0">
                <a:hlinkClick r:id="rId17"/>
              </a:rPr>
              <a:t>Fiche Book </a:t>
            </a:r>
            <a:endParaRPr lang="fr-FR" sz="1000" dirty="0" smtClean="0"/>
          </a:p>
          <a:p>
            <a:pPr marL="285750" indent="-285750">
              <a:buFont typeface="Wingdings" panose="05000000000000000000" pitchFamily="2" charset="2"/>
              <a:buChar char="§"/>
            </a:pPr>
            <a:r>
              <a:rPr lang="fr-FR" sz="1000" dirty="0" smtClean="0">
                <a:hlinkClick r:id="rId18"/>
              </a:rPr>
              <a:t>Fiche Produit </a:t>
            </a:r>
            <a:endParaRPr lang="fr-FR" sz="1000" dirty="0" smtClean="0"/>
          </a:p>
          <a:p>
            <a:pPr marL="285750" indent="-285750">
              <a:buFont typeface="Wingdings" panose="05000000000000000000" pitchFamily="2" charset="2"/>
              <a:buChar char="§"/>
            </a:pPr>
            <a:r>
              <a:rPr lang="fr-FR" sz="1000" dirty="0" smtClean="0">
                <a:hlinkClick r:id="rId19"/>
              </a:rPr>
              <a:t>CG + Document d’information</a:t>
            </a:r>
            <a:endParaRPr lang="fr-FR" sz="1000" dirty="0" smtClean="0"/>
          </a:p>
          <a:p>
            <a:pPr marL="285750" indent="-285750">
              <a:buFont typeface="Wingdings" panose="05000000000000000000" pitchFamily="2" charset="2"/>
              <a:buChar char="§"/>
            </a:pPr>
            <a:r>
              <a:rPr lang="fr-FR" sz="1000" dirty="0" smtClean="0">
                <a:hlinkClick r:id="rId20"/>
              </a:rPr>
              <a:t>Régime général</a:t>
            </a:r>
            <a:endParaRPr lang="fr-FR" sz="1000" dirty="0" smtClean="0"/>
          </a:p>
          <a:p>
            <a:pPr marL="285750" indent="-285750">
              <a:buFont typeface="Wingdings" panose="05000000000000000000" pitchFamily="2" charset="2"/>
              <a:buChar char="§"/>
            </a:pPr>
            <a:r>
              <a:rPr lang="fr-FR" sz="1000" dirty="0" smtClean="0">
                <a:hlinkClick r:id="rId21"/>
              </a:rPr>
              <a:t>Régime Alsace-Moselle</a:t>
            </a:r>
            <a:endParaRPr lang="fr-FR" sz="1000" dirty="0"/>
          </a:p>
        </p:txBody>
      </p:sp>
      <p:sp>
        <p:nvSpPr>
          <p:cNvPr id="117" name="ZoneTexte 116"/>
          <p:cNvSpPr txBox="1"/>
          <p:nvPr/>
        </p:nvSpPr>
        <p:spPr>
          <a:xfrm>
            <a:off x="4180768" y="3382116"/>
            <a:ext cx="1284454" cy="307777"/>
          </a:xfrm>
          <a:prstGeom prst="rect">
            <a:avLst/>
          </a:prstGeom>
          <a:noFill/>
        </p:spPr>
        <p:txBody>
          <a:bodyPr wrap="none" rtlCol="0">
            <a:spAutoFit/>
          </a:bodyPr>
          <a:lstStyle/>
          <a:p>
            <a:r>
              <a:rPr lang="fr-FR" sz="1400" b="1" dirty="0" smtClean="0">
                <a:solidFill>
                  <a:srgbClr val="C00000"/>
                </a:solidFill>
              </a:rPr>
              <a:t>Garantie Santé</a:t>
            </a:r>
            <a:endParaRPr lang="fr-FR" sz="1400" b="1" dirty="0">
              <a:solidFill>
                <a:srgbClr val="C00000"/>
              </a:solidFill>
            </a:endParaRPr>
          </a:p>
        </p:txBody>
      </p:sp>
      <p:pic>
        <p:nvPicPr>
          <p:cNvPr id="115" name="Picture 4" descr="Résultat de recherche d'images pour &quot;clic ici&quot;"/>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539226" y="3666621"/>
            <a:ext cx="288032" cy="367654"/>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descr="Image associée"/>
          <p:cNvPicPr>
            <a:picLocks noChangeAspect="1" noChangeArrowheads="1"/>
          </p:cNvPicPr>
          <p:nvPr/>
        </p:nvPicPr>
        <p:blipFill rotWithShape="1">
          <a:blip r:embed="rId22" cstate="print">
            <a:extLst>
              <a:ext uri="{28A0092B-C50C-407E-A947-70E740481C1C}">
                <a14:useLocalDpi xmlns:a14="http://schemas.microsoft.com/office/drawing/2010/main" val="0"/>
              </a:ext>
            </a:extLst>
          </a:blip>
          <a:srcRect l="4676" t="4251" r="3223"/>
          <a:stretch/>
        </p:blipFill>
        <p:spPr bwMode="auto">
          <a:xfrm>
            <a:off x="5588175" y="3065800"/>
            <a:ext cx="637624" cy="634669"/>
          </a:xfrm>
          <a:prstGeom prst="ellipse">
            <a:avLst/>
          </a:prstGeom>
          <a:noFill/>
          <a:extLst>
            <a:ext uri="{909E8E84-426E-40DD-AFC4-6F175D3DCCD1}">
              <a14:hiddenFill xmlns:a14="http://schemas.microsoft.com/office/drawing/2010/main">
                <a:solidFill>
                  <a:srgbClr val="FFFFFF"/>
                </a:solidFill>
              </a14:hiddenFill>
            </a:ext>
          </a:extLst>
        </p:spPr>
      </p:pic>
      <p:pic>
        <p:nvPicPr>
          <p:cNvPr id="2050" name="Picture 2" descr="Résultat de recherche d'images pour &quot;MAISON&quot;"/>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2271249" y="1059976"/>
            <a:ext cx="856313" cy="802965"/>
          </a:xfrm>
          <a:prstGeom prst="ellipse">
            <a:avLst/>
          </a:prstGeom>
          <a:noFill/>
          <a:ln>
            <a:solidFill>
              <a:schemeClr val="accent2"/>
            </a:solidFill>
          </a:ln>
          <a:extLst>
            <a:ext uri="{909E8E84-426E-40DD-AFC4-6F175D3DCCD1}">
              <a14:hiddenFill xmlns:a14="http://schemas.microsoft.com/office/drawing/2010/main">
                <a:solidFill>
                  <a:srgbClr val="FFFFFF"/>
                </a:solidFill>
              </a14:hiddenFill>
            </a:ext>
          </a:extLst>
        </p:spPr>
      </p:pic>
      <p:pic>
        <p:nvPicPr>
          <p:cNvPr id="36" name="Picture 2" descr="Résultat de recherche d'images pour &quot;noel&quot;"/>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7795957" y="144756"/>
            <a:ext cx="1170142" cy="1099220"/>
          </a:xfrm>
          <a:prstGeom prst="ellipse">
            <a:avLst/>
          </a:prstGeom>
          <a:noFill/>
          <a:extLst>
            <a:ext uri="{909E8E84-426E-40DD-AFC4-6F175D3DCCD1}">
              <a14:hiddenFill xmlns:a14="http://schemas.microsoft.com/office/drawing/2010/main">
                <a:solidFill>
                  <a:srgbClr val="FFFFFF"/>
                </a:solidFill>
              </a14:hiddenFill>
            </a:ext>
          </a:extLst>
        </p:spPr>
      </p:pic>
      <p:pic>
        <p:nvPicPr>
          <p:cNvPr id="37" name="Picture 5" descr="Résultat de recherche d'images pour &quot;boule de noel&quot;"/>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0" y="312223"/>
            <a:ext cx="404428" cy="3807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55353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Résultat de recherche d'images pour &quot;cadeau noel&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779" y="860103"/>
            <a:ext cx="8000718" cy="4086205"/>
          </a:xfrm>
          <a:prstGeom prst="rect">
            <a:avLst/>
          </a:prstGeom>
          <a:noFill/>
          <a:extLst>
            <a:ext uri="{909E8E84-426E-40DD-AFC4-6F175D3DCCD1}">
              <a14:hiddenFill xmlns:a14="http://schemas.microsoft.com/office/drawing/2010/main">
                <a:solidFill>
                  <a:srgbClr val="FFFFFF"/>
                </a:solidFill>
              </a14:hiddenFill>
            </a:ext>
          </a:extLst>
        </p:spPr>
      </p:pic>
      <p:cxnSp>
        <p:nvCxnSpPr>
          <p:cNvPr id="4" name="Connecteur droit 3"/>
          <p:cNvCxnSpPr/>
          <p:nvPr/>
        </p:nvCxnSpPr>
        <p:spPr>
          <a:xfrm>
            <a:off x="389183" y="182773"/>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 name="Connecteur droit 4"/>
          <p:cNvCxnSpPr/>
          <p:nvPr/>
        </p:nvCxnSpPr>
        <p:spPr>
          <a:xfrm>
            <a:off x="389183" y="830845"/>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sp>
        <p:nvSpPr>
          <p:cNvPr id="48" name="Titre 5"/>
          <p:cNvSpPr txBox="1">
            <a:spLocks/>
          </p:cNvSpPr>
          <p:nvPr/>
        </p:nvSpPr>
        <p:spPr>
          <a:xfrm>
            <a:off x="369185" y="201513"/>
            <a:ext cx="7650163" cy="584775"/>
          </a:xfrm>
          <a:prstGeom prst="rect">
            <a:avLst/>
          </a:prstGeom>
        </p:spPr>
        <p:txBody>
          <a:bodyPr vert="horz" lIns="91440" tIns="45720" rIns="91440" bIns="45720" rtlCol="0" anchor="t" anchorCtr="0">
            <a:spAutoFit/>
          </a:bodyPr>
          <a:lstStyle>
            <a:lvl1pPr algn="l" rtl="0" fontAlgn="base">
              <a:spcBef>
                <a:spcPct val="0"/>
              </a:spcBef>
              <a:spcAft>
                <a:spcPct val="0"/>
              </a:spcAft>
              <a:defRPr sz="2200" b="1" kern="1200" cap="all" baseline="0">
                <a:solidFill>
                  <a:srgbClr val="7F7F7F"/>
                </a:solidFill>
                <a:latin typeface="+mj-lt"/>
                <a:ea typeface="+mj-ea"/>
                <a:cs typeface="+mj-cs"/>
              </a:defRPr>
            </a:lvl1pPr>
            <a:lvl2pPr algn="l" rtl="0" fontAlgn="base">
              <a:spcBef>
                <a:spcPct val="0"/>
              </a:spcBef>
              <a:spcAft>
                <a:spcPct val="0"/>
              </a:spcAft>
              <a:defRPr sz="2200" b="1">
                <a:solidFill>
                  <a:srgbClr val="7F7F7F"/>
                </a:solidFill>
                <a:latin typeface="Arial Narrow" pitchFamily="34" charset="0"/>
              </a:defRPr>
            </a:lvl2pPr>
            <a:lvl3pPr algn="l" rtl="0" fontAlgn="base">
              <a:spcBef>
                <a:spcPct val="0"/>
              </a:spcBef>
              <a:spcAft>
                <a:spcPct val="0"/>
              </a:spcAft>
              <a:defRPr sz="2200" b="1">
                <a:solidFill>
                  <a:srgbClr val="7F7F7F"/>
                </a:solidFill>
                <a:latin typeface="Arial Narrow" pitchFamily="34" charset="0"/>
              </a:defRPr>
            </a:lvl3pPr>
            <a:lvl4pPr algn="l" rtl="0" fontAlgn="base">
              <a:spcBef>
                <a:spcPct val="0"/>
              </a:spcBef>
              <a:spcAft>
                <a:spcPct val="0"/>
              </a:spcAft>
              <a:defRPr sz="2200" b="1">
                <a:solidFill>
                  <a:srgbClr val="7F7F7F"/>
                </a:solidFill>
                <a:latin typeface="Arial Narrow" pitchFamily="34" charset="0"/>
              </a:defRPr>
            </a:lvl4pPr>
            <a:lvl5pPr algn="l" rtl="0" fontAlgn="base">
              <a:spcBef>
                <a:spcPct val="0"/>
              </a:spcBef>
              <a:spcAft>
                <a:spcPct val="0"/>
              </a:spcAft>
              <a:defRPr sz="2200" b="1">
                <a:solidFill>
                  <a:srgbClr val="7F7F7F"/>
                </a:solidFill>
                <a:latin typeface="Arial Narrow" pitchFamily="34" charset="0"/>
              </a:defRPr>
            </a:lvl5pPr>
            <a:lvl6pPr marL="457200" algn="l" rtl="0" fontAlgn="base">
              <a:spcBef>
                <a:spcPct val="0"/>
              </a:spcBef>
              <a:spcAft>
                <a:spcPct val="0"/>
              </a:spcAft>
              <a:defRPr sz="2200" b="1">
                <a:solidFill>
                  <a:srgbClr val="7F7F7F"/>
                </a:solidFill>
                <a:latin typeface="Arial Narrow" pitchFamily="34" charset="0"/>
              </a:defRPr>
            </a:lvl6pPr>
            <a:lvl7pPr marL="914400" algn="l" rtl="0" fontAlgn="base">
              <a:spcBef>
                <a:spcPct val="0"/>
              </a:spcBef>
              <a:spcAft>
                <a:spcPct val="0"/>
              </a:spcAft>
              <a:defRPr sz="2200" b="1">
                <a:solidFill>
                  <a:srgbClr val="7F7F7F"/>
                </a:solidFill>
                <a:latin typeface="Arial Narrow" pitchFamily="34" charset="0"/>
              </a:defRPr>
            </a:lvl7pPr>
            <a:lvl8pPr marL="1371600" algn="l" rtl="0" fontAlgn="base">
              <a:spcBef>
                <a:spcPct val="0"/>
              </a:spcBef>
              <a:spcAft>
                <a:spcPct val="0"/>
              </a:spcAft>
              <a:defRPr sz="2200" b="1">
                <a:solidFill>
                  <a:srgbClr val="7F7F7F"/>
                </a:solidFill>
                <a:latin typeface="Arial Narrow" pitchFamily="34" charset="0"/>
              </a:defRPr>
            </a:lvl8pPr>
            <a:lvl9pPr marL="1828800" algn="l" rtl="0" fontAlgn="base">
              <a:spcBef>
                <a:spcPct val="0"/>
              </a:spcBef>
              <a:spcAft>
                <a:spcPct val="0"/>
              </a:spcAft>
              <a:defRPr sz="2200" b="1">
                <a:solidFill>
                  <a:srgbClr val="7F7F7F"/>
                </a:solidFill>
                <a:latin typeface="Arial Narrow" pitchFamily="34" charset="0"/>
              </a:defRPr>
            </a:lvl9pPr>
          </a:lstStyle>
          <a:p>
            <a:pPr fontAlgn="auto">
              <a:spcAft>
                <a:spcPts val="0"/>
              </a:spcAft>
              <a:defRPr/>
            </a:pPr>
            <a:r>
              <a:rPr lang="fr-FR" sz="1800" b="0" dirty="0">
                <a:solidFill>
                  <a:sysClr val="windowText" lastClr="000000">
                    <a:lumMod val="50000"/>
                    <a:lumOff val="50000"/>
                  </a:sysClr>
                </a:solidFill>
                <a:cs typeface="Calibri" panose="020F0502020204030204" pitchFamily="34" charset="0"/>
              </a:rPr>
              <a:t>Préparer ses paquets de noël</a:t>
            </a:r>
          </a:p>
          <a:p>
            <a:pPr fontAlgn="auto">
              <a:spcAft>
                <a:spcPts val="0"/>
              </a:spcAft>
              <a:defRPr/>
            </a:pPr>
            <a:r>
              <a:rPr lang="fr-FR" sz="1400" b="0" dirty="0" smtClean="0">
                <a:solidFill>
                  <a:srgbClr val="C00000"/>
                </a:solidFill>
                <a:cs typeface="Calibri" panose="020F0502020204030204" pitchFamily="34" charset="0"/>
              </a:rPr>
              <a:t>#les outils à votre disposition</a:t>
            </a:r>
            <a:endParaRPr lang="fr-FR" sz="1400" b="0" dirty="0">
              <a:solidFill>
                <a:srgbClr val="C00000"/>
              </a:solidFill>
              <a:cs typeface="Calibri" panose="020F0502020204030204" pitchFamily="34" charset="0"/>
            </a:endParaRPr>
          </a:p>
        </p:txBody>
      </p:sp>
      <p:grpSp>
        <p:nvGrpSpPr>
          <p:cNvPr id="65" name="Groupe 64"/>
          <p:cNvGrpSpPr/>
          <p:nvPr/>
        </p:nvGrpSpPr>
        <p:grpSpPr>
          <a:xfrm>
            <a:off x="4860032" y="1487901"/>
            <a:ext cx="2835968" cy="2729960"/>
            <a:chOff x="3023851" y="325564"/>
            <a:chExt cx="2835968" cy="2729960"/>
          </a:xfrm>
        </p:grpSpPr>
        <p:grpSp>
          <p:nvGrpSpPr>
            <p:cNvPr id="66" name="Groupe 65"/>
            <p:cNvGrpSpPr/>
            <p:nvPr/>
          </p:nvGrpSpPr>
          <p:grpSpPr>
            <a:xfrm>
              <a:off x="3023851" y="325564"/>
              <a:ext cx="2835968" cy="2729960"/>
              <a:chOff x="1505835" y="1430509"/>
              <a:chExt cx="2835968" cy="2729960"/>
            </a:xfrm>
          </p:grpSpPr>
          <p:grpSp>
            <p:nvGrpSpPr>
              <p:cNvPr id="68" name="Groupe 67"/>
              <p:cNvGrpSpPr/>
              <p:nvPr/>
            </p:nvGrpSpPr>
            <p:grpSpPr>
              <a:xfrm>
                <a:off x="1505835" y="1434238"/>
                <a:ext cx="2835968" cy="2726231"/>
                <a:chOff x="1398259" y="483518"/>
                <a:chExt cx="2835968" cy="2726231"/>
              </a:xfrm>
            </p:grpSpPr>
            <p:grpSp>
              <p:nvGrpSpPr>
                <p:cNvPr id="89" name="Groupe 88"/>
                <p:cNvGrpSpPr/>
                <p:nvPr/>
              </p:nvGrpSpPr>
              <p:grpSpPr>
                <a:xfrm>
                  <a:off x="1398259" y="2849709"/>
                  <a:ext cx="2835968" cy="360040"/>
                  <a:chOff x="1398259" y="2849709"/>
                  <a:chExt cx="2835968" cy="360040"/>
                </a:xfrm>
              </p:grpSpPr>
              <p:sp>
                <p:nvSpPr>
                  <p:cNvPr id="94" name="Rectangle 93"/>
                  <p:cNvSpPr/>
                  <p:nvPr/>
                </p:nvSpPr>
                <p:spPr>
                  <a:xfrm rot="2444194">
                    <a:off x="4090211" y="2849709"/>
                    <a:ext cx="144016" cy="360040"/>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5" name="Rectangle 94"/>
                  <p:cNvSpPr/>
                  <p:nvPr/>
                </p:nvSpPr>
                <p:spPr>
                  <a:xfrm rot="14180543">
                    <a:off x="1340641" y="2941111"/>
                    <a:ext cx="322659" cy="207423"/>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90" name="Rectangle à coins arrondis 89"/>
                <p:cNvSpPr/>
                <p:nvPr/>
              </p:nvSpPr>
              <p:spPr>
                <a:xfrm>
                  <a:off x="1763688" y="483518"/>
                  <a:ext cx="2160240" cy="1800200"/>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1" name="ZoneTexte 90"/>
                <p:cNvSpPr txBox="1"/>
                <p:nvPr/>
              </p:nvSpPr>
              <p:spPr>
                <a:xfrm>
                  <a:off x="1844829" y="1035462"/>
                  <a:ext cx="2079099" cy="1015663"/>
                </a:xfrm>
                <a:prstGeom prst="rect">
                  <a:avLst/>
                </a:prstGeom>
                <a:noFill/>
              </p:spPr>
              <p:txBody>
                <a:bodyPr wrap="square" rtlCol="0">
                  <a:spAutoFit/>
                </a:bodyPr>
                <a:lstStyle/>
                <a:p>
                  <a:pPr marL="285750" indent="-285750">
                    <a:buFont typeface="Wingdings" panose="05000000000000000000" pitchFamily="2" charset="2"/>
                    <a:buChar char="§"/>
                  </a:pPr>
                  <a:r>
                    <a:rPr lang="fr-FR" sz="1000" dirty="0" smtClean="0">
                      <a:hlinkClick r:id="rId3"/>
                    </a:rPr>
                    <a:t>Tout savoir sur les cartes VISA</a:t>
                  </a:r>
                  <a:endParaRPr lang="fr-FR" sz="1000" dirty="0" smtClean="0"/>
                </a:p>
                <a:p>
                  <a:pPr marL="285750" indent="-285750">
                    <a:buFont typeface="Wingdings" panose="05000000000000000000" pitchFamily="2" charset="2"/>
                    <a:buChar char="§"/>
                  </a:pPr>
                  <a:r>
                    <a:rPr lang="fr-FR" sz="1000" dirty="0" smtClean="0">
                      <a:hlinkClick r:id="rId4"/>
                    </a:rPr>
                    <a:t>Assurance et assistance VISA</a:t>
                  </a:r>
                  <a:endParaRPr lang="fr-FR" sz="1000" dirty="0" smtClean="0"/>
                </a:p>
                <a:p>
                  <a:endParaRPr lang="fr-FR" sz="1000" dirty="0" smtClean="0"/>
                </a:p>
                <a:p>
                  <a:pPr marL="285750" indent="-285750">
                    <a:buFont typeface="Wingdings" panose="05000000000000000000" pitchFamily="2" charset="2"/>
                    <a:buChar char="§"/>
                  </a:pPr>
                  <a:r>
                    <a:rPr lang="fr-FR" sz="1000" dirty="0" smtClean="0">
                      <a:hlinkClick r:id="rId5"/>
                    </a:rPr>
                    <a:t>Brochure </a:t>
                  </a:r>
                  <a:r>
                    <a:rPr lang="fr-FR" sz="1000" dirty="0" err="1" smtClean="0">
                      <a:hlinkClick r:id="rId5"/>
                    </a:rPr>
                    <a:t>Start’Expat</a:t>
                  </a:r>
                  <a:endParaRPr lang="fr-FR" sz="1000" dirty="0" smtClean="0"/>
                </a:p>
                <a:p>
                  <a:pPr marL="285750" indent="-285750">
                    <a:buFont typeface="Wingdings" panose="05000000000000000000" pitchFamily="2" charset="2"/>
                    <a:buChar char="§"/>
                  </a:pPr>
                  <a:r>
                    <a:rPr lang="fr-FR" sz="1000" dirty="0" smtClean="0">
                      <a:hlinkClick r:id="rId6"/>
                    </a:rPr>
                    <a:t>Document d’information </a:t>
                  </a:r>
                  <a:r>
                    <a:rPr lang="fr-FR" sz="1000" dirty="0" err="1" smtClean="0">
                      <a:hlinkClick r:id="rId6"/>
                    </a:rPr>
                    <a:t>Start’Expat</a:t>
                  </a:r>
                  <a:endParaRPr lang="fr-FR" sz="1000" dirty="0"/>
                </a:p>
              </p:txBody>
            </p:sp>
          </p:grpSp>
          <p:sp>
            <p:nvSpPr>
              <p:cNvPr id="69" name="ZoneTexte 68"/>
              <p:cNvSpPr txBox="1"/>
              <p:nvPr/>
            </p:nvSpPr>
            <p:spPr>
              <a:xfrm>
                <a:off x="1871264" y="1430509"/>
                <a:ext cx="2160240" cy="523220"/>
              </a:xfrm>
              <a:prstGeom prst="rect">
                <a:avLst/>
              </a:prstGeom>
              <a:noFill/>
            </p:spPr>
            <p:txBody>
              <a:bodyPr wrap="square" rtlCol="0">
                <a:spAutoFit/>
              </a:bodyPr>
              <a:lstStyle/>
              <a:p>
                <a:pPr algn="ctr"/>
                <a:r>
                  <a:rPr lang="fr-FR" sz="1400" b="1" dirty="0" smtClean="0">
                    <a:solidFill>
                      <a:srgbClr val="C00000"/>
                    </a:solidFill>
                  </a:rPr>
                  <a:t>CARTE VISA &amp; </a:t>
                </a:r>
              </a:p>
              <a:p>
                <a:pPr algn="ctr"/>
                <a:r>
                  <a:rPr lang="fr-FR" sz="1400" b="1" dirty="0" smtClean="0">
                    <a:solidFill>
                      <a:srgbClr val="C00000"/>
                    </a:solidFill>
                  </a:rPr>
                  <a:t>START’EXPAT</a:t>
                </a:r>
                <a:endParaRPr lang="fr-FR" sz="1400" b="1" dirty="0">
                  <a:solidFill>
                    <a:srgbClr val="C00000"/>
                  </a:solidFill>
                </a:endParaRPr>
              </a:p>
            </p:txBody>
          </p:sp>
        </p:grpSp>
        <p:pic>
          <p:nvPicPr>
            <p:cNvPr id="67" name="Picture 4" descr="Résultat de recherche d'images pour &quot;clic ici&quo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123597" y="1723876"/>
              <a:ext cx="288032" cy="367654"/>
            </a:xfrm>
            <a:prstGeom prst="rect">
              <a:avLst/>
            </a:prstGeom>
            <a:noFill/>
            <a:extLst>
              <a:ext uri="{909E8E84-426E-40DD-AFC4-6F175D3DCCD1}">
                <a14:hiddenFill xmlns:a14="http://schemas.microsoft.com/office/drawing/2010/main">
                  <a:solidFill>
                    <a:srgbClr val="FFFFFF"/>
                  </a:solidFill>
                </a14:hiddenFill>
              </a:ext>
            </a:extLst>
          </p:spPr>
        </p:pic>
      </p:grpSp>
      <p:pic>
        <p:nvPicPr>
          <p:cNvPr id="96" name="Picture 2" descr="Résultat de recherche d'images pour &quot;carte visa premier&quot;"/>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959778" y="1275606"/>
            <a:ext cx="766248" cy="576064"/>
          </a:xfrm>
          <a:prstGeom prst="rect">
            <a:avLst/>
          </a:prstGeom>
          <a:noFill/>
          <a:extLst>
            <a:ext uri="{909E8E84-426E-40DD-AFC4-6F175D3DCCD1}">
              <a14:hiddenFill xmlns:a14="http://schemas.microsoft.com/office/drawing/2010/main">
                <a:solidFill>
                  <a:srgbClr val="FFFFFF"/>
                </a:solidFill>
              </a14:hiddenFill>
            </a:ext>
          </a:extLst>
        </p:spPr>
      </p:pic>
      <p:sp>
        <p:nvSpPr>
          <p:cNvPr id="99" name="Rectangle à coins arrondis 98"/>
          <p:cNvSpPr/>
          <p:nvPr/>
        </p:nvSpPr>
        <p:spPr>
          <a:xfrm>
            <a:off x="1176998" y="1664540"/>
            <a:ext cx="1850957" cy="1205283"/>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0" name="ZoneTexte 99"/>
          <p:cNvSpPr txBox="1"/>
          <p:nvPr/>
        </p:nvSpPr>
        <p:spPr>
          <a:xfrm>
            <a:off x="1212571" y="1923678"/>
            <a:ext cx="1794081" cy="861774"/>
          </a:xfrm>
          <a:prstGeom prst="rect">
            <a:avLst/>
          </a:prstGeom>
          <a:noFill/>
        </p:spPr>
        <p:txBody>
          <a:bodyPr wrap="none" rtlCol="0">
            <a:spAutoFit/>
          </a:bodyPr>
          <a:lstStyle/>
          <a:p>
            <a:pPr marL="285750" indent="-285750">
              <a:buFont typeface="Wingdings" panose="05000000000000000000" pitchFamily="2" charset="2"/>
              <a:buChar char="§"/>
            </a:pPr>
            <a:r>
              <a:rPr lang="fr-FR" sz="1000" dirty="0" smtClean="0">
                <a:hlinkClick r:id="rId9"/>
              </a:rPr>
              <a:t>Fiche Book </a:t>
            </a:r>
            <a:endParaRPr lang="fr-FR" sz="1000" dirty="0" smtClean="0"/>
          </a:p>
          <a:p>
            <a:pPr marL="285750" indent="-285750">
              <a:buFont typeface="Wingdings" panose="05000000000000000000" pitchFamily="2" charset="2"/>
              <a:buChar char="§"/>
            </a:pPr>
            <a:r>
              <a:rPr lang="fr-FR" sz="1000" dirty="0" smtClean="0">
                <a:hlinkClick r:id="rId10"/>
              </a:rPr>
              <a:t>Fiche Produit </a:t>
            </a:r>
            <a:endParaRPr lang="fr-FR" sz="1000" dirty="0" smtClean="0"/>
          </a:p>
          <a:p>
            <a:pPr marL="285750" indent="-285750">
              <a:buFont typeface="Wingdings" panose="05000000000000000000" pitchFamily="2" charset="2"/>
              <a:buChar char="§"/>
            </a:pPr>
            <a:r>
              <a:rPr lang="fr-FR" sz="1000" dirty="0" smtClean="0">
                <a:hlinkClick r:id="rId11"/>
              </a:rPr>
              <a:t>Condition générales</a:t>
            </a:r>
            <a:endParaRPr lang="fr-FR" sz="1000" dirty="0" smtClean="0"/>
          </a:p>
          <a:p>
            <a:pPr marL="285750" indent="-285750">
              <a:buFont typeface="Wingdings" panose="05000000000000000000" pitchFamily="2" charset="2"/>
              <a:buChar char="§"/>
            </a:pPr>
            <a:r>
              <a:rPr lang="fr-FR" sz="1000" dirty="0" smtClean="0">
                <a:hlinkClick r:id="rId12"/>
              </a:rPr>
              <a:t>Document d’information</a:t>
            </a:r>
            <a:endParaRPr lang="fr-FR" sz="1000" dirty="0" smtClean="0"/>
          </a:p>
          <a:p>
            <a:pPr marL="285750" indent="-285750">
              <a:buFont typeface="Wingdings" panose="05000000000000000000" pitchFamily="2" charset="2"/>
              <a:buChar char="§"/>
            </a:pPr>
            <a:r>
              <a:rPr lang="fr-FR" sz="1000" dirty="0" smtClean="0">
                <a:hlinkClick r:id="rId13"/>
              </a:rPr>
              <a:t>Mode d’emploi</a:t>
            </a:r>
            <a:endParaRPr lang="fr-FR" sz="1000" dirty="0"/>
          </a:p>
        </p:txBody>
      </p:sp>
      <p:sp>
        <p:nvSpPr>
          <p:cNvPr id="101" name="ZoneTexte 100"/>
          <p:cNvSpPr txBox="1"/>
          <p:nvPr/>
        </p:nvSpPr>
        <p:spPr>
          <a:xfrm>
            <a:off x="1547503" y="1664540"/>
            <a:ext cx="1124219" cy="307777"/>
          </a:xfrm>
          <a:prstGeom prst="rect">
            <a:avLst/>
          </a:prstGeom>
          <a:noFill/>
        </p:spPr>
        <p:txBody>
          <a:bodyPr wrap="none" rtlCol="0">
            <a:spAutoFit/>
          </a:bodyPr>
          <a:lstStyle/>
          <a:p>
            <a:r>
              <a:rPr lang="fr-FR" sz="1400" b="1" dirty="0" err="1" smtClean="0">
                <a:solidFill>
                  <a:srgbClr val="C00000"/>
                </a:solidFill>
              </a:rPr>
              <a:t>Sécur’Média</a:t>
            </a:r>
            <a:endParaRPr lang="fr-FR" sz="1400" b="1" dirty="0">
              <a:solidFill>
                <a:srgbClr val="C00000"/>
              </a:solidFill>
            </a:endParaRPr>
          </a:p>
        </p:txBody>
      </p:sp>
      <p:pic>
        <p:nvPicPr>
          <p:cNvPr id="102" name="Picture 4" descr="Résultat de recherche d'images pour &quot;clic ici&quo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671722" y="2043574"/>
            <a:ext cx="288032" cy="367654"/>
          </a:xfrm>
          <a:prstGeom prst="rect">
            <a:avLst/>
          </a:prstGeom>
          <a:noFill/>
          <a:extLst>
            <a:ext uri="{909E8E84-426E-40DD-AFC4-6F175D3DCCD1}">
              <a14:hiddenFill xmlns:a14="http://schemas.microsoft.com/office/drawing/2010/main">
                <a:solidFill>
                  <a:srgbClr val="FFFFFF"/>
                </a:solidFill>
              </a14:hiddenFill>
            </a:ext>
          </a:extLst>
        </p:spPr>
      </p:pic>
      <p:pic>
        <p:nvPicPr>
          <p:cNvPr id="103" name="Picture 5" descr="Résultat de recherche d'images pour &quot;téléphone portable&quot;"/>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l="13118" t="12174" r="13470" b="12801"/>
          <a:stretch/>
        </p:blipFill>
        <p:spPr bwMode="auto">
          <a:xfrm>
            <a:off x="2790145" y="1107005"/>
            <a:ext cx="729381" cy="745399"/>
          </a:xfrm>
          <a:prstGeom prst="ellipse">
            <a:avLst/>
          </a:prstGeom>
          <a:noFill/>
          <a:extLst>
            <a:ext uri="{909E8E84-426E-40DD-AFC4-6F175D3DCCD1}">
              <a14:hiddenFill xmlns:a14="http://schemas.microsoft.com/office/drawing/2010/main">
                <a:solidFill>
                  <a:srgbClr val="FFFFFF"/>
                </a:solidFill>
              </a14:hiddenFill>
            </a:ext>
          </a:extLst>
        </p:spPr>
      </p:pic>
      <p:pic>
        <p:nvPicPr>
          <p:cNvPr id="28" name="Picture 2" descr="Résultat de recherche d'images pour &quot;noel&quot;"/>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795957" y="144756"/>
            <a:ext cx="1170142" cy="1099220"/>
          </a:xfrm>
          <a:prstGeom prst="ellipse">
            <a:avLst/>
          </a:prstGeom>
          <a:noFill/>
          <a:extLst>
            <a:ext uri="{909E8E84-426E-40DD-AFC4-6F175D3DCCD1}">
              <a14:hiddenFill xmlns:a14="http://schemas.microsoft.com/office/drawing/2010/main">
                <a:solidFill>
                  <a:srgbClr val="FFFFFF"/>
                </a:solidFill>
              </a14:hiddenFill>
            </a:ext>
          </a:extLst>
        </p:spPr>
      </p:pic>
      <p:pic>
        <p:nvPicPr>
          <p:cNvPr id="29" name="Picture 5" descr="Résultat de recherche d'images pour &quot;boule de noel&quot;"/>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0" y="312223"/>
            <a:ext cx="404428" cy="3807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190879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ogner un rectangle avec un coin diagonal 19"/>
          <p:cNvSpPr/>
          <p:nvPr/>
        </p:nvSpPr>
        <p:spPr>
          <a:xfrm>
            <a:off x="811783" y="3956130"/>
            <a:ext cx="5479326" cy="520284"/>
          </a:xfrm>
          <a:prstGeom prst="snip2DiagRect">
            <a:avLst/>
          </a:prstGeom>
          <a:solidFill>
            <a:schemeClr val="accent2">
              <a:lumMod val="20000"/>
              <a:lumOff val="80000"/>
            </a:schemeClr>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2" name="Titre 8"/>
          <p:cNvSpPr txBox="1">
            <a:spLocks/>
          </p:cNvSpPr>
          <p:nvPr/>
        </p:nvSpPr>
        <p:spPr>
          <a:xfrm>
            <a:off x="101374" y="263154"/>
            <a:ext cx="3095898" cy="523220"/>
          </a:xfrm>
          <a:prstGeom prst="rect">
            <a:avLst/>
          </a:prstGeom>
          <a:ln>
            <a:noFill/>
          </a:ln>
        </p:spPr>
        <p:txBody>
          <a:bodyPr vert="horz" wrap="square" lIns="91440" tIns="45720" rIns="91440" bIns="45720" rtlCol="0" anchor="t" anchorCtr="0">
            <a:spAutoFit/>
          </a:bodyPr>
          <a:lstStyle>
            <a:lvl1pPr algn="ctr" rtl="0" fontAlgn="base">
              <a:spcBef>
                <a:spcPct val="0"/>
              </a:spcBef>
              <a:spcAft>
                <a:spcPct val="0"/>
              </a:spcAft>
              <a:defRPr sz="3500" b="1" kern="1200" cap="all" baseline="0">
                <a:solidFill>
                  <a:srgbClr val="7F7F7F"/>
                </a:solidFill>
                <a:latin typeface="+mj-lt"/>
                <a:ea typeface="+mj-ea"/>
                <a:cs typeface="+mj-cs"/>
              </a:defRPr>
            </a:lvl1pPr>
            <a:lvl2pPr algn="l" rtl="0" fontAlgn="base">
              <a:spcBef>
                <a:spcPct val="0"/>
              </a:spcBef>
              <a:spcAft>
                <a:spcPct val="0"/>
              </a:spcAft>
              <a:defRPr sz="2200" b="1">
                <a:solidFill>
                  <a:srgbClr val="7F7F7F"/>
                </a:solidFill>
                <a:latin typeface="Arial Narrow" pitchFamily="34" charset="0"/>
              </a:defRPr>
            </a:lvl2pPr>
            <a:lvl3pPr algn="l" rtl="0" fontAlgn="base">
              <a:spcBef>
                <a:spcPct val="0"/>
              </a:spcBef>
              <a:spcAft>
                <a:spcPct val="0"/>
              </a:spcAft>
              <a:defRPr sz="2200" b="1">
                <a:solidFill>
                  <a:srgbClr val="7F7F7F"/>
                </a:solidFill>
                <a:latin typeface="Arial Narrow" pitchFamily="34" charset="0"/>
              </a:defRPr>
            </a:lvl3pPr>
            <a:lvl4pPr algn="l" rtl="0" fontAlgn="base">
              <a:spcBef>
                <a:spcPct val="0"/>
              </a:spcBef>
              <a:spcAft>
                <a:spcPct val="0"/>
              </a:spcAft>
              <a:defRPr sz="2200" b="1">
                <a:solidFill>
                  <a:srgbClr val="7F7F7F"/>
                </a:solidFill>
                <a:latin typeface="Arial Narrow" pitchFamily="34" charset="0"/>
              </a:defRPr>
            </a:lvl4pPr>
            <a:lvl5pPr algn="l" rtl="0" fontAlgn="base">
              <a:spcBef>
                <a:spcPct val="0"/>
              </a:spcBef>
              <a:spcAft>
                <a:spcPct val="0"/>
              </a:spcAft>
              <a:defRPr sz="2200" b="1">
                <a:solidFill>
                  <a:srgbClr val="7F7F7F"/>
                </a:solidFill>
                <a:latin typeface="Arial Narrow" pitchFamily="34" charset="0"/>
              </a:defRPr>
            </a:lvl5pPr>
            <a:lvl6pPr marL="457200" algn="l" rtl="0" fontAlgn="base">
              <a:spcBef>
                <a:spcPct val="0"/>
              </a:spcBef>
              <a:spcAft>
                <a:spcPct val="0"/>
              </a:spcAft>
              <a:defRPr sz="2200" b="1">
                <a:solidFill>
                  <a:srgbClr val="7F7F7F"/>
                </a:solidFill>
                <a:latin typeface="Arial Narrow" pitchFamily="34" charset="0"/>
              </a:defRPr>
            </a:lvl6pPr>
            <a:lvl7pPr marL="914400" algn="l" rtl="0" fontAlgn="base">
              <a:spcBef>
                <a:spcPct val="0"/>
              </a:spcBef>
              <a:spcAft>
                <a:spcPct val="0"/>
              </a:spcAft>
              <a:defRPr sz="2200" b="1">
                <a:solidFill>
                  <a:srgbClr val="7F7F7F"/>
                </a:solidFill>
                <a:latin typeface="Arial Narrow" pitchFamily="34" charset="0"/>
              </a:defRPr>
            </a:lvl7pPr>
            <a:lvl8pPr marL="1371600" algn="l" rtl="0" fontAlgn="base">
              <a:spcBef>
                <a:spcPct val="0"/>
              </a:spcBef>
              <a:spcAft>
                <a:spcPct val="0"/>
              </a:spcAft>
              <a:defRPr sz="2200" b="1">
                <a:solidFill>
                  <a:srgbClr val="7F7F7F"/>
                </a:solidFill>
                <a:latin typeface="Arial Narrow" pitchFamily="34" charset="0"/>
              </a:defRPr>
            </a:lvl8pPr>
            <a:lvl9pPr marL="1828800" algn="l" rtl="0" fontAlgn="base">
              <a:spcBef>
                <a:spcPct val="0"/>
              </a:spcBef>
              <a:spcAft>
                <a:spcPct val="0"/>
              </a:spcAft>
              <a:defRPr sz="2200" b="1">
                <a:solidFill>
                  <a:srgbClr val="7F7F7F"/>
                </a:solidFill>
                <a:latin typeface="Arial Narrow" pitchFamily="34" charset="0"/>
              </a:defRPr>
            </a:lvl9pPr>
          </a:lstStyle>
          <a:p>
            <a:pPr fontAlgn="auto">
              <a:spcAft>
                <a:spcPts val="0"/>
              </a:spcAft>
              <a:defRPr/>
            </a:pPr>
            <a:r>
              <a:rPr lang="fr-FR" sz="2800" dirty="0" smtClean="0">
                <a:solidFill>
                  <a:srgbClr val="C0504D"/>
                </a:solidFill>
              </a:rPr>
              <a:t>SOMMAIRE</a:t>
            </a:r>
            <a:endParaRPr lang="fr-FR" sz="1600" dirty="0">
              <a:solidFill>
                <a:srgbClr val="C0504D"/>
              </a:solidFill>
            </a:endParaRPr>
          </a:p>
        </p:txBody>
      </p:sp>
      <p:cxnSp>
        <p:nvCxnSpPr>
          <p:cNvPr id="3" name="Connecteur droit 2"/>
          <p:cNvCxnSpPr/>
          <p:nvPr/>
        </p:nvCxnSpPr>
        <p:spPr>
          <a:xfrm>
            <a:off x="389183" y="182773"/>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 name="Connecteur droit 3"/>
          <p:cNvCxnSpPr/>
          <p:nvPr/>
        </p:nvCxnSpPr>
        <p:spPr>
          <a:xfrm>
            <a:off x="389183" y="830845"/>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ZoneTexte 7"/>
          <p:cNvSpPr txBox="1"/>
          <p:nvPr/>
        </p:nvSpPr>
        <p:spPr>
          <a:xfrm>
            <a:off x="1322557" y="981219"/>
            <a:ext cx="5193658" cy="507831"/>
          </a:xfrm>
          <a:prstGeom prst="rect">
            <a:avLst/>
          </a:prstGeom>
          <a:noFill/>
        </p:spPr>
        <p:txBody>
          <a:bodyPr wrap="square" rtlCol="0">
            <a:spAutoFit/>
          </a:bodyPr>
          <a:lstStyle/>
          <a:p>
            <a:r>
              <a:rPr lang="fr-FR" sz="1100" b="1" dirty="0" smtClean="0">
                <a:solidFill>
                  <a:srgbClr val="C00000"/>
                </a:solidFill>
              </a:rPr>
              <a:t>L’assurance de passer de belles fêtes de fin d’année ! </a:t>
            </a:r>
          </a:p>
          <a:p>
            <a:r>
              <a:rPr lang="fr-FR" sz="800" b="1" dirty="0" smtClean="0">
                <a:solidFill>
                  <a:srgbClr val="C0504D"/>
                </a:solidFill>
              </a:rPr>
              <a:t>Pour passer de belles fêtes de fin d’année, il est impératif d’être bien couvert, bien assuré.</a:t>
            </a:r>
          </a:p>
          <a:p>
            <a:r>
              <a:rPr lang="fr-FR" sz="800" b="1" dirty="0" smtClean="0">
                <a:solidFill>
                  <a:srgbClr val="C0504D"/>
                </a:solidFill>
              </a:rPr>
              <a:t>L'assurance </a:t>
            </a:r>
            <a:r>
              <a:rPr lang="fr-FR" sz="800" b="1" dirty="0">
                <a:solidFill>
                  <a:srgbClr val="C0504D"/>
                </a:solidFill>
              </a:rPr>
              <a:t>et l'assistance constituent des solutions pour faire face à la plupart des incidents lors des </a:t>
            </a:r>
            <a:r>
              <a:rPr lang="fr-FR" sz="800" b="1" dirty="0" smtClean="0">
                <a:solidFill>
                  <a:srgbClr val="C0504D"/>
                </a:solidFill>
              </a:rPr>
              <a:t>fêtes.</a:t>
            </a:r>
            <a:endParaRPr lang="fr-FR" sz="1200" b="1" dirty="0">
              <a:solidFill>
                <a:srgbClr val="C0504D"/>
              </a:solidFill>
            </a:endParaRPr>
          </a:p>
        </p:txBody>
      </p:sp>
      <p:sp>
        <p:nvSpPr>
          <p:cNvPr id="10" name="ZoneTexte 9"/>
          <p:cNvSpPr txBox="1"/>
          <p:nvPr/>
        </p:nvSpPr>
        <p:spPr>
          <a:xfrm>
            <a:off x="1322557" y="1554070"/>
            <a:ext cx="4968552" cy="507831"/>
          </a:xfrm>
          <a:prstGeom prst="rect">
            <a:avLst/>
          </a:prstGeom>
          <a:noFill/>
        </p:spPr>
        <p:txBody>
          <a:bodyPr wrap="square" rtlCol="0">
            <a:spAutoFit/>
          </a:bodyPr>
          <a:lstStyle/>
          <a:p>
            <a:r>
              <a:rPr lang="fr-FR" sz="1100" b="1" dirty="0" smtClean="0">
                <a:solidFill>
                  <a:srgbClr val="C00000"/>
                </a:solidFill>
              </a:rPr>
              <a:t>La liste du père noël et les paquets cadeaux</a:t>
            </a:r>
          </a:p>
          <a:p>
            <a:r>
              <a:rPr lang="fr-FR" sz="800" b="1" dirty="0" smtClean="0">
                <a:solidFill>
                  <a:srgbClr val="C0504D"/>
                </a:solidFill>
              </a:rPr>
              <a:t>Pour </a:t>
            </a:r>
            <a:r>
              <a:rPr lang="fr-FR" sz="800" b="1" dirty="0">
                <a:solidFill>
                  <a:srgbClr val="C0504D"/>
                </a:solidFill>
              </a:rPr>
              <a:t>profiter des </a:t>
            </a:r>
            <a:r>
              <a:rPr lang="fr-FR" sz="800" b="1" dirty="0" smtClean="0">
                <a:solidFill>
                  <a:srgbClr val="C0504D"/>
                </a:solidFill>
              </a:rPr>
              <a:t>fêtes en </a:t>
            </a:r>
            <a:r>
              <a:rPr lang="fr-FR" sz="800" b="1" dirty="0">
                <a:solidFill>
                  <a:srgbClr val="C0504D"/>
                </a:solidFill>
              </a:rPr>
              <a:t>toute tranquillité, il est important de vérifier que </a:t>
            </a:r>
            <a:r>
              <a:rPr lang="fr-FR" sz="800" b="1" dirty="0" smtClean="0">
                <a:solidFill>
                  <a:srgbClr val="C0504D"/>
                </a:solidFill>
              </a:rPr>
              <a:t>la liste «</a:t>
            </a:r>
            <a:r>
              <a:rPr lang="fr-FR" sz="800" b="1" dirty="0">
                <a:solidFill>
                  <a:srgbClr val="C0504D"/>
                </a:solidFill>
              </a:rPr>
              <a:t> protection » est prête et complète</a:t>
            </a:r>
            <a:r>
              <a:rPr lang="fr-FR" sz="800" b="1" dirty="0" smtClean="0">
                <a:solidFill>
                  <a:srgbClr val="C0504D"/>
                </a:solidFill>
              </a:rPr>
              <a:t>. Trouvez la check-list de nos assurances et assistances.</a:t>
            </a:r>
            <a:endParaRPr lang="fr-FR" sz="800" b="1" dirty="0">
              <a:solidFill>
                <a:srgbClr val="C0504D"/>
              </a:solidFill>
            </a:endParaRPr>
          </a:p>
        </p:txBody>
      </p:sp>
      <p:sp>
        <p:nvSpPr>
          <p:cNvPr id="11" name="ZoneTexte 10"/>
          <p:cNvSpPr txBox="1"/>
          <p:nvPr/>
        </p:nvSpPr>
        <p:spPr>
          <a:xfrm>
            <a:off x="1322557" y="2126921"/>
            <a:ext cx="4968552" cy="507831"/>
          </a:xfrm>
          <a:prstGeom prst="rect">
            <a:avLst/>
          </a:prstGeom>
          <a:noFill/>
        </p:spPr>
        <p:txBody>
          <a:bodyPr wrap="square" rtlCol="0">
            <a:spAutoFit/>
          </a:bodyPr>
          <a:lstStyle/>
          <a:p>
            <a:r>
              <a:rPr lang="fr-FR" sz="1100" b="1" dirty="0">
                <a:solidFill>
                  <a:srgbClr val="C00000"/>
                </a:solidFill>
              </a:rPr>
              <a:t>Vous rappelez-vous de notre petite famille ? Souvenir de ces vacances d’été…</a:t>
            </a:r>
          </a:p>
          <a:p>
            <a:r>
              <a:rPr lang="fr-FR" sz="800" b="1" dirty="0" smtClean="0">
                <a:solidFill>
                  <a:srgbClr val="C0504D"/>
                </a:solidFill>
              </a:rPr>
              <a:t>Portrait de la famille. </a:t>
            </a:r>
          </a:p>
          <a:p>
            <a:r>
              <a:rPr lang="fr-FR" sz="800" b="1" dirty="0" smtClean="0">
                <a:solidFill>
                  <a:srgbClr val="C0504D"/>
                </a:solidFill>
              </a:rPr>
              <a:t>Accident, chute, explosions ne seront que quelques unes de leurs mésaventures… Sont-ils biens assurés ? </a:t>
            </a:r>
            <a:endParaRPr lang="fr-FR" sz="1200" b="1" dirty="0">
              <a:solidFill>
                <a:srgbClr val="C0504D"/>
              </a:solidFill>
            </a:endParaRPr>
          </a:p>
        </p:txBody>
      </p:sp>
      <p:sp>
        <p:nvSpPr>
          <p:cNvPr id="12" name="ZoneTexte 11"/>
          <p:cNvSpPr txBox="1"/>
          <p:nvPr/>
        </p:nvSpPr>
        <p:spPr>
          <a:xfrm>
            <a:off x="1322557" y="2699771"/>
            <a:ext cx="4968552" cy="754053"/>
          </a:xfrm>
          <a:prstGeom prst="rect">
            <a:avLst/>
          </a:prstGeom>
          <a:noFill/>
        </p:spPr>
        <p:txBody>
          <a:bodyPr wrap="square" rtlCol="0">
            <a:spAutoFit/>
          </a:bodyPr>
          <a:lstStyle/>
          <a:p>
            <a:r>
              <a:rPr lang="fr-FR" sz="1100" b="1" dirty="0" smtClean="0">
                <a:solidFill>
                  <a:srgbClr val="C00000"/>
                </a:solidFill>
              </a:rPr>
              <a:t>Départ pour la montagne !</a:t>
            </a:r>
          </a:p>
          <a:p>
            <a:r>
              <a:rPr lang="fr-FR" sz="800" b="1" dirty="0" smtClean="0">
                <a:solidFill>
                  <a:srgbClr val="C0504D"/>
                </a:solidFill>
              </a:rPr>
              <a:t>Les tribulations hivernales  de la famille MARTIN commencent ! </a:t>
            </a:r>
          </a:p>
          <a:p>
            <a:r>
              <a:rPr lang="fr-FR" sz="800" b="1" dirty="0" smtClean="0">
                <a:solidFill>
                  <a:srgbClr val="C0504D"/>
                </a:solidFill>
              </a:rPr>
              <a:t>Incidents, galères et tuiles sont leurs lots quotidiens.</a:t>
            </a:r>
          </a:p>
          <a:p>
            <a:r>
              <a:rPr lang="fr-FR" sz="800" b="1" dirty="0" smtClean="0">
                <a:solidFill>
                  <a:srgbClr val="C0504D"/>
                </a:solidFill>
              </a:rPr>
              <a:t>Dans </a:t>
            </a:r>
            <a:r>
              <a:rPr lang="fr-FR" sz="800" b="1" dirty="0">
                <a:solidFill>
                  <a:srgbClr val="C0504D"/>
                </a:solidFill>
              </a:rPr>
              <a:t>quelles conditions les contrats d’assurance et d’assistance sont-ils susceptibles d’intervenir ? Que proposent-ils ? A vous de </a:t>
            </a:r>
            <a:r>
              <a:rPr lang="fr-FR" sz="800" b="1" dirty="0" smtClean="0">
                <a:solidFill>
                  <a:srgbClr val="C0504D"/>
                </a:solidFill>
              </a:rPr>
              <a:t>vérifier !</a:t>
            </a:r>
            <a:endParaRPr lang="fr-FR" sz="800" b="1" dirty="0">
              <a:solidFill>
                <a:srgbClr val="C0504D"/>
              </a:solidFill>
            </a:endParaRPr>
          </a:p>
        </p:txBody>
      </p:sp>
      <p:sp>
        <p:nvSpPr>
          <p:cNvPr id="13" name="ZoneTexte 12"/>
          <p:cNvSpPr txBox="1"/>
          <p:nvPr/>
        </p:nvSpPr>
        <p:spPr>
          <a:xfrm>
            <a:off x="1322557" y="3518843"/>
            <a:ext cx="5097399" cy="384721"/>
          </a:xfrm>
          <a:prstGeom prst="rect">
            <a:avLst/>
          </a:prstGeom>
          <a:noFill/>
        </p:spPr>
        <p:txBody>
          <a:bodyPr wrap="square" rtlCol="0">
            <a:spAutoFit/>
          </a:bodyPr>
          <a:lstStyle/>
          <a:p>
            <a:r>
              <a:rPr lang="fr-FR" sz="1100" b="1" dirty="0" smtClean="0">
                <a:solidFill>
                  <a:srgbClr val="C00000"/>
                </a:solidFill>
              </a:rPr>
              <a:t>Les indispensables de l’assurance.</a:t>
            </a:r>
          </a:p>
          <a:p>
            <a:r>
              <a:rPr lang="fr-FR" sz="800" b="1" dirty="0" smtClean="0">
                <a:solidFill>
                  <a:srgbClr val="C0504D"/>
                </a:solidFill>
              </a:rPr>
              <a:t>Pour vous former, pour progresser ou simplement rester à jour, </a:t>
            </a:r>
            <a:r>
              <a:rPr lang="fr-FR" sz="800" b="1" dirty="0">
                <a:solidFill>
                  <a:srgbClr val="C0504D"/>
                </a:solidFill>
              </a:rPr>
              <a:t>l</a:t>
            </a:r>
            <a:r>
              <a:rPr lang="fr-FR" sz="800" b="1" dirty="0" smtClean="0">
                <a:solidFill>
                  <a:srgbClr val="C0504D"/>
                </a:solidFill>
              </a:rPr>
              <a:t>es outils d’aide à la vente sont à votre disposition.</a:t>
            </a:r>
            <a:endParaRPr lang="fr-FR" sz="800" b="1" dirty="0">
              <a:solidFill>
                <a:srgbClr val="C0504D"/>
              </a:solidFill>
            </a:endParaRPr>
          </a:p>
        </p:txBody>
      </p:sp>
      <p:sp>
        <p:nvSpPr>
          <p:cNvPr id="14" name="ZoneTexte 13"/>
          <p:cNvSpPr txBox="1"/>
          <p:nvPr/>
        </p:nvSpPr>
        <p:spPr>
          <a:xfrm>
            <a:off x="1322557" y="3968583"/>
            <a:ext cx="4968552" cy="507831"/>
          </a:xfrm>
          <a:prstGeom prst="rect">
            <a:avLst/>
          </a:prstGeom>
          <a:noFill/>
        </p:spPr>
        <p:txBody>
          <a:bodyPr wrap="square" rtlCol="0">
            <a:spAutoFit/>
          </a:bodyPr>
          <a:lstStyle/>
          <a:p>
            <a:r>
              <a:rPr lang="fr-FR" sz="1100" b="1" dirty="0" smtClean="0">
                <a:solidFill>
                  <a:srgbClr val="C00000"/>
                </a:solidFill>
              </a:rPr>
              <a:t>Maîtriser le budget des vacances.</a:t>
            </a:r>
          </a:p>
          <a:p>
            <a:r>
              <a:rPr lang="fr-FR" sz="800" b="1" dirty="0" smtClean="0">
                <a:solidFill>
                  <a:srgbClr val="C0504D"/>
                </a:solidFill>
              </a:rPr>
              <a:t>Faire ses comptes et maîtriser ses dépenses est une priorité pour les vacanciers. Retrouvez les remises et primes de nos offres destinées à nos clients.</a:t>
            </a:r>
            <a:endParaRPr lang="fr-FR" sz="800" b="1" dirty="0">
              <a:solidFill>
                <a:srgbClr val="C0504D"/>
              </a:solidFill>
            </a:endParaRPr>
          </a:p>
        </p:txBody>
      </p:sp>
      <p:pic>
        <p:nvPicPr>
          <p:cNvPr id="1331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4527"/>
          <a:stretch/>
        </p:blipFill>
        <p:spPr bwMode="auto">
          <a:xfrm>
            <a:off x="6419956" y="-7474"/>
            <a:ext cx="2724044" cy="51509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7"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1040046"/>
            <a:ext cx="404428" cy="380764"/>
          </a:xfrm>
          <a:prstGeom prst="rect">
            <a:avLst/>
          </a:prstGeom>
          <a:noFill/>
          <a:extLst>
            <a:ext uri="{909E8E84-426E-40DD-AFC4-6F175D3DCCD1}">
              <a14:hiddenFill xmlns:a14="http://schemas.microsoft.com/office/drawing/2010/main">
                <a:solidFill>
                  <a:srgbClr val="FFFFFF"/>
                </a:solidFill>
              </a14:hiddenFill>
            </a:ext>
          </a:extLst>
        </p:spPr>
      </p:pic>
      <p:sp>
        <p:nvSpPr>
          <p:cNvPr id="23" name="ZoneTexte 22"/>
          <p:cNvSpPr txBox="1"/>
          <p:nvPr/>
        </p:nvSpPr>
        <p:spPr>
          <a:xfrm>
            <a:off x="1322557" y="4541434"/>
            <a:ext cx="4968552" cy="384721"/>
          </a:xfrm>
          <a:prstGeom prst="rect">
            <a:avLst/>
          </a:prstGeom>
          <a:noFill/>
        </p:spPr>
        <p:txBody>
          <a:bodyPr wrap="square" rtlCol="0">
            <a:spAutoFit/>
          </a:bodyPr>
          <a:lstStyle/>
          <a:p>
            <a:r>
              <a:rPr lang="fr-FR" sz="1100" b="1" dirty="0" smtClean="0">
                <a:solidFill>
                  <a:srgbClr val="C00000"/>
                </a:solidFill>
              </a:rPr>
              <a:t>Tentez de remporter des cadeaux !</a:t>
            </a:r>
          </a:p>
          <a:p>
            <a:r>
              <a:rPr lang="fr-FR" sz="800" b="1" dirty="0">
                <a:solidFill>
                  <a:srgbClr val="C0504D"/>
                </a:solidFill>
              </a:rPr>
              <a:t>Participez </a:t>
            </a:r>
            <a:r>
              <a:rPr lang="fr-FR" sz="800" b="1" dirty="0" smtClean="0">
                <a:solidFill>
                  <a:srgbClr val="C0504D"/>
                </a:solidFill>
              </a:rPr>
              <a:t>au quiz pour </a:t>
            </a:r>
            <a:r>
              <a:rPr lang="fr-FR" sz="800" b="1" dirty="0">
                <a:solidFill>
                  <a:srgbClr val="C0504D"/>
                </a:solidFill>
              </a:rPr>
              <a:t>tenter de remporter de nombreux </a:t>
            </a:r>
            <a:r>
              <a:rPr lang="fr-FR" sz="800" b="1" dirty="0" smtClean="0">
                <a:solidFill>
                  <a:srgbClr val="C0504D"/>
                </a:solidFill>
              </a:rPr>
              <a:t>cadeaux. </a:t>
            </a:r>
            <a:endParaRPr lang="fr-FR" sz="800" b="1" dirty="0">
              <a:solidFill>
                <a:srgbClr val="C0504D"/>
              </a:solidFill>
            </a:endParaRPr>
          </a:p>
        </p:txBody>
      </p:sp>
      <p:pic>
        <p:nvPicPr>
          <p:cNvPr id="24"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1638641"/>
            <a:ext cx="404428" cy="380764"/>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2185748"/>
            <a:ext cx="404428" cy="380764"/>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2813333"/>
            <a:ext cx="404428" cy="38076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3454560"/>
            <a:ext cx="404428" cy="380764"/>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4010775"/>
            <a:ext cx="404428" cy="380764"/>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4566993"/>
            <a:ext cx="404428" cy="3807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5426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diamond(out)">
                                      <p:cBhvr>
                                        <p:cTn id="7"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Connecteur droit 3"/>
          <p:cNvCxnSpPr/>
          <p:nvPr/>
        </p:nvCxnSpPr>
        <p:spPr>
          <a:xfrm>
            <a:off x="389183" y="182773"/>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 name="Connecteur droit 4"/>
          <p:cNvCxnSpPr/>
          <p:nvPr/>
        </p:nvCxnSpPr>
        <p:spPr>
          <a:xfrm>
            <a:off x="389183" y="830845"/>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Titre 5"/>
          <p:cNvSpPr txBox="1">
            <a:spLocks/>
          </p:cNvSpPr>
          <p:nvPr/>
        </p:nvSpPr>
        <p:spPr>
          <a:xfrm>
            <a:off x="369185" y="201513"/>
            <a:ext cx="7650163" cy="584775"/>
          </a:xfrm>
          <a:prstGeom prst="rect">
            <a:avLst/>
          </a:prstGeom>
        </p:spPr>
        <p:txBody>
          <a:bodyPr vert="horz" lIns="91440" tIns="45720" rIns="91440" bIns="45720" rtlCol="0" anchor="t" anchorCtr="0">
            <a:spAutoFit/>
          </a:bodyPr>
          <a:lstStyle>
            <a:lvl1pPr algn="l" rtl="0" fontAlgn="base">
              <a:spcBef>
                <a:spcPct val="0"/>
              </a:spcBef>
              <a:spcAft>
                <a:spcPct val="0"/>
              </a:spcAft>
              <a:defRPr sz="2200" b="1" kern="1200" cap="all" baseline="0">
                <a:solidFill>
                  <a:srgbClr val="7F7F7F"/>
                </a:solidFill>
                <a:latin typeface="+mj-lt"/>
                <a:ea typeface="+mj-ea"/>
                <a:cs typeface="+mj-cs"/>
              </a:defRPr>
            </a:lvl1pPr>
            <a:lvl2pPr algn="l" rtl="0" fontAlgn="base">
              <a:spcBef>
                <a:spcPct val="0"/>
              </a:spcBef>
              <a:spcAft>
                <a:spcPct val="0"/>
              </a:spcAft>
              <a:defRPr sz="2200" b="1">
                <a:solidFill>
                  <a:srgbClr val="7F7F7F"/>
                </a:solidFill>
                <a:latin typeface="Arial Narrow" pitchFamily="34" charset="0"/>
              </a:defRPr>
            </a:lvl2pPr>
            <a:lvl3pPr algn="l" rtl="0" fontAlgn="base">
              <a:spcBef>
                <a:spcPct val="0"/>
              </a:spcBef>
              <a:spcAft>
                <a:spcPct val="0"/>
              </a:spcAft>
              <a:defRPr sz="2200" b="1">
                <a:solidFill>
                  <a:srgbClr val="7F7F7F"/>
                </a:solidFill>
                <a:latin typeface="Arial Narrow" pitchFamily="34" charset="0"/>
              </a:defRPr>
            </a:lvl3pPr>
            <a:lvl4pPr algn="l" rtl="0" fontAlgn="base">
              <a:spcBef>
                <a:spcPct val="0"/>
              </a:spcBef>
              <a:spcAft>
                <a:spcPct val="0"/>
              </a:spcAft>
              <a:defRPr sz="2200" b="1">
                <a:solidFill>
                  <a:srgbClr val="7F7F7F"/>
                </a:solidFill>
                <a:latin typeface="Arial Narrow" pitchFamily="34" charset="0"/>
              </a:defRPr>
            </a:lvl4pPr>
            <a:lvl5pPr algn="l" rtl="0" fontAlgn="base">
              <a:spcBef>
                <a:spcPct val="0"/>
              </a:spcBef>
              <a:spcAft>
                <a:spcPct val="0"/>
              </a:spcAft>
              <a:defRPr sz="2200" b="1">
                <a:solidFill>
                  <a:srgbClr val="7F7F7F"/>
                </a:solidFill>
                <a:latin typeface="Arial Narrow" pitchFamily="34" charset="0"/>
              </a:defRPr>
            </a:lvl5pPr>
            <a:lvl6pPr marL="457200" algn="l" rtl="0" fontAlgn="base">
              <a:spcBef>
                <a:spcPct val="0"/>
              </a:spcBef>
              <a:spcAft>
                <a:spcPct val="0"/>
              </a:spcAft>
              <a:defRPr sz="2200" b="1">
                <a:solidFill>
                  <a:srgbClr val="7F7F7F"/>
                </a:solidFill>
                <a:latin typeface="Arial Narrow" pitchFamily="34" charset="0"/>
              </a:defRPr>
            </a:lvl6pPr>
            <a:lvl7pPr marL="914400" algn="l" rtl="0" fontAlgn="base">
              <a:spcBef>
                <a:spcPct val="0"/>
              </a:spcBef>
              <a:spcAft>
                <a:spcPct val="0"/>
              </a:spcAft>
              <a:defRPr sz="2200" b="1">
                <a:solidFill>
                  <a:srgbClr val="7F7F7F"/>
                </a:solidFill>
                <a:latin typeface="Arial Narrow" pitchFamily="34" charset="0"/>
              </a:defRPr>
            </a:lvl7pPr>
            <a:lvl8pPr marL="1371600" algn="l" rtl="0" fontAlgn="base">
              <a:spcBef>
                <a:spcPct val="0"/>
              </a:spcBef>
              <a:spcAft>
                <a:spcPct val="0"/>
              </a:spcAft>
              <a:defRPr sz="2200" b="1">
                <a:solidFill>
                  <a:srgbClr val="7F7F7F"/>
                </a:solidFill>
                <a:latin typeface="Arial Narrow" pitchFamily="34" charset="0"/>
              </a:defRPr>
            </a:lvl8pPr>
            <a:lvl9pPr marL="1828800" algn="l" rtl="0" fontAlgn="base">
              <a:spcBef>
                <a:spcPct val="0"/>
              </a:spcBef>
              <a:spcAft>
                <a:spcPct val="0"/>
              </a:spcAft>
              <a:defRPr sz="2200" b="1">
                <a:solidFill>
                  <a:srgbClr val="7F7F7F"/>
                </a:solidFill>
                <a:latin typeface="Arial Narrow" pitchFamily="34" charset="0"/>
              </a:defRPr>
            </a:lvl9pPr>
          </a:lstStyle>
          <a:p>
            <a:pPr fontAlgn="auto">
              <a:spcAft>
                <a:spcPts val="0"/>
              </a:spcAft>
              <a:defRPr/>
            </a:pPr>
            <a:r>
              <a:rPr lang="fr-FR" sz="1800" b="0" dirty="0" smtClean="0">
                <a:solidFill>
                  <a:sysClr val="windowText" lastClr="000000">
                    <a:lumMod val="50000"/>
                    <a:lumOff val="50000"/>
                  </a:sysClr>
                </a:solidFill>
                <a:cs typeface="Calibri" panose="020F0502020204030204" pitchFamily="34" charset="0"/>
              </a:rPr>
              <a:t>MAITRISER Le budget des DEPENSES DES Fêtes</a:t>
            </a:r>
          </a:p>
          <a:p>
            <a:pPr fontAlgn="auto">
              <a:spcAft>
                <a:spcPts val="0"/>
              </a:spcAft>
              <a:defRPr/>
            </a:pPr>
            <a:r>
              <a:rPr lang="fr-FR" sz="1400" b="0" cap="none" dirty="0" smtClean="0">
                <a:solidFill>
                  <a:srgbClr val="C00000"/>
                </a:solidFill>
                <a:cs typeface="Calibri" panose="020F0502020204030204" pitchFamily="34" charset="0"/>
              </a:rPr>
              <a:t>Offres promotionnelles destinées à nos clients :</a:t>
            </a:r>
            <a:endParaRPr lang="fr-FR" sz="1400" b="0" dirty="0">
              <a:solidFill>
                <a:srgbClr val="C00000"/>
              </a:solidFill>
              <a:cs typeface="Calibri" panose="020F0502020204030204" pitchFamily="34" charset="0"/>
            </a:endParaRPr>
          </a:p>
        </p:txBody>
      </p:sp>
      <p:sp>
        <p:nvSpPr>
          <p:cNvPr id="8" name="ZoneTexte 7"/>
          <p:cNvSpPr txBox="1"/>
          <p:nvPr/>
        </p:nvSpPr>
        <p:spPr>
          <a:xfrm>
            <a:off x="7973223" y="3625892"/>
            <a:ext cx="1071127" cy="253916"/>
          </a:xfrm>
          <a:prstGeom prst="rect">
            <a:avLst/>
          </a:prstGeom>
          <a:noFill/>
        </p:spPr>
        <p:txBody>
          <a:bodyPr wrap="none" rtlCol="0">
            <a:spAutoFit/>
          </a:bodyPr>
          <a:lstStyle/>
          <a:p>
            <a:r>
              <a:rPr lang="fr-FR" sz="1050" b="1" dirty="0" smtClean="0">
                <a:solidFill>
                  <a:srgbClr val="C00000"/>
                </a:solidFill>
              </a:rPr>
              <a:t>Book des Offres</a:t>
            </a:r>
            <a:endParaRPr lang="fr-FR" sz="1050" b="1" dirty="0">
              <a:solidFill>
                <a:srgbClr val="C00000"/>
              </a:solidFill>
            </a:endParaRPr>
          </a:p>
        </p:txBody>
      </p:sp>
      <p:pic>
        <p:nvPicPr>
          <p:cNvPr id="8196" name="Picture 4">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40402" y="3940829"/>
            <a:ext cx="882316" cy="62976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4" descr="Résultat de recherche d'images pour &quot;clic ici&quo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87155" y="4396933"/>
            <a:ext cx="288032" cy="368786"/>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e 9"/>
          <p:cNvGrpSpPr/>
          <p:nvPr/>
        </p:nvGrpSpPr>
        <p:grpSpPr>
          <a:xfrm>
            <a:off x="494988" y="913304"/>
            <a:ext cx="7243709" cy="3962702"/>
            <a:chOff x="494988" y="913304"/>
            <a:chExt cx="7243709" cy="3962702"/>
          </a:xfrm>
        </p:grpSpPr>
        <p:pic>
          <p:nvPicPr>
            <p:cNvPr id="30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4988" y="913304"/>
              <a:ext cx="7243709" cy="39627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5777672" y="2650582"/>
              <a:ext cx="738544" cy="720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4" name="Picture 2" descr="Résultat de recherche d'images pour &quot;noel&quo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795957" y="144756"/>
            <a:ext cx="1170142" cy="1099220"/>
          </a:xfrm>
          <a:prstGeom prst="ellipse">
            <a:avLst/>
          </a:prstGeom>
          <a:noFill/>
          <a:extLst>
            <a:ext uri="{909E8E84-426E-40DD-AFC4-6F175D3DCCD1}">
              <a14:hiddenFill xmlns:a14="http://schemas.microsoft.com/office/drawing/2010/main">
                <a:solidFill>
                  <a:srgbClr val="FFFFFF"/>
                </a:solidFill>
              </a14:hiddenFill>
            </a:ext>
          </a:extLst>
        </p:spPr>
      </p:pic>
      <p:pic>
        <p:nvPicPr>
          <p:cNvPr id="25" name="Picture 5" descr="Résultat de recherche d'images pour &quot;boule de noel&quo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0" y="312223"/>
            <a:ext cx="404428" cy="3807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046723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Connecteur droit 3"/>
          <p:cNvCxnSpPr/>
          <p:nvPr/>
        </p:nvCxnSpPr>
        <p:spPr>
          <a:xfrm>
            <a:off x="389183" y="182773"/>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 name="Connecteur droit 4"/>
          <p:cNvCxnSpPr/>
          <p:nvPr/>
        </p:nvCxnSpPr>
        <p:spPr>
          <a:xfrm>
            <a:off x="389183" y="830845"/>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Titre 5"/>
          <p:cNvSpPr txBox="1">
            <a:spLocks/>
          </p:cNvSpPr>
          <p:nvPr/>
        </p:nvSpPr>
        <p:spPr>
          <a:xfrm>
            <a:off x="369185" y="201513"/>
            <a:ext cx="7650163" cy="584775"/>
          </a:xfrm>
          <a:prstGeom prst="rect">
            <a:avLst/>
          </a:prstGeom>
        </p:spPr>
        <p:txBody>
          <a:bodyPr vert="horz" lIns="91440" tIns="45720" rIns="91440" bIns="45720" rtlCol="0" anchor="t" anchorCtr="0">
            <a:spAutoFit/>
          </a:bodyPr>
          <a:lstStyle>
            <a:lvl1pPr algn="l" rtl="0" fontAlgn="base">
              <a:spcBef>
                <a:spcPct val="0"/>
              </a:spcBef>
              <a:spcAft>
                <a:spcPct val="0"/>
              </a:spcAft>
              <a:defRPr sz="2200" b="1" kern="1200" cap="all" baseline="0">
                <a:solidFill>
                  <a:srgbClr val="7F7F7F"/>
                </a:solidFill>
                <a:latin typeface="+mj-lt"/>
                <a:ea typeface="+mj-ea"/>
                <a:cs typeface="+mj-cs"/>
              </a:defRPr>
            </a:lvl1pPr>
            <a:lvl2pPr algn="l" rtl="0" fontAlgn="base">
              <a:spcBef>
                <a:spcPct val="0"/>
              </a:spcBef>
              <a:spcAft>
                <a:spcPct val="0"/>
              </a:spcAft>
              <a:defRPr sz="2200" b="1">
                <a:solidFill>
                  <a:srgbClr val="7F7F7F"/>
                </a:solidFill>
                <a:latin typeface="Arial Narrow" pitchFamily="34" charset="0"/>
              </a:defRPr>
            </a:lvl2pPr>
            <a:lvl3pPr algn="l" rtl="0" fontAlgn="base">
              <a:spcBef>
                <a:spcPct val="0"/>
              </a:spcBef>
              <a:spcAft>
                <a:spcPct val="0"/>
              </a:spcAft>
              <a:defRPr sz="2200" b="1">
                <a:solidFill>
                  <a:srgbClr val="7F7F7F"/>
                </a:solidFill>
                <a:latin typeface="Arial Narrow" pitchFamily="34" charset="0"/>
              </a:defRPr>
            </a:lvl3pPr>
            <a:lvl4pPr algn="l" rtl="0" fontAlgn="base">
              <a:spcBef>
                <a:spcPct val="0"/>
              </a:spcBef>
              <a:spcAft>
                <a:spcPct val="0"/>
              </a:spcAft>
              <a:defRPr sz="2200" b="1">
                <a:solidFill>
                  <a:srgbClr val="7F7F7F"/>
                </a:solidFill>
                <a:latin typeface="Arial Narrow" pitchFamily="34" charset="0"/>
              </a:defRPr>
            </a:lvl4pPr>
            <a:lvl5pPr algn="l" rtl="0" fontAlgn="base">
              <a:spcBef>
                <a:spcPct val="0"/>
              </a:spcBef>
              <a:spcAft>
                <a:spcPct val="0"/>
              </a:spcAft>
              <a:defRPr sz="2200" b="1">
                <a:solidFill>
                  <a:srgbClr val="7F7F7F"/>
                </a:solidFill>
                <a:latin typeface="Arial Narrow" pitchFamily="34" charset="0"/>
              </a:defRPr>
            </a:lvl5pPr>
            <a:lvl6pPr marL="457200" algn="l" rtl="0" fontAlgn="base">
              <a:spcBef>
                <a:spcPct val="0"/>
              </a:spcBef>
              <a:spcAft>
                <a:spcPct val="0"/>
              </a:spcAft>
              <a:defRPr sz="2200" b="1">
                <a:solidFill>
                  <a:srgbClr val="7F7F7F"/>
                </a:solidFill>
                <a:latin typeface="Arial Narrow" pitchFamily="34" charset="0"/>
              </a:defRPr>
            </a:lvl6pPr>
            <a:lvl7pPr marL="914400" algn="l" rtl="0" fontAlgn="base">
              <a:spcBef>
                <a:spcPct val="0"/>
              </a:spcBef>
              <a:spcAft>
                <a:spcPct val="0"/>
              </a:spcAft>
              <a:defRPr sz="2200" b="1">
                <a:solidFill>
                  <a:srgbClr val="7F7F7F"/>
                </a:solidFill>
                <a:latin typeface="Arial Narrow" pitchFamily="34" charset="0"/>
              </a:defRPr>
            </a:lvl7pPr>
            <a:lvl8pPr marL="1371600" algn="l" rtl="0" fontAlgn="base">
              <a:spcBef>
                <a:spcPct val="0"/>
              </a:spcBef>
              <a:spcAft>
                <a:spcPct val="0"/>
              </a:spcAft>
              <a:defRPr sz="2200" b="1">
                <a:solidFill>
                  <a:srgbClr val="7F7F7F"/>
                </a:solidFill>
                <a:latin typeface="Arial Narrow" pitchFamily="34" charset="0"/>
              </a:defRPr>
            </a:lvl8pPr>
            <a:lvl9pPr marL="1828800" algn="l" rtl="0" fontAlgn="base">
              <a:spcBef>
                <a:spcPct val="0"/>
              </a:spcBef>
              <a:spcAft>
                <a:spcPct val="0"/>
              </a:spcAft>
              <a:defRPr sz="2200" b="1">
                <a:solidFill>
                  <a:srgbClr val="7F7F7F"/>
                </a:solidFill>
                <a:latin typeface="Arial Narrow" pitchFamily="34" charset="0"/>
              </a:defRPr>
            </a:lvl9pPr>
          </a:lstStyle>
          <a:p>
            <a:pPr fontAlgn="auto">
              <a:spcAft>
                <a:spcPts val="0"/>
              </a:spcAft>
              <a:defRPr/>
            </a:pPr>
            <a:r>
              <a:rPr lang="fr-FR" sz="1800" b="0" dirty="0">
                <a:solidFill>
                  <a:sysClr val="windowText" lastClr="000000">
                    <a:lumMod val="50000"/>
                    <a:lumOff val="50000"/>
                  </a:sysClr>
                </a:solidFill>
                <a:cs typeface="Calibri" panose="020F0502020204030204" pitchFamily="34" charset="0"/>
              </a:rPr>
              <a:t>MAITRISER Le budget des DEPENSES DES Fêtes</a:t>
            </a:r>
          </a:p>
          <a:p>
            <a:pPr fontAlgn="auto">
              <a:spcAft>
                <a:spcPts val="0"/>
              </a:spcAft>
              <a:defRPr/>
            </a:pPr>
            <a:r>
              <a:rPr lang="fr-FR" sz="1400" b="0" cap="none" dirty="0" smtClean="0">
                <a:solidFill>
                  <a:srgbClr val="C00000"/>
                </a:solidFill>
                <a:cs typeface="Calibri" panose="020F0502020204030204" pitchFamily="34" charset="0"/>
              </a:rPr>
              <a:t>Offres promotionnelles destinées au Marché des Jeunes :</a:t>
            </a:r>
            <a:endParaRPr lang="fr-FR" sz="1400" b="0" dirty="0">
              <a:solidFill>
                <a:srgbClr val="C00000"/>
              </a:solidFill>
              <a:cs typeface="Calibri" panose="020F0502020204030204" pitchFamily="34" charset="0"/>
            </a:endParaRPr>
          </a:p>
        </p:txBody>
      </p:sp>
      <p:sp>
        <p:nvSpPr>
          <p:cNvPr id="8" name="ZoneTexte 7"/>
          <p:cNvSpPr txBox="1"/>
          <p:nvPr/>
        </p:nvSpPr>
        <p:spPr>
          <a:xfrm>
            <a:off x="7951591" y="3625892"/>
            <a:ext cx="1071127" cy="253916"/>
          </a:xfrm>
          <a:prstGeom prst="rect">
            <a:avLst/>
          </a:prstGeom>
          <a:noFill/>
        </p:spPr>
        <p:txBody>
          <a:bodyPr wrap="none" rtlCol="0">
            <a:spAutoFit/>
          </a:bodyPr>
          <a:lstStyle/>
          <a:p>
            <a:r>
              <a:rPr lang="fr-FR" sz="1050" b="1" dirty="0" smtClean="0">
                <a:solidFill>
                  <a:srgbClr val="0070C0"/>
                </a:solidFill>
              </a:rPr>
              <a:t>Book des Offres</a:t>
            </a:r>
            <a:endParaRPr lang="fr-FR" sz="1050" b="1" dirty="0">
              <a:solidFill>
                <a:srgbClr val="0070C0"/>
              </a:solidFill>
            </a:endParaRPr>
          </a:p>
        </p:txBody>
      </p:sp>
      <p:pic>
        <p:nvPicPr>
          <p:cNvPr id="8196" name="Picture 4">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45997" y="3940830"/>
            <a:ext cx="882316" cy="62976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4" descr="Résultat de recherche d'images pour &quot;clic ici&quo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87155" y="4396933"/>
            <a:ext cx="288032" cy="368786"/>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6993" y="1279057"/>
            <a:ext cx="8034178" cy="18687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2" descr="Résultat de recherche d'images pour &quot;noel&quo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795957" y="144756"/>
            <a:ext cx="1170142" cy="1099220"/>
          </a:xfrm>
          <a:prstGeom prst="ellipse">
            <a:avLst/>
          </a:prstGeom>
          <a:noFill/>
          <a:extLst>
            <a:ext uri="{909E8E84-426E-40DD-AFC4-6F175D3DCCD1}">
              <a14:hiddenFill xmlns:a14="http://schemas.microsoft.com/office/drawing/2010/main">
                <a:solidFill>
                  <a:srgbClr val="FFFFFF"/>
                </a:solidFill>
              </a14:hiddenFill>
            </a:ext>
          </a:extLst>
        </p:spPr>
      </p:pic>
      <p:pic>
        <p:nvPicPr>
          <p:cNvPr id="22" name="Picture 5" descr="Résultat de recherche d'images pour &quot;boule de noel&quo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0" y="312223"/>
            <a:ext cx="404428" cy="3807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78445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Résultat de recherche d'images pour &quot;étoile de mer dessin&quot;"/>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7383"/>
          <a:stretch/>
        </p:blipFill>
        <p:spPr bwMode="auto">
          <a:xfrm>
            <a:off x="35496" y="241764"/>
            <a:ext cx="425694" cy="360321"/>
          </a:xfrm>
          <a:prstGeom prst="rect">
            <a:avLst/>
          </a:prstGeom>
          <a:noFill/>
          <a:extLst>
            <a:ext uri="{909E8E84-426E-40DD-AFC4-6F175D3DCCD1}">
              <a14:hiddenFill xmlns:a14="http://schemas.microsoft.com/office/drawing/2010/main">
                <a:solidFill>
                  <a:srgbClr val="FFFFFF"/>
                </a:solidFill>
              </a14:hiddenFill>
            </a:ext>
          </a:extLst>
        </p:spPr>
      </p:pic>
      <p:cxnSp>
        <p:nvCxnSpPr>
          <p:cNvPr id="4" name="Connecteur droit 3"/>
          <p:cNvCxnSpPr/>
          <p:nvPr/>
        </p:nvCxnSpPr>
        <p:spPr>
          <a:xfrm>
            <a:off x="389183" y="182773"/>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 name="Connecteur droit 4"/>
          <p:cNvCxnSpPr/>
          <p:nvPr/>
        </p:nvCxnSpPr>
        <p:spPr>
          <a:xfrm>
            <a:off x="389183" y="830845"/>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sp>
        <p:nvSpPr>
          <p:cNvPr id="6" name="Rectangle à coins arrondis 5"/>
          <p:cNvSpPr/>
          <p:nvPr/>
        </p:nvSpPr>
        <p:spPr>
          <a:xfrm>
            <a:off x="739296" y="1761289"/>
            <a:ext cx="2066919" cy="360040"/>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prstClr val="white"/>
                </a:solidFill>
              </a:rPr>
              <a:t>Contrat détenu</a:t>
            </a:r>
            <a:endParaRPr lang="fr-FR" dirty="0">
              <a:solidFill>
                <a:prstClr val="white"/>
              </a:solidFill>
            </a:endParaRPr>
          </a:p>
        </p:txBody>
      </p:sp>
      <p:sp>
        <p:nvSpPr>
          <p:cNvPr id="7" name="Rectangle 6"/>
          <p:cNvSpPr/>
          <p:nvPr/>
        </p:nvSpPr>
        <p:spPr>
          <a:xfrm>
            <a:off x="397125" y="1048224"/>
            <a:ext cx="5254996" cy="461665"/>
          </a:xfrm>
          <a:prstGeom prst="rect">
            <a:avLst/>
          </a:prstGeom>
        </p:spPr>
        <p:txBody>
          <a:bodyPr wrap="square">
            <a:spAutoFit/>
          </a:bodyPr>
          <a:lstStyle/>
          <a:p>
            <a:r>
              <a:rPr lang="fr-FR" sz="1200" b="1" dirty="0">
                <a:solidFill>
                  <a:srgbClr val="C00000"/>
                </a:solidFill>
              </a:rPr>
              <a:t>UNE REMISE TARIFAIRE ALLANT JUSQU’À -7% sur toute la durée de vie du contrat, à partir du 2ème contrat </a:t>
            </a:r>
            <a:r>
              <a:rPr lang="fr-FR" sz="1200" b="1" dirty="0" smtClean="0">
                <a:solidFill>
                  <a:srgbClr val="C00000"/>
                </a:solidFill>
              </a:rPr>
              <a:t>souscrit :</a:t>
            </a:r>
            <a:endParaRPr lang="fr-FR" dirty="0">
              <a:solidFill>
                <a:srgbClr val="C00000"/>
              </a:solidFill>
            </a:endParaRPr>
          </a:p>
        </p:txBody>
      </p:sp>
      <p:sp>
        <p:nvSpPr>
          <p:cNvPr id="9" name="Rectangle à coins arrondis 8"/>
          <p:cNvSpPr/>
          <p:nvPr/>
        </p:nvSpPr>
        <p:spPr>
          <a:xfrm>
            <a:off x="2878224" y="1761289"/>
            <a:ext cx="5078152" cy="360040"/>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prstClr val="white"/>
                </a:solidFill>
              </a:rPr>
              <a:t>Remise à partir du 2</a:t>
            </a:r>
            <a:r>
              <a:rPr lang="fr-FR" baseline="30000" dirty="0" smtClean="0">
                <a:solidFill>
                  <a:prstClr val="white"/>
                </a:solidFill>
              </a:rPr>
              <a:t>ème</a:t>
            </a:r>
            <a:r>
              <a:rPr lang="fr-FR" dirty="0" smtClean="0">
                <a:solidFill>
                  <a:prstClr val="white"/>
                </a:solidFill>
              </a:rPr>
              <a:t> contrat souscrit</a:t>
            </a:r>
            <a:endParaRPr lang="fr-FR" dirty="0">
              <a:solidFill>
                <a:prstClr val="white"/>
              </a:solidFill>
            </a:endParaRPr>
          </a:p>
        </p:txBody>
      </p:sp>
      <p:sp>
        <p:nvSpPr>
          <p:cNvPr id="10" name="Rectangle à coins arrondis 9"/>
          <p:cNvSpPr/>
          <p:nvPr/>
        </p:nvSpPr>
        <p:spPr>
          <a:xfrm>
            <a:off x="741873" y="2167000"/>
            <a:ext cx="2066919" cy="115154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smtClean="0">
                <a:solidFill>
                  <a:prstClr val="white"/>
                </a:solidFill>
              </a:rPr>
              <a:t>AUTO</a:t>
            </a:r>
            <a:endParaRPr lang="fr-FR" b="1" dirty="0">
              <a:solidFill>
                <a:prstClr val="white"/>
              </a:solidFill>
            </a:endParaRPr>
          </a:p>
        </p:txBody>
      </p:sp>
      <p:sp>
        <p:nvSpPr>
          <p:cNvPr id="11" name="Rectangle à coins arrondis 10"/>
          <p:cNvSpPr/>
          <p:nvPr/>
        </p:nvSpPr>
        <p:spPr>
          <a:xfrm>
            <a:off x="741873" y="3364241"/>
            <a:ext cx="2066919" cy="1151545"/>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smtClean="0">
                <a:solidFill>
                  <a:srgbClr val="4BACC6">
                    <a:lumMod val="75000"/>
                  </a:srgbClr>
                </a:solidFill>
              </a:rPr>
              <a:t>MRH</a:t>
            </a:r>
            <a:endParaRPr lang="fr-FR" b="1" dirty="0">
              <a:solidFill>
                <a:srgbClr val="4BACC6">
                  <a:lumMod val="75000"/>
                </a:srgbClr>
              </a:solidFill>
            </a:endParaRPr>
          </a:p>
        </p:txBody>
      </p:sp>
      <p:pic>
        <p:nvPicPr>
          <p:cNvPr id="1024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82079" y="2310141"/>
            <a:ext cx="910017" cy="865262"/>
          </a:xfrm>
          <a:prstGeom prst="ellipse">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sp>
        <p:nvSpPr>
          <p:cNvPr id="16" name="Rectangle à coins arrondis 15"/>
          <p:cNvSpPr/>
          <p:nvPr/>
        </p:nvSpPr>
        <p:spPr>
          <a:xfrm>
            <a:off x="2878223" y="2167000"/>
            <a:ext cx="2520280" cy="1151545"/>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rgbClr val="C00000"/>
                </a:solidFill>
              </a:rPr>
              <a:t>-7%</a:t>
            </a:r>
            <a:r>
              <a:rPr lang="fr-FR" sz="1600" dirty="0">
                <a:solidFill>
                  <a:srgbClr val="C00000"/>
                </a:solidFill>
              </a:rPr>
              <a:t> </a:t>
            </a:r>
          </a:p>
          <a:p>
            <a:pPr algn="ctr"/>
            <a:r>
              <a:rPr lang="fr-FR" sz="1600" dirty="0">
                <a:solidFill>
                  <a:srgbClr val="C00000"/>
                </a:solidFill>
              </a:rPr>
              <a:t>SUR L’ASSURANCE </a:t>
            </a:r>
            <a:r>
              <a:rPr lang="fr-FR" sz="1600" dirty="0" smtClean="0">
                <a:solidFill>
                  <a:srgbClr val="C00000"/>
                </a:solidFill>
              </a:rPr>
              <a:t>HABITATION</a:t>
            </a:r>
            <a:endParaRPr lang="fr-FR" sz="1600" dirty="0">
              <a:solidFill>
                <a:srgbClr val="C00000"/>
              </a:solidFill>
            </a:endParaRPr>
          </a:p>
        </p:txBody>
      </p:sp>
      <p:sp>
        <p:nvSpPr>
          <p:cNvPr id="19" name="ZoneTexte 18"/>
          <p:cNvSpPr txBox="1"/>
          <p:nvPr/>
        </p:nvSpPr>
        <p:spPr>
          <a:xfrm>
            <a:off x="2883781" y="3087713"/>
            <a:ext cx="2514721" cy="230832"/>
          </a:xfrm>
          <a:prstGeom prst="rect">
            <a:avLst/>
          </a:prstGeom>
          <a:noFill/>
        </p:spPr>
        <p:txBody>
          <a:bodyPr wrap="square" rtlCol="0">
            <a:spAutoFit/>
          </a:bodyPr>
          <a:lstStyle/>
          <a:p>
            <a:pPr algn="ctr"/>
            <a:r>
              <a:rPr lang="fr-FR" sz="900" b="1" dirty="0" smtClean="0">
                <a:solidFill>
                  <a:prstClr val="white"/>
                </a:solidFill>
              </a:rPr>
              <a:t>(HORS RCVP ET VERSION JEUNES F1)</a:t>
            </a:r>
            <a:endParaRPr lang="fr-FR" sz="900" b="1" dirty="0">
              <a:solidFill>
                <a:prstClr val="white"/>
              </a:solidFill>
            </a:endParaRPr>
          </a:p>
        </p:txBody>
      </p:sp>
      <p:sp>
        <p:nvSpPr>
          <p:cNvPr id="21" name="Rectangle à coins arrondis 20"/>
          <p:cNvSpPr/>
          <p:nvPr/>
        </p:nvSpPr>
        <p:spPr>
          <a:xfrm>
            <a:off x="2878222" y="3364421"/>
            <a:ext cx="2520280" cy="1151545"/>
          </a:xfrm>
          <a:prstGeom prst="round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rgbClr val="4BACC6">
                    <a:lumMod val="75000"/>
                  </a:srgbClr>
                </a:solidFill>
              </a:rPr>
              <a:t>-5%</a:t>
            </a:r>
            <a:r>
              <a:rPr lang="fr-FR" sz="1600" dirty="0">
                <a:solidFill>
                  <a:srgbClr val="4BACC6">
                    <a:lumMod val="75000"/>
                  </a:srgbClr>
                </a:solidFill>
              </a:rPr>
              <a:t> </a:t>
            </a:r>
          </a:p>
          <a:p>
            <a:pPr algn="ctr"/>
            <a:r>
              <a:rPr lang="fr-FR" sz="1600" dirty="0">
                <a:solidFill>
                  <a:srgbClr val="4BACC6">
                    <a:lumMod val="75000"/>
                  </a:srgbClr>
                </a:solidFill>
              </a:rPr>
              <a:t>SUR L’ASSURANCE </a:t>
            </a:r>
            <a:r>
              <a:rPr lang="fr-FR" sz="1600" dirty="0" smtClean="0">
                <a:solidFill>
                  <a:srgbClr val="4BACC6">
                    <a:lumMod val="75000"/>
                  </a:srgbClr>
                </a:solidFill>
              </a:rPr>
              <a:t>AUTO*</a:t>
            </a:r>
            <a:endParaRPr lang="fr-FR" sz="1600" dirty="0">
              <a:solidFill>
                <a:srgbClr val="4BACC6">
                  <a:lumMod val="75000"/>
                </a:srgbClr>
              </a:solidFill>
            </a:endParaRPr>
          </a:p>
        </p:txBody>
      </p:sp>
      <p:sp>
        <p:nvSpPr>
          <p:cNvPr id="22" name="Rectangle à coins arrondis 21"/>
          <p:cNvSpPr/>
          <p:nvPr/>
        </p:nvSpPr>
        <p:spPr>
          <a:xfrm>
            <a:off x="5436096" y="2166999"/>
            <a:ext cx="2520280" cy="2348787"/>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prstClr val="white"/>
                </a:solidFill>
              </a:rPr>
              <a:t>-7%</a:t>
            </a:r>
            <a:r>
              <a:rPr lang="fr-FR" sz="1600" dirty="0">
                <a:solidFill>
                  <a:prstClr val="white"/>
                </a:solidFill>
              </a:rPr>
              <a:t> </a:t>
            </a:r>
          </a:p>
          <a:p>
            <a:pPr algn="ctr"/>
            <a:r>
              <a:rPr lang="fr-FR" sz="1600" dirty="0">
                <a:solidFill>
                  <a:prstClr val="white"/>
                </a:solidFill>
              </a:rPr>
              <a:t>SUR LA </a:t>
            </a:r>
          </a:p>
          <a:p>
            <a:pPr algn="ctr"/>
            <a:r>
              <a:rPr lang="fr-FR" sz="1600" dirty="0">
                <a:solidFill>
                  <a:prstClr val="white"/>
                </a:solidFill>
              </a:rPr>
              <a:t>GARANTIE DES ACCIDENTS </a:t>
            </a:r>
          </a:p>
          <a:p>
            <a:pPr algn="ctr"/>
            <a:r>
              <a:rPr lang="fr-FR" sz="1600" dirty="0">
                <a:solidFill>
                  <a:prstClr val="white"/>
                </a:solidFill>
              </a:rPr>
              <a:t>DE LA </a:t>
            </a:r>
            <a:r>
              <a:rPr lang="fr-FR" sz="1600" dirty="0" smtClean="0">
                <a:solidFill>
                  <a:prstClr val="white"/>
                </a:solidFill>
              </a:rPr>
              <a:t>VIE</a:t>
            </a:r>
            <a:endParaRPr lang="fr-FR" sz="1600" dirty="0">
              <a:solidFill>
                <a:prstClr val="white"/>
              </a:solidFill>
            </a:endParaRPr>
          </a:p>
        </p:txBody>
      </p:sp>
      <p:pic>
        <p:nvPicPr>
          <p:cNvPr id="2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22439" y="3486428"/>
            <a:ext cx="455008" cy="432631"/>
          </a:xfrm>
          <a:prstGeom prst="ellipse">
            <a:avLst/>
          </a:prstGeom>
          <a:noFill/>
          <a:ln w="9525">
            <a:solidFill>
              <a:srgbClr val="00B0F0"/>
            </a:solidFill>
            <a:miter lim="800000"/>
            <a:headEnd/>
            <a:tailEnd/>
          </a:ln>
          <a:extLst>
            <a:ext uri="{909E8E84-426E-40DD-AFC4-6F175D3DCCD1}">
              <a14:hiddenFill xmlns:a14="http://schemas.microsoft.com/office/drawing/2010/main">
                <a:solidFill>
                  <a:schemeClr val="accent1"/>
                </a:solidFill>
              </a14:hiddenFill>
            </a:ext>
          </a:extLst>
        </p:spPr>
      </p:pic>
      <p:pic>
        <p:nvPicPr>
          <p:cNvPr id="1024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70711" y="2436232"/>
            <a:ext cx="457200" cy="685800"/>
          </a:xfrm>
          <a:prstGeom prst="ellipse">
            <a:avLst/>
          </a:prstGeom>
          <a:noFill/>
          <a:ln w="9525">
            <a:solidFill>
              <a:schemeClr val="accent4">
                <a:lumMod val="60000"/>
                <a:lumOff val="40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26" name="Titre 5"/>
          <p:cNvSpPr txBox="1">
            <a:spLocks/>
          </p:cNvSpPr>
          <p:nvPr/>
        </p:nvSpPr>
        <p:spPr>
          <a:xfrm>
            <a:off x="369185" y="201513"/>
            <a:ext cx="7650163" cy="584775"/>
          </a:xfrm>
          <a:prstGeom prst="rect">
            <a:avLst/>
          </a:prstGeom>
        </p:spPr>
        <p:txBody>
          <a:bodyPr vert="horz" lIns="91440" tIns="45720" rIns="91440" bIns="45720" rtlCol="0" anchor="t" anchorCtr="0">
            <a:spAutoFit/>
          </a:bodyPr>
          <a:lstStyle>
            <a:lvl1pPr algn="l" rtl="0" fontAlgn="base">
              <a:spcBef>
                <a:spcPct val="0"/>
              </a:spcBef>
              <a:spcAft>
                <a:spcPct val="0"/>
              </a:spcAft>
              <a:defRPr sz="2200" b="1" kern="1200" cap="all" baseline="0">
                <a:solidFill>
                  <a:srgbClr val="7F7F7F"/>
                </a:solidFill>
                <a:latin typeface="+mj-lt"/>
                <a:ea typeface="+mj-ea"/>
                <a:cs typeface="+mj-cs"/>
              </a:defRPr>
            </a:lvl1pPr>
            <a:lvl2pPr algn="l" rtl="0" fontAlgn="base">
              <a:spcBef>
                <a:spcPct val="0"/>
              </a:spcBef>
              <a:spcAft>
                <a:spcPct val="0"/>
              </a:spcAft>
              <a:defRPr sz="2200" b="1">
                <a:solidFill>
                  <a:srgbClr val="7F7F7F"/>
                </a:solidFill>
                <a:latin typeface="Arial Narrow" pitchFamily="34" charset="0"/>
              </a:defRPr>
            </a:lvl2pPr>
            <a:lvl3pPr algn="l" rtl="0" fontAlgn="base">
              <a:spcBef>
                <a:spcPct val="0"/>
              </a:spcBef>
              <a:spcAft>
                <a:spcPct val="0"/>
              </a:spcAft>
              <a:defRPr sz="2200" b="1">
                <a:solidFill>
                  <a:srgbClr val="7F7F7F"/>
                </a:solidFill>
                <a:latin typeface="Arial Narrow" pitchFamily="34" charset="0"/>
              </a:defRPr>
            </a:lvl3pPr>
            <a:lvl4pPr algn="l" rtl="0" fontAlgn="base">
              <a:spcBef>
                <a:spcPct val="0"/>
              </a:spcBef>
              <a:spcAft>
                <a:spcPct val="0"/>
              </a:spcAft>
              <a:defRPr sz="2200" b="1">
                <a:solidFill>
                  <a:srgbClr val="7F7F7F"/>
                </a:solidFill>
                <a:latin typeface="Arial Narrow" pitchFamily="34" charset="0"/>
              </a:defRPr>
            </a:lvl4pPr>
            <a:lvl5pPr algn="l" rtl="0" fontAlgn="base">
              <a:spcBef>
                <a:spcPct val="0"/>
              </a:spcBef>
              <a:spcAft>
                <a:spcPct val="0"/>
              </a:spcAft>
              <a:defRPr sz="2200" b="1">
                <a:solidFill>
                  <a:srgbClr val="7F7F7F"/>
                </a:solidFill>
                <a:latin typeface="Arial Narrow" pitchFamily="34" charset="0"/>
              </a:defRPr>
            </a:lvl5pPr>
            <a:lvl6pPr marL="457200" algn="l" rtl="0" fontAlgn="base">
              <a:spcBef>
                <a:spcPct val="0"/>
              </a:spcBef>
              <a:spcAft>
                <a:spcPct val="0"/>
              </a:spcAft>
              <a:defRPr sz="2200" b="1">
                <a:solidFill>
                  <a:srgbClr val="7F7F7F"/>
                </a:solidFill>
                <a:latin typeface="Arial Narrow" pitchFamily="34" charset="0"/>
              </a:defRPr>
            </a:lvl6pPr>
            <a:lvl7pPr marL="914400" algn="l" rtl="0" fontAlgn="base">
              <a:spcBef>
                <a:spcPct val="0"/>
              </a:spcBef>
              <a:spcAft>
                <a:spcPct val="0"/>
              </a:spcAft>
              <a:defRPr sz="2200" b="1">
                <a:solidFill>
                  <a:srgbClr val="7F7F7F"/>
                </a:solidFill>
                <a:latin typeface="Arial Narrow" pitchFamily="34" charset="0"/>
              </a:defRPr>
            </a:lvl7pPr>
            <a:lvl8pPr marL="1371600" algn="l" rtl="0" fontAlgn="base">
              <a:spcBef>
                <a:spcPct val="0"/>
              </a:spcBef>
              <a:spcAft>
                <a:spcPct val="0"/>
              </a:spcAft>
              <a:defRPr sz="2200" b="1">
                <a:solidFill>
                  <a:srgbClr val="7F7F7F"/>
                </a:solidFill>
                <a:latin typeface="Arial Narrow" pitchFamily="34" charset="0"/>
              </a:defRPr>
            </a:lvl8pPr>
            <a:lvl9pPr marL="1828800" algn="l" rtl="0" fontAlgn="base">
              <a:spcBef>
                <a:spcPct val="0"/>
              </a:spcBef>
              <a:spcAft>
                <a:spcPct val="0"/>
              </a:spcAft>
              <a:defRPr sz="2200" b="1">
                <a:solidFill>
                  <a:srgbClr val="7F7F7F"/>
                </a:solidFill>
                <a:latin typeface="Arial Narrow" pitchFamily="34" charset="0"/>
              </a:defRPr>
            </a:lvl9pPr>
          </a:lstStyle>
          <a:p>
            <a:pPr fontAlgn="auto">
              <a:spcAft>
                <a:spcPts val="0"/>
              </a:spcAft>
              <a:defRPr/>
            </a:pPr>
            <a:r>
              <a:rPr lang="fr-FR" sz="1800" b="0" dirty="0">
                <a:solidFill>
                  <a:sysClr val="windowText" lastClr="000000">
                    <a:lumMod val="50000"/>
                    <a:lumOff val="50000"/>
                  </a:sysClr>
                </a:solidFill>
                <a:cs typeface="Calibri" panose="020F0502020204030204" pitchFamily="34" charset="0"/>
              </a:rPr>
              <a:t>MAITRISER Le budget des DEPENSES DES Fêtes</a:t>
            </a:r>
          </a:p>
          <a:p>
            <a:pPr fontAlgn="auto">
              <a:spcAft>
                <a:spcPts val="0"/>
              </a:spcAft>
              <a:defRPr/>
            </a:pPr>
            <a:r>
              <a:rPr lang="fr-FR" sz="1400" b="0" cap="none" dirty="0" smtClean="0">
                <a:solidFill>
                  <a:srgbClr val="C00000"/>
                </a:solidFill>
                <a:cs typeface="Calibri" panose="020F0502020204030204" pitchFamily="34" charset="0"/>
              </a:rPr>
              <a:t>Détail des remises IARD pour récompenser la fidélité :</a:t>
            </a:r>
            <a:endParaRPr lang="fr-FR" sz="1400" b="0" dirty="0">
              <a:solidFill>
                <a:srgbClr val="C00000"/>
              </a:solidFill>
              <a:cs typeface="Calibri" panose="020F0502020204030204" pitchFamily="34" charset="0"/>
            </a:endParaRPr>
          </a:p>
        </p:txBody>
      </p:sp>
      <p:pic>
        <p:nvPicPr>
          <p:cNvPr id="25" name="Picture 2" descr="Résultat de recherche d'images pour &quot;MAISON&quo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08930" y="3517576"/>
            <a:ext cx="856313" cy="802965"/>
          </a:xfrm>
          <a:prstGeom prst="ellipse">
            <a:avLst/>
          </a:prstGeom>
          <a:noFill/>
          <a:ln>
            <a:noFill/>
          </a:ln>
          <a:extLst>
            <a:ext uri="{909E8E84-426E-40DD-AFC4-6F175D3DCCD1}">
              <a14:hiddenFill xmlns:a14="http://schemas.microsoft.com/office/drawing/2010/main">
                <a:solidFill>
                  <a:srgbClr val="FFFFFF"/>
                </a:solidFill>
              </a14:hiddenFill>
            </a:ext>
          </a:extLst>
        </p:spPr>
      </p:pic>
      <p:pic>
        <p:nvPicPr>
          <p:cNvPr id="27" name="Picture 2" descr="Résultat de recherche d'images pour &quot;MAISON&quo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76198" y="2248106"/>
            <a:ext cx="401249" cy="376251"/>
          </a:xfrm>
          <a:prstGeom prst="ellipse">
            <a:avLst/>
          </a:prstGeom>
          <a:noFill/>
          <a:ln>
            <a:noFill/>
          </a:ln>
          <a:extLst>
            <a:ext uri="{909E8E84-426E-40DD-AFC4-6F175D3DCCD1}">
              <a14:hiddenFill xmlns:a14="http://schemas.microsoft.com/office/drawing/2010/main">
                <a:solidFill>
                  <a:srgbClr val="FFFFFF"/>
                </a:solidFill>
              </a14:hiddenFill>
            </a:ext>
          </a:extLst>
        </p:spPr>
      </p:pic>
      <p:pic>
        <p:nvPicPr>
          <p:cNvPr id="28" name="Picture 2" descr="Résultat de recherche d'images pour &quot;noel&quot;"/>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795957" y="144756"/>
            <a:ext cx="1170142" cy="1099220"/>
          </a:xfrm>
          <a:prstGeom prst="ellipse">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587104" y="4881890"/>
            <a:ext cx="7729311" cy="215444"/>
          </a:xfrm>
          <a:prstGeom prst="rect">
            <a:avLst/>
          </a:prstGeom>
        </p:spPr>
        <p:txBody>
          <a:bodyPr wrap="square">
            <a:spAutoFit/>
          </a:bodyPr>
          <a:lstStyle/>
          <a:p>
            <a:r>
              <a:rPr lang="fr-FR" sz="800" dirty="0" smtClean="0"/>
              <a:t>* Contrats « Mon </a:t>
            </a:r>
            <a:r>
              <a:rPr lang="fr-FR" sz="800" dirty="0"/>
              <a:t>Auto &amp; </a:t>
            </a:r>
            <a:r>
              <a:rPr lang="fr-FR" sz="800" dirty="0" smtClean="0"/>
              <a:t>Moi » </a:t>
            </a:r>
            <a:r>
              <a:rPr lang="fr-FR" sz="800" dirty="0"/>
              <a:t>(</a:t>
            </a:r>
            <a:r>
              <a:rPr lang="fr-FR" sz="800" dirty="0">
                <a:solidFill>
                  <a:srgbClr val="FF0000"/>
                </a:solidFill>
              </a:rPr>
              <a:t>contrats en cours</a:t>
            </a:r>
            <a:r>
              <a:rPr lang="fr-FR" sz="800" dirty="0"/>
              <a:t>): 7% de remise formules Tiers et Tiers +, 10% de remise formules TR et TR+</a:t>
            </a:r>
          </a:p>
        </p:txBody>
      </p:sp>
    </p:spTree>
    <p:extLst>
      <p:ext uri="{BB962C8B-B14F-4D97-AF65-F5344CB8AC3E}">
        <p14:creationId xmlns:p14="http://schemas.microsoft.com/office/powerpoint/2010/main" val="66600199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ogner un rectangle avec un coin diagonal 19"/>
          <p:cNvSpPr/>
          <p:nvPr/>
        </p:nvSpPr>
        <p:spPr>
          <a:xfrm>
            <a:off x="811783" y="4499738"/>
            <a:ext cx="5479326" cy="520284"/>
          </a:xfrm>
          <a:prstGeom prst="snip2DiagRect">
            <a:avLst/>
          </a:prstGeom>
          <a:solidFill>
            <a:schemeClr val="accent2">
              <a:lumMod val="20000"/>
              <a:lumOff val="80000"/>
            </a:schemeClr>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2" name="Titre 8"/>
          <p:cNvSpPr txBox="1">
            <a:spLocks/>
          </p:cNvSpPr>
          <p:nvPr/>
        </p:nvSpPr>
        <p:spPr>
          <a:xfrm>
            <a:off x="101374" y="263154"/>
            <a:ext cx="3095898" cy="523220"/>
          </a:xfrm>
          <a:prstGeom prst="rect">
            <a:avLst/>
          </a:prstGeom>
          <a:ln>
            <a:noFill/>
          </a:ln>
        </p:spPr>
        <p:txBody>
          <a:bodyPr vert="horz" wrap="square" lIns="91440" tIns="45720" rIns="91440" bIns="45720" rtlCol="0" anchor="t" anchorCtr="0">
            <a:spAutoFit/>
          </a:bodyPr>
          <a:lstStyle>
            <a:lvl1pPr algn="ctr" rtl="0" fontAlgn="base">
              <a:spcBef>
                <a:spcPct val="0"/>
              </a:spcBef>
              <a:spcAft>
                <a:spcPct val="0"/>
              </a:spcAft>
              <a:defRPr sz="3500" b="1" kern="1200" cap="all" baseline="0">
                <a:solidFill>
                  <a:srgbClr val="7F7F7F"/>
                </a:solidFill>
                <a:latin typeface="+mj-lt"/>
                <a:ea typeface="+mj-ea"/>
                <a:cs typeface="+mj-cs"/>
              </a:defRPr>
            </a:lvl1pPr>
            <a:lvl2pPr algn="l" rtl="0" fontAlgn="base">
              <a:spcBef>
                <a:spcPct val="0"/>
              </a:spcBef>
              <a:spcAft>
                <a:spcPct val="0"/>
              </a:spcAft>
              <a:defRPr sz="2200" b="1">
                <a:solidFill>
                  <a:srgbClr val="7F7F7F"/>
                </a:solidFill>
                <a:latin typeface="Arial Narrow" pitchFamily="34" charset="0"/>
              </a:defRPr>
            </a:lvl2pPr>
            <a:lvl3pPr algn="l" rtl="0" fontAlgn="base">
              <a:spcBef>
                <a:spcPct val="0"/>
              </a:spcBef>
              <a:spcAft>
                <a:spcPct val="0"/>
              </a:spcAft>
              <a:defRPr sz="2200" b="1">
                <a:solidFill>
                  <a:srgbClr val="7F7F7F"/>
                </a:solidFill>
                <a:latin typeface="Arial Narrow" pitchFamily="34" charset="0"/>
              </a:defRPr>
            </a:lvl3pPr>
            <a:lvl4pPr algn="l" rtl="0" fontAlgn="base">
              <a:spcBef>
                <a:spcPct val="0"/>
              </a:spcBef>
              <a:spcAft>
                <a:spcPct val="0"/>
              </a:spcAft>
              <a:defRPr sz="2200" b="1">
                <a:solidFill>
                  <a:srgbClr val="7F7F7F"/>
                </a:solidFill>
                <a:latin typeface="Arial Narrow" pitchFamily="34" charset="0"/>
              </a:defRPr>
            </a:lvl4pPr>
            <a:lvl5pPr algn="l" rtl="0" fontAlgn="base">
              <a:spcBef>
                <a:spcPct val="0"/>
              </a:spcBef>
              <a:spcAft>
                <a:spcPct val="0"/>
              </a:spcAft>
              <a:defRPr sz="2200" b="1">
                <a:solidFill>
                  <a:srgbClr val="7F7F7F"/>
                </a:solidFill>
                <a:latin typeface="Arial Narrow" pitchFamily="34" charset="0"/>
              </a:defRPr>
            </a:lvl5pPr>
            <a:lvl6pPr marL="457200" algn="l" rtl="0" fontAlgn="base">
              <a:spcBef>
                <a:spcPct val="0"/>
              </a:spcBef>
              <a:spcAft>
                <a:spcPct val="0"/>
              </a:spcAft>
              <a:defRPr sz="2200" b="1">
                <a:solidFill>
                  <a:srgbClr val="7F7F7F"/>
                </a:solidFill>
                <a:latin typeface="Arial Narrow" pitchFamily="34" charset="0"/>
              </a:defRPr>
            </a:lvl6pPr>
            <a:lvl7pPr marL="914400" algn="l" rtl="0" fontAlgn="base">
              <a:spcBef>
                <a:spcPct val="0"/>
              </a:spcBef>
              <a:spcAft>
                <a:spcPct val="0"/>
              </a:spcAft>
              <a:defRPr sz="2200" b="1">
                <a:solidFill>
                  <a:srgbClr val="7F7F7F"/>
                </a:solidFill>
                <a:latin typeface="Arial Narrow" pitchFamily="34" charset="0"/>
              </a:defRPr>
            </a:lvl7pPr>
            <a:lvl8pPr marL="1371600" algn="l" rtl="0" fontAlgn="base">
              <a:spcBef>
                <a:spcPct val="0"/>
              </a:spcBef>
              <a:spcAft>
                <a:spcPct val="0"/>
              </a:spcAft>
              <a:defRPr sz="2200" b="1">
                <a:solidFill>
                  <a:srgbClr val="7F7F7F"/>
                </a:solidFill>
                <a:latin typeface="Arial Narrow" pitchFamily="34" charset="0"/>
              </a:defRPr>
            </a:lvl8pPr>
            <a:lvl9pPr marL="1828800" algn="l" rtl="0" fontAlgn="base">
              <a:spcBef>
                <a:spcPct val="0"/>
              </a:spcBef>
              <a:spcAft>
                <a:spcPct val="0"/>
              </a:spcAft>
              <a:defRPr sz="2200" b="1">
                <a:solidFill>
                  <a:srgbClr val="7F7F7F"/>
                </a:solidFill>
                <a:latin typeface="Arial Narrow" pitchFamily="34" charset="0"/>
              </a:defRPr>
            </a:lvl9pPr>
          </a:lstStyle>
          <a:p>
            <a:pPr fontAlgn="auto">
              <a:spcAft>
                <a:spcPts val="0"/>
              </a:spcAft>
              <a:defRPr/>
            </a:pPr>
            <a:r>
              <a:rPr lang="fr-FR" sz="2800" dirty="0" smtClean="0">
                <a:solidFill>
                  <a:srgbClr val="C0504D"/>
                </a:solidFill>
              </a:rPr>
              <a:t>SOMMAIRE</a:t>
            </a:r>
            <a:endParaRPr lang="fr-FR" sz="1600" dirty="0">
              <a:solidFill>
                <a:srgbClr val="C0504D"/>
              </a:solidFill>
            </a:endParaRPr>
          </a:p>
        </p:txBody>
      </p:sp>
      <p:cxnSp>
        <p:nvCxnSpPr>
          <p:cNvPr id="3" name="Connecteur droit 2"/>
          <p:cNvCxnSpPr/>
          <p:nvPr/>
        </p:nvCxnSpPr>
        <p:spPr>
          <a:xfrm>
            <a:off x="389183" y="182773"/>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 name="Connecteur droit 3"/>
          <p:cNvCxnSpPr/>
          <p:nvPr/>
        </p:nvCxnSpPr>
        <p:spPr>
          <a:xfrm>
            <a:off x="389183" y="830845"/>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ZoneTexte 7"/>
          <p:cNvSpPr txBox="1"/>
          <p:nvPr/>
        </p:nvSpPr>
        <p:spPr>
          <a:xfrm>
            <a:off x="1322557" y="981219"/>
            <a:ext cx="5193658" cy="507831"/>
          </a:xfrm>
          <a:prstGeom prst="rect">
            <a:avLst/>
          </a:prstGeom>
          <a:noFill/>
        </p:spPr>
        <p:txBody>
          <a:bodyPr wrap="square" rtlCol="0">
            <a:spAutoFit/>
          </a:bodyPr>
          <a:lstStyle/>
          <a:p>
            <a:r>
              <a:rPr lang="fr-FR" sz="1100" b="1" dirty="0" smtClean="0">
                <a:solidFill>
                  <a:srgbClr val="C00000"/>
                </a:solidFill>
              </a:rPr>
              <a:t>L’assurance de passer de belles fêtes de fin d’année ! </a:t>
            </a:r>
          </a:p>
          <a:p>
            <a:r>
              <a:rPr lang="fr-FR" sz="800" b="1" dirty="0" smtClean="0">
                <a:solidFill>
                  <a:srgbClr val="C0504D"/>
                </a:solidFill>
              </a:rPr>
              <a:t>Pour passer de belles fêtes de fin d’année, il est impératif d’être bien couvert, bien assuré.</a:t>
            </a:r>
          </a:p>
          <a:p>
            <a:r>
              <a:rPr lang="fr-FR" sz="800" b="1" dirty="0" smtClean="0">
                <a:solidFill>
                  <a:srgbClr val="C0504D"/>
                </a:solidFill>
              </a:rPr>
              <a:t>L'assurance </a:t>
            </a:r>
            <a:r>
              <a:rPr lang="fr-FR" sz="800" b="1" dirty="0">
                <a:solidFill>
                  <a:srgbClr val="C0504D"/>
                </a:solidFill>
              </a:rPr>
              <a:t>et l'assistance constituent des solutions pour faire face à la plupart des incidents lors des </a:t>
            </a:r>
            <a:r>
              <a:rPr lang="fr-FR" sz="800" b="1" dirty="0" smtClean="0">
                <a:solidFill>
                  <a:srgbClr val="C0504D"/>
                </a:solidFill>
              </a:rPr>
              <a:t>fêtes.</a:t>
            </a:r>
            <a:endParaRPr lang="fr-FR" sz="1200" b="1" dirty="0">
              <a:solidFill>
                <a:srgbClr val="C0504D"/>
              </a:solidFill>
            </a:endParaRPr>
          </a:p>
        </p:txBody>
      </p:sp>
      <p:sp>
        <p:nvSpPr>
          <p:cNvPr id="10" name="ZoneTexte 9"/>
          <p:cNvSpPr txBox="1"/>
          <p:nvPr/>
        </p:nvSpPr>
        <p:spPr>
          <a:xfrm>
            <a:off x="1322557" y="1554070"/>
            <a:ext cx="4968552" cy="507831"/>
          </a:xfrm>
          <a:prstGeom prst="rect">
            <a:avLst/>
          </a:prstGeom>
          <a:noFill/>
        </p:spPr>
        <p:txBody>
          <a:bodyPr wrap="square" rtlCol="0">
            <a:spAutoFit/>
          </a:bodyPr>
          <a:lstStyle/>
          <a:p>
            <a:r>
              <a:rPr lang="fr-FR" sz="1100" b="1" dirty="0" smtClean="0">
                <a:solidFill>
                  <a:srgbClr val="C00000"/>
                </a:solidFill>
              </a:rPr>
              <a:t>La liste du père noël et les paquets cadeaux</a:t>
            </a:r>
          </a:p>
          <a:p>
            <a:r>
              <a:rPr lang="fr-FR" sz="800" b="1" dirty="0" smtClean="0">
                <a:solidFill>
                  <a:srgbClr val="C0504D"/>
                </a:solidFill>
              </a:rPr>
              <a:t>Pour </a:t>
            </a:r>
            <a:r>
              <a:rPr lang="fr-FR" sz="800" b="1" dirty="0">
                <a:solidFill>
                  <a:srgbClr val="C0504D"/>
                </a:solidFill>
              </a:rPr>
              <a:t>profiter des </a:t>
            </a:r>
            <a:r>
              <a:rPr lang="fr-FR" sz="800" b="1" dirty="0" smtClean="0">
                <a:solidFill>
                  <a:srgbClr val="C0504D"/>
                </a:solidFill>
              </a:rPr>
              <a:t>fêtes en </a:t>
            </a:r>
            <a:r>
              <a:rPr lang="fr-FR" sz="800" b="1" dirty="0">
                <a:solidFill>
                  <a:srgbClr val="C0504D"/>
                </a:solidFill>
              </a:rPr>
              <a:t>toute tranquillité, il est important de vérifier que </a:t>
            </a:r>
            <a:r>
              <a:rPr lang="fr-FR" sz="800" b="1" dirty="0" smtClean="0">
                <a:solidFill>
                  <a:srgbClr val="C0504D"/>
                </a:solidFill>
              </a:rPr>
              <a:t>la liste «</a:t>
            </a:r>
            <a:r>
              <a:rPr lang="fr-FR" sz="800" b="1" dirty="0">
                <a:solidFill>
                  <a:srgbClr val="C0504D"/>
                </a:solidFill>
              </a:rPr>
              <a:t> protection » est prête et complète</a:t>
            </a:r>
            <a:r>
              <a:rPr lang="fr-FR" sz="800" b="1" dirty="0" smtClean="0">
                <a:solidFill>
                  <a:srgbClr val="C0504D"/>
                </a:solidFill>
              </a:rPr>
              <a:t>. Trouvez la check-list de nos assurances et assistances.</a:t>
            </a:r>
            <a:endParaRPr lang="fr-FR" sz="800" b="1" dirty="0">
              <a:solidFill>
                <a:srgbClr val="C0504D"/>
              </a:solidFill>
            </a:endParaRPr>
          </a:p>
        </p:txBody>
      </p:sp>
      <p:sp>
        <p:nvSpPr>
          <p:cNvPr id="11" name="ZoneTexte 10"/>
          <p:cNvSpPr txBox="1"/>
          <p:nvPr/>
        </p:nvSpPr>
        <p:spPr>
          <a:xfrm>
            <a:off x="1322557" y="2126921"/>
            <a:ext cx="4968552" cy="507831"/>
          </a:xfrm>
          <a:prstGeom prst="rect">
            <a:avLst/>
          </a:prstGeom>
          <a:noFill/>
        </p:spPr>
        <p:txBody>
          <a:bodyPr wrap="square" rtlCol="0">
            <a:spAutoFit/>
          </a:bodyPr>
          <a:lstStyle/>
          <a:p>
            <a:r>
              <a:rPr lang="fr-FR" sz="1100" b="1" dirty="0">
                <a:solidFill>
                  <a:srgbClr val="C00000"/>
                </a:solidFill>
              </a:rPr>
              <a:t>Vous rappelez-vous de notre petite famille ? Souvenir de ces vacances d’été…</a:t>
            </a:r>
          </a:p>
          <a:p>
            <a:r>
              <a:rPr lang="fr-FR" sz="800" b="1" dirty="0" smtClean="0">
                <a:solidFill>
                  <a:srgbClr val="C0504D"/>
                </a:solidFill>
              </a:rPr>
              <a:t>Portrait de la famille. </a:t>
            </a:r>
          </a:p>
          <a:p>
            <a:r>
              <a:rPr lang="fr-FR" sz="800" b="1" dirty="0" smtClean="0">
                <a:solidFill>
                  <a:srgbClr val="C0504D"/>
                </a:solidFill>
              </a:rPr>
              <a:t>Accident, chute, explosions ne seront que quelques unes de leurs mésaventures… Sont-ils biens assurés ? </a:t>
            </a:r>
            <a:endParaRPr lang="fr-FR" sz="1200" b="1" dirty="0">
              <a:solidFill>
                <a:srgbClr val="C0504D"/>
              </a:solidFill>
            </a:endParaRPr>
          </a:p>
        </p:txBody>
      </p:sp>
      <p:sp>
        <p:nvSpPr>
          <p:cNvPr id="12" name="ZoneTexte 11"/>
          <p:cNvSpPr txBox="1"/>
          <p:nvPr/>
        </p:nvSpPr>
        <p:spPr>
          <a:xfrm>
            <a:off x="1322557" y="2699771"/>
            <a:ext cx="4968552" cy="754053"/>
          </a:xfrm>
          <a:prstGeom prst="rect">
            <a:avLst/>
          </a:prstGeom>
          <a:noFill/>
        </p:spPr>
        <p:txBody>
          <a:bodyPr wrap="square" rtlCol="0">
            <a:spAutoFit/>
          </a:bodyPr>
          <a:lstStyle/>
          <a:p>
            <a:r>
              <a:rPr lang="fr-FR" sz="1100" b="1" dirty="0" smtClean="0">
                <a:solidFill>
                  <a:srgbClr val="C00000"/>
                </a:solidFill>
              </a:rPr>
              <a:t>Départ pour la montagne !</a:t>
            </a:r>
          </a:p>
          <a:p>
            <a:r>
              <a:rPr lang="fr-FR" sz="800" b="1" dirty="0" smtClean="0">
                <a:solidFill>
                  <a:srgbClr val="C0504D"/>
                </a:solidFill>
              </a:rPr>
              <a:t>Les tribulations hivernales  de la famille MARTIN commencent ! </a:t>
            </a:r>
          </a:p>
          <a:p>
            <a:r>
              <a:rPr lang="fr-FR" sz="800" b="1" dirty="0" smtClean="0">
                <a:solidFill>
                  <a:srgbClr val="C0504D"/>
                </a:solidFill>
              </a:rPr>
              <a:t>Incidents, galères et tuiles sont leurs lots quotidiens.</a:t>
            </a:r>
          </a:p>
          <a:p>
            <a:r>
              <a:rPr lang="fr-FR" sz="800" b="1" dirty="0" smtClean="0">
                <a:solidFill>
                  <a:srgbClr val="C0504D"/>
                </a:solidFill>
              </a:rPr>
              <a:t>Dans </a:t>
            </a:r>
            <a:r>
              <a:rPr lang="fr-FR" sz="800" b="1" dirty="0">
                <a:solidFill>
                  <a:srgbClr val="C0504D"/>
                </a:solidFill>
              </a:rPr>
              <a:t>quelles conditions les contrats d’assurance et d’assistance sont-ils susceptibles d’intervenir ? Que proposent-ils ? A vous de </a:t>
            </a:r>
            <a:r>
              <a:rPr lang="fr-FR" sz="800" b="1" dirty="0" smtClean="0">
                <a:solidFill>
                  <a:srgbClr val="C0504D"/>
                </a:solidFill>
              </a:rPr>
              <a:t>vérifier !</a:t>
            </a:r>
            <a:endParaRPr lang="fr-FR" sz="800" b="1" dirty="0">
              <a:solidFill>
                <a:srgbClr val="C0504D"/>
              </a:solidFill>
            </a:endParaRPr>
          </a:p>
        </p:txBody>
      </p:sp>
      <p:sp>
        <p:nvSpPr>
          <p:cNvPr id="13" name="ZoneTexte 12"/>
          <p:cNvSpPr txBox="1"/>
          <p:nvPr/>
        </p:nvSpPr>
        <p:spPr>
          <a:xfrm>
            <a:off x="1322557" y="3518843"/>
            <a:ext cx="5097399" cy="384721"/>
          </a:xfrm>
          <a:prstGeom prst="rect">
            <a:avLst/>
          </a:prstGeom>
          <a:noFill/>
        </p:spPr>
        <p:txBody>
          <a:bodyPr wrap="square" rtlCol="0">
            <a:spAutoFit/>
          </a:bodyPr>
          <a:lstStyle/>
          <a:p>
            <a:r>
              <a:rPr lang="fr-FR" sz="1100" b="1" dirty="0" smtClean="0">
                <a:solidFill>
                  <a:srgbClr val="C00000"/>
                </a:solidFill>
              </a:rPr>
              <a:t>Les indispensables de l’assurance.</a:t>
            </a:r>
          </a:p>
          <a:p>
            <a:r>
              <a:rPr lang="fr-FR" sz="800" b="1" dirty="0" smtClean="0">
                <a:solidFill>
                  <a:srgbClr val="C0504D"/>
                </a:solidFill>
              </a:rPr>
              <a:t>Pour vous former, pour progresser ou simplement rester à jour, </a:t>
            </a:r>
            <a:r>
              <a:rPr lang="fr-FR" sz="800" b="1" dirty="0">
                <a:solidFill>
                  <a:srgbClr val="C0504D"/>
                </a:solidFill>
              </a:rPr>
              <a:t>l</a:t>
            </a:r>
            <a:r>
              <a:rPr lang="fr-FR" sz="800" b="1" dirty="0" smtClean="0">
                <a:solidFill>
                  <a:srgbClr val="C0504D"/>
                </a:solidFill>
              </a:rPr>
              <a:t>es outils d’aide à la vente sont à votre disposition.</a:t>
            </a:r>
            <a:endParaRPr lang="fr-FR" sz="800" b="1" dirty="0">
              <a:solidFill>
                <a:srgbClr val="C0504D"/>
              </a:solidFill>
            </a:endParaRPr>
          </a:p>
        </p:txBody>
      </p:sp>
      <p:sp>
        <p:nvSpPr>
          <p:cNvPr id="14" name="ZoneTexte 13"/>
          <p:cNvSpPr txBox="1"/>
          <p:nvPr/>
        </p:nvSpPr>
        <p:spPr>
          <a:xfrm>
            <a:off x="1322557" y="3968583"/>
            <a:ext cx="4968552" cy="507831"/>
          </a:xfrm>
          <a:prstGeom prst="rect">
            <a:avLst/>
          </a:prstGeom>
          <a:noFill/>
        </p:spPr>
        <p:txBody>
          <a:bodyPr wrap="square" rtlCol="0">
            <a:spAutoFit/>
          </a:bodyPr>
          <a:lstStyle/>
          <a:p>
            <a:r>
              <a:rPr lang="fr-FR" sz="1100" b="1" dirty="0" smtClean="0">
                <a:solidFill>
                  <a:srgbClr val="C00000"/>
                </a:solidFill>
              </a:rPr>
              <a:t>Maîtriser le budget des vacances.</a:t>
            </a:r>
          </a:p>
          <a:p>
            <a:r>
              <a:rPr lang="fr-FR" sz="800" b="1" dirty="0" smtClean="0">
                <a:solidFill>
                  <a:srgbClr val="C0504D"/>
                </a:solidFill>
              </a:rPr>
              <a:t>Faire ses comptes et maîtriser ses dépenses est une priorité pour les vacanciers. Retrouvez les remises et primes de nos offres destinées à nos clients.</a:t>
            </a:r>
            <a:endParaRPr lang="fr-FR" sz="800" b="1" dirty="0">
              <a:solidFill>
                <a:srgbClr val="C0504D"/>
              </a:solidFill>
            </a:endParaRPr>
          </a:p>
        </p:txBody>
      </p:sp>
      <p:pic>
        <p:nvPicPr>
          <p:cNvPr id="1331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4527"/>
          <a:stretch/>
        </p:blipFill>
        <p:spPr bwMode="auto">
          <a:xfrm>
            <a:off x="6419956" y="-7474"/>
            <a:ext cx="2724044" cy="51509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7"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1040046"/>
            <a:ext cx="404428" cy="380764"/>
          </a:xfrm>
          <a:prstGeom prst="rect">
            <a:avLst/>
          </a:prstGeom>
          <a:noFill/>
          <a:extLst>
            <a:ext uri="{909E8E84-426E-40DD-AFC4-6F175D3DCCD1}">
              <a14:hiddenFill xmlns:a14="http://schemas.microsoft.com/office/drawing/2010/main">
                <a:solidFill>
                  <a:srgbClr val="FFFFFF"/>
                </a:solidFill>
              </a14:hiddenFill>
            </a:ext>
          </a:extLst>
        </p:spPr>
      </p:pic>
      <p:sp>
        <p:nvSpPr>
          <p:cNvPr id="23" name="ZoneTexte 22"/>
          <p:cNvSpPr txBox="1"/>
          <p:nvPr/>
        </p:nvSpPr>
        <p:spPr>
          <a:xfrm>
            <a:off x="1322557" y="4541434"/>
            <a:ext cx="4968552" cy="384721"/>
          </a:xfrm>
          <a:prstGeom prst="rect">
            <a:avLst/>
          </a:prstGeom>
          <a:noFill/>
        </p:spPr>
        <p:txBody>
          <a:bodyPr wrap="square" rtlCol="0">
            <a:spAutoFit/>
          </a:bodyPr>
          <a:lstStyle/>
          <a:p>
            <a:r>
              <a:rPr lang="fr-FR" sz="1100" b="1" dirty="0" smtClean="0">
                <a:solidFill>
                  <a:srgbClr val="C00000"/>
                </a:solidFill>
              </a:rPr>
              <a:t>Tentez de remporter des cadeaux !</a:t>
            </a:r>
          </a:p>
          <a:p>
            <a:r>
              <a:rPr lang="fr-FR" sz="800" b="1" dirty="0">
                <a:solidFill>
                  <a:srgbClr val="C0504D"/>
                </a:solidFill>
              </a:rPr>
              <a:t>Participez </a:t>
            </a:r>
            <a:r>
              <a:rPr lang="fr-FR" sz="800" b="1" dirty="0" smtClean="0">
                <a:solidFill>
                  <a:srgbClr val="C0504D"/>
                </a:solidFill>
              </a:rPr>
              <a:t>au quiz pour </a:t>
            </a:r>
            <a:r>
              <a:rPr lang="fr-FR" sz="800" b="1" dirty="0">
                <a:solidFill>
                  <a:srgbClr val="C0504D"/>
                </a:solidFill>
              </a:rPr>
              <a:t>tenter de remporter de nombreux </a:t>
            </a:r>
            <a:r>
              <a:rPr lang="fr-FR" sz="800" b="1" dirty="0" smtClean="0">
                <a:solidFill>
                  <a:srgbClr val="C0504D"/>
                </a:solidFill>
              </a:rPr>
              <a:t>cadeaux. </a:t>
            </a:r>
            <a:endParaRPr lang="fr-FR" sz="800" b="1" dirty="0">
              <a:solidFill>
                <a:srgbClr val="C0504D"/>
              </a:solidFill>
            </a:endParaRPr>
          </a:p>
        </p:txBody>
      </p:sp>
      <p:pic>
        <p:nvPicPr>
          <p:cNvPr id="24"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1638641"/>
            <a:ext cx="404428" cy="380764"/>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2185748"/>
            <a:ext cx="404428" cy="380764"/>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2813333"/>
            <a:ext cx="404428" cy="38076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3454560"/>
            <a:ext cx="404428" cy="380764"/>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4010775"/>
            <a:ext cx="404428" cy="380764"/>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5" descr="Résultat de recherche d'images pour &quot;boule de noe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212" y="4566993"/>
            <a:ext cx="404428" cy="3807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2122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diamond(out)">
                                      <p:cBhvr>
                                        <p:cTn id="7"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5"/>
          <p:cNvSpPr txBox="1">
            <a:spLocks/>
          </p:cNvSpPr>
          <p:nvPr/>
        </p:nvSpPr>
        <p:spPr>
          <a:xfrm>
            <a:off x="369185" y="341824"/>
            <a:ext cx="7650163" cy="861774"/>
          </a:xfrm>
          <a:prstGeom prst="rect">
            <a:avLst/>
          </a:prstGeom>
        </p:spPr>
        <p:txBody>
          <a:bodyPr vert="horz" lIns="91440" tIns="45720" rIns="91440" bIns="45720" rtlCol="0" anchor="t" anchorCtr="0">
            <a:spAutoFit/>
          </a:bodyPr>
          <a:lstStyle>
            <a:lvl1pPr algn="l" rtl="0" fontAlgn="base">
              <a:spcBef>
                <a:spcPct val="0"/>
              </a:spcBef>
              <a:spcAft>
                <a:spcPct val="0"/>
              </a:spcAft>
              <a:defRPr sz="2200" b="1" kern="1200" cap="all" baseline="0">
                <a:solidFill>
                  <a:srgbClr val="7F7F7F"/>
                </a:solidFill>
                <a:latin typeface="+mj-lt"/>
                <a:ea typeface="+mj-ea"/>
                <a:cs typeface="+mj-cs"/>
              </a:defRPr>
            </a:lvl1pPr>
            <a:lvl2pPr algn="l" rtl="0" fontAlgn="base">
              <a:spcBef>
                <a:spcPct val="0"/>
              </a:spcBef>
              <a:spcAft>
                <a:spcPct val="0"/>
              </a:spcAft>
              <a:defRPr sz="2200" b="1">
                <a:solidFill>
                  <a:srgbClr val="7F7F7F"/>
                </a:solidFill>
                <a:latin typeface="Arial Narrow" pitchFamily="34" charset="0"/>
              </a:defRPr>
            </a:lvl2pPr>
            <a:lvl3pPr algn="l" rtl="0" fontAlgn="base">
              <a:spcBef>
                <a:spcPct val="0"/>
              </a:spcBef>
              <a:spcAft>
                <a:spcPct val="0"/>
              </a:spcAft>
              <a:defRPr sz="2200" b="1">
                <a:solidFill>
                  <a:srgbClr val="7F7F7F"/>
                </a:solidFill>
                <a:latin typeface="Arial Narrow" pitchFamily="34" charset="0"/>
              </a:defRPr>
            </a:lvl3pPr>
            <a:lvl4pPr algn="l" rtl="0" fontAlgn="base">
              <a:spcBef>
                <a:spcPct val="0"/>
              </a:spcBef>
              <a:spcAft>
                <a:spcPct val="0"/>
              </a:spcAft>
              <a:defRPr sz="2200" b="1">
                <a:solidFill>
                  <a:srgbClr val="7F7F7F"/>
                </a:solidFill>
                <a:latin typeface="Arial Narrow" pitchFamily="34" charset="0"/>
              </a:defRPr>
            </a:lvl4pPr>
            <a:lvl5pPr algn="l" rtl="0" fontAlgn="base">
              <a:spcBef>
                <a:spcPct val="0"/>
              </a:spcBef>
              <a:spcAft>
                <a:spcPct val="0"/>
              </a:spcAft>
              <a:defRPr sz="2200" b="1">
                <a:solidFill>
                  <a:srgbClr val="7F7F7F"/>
                </a:solidFill>
                <a:latin typeface="Arial Narrow" pitchFamily="34" charset="0"/>
              </a:defRPr>
            </a:lvl5pPr>
            <a:lvl6pPr marL="457200" algn="l" rtl="0" fontAlgn="base">
              <a:spcBef>
                <a:spcPct val="0"/>
              </a:spcBef>
              <a:spcAft>
                <a:spcPct val="0"/>
              </a:spcAft>
              <a:defRPr sz="2200" b="1">
                <a:solidFill>
                  <a:srgbClr val="7F7F7F"/>
                </a:solidFill>
                <a:latin typeface="Arial Narrow" pitchFamily="34" charset="0"/>
              </a:defRPr>
            </a:lvl6pPr>
            <a:lvl7pPr marL="914400" algn="l" rtl="0" fontAlgn="base">
              <a:spcBef>
                <a:spcPct val="0"/>
              </a:spcBef>
              <a:spcAft>
                <a:spcPct val="0"/>
              </a:spcAft>
              <a:defRPr sz="2200" b="1">
                <a:solidFill>
                  <a:srgbClr val="7F7F7F"/>
                </a:solidFill>
                <a:latin typeface="Arial Narrow" pitchFamily="34" charset="0"/>
              </a:defRPr>
            </a:lvl7pPr>
            <a:lvl8pPr marL="1371600" algn="l" rtl="0" fontAlgn="base">
              <a:spcBef>
                <a:spcPct val="0"/>
              </a:spcBef>
              <a:spcAft>
                <a:spcPct val="0"/>
              </a:spcAft>
              <a:defRPr sz="2200" b="1">
                <a:solidFill>
                  <a:srgbClr val="7F7F7F"/>
                </a:solidFill>
                <a:latin typeface="Arial Narrow" pitchFamily="34" charset="0"/>
              </a:defRPr>
            </a:lvl8pPr>
            <a:lvl9pPr marL="1828800" algn="l" rtl="0" fontAlgn="base">
              <a:spcBef>
                <a:spcPct val="0"/>
              </a:spcBef>
              <a:spcAft>
                <a:spcPct val="0"/>
              </a:spcAft>
              <a:defRPr sz="2200" b="1">
                <a:solidFill>
                  <a:srgbClr val="7F7F7F"/>
                </a:solidFill>
                <a:latin typeface="Arial Narrow" pitchFamily="34" charset="0"/>
              </a:defRPr>
            </a:lvl9pPr>
          </a:lstStyle>
          <a:p>
            <a:pPr fontAlgn="auto">
              <a:spcAft>
                <a:spcPts val="0"/>
              </a:spcAft>
              <a:defRPr/>
            </a:pPr>
            <a:r>
              <a:rPr lang="fr-FR" sz="1800" b="0" dirty="0" smtClean="0">
                <a:solidFill>
                  <a:sysClr val="windowText" lastClr="000000">
                    <a:lumMod val="50000"/>
                    <a:lumOff val="50000"/>
                  </a:sysClr>
                </a:solidFill>
                <a:cs typeface="Calibri" panose="020F0502020204030204" pitchFamily="34" charset="0"/>
              </a:rPr>
              <a:t>TENTEZ DE REMPORTER DES CADEAUX !</a:t>
            </a:r>
            <a:endParaRPr lang="fr-FR" sz="1800" b="0" dirty="0">
              <a:solidFill>
                <a:sysClr val="windowText" lastClr="000000">
                  <a:lumMod val="50000"/>
                  <a:lumOff val="50000"/>
                </a:sysClr>
              </a:solidFill>
              <a:cs typeface="Calibri" panose="020F0502020204030204" pitchFamily="34" charset="0"/>
            </a:endParaRPr>
          </a:p>
          <a:p>
            <a:pPr fontAlgn="auto">
              <a:spcAft>
                <a:spcPts val="0"/>
              </a:spcAft>
              <a:defRPr/>
            </a:pPr>
            <a:r>
              <a:rPr lang="fr-FR" sz="1800" cap="none" dirty="0" smtClean="0">
                <a:solidFill>
                  <a:sysClr val="windowText" lastClr="000000">
                    <a:lumMod val="50000"/>
                    <a:lumOff val="50000"/>
                  </a:sysClr>
                </a:solidFill>
                <a:cs typeface="Calibri" panose="020F0502020204030204" pitchFamily="34" charset="0"/>
              </a:rPr>
              <a:t/>
            </a:r>
            <a:br>
              <a:rPr lang="fr-FR" sz="1800" cap="none" dirty="0" smtClean="0">
                <a:solidFill>
                  <a:sysClr val="windowText" lastClr="000000">
                    <a:lumMod val="50000"/>
                    <a:lumOff val="50000"/>
                  </a:sysClr>
                </a:solidFill>
                <a:cs typeface="Calibri" panose="020F0502020204030204" pitchFamily="34" charset="0"/>
              </a:rPr>
            </a:br>
            <a:endParaRPr lang="fr-FR" sz="1400" b="0" dirty="0">
              <a:solidFill>
                <a:srgbClr val="00B0F0"/>
              </a:solidFill>
              <a:cs typeface="Calibri" panose="020F0502020204030204" pitchFamily="34" charset="0"/>
            </a:endParaRPr>
          </a:p>
        </p:txBody>
      </p:sp>
      <p:cxnSp>
        <p:nvCxnSpPr>
          <p:cNvPr id="4" name="Connecteur droit 3"/>
          <p:cNvCxnSpPr/>
          <p:nvPr/>
        </p:nvCxnSpPr>
        <p:spPr>
          <a:xfrm>
            <a:off x="389183" y="182773"/>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 name="Connecteur droit 4"/>
          <p:cNvCxnSpPr/>
          <p:nvPr/>
        </p:nvCxnSpPr>
        <p:spPr>
          <a:xfrm>
            <a:off x="389183" y="830845"/>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179512" y="976772"/>
            <a:ext cx="5118921" cy="1708160"/>
          </a:xfrm>
          <a:prstGeom prst="rect">
            <a:avLst/>
          </a:prstGeom>
        </p:spPr>
        <p:txBody>
          <a:bodyPr wrap="square">
            <a:spAutoFit/>
          </a:bodyPr>
          <a:lstStyle/>
          <a:p>
            <a:r>
              <a:rPr lang="fr-FR" sz="1200" b="1" dirty="0" smtClean="0">
                <a:solidFill>
                  <a:srgbClr val="C00000"/>
                </a:solidFill>
              </a:rPr>
              <a:t>Vous êtes arrivés au bout de cette heure du jeudi… </a:t>
            </a:r>
            <a:r>
              <a:rPr lang="fr-FR" sz="1200" b="1" dirty="0">
                <a:solidFill>
                  <a:srgbClr val="C00000"/>
                </a:solidFill>
              </a:rPr>
              <a:t>ça se fête ! </a:t>
            </a:r>
            <a:endParaRPr lang="fr-FR" sz="1200" b="1" dirty="0" smtClean="0">
              <a:solidFill>
                <a:srgbClr val="C00000"/>
              </a:solidFill>
            </a:endParaRPr>
          </a:p>
          <a:p>
            <a:endParaRPr lang="fr-FR" sz="1200" dirty="0">
              <a:solidFill>
                <a:srgbClr val="C00000"/>
              </a:solidFill>
            </a:endParaRPr>
          </a:p>
          <a:p>
            <a:r>
              <a:rPr lang="fr-FR" sz="1200" dirty="0" smtClean="0">
                <a:solidFill>
                  <a:srgbClr val="C00000"/>
                </a:solidFill>
              </a:rPr>
              <a:t>Et </a:t>
            </a:r>
            <a:r>
              <a:rPr lang="fr-FR" sz="1200" dirty="0">
                <a:solidFill>
                  <a:srgbClr val="C00000"/>
                </a:solidFill>
              </a:rPr>
              <a:t>quoi de mieux qu'un </a:t>
            </a:r>
            <a:r>
              <a:rPr lang="fr-FR" sz="1200" dirty="0" smtClean="0">
                <a:solidFill>
                  <a:srgbClr val="C00000"/>
                </a:solidFill>
              </a:rPr>
              <a:t>QUIZ </a:t>
            </a:r>
            <a:r>
              <a:rPr lang="fr-FR" sz="1200" dirty="0">
                <a:solidFill>
                  <a:srgbClr val="C00000"/>
                </a:solidFill>
              </a:rPr>
              <a:t>pour célébrer ? </a:t>
            </a:r>
            <a:endParaRPr lang="fr-FR" sz="1200" dirty="0" smtClean="0">
              <a:solidFill>
                <a:srgbClr val="C00000"/>
              </a:solidFill>
            </a:endParaRPr>
          </a:p>
          <a:p>
            <a:r>
              <a:rPr lang="fr-FR" sz="1200" b="1" dirty="0" smtClean="0">
                <a:solidFill>
                  <a:srgbClr val="C00000"/>
                </a:solidFill>
              </a:rPr>
              <a:t>Qui </a:t>
            </a:r>
            <a:r>
              <a:rPr lang="fr-FR" sz="1200" b="1" dirty="0">
                <a:solidFill>
                  <a:srgbClr val="C00000"/>
                </a:solidFill>
              </a:rPr>
              <a:t>donc sera incollable sur </a:t>
            </a:r>
            <a:r>
              <a:rPr lang="fr-FR" sz="1200" b="1" dirty="0" smtClean="0">
                <a:solidFill>
                  <a:srgbClr val="C00000"/>
                </a:solidFill>
              </a:rPr>
              <a:t>nos offres d’assurance et d’assistance ?</a:t>
            </a:r>
            <a:endParaRPr lang="fr-FR" sz="1200" b="1" dirty="0">
              <a:solidFill>
                <a:srgbClr val="C00000"/>
              </a:solidFill>
            </a:endParaRPr>
          </a:p>
          <a:p>
            <a:endParaRPr lang="fr-FR" sz="1200" dirty="0">
              <a:solidFill>
                <a:srgbClr val="C00000"/>
              </a:solidFill>
            </a:endParaRPr>
          </a:p>
          <a:p>
            <a:r>
              <a:rPr lang="fr-FR" sz="1100" dirty="0">
                <a:solidFill>
                  <a:srgbClr val="C00000"/>
                </a:solidFill>
              </a:rPr>
              <a:t>Participez pour tenter de remporter </a:t>
            </a:r>
            <a:r>
              <a:rPr lang="fr-FR" sz="1100" dirty="0" smtClean="0">
                <a:solidFill>
                  <a:srgbClr val="C00000"/>
                </a:solidFill>
              </a:rPr>
              <a:t>de nombreux </a:t>
            </a:r>
            <a:r>
              <a:rPr lang="fr-FR" sz="1100" smtClean="0">
                <a:solidFill>
                  <a:srgbClr val="C00000"/>
                </a:solidFill>
              </a:rPr>
              <a:t>cadeaux </a:t>
            </a:r>
            <a:r>
              <a:rPr lang="fr-FR" sz="1100" smtClean="0">
                <a:solidFill>
                  <a:srgbClr val="C00000"/>
                </a:solidFill>
              </a:rPr>
              <a:t>(30 </a:t>
            </a:r>
            <a:r>
              <a:rPr lang="fr-FR" sz="1100" dirty="0" smtClean="0">
                <a:solidFill>
                  <a:srgbClr val="C00000"/>
                </a:solidFill>
              </a:rPr>
              <a:t>lots sont mis en jeu) dont le </a:t>
            </a:r>
            <a:r>
              <a:rPr lang="fr-FR" sz="1100" b="1" dirty="0" smtClean="0">
                <a:solidFill>
                  <a:srgbClr val="C00000"/>
                </a:solidFill>
              </a:rPr>
              <a:t>1</a:t>
            </a:r>
            <a:r>
              <a:rPr lang="fr-FR" sz="1100" b="1" baseline="30000" dirty="0" smtClean="0">
                <a:solidFill>
                  <a:srgbClr val="C00000"/>
                </a:solidFill>
              </a:rPr>
              <a:t>er</a:t>
            </a:r>
            <a:r>
              <a:rPr lang="fr-FR" sz="1100" b="1" dirty="0" smtClean="0">
                <a:solidFill>
                  <a:srgbClr val="C00000"/>
                </a:solidFill>
              </a:rPr>
              <a:t> prix </a:t>
            </a:r>
            <a:r>
              <a:rPr lang="fr-FR" sz="1100" dirty="0">
                <a:solidFill>
                  <a:srgbClr val="C00000"/>
                </a:solidFill>
              </a:rPr>
              <a:t>: </a:t>
            </a:r>
            <a:r>
              <a:rPr lang="fr-FR" sz="1100" dirty="0" smtClean="0">
                <a:solidFill>
                  <a:srgbClr val="C00000"/>
                </a:solidFill>
              </a:rPr>
              <a:t>une enceinte </a:t>
            </a:r>
            <a:r>
              <a:rPr lang="fr-FR" sz="1100" dirty="0">
                <a:solidFill>
                  <a:srgbClr val="C00000"/>
                </a:solidFill>
              </a:rPr>
              <a:t>sans fil Waterproof BLOOP, </a:t>
            </a:r>
            <a:r>
              <a:rPr lang="fr-FR" sz="1100" dirty="0" smtClean="0">
                <a:solidFill>
                  <a:srgbClr val="C00000"/>
                </a:solidFill>
              </a:rPr>
              <a:t>l’enceinte </a:t>
            </a:r>
            <a:r>
              <a:rPr lang="fr-FR" sz="1100" dirty="0" err="1">
                <a:solidFill>
                  <a:srgbClr val="C00000"/>
                </a:solidFill>
              </a:rPr>
              <a:t>Outdoor</a:t>
            </a:r>
            <a:r>
              <a:rPr lang="fr-FR" sz="1100" dirty="0">
                <a:solidFill>
                  <a:srgbClr val="C00000"/>
                </a:solidFill>
              </a:rPr>
              <a:t> ultime </a:t>
            </a:r>
            <a:r>
              <a:rPr lang="fr-FR" sz="1100" dirty="0" smtClean="0">
                <a:solidFill>
                  <a:srgbClr val="C00000"/>
                </a:solidFill>
              </a:rPr>
              <a:t>avec un </a:t>
            </a:r>
            <a:r>
              <a:rPr lang="fr-FR" sz="1100" dirty="0">
                <a:solidFill>
                  <a:srgbClr val="C00000"/>
                </a:solidFill>
              </a:rPr>
              <a:t>son </a:t>
            </a:r>
            <a:r>
              <a:rPr lang="fr-FR" sz="1100" dirty="0" smtClean="0">
                <a:solidFill>
                  <a:srgbClr val="C00000"/>
                </a:solidFill>
              </a:rPr>
              <a:t>impressionnant et un </a:t>
            </a:r>
            <a:r>
              <a:rPr lang="fr-FR" sz="1100" dirty="0">
                <a:solidFill>
                  <a:srgbClr val="C00000"/>
                </a:solidFill>
              </a:rPr>
              <a:t>design </a:t>
            </a:r>
            <a:r>
              <a:rPr lang="fr-FR" sz="1100" dirty="0" smtClean="0">
                <a:solidFill>
                  <a:srgbClr val="C00000"/>
                </a:solidFill>
              </a:rPr>
              <a:t>compact (Valeur 100€)</a:t>
            </a:r>
            <a:endParaRPr lang="fr-FR" sz="1100" dirty="0">
              <a:solidFill>
                <a:srgbClr val="C00000"/>
              </a:solidFill>
            </a:endParaRPr>
          </a:p>
          <a:p>
            <a:endParaRPr lang="fr-FR" sz="1200" dirty="0">
              <a:solidFill>
                <a:srgbClr val="C00000"/>
              </a:solidFill>
            </a:endParaRPr>
          </a:p>
        </p:txBody>
      </p:sp>
      <p:sp>
        <p:nvSpPr>
          <p:cNvPr id="10" name="Rectangle 9"/>
          <p:cNvSpPr/>
          <p:nvPr/>
        </p:nvSpPr>
        <p:spPr>
          <a:xfrm>
            <a:off x="3059832" y="2859782"/>
            <a:ext cx="5832648" cy="1969770"/>
          </a:xfrm>
          <a:prstGeom prst="rect">
            <a:avLst/>
          </a:prstGeom>
          <a:solidFill>
            <a:schemeClr val="accent2">
              <a:lumMod val="20000"/>
              <a:lumOff val="80000"/>
            </a:schemeClr>
          </a:solidFill>
        </p:spPr>
        <p:txBody>
          <a:bodyPr wrap="square">
            <a:spAutoFit/>
          </a:bodyPr>
          <a:lstStyle/>
          <a:p>
            <a:r>
              <a:rPr lang="fr-FR" sz="1000" b="1" dirty="0">
                <a:solidFill>
                  <a:srgbClr val="C00000"/>
                </a:solidFill>
              </a:rPr>
              <a:t>Pour participer, c'est simple ! Il vous suffit de </a:t>
            </a:r>
            <a:r>
              <a:rPr lang="fr-FR" sz="1000" b="1" dirty="0" smtClean="0">
                <a:solidFill>
                  <a:srgbClr val="C00000"/>
                </a:solidFill>
                <a:hlinkClick r:id="rId2"/>
              </a:rPr>
              <a:t>cliquer ici </a:t>
            </a:r>
            <a:r>
              <a:rPr lang="fr-FR" sz="1000" b="1" dirty="0" smtClean="0">
                <a:solidFill>
                  <a:srgbClr val="C00000"/>
                </a:solidFill>
              </a:rPr>
              <a:t>et de </a:t>
            </a:r>
            <a:r>
              <a:rPr lang="fr-FR" sz="1000" b="1" dirty="0">
                <a:solidFill>
                  <a:srgbClr val="C00000"/>
                </a:solidFill>
              </a:rPr>
              <a:t>répondre aux </a:t>
            </a:r>
            <a:r>
              <a:rPr lang="fr-FR" sz="1000" b="1" dirty="0" smtClean="0">
                <a:solidFill>
                  <a:srgbClr val="C00000"/>
                </a:solidFill>
              </a:rPr>
              <a:t>15 </a:t>
            </a:r>
            <a:r>
              <a:rPr lang="fr-FR" sz="1000" b="1" dirty="0">
                <a:solidFill>
                  <a:srgbClr val="C00000"/>
                </a:solidFill>
              </a:rPr>
              <a:t>questions suivantes ! </a:t>
            </a:r>
            <a:endParaRPr lang="fr-FR" sz="1000" b="1" dirty="0" smtClean="0">
              <a:solidFill>
                <a:srgbClr val="C00000"/>
              </a:solidFill>
            </a:endParaRPr>
          </a:p>
          <a:p>
            <a:r>
              <a:rPr lang="fr-FR" sz="1000" b="1" dirty="0" smtClean="0">
                <a:solidFill>
                  <a:srgbClr val="C00000"/>
                </a:solidFill>
              </a:rPr>
              <a:t>Un </a:t>
            </a:r>
            <a:r>
              <a:rPr lang="fr-FR" sz="1000" b="1" dirty="0">
                <a:solidFill>
                  <a:srgbClr val="C00000"/>
                </a:solidFill>
              </a:rPr>
              <a:t>tirage au sort aura lieu parmi les bonnes réponses.</a:t>
            </a:r>
          </a:p>
          <a:p>
            <a:endParaRPr lang="fr-FR" sz="1000" dirty="0">
              <a:solidFill>
                <a:srgbClr val="C00000"/>
              </a:solidFill>
            </a:endParaRPr>
          </a:p>
          <a:p>
            <a:r>
              <a:rPr lang="fr-FR" sz="1000" dirty="0">
                <a:solidFill>
                  <a:srgbClr val="C00000"/>
                </a:solidFill>
              </a:rPr>
              <a:t>Merci de bien vérifier que les coordonnées saisies sont correctes, car elles </a:t>
            </a:r>
            <a:r>
              <a:rPr lang="fr-FR" sz="1000" dirty="0" smtClean="0">
                <a:solidFill>
                  <a:srgbClr val="C00000"/>
                </a:solidFill>
              </a:rPr>
              <a:t>serviront au tirage au sort et à </a:t>
            </a:r>
            <a:r>
              <a:rPr lang="fr-FR" sz="1000" dirty="0">
                <a:solidFill>
                  <a:srgbClr val="C00000"/>
                </a:solidFill>
              </a:rPr>
              <a:t>l'envoi de votre lot !</a:t>
            </a:r>
          </a:p>
          <a:p>
            <a:endParaRPr lang="fr-FR" sz="1000" dirty="0">
              <a:solidFill>
                <a:srgbClr val="C00000"/>
              </a:solidFill>
            </a:endParaRPr>
          </a:p>
          <a:p>
            <a:r>
              <a:rPr lang="fr-FR" sz="1000" dirty="0" smtClean="0">
                <a:solidFill>
                  <a:srgbClr val="C00000"/>
                </a:solidFill>
              </a:rPr>
              <a:t>Concours ouvert  à partir de ce jeudi et jusqu'au 7 décembre </a:t>
            </a:r>
            <a:r>
              <a:rPr lang="fr-FR" sz="1000" dirty="0">
                <a:solidFill>
                  <a:srgbClr val="C00000"/>
                </a:solidFill>
              </a:rPr>
              <a:t>12h !</a:t>
            </a:r>
          </a:p>
          <a:p>
            <a:endParaRPr lang="fr-FR" sz="1000" dirty="0">
              <a:solidFill>
                <a:srgbClr val="C00000"/>
              </a:solidFill>
            </a:endParaRPr>
          </a:p>
          <a:p>
            <a:r>
              <a:rPr lang="fr-FR" sz="1000" dirty="0">
                <a:solidFill>
                  <a:srgbClr val="C00000"/>
                </a:solidFill>
              </a:rPr>
              <a:t>Tirage au sort </a:t>
            </a:r>
            <a:r>
              <a:rPr lang="fr-FR" sz="1000" dirty="0" smtClean="0">
                <a:solidFill>
                  <a:srgbClr val="C00000"/>
                </a:solidFill>
              </a:rPr>
              <a:t>parmi les bonnes réponses le 10 décembre.</a:t>
            </a:r>
            <a:endParaRPr lang="fr-FR" sz="1000" dirty="0">
              <a:solidFill>
                <a:srgbClr val="C00000"/>
              </a:solidFill>
            </a:endParaRPr>
          </a:p>
          <a:p>
            <a:endParaRPr lang="fr-FR" sz="1000" dirty="0">
              <a:solidFill>
                <a:srgbClr val="C00000"/>
              </a:solidFill>
            </a:endParaRPr>
          </a:p>
          <a:p>
            <a:endParaRPr lang="fr-FR" sz="1000" dirty="0">
              <a:solidFill>
                <a:srgbClr val="C00000"/>
              </a:solidFill>
            </a:endParaRPr>
          </a:p>
          <a:p>
            <a:r>
              <a:rPr lang="fr-FR" sz="1200" b="1" dirty="0">
                <a:solidFill>
                  <a:srgbClr val="C00000"/>
                </a:solidFill>
              </a:rPr>
              <a:t>Bonne chance à tous et à toutes !</a:t>
            </a:r>
          </a:p>
        </p:txBody>
      </p:sp>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9457974">
            <a:off x="5102738" y="1939641"/>
            <a:ext cx="1008154" cy="4161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2" descr="Résultat de recherche d'images pour &quot;noel&quo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00192" y="241764"/>
            <a:ext cx="2521891" cy="2369040"/>
          </a:xfrm>
          <a:prstGeom prst="ellipse">
            <a:avLst/>
          </a:prstGeom>
          <a:noFill/>
          <a:extLst>
            <a:ext uri="{909E8E84-426E-40DD-AFC4-6F175D3DCCD1}">
              <a14:hiddenFill xmlns:a14="http://schemas.microsoft.com/office/drawing/2010/main">
                <a:solidFill>
                  <a:srgbClr val="FFFFFF"/>
                </a:solidFill>
              </a14:hiddenFill>
            </a:ext>
          </a:extLst>
        </p:spPr>
      </p:pic>
      <p:pic>
        <p:nvPicPr>
          <p:cNvPr id="18" name="Picture 5" descr="Résultat de recherche d'images pour &quot;boule de noel&quo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312223"/>
            <a:ext cx="404428" cy="38076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Résultat de recherche d'images pour &quot;cadeau de noel dessin&quot;&quo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9512" y="3113910"/>
            <a:ext cx="2801355" cy="1430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40283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9" name="Picture 3" descr="Image associé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5936" y="1024995"/>
            <a:ext cx="5060934" cy="3704184"/>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3" name="Rectangle 2"/>
          <p:cNvSpPr/>
          <p:nvPr/>
        </p:nvSpPr>
        <p:spPr>
          <a:xfrm>
            <a:off x="5508104" y="1491630"/>
            <a:ext cx="2088232" cy="25202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5"/>
          <p:cNvSpPr txBox="1">
            <a:spLocks/>
          </p:cNvSpPr>
          <p:nvPr/>
        </p:nvSpPr>
        <p:spPr>
          <a:xfrm>
            <a:off x="369185" y="341824"/>
            <a:ext cx="7650163" cy="861774"/>
          </a:xfrm>
          <a:prstGeom prst="rect">
            <a:avLst/>
          </a:prstGeom>
        </p:spPr>
        <p:txBody>
          <a:bodyPr vert="horz" lIns="91440" tIns="45720" rIns="91440" bIns="45720" rtlCol="0" anchor="t" anchorCtr="0">
            <a:spAutoFit/>
          </a:bodyPr>
          <a:lstStyle>
            <a:lvl1pPr algn="l" rtl="0" fontAlgn="base">
              <a:spcBef>
                <a:spcPct val="0"/>
              </a:spcBef>
              <a:spcAft>
                <a:spcPct val="0"/>
              </a:spcAft>
              <a:defRPr sz="2200" b="1" kern="1200" cap="all" baseline="0">
                <a:solidFill>
                  <a:srgbClr val="7F7F7F"/>
                </a:solidFill>
                <a:latin typeface="+mj-lt"/>
                <a:ea typeface="+mj-ea"/>
                <a:cs typeface="+mj-cs"/>
              </a:defRPr>
            </a:lvl1pPr>
            <a:lvl2pPr algn="l" rtl="0" fontAlgn="base">
              <a:spcBef>
                <a:spcPct val="0"/>
              </a:spcBef>
              <a:spcAft>
                <a:spcPct val="0"/>
              </a:spcAft>
              <a:defRPr sz="2200" b="1">
                <a:solidFill>
                  <a:srgbClr val="7F7F7F"/>
                </a:solidFill>
                <a:latin typeface="Arial Narrow" pitchFamily="34" charset="0"/>
              </a:defRPr>
            </a:lvl2pPr>
            <a:lvl3pPr algn="l" rtl="0" fontAlgn="base">
              <a:spcBef>
                <a:spcPct val="0"/>
              </a:spcBef>
              <a:spcAft>
                <a:spcPct val="0"/>
              </a:spcAft>
              <a:defRPr sz="2200" b="1">
                <a:solidFill>
                  <a:srgbClr val="7F7F7F"/>
                </a:solidFill>
                <a:latin typeface="Arial Narrow" pitchFamily="34" charset="0"/>
              </a:defRPr>
            </a:lvl3pPr>
            <a:lvl4pPr algn="l" rtl="0" fontAlgn="base">
              <a:spcBef>
                <a:spcPct val="0"/>
              </a:spcBef>
              <a:spcAft>
                <a:spcPct val="0"/>
              </a:spcAft>
              <a:defRPr sz="2200" b="1">
                <a:solidFill>
                  <a:srgbClr val="7F7F7F"/>
                </a:solidFill>
                <a:latin typeface="Arial Narrow" pitchFamily="34" charset="0"/>
              </a:defRPr>
            </a:lvl4pPr>
            <a:lvl5pPr algn="l" rtl="0" fontAlgn="base">
              <a:spcBef>
                <a:spcPct val="0"/>
              </a:spcBef>
              <a:spcAft>
                <a:spcPct val="0"/>
              </a:spcAft>
              <a:defRPr sz="2200" b="1">
                <a:solidFill>
                  <a:srgbClr val="7F7F7F"/>
                </a:solidFill>
                <a:latin typeface="Arial Narrow" pitchFamily="34" charset="0"/>
              </a:defRPr>
            </a:lvl5pPr>
            <a:lvl6pPr marL="457200" algn="l" rtl="0" fontAlgn="base">
              <a:spcBef>
                <a:spcPct val="0"/>
              </a:spcBef>
              <a:spcAft>
                <a:spcPct val="0"/>
              </a:spcAft>
              <a:defRPr sz="2200" b="1">
                <a:solidFill>
                  <a:srgbClr val="7F7F7F"/>
                </a:solidFill>
                <a:latin typeface="Arial Narrow" pitchFamily="34" charset="0"/>
              </a:defRPr>
            </a:lvl6pPr>
            <a:lvl7pPr marL="914400" algn="l" rtl="0" fontAlgn="base">
              <a:spcBef>
                <a:spcPct val="0"/>
              </a:spcBef>
              <a:spcAft>
                <a:spcPct val="0"/>
              </a:spcAft>
              <a:defRPr sz="2200" b="1">
                <a:solidFill>
                  <a:srgbClr val="7F7F7F"/>
                </a:solidFill>
                <a:latin typeface="Arial Narrow" pitchFamily="34" charset="0"/>
              </a:defRPr>
            </a:lvl7pPr>
            <a:lvl8pPr marL="1371600" algn="l" rtl="0" fontAlgn="base">
              <a:spcBef>
                <a:spcPct val="0"/>
              </a:spcBef>
              <a:spcAft>
                <a:spcPct val="0"/>
              </a:spcAft>
              <a:defRPr sz="2200" b="1">
                <a:solidFill>
                  <a:srgbClr val="7F7F7F"/>
                </a:solidFill>
                <a:latin typeface="Arial Narrow" pitchFamily="34" charset="0"/>
              </a:defRPr>
            </a:lvl8pPr>
            <a:lvl9pPr marL="1828800" algn="l" rtl="0" fontAlgn="base">
              <a:spcBef>
                <a:spcPct val="0"/>
              </a:spcBef>
              <a:spcAft>
                <a:spcPct val="0"/>
              </a:spcAft>
              <a:defRPr sz="2200" b="1">
                <a:solidFill>
                  <a:srgbClr val="7F7F7F"/>
                </a:solidFill>
                <a:latin typeface="Arial Narrow" pitchFamily="34" charset="0"/>
              </a:defRPr>
            </a:lvl9pPr>
          </a:lstStyle>
          <a:p>
            <a:pPr fontAlgn="auto">
              <a:spcAft>
                <a:spcPts val="0"/>
              </a:spcAft>
              <a:defRPr/>
            </a:pPr>
            <a:r>
              <a:rPr lang="fr-FR" sz="1800" b="0" dirty="0">
                <a:solidFill>
                  <a:sysClr val="windowText" lastClr="000000">
                    <a:lumMod val="50000"/>
                    <a:lumOff val="50000"/>
                  </a:sysClr>
                </a:solidFill>
                <a:cs typeface="Calibri" panose="020F0502020204030204" pitchFamily="34" charset="0"/>
              </a:rPr>
              <a:t>L’ASSURANCE DE PASSER DE BELLES FÊTES </a:t>
            </a:r>
          </a:p>
          <a:p>
            <a:pPr fontAlgn="auto">
              <a:spcAft>
                <a:spcPts val="0"/>
              </a:spcAft>
              <a:defRPr/>
            </a:pPr>
            <a:r>
              <a:rPr lang="fr-FR" sz="1800" cap="none" dirty="0" smtClean="0">
                <a:solidFill>
                  <a:sysClr val="windowText" lastClr="000000">
                    <a:lumMod val="50000"/>
                    <a:lumOff val="50000"/>
                  </a:sysClr>
                </a:solidFill>
                <a:cs typeface="Calibri" panose="020F0502020204030204" pitchFamily="34" charset="0"/>
              </a:rPr>
              <a:t/>
            </a:r>
            <a:br>
              <a:rPr lang="fr-FR" sz="1800" cap="none" dirty="0" smtClean="0">
                <a:solidFill>
                  <a:sysClr val="windowText" lastClr="000000">
                    <a:lumMod val="50000"/>
                    <a:lumOff val="50000"/>
                  </a:sysClr>
                </a:solidFill>
                <a:cs typeface="Calibri" panose="020F0502020204030204" pitchFamily="34" charset="0"/>
              </a:rPr>
            </a:br>
            <a:endParaRPr lang="fr-FR" sz="1400" b="0" dirty="0">
              <a:solidFill>
                <a:srgbClr val="00B0F0"/>
              </a:solidFill>
              <a:cs typeface="Calibri" panose="020F0502020204030204" pitchFamily="34" charset="0"/>
            </a:endParaRPr>
          </a:p>
        </p:txBody>
      </p:sp>
      <p:cxnSp>
        <p:nvCxnSpPr>
          <p:cNvPr id="4" name="Connecteur droit 3"/>
          <p:cNvCxnSpPr/>
          <p:nvPr/>
        </p:nvCxnSpPr>
        <p:spPr>
          <a:xfrm>
            <a:off x="389183" y="182773"/>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 name="Connecteur droit 4"/>
          <p:cNvCxnSpPr/>
          <p:nvPr/>
        </p:nvCxnSpPr>
        <p:spPr>
          <a:xfrm>
            <a:off x="389183" y="830845"/>
            <a:ext cx="2520280"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ZoneTexte 7"/>
          <p:cNvSpPr txBox="1"/>
          <p:nvPr/>
        </p:nvSpPr>
        <p:spPr>
          <a:xfrm>
            <a:off x="-3642" y="1347614"/>
            <a:ext cx="4485120" cy="1938992"/>
          </a:xfrm>
          <a:prstGeom prst="rect">
            <a:avLst/>
          </a:prstGeom>
          <a:noFill/>
        </p:spPr>
        <p:txBody>
          <a:bodyPr wrap="square" rtlCol="0">
            <a:spAutoFit/>
          </a:bodyPr>
          <a:lstStyle/>
          <a:p>
            <a:pPr algn="ctr"/>
            <a:r>
              <a:rPr lang="fr-FR" sz="4000" b="1" dirty="0" smtClean="0">
                <a:solidFill>
                  <a:srgbClr val="C00000"/>
                </a:solidFill>
              </a:rPr>
              <a:t>Bonnes Fêtes</a:t>
            </a:r>
          </a:p>
          <a:p>
            <a:pPr algn="ctr"/>
            <a:r>
              <a:rPr lang="fr-FR" sz="4000" b="1" dirty="0" smtClean="0">
                <a:solidFill>
                  <a:srgbClr val="C00000"/>
                </a:solidFill>
              </a:rPr>
              <a:t> à toutes </a:t>
            </a:r>
          </a:p>
          <a:p>
            <a:pPr algn="ctr"/>
            <a:r>
              <a:rPr lang="fr-FR" sz="4000" b="1" dirty="0" smtClean="0">
                <a:solidFill>
                  <a:srgbClr val="C00000"/>
                </a:solidFill>
              </a:rPr>
              <a:t>et à tous !</a:t>
            </a:r>
            <a:endParaRPr lang="fr-FR" sz="4000" b="1" dirty="0">
              <a:solidFill>
                <a:srgbClr val="C00000"/>
              </a:solidFill>
            </a:endParaRPr>
          </a:p>
        </p:txBody>
      </p:sp>
      <p:sp>
        <p:nvSpPr>
          <p:cNvPr id="6" name="ZoneTexte 5"/>
          <p:cNvSpPr txBox="1"/>
          <p:nvPr/>
        </p:nvSpPr>
        <p:spPr>
          <a:xfrm>
            <a:off x="219007" y="4102519"/>
            <a:ext cx="1904721" cy="577081"/>
          </a:xfrm>
          <a:prstGeom prst="rect">
            <a:avLst/>
          </a:prstGeom>
          <a:noFill/>
        </p:spPr>
        <p:txBody>
          <a:bodyPr wrap="square" rtlCol="0">
            <a:spAutoFit/>
          </a:bodyPr>
          <a:lstStyle/>
          <a:p>
            <a:r>
              <a:rPr lang="fr-FR" sz="1050" b="1" dirty="0" smtClean="0">
                <a:solidFill>
                  <a:srgbClr val="C00000"/>
                </a:solidFill>
              </a:rPr>
              <a:t>Vous souhaitez  votre</a:t>
            </a:r>
          </a:p>
          <a:p>
            <a:r>
              <a:rPr lang="fr-FR" sz="1050" b="1" dirty="0" smtClean="0">
                <a:solidFill>
                  <a:srgbClr val="C00000"/>
                </a:solidFill>
              </a:rPr>
              <a:t>Heure du Jeudi en version </a:t>
            </a:r>
            <a:r>
              <a:rPr lang="fr-FR" sz="1050" b="1" dirty="0" err="1" smtClean="0">
                <a:solidFill>
                  <a:srgbClr val="C00000"/>
                </a:solidFill>
              </a:rPr>
              <a:t>Pdf</a:t>
            </a:r>
            <a:r>
              <a:rPr lang="fr-FR" sz="1050" b="1" dirty="0" smtClean="0">
                <a:solidFill>
                  <a:srgbClr val="C00000"/>
                </a:solidFill>
              </a:rPr>
              <a:t> :</a:t>
            </a:r>
          </a:p>
          <a:p>
            <a:r>
              <a:rPr lang="fr-FR" sz="1050" b="1" dirty="0" smtClean="0">
                <a:solidFill>
                  <a:srgbClr val="C00000"/>
                </a:solidFill>
                <a:hlinkClick r:id="rId4"/>
              </a:rPr>
              <a:t>Clic ici</a:t>
            </a:r>
            <a:endParaRPr lang="fr-FR" sz="1050" b="1" dirty="0">
              <a:solidFill>
                <a:srgbClr val="C00000"/>
              </a:solidFill>
            </a:endParaRPr>
          </a:p>
        </p:txBody>
      </p:sp>
      <p:pic>
        <p:nvPicPr>
          <p:cNvPr id="12" name="Picture 2" descr="Résultat de recherche d'images pour &quot;noel&quo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19347" y="144756"/>
            <a:ext cx="946751" cy="889369"/>
          </a:xfrm>
          <a:prstGeom prst="ellipse">
            <a:avLst/>
          </a:prstGeom>
          <a:noFill/>
          <a:extLst>
            <a:ext uri="{909E8E84-426E-40DD-AFC4-6F175D3DCCD1}">
              <a14:hiddenFill xmlns:a14="http://schemas.microsoft.com/office/drawing/2010/main">
                <a:solidFill>
                  <a:srgbClr val="FFFFFF"/>
                </a:solidFill>
              </a14:hiddenFill>
            </a:ext>
          </a:extLst>
        </p:spPr>
      </p:pic>
      <p:pic>
        <p:nvPicPr>
          <p:cNvPr id="13" name="Picture 5" descr="Résultat de recherche d'images pour &quot;boule de noel&quo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0" y="312223"/>
            <a:ext cx="404428" cy="380764"/>
          </a:xfrm>
          <a:prstGeom prst="rect">
            <a:avLst/>
          </a:prstGeom>
          <a:noFill/>
          <a:extLst>
            <a:ext uri="{909E8E84-426E-40DD-AFC4-6F175D3DCCD1}">
              <a14:hiddenFill xmlns:a14="http://schemas.microsoft.com/office/drawing/2010/main">
                <a:solidFill>
                  <a:srgbClr val="FFFFFF"/>
                </a:solidFill>
              </a14:hiddenFill>
            </a:ext>
          </a:extLst>
        </p:spPr>
      </p:pic>
      <p:pic>
        <p:nvPicPr>
          <p:cNvPr id="14337" name="Picture 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339752" y="3915654"/>
            <a:ext cx="1521547" cy="95080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5508104" y="1938774"/>
            <a:ext cx="2088232" cy="1785104"/>
          </a:xfrm>
          <a:prstGeom prst="rect">
            <a:avLst/>
          </a:prstGeom>
          <a:solidFill>
            <a:schemeClr val="bg1"/>
          </a:solidFill>
        </p:spPr>
        <p:txBody>
          <a:bodyPr wrap="square">
            <a:spAutoFit/>
          </a:bodyPr>
          <a:lstStyle/>
          <a:p>
            <a:r>
              <a:rPr lang="fr-FR" sz="1100" b="1" dirty="0" smtClean="0">
                <a:solidFill>
                  <a:schemeClr val="tx1">
                    <a:lumMod val="50000"/>
                    <a:lumOff val="50000"/>
                  </a:schemeClr>
                </a:solidFill>
                <a:latin typeface="Arial Black" panose="020B0A04020102020204" pitchFamily="34" charset="0"/>
              </a:rPr>
              <a:t>Il y a 4 âges dans la vie de l’homme :</a:t>
            </a:r>
          </a:p>
          <a:p>
            <a:pPr marL="285750" indent="-285750">
              <a:buFont typeface="Arial" panose="020B0604020202020204" pitchFamily="34" charset="0"/>
              <a:buChar char="•"/>
            </a:pPr>
            <a:r>
              <a:rPr lang="fr-FR" sz="1100" b="1" dirty="0" smtClean="0">
                <a:solidFill>
                  <a:schemeClr val="tx1">
                    <a:lumMod val="50000"/>
                    <a:lumOff val="50000"/>
                  </a:schemeClr>
                </a:solidFill>
                <a:latin typeface="Arial Black" panose="020B0A04020102020204" pitchFamily="34" charset="0"/>
              </a:rPr>
              <a:t>Celui où il croit au Père Noël,</a:t>
            </a:r>
          </a:p>
          <a:p>
            <a:pPr marL="285750" indent="-285750">
              <a:buFont typeface="Arial" panose="020B0604020202020204" pitchFamily="34" charset="0"/>
              <a:buChar char="•"/>
            </a:pPr>
            <a:r>
              <a:rPr lang="fr-FR" sz="1100" b="1" dirty="0" smtClean="0">
                <a:solidFill>
                  <a:schemeClr val="tx1">
                    <a:lumMod val="50000"/>
                    <a:lumOff val="50000"/>
                  </a:schemeClr>
                </a:solidFill>
                <a:latin typeface="Arial Black" panose="020B0A04020102020204" pitchFamily="34" charset="0"/>
              </a:rPr>
              <a:t>Celui où il ne croit plus au Père Noël,</a:t>
            </a:r>
          </a:p>
          <a:p>
            <a:pPr marL="285750" indent="-285750">
              <a:buFont typeface="Arial" panose="020B0604020202020204" pitchFamily="34" charset="0"/>
              <a:buChar char="•"/>
            </a:pPr>
            <a:r>
              <a:rPr lang="fr-FR" sz="1100" b="1" dirty="0" smtClean="0">
                <a:solidFill>
                  <a:schemeClr val="tx1">
                    <a:lumMod val="50000"/>
                    <a:lumOff val="50000"/>
                  </a:schemeClr>
                </a:solidFill>
                <a:latin typeface="Arial Black" panose="020B0A04020102020204" pitchFamily="34" charset="0"/>
              </a:rPr>
              <a:t>Celui où il est le Père Noël,</a:t>
            </a:r>
          </a:p>
          <a:p>
            <a:pPr marL="285750" indent="-285750">
              <a:buFont typeface="Arial" panose="020B0604020202020204" pitchFamily="34" charset="0"/>
              <a:buChar char="•"/>
            </a:pPr>
            <a:r>
              <a:rPr lang="fr-FR" sz="1100" b="1" dirty="0" smtClean="0">
                <a:solidFill>
                  <a:schemeClr val="tx1">
                    <a:lumMod val="50000"/>
                    <a:lumOff val="50000"/>
                  </a:schemeClr>
                </a:solidFill>
                <a:latin typeface="Arial Black" panose="020B0A04020102020204" pitchFamily="34" charset="0"/>
              </a:rPr>
              <a:t>Celui où il ressemble au Père Noël.</a:t>
            </a:r>
            <a:endParaRPr lang="fr-FR" sz="1100" b="1" dirty="0">
              <a:solidFill>
                <a:schemeClr val="tx1">
                  <a:lumMod val="50000"/>
                  <a:lumOff val="50000"/>
                </a:schemeClr>
              </a:solidFill>
              <a:latin typeface="Arial Black" panose="020B0A04020102020204" pitchFamily="34" charset="0"/>
            </a:endParaRPr>
          </a:p>
        </p:txBody>
      </p:sp>
    </p:spTree>
    <p:extLst>
      <p:ext uri="{BB962C8B-B14F-4D97-AF65-F5344CB8AC3E}">
        <p14:creationId xmlns:p14="http://schemas.microsoft.com/office/powerpoint/2010/main" val="3641852392"/>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lank">
  <a:themeElements>
    <a:clrScheme name="NATIXIS 2017">
      <a:dk1>
        <a:sysClr val="windowText" lastClr="000000"/>
      </a:dk1>
      <a:lt1>
        <a:sysClr val="window" lastClr="FFFFFF"/>
      </a:lt1>
      <a:dk2>
        <a:srgbClr val="581D74"/>
      </a:dk2>
      <a:lt2>
        <a:srgbClr val="707372"/>
      </a:lt2>
      <a:accent1>
        <a:srgbClr val="4D6995"/>
      </a:accent1>
      <a:accent2>
        <a:srgbClr val="AF1280"/>
      </a:accent2>
      <a:accent3>
        <a:srgbClr val="B14EB5"/>
      </a:accent3>
      <a:accent4>
        <a:srgbClr val="F07E53"/>
      </a:accent4>
      <a:accent5>
        <a:srgbClr val="7197BA"/>
      </a:accent5>
      <a:accent6>
        <a:srgbClr val="2499B6"/>
      </a:accent6>
      <a:hlink>
        <a:srgbClr val="000000"/>
      </a:hlink>
      <a:folHlink>
        <a:srgbClr val="00000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2755</TotalTime>
  <Words>5529</Words>
  <Application>Microsoft Office PowerPoint</Application>
  <PresentationFormat>Affichage à l'écran (16:9)</PresentationFormat>
  <Paragraphs>607</Paragraphs>
  <Slides>29</Slides>
  <Notes>4</Notes>
  <HiddenSlides>0</HiddenSlides>
  <MMClips>0</MMClips>
  <ScaleCrop>false</ScaleCrop>
  <HeadingPairs>
    <vt:vector size="4" baseType="variant">
      <vt:variant>
        <vt:lpstr>Thème</vt:lpstr>
      </vt:variant>
      <vt:variant>
        <vt:i4>2</vt:i4>
      </vt:variant>
      <vt:variant>
        <vt:lpstr>Titres des diapositives</vt:lpstr>
      </vt:variant>
      <vt:variant>
        <vt:i4>29</vt:i4>
      </vt:variant>
    </vt:vector>
  </HeadingPairs>
  <TitlesOfParts>
    <vt:vector size="31" baseType="lpstr">
      <vt:lpstr>Thème Office</vt:lpstr>
      <vt:lpstr>blank</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GCE Tech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A6700865</dc:creator>
  <cp:lastModifiedBy>A6700865</cp:lastModifiedBy>
  <cp:revision>252</cp:revision>
  <cp:lastPrinted>2019-11-27T11:18:33Z</cp:lastPrinted>
  <dcterms:created xsi:type="dcterms:W3CDTF">2019-06-17T13:39:53Z</dcterms:created>
  <dcterms:modified xsi:type="dcterms:W3CDTF">2019-12-02T15:50:19Z</dcterms:modified>
</cp:coreProperties>
</file>