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468" r:id="rId2"/>
    <p:sldId id="1835" r:id="rId3"/>
    <p:sldId id="1815" r:id="rId4"/>
    <p:sldId id="1816" r:id="rId5"/>
    <p:sldId id="1836" r:id="rId6"/>
    <p:sldId id="1826" r:id="rId7"/>
    <p:sldId id="1828" r:id="rId8"/>
    <p:sldId id="1829" r:id="rId9"/>
    <p:sldId id="1834" r:id="rId10"/>
    <p:sldId id="1837" r:id="rId11"/>
    <p:sldId id="1830" r:id="rId12"/>
    <p:sldId id="1825" r:id="rId13"/>
    <p:sldId id="1853" r:id="rId14"/>
    <p:sldId id="1852" r:id="rId15"/>
    <p:sldId id="1851" r:id="rId16"/>
    <p:sldId id="1840" r:id="rId17"/>
    <p:sldId id="1841" r:id="rId18"/>
    <p:sldId id="1842" r:id="rId19"/>
    <p:sldId id="1843" r:id="rId20"/>
    <p:sldId id="1844" r:id="rId21"/>
    <p:sldId id="1845" r:id="rId22"/>
    <p:sldId id="1849" r:id="rId23"/>
    <p:sldId id="1850" r:id="rId24"/>
    <p:sldId id="1846" r:id="rId2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EA6A"/>
    <a:srgbClr val="660066"/>
    <a:srgbClr val="009999"/>
    <a:srgbClr val="00CC99"/>
    <a:srgbClr val="FF9900"/>
    <a:srgbClr val="FA8A72"/>
    <a:srgbClr val="00823B"/>
    <a:srgbClr val="C0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3073" autoAdjust="0"/>
  </p:normalViewPr>
  <p:slideViewPr>
    <p:cSldViewPr snapToGrid="0">
      <p:cViewPr>
        <p:scale>
          <a:sx n="110" d="100"/>
          <a:sy n="110" d="100"/>
        </p:scale>
        <p:origin x="-181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orient="horz" pos="3105"/>
        <p:guide orient="horz" pos="314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11529267502979"/>
          <c:y val="8.9795918367346933E-2"/>
          <c:w val="0.86438864433284424"/>
          <c:h val="0.76624521934758161"/>
        </c:manualLayout>
      </c:layout>
      <c:areaChart>
        <c:grouping val="stacked"/>
        <c:varyColors val="0"/>
        <c:ser>
          <c:idx val="0"/>
          <c:order val="2"/>
          <c:tx>
            <c:strRef>
              <c:f>Feuil1!#REF!</c:f>
              <c:strCache>
                <c:ptCount val="1"/>
                <c:pt idx="0">
                  <c:v>#REF!</c:v>
                </c:pt>
              </c:strCache>
            </c:strRef>
          </c:tx>
          <c:spPr>
            <a:noFill/>
          </c:spP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15968"/>
        <c:axId val="6934528"/>
      </c:areaChart>
      <c:lineChart>
        <c:grouping val="standard"/>
        <c:varyColors val="0"/>
        <c:ser>
          <c:idx val="1"/>
          <c:order val="0"/>
          <c:tx>
            <c:strRef>
              <c:f>Feuil1!$B$1</c:f>
              <c:strCache>
                <c:ptCount val="1"/>
                <c:pt idx="0">
                  <c:v>2018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Feuil1!$B$2:$B$53</c:f>
              <c:numCache>
                <c:formatCode>_-* #,##0\ _€_-;\-* #,##0\ _€_-;_-* "-"??\ _€_-;_-@_-</c:formatCode>
                <c:ptCount val="52"/>
                <c:pt idx="0">
                  <c:v>36</c:v>
                </c:pt>
                <c:pt idx="1">
                  <c:v>47</c:v>
                </c:pt>
                <c:pt idx="2">
                  <c:v>58</c:v>
                </c:pt>
                <c:pt idx="3">
                  <c:v>37</c:v>
                </c:pt>
                <c:pt idx="4">
                  <c:v>49</c:v>
                </c:pt>
                <c:pt idx="5">
                  <c:v>70</c:v>
                </c:pt>
                <c:pt idx="6">
                  <c:v>65</c:v>
                </c:pt>
                <c:pt idx="7">
                  <c:v>64</c:v>
                </c:pt>
                <c:pt idx="8">
                  <c:v>40</c:v>
                </c:pt>
                <c:pt idx="9">
                  <c:v>49</c:v>
                </c:pt>
                <c:pt idx="10">
                  <c:v>62</c:v>
                </c:pt>
                <c:pt idx="11">
                  <c:v>53</c:v>
                </c:pt>
                <c:pt idx="12">
                  <c:v>47</c:v>
                </c:pt>
                <c:pt idx="13">
                  <c:v>60</c:v>
                </c:pt>
                <c:pt idx="14">
                  <c:v>55</c:v>
                </c:pt>
                <c:pt idx="15">
                  <c:v>62</c:v>
                </c:pt>
                <c:pt idx="16">
                  <c:v>61</c:v>
                </c:pt>
                <c:pt idx="17">
                  <c:v>39</c:v>
                </c:pt>
                <c:pt idx="18">
                  <c:v>16</c:v>
                </c:pt>
                <c:pt idx="19">
                  <c:v>55</c:v>
                </c:pt>
                <c:pt idx="20">
                  <c:v>45</c:v>
                </c:pt>
                <c:pt idx="21">
                  <c:v>48</c:v>
                </c:pt>
                <c:pt idx="22">
                  <c:v>71</c:v>
                </c:pt>
                <c:pt idx="23">
                  <c:v>50</c:v>
                </c:pt>
                <c:pt idx="24">
                  <c:v>57</c:v>
                </c:pt>
                <c:pt idx="25">
                  <c:v>53</c:v>
                </c:pt>
                <c:pt idx="26">
                  <c:v>51</c:v>
                </c:pt>
                <c:pt idx="27">
                  <c:v>54</c:v>
                </c:pt>
                <c:pt idx="28">
                  <c:v>59</c:v>
                </c:pt>
                <c:pt idx="29">
                  <c:v>61</c:v>
                </c:pt>
                <c:pt idx="30">
                  <c:v>36</c:v>
                </c:pt>
                <c:pt idx="31">
                  <c:v>32</c:v>
                </c:pt>
                <c:pt idx="32">
                  <c:v>19</c:v>
                </c:pt>
                <c:pt idx="33">
                  <c:v>27</c:v>
                </c:pt>
                <c:pt idx="34">
                  <c:v>32</c:v>
                </c:pt>
                <c:pt idx="35">
                  <c:v>29</c:v>
                </c:pt>
                <c:pt idx="36">
                  <c:v>28</c:v>
                </c:pt>
                <c:pt idx="37">
                  <c:v>49</c:v>
                </c:pt>
                <c:pt idx="38">
                  <c:v>30</c:v>
                </c:pt>
                <c:pt idx="39">
                  <c:v>49</c:v>
                </c:pt>
                <c:pt idx="40">
                  <c:v>40</c:v>
                </c:pt>
                <c:pt idx="41">
                  <c:v>44</c:v>
                </c:pt>
                <c:pt idx="42">
                  <c:v>81</c:v>
                </c:pt>
                <c:pt idx="43">
                  <c:v>42</c:v>
                </c:pt>
                <c:pt idx="44">
                  <c:v>55</c:v>
                </c:pt>
                <c:pt idx="45">
                  <c:v>60</c:v>
                </c:pt>
                <c:pt idx="46">
                  <c:v>59</c:v>
                </c:pt>
                <c:pt idx="47">
                  <c:v>57</c:v>
                </c:pt>
                <c:pt idx="48">
                  <c:v>66</c:v>
                </c:pt>
                <c:pt idx="49">
                  <c:v>63</c:v>
                </c:pt>
                <c:pt idx="50">
                  <c:v>89</c:v>
                </c:pt>
                <c:pt idx="51">
                  <c:v>40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888-9243-B641-6834F2E98E50}"/>
            </c:ext>
          </c:extLst>
        </c:ser>
        <c:ser>
          <c:idx val="2"/>
          <c:order val="1"/>
          <c:tx>
            <c:strRef>
              <c:f>Feuil1!$C$1</c:f>
              <c:strCache>
                <c:ptCount val="1"/>
                <c:pt idx="0">
                  <c:v>2019</c:v>
                </c:pt>
              </c:strCache>
            </c:strRef>
          </c:tx>
          <c:spPr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7"/>
            <c:spPr>
              <a:solidFill>
                <a:srgbClr val="C00000"/>
              </a:solidFill>
              <a:ln>
                <a:noFill/>
              </a:ln>
            </c:spPr>
          </c:marke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Feuil1!$C$2:$C$53</c:f>
              <c:numCache>
                <c:formatCode>_-* #,##0\ _€_-;\-* #,##0\ _€_-;_-* "-"??\ _€_-;_-@_-</c:formatCode>
                <c:ptCount val="52"/>
                <c:pt idx="0">
                  <c:v>21</c:v>
                </c:pt>
                <c:pt idx="1">
                  <c:v>59</c:v>
                </c:pt>
                <c:pt idx="2">
                  <c:v>74</c:v>
                </c:pt>
                <c:pt idx="3">
                  <c:v>48</c:v>
                </c:pt>
                <c:pt idx="4">
                  <c:v>66</c:v>
                </c:pt>
                <c:pt idx="5">
                  <c:v>87</c:v>
                </c:pt>
                <c:pt idx="6">
                  <c:v>87</c:v>
                </c:pt>
                <c:pt idx="7">
                  <c:v>92</c:v>
                </c:pt>
                <c:pt idx="8">
                  <c:v>85</c:v>
                </c:pt>
                <c:pt idx="9">
                  <c:v>82</c:v>
                </c:pt>
                <c:pt idx="10">
                  <c:v>86</c:v>
                </c:pt>
                <c:pt idx="11">
                  <c:v>127</c:v>
                </c:pt>
                <c:pt idx="12">
                  <c:v>100</c:v>
                </c:pt>
                <c:pt idx="13">
                  <c:v>166</c:v>
                </c:pt>
                <c:pt idx="14">
                  <c:v>143</c:v>
                </c:pt>
                <c:pt idx="15">
                  <c:v>102</c:v>
                </c:pt>
                <c:pt idx="16">
                  <c:v>147</c:v>
                </c:pt>
                <c:pt idx="17">
                  <c:v>118</c:v>
                </c:pt>
                <c:pt idx="18">
                  <c:v>121</c:v>
                </c:pt>
                <c:pt idx="19">
                  <c:v>221</c:v>
                </c:pt>
                <c:pt idx="20">
                  <c:v>300</c:v>
                </c:pt>
                <c:pt idx="21">
                  <c:v>230</c:v>
                </c:pt>
                <c:pt idx="22">
                  <c:v>261</c:v>
                </c:pt>
                <c:pt idx="23">
                  <c:v>369</c:v>
                </c:pt>
                <c:pt idx="24">
                  <c:v>428</c:v>
                </c:pt>
                <c:pt idx="25">
                  <c:v>348</c:v>
                </c:pt>
                <c:pt idx="26">
                  <c:v>378</c:v>
                </c:pt>
                <c:pt idx="27">
                  <c:v>380</c:v>
                </c:pt>
                <c:pt idx="28">
                  <c:v>322</c:v>
                </c:pt>
                <c:pt idx="29">
                  <c:v>289</c:v>
                </c:pt>
                <c:pt idx="30">
                  <c:v>236</c:v>
                </c:pt>
                <c:pt idx="31">
                  <c:v>213</c:v>
                </c:pt>
                <c:pt idx="32">
                  <c:v>192</c:v>
                </c:pt>
                <c:pt idx="33">
                  <c:v>199</c:v>
                </c:pt>
                <c:pt idx="34">
                  <c:v>227</c:v>
                </c:pt>
                <c:pt idx="35">
                  <c:v>223</c:v>
                </c:pt>
                <c:pt idx="36">
                  <c:v>253</c:v>
                </c:pt>
                <c:pt idx="37">
                  <c:v>245</c:v>
                </c:pt>
                <c:pt idx="38">
                  <c:v>286</c:v>
                </c:pt>
                <c:pt idx="39">
                  <c:v>260</c:v>
                </c:pt>
                <c:pt idx="40">
                  <c:v>249</c:v>
                </c:pt>
                <c:pt idx="41">
                  <c:v>298</c:v>
                </c:pt>
                <c:pt idx="42">
                  <c:v>303</c:v>
                </c:pt>
                <c:pt idx="43">
                  <c:v>136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712-C246-B9A4-CF996B604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15968"/>
        <c:axId val="6934528"/>
      </c:lineChart>
      <c:dateAx>
        <c:axId val="6915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>
                <a:solidFill>
                  <a:schemeClr val="bg1"/>
                </a:solidFill>
              </a:defRPr>
            </a:pPr>
            <a:endParaRPr lang="fr-FR"/>
          </a:p>
        </c:txPr>
        <c:crossAx val="6934528"/>
        <c:crosses val="autoZero"/>
        <c:auto val="1"/>
        <c:lblOffset val="100"/>
        <c:baseTimeUnit val="months"/>
        <c:majorTimeUnit val="months"/>
        <c:minorUnit val="1"/>
        <c:minorTimeUnit val="months"/>
      </c:dateAx>
      <c:valAx>
        <c:axId val="6934528"/>
        <c:scaling>
          <c:orientation val="minMax"/>
          <c:max val="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bg1">
                    <a:lumMod val="50000"/>
                  </a:schemeClr>
                </a:solidFill>
              </a:defRPr>
            </a:pPr>
            <a:endParaRPr lang="fr-FR"/>
          </a:p>
        </c:txPr>
        <c:crossAx val="6915968"/>
        <c:crosses val="autoZero"/>
        <c:crossBetween val="between"/>
      </c:valAx>
      <c:spPr>
        <a:gradFill flip="none" rotWithShape="1">
          <a:gsLst>
            <a:gs pos="0">
              <a:schemeClr val="bg1">
                <a:lumMod val="85000"/>
              </a:schemeClr>
            </a:gs>
            <a:gs pos="18000">
              <a:schemeClr val="bg1">
                <a:lumMod val="95000"/>
              </a:schemeClr>
            </a:gs>
            <a:gs pos="46000">
              <a:schemeClr val="bg1"/>
            </a:gs>
          </a:gsLst>
          <a:lin ang="18900000" scaled="1"/>
          <a:tileRect/>
        </a:gradFill>
      </c:spPr>
    </c:plotArea>
    <c:legend>
      <c:legendPos val="t"/>
      <c:legendEntry>
        <c:idx val="0"/>
        <c:delete val="1"/>
      </c:legendEntry>
      <c:legendEntry>
        <c:idx val="1"/>
        <c:txPr>
          <a:bodyPr/>
          <a:lstStyle/>
          <a:p>
            <a:pPr>
              <a:defRPr sz="9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9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75438685636856373"/>
          <c:y val="0"/>
          <c:w val="0.22859993224932249"/>
          <c:h val="6.3792500000000002E-2"/>
        </c:manualLayout>
      </c:layout>
      <c:overlay val="0"/>
      <c:txPr>
        <a:bodyPr/>
        <a:lstStyle/>
        <a:p>
          <a:pPr>
            <a:defRPr sz="900">
              <a:latin typeface="Arial" panose="020B0604020202020204" pitchFamily="34" charset="0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16/01/2020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16/01/2020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bpcesc-cegee-bdd@bpce-sc.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Heure Du Jeudi</a:t>
            </a:r>
            <a:b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14/11/2019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fr-FR" sz="3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Crédit immobilier</a:t>
            </a:r>
            <a:r>
              <a:rPr lang="fr-FR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3000" dirty="0" smtClean="0"/>
              <a:t>Nouvel outil de traitement des renégociations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080000"/>
            <a:ext cx="7738280" cy="4675211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/>
              <a:t>Le contexte et la stratégie CEGEE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La démarche commerciale et la défense du PNB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Le nouvel outil</a:t>
            </a:r>
          </a:p>
        </p:txBody>
      </p:sp>
    </p:spTree>
    <p:extLst>
      <p:ext uri="{BB962C8B-B14F-4D97-AF65-F5344CB8AC3E}">
        <p14:creationId xmlns:p14="http://schemas.microsoft.com/office/powerpoint/2010/main" val="85858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 rot="16200000">
            <a:off x="-3216239" y="3216241"/>
            <a:ext cx="6867525" cy="435046"/>
          </a:xfrm>
        </p:spPr>
        <p:txBody>
          <a:bodyPr/>
          <a:lstStyle/>
          <a:p>
            <a:r>
              <a:rPr lang="fr-FR" dirty="0" smtClean="0">
                <a:sym typeface="Wingdings 2"/>
              </a:rPr>
              <a:t>Contexte et stratégie</a:t>
            </a:r>
            <a:endParaRPr lang="fr-FR" dirty="0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SzTx/>
              <a:defRPr/>
            </a:pPr>
            <a:r>
              <a:rPr lang="fr-FR" dirty="0" smtClean="0"/>
              <a:t>Le volume et l’accélération des demandes de renégociations nous a amené à revoir notre stratégie, notre </a:t>
            </a:r>
            <a:r>
              <a:rPr lang="fr-FR" dirty="0" err="1" smtClean="0"/>
              <a:t>process</a:t>
            </a:r>
            <a:r>
              <a:rPr lang="fr-FR" dirty="0" smtClean="0"/>
              <a:t> et notre outil</a:t>
            </a:r>
            <a:endParaRPr lang="fr-FR" dirty="0"/>
          </a:p>
        </p:txBody>
      </p:sp>
      <p:sp>
        <p:nvSpPr>
          <p:cNvPr id="14" name="Espace réservé du contenu 29"/>
          <p:cNvSpPr txBox="1">
            <a:spLocks/>
          </p:cNvSpPr>
          <p:nvPr/>
        </p:nvSpPr>
        <p:spPr>
          <a:xfrm>
            <a:off x="6660000" y="1620000"/>
            <a:ext cx="234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/>
            <a:endParaRPr lang="fr-FR" sz="110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endParaRPr lang="fr-FR" sz="110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Depuis </a:t>
            </a:r>
            <a:r>
              <a:rPr lang="fr-FR" sz="1100" b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le 1</a:t>
            </a:r>
            <a:r>
              <a:rPr lang="fr-FR" sz="1100" b="0" baseline="30000" dirty="0">
                <a:solidFill>
                  <a:prstClr val="black">
                    <a:lumMod val="50000"/>
                    <a:lumOff val="50000"/>
                  </a:prstClr>
                </a:solidFill>
              </a:rPr>
              <a:t>er</a:t>
            </a:r>
            <a:r>
              <a:rPr lang="fr-FR" sz="1100" b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janvier, un total de 8.657 demandes</a:t>
            </a:r>
          </a:p>
          <a:p>
            <a:pPr marL="179388" indent="-179388"/>
            <a:endParaRPr lang="fr-FR" sz="1100" b="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En moyennes hebdo</a:t>
            </a:r>
          </a:p>
          <a:p>
            <a:pPr marL="630238" lvl="1" indent="-179388"/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78 demandes au 1</a:t>
            </a:r>
            <a:r>
              <a:rPr lang="fr-FR" sz="1100" baseline="30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er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trimestre</a:t>
            </a:r>
          </a:p>
          <a:p>
            <a:pPr marL="630238" lvl="1" indent="-179388"/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227 </a:t>
            </a:r>
            <a:r>
              <a:rPr lang="fr-FR" sz="1100" dirty="0">
                <a:solidFill>
                  <a:prstClr val="black">
                    <a:lumMod val="50000"/>
                    <a:lumOff val="50000"/>
                  </a:prstClr>
                </a:solidFill>
              </a:rPr>
              <a:t>au 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</a:t>
            </a:r>
            <a:r>
              <a:rPr lang="fr-FR" sz="1100" baseline="30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ème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trimestre</a:t>
            </a:r>
          </a:p>
          <a:p>
            <a:pPr marL="630238" lvl="1" indent="-179388"/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265 au 3</a:t>
            </a:r>
            <a:r>
              <a:rPr lang="fr-FR" sz="1100" baseline="30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ème</a:t>
            </a:r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trimestre</a:t>
            </a:r>
            <a:endParaRPr lang="fr-FR" sz="11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endParaRPr lang="fr-FR" sz="1100" b="0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179388" indent="-179388"/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Sur le 4</a:t>
            </a:r>
            <a:r>
              <a:rPr lang="fr-FR" sz="1100" b="0" baseline="30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ème</a:t>
            </a:r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trimestre</a:t>
            </a:r>
          </a:p>
          <a:p>
            <a:pPr marL="630238" lvl="1" indent="-179388"/>
            <a:r>
              <a:rPr lang="fr-FR" sz="11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1.246</a:t>
            </a:r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demandes</a:t>
            </a:r>
          </a:p>
          <a:p>
            <a:pPr marL="630238" lvl="1" indent="-179388"/>
            <a:r>
              <a:rPr lang="fr-FR" sz="1100" b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249 en moyenne hebdo</a:t>
            </a:r>
            <a:endParaRPr lang="fr-FR" sz="1100" b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840000" y="1440000"/>
            <a:ext cx="1492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Eléments d’analyse</a:t>
            </a:r>
            <a:endParaRPr lang="fr-FR" sz="1100" i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50000" y="1440000"/>
            <a:ext cx="30668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demandes de renégociation</a:t>
            </a:r>
            <a:endParaRPr lang="fr-FR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0000" y="6480000"/>
            <a:ext cx="18428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Source :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BPCE Solutions Crédit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11" name="Graphique 10"/>
          <p:cNvGraphicFramePr/>
          <p:nvPr>
            <p:extLst>
              <p:ext uri="{D42A27DB-BD31-4B8C-83A1-F6EECF244321}">
                <p14:modId xmlns:p14="http://schemas.microsoft.com/office/powerpoint/2010/main" val="1430111569"/>
              </p:ext>
            </p:extLst>
          </p:nvPr>
        </p:nvGraphicFramePr>
        <p:xfrm>
          <a:off x="792000" y="1728000"/>
          <a:ext cx="5904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Connecteur droit 11"/>
          <p:cNvCxnSpPr/>
          <p:nvPr/>
        </p:nvCxnSpPr>
        <p:spPr>
          <a:xfrm>
            <a:off x="6783919" y="1727999"/>
            <a:ext cx="0" cy="338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24591630"/>
              </p:ext>
            </p:extLst>
          </p:nvPr>
        </p:nvGraphicFramePr>
        <p:xfrm>
          <a:off x="1440000" y="4824000"/>
          <a:ext cx="5054400" cy="3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212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févr.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avr.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juin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juil.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août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déc.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753672" y="5292000"/>
            <a:ext cx="7738280" cy="900000"/>
          </a:xfrm>
        </p:spPr>
        <p:txBody>
          <a:bodyPr>
            <a:normAutofit/>
          </a:bodyPr>
          <a:lstStyle/>
          <a:p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Comité des Prix a décidé de</a:t>
            </a: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proposer des conditions dynamiques tout en défendant notre PNB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lancer les travaux pour disposer d’un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nouvel outil plus efficace et plus fiable</a:t>
            </a:r>
          </a:p>
        </p:txBody>
      </p:sp>
    </p:spTree>
    <p:extLst>
      <p:ext uri="{BB962C8B-B14F-4D97-AF65-F5344CB8AC3E}">
        <p14:creationId xmlns:p14="http://schemas.microsoft.com/office/powerpoint/2010/main" val="338085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" grpId="0"/>
      <p:bldGraphic spid="11" grpId="0">
        <p:bldAsOne/>
      </p:bldGraphic>
      <p:bldP spid="1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ym typeface="Wingdings 2"/>
              </a:rPr>
              <a:t>Contexte et stratégie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schéma délégataire actuel a fortement évolué pour plus de simplicité et de réactivité dans un contexte où nous ne voulons pas perdre de </a:t>
            </a:r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Conditions de taux selon les démarches du client (offre concurrente ou pas)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Conditions </a:t>
            </a:r>
            <a:r>
              <a:rPr lang="fr-FR" dirty="0">
                <a:solidFill>
                  <a:srgbClr val="C00000"/>
                </a:solidFill>
                <a:sym typeface="Wingdings"/>
              </a:rPr>
              <a:t>de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frais destinées à défendre notre </a:t>
            </a:r>
            <a:r>
              <a:rPr lang="fr-FR" smtClean="0">
                <a:solidFill>
                  <a:srgbClr val="C00000"/>
                </a:solidFill>
                <a:sym typeface="Wingdings"/>
              </a:rPr>
              <a:t>PNB immédiat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 taux d’équilibre :</a:t>
            </a:r>
          </a:p>
          <a:p>
            <a:pPr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1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conditions concurrentes (taux, durée, frais, capital emprunté) permettent de calculer le coût total du crédit externe</a:t>
            </a:r>
          </a:p>
          <a:p>
            <a:pPr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1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à partir de ce coût total, ramené à notre capital restant dû, nous pouvons calculer un taux d’équilibre</a:t>
            </a:r>
          </a:p>
          <a:p>
            <a:pPr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1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taux d’équilibre permet de caler notre proposition sur le même niveau de coût total pour le client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75475"/>
              </p:ext>
            </p:extLst>
          </p:nvPr>
        </p:nvGraphicFramePr>
        <p:xfrm>
          <a:off x="1080000" y="1980000"/>
          <a:ext cx="7560000" cy="320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000"/>
                <a:gridCol w="1440000"/>
                <a:gridCol w="1440000"/>
                <a:gridCol w="1440000"/>
                <a:gridCol w="1440000"/>
              </a:tblGrid>
              <a:tr h="5040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Conditions de taux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Conditions de frais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00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Sans</a:t>
                      </a: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offre concurrente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Avec</a:t>
                      </a: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offre concurrente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Frais de 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renégociation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semestre d’intérêt sur le CRD calculé au taux moyen du crédit sans pouvoir dépasser 3%</a:t>
                      </a: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Frais 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d’avenant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euros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Niveau</a:t>
                      </a:r>
                      <a:r>
                        <a:rPr lang="fr-FR" sz="11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Agence</a:t>
                      </a: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renégociation ≥ </a:t>
                      </a: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barème crédit mini DA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aucune délégation</a:t>
                      </a:r>
                      <a:endParaRPr lang="fr-FR" sz="10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aucune </a:t>
                      </a:r>
                      <a:r>
                        <a:rPr lang="fr-FR" sz="10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délégation</a:t>
                      </a:r>
                      <a:endParaRPr lang="fr-FR" sz="10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aucune délégation</a:t>
                      </a:r>
                      <a:endParaRPr lang="fr-FR" sz="10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Niveau DR - </a:t>
                      </a: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pas </a:t>
                      </a:r>
                      <a:r>
                        <a:rPr lang="fr-FR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 délégation supplémentaire sur le niveau agence</a:t>
                      </a:r>
                      <a:endParaRPr lang="fr-FR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renégociation ≥ </a:t>
                      </a: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</a:t>
                      </a:r>
                      <a:r>
                        <a:rPr lang="fr-FR" sz="1000" b="1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d’équilibre* </a:t>
                      </a: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</a:t>
                      </a:r>
                      <a:r>
                        <a:rPr lang="fr-FR" sz="1000" b="0" baseline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ffre </a:t>
                      </a:r>
                      <a:r>
                        <a:rPr lang="fr-FR" sz="1000" b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concurrente</a:t>
                      </a:r>
                      <a:endParaRPr lang="fr-FR" sz="1000" b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Niveau Direction Marché</a:t>
                      </a:r>
                      <a:endParaRPr lang="fr-FR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000" b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toute dérogation</a:t>
                      </a:r>
                      <a:endParaRPr lang="fr-FR" sz="1000" b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080000"/>
            <a:ext cx="7738280" cy="4675211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Le contexte et la stratégie CEGEE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/>
              <a:t>La démarche commerciale et la défense du PNB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Le nouvel outil</a:t>
            </a:r>
          </a:p>
        </p:txBody>
      </p:sp>
    </p:spTree>
    <p:extLst>
      <p:ext uri="{BB962C8B-B14F-4D97-AF65-F5344CB8AC3E}">
        <p14:creationId xmlns:p14="http://schemas.microsoft.com/office/powerpoint/2010/main" val="108844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 2"/>
              </a:rPr>
              <a:t>Démarche commerciale et PNB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Toute renégociation a des impacts négatifs sur notre PNB et nous devons adopter une démarche complète permettant d’aboutir à une renégociation gagnant-gagnant</a:t>
            </a:r>
          </a:p>
          <a:p>
            <a:endParaRPr lang="fr-FR" dirty="0">
              <a:solidFill>
                <a:srgbClr val="C00000"/>
              </a:solidFill>
              <a:sym typeface="Wingdings"/>
            </a:endParaRPr>
          </a:p>
          <a:p>
            <a:r>
              <a:rPr lang="fr-FR" dirty="0" smtClean="0">
                <a:solidFill>
                  <a:srgbClr val="C00000"/>
                </a:solidFill>
                <a:sym typeface="Wingdings"/>
              </a:rPr>
              <a:t>A</a:t>
            </a:r>
            <a:r>
              <a:rPr lang="fr-FR" dirty="0" smtClean="0">
                <a:solidFill>
                  <a:srgbClr val="C00000"/>
                </a:solidFill>
              </a:rPr>
              <a:t>nalyser la demande client en amont du RDV</a:t>
            </a:r>
          </a:p>
          <a:p>
            <a:pPr lvl="1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 de la relation commerciale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engagements initiaux ont-ils été respectés et le sont-ils toujours ?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Assurance emprunteur CNP (déliaison possible)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Domiciliation des revenus (totale, partielle …)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Package de services (forfait, bouquet, formules …)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Autre(s) produit(s) : épargne, IARD avec MRH …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Quel est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degré de satisfaction du client ?</a:t>
            </a:r>
          </a:p>
          <a:p>
            <a:pPr lvl="1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 du risque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Notation Bâle II, incidents …</a:t>
            </a:r>
          </a:p>
          <a:p>
            <a:pPr lvl="1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Évaluation du potentiel client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Profil et revenus professionnels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Environnement familial et capacité d’accroissement du patrimoine</a:t>
            </a:r>
          </a:p>
          <a:p>
            <a:pPr lvl="1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Évaluation du risque de perte de relation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client a-t-il une proposition concurrente précise ?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risque est-il réel ? avec d’autres conséquences ?</a:t>
            </a:r>
            <a:endParaRPr lang="fr-FR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Une renégociation gagnant-gagnant nécessite de poursuivre le développement d’une relation commerciale de confiance tout en défendant notre PNB </a:t>
            </a:r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756000" y="2196000"/>
            <a:ext cx="288000" cy="288000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17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ym typeface="Wingdings 2"/>
              </a:rPr>
              <a:t>Démarche </a:t>
            </a:r>
            <a:r>
              <a:rPr lang="fr-FR" dirty="0" smtClean="0">
                <a:sym typeface="Wingdings 2"/>
              </a:rPr>
              <a:t>commerciale et PNB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  <a:sym typeface="Wingdings"/>
              </a:rPr>
              <a:t>Préparer</a:t>
            </a:r>
            <a:r>
              <a:rPr lang="fr-FR" dirty="0" smtClean="0">
                <a:solidFill>
                  <a:srgbClr val="C00000"/>
                </a:solidFill>
              </a:rPr>
              <a:t> son étude de renégociation en amont du RDV</a:t>
            </a: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nouvel outil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permet de préparer son RDV et d’échanger avec son DA sur les risques et opportunités de la demande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Définir notre position (positive ou négative) et nos conditions de renégociation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Taux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Frais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Définir les univers sur lesquels nous souhaiterions de nouveaux engagements du client et pourrions envisager un équipement additionnel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Calculer les impacts de la renégociation et le gain prévisionnel client</a:t>
            </a: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Avoir à l’esprit que le gain client représente la perte en PNB pour la CEGEE</a:t>
            </a: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  <a:sym typeface="Wingdings"/>
              </a:rPr>
              <a:t>Si refus, expliquer les raisons qui nous amèneraient à ne pas renégocier le crédit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Engagements initiaux non respectés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Relation commerciale insuffisante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Incidents sur le compte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Durée restante et/ou CRD faibles, gain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réduit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Plus de rallongement de durée possible</a:t>
            </a: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Une renégociation gagnant-gagnant nécessite de poursuivre le développement d’une relation commerciale de confiance tout en défendant notre PNB </a:t>
            </a:r>
          </a:p>
        </p:txBody>
      </p:sp>
      <p:sp>
        <p:nvSpPr>
          <p:cNvPr id="5" name="Ellipse 4"/>
          <p:cNvSpPr/>
          <p:nvPr/>
        </p:nvSpPr>
        <p:spPr>
          <a:xfrm>
            <a:off x="756000" y="1404000"/>
            <a:ext cx="288000" cy="288000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56000" y="4392000"/>
            <a:ext cx="288000" cy="288000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3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ym typeface="Wingdings 2"/>
              </a:rPr>
              <a:t>Démarche </a:t>
            </a:r>
            <a:r>
              <a:rPr lang="fr-FR" dirty="0" smtClean="0">
                <a:sym typeface="Wingdings 2"/>
              </a:rPr>
              <a:t>commerciale et PNB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  <a:sym typeface="Wingdings"/>
              </a:rPr>
              <a:t>Positiver l’entretien dès lors que nous serons favorables à sa demande</a:t>
            </a:r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Posture commerciale : lui montrer que nous prenons en compte sa démarche et que nous avons la volonté de poursuivre une relation de confiance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Découverte client : lui proposer de faire un bilan global</a:t>
            </a: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Adapter la proposition : s’appuyer sur la préparation réalisée et argumenter sur le détail de la proposition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 préparer à des objections</a:t>
            </a:r>
          </a:p>
          <a:p>
            <a:pPr lvl="1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Lui donner des informations sur la suite du traitement de sa demande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Confirmation des conditions et délai si l’accord est soumis à un niveau délégataire supérieur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Délai de réalisation de l’avenant par BPCE Solutions Crédit</a:t>
            </a:r>
          </a:p>
          <a:p>
            <a:pPr lvl="2"/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Réception de l’avenant pour signature, renvoi de l’avenant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Date de prélèvement de la 1</a:t>
            </a:r>
            <a:r>
              <a:rPr lang="fr-FR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ère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échéance avec impact de la renégociation</a:t>
            </a:r>
            <a:endParaRPr lang="fr-FR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Souscrire à l’équipement additionnel </a:t>
            </a:r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et/ou programmer un nouveau RDV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Une renégociation gagnant-gagnant nécessite de poursuivre le développement d’une relation commerciale de confiance tout en défendant notre PNB </a:t>
            </a:r>
          </a:p>
        </p:txBody>
      </p:sp>
      <p:sp>
        <p:nvSpPr>
          <p:cNvPr id="5" name="Ellipse 4"/>
          <p:cNvSpPr/>
          <p:nvPr/>
        </p:nvSpPr>
        <p:spPr>
          <a:xfrm>
            <a:off x="756000" y="1404000"/>
            <a:ext cx="288000" cy="288000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35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5"/>
          <p:cNvSpPr/>
          <p:nvPr/>
        </p:nvSpPr>
        <p:spPr>
          <a:xfrm>
            <a:off x="720000" y="1440000"/>
            <a:ext cx="2610000" cy="4212000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fr-FR" sz="1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l’assurance CNP est un accessoire majeur pour notre PNB</a:t>
            </a:r>
          </a:p>
          <a:p>
            <a:r>
              <a:rPr lang="fr-FR" sz="1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le PNB assurance est divisé par 6 sur un contrat Ecureuil ADE Service</a:t>
            </a:r>
          </a:p>
          <a:p>
            <a:r>
              <a:rPr lang="fr-FR" sz="1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le</a:t>
            </a:r>
            <a:r>
              <a:rPr lang="fr-FR" sz="1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PNB assurance est nul pour toute autre délégation</a:t>
            </a:r>
          </a:p>
          <a:p>
            <a:r>
              <a:rPr lang="fr-FR" sz="1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la captation des flux (revenus) permet d’équiper le client en services</a:t>
            </a:r>
          </a:p>
          <a:p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300000" y="1404000"/>
            <a:ext cx="2610000" cy="4860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1"/>
          <a:lstStyle/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compenser le PNB 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par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un équipement additionnel</a:t>
            </a:r>
          </a:p>
          <a:p>
            <a:endParaRPr lang="fr-FR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C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rédit conso                     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+1.080€</a:t>
            </a:r>
          </a:p>
          <a:p>
            <a:r>
              <a:rPr lang="fr-FR" sz="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(avec assurance CNP et frais de dossier)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                  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3.337€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300000" y="1404000"/>
            <a:ext cx="2610000" cy="378000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1"/>
          <a:lstStyle/>
          <a:p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ajuster 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les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conditions</a:t>
            </a:r>
          </a:p>
          <a:p>
            <a:endParaRPr lang="fr-FR" sz="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Taux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+0,05% à 1,55%      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+   270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€</a:t>
            </a:r>
          </a:p>
          <a:p>
            <a:endParaRPr lang="fr-FR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                    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2.257€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ym typeface="Wingdings 2"/>
              </a:rPr>
              <a:t>Démarche </a:t>
            </a:r>
            <a:r>
              <a:rPr lang="fr-FR" dirty="0" smtClean="0">
                <a:sym typeface="Wingdings 2"/>
              </a:rPr>
              <a:t>commerciale et PNB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Nous devons adapter nos propositions de renégociations aux enjeux, avec des conditions ajustées et un équipement additionnel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79999" y="5940000"/>
            <a:ext cx="4320000" cy="4320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 réalisée sur un CRD de 120.000 euros, durée restante de 180 mois, taux actuel 2,10%,</a:t>
            </a:r>
          </a:p>
          <a:p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assurances CNP à 0,50% calculée sur CRD quotités à 140%</a:t>
            </a:r>
          </a:p>
          <a:p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Frais de renégociation 1.260 euros, frais d’avenant 500 euros, nouveau taux 1,50%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720000" y="1440000"/>
            <a:ext cx="2610000" cy="234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#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  -  situation actuelle</a:t>
            </a:r>
          </a:p>
          <a:p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Taux de crédit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2,10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%</a:t>
            </a:r>
          </a:p>
          <a:p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PNB sur 5 ans</a:t>
            </a:r>
          </a:p>
          <a:p>
            <a:endParaRPr lang="fr-FR" sz="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Marge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sur taux	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1.054€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Assurance CNP	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1.661€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Bouquet et MRH	   679€</a:t>
            </a:r>
          </a:p>
          <a:p>
            <a:endParaRPr lang="fr-FR" sz="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	</a:t>
            </a:r>
            <a:r>
              <a:rPr lang="fr-FR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3.394€</a:t>
            </a:r>
            <a:endParaRPr lang="fr-FR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510000" y="1440000"/>
            <a:ext cx="2610000" cy="2340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#2  -  le client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renégocie son crédit à 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la concurrence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PNB 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sur 5 </a:t>
            </a:r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ans</a:t>
            </a: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endParaRPr lang="fr-FR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Facturation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IRA	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1.260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€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Marge sur taux	       0€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Assurance CNP	       0€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Bouquet et MRH	       0€</a:t>
            </a:r>
          </a:p>
          <a:p>
            <a:endParaRPr lang="fr-FR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	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1.260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€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300000" y="1170000"/>
            <a:ext cx="2610000" cy="3150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#3  -  situation renégociée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Nouveau taux </a:t>
            </a:r>
            <a:r>
              <a:rPr lang="fr-FR" sz="1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1,50%</a:t>
            </a:r>
          </a:p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une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renégociation est toujours une perte de PNB</a:t>
            </a:r>
          </a:p>
          <a:p>
            <a:endParaRPr lang="fr-FR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toujours tarifer les frais pour un PNB immédiat</a:t>
            </a:r>
          </a:p>
          <a:p>
            <a:endParaRPr lang="fr-FR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PNB 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sur 5 ans</a:t>
            </a:r>
          </a:p>
          <a:p>
            <a:endParaRPr lang="fr-FR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Facturation frais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1.760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€</a:t>
            </a:r>
          </a:p>
          <a:p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Perte sur marge initiale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</a:t>
            </a:r>
            <a:r>
              <a:rPr lang="fr-FR" sz="1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-2.127€</a:t>
            </a:r>
            <a:endParaRPr lang="fr-FR" sz="1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Assurance CNP	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1.675€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Bouquet et MRH	    679€</a:t>
            </a:r>
          </a:p>
          <a:p>
            <a:endParaRPr lang="fr-FR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                  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1.987€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3510000" y="1440000"/>
            <a:ext cx="2610000" cy="4212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fr-FR" sz="1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perdre une relation commerciale est toujours le pire cas de figure</a:t>
            </a:r>
          </a:p>
          <a:p>
            <a:r>
              <a:rPr lang="fr-FR" sz="1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sauf si la relation actuelle est déjà insuffisante</a:t>
            </a:r>
          </a:p>
          <a:p>
            <a:r>
              <a:rPr lang="fr-FR" sz="1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sauf si notre</a:t>
            </a:r>
            <a:r>
              <a:rPr lang="fr-FR" sz="1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PNB continuerait à se dégrader sans contrepartie(s)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50186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4" grpId="0" animBg="1"/>
      <p:bldP spid="3" grpId="0" animBg="1"/>
      <p:bldP spid="12" grpId="0" animBg="1"/>
      <p:bldP spid="13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080000"/>
            <a:ext cx="7738280" cy="4675211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Le contexte et la stratégie CEGEE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La démarche commerciale et la défense du PNB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/>
              <a:t>Le nouvel outil</a:t>
            </a:r>
          </a:p>
        </p:txBody>
      </p:sp>
    </p:spTree>
    <p:extLst>
      <p:ext uri="{BB962C8B-B14F-4D97-AF65-F5344CB8AC3E}">
        <p14:creationId xmlns:p14="http://schemas.microsoft.com/office/powerpoint/2010/main" val="108844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 2"/>
              </a:rPr>
              <a:t>Nouvel outil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 nouvel outil performant au service de notre développement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Le nouvel outil a été construit avec plusieurs objectifs</a:t>
            </a:r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Sécuriser les données afin de traiter les demandes avec plus de fiabilité dans un soucis de satisfaction client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Permettre de réaliser les calculs et la proposition de renégociation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Sur tout type de crédit du marché des particulier</a:t>
            </a:r>
          </a:p>
          <a:p>
            <a:pPr lvl="2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Sur tout type d’assurance emprunteur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Afficher des informations synthétiques de la relation client afin d’orienter le niveau de proposition et l’équipement complémentaire destiné à compenser notre effort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Partager un outil unique avec un workflow délégataire intégré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Un dossier ‘administratif’ à jour est un pré-requis à toute demande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DRC</a:t>
            </a: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EAI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Coordonnées clients : mail, téléphone,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-in, adresse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L’outil </a:t>
            </a:r>
            <a:r>
              <a:rPr lang="fr-FR" dirty="0">
                <a:solidFill>
                  <a:srgbClr val="C00000"/>
                </a:solidFill>
                <a:sym typeface="Wingdings"/>
              </a:rPr>
              <a:t>est accessible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dans la rubrique des commerciaux en accès rapide dans l’onglet particuliers et dans la partie crédit / crédit immobilier / renégociation</a:t>
            </a:r>
            <a:endParaRPr lang="fr-FR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3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ym typeface="Wingdings 2"/>
              </a:rPr>
              <a:t>Nouvel outil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 nouvel outil permettra de traiter un maximum de dossier dès livraison du lot 1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212617"/>
              </p:ext>
            </p:extLst>
          </p:nvPr>
        </p:nvGraphicFramePr>
        <p:xfrm>
          <a:off x="900000" y="1440000"/>
          <a:ext cx="8100000" cy="482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980000"/>
                <a:gridCol w="1440000"/>
                <a:gridCol w="1440000"/>
                <a:gridCol w="1440000"/>
              </a:tblGrid>
              <a:tr h="288000">
                <a:tc>
                  <a:txBody>
                    <a:bodyPr/>
                    <a:lstStyle/>
                    <a:p>
                      <a:pPr algn="ctr"/>
                      <a:endParaRPr lang="fr-FR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 1 (livré)</a:t>
                      </a:r>
                      <a:endParaRPr lang="fr-FR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 2 (prévisionnel)</a:t>
                      </a:r>
                      <a:endParaRPr lang="fr-FR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l’étude</a:t>
                      </a:r>
                      <a:endParaRPr lang="fr-FR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 géré</a:t>
                      </a:r>
                      <a:endParaRPr lang="fr-FR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emprunteur</a:t>
                      </a:r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Particuliers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Employés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Interfaçage</a:t>
                      </a:r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</a:t>
                      </a: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édit*</a:t>
                      </a:r>
                    </a:p>
                    <a:p>
                      <a:pPr algn="ctr"/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Client*</a:t>
                      </a:r>
                    </a:p>
                    <a:p>
                      <a:pPr algn="ctr"/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*avec données complémentaires</a:t>
                      </a:r>
                    </a:p>
                    <a:p>
                      <a:pPr algn="ctr"/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Notation Bâle II</a:t>
                      </a:r>
                    </a:p>
                    <a:p>
                      <a:pPr algn="ctr"/>
                      <a:r>
                        <a:rPr lang="fr-FR" sz="900" b="0" i="0" baseline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Complétude DRC</a:t>
                      </a:r>
                      <a:endParaRPr lang="fr-FR" sz="900" b="0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crédit</a:t>
                      </a:r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Primo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Primo+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</a:t>
                      </a:r>
                      <a:endParaRPr lang="fr-FR" sz="900" b="0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Primolis</a:t>
                      </a: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In-fine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CHF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variables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assurance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CNP CI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CNP CRD in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CNP CRD out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Calculs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Frais de renégociation sur taux moyen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Frais d’avenant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Proposition concurrence</a:t>
                      </a:r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Saisie détaillée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tarifaire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Restitution taux d’équilibre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Téléchargement pièce jointe</a:t>
                      </a:r>
                      <a:endParaRPr lang="fr-FR" sz="900" b="0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Statuts d’avancement dossier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Profils métiers PART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Schéma délégataire</a:t>
                      </a:r>
                    </a:p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Workflow 3 niveaux</a:t>
                      </a:r>
                      <a:endParaRPr lang="fr-FR" sz="900" b="0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Métiers GP et PRO (selon réorganisation)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Formulaire BPCE</a:t>
                      </a:r>
                      <a:r>
                        <a:rPr lang="fr-FR" sz="1000" b="1" i="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</a:t>
                      </a:r>
                      <a:endParaRPr lang="fr-FR" sz="1000" b="1" i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 </a:t>
                      </a:r>
                      <a:r>
                        <a:rPr lang="fr-FR" sz="900" b="0" i="0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xlsx</a:t>
                      </a:r>
                      <a:endParaRPr lang="fr-FR" sz="900" b="0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 </a:t>
                      </a:r>
                      <a:r>
                        <a:rPr lang="fr-FR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pdf</a:t>
                      </a:r>
                      <a:endParaRPr lang="fr-FR" sz="9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/>
                      <a:endParaRPr lang="fr-FR" sz="1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Données</a:t>
                      </a: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complémentaires crédit (top CNP, top dossier déjà renégocié)</a:t>
                      </a:r>
                      <a:endParaRPr lang="fr-FR" sz="900" b="0" i="0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Données</a:t>
                      </a: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900" b="0" i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complémentaires client (revenus domiciliés,</a:t>
                      </a:r>
                      <a:r>
                        <a:rPr lang="fr-FR" sz="900" b="0" i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 collecte, top MRH, top forfait-bouquet-formule, top CONSO)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77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 2"/>
              </a:rPr>
              <a:t>Nouvel outil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points de vigilance à retenir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Certains types de crédit ne seront pas traités dans le lot 1</a:t>
            </a:r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PRIMOLIS, in-fine et CHF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 faut continuer à les instruire avec les fichiers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excel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Les métiers GP et PRO ne pourront pas instruire de dossier de niveau délégataire supérieur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dossiers ne nécessitant pas de délégation de niveau supérieur (DR-DT ou DM) peuvent être instruits et validés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fonction de la réorganisation en cours des filières, des développements spécifiques seront réalisés pour traiter ces demandes dérogatoires</a:t>
            </a: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Une durée de validité de 20 jours a été définie pour le traitement des dossiers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Une étude, sans évolution pendant 20 jours, sera classée sans suite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proposition,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sans évolution pendant 20 jours, sera classée sans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suite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 point est important en période de remontée des taux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Toute reprise de dossier classé sans suite passe par l’ouverture d’un nouveau dossier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17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 2"/>
              </a:rPr>
              <a:t>Nouvel outil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phase de déploiement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  <a:sym typeface="Wingdings"/>
              </a:rPr>
              <a:t>Planning prévisionnel de déploiement</a:t>
            </a:r>
            <a:endParaRPr lang="fr-FR" dirty="0" smtClean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compter de la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semaine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47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quelques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agences pilotes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ESSEY LES NANCY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NANCY PLACE DOMBASLE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SAINT MAX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semaine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48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avec une ouverture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Directions de Territoire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NANCY</a:t>
            </a:r>
            <a:endParaRPr lang="fr-F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généralisation à l’ensemble de la CEGEE en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semaine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49</a:t>
            </a: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Nous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reviendrons vers vous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dans l’</a:t>
            </a:r>
            <a:r>
              <a:rPr lang="fr-FR" dirty="0" err="1" smtClean="0">
                <a:solidFill>
                  <a:srgbClr val="C00000"/>
                </a:solidFill>
              </a:rPr>
              <a:t>heBBDo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rgbClr val="C00000"/>
                </a:solidFill>
              </a:rPr>
              <a:t>du 29 novembre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confirmer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déploiement de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l’outil</a:t>
            </a: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 lien vers l’outil </a:t>
            </a:r>
            <a:r>
              <a:rPr lang="fr-FR" dirty="0">
                <a:solidFill>
                  <a:srgbClr val="C00000"/>
                </a:solidFill>
              </a:rPr>
              <a:t>fera l’objet d’une communication spécifiques pour les agences pilotes </a:t>
            </a:r>
            <a:r>
              <a:rPr lang="fr-FR" dirty="0" smtClean="0">
                <a:solidFill>
                  <a:srgbClr val="C00000"/>
                </a:solidFill>
              </a:rPr>
              <a:t>avant d’être accessible </a:t>
            </a:r>
            <a:r>
              <a:rPr lang="fr-FR" dirty="0">
                <a:solidFill>
                  <a:srgbClr val="C00000"/>
                </a:solidFill>
                <a:sym typeface="Wingdings"/>
              </a:rPr>
              <a:t>dans la rubrique des commerciaux </a:t>
            </a:r>
            <a:r>
              <a:rPr lang="fr-FR" dirty="0" smtClean="0">
                <a:solidFill>
                  <a:srgbClr val="C00000"/>
                </a:solidFill>
              </a:rPr>
              <a:t>à compter de la semaine 49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3600000" y="1389600"/>
            <a:ext cx="3744000" cy="5050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NOGENT SUR SEINE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ROMILLY SUR SEINE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SAINT JULIEN LES VILLAS</a:t>
            </a:r>
          </a:p>
          <a:p>
            <a:pPr marL="457200" lvl="1" indent="0">
              <a:buNone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TROYES</a:t>
            </a:r>
          </a:p>
        </p:txBody>
      </p:sp>
    </p:spTree>
    <p:extLst>
      <p:ext uri="{BB962C8B-B14F-4D97-AF65-F5344CB8AC3E}">
        <p14:creationId xmlns:p14="http://schemas.microsoft.com/office/powerpoint/2010/main" val="99460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080000"/>
            <a:ext cx="7738280" cy="4675211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Le contexte et la stratégie CEGEE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>
                <a:solidFill>
                  <a:schemeClr val="bg1">
                    <a:lumMod val="65000"/>
                  </a:schemeClr>
                </a:solidFill>
              </a:rPr>
              <a:t>La démarche commerciale et la défense du PNB</a:t>
            </a:r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endParaRPr lang="fr-FR" sz="1800" dirty="0" smtClean="0"/>
          </a:p>
          <a:p>
            <a:pPr>
              <a:spcBef>
                <a:spcPts val="1000"/>
              </a:spcBef>
            </a:pPr>
            <a:r>
              <a:rPr lang="fr-FR" sz="1800" dirty="0" smtClean="0"/>
              <a:t>Le nouvel outil - présentation des principaux écrans de saisie</a:t>
            </a:r>
          </a:p>
        </p:txBody>
      </p:sp>
    </p:spTree>
    <p:extLst>
      <p:ext uri="{BB962C8B-B14F-4D97-AF65-F5344CB8AC3E}">
        <p14:creationId xmlns:p14="http://schemas.microsoft.com/office/powerpoint/2010/main" val="188740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Recherche d’un dossier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commercial visualise tous ses dossiers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Directeur d’Agence visualise tous les dossiers de son agence</a:t>
            </a:r>
          </a:p>
          <a:p>
            <a:pPr lvl="1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 dossiers sont classés chronologiquement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recherche par critère est possible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tri ascendant/descendant est possible sur chaque colonne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108000" y="2988000"/>
            <a:ext cx="8820000" cy="3807094"/>
            <a:chOff x="108000" y="2988000"/>
            <a:chExt cx="8820000" cy="3807094"/>
          </a:xfrm>
        </p:grpSpPr>
        <p:grpSp>
          <p:nvGrpSpPr>
            <p:cNvPr id="7" name="Groupe 6"/>
            <p:cNvGrpSpPr/>
            <p:nvPr/>
          </p:nvGrpSpPr>
          <p:grpSpPr>
            <a:xfrm>
              <a:off x="108000" y="2988000"/>
              <a:ext cx="8820000" cy="3807094"/>
              <a:chOff x="108000" y="2988000"/>
              <a:chExt cx="8820000" cy="3807094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9" t="8288" r="892" b="13773"/>
              <a:stretch/>
            </p:blipFill>
            <p:spPr bwMode="auto">
              <a:xfrm>
                <a:off x="108000" y="2988000"/>
                <a:ext cx="8820000" cy="3807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ZoneTexte 5"/>
              <p:cNvSpPr txBox="1"/>
              <p:nvPr/>
            </p:nvSpPr>
            <p:spPr>
              <a:xfrm>
                <a:off x="2484000" y="493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AAAA Bbbb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" name="ZoneTexte 7"/>
              <p:cNvSpPr txBox="1"/>
              <p:nvPr/>
            </p:nvSpPr>
            <p:spPr>
              <a:xfrm>
                <a:off x="2484000" y="604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MMMM Nnnn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2484000" y="532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EEEE Ffff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2484000" y="550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GGGG Hhhh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2484000" y="568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IIII Jjjj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2484000" y="5868807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KKKK Llll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2484000" y="6228241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OOOO Pppp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2484000" y="511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CCCC Dddd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6579374" y="493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6579374" y="604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6579374" y="532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6579374" y="550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>
                <a:off x="6579374" y="568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6579374" y="5868807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6579374" y="6228241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6579374" y="511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NOM GCAgence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1297133" y="493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01234567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1297133" y="604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01234321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1297133" y="532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01234589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297133" y="550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01234123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1297133" y="5688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01234456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1297133" y="5868807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01234789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1297133" y="6228241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01234000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1297133" y="5112000"/>
                <a:ext cx="900000" cy="108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fr-FR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01234578</a:t>
                </a:r>
                <a:endParaRPr lang="fr-FR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2" name="ZoneTexte 31"/>
            <p:cNvSpPr txBox="1"/>
            <p:nvPr/>
          </p:nvSpPr>
          <p:spPr>
            <a:xfrm>
              <a:off x="8208000" y="3132000"/>
              <a:ext cx="54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43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Nouvelle demande - emprunteur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Saisir le n° de personne de l’un des emprunteurs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synthèse du(des) emprunteur(s) est automatiquement rapatriée, permettant une 1</a:t>
            </a:r>
            <a:r>
              <a:rPr lang="fr-FR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ère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appréciation qualitative de la relation commerciale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Objectif :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guider votre entretien vers l’équipement complémentaire à proposer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15693" r="988" b="65792"/>
          <a:stretch/>
        </p:blipFill>
        <p:spPr bwMode="auto">
          <a:xfrm>
            <a:off x="108000" y="1908000"/>
            <a:ext cx="8820000" cy="9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08000" y="4284000"/>
            <a:ext cx="8820000" cy="2449902"/>
            <a:chOff x="108000" y="4284000"/>
            <a:chExt cx="8820000" cy="244990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0" t="16047" r="800" b="33875"/>
            <a:stretch/>
          </p:blipFill>
          <p:spPr bwMode="auto">
            <a:xfrm>
              <a:off x="108000" y="4284000"/>
              <a:ext cx="8820000" cy="244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ZoneTexte 32"/>
            <p:cNvSpPr txBox="1"/>
            <p:nvPr/>
          </p:nvSpPr>
          <p:spPr>
            <a:xfrm>
              <a:off x="2492626" y="4793984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01234567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6371637" y="4793984"/>
              <a:ext cx="900000" cy="10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02468642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2448000" y="4946384"/>
              <a:ext cx="900000" cy="10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AAAA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448000" y="5098784"/>
              <a:ext cx="900000" cy="10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Bbbb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6354385" y="4946384"/>
              <a:ext cx="900000" cy="10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AAAA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6354385" y="5098784"/>
              <a:ext cx="900000" cy="10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Cccc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79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Nouvelle demande - crédit initial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Lorsque que le client a contracté plusieurs crédits, il faut choisir le crédit à renégocier dans la liste déroulante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Tous les principaux éléments du crédit sont automatiquement rapatriés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Avec un zoom sur 2 informations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importantes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dans l’appréciation de la demande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annotation spécifique  </a:t>
            </a:r>
            <a:r>
              <a:rPr lang="fr-FR" dirty="0" smtClean="0">
                <a:solidFill>
                  <a:srgbClr val="C00000"/>
                </a:solidFill>
              </a:rPr>
              <a:t>(déjà renégocié) 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les dossiers concernés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topage  </a:t>
            </a:r>
            <a:r>
              <a:rPr lang="fr-FR" dirty="0" smtClean="0">
                <a:solidFill>
                  <a:srgbClr val="00B050"/>
                </a:solidFill>
                <a:sym typeface="Wingdings"/>
              </a:rPr>
              <a:t></a:t>
            </a:r>
            <a:r>
              <a:rPr lang="fr-FR" dirty="0">
                <a:solidFill>
                  <a:srgbClr val="00B050"/>
                </a:solidFill>
                <a:sym typeface="Wingdings"/>
              </a:rPr>
              <a:t>O</a:t>
            </a:r>
            <a:r>
              <a:rPr lang="fr-FR" dirty="0" smtClean="0">
                <a:solidFill>
                  <a:srgbClr val="00B050"/>
                </a:solidFill>
              </a:rPr>
              <a:t>ui 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 le dossier est couvert par une assurance emprunteur CNP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08000" y="3240000"/>
            <a:ext cx="8820000" cy="3500410"/>
            <a:chOff x="108000" y="3240000"/>
            <a:chExt cx="8820000" cy="350041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" t="16046" r="988" b="12362"/>
            <a:stretch/>
          </p:blipFill>
          <p:spPr bwMode="auto">
            <a:xfrm>
              <a:off x="108000" y="3240000"/>
              <a:ext cx="8820000" cy="3500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2547962" y="3594905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01234567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893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Nouvelle demande - date d’effet et proposition concurrente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date d’effet proposée tient compte du délai nécessaire à la transmission de la demande et à son traitement par BPCE Solutions Crédit</a:t>
            </a: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Lorsque vous êtes en présence d’une proposition concurrence précise et justifiée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conditions concurrentes (taux, durée et frais détaillés) doivent être saisies pour estimer le montant de l’échéance et déterminer un taux d’équilibre</a:t>
            </a:r>
          </a:p>
          <a:p>
            <a:pPr lvl="2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proposition concurrente est à télécharger en pièce jointe de votre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demande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" t="15870" r="988" b="21532"/>
          <a:stretch/>
        </p:blipFill>
        <p:spPr bwMode="auto">
          <a:xfrm>
            <a:off x="108000" y="3672000"/>
            <a:ext cx="8820000" cy="306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avec flèche vers la gauche 5"/>
          <p:cNvSpPr/>
          <p:nvPr/>
        </p:nvSpPr>
        <p:spPr>
          <a:xfrm>
            <a:off x="3852000" y="5292000"/>
            <a:ext cx="2700000" cy="900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365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Toutes les zones doivent être renseignées pour que la nouvelle échéance soit calculée</a:t>
            </a:r>
          </a:p>
          <a:p>
            <a:pPr algn="ctr"/>
            <a:endParaRPr lang="fr-FR" sz="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Reportez les éléments de la proposition concurrente</a:t>
            </a:r>
          </a:p>
        </p:txBody>
      </p:sp>
    </p:spTree>
    <p:extLst>
      <p:ext uri="{BB962C8B-B14F-4D97-AF65-F5344CB8AC3E}">
        <p14:creationId xmlns:p14="http://schemas.microsoft.com/office/powerpoint/2010/main" val="4809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Calculs de renégociation</a:t>
            </a:r>
            <a:endParaRPr lang="fr-F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" t="66846" r="852" b="4941"/>
          <a:stretch/>
        </p:blipFill>
        <p:spPr bwMode="auto">
          <a:xfrm>
            <a:off x="108000" y="1260000"/>
            <a:ext cx="8820000" cy="1376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" t="51856" r="863" b="4413"/>
          <a:stretch/>
        </p:blipFill>
        <p:spPr bwMode="auto">
          <a:xfrm>
            <a:off x="108000" y="2484001"/>
            <a:ext cx="8820000" cy="213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avec flèche vers la gauche 8"/>
          <p:cNvSpPr/>
          <p:nvPr/>
        </p:nvSpPr>
        <p:spPr>
          <a:xfrm>
            <a:off x="5400000" y="1584000"/>
            <a:ext cx="2700000" cy="900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365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fr-FR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taux minimum applicable est affiché</a:t>
            </a: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frais de renégociation et frais d’avenant sont calculés automatiquement</a:t>
            </a:r>
          </a:p>
          <a:p>
            <a:pPr algn="ctr"/>
            <a:endParaRPr lang="fr-FR" sz="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info bulle restitue des précisions sur chaque champs</a:t>
            </a:r>
          </a:p>
        </p:txBody>
      </p:sp>
      <p:sp>
        <p:nvSpPr>
          <p:cNvPr id="10" name="Rectangle avec flèche vers la gauche 9"/>
          <p:cNvSpPr/>
          <p:nvPr/>
        </p:nvSpPr>
        <p:spPr>
          <a:xfrm>
            <a:off x="5400000" y="2880000"/>
            <a:ext cx="2700000" cy="900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365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Taux en délégation agence</a:t>
            </a: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en délégation agence</a:t>
            </a:r>
          </a:p>
          <a:p>
            <a:pPr algn="ctr"/>
            <a:endParaRPr lang="fr-FR" sz="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nouvelle échéance est calculée et le gain total affiché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 t="52371" r="1371" b="2841"/>
          <a:stretch/>
        </p:blipFill>
        <p:spPr bwMode="auto">
          <a:xfrm>
            <a:off x="108000" y="4536000"/>
            <a:ext cx="8820000" cy="220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avec flèche vers la gauche 10"/>
          <p:cNvSpPr/>
          <p:nvPr/>
        </p:nvSpPr>
        <p:spPr>
          <a:xfrm>
            <a:off x="5400000" y="4968000"/>
            <a:ext cx="2700000" cy="1080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365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Taux hors délégation agence</a:t>
            </a:r>
          </a:p>
          <a:p>
            <a:pPr algn="ctr"/>
            <a:endParaRPr lang="fr-FR" sz="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alerte s’affiche et le dossier devra être transmis au délégataire pour décision</a:t>
            </a:r>
          </a:p>
          <a:p>
            <a:pPr algn="ctr"/>
            <a:endParaRPr lang="fr-FR" sz="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Identique si une dérogation est demandée sur les frais</a:t>
            </a:r>
          </a:p>
        </p:txBody>
      </p:sp>
    </p:spTree>
    <p:extLst>
      <p:ext uri="{BB962C8B-B14F-4D97-AF65-F5344CB8AC3E}">
        <p14:creationId xmlns:p14="http://schemas.microsoft.com/office/powerpoint/2010/main" val="4809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Proposition de renégociation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zone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commentaire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permet de fournir une synthèse de la demande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zone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documents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permet de télécharger la proposition concurrente, obligatoire dans le cadre d’une demande de dérogation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Enregistrer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pour sauvegarder l’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étude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Lorsque les conditions sont de votre délégation, vous pouvez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effectuer la proposition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58190" r="1084" b="5486"/>
          <a:stretch/>
        </p:blipFill>
        <p:spPr bwMode="auto">
          <a:xfrm>
            <a:off x="108000" y="2160000"/>
            <a:ext cx="8820000" cy="1781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108000" y="4608000"/>
            <a:ext cx="8820000" cy="2229866"/>
            <a:chOff x="108000" y="4608000"/>
            <a:chExt cx="8820000" cy="222986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0" t="49021" r="800" b="5398"/>
            <a:stretch/>
          </p:blipFill>
          <p:spPr bwMode="auto">
            <a:xfrm>
              <a:off x="108000" y="4608000"/>
              <a:ext cx="8820000" cy="2229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2547374" y="6286283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NOM 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547374" y="6084998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NOM 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9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Demande de délégation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Lorsque les conditions ne sont pas de votre délégation, vous devez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effectuer une demande de délégation de niveau supérieur</a:t>
            </a: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Vos délégataires de rattachement sont proposés par défaut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Ajouter un commentaire pour motiver votre demande</a:t>
            </a: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 mail automatisé est adressé au délégataire</a:t>
            </a: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 principe est identique pour chaque niveau délégataire, sélectionner le délégataire et ajouter un commentaire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86580" r="800" b="7513"/>
          <a:stretch/>
        </p:blipFill>
        <p:spPr bwMode="auto">
          <a:xfrm>
            <a:off x="108000" y="1980000"/>
            <a:ext cx="8820000" cy="2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9" t="15709" r="25715" b="52023"/>
          <a:stretch/>
        </p:blipFill>
        <p:spPr bwMode="auto">
          <a:xfrm>
            <a:off x="2340000" y="3420000"/>
            <a:ext cx="4330461" cy="157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86403" r="800" b="6725"/>
          <a:stretch/>
        </p:blipFill>
        <p:spPr bwMode="auto">
          <a:xfrm>
            <a:off x="108000" y="5670000"/>
            <a:ext cx="8820000" cy="33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86245" r="800" b="3307"/>
          <a:stretch/>
        </p:blipFill>
        <p:spPr bwMode="auto">
          <a:xfrm>
            <a:off x="108000" y="6208902"/>
            <a:ext cx="8820000" cy="51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26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Décision de délégation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délégataire sera sollicité pour</a:t>
            </a:r>
          </a:p>
          <a:p>
            <a:pPr lvl="2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valider la demande</a:t>
            </a:r>
          </a:p>
          <a:p>
            <a:pPr lvl="2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transmettre au niveau supérieur</a:t>
            </a:r>
          </a:p>
          <a:p>
            <a:pPr lvl="2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refuser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dans ce cas, une liste déroulante propose des motifs standardisés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dont la possibilité de proposer des conditions de taux intermédiaires</a:t>
            </a:r>
          </a:p>
          <a:p>
            <a:pPr lvl="3"/>
            <a:endParaRPr lang="fr-FR" sz="1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mail automatisé est adressé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 commercial pour signifier la décision du délégataire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" t="86227" r="892" b="7778"/>
          <a:stretch/>
        </p:blipFill>
        <p:spPr bwMode="auto">
          <a:xfrm>
            <a:off x="108000" y="3312000"/>
            <a:ext cx="8820000" cy="29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2" t="16047" r="25813" b="56622"/>
          <a:stretch/>
        </p:blipFill>
        <p:spPr bwMode="auto">
          <a:xfrm>
            <a:off x="2340000" y="3780000"/>
            <a:ext cx="4313207" cy="1337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84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Finalisation </a:t>
            </a:r>
            <a:r>
              <a:rPr lang="fr-FR" dirty="0"/>
              <a:t>de </a:t>
            </a:r>
            <a:r>
              <a:rPr lang="fr-FR" dirty="0" smtClean="0"/>
              <a:t>de la proposition renégociation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53672" y="1388078"/>
            <a:ext cx="7738280" cy="5050821"/>
          </a:xfrm>
        </p:spPr>
        <p:txBody>
          <a:bodyPr>
            <a:normAutofit/>
          </a:bodyPr>
          <a:lstStyle/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Après accord du client sur la proposition, et après accord du délégataire si des conditions dérogatoires ont été sollicitées, vous pourrez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télécharger le formulaire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formulaire est à transmettre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mail à BPCE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Solutions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Crédit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bpcesc-cegee-bdd@bpce-sc.fr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parallèle, vous devez saisir une prestation VISIO en partant de la synthèse client code transaction 1121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08000" y="1980000"/>
            <a:ext cx="8820000" cy="2344556"/>
            <a:chOff x="108000" y="1932338"/>
            <a:chExt cx="8820000" cy="234455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" t="48315" r="700" b="3546"/>
            <a:stretch/>
          </p:blipFill>
          <p:spPr bwMode="auto">
            <a:xfrm>
              <a:off x="108000" y="1932338"/>
              <a:ext cx="8820000" cy="2344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2556000" y="3445382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NOM 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556000" y="3633556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NOM 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556000" y="3819127"/>
              <a:ext cx="900000" cy="10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noAutofit/>
            </a:bodyPr>
            <a:lstStyle/>
            <a:p>
              <a:r>
                <a: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NOM GCAgence</a:t>
              </a: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9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106894</TotalTime>
  <Words>2288</Words>
  <Application>Microsoft Office PowerPoint</Application>
  <PresentationFormat>Affichage à l'écran (4:3)</PresentationFormat>
  <Paragraphs>463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Heure Du Jeudi 14/11/2019  Crédit immobilier Nouvel outil de traitement des renégociations</vt:lpstr>
      <vt:lpstr>Sommaire</vt:lpstr>
      <vt:lpstr>Contexte et stratégie</vt:lpstr>
      <vt:lpstr>Contexte et stratégie</vt:lpstr>
      <vt:lpstr>Sommaire</vt:lpstr>
      <vt:lpstr>Démarche commerciale et PNB</vt:lpstr>
      <vt:lpstr>Démarche commerciale et PNB</vt:lpstr>
      <vt:lpstr>Démarche commerciale et PNB</vt:lpstr>
      <vt:lpstr>Démarche commerciale et PNB</vt:lpstr>
      <vt:lpstr>Sommaire</vt:lpstr>
      <vt:lpstr>Nouvel outil</vt:lpstr>
      <vt:lpstr>Nouvel outil</vt:lpstr>
      <vt:lpstr>Nouvel outil</vt:lpstr>
      <vt:lpstr>Nouvel outil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A6702000</cp:lastModifiedBy>
  <cp:revision>4405</cp:revision>
  <cp:lastPrinted>2019-11-18T13:46:59Z</cp:lastPrinted>
  <dcterms:created xsi:type="dcterms:W3CDTF">2013-02-04T10:32:20Z</dcterms:created>
  <dcterms:modified xsi:type="dcterms:W3CDTF">2020-01-16T08:22:05Z</dcterms:modified>
</cp:coreProperties>
</file>