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8" r:id="rId5"/>
    <p:sldId id="292" r:id="rId6"/>
    <p:sldId id="294" r:id="rId7"/>
    <p:sldId id="295" r:id="rId8"/>
    <p:sldId id="296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34587" autoAdjust="0"/>
    <p:restoredTop sz="94187" autoAdjust="0"/>
  </p:normalViewPr>
  <p:slideViewPr>
    <p:cSldViewPr showGuides="1">
      <p:cViewPr>
        <p:scale>
          <a:sx n="110" d="100"/>
          <a:sy n="110" d="100"/>
        </p:scale>
        <p:origin x="-1560" y="-72"/>
      </p:cViewPr>
      <p:guideLst>
        <p:guide orient="horz" pos="2115"/>
        <p:guide orient="horz"/>
        <p:guide pos="2880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13/03/2019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13/03/2019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mailto:cegee-l-distrib-multicanal@cegee.caisse-epargne.fr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627784" y="3717032"/>
            <a:ext cx="5832648" cy="1261884"/>
          </a:xfrm>
        </p:spPr>
        <p:txBody>
          <a:bodyPr/>
          <a:lstStyle/>
          <a:p>
            <a:pPr algn="l"/>
            <a:r>
              <a:rPr lang="fr-FR" sz="2800" dirty="0" smtClean="0"/>
              <a:t>LA BIBLIOTHEQUE d’emails </a:t>
            </a:r>
            <a:br>
              <a:rPr lang="fr-FR" sz="2800" dirty="0" smtClean="0"/>
            </a:br>
            <a:r>
              <a:rPr lang="fr-FR" sz="2800" dirty="0" smtClean="0"/>
              <a:t>sur </a:t>
            </a:r>
            <a:r>
              <a:rPr lang="fr-FR" sz="2800" dirty="0" err="1" smtClean="0"/>
              <a:t>outlook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guide d’utilisation</a:t>
            </a: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41" y="6184476"/>
            <a:ext cx="1632155" cy="57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17032"/>
            <a:ext cx="151447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96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611559" y="1268760"/>
            <a:ext cx="7560841" cy="4824538"/>
          </a:xfrm>
        </p:spPr>
        <p:txBody>
          <a:bodyPr>
            <a:noAutofit/>
          </a:bodyPr>
          <a:lstStyle/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bibliothèque de mails types doit vous permettre de : </a:t>
            </a:r>
            <a:endParaRPr lang="fr-FR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Renforcer qualitativement  la gestion multicanal de la Relation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Client,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612900" lvl="3" indent="-266700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Faciliter la prise de contact commercial  par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e-mail,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1612900" lvl="3" indent="-266700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Harmoniser le format des e-mails émis vers nos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clients,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612900" lvl="3" indent="-266700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Optimiser la gestion des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réclamations,</a:t>
            </a: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Respecter nos engagements envers le client « Revenir vers vous dans les 24 heures après un message 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».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Harmoniser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le format des e-mails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émis.   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Gagner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du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temps.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15963" lvl="3" indent="-180975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3">
              <a:buClr>
                <a:srgbClr val="C00000"/>
              </a:buClr>
            </a:pPr>
            <a:endParaRPr lang="fr-FR" sz="1400" i="1" dirty="0"/>
          </a:p>
          <a:p>
            <a:pPr marL="285750" lvl="3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Cette bibliothèque sera enrichie régulièrement pour s’adapter à vos attentes.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Tous les collaborateurs accèdent aux différents messages disponibles suivant les habilitations accordées.</a:t>
            </a:r>
          </a:p>
          <a:p>
            <a:endParaRPr lang="fr-FR" sz="1400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Fil Rouge Satisfaction Client  - La bibliothèque d’emails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1" name="Titre 5"/>
          <p:cNvSpPr>
            <a:spLocks noGrp="1"/>
          </p:cNvSpPr>
          <p:nvPr>
            <p:ph type="title"/>
          </p:nvPr>
        </p:nvSpPr>
        <p:spPr>
          <a:xfrm>
            <a:off x="1541343" y="481123"/>
            <a:ext cx="5328592" cy="432048"/>
          </a:xfrm>
        </p:spPr>
        <p:txBody>
          <a:bodyPr>
            <a:normAutofit/>
          </a:bodyPr>
          <a:lstStyle/>
          <a:p>
            <a:r>
              <a:rPr lang="fr-FR" cap="none" dirty="0"/>
              <a:t>LA BIBLIOTHEQUE </a:t>
            </a:r>
            <a:r>
              <a:rPr lang="fr-FR" cap="none" dirty="0" smtClean="0"/>
              <a:t>d’emails</a:t>
            </a:r>
            <a:r>
              <a:rPr lang="fr-FR" cap="none" dirty="0"/>
              <a:t> </a:t>
            </a:r>
            <a:r>
              <a:rPr lang="fr-FR" cap="none" dirty="0" smtClean="0"/>
              <a:t>OUTLOOK</a:t>
            </a:r>
            <a:endParaRPr lang="fr-FR" cap="none" dirty="0"/>
          </a:p>
        </p:txBody>
      </p:sp>
      <p:sp>
        <p:nvSpPr>
          <p:cNvPr id="8" name="Forme libre 7"/>
          <p:cNvSpPr/>
          <p:nvPr/>
        </p:nvSpPr>
        <p:spPr>
          <a:xfrm rot="11978480">
            <a:off x="8236116" y="390984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Picture 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39" y="1268760"/>
            <a:ext cx="335882" cy="418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33" y="195401"/>
            <a:ext cx="1063716" cy="849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39" y="5157192"/>
            <a:ext cx="335882" cy="418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Image 21"/>
          <p:cNvPicPr/>
          <p:nvPr/>
        </p:nvPicPr>
        <p:blipFill>
          <a:blip r:embed="rId4"/>
          <a:stretch>
            <a:fillRect/>
          </a:stretch>
        </p:blipFill>
        <p:spPr>
          <a:xfrm>
            <a:off x="5868144" y="3521260"/>
            <a:ext cx="2448273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7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611559" y="1268760"/>
            <a:ext cx="7853791" cy="4824538"/>
          </a:xfrm>
        </p:spPr>
        <p:txBody>
          <a:bodyPr>
            <a:noAutofit/>
          </a:bodyPr>
          <a:lstStyle/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 votre disposition dans cette bibliothèque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Des emails de prise de RDV (sous-rubrique « BDD part/pro – RDV ») : </a:t>
            </a:r>
          </a:p>
          <a:p>
            <a:pPr marL="1612900" lvl="3" indent="-266700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« Proposition de RDV », </a:t>
            </a:r>
          </a:p>
          <a:p>
            <a:pPr marL="1612900" lvl="3" indent="-266700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« Réponse demande de RDV », </a:t>
            </a:r>
          </a:p>
          <a:p>
            <a:pPr marL="1612900" lvl="3" indent="-266700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« Confirmation de RDV » ….</a:t>
            </a: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Des emails de gestion de la Relation Client </a:t>
            </a:r>
            <a:r>
              <a:rPr lang="fr-FR" sz="14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fr-FR" sz="1400" u="sng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612900" lvl="3" indent="-266700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« Accusé de réception » (sous-rubrique « </a:t>
            </a:r>
            <a:r>
              <a:rPr lang="fr-FR" sz="14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BDDpart</a:t>
            </a:r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/pro »).</a:t>
            </a:r>
          </a:p>
          <a:p>
            <a:pPr marL="1612900" lvl="3" indent="-266700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fr-FR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 Demande de changement d’adresse », « Résiliation forfait », « Mise en place procuration », </a:t>
            </a:r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…. </a:t>
            </a:r>
            <a:r>
              <a:rPr lang="fr-FR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(sous-rubrique « actes de gestion ») </a:t>
            </a:r>
            <a:endParaRPr lang="fr-FR" sz="1400" i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Des emails spécifiques pour répondre aux </a:t>
            </a:r>
            <a:r>
              <a:rPr lang="fr-FR" sz="14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Demandes/Réclamations </a:t>
            </a:r>
            <a:r>
              <a:rPr lang="fr-FR" sz="14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(sous-rubrique « BDD part/pro – </a:t>
            </a:r>
            <a:r>
              <a:rPr lang="fr-FR" sz="1400" u="sng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réclamations ») :</a:t>
            </a:r>
          </a:p>
          <a:p>
            <a:pPr marL="1612900" lvl="3" indent="-266700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« Tarification : réponse à une demande de précision », …</a:t>
            </a: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Fil Rouge Satisfaction Client  - La bibliothèque d’emails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1" name="Titre 5"/>
          <p:cNvSpPr>
            <a:spLocks noGrp="1"/>
          </p:cNvSpPr>
          <p:nvPr>
            <p:ph type="title"/>
          </p:nvPr>
        </p:nvSpPr>
        <p:spPr>
          <a:xfrm>
            <a:off x="1541342" y="481123"/>
            <a:ext cx="6343025" cy="432048"/>
          </a:xfrm>
        </p:spPr>
        <p:txBody>
          <a:bodyPr>
            <a:normAutofit/>
          </a:bodyPr>
          <a:lstStyle/>
          <a:p>
            <a:r>
              <a:rPr lang="fr-FR" cap="none" dirty="0"/>
              <a:t>LA BIBLIOTHEQUE </a:t>
            </a:r>
            <a:r>
              <a:rPr lang="fr-FR" cap="none" dirty="0" smtClean="0"/>
              <a:t>d’emails</a:t>
            </a:r>
            <a:r>
              <a:rPr lang="fr-FR" cap="none" dirty="0"/>
              <a:t> </a:t>
            </a:r>
            <a:r>
              <a:rPr lang="fr-FR" cap="none" dirty="0" smtClean="0"/>
              <a:t>OUTLOOK – quelques exemples</a:t>
            </a:r>
            <a:endParaRPr lang="fr-FR" cap="none" dirty="0"/>
          </a:p>
        </p:txBody>
      </p:sp>
      <p:sp>
        <p:nvSpPr>
          <p:cNvPr id="8" name="Forme libre 7"/>
          <p:cNvSpPr/>
          <p:nvPr/>
        </p:nvSpPr>
        <p:spPr>
          <a:xfrm rot="11978480">
            <a:off x="8236116" y="390984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Picture 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39" y="1268760"/>
            <a:ext cx="335882" cy="418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33" y="195401"/>
            <a:ext cx="1063716" cy="849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056" y="1268760"/>
            <a:ext cx="1705769" cy="123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9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4139" y="5373216"/>
            <a:ext cx="8102317" cy="93610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611559" y="1268760"/>
            <a:ext cx="8064897" cy="4824538"/>
          </a:xfrm>
        </p:spPr>
        <p:txBody>
          <a:bodyPr>
            <a:noAutofit/>
          </a:bodyPr>
          <a:lstStyle/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Pour y accéder, il suffit de cliquer sur « nouveau message » puis « Choix de modèles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» :</a:t>
            </a: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6700" lvl="3" indent="-266700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Quelques astuces : </a:t>
            </a: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Une zone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de recherche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pour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retrouver un mail type rapidement par mots clés.</a:t>
            </a:r>
            <a:endParaRPr lang="fr-F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200" lvl="3" indent="-268288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recherche se déclenche à partir de la saisie de 3 caractères.</a:t>
            </a:r>
          </a:p>
          <a:p>
            <a:pPr marL="1346200" lvl="3" indent="-268288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majuscule n’est pas prise en </a:t>
            </a: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compte.</a:t>
            </a:r>
            <a:endParaRPr lang="fr-FR" sz="1200" i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200" lvl="3" indent="-268288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Il </a:t>
            </a: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faut cliquer sur la loupe   pour lancer la </a:t>
            </a: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recherche.</a:t>
            </a:r>
            <a:endParaRPr lang="fr-FR" sz="1200" i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346200" lvl="3" indent="-268288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Les </a:t>
            </a: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modèles s’affichent lors du clic sur la zone Choix Modèle.</a:t>
            </a:r>
          </a:p>
          <a:p>
            <a:pPr marL="715963" lvl="3" indent="-180975">
              <a:lnSpc>
                <a:spcPct val="15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6700" lvl="3" indent="-266700">
              <a:lnSpc>
                <a:spcPct val="100000"/>
              </a:lnSpc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Besoin d’un nouvel email ?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Transmettez votre 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suggestion par mail à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cegee-l-distrib-multicanal@cegee.caisse-epargne.fr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 . Toutes vos propositions seront étudiées.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Fil Rouge Satisfaction Client  - La bibliothèque d’emails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1" name="Titre 5"/>
          <p:cNvSpPr>
            <a:spLocks noGrp="1"/>
          </p:cNvSpPr>
          <p:nvPr>
            <p:ph type="title"/>
          </p:nvPr>
        </p:nvSpPr>
        <p:spPr>
          <a:xfrm>
            <a:off x="1541342" y="481123"/>
            <a:ext cx="6924009" cy="432048"/>
          </a:xfrm>
        </p:spPr>
        <p:txBody>
          <a:bodyPr>
            <a:normAutofit/>
          </a:bodyPr>
          <a:lstStyle/>
          <a:p>
            <a:r>
              <a:rPr lang="fr-FR" cap="none" dirty="0"/>
              <a:t>LA BIBLIOTHEQUE </a:t>
            </a:r>
            <a:r>
              <a:rPr lang="fr-FR" cap="none" dirty="0" smtClean="0"/>
              <a:t>d’emails</a:t>
            </a:r>
            <a:r>
              <a:rPr lang="fr-FR" cap="none" dirty="0"/>
              <a:t> </a:t>
            </a:r>
            <a:r>
              <a:rPr lang="fr-FR" cap="none" dirty="0" smtClean="0"/>
              <a:t>OUTLOOK – comment y accéder ? </a:t>
            </a:r>
            <a:endParaRPr lang="fr-FR" cap="none" dirty="0"/>
          </a:p>
        </p:txBody>
      </p:sp>
      <p:sp>
        <p:nvSpPr>
          <p:cNvPr id="8" name="Forme libre 7"/>
          <p:cNvSpPr/>
          <p:nvPr/>
        </p:nvSpPr>
        <p:spPr>
          <a:xfrm rot="11978480">
            <a:off x="8236116" y="390984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Picture 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39" y="1268760"/>
            <a:ext cx="335882" cy="418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33" y="195401"/>
            <a:ext cx="1063716" cy="849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80" y="1708570"/>
            <a:ext cx="782002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557" y="4149080"/>
            <a:ext cx="1586865" cy="1082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038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Fil Rouge Satisfaction Client  - La bibliothèque d’emails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11" name="Titre 5"/>
          <p:cNvSpPr>
            <a:spLocks noGrp="1"/>
          </p:cNvSpPr>
          <p:nvPr>
            <p:ph type="title"/>
          </p:nvPr>
        </p:nvSpPr>
        <p:spPr>
          <a:xfrm>
            <a:off x="1541342" y="481123"/>
            <a:ext cx="6924009" cy="432048"/>
          </a:xfrm>
        </p:spPr>
        <p:txBody>
          <a:bodyPr>
            <a:normAutofit/>
          </a:bodyPr>
          <a:lstStyle/>
          <a:p>
            <a:r>
              <a:rPr lang="fr-FR" cap="none" dirty="0"/>
              <a:t>LA BIBLIOTHEQUE </a:t>
            </a:r>
            <a:r>
              <a:rPr lang="fr-FR" cap="none" dirty="0" smtClean="0"/>
              <a:t>d’emails</a:t>
            </a:r>
            <a:r>
              <a:rPr lang="fr-FR" cap="none" dirty="0"/>
              <a:t> </a:t>
            </a:r>
            <a:r>
              <a:rPr lang="fr-FR" cap="none" dirty="0" smtClean="0"/>
              <a:t>OUTLOOK – comment y accéder ? </a:t>
            </a:r>
            <a:endParaRPr lang="fr-FR" cap="none" dirty="0"/>
          </a:p>
        </p:txBody>
      </p:sp>
      <p:sp>
        <p:nvSpPr>
          <p:cNvPr id="8" name="Forme libre 7"/>
          <p:cNvSpPr/>
          <p:nvPr/>
        </p:nvSpPr>
        <p:spPr>
          <a:xfrm rot="11978480">
            <a:off x="8236116" y="390984"/>
            <a:ext cx="458471" cy="458471"/>
          </a:xfrm>
          <a:custGeom>
            <a:avLst/>
            <a:gdLst>
              <a:gd name="connsiteX0" fmla="*/ 0 w 606175"/>
              <a:gd name="connsiteY0" fmla="*/ 0 h 513708"/>
              <a:gd name="connsiteX1" fmla="*/ 0 w 606175"/>
              <a:gd name="connsiteY1" fmla="*/ 513708 h 513708"/>
              <a:gd name="connsiteX2" fmla="*/ 606175 w 606175"/>
              <a:gd name="connsiteY2" fmla="*/ 513708 h 5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513708">
                <a:moveTo>
                  <a:pt x="0" y="0"/>
                </a:moveTo>
                <a:lnTo>
                  <a:pt x="0" y="513708"/>
                </a:lnTo>
                <a:lnTo>
                  <a:pt x="606175" y="513708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33" y="195401"/>
            <a:ext cx="1063716" cy="849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661" b="43831"/>
          <a:stretch/>
        </p:blipFill>
        <p:spPr bwMode="auto">
          <a:xfrm>
            <a:off x="611560" y="1490439"/>
            <a:ext cx="5072884" cy="387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space réservé du texte 15"/>
          <p:cNvSpPr>
            <a:spLocks noGrp="1"/>
          </p:cNvSpPr>
          <p:nvPr>
            <p:ph type="body" sz="quarter" idx="23"/>
          </p:nvPr>
        </p:nvSpPr>
        <p:spPr>
          <a:xfrm>
            <a:off x="5796136" y="1268760"/>
            <a:ext cx="2880320" cy="4824538"/>
          </a:xfrm>
        </p:spPr>
        <p:txBody>
          <a:bodyPr>
            <a:noAutofit/>
          </a:bodyPr>
          <a:lstStyle/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La liste des modèles est classée par famille pour faciliter le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choix.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Lorsque je survole un modèle je peux lire le corps du mail pour visualiser s’il correspond bien à ce que je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souhaite.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Pour insérer le modèle dans le corps de l’e-mail je le choisis en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cliquant.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lvl="3" indent="-285750">
              <a:buClr>
                <a:srgbClr val="C00000"/>
              </a:buClr>
              <a:buFont typeface="Arial Narrow" panose="020B0606020202030204" pitchFamily="34" charset="0"/>
              <a:buChar char="■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Je peux, si nécessaire, insérer plusieurs modèles à la suite  dans un même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mail.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3">
              <a:buClr>
                <a:srgbClr val="C00000"/>
              </a:buClr>
            </a:pPr>
            <a:endParaRPr lang="fr-FR" sz="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08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F4256A-1649-443E-A6B9-148A4F0DC50C}">
  <ds:schemaRefs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3209</TotalTime>
  <Words>276</Words>
  <Application>Microsoft Office PowerPoint</Application>
  <PresentationFormat>Affichage à l'écran (4:3)</PresentationFormat>
  <Paragraphs>62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LA BIBLIOTHEQUE d’emails  sur outlook guide d’utilisation</vt:lpstr>
      <vt:lpstr>LA BIBLIOTHEQUE d’emails OUTLOOK</vt:lpstr>
      <vt:lpstr>LA BIBLIOTHEQUE d’emails OUTLOOK – quelques exemples</vt:lpstr>
      <vt:lpstr>LA BIBLIOTHEQUE d’emails OUTLOOK – comment y accéder ? </vt:lpstr>
      <vt:lpstr>LA BIBLIOTHEQUE d’emails OUTLOOK – comment y accéder 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a5701281</cp:lastModifiedBy>
  <cp:revision>301</cp:revision>
  <dcterms:created xsi:type="dcterms:W3CDTF">2017-05-30T18:41:27Z</dcterms:created>
  <dcterms:modified xsi:type="dcterms:W3CDTF">2019-03-13T12:27:39Z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