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87" r:id="rId3"/>
    <p:sldId id="315" r:id="rId4"/>
    <p:sldId id="309" r:id="rId5"/>
    <p:sldId id="297" r:id="rId6"/>
    <p:sldId id="313" r:id="rId7"/>
    <p:sldId id="314" r:id="rId8"/>
    <p:sldId id="302" r:id="rId9"/>
    <p:sldId id="316" r:id="rId10"/>
    <p:sldId id="310" r:id="rId11"/>
    <p:sldId id="312" r:id="rId12"/>
    <p:sldId id="303" r:id="rId13"/>
    <p:sldId id="258" r:id="rId14"/>
    <p:sldId id="259" r:id="rId15"/>
    <p:sldId id="261" r:id="rId16"/>
    <p:sldId id="260" r:id="rId17"/>
    <p:sldId id="263" r:id="rId18"/>
    <p:sldId id="262" r:id="rId19"/>
    <p:sldId id="306" r:id="rId20"/>
    <p:sldId id="317" r:id="rId21"/>
    <p:sldId id="298" r:id="rId22"/>
    <p:sldId id="299" r:id="rId23"/>
    <p:sldId id="300" r:id="rId24"/>
    <p:sldId id="301" r:id="rId25"/>
    <p:sldId id="318" r:id="rId26"/>
    <p:sldId id="320" r:id="rId27"/>
    <p:sldId id="307" r:id="rId28"/>
    <p:sldId id="278" r:id="rId29"/>
    <p:sldId id="279" r:id="rId30"/>
    <p:sldId id="280" r:id="rId31"/>
    <p:sldId id="281" r:id="rId32"/>
    <p:sldId id="308" r:id="rId33"/>
    <p:sldId id="282" r:id="rId34"/>
    <p:sldId id="283" r:id="rId35"/>
    <p:sldId id="285" r:id="rId36"/>
    <p:sldId id="284" r:id="rId37"/>
    <p:sldId id="286" r:id="rId38"/>
    <p:sldId id="322" r:id="rId39"/>
    <p:sldId id="323" r:id="rId40"/>
    <p:sldId id="324" r:id="rId4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D5D"/>
    <a:srgbClr val="FEE2E2"/>
    <a:srgbClr val="FED2D2"/>
    <a:srgbClr val="F3F3F3"/>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125" d="100"/>
          <a:sy n="125" d="100"/>
        </p:scale>
        <p:origin x="-1128" y="162"/>
      </p:cViewPr>
      <p:guideLst>
        <p:guide orient="horz" pos="2160"/>
        <p:guide pos="2880"/>
      </p:guideLst>
    </p:cSldViewPr>
  </p:slideViewPr>
  <p:notesTextViewPr>
    <p:cViewPr>
      <p:scale>
        <a:sx n="100" d="100"/>
        <a:sy n="100" d="100"/>
      </p:scale>
      <p:origin x="0" y="0"/>
    </p:cViewPr>
  </p:notesTextViewPr>
  <p:notesViewPr>
    <p:cSldViewPr snapToGrid="0">
      <p:cViewPr varScale="1">
        <p:scale>
          <a:sx n="79" d="100"/>
          <a:sy n="79" d="100"/>
        </p:scale>
        <p:origin x="-393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Graphique%20dans%20Microsoft%20PowerPoint"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6723538\AppData\Local\Temp\7zO8EC370E4\valeurs_mensuelles.csv"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2"/>
          <c:order val="0"/>
          <c:tx>
            <c:strRef>
              <c:f>Feuil1!$D$1</c:f>
              <c:strCache>
                <c:ptCount val="1"/>
                <c:pt idx="0">
                  <c:v>Ambition CEGEE</c:v>
                </c:pt>
              </c:strCache>
            </c:strRef>
          </c:tx>
          <c:spPr>
            <a:ln w="38100">
              <a:solidFill>
                <a:srgbClr val="00B050"/>
              </a:solidFill>
            </a:ln>
            <a:effectLst>
              <a:outerShdw blurRad="50800" dist="38100" dir="2700000" algn="tl" rotWithShape="0">
                <a:prstClr val="black">
                  <a:alpha val="40000"/>
                </a:prstClr>
              </a:outerShdw>
            </a:effectLst>
          </c:spPr>
          <c:marker>
            <c:symbol val="square"/>
            <c:size val="15"/>
            <c:spPr>
              <a:solidFill>
                <a:srgbClr val="00B050"/>
              </a:solidFill>
              <a:ln>
                <a:solidFill>
                  <a:srgbClr val="00B050"/>
                </a:solidFill>
              </a:ln>
              <a:effectLst>
                <a:outerShdw blurRad="50800" dist="38100" dir="2700000" algn="tl" rotWithShape="0">
                  <a:prstClr val="black">
                    <a:alpha val="40000"/>
                  </a:prstClr>
                </a:outerShdw>
              </a:effectLst>
            </c:spPr>
          </c:marker>
          <c:dLbls>
            <c:spPr>
              <a:noFill/>
              <a:ln>
                <a:noFill/>
              </a:ln>
            </c:spPr>
            <c:txPr>
              <a:bodyPr/>
              <a:lstStyle/>
              <a:p>
                <a:pPr>
                  <a:defRPr sz="1100" b="1">
                    <a:solidFill>
                      <a:schemeClr val="bg1"/>
                    </a:solidFill>
                  </a:defRPr>
                </a:pPr>
                <a:endParaRPr lang="fr-FR"/>
              </a:p>
            </c:txPr>
            <c:dLblPos val="ctr"/>
            <c:showLegendKey val="0"/>
            <c:showVal val="1"/>
            <c:showCatName val="0"/>
            <c:showSerName val="0"/>
            <c:showPercent val="0"/>
            <c:showBubbleSize val="0"/>
            <c:showLeaderLines val="0"/>
          </c:dLbls>
          <c:cat>
            <c:strRef>
              <c:f>Feuil1!$A$2:$A$6</c:f>
              <c:strCache>
                <c:ptCount val="5"/>
                <c:pt idx="0">
                  <c:v>Crédit Conso</c:v>
                </c:pt>
                <c:pt idx="1">
                  <c:v>Epargne Financière</c:v>
                </c:pt>
                <c:pt idx="2">
                  <c:v>Forfaits en net</c:v>
                </c:pt>
                <c:pt idx="3">
                  <c:v>IARD en net</c:v>
                </c:pt>
                <c:pt idx="4">
                  <c:v>Prévoyance en net</c:v>
                </c:pt>
              </c:strCache>
            </c:strRef>
          </c:cat>
          <c:val>
            <c:numRef>
              <c:f>Feuil1!$D$2:$D$6</c:f>
              <c:numCache>
                <c:formatCode>General</c:formatCode>
                <c:ptCount val="5"/>
                <c:pt idx="0">
                  <c:v>10</c:v>
                </c:pt>
                <c:pt idx="1">
                  <c:v>8</c:v>
                </c:pt>
                <c:pt idx="2">
                  <c:v>8</c:v>
                </c:pt>
                <c:pt idx="3">
                  <c:v>5</c:v>
                </c:pt>
                <c:pt idx="4">
                  <c:v>8</c:v>
                </c:pt>
              </c:numCache>
            </c:numRef>
          </c:val>
          <c:smooth val="0"/>
        </c:ser>
        <c:ser>
          <c:idx val="1"/>
          <c:order val="1"/>
          <c:tx>
            <c:strRef>
              <c:f>Feuil1!$C$1</c:f>
              <c:strCache>
                <c:ptCount val="1"/>
                <c:pt idx="0">
                  <c:v>Rang 2018</c:v>
                </c:pt>
              </c:strCache>
            </c:strRef>
          </c:tx>
          <c:spPr>
            <a:ln>
              <a:solidFill>
                <a:srgbClr val="FF5D5D"/>
              </a:solidFill>
              <a:prstDash val="solid"/>
            </a:ln>
            <a:effectLst>
              <a:outerShdw blurRad="50800" dist="38100" dir="2700000" algn="tl" rotWithShape="0">
                <a:prstClr val="black">
                  <a:alpha val="40000"/>
                </a:prstClr>
              </a:outerShdw>
            </a:effectLst>
          </c:spPr>
          <c:marker>
            <c:symbol val="square"/>
            <c:size val="15"/>
            <c:spPr>
              <a:solidFill>
                <a:srgbClr val="FF5D5D"/>
              </a:solidFill>
              <a:ln>
                <a:solidFill>
                  <a:srgbClr val="FF5D5D"/>
                </a:solidFill>
                <a:prstDash val="solid"/>
              </a:ln>
              <a:effectLst>
                <a:outerShdw blurRad="50800" dist="38100" dir="2700000" algn="tl" rotWithShape="0">
                  <a:prstClr val="black">
                    <a:alpha val="40000"/>
                  </a:prstClr>
                </a:outerShdw>
              </a:effectLst>
            </c:spPr>
          </c:marker>
          <c:dLbls>
            <c:spPr>
              <a:noFill/>
              <a:ln>
                <a:noFill/>
              </a:ln>
            </c:spPr>
            <c:txPr>
              <a:bodyPr/>
              <a:lstStyle/>
              <a:p>
                <a:pPr>
                  <a:defRPr sz="1100" b="1">
                    <a:solidFill>
                      <a:schemeClr val="bg1"/>
                    </a:solidFill>
                  </a:defRPr>
                </a:pPr>
                <a:endParaRPr lang="fr-FR"/>
              </a:p>
            </c:txPr>
            <c:dLblPos val="ctr"/>
            <c:showLegendKey val="0"/>
            <c:showVal val="1"/>
            <c:showCatName val="0"/>
            <c:showSerName val="0"/>
            <c:showPercent val="0"/>
            <c:showBubbleSize val="0"/>
            <c:showLeaderLines val="0"/>
          </c:dLbls>
          <c:cat>
            <c:strRef>
              <c:f>Feuil1!$A$2:$A$6</c:f>
              <c:strCache>
                <c:ptCount val="5"/>
                <c:pt idx="0">
                  <c:v>Crédit Conso</c:v>
                </c:pt>
                <c:pt idx="1">
                  <c:v>Epargne Financière</c:v>
                </c:pt>
                <c:pt idx="2">
                  <c:v>Forfaits en net</c:v>
                </c:pt>
                <c:pt idx="3">
                  <c:v>IARD en net</c:v>
                </c:pt>
                <c:pt idx="4">
                  <c:v>Prévoyance en net</c:v>
                </c:pt>
              </c:strCache>
            </c:strRef>
          </c:cat>
          <c:val>
            <c:numRef>
              <c:f>Feuil1!$C$2:$C$6</c:f>
              <c:numCache>
                <c:formatCode>General</c:formatCode>
                <c:ptCount val="5"/>
                <c:pt idx="0">
                  <c:v>14</c:v>
                </c:pt>
                <c:pt idx="1">
                  <c:v>12</c:v>
                </c:pt>
                <c:pt idx="2">
                  <c:v>15</c:v>
                </c:pt>
                <c:pt idx="3">
                  <c:v>15</c:v>
                </c:pt>
                <c:pt idx="4">
                  <c:v>15</c:v>
                </c:pt>
              </c:numCache>
            </c:numRef>
          </c:val>
          <c:smooth val="0"/>
        </c:ser>
        <c:ser>
          <c:idx val="0"/>
          <c:order val="2"/>
          <c:tx>
            <c:strRef>
              <c:f>Feuil1!$B$1</c:f>
              <c:strCache>
                <c:ptCount val="1"/>
                <c:pt idx="0">
                  <c:v>Rang au 28 Avril 2019</c:v>
                </c:pt>
              </c:strCache>
            </c:strRef>
          </c:tx>
          <c:spPr>
            <a:ln w="38100">
              <a:solidFill>
                <a:srgbClr val="C00000"/>
              </a:solidFill>
            </a:ln>
            <a:effectLst>
              <a:outerShdw blurRad="50800" dist="38100" dir="2700000" algn="tl" rotWithShape="0">
                <a:prstClr val="black">
                  <a:alpha val="40000"/>
                </a:prstClr>
              </a:outerShdw>
            </a:effectLst>
          </c:spPr>
          <c:marker>
            <c:symbol val="square"/>
            <c:size val="14"/>
            <c:spPr>
              <a:solidFill>
                <a:srgbClr val="C00000"/>
              </a:solidFill>
              <a:ln w="38100">
                <a:solidFill>
                  <a:srgbClr val="C00000"/>
                </a:solidFill>
              </a:ln>
              <a:effectLst>
                <a:outerShdw blurRad="50800" dist="38100" dir="2700000" algn="tl" rotWithShape="0">
                  <a:prstClr val="black">
                    <a:alpha val="40000"/>
                  </a:prstClr>
                </a:outerShdw>
              </a:effectLst>
            </c:spPr>
          </c:marker>
          <c:dLbls>
            <c:dLbl>
              <c:idx val="3"/>
              <c:layout/>
              <c:tx>
                <c:rich>
                  <a:bodyPr/>
                  <a:lstStyle/>
                  <a:p>
                    <a:r>
                      <a:rPr lang="en-US" sz="1100">
                        <a:solidFill>
                          <a:schemeClr val="bg1"/>
                        </a:solidFill>
                      </a:rPr>
                      <a:t>7 </a:t>
                    </a:r>
                    <a:endParaRPr lang="en-US" sz="1100"/>
                  </a:p>
                </c:rich>
              </c:tx>
              <c:dLblPos val="ctr"/>
              <c:showLegendKey val="0"/>
              <c:showVal val="1"/>
              <c:showCatName val="0"/>
              <c:showSerName val="0"/>
              <c:showPercent val="0"/>
              <c:showBubbleSize val="0"/>
            </c:dLbl>
            <c:dLbl>
              <c:idx val="4"/>
              <c:layout/>
              <c:tx>
                <c:rich>
                  <a:bodyPr/>
                  <a:lstStyle/>
                  <a:p>
                    <a:r>
                      <a:rPr lang="en-US" sz="1100">
                        <a:solidFill>
                          <a:schemeClr val="bg1"/>
                        </a:solidFill>
                      </a:rPr>
                      <a:t>10 </a:t>
                    </a:r>
                    <a:endParaRPr lang="en-US"/>
                  </a:p>
                </c:rich>
              </c:tx>
              <c:dLblPos val="ctr"/>
              <c:showLegendKey val="0"/>
              <c:showVal val="1"/>
              <c:showCatName val="0"/>
              <c:showSerName val="0"/>
              <c:showPercent val="0"/>
              <c:showBubbleSize val="0"/>
            </c:dLbl>
            <c:spPr>
              <a:noFill/>
              <a:ln>
                <a:noFill/>
              </a:ln>
            </c:spPr>
            <c:txPr>
              <a:bodyPr/>
              <a:lstStyle/>
              <a:p>
                <a:pPr>
                  <a:defRPr sz="1100" b="1">
                    <a:solidFill>
                      <a:schemeClr val="bg1"/>
                    </a:solidFill>
                  </a:defRPr>
                </a:pPr>
                <a:endParaRPr lang="fr-FR"/>
              </a:p>
            </c:txPr>
            <c:dLblPos val="ctr"/>
            <c:showLegendKey val="0"/>
            <c:showVal val="1"/>
            <c:showCatName val="0"/>
            <c:showSerName val="0"/>
            <c:showPercent val="0"/>
            <c:showBubbleSize val="0"/>
            <c:showLeaderLines val="0"/>
          </c:dLbls>
          <c:cat>
            <c:strRef>
              <c:f>Feuil1!$A$2:$A$6</c:f>
              <c:strCache>
                <c:ptCount val="5"/>
                <c:pt idx="0">
                  <c:v>Crédit Conso</c:v>
                </c:pt>
                <c:pt idx="1">
                  <c:v>Epargne Financière</c:v>
                </c:pt>
                <c:pt idx="2">
                  <c:v>Forfaits en net</c:v>
                </c:pt>
                <c:pt idx="3">
                  <c:v>IARD en net</c:v>
                </c:pt>
                <c:pt idx="4">
                  <c:v>Prévoyance en net</c:v>
                </c:pt>
              </c:strCache>
            </c:strRef>
          </c:cat>
          <c:val>
            <c:numRef>
              <c:f>Feuil1!$B$2:$B$6</c:f>
              <c:numCache>
                <c:formatCode>General</c:formatCode>
                <c:ptCount val="5"/>
                <c:pt idx="0">
                  <c:v>15</c:v>
                </c:pt>
                <c:pt idx="1">
                  <c:v>12</c:v>
                </c:pt>
                <c:pt idx="2">
                  <c:v>13</c:v>
                </c:pt>
                <c:pt idx="3">
                  <c:v>7</c:v>
                </c:pt>
                <c:pt idx="4">
                  <c:v>10</c:v>
                </c:pt>
              </c:numCache>
            </c:numRef>
          </c:val>
          <c:smooth val="0"/>
        </c:ser>
        <c:dLbls>
          <c:showLegendKey val="0"/>
          <c:showVal val="0"/>
          <c:showCatName val="0"/>
          <c:showSerName val="0"/>
          <c:showPercent val="0"/>
          <c:showBubbleSize val="0"/>
        </c:dLbls>
        <c:marker val="1"/>
        <c:smooth val="0"/>
        <c:axId val="34549120"/>
        <c:axId val="34550912"/>
      </c:lineChart>
      <c:catAx>
        <c:axId val="34549120"/>
        <c:scaling>
          <c:orientation val="minMax"/>
        </c:scaling>
        <c:delete val="0"/>
        <c:axPos val="t"/>
        <c:majorTickMark val="out"/>
        <c:minorTickMark val="none"/>
        <c:tickLblPos val="nextTo"/>
        <c:txPr>
          <a:bodyPr/>
          <a:lstStyle/>
          <a:p>
            <a:pPr>
              <a:defRPr sz="1200" b="1">
                <a:solidFill>
                  <a:srgbClr val="C00000"/>
                </a:solidFill>
              </a:defRPr>
            </a:pPr>
            <a:endParaRPr lang="fr-FR"/>
          </a:p>
        </c:txPr>
        <c:crossAx val="34550912"/>
        <c:crosses val="autoZero"/>
        <c:auto val="1"/>
        <c:lblAlgn val="ctr"/>
        <c:lblOffset val="100"/>
        <c:noMultiLvlLbl val="0"/>
      </c:catAx>
      <c:valAx>
        <c:axId val="34550912"/>
        <c:scaling>
          <c:orientation val="maxMin"/>
          <c:max val="16"/>
          <c:min val="4"/>
        </c:scaling>
        <c:delete val="0"/>
        <c:axPos val="l"/>
        <c:numFmt formatCode="General" sourceLinked="1"/>
        <c:majorTickMark val="none"/>
        <c:minorTickMark val="none"/>
        <c:tickLblPos val="none"/>
        <c:spPr>
          <a:ln>
            <a:noFill/>
          </a:ln>
        </c:spPr>
        <c:crossAx val="34549120"/>
        <c:crosses val="autoZero"/>
        <c:crossBetween val="between"/>
      </c:valAx>
      <c:spPr>
        <a:gradFill flip="none" rotWithShape="1">
          <a:gsLst>
            <a:gs pos="0">
              <a:sysClr val="window" lastClr="FFFFFF">
                <a:lumMod val="75000"/>
              </a:sysClr>
            </a:gs>
            <a:gs pos="19000">
              <a:sysClr val="window" lastClr="FFFFFF">
                <a:lumMod val="85000"/>
              </a:sysClr>
            </a:gs>
            <a:gs pos="46000">
              <a:sysClr val="window" lastClr="FFFFFF">
                <a:lumMod val="95000"/>
              </a:sysClr>
            </a:gs>
          </a:gsLst>
          <a:lin ang="2700000" scaled="1"/>
          <a:tileRect/>
        </a:gradFill>
      </c:spPr>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'[Graphique dans Microsoft PowerPoint]Feuil1'!$B$1</c:f>
              <c:strCache>
                <c:ptCount val="1"/>
                <c:pt idx="0">
                  <c:v>Rang au 1er quadrimestre 2019</c:v>
                </c:pt>
              </c:strCache>
            </c:strRef>
          </c:tx>
          <c:spPr>
            <a:ln>
              <a:solidFill>
                <a:srgbClr val="C00000"/>
              </a:solidFill>
            </a:ln>
            <a:effectLst>
              <a:outerShdw blurRad="50800" dist="38100" dir="2700000" algn="tl" rotWithShape="0">
                <a:prstClr val="black">
                  <a:alpha val="40000"/>
                </a:prstClr>
              </a:outerShdw>
            </a:effectLst>
          </c:spPr>
          <c:marker>
            <c:symbol val="square"/>
            <c:size val="15"/>
            <c:spPr>
              <a:solidFill>
                <a:srgbClr val="C00000"/>
              </a:solidFill>
              <a:ln>
                <a:solidFill>
                  <a:srgbClr val="C00000"/>
                </a:solidFill>
              </a:ln>
              <a:effectLst>
                <a:outerShdw blurRad="50800" dist="38100" dir="2700000" algn="tl" rotWithShape="0">
                  <a:prstClr val="black">
                    <a:alpha val="40000"/>
                  </a:prstClr>
                </a:outerShdw>
              </a:effectLst>
            </c:spPr>
          </c:marker>
          <c:dLbls>
            <c:dLbl>
              <c:idx val="3"/>
              <c:layout/>
              <c:tx>
                <c:rich>
                  <a:bodyPr/>
                  <a:lstStyle/>
                  <a:p>
                    <a:r>
                      <a:rPr lang="en-US">
                        <a:solidFill>
                          <a:schemeClr val="bg1"/>
                        </a:solidFill>
                      </a:rPr>
                      <a:t>14</a:t>
                    </a:r>
                    <a:endParaRPr lang="en-US"/>
                  </a:p>
                </c:rich>
              </c:tx>
              <c:dLblPos val="ctr"/>
              <c:showLegendKey val="0"/>
              <c:showVal val="1"/>
              <c:showCatName val="0"/>
              <c:showSerName val="0"/>
              <c:showPercent val="0"/>
              <c:showBubbleSize val="0"/>
            </c:dLbl>
            <c:dLbl>
              <c:idx val="4"/>
              <c:tx>
                <c:rich>
                  <a:bodyPr/>
                  <a:lstStyle/>
                  <a:p>
                    <a:r>
                      <a:rPr lang="en-US">
                        <a:solidFill>
                          <a:schemeClr val="bg1"/>
                        </a:solidFill>
                      </a:rPr>
                      <a:t>10 en net</a:t>
                    </a:r>
                    <a:endParaRPr lang="en-US"/>
                  </a:p>
                </c:rich>
              </c:tx>
              <c:dLblPos val="ctr"/>
              <c:showLegendKey val="0"/>
              <c:showVal val="1"/>
              <c:showCatName val="0"/>
              <c:showSerName val="0"/>
              <c:showPercent val="0"/>
              <c:showBubbleSize val="0"/>
            </c:dLbl>
            <c:spPr>
              <a:noFill/>
            </c:spPr>
            <c:txPr>
              <a:bodyPr/>
              <a:lstStyle/>
              <a:p>
                <a:pPr>
                  <a:defRPr sz="1200" b="1">
                    <a:solidFill>
                      <a:schemeClr val="bg1"/>
                    </a:solidFill>
                  </a:defRPr>
                </a:pPr>
                <a:endParaRPr lang="fr-FR"/>
              </a:p>
            </c:txPr>
            <c:dLblPos val="ctr"/>
            <c:showLegendKey val="0"/>
            <c:showVal val="1"/>
            <c:showCatName val="0"/>
            <c:showSerName val="0"/>
            <c:showPercent val="0"/>
            <c:showBubbleSize val="0"/>
            <c:showLeaderLines val="0"/>
          </c:dLbls>
          <c:cat>
            <c:strRef>
              <c:f>'[Graphique dans Microsoft PowerPoint]Feuil1'!$A$2:$A$6</c:f>
              <c:strCache>
                <c:ptCount val="5"/>
                <c:pt idx="0">
                  <c:v>Crédit Bail</c:v>
                </c:pt>
                <c:pt idx="1">
                  <c:v>Forfaits</c:v>
                </c:pt>
                <c:pt idx="2">
                  <c:v>IARD Pro</c:v>
                </c:pt>
                <c:pt idx="3">
                  <c:v>Prévoyance Pro</c:v>
                </c:pt>
                <c:pt idx="4">
                  <c:v>Boost Fid</c:v>
                </c:pt>
              </c:strCache>
            </c:strRef>
          </c:cat>
          <c:val>
            <c:numRef>
              <c:f>'[Graphique dans Microsoft PowerPoint]Feuil1'!$B$2:$B$6</c:f>
              <c:numCache>
                <c:formatCode>General</c:formatCode>
                <c:ptCount val="5"/>
                <c:pt idx="0">
                  <c:v>14</c:v>
                </c:pt>
                <c:pt idx="1">
                  <c:v>12</c:v>
                </c:pt>
                <c:pt idx="2">
                  <c:v>14</c:v>
                </c:pt>
                <c:pt idx="3">
                  <c:v>14</c:v>
                </c:pt>
              </c:numCache>
            </c:numRef>
          </c:val>
          <c:smooth val="0"/>
        </c:ser>
        <c:ser>
          <c:idx val="1"/>
          <c:order val="1"/>
          <c:tx>
            <c:strRef>
              <c:f>'[Graphique dans Microsoft PowerPoint]Feuil1'!$C$1</c:f>
              <c:strCache>
                <c:ptCount val="1"/>
                <c:pt idx="0">
                  <c:v>Rang 2018</c:v>
                </c:pt>
              </c:strCache>
            </c:strRef>
          </c:tx>
          <c:spPr>
            <a:ln>
              <a:solidFill>
                <a:srgbClr val="FF5D5D"/>
              </a:solidFill>
            </a:ln>
            <a:effectLst>
              <a:outerShdw blurRad="50800" dist="38100" dir="2700000" algn="tl" rotWithShape="0">
                <a:prstClr val="black">
                  <a:alpha val="40000"/>
                </a:prstClr>
              </a:outerShdw>
            </a:effectLst>
          </c:spPr>
          <c:marker>
            <c:symbol val="plus"/>
            <c:size val="15"/>
            <c:spPr>
              <a:solidFill>
                <a:srgbClr val="FF5D5D"/>
              </a:solidFill>
              <a:ln>
                <a:solidFill>
                  <a:srgbClr val="FF5D5D"/>
                </a:solidFill>
              </a:ln>
              <a:effectLst>
                <a:outerShdw blurRad="50800" dist="38100" dir="2700000" algn="tl" rotWithShape="0">
                  <a:prstClr val="black">
                    <a:alpha val="40000"/>
                  </a:prstClr>
                </a:outerShdw>
              </a:effectLst>
            </c:spPr>
          </c:marker>
          <c:dLbls>
            <c:spPr>
              <a:noFill/>
            </c:spPr>
            <c:txPr>
              <a:bodyPr/>
              <a:lstStyle/>
              <a:p>
                <a:pPr>
                  <a:defRPr sz="1200" b="1">
                    <a:solidFill>
                      <a:schemeClr val="bg1"/>
                    </a:solidFill>
                  </a:defRPr>
                </a:pPr>
                <a:endParaRPr lang="fr-FR"/>
              </a:p>
            </c:txPr>
            <c:dLblPos val="ctr"/>
            <c:showLegendKey val="0"/>
            <c:showVal val="1"/>
            <c:showCatName val="0"/>
            <c:showSerName val="0"/>
            <c:showPercent val="0"/>
            <c:showBubbleSize val="0"/>
            <c:showLeaderLines val="0"/>
          </c:dLbls>
          <c:cat>
            <c:strRef>
              <c:f>'[Graphique dans Microsoft PowerPoint]Feuil1'!$A$2:$A$6</c:f>
              <c:strCache>
                <c:ptCount val="5"/>
                <c:pt idx="0">
                  <c:v>Crédit Bail</c:v>
                </c:pt>
                <c:pt idx="1">
                  <c:v>Forfaits</c:v>
                </c:pt>
                <c:pt idx="2">
                  <c:v>IARD Pro</c:v>
                </c:pt>
                <c:pt idx="3">
                  <c:v>Prévoyance Pro</c:v>
                </c:pt>
                <c:pt idx="4">
                  <c:v>Boost Fid</c:v>
                </c:pt>
              </c:strCache>
            </c:strRef>
          </c:cat>
          <c:val>
            <c:numRef>
              <c:f>'[Graphique dans Microsoft PowerPoint]Feuil1'!$C$2:$C$6</c:f>
              <c:numCache>
                <c:formatCode>General</c:formatCode>
                <c:ptCount val="5"/>
                <c:pt idx="0">
                  <c:v>9</c:v>
                </c:pt>
                <c:pt idx="1">
                  <c:v>13</c:v>
                </c:pt>
                <c:pt idx="2">
                  <c:v>12</c:v>
                </c:pt>
                <c:pt idx="3">
                  <c:v>12</c:v>
                </c:pt>
              </c:numCache>
            </c:numRef>
          </c:val>
          <c:smooth val="0"/>
        </c:ser>
        <c:ser>
          <c:idx val="2"/>
          <c:order val="2"/>
          <c:tx>
            <c:strRef>
              <c:f>'[Graphique dans Microsoft PowerPoint]Feuil1'!$D$1</c:f>
              <c:strCache>
                <c:ptCount val="1"/>
                <c:pt idx="0">
                  <c:v>Ambition CEGEE</c:v>
                </c:pt>
              </c:strCache>
            </c:strRef>
          </c:tx>
          <c:spPr>
            <a:ln w="38100">
              <a:solidFill>
                <a:srgbClr val="00B050"/>
              </a:solidFill>
            </a:ln>
            <a:effectLst>
              <a:outerShdw blurRad="50800" dist="38100" dir="2700000" algn="tl" rotWithShape="0">
                <a:prstClr val="black">
                  <a:alpha val="40000"/>
                </a:prstClr>
              </a:outerShdw>
            </a:effectLst>
          </c:spPr>
          <c:marker>
            <c:symbol val="square"/>
            <c:size val="15"/>
            <c:spPr>
              <a:solidFill>
                <a:srgbClr val="00B050"/>
              </a:solidFill>
              <a:ln>
                <a:solidFill>
                  <a:srgbClr val="00B050"/>
                </a:solidFill>
              </a:ln>
              <a:effectLst>
                <a:outerShdw blurRad="50800" dist="38100" dir="2700000" algn="tl" rotWithShape="0">
                  <a:prstClr val="black">
                    <a:alpha val="40000"/>
                  </a:prstClr>
                </a:outerShdw>
              </a:effectLst>
            </c:spPr>
          </c:marker>
          <c:dLbls>
            <c:spPr>
              <a:noFill/>
            </c:spPr>
            <c:txPr>
              <a:bodyPr/>
              <a:lstStyle/>
              <a:p>
                <a:pPr>
                  <a:defRPr sz="1200" b="1">
                    <a:solidFill>
                      <a:schemeClr val="bg1"/>
                    </a:solidFill>
                  </a:defRPr>
                </a:pPr>
                <a:endParaRPr lang="fr-FR"/>
              </a:p>
            </c:txPr>
            <c:dLblPos val="ctr"/>
            <c:showLegendKey val="0"/>
            <c:showVal val="1"/>
            <c:showCatName val="0"/>
            <c:showSerName val="0"/>
            <c:showPercent val="0"/>
            <c:showBubbleSize val="0"/>
            <c:showLeaderLines val="0"/>
          </c:dLbls>
          <c:cat>
            <c:strRef>
              <c:f>'[Graphique dans Microsoft PowerPoint]Feuil1'!$A$2:$A$6</c:f>
              <c:strCache>
                <c:ptCount val="5"/>
                <c:pt idx="0">
                  <c:v>Crédit Bail</c:v>
                </c:pt>
                <c:pt idx="1">
                  <c:v>Forfaits</c:v>
                </c:pt>
                <c:pt idx="2">
                  <c:v>IARD Pro</c:v>
                </c:pt>
                <c:pt idx="3">
                  <c:v>Prévoyance Pro</c:v>
                </c:pt>
                <c:pt idx="4">
                  <c:v>Boost Fid</c:v>
                </c:pt>
              </c:strCache>
            </c:strRef>
          </c:cat>
          <c:val>
            <c:numRef>
              <c:f>'[Graphique dans Microsoft PowerPoint]Feuil1'!$D$2:$D$6</c:f>
              <c:numCache>
                <c:formatCode>General</c:formatCode>
                <c:ptCount val="5"/>
                <c:pt idx="0">
                  <c:v>9</c:v>
                </c:pt>
                <c:pt idx="1">
                  <c:v>9</c:v>
                </c:pt>
                <c:pt idx="2">
                  <c:v>7</c:v>
                </c:pt>
                <c:pt idx="3">
                  <c:v>5</c:v>
                </c:pt>
              </c:numCache>
            </c:numRef>
          </c:val>
          <c:smooth val="0"/>
        </c:ser>
        <c:dLbls>
          <c:showLegendKey val="0"/>
          <c:showVal val="0"/>
          <c:showCatName val="0"/>
          <c:showSerName val="0"/>
          <c:showPercent val="0"/>
          <c:showBubbleSize val="0"/>
        </c:dLbls>
        <c:marker val="1"/>
        <c:smooth val="0"/>
        <c:axId val="176828416"/>
        <c:axId val="176829952"/>
      </c:lineChart>
      <c:catAx>
        <c:axId val="176828416"/>
        <c:scaling>
          <c:orientation val="minMax"/>
        </c:scaling>
        <c:delete val="0"/>
        <c:axPos val="t"/>
        <c:majorTickMark val="out"/>
        <c:minorTickMark val="none"/>
        <c:tickLblPos val="nextTo"/>
        <c:txPr>
          <a:bodyPr/>
          <a:lstStyle/>
          <a:p>
            <a:pPr>
              <a:defRPr sz="1200" b="1">
                <a:solidFill>
                  <a:srgbClr val="C00000"/>
                </a:solidFill>
              </a:defRPr>
            </a:pPr>
            <a:endParaRPr lang="fr-FR"/>
          </a:p>
        </c:txPr>
        <c:crossAx val="176829952"/>
        <c:crosses val="autoZero"/>
        <c:auto val="1"/>
        <c:lblAlgn val="ctr"/>
        <c:lblOffset val="100"/>
        <c:noMultiLvlLbl val="0"/>
      </c:catAx>
      <c:valAx>
        <c:axId val="176829952"/>
        <c:scaling>
          <c:orientation val="maxMin"/>
          <c:max val="16"/>
          <c:min val="1"/>
        </c:scaling>
        <c:delete val="0"/>
        <c:axPos val="l"/>
        <c:numFmt formatCode="General" sourceLinked="1"/>
        <c:majorTickMark val="none"/>
        <c:minorTickMark val="none"/>
        <c:tickLblPos val="none"/>
        <c:spPr>
          <a:ln>
            <a:noFill/>
          </a:ln>
        </c:spPr>
        <c:crossAx val="176828416"/>
        <c:crosses val="autoZero"/>
        <c:crossBetween val="between"/>
      </c:valAx>
      <c:spPr>
        <a:gradFill>
          <a:gsLst>
            <a:gs pos="0">
              <a:sysClr val="window" lastClr="FFFFFF">
                <a:lumMod val="75000"/>
              </a:sysClr>
            </a:gs>
            <a:gs pos="19000">
              <a:sysClr val="window" lastClr="FFFFFF">
                <a:lumMod val="85000"/>
              </a:sysClr>
            </a:gs>
            <a:gs pos="46000">
              <a:sysClr val="window" lastClr="FFFFFF">
                <a:lumMod val="95000"/>
              </a:sysClr>
            </a:gs>
          </a:gsLst>
          <a:lin ang="2700000" scaled="1"/>
        </a:gradFill>
      </c:spPr>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a:solidFill>
                  <a:srgbClr val="C00000"/>
                </a:solidFill>
              </a:defRPr>
            </a:pPr>
            <a:r>
              <a:rPr lang="fr-FR" dirty="0" smtClean="0">
                <a:solidFill>
                  <a:srgbClr val="C00000"/>
                </a:solidFill>
              </a:rPr>
              <a:t>Achat</a:t>
            </a:r>
            <a:r>
              <a:rPr lang="fr-FR" baseline="0" dirty="0" smtClean="0">
                <a:solidFill>
                  <a:srgbClr val="C00000"/>
                </a:solidFill>
              </a:rPr>
              <a:t> prévu </a:t>
            </a:r>
            <a:r>
              <a:rPr lang="fr-FR" dirty="0" smtClean="0">
                <a:solidFill>
                  <a:srgbClr val="C00000"/>
                </a:solidFill>
              </a:rPr>
              <a:t>de </a:t>
            </a:r>
            <a:r>
              <a:rPr lang="fr-FR" dirty="0">
                <a:solidFill>
                  <a:srgbClr val="C00000"/>
                </a:solidFill>
              </a:rPr>
              <a:t>biens </a:t>
            </a:r>
            <a:r>
              <a:rPr lang="fr-FR" dirty="0" smtClean="0">
                <a:solidFill>
                  <a:srgbClr val="C00000"/>
                </a:solidFill>
              </a:rPr>
              <a:t>d'équipement</a:t>
            </a:r>
            <a:endParaRPr lang="fr-FR" dirty="0">
              <a:solidFill>
                <a:srgbClr val="C00000"/>
              </a:solidFill>
            </a:endParaRPr>
          </a:p>
        </c:rich>
      </c:tx>
      <c:layout/>
      <c:overlay val="1"/>
      <c:spPr>
        <a:noFill/>
      </c:spPr>
    </c:title>
    <c:autoTitleDeleted val="0"/>
    <c:plotArea>
      <c:layout/>
      <c:lineChart>
        <c:grouping val="standard"/>
        <c:varyColors val="0"/>
        <c:ser>
          <c:idx val="0"/>
          <c:order val="0"/>
          <c:tx>
            <c:strRef>
              <c:f>valeurs_mensuelles!$A$43</c:f>
              <c:strCache>
                <c:ptCount val="1"/>
                <c:pt idx="0">
                  <c:v>2017</c:v>
                </c:pt>
              </c:strCache>
            </c:strRef>
          </c:tx>
          <c:spPr>
            <a:ln>
              <a:solidFill>
                <a:schemeClr val="bg1">
                  <a:lumMod val="50000"/>
                </a:schemeClr>
              </a:solidFill>
              <a:prstDash val="dash"/>
            </a:ln>
            <a:effectLst>
              <a:outerShdw blurRad="50800" dist="38100" dir="2700000" algn="tl" rotWithShape="0">
                <a:prstClr val="black">
                  <a:alpha val="40000"/>
                </a:prstClr>
              </a:outerShdw>
            </a:effectLst>
          </c:spPr>
          <c:marker>
            <c:symbol val="none"/>
          </c:marker>
          <c:cat>
            <c:strRef>
              <c:f>valeurs_mensuelles!$B$37:$E$37</c:f>
              <c:strCache>
                <c:ptCount val="4"/>
                <c:pt idx="0">
                  <c:v>Janv</c:v>
                </c:pt>
                <c:pt idx="1">
                  <c:v>Fev</c:v>
                </c:pt>
                <c:pt idx="2">
                  <c:v>Mars</c:v>
                </c:pt>
                <c:pt idx="3">
                  <c:v>Avril</c:v>
                </c:pt>
              </c:strCache>
            </c:strRef>
          </c:cat>
          <c:val>
            <c:numRef>
              <c:f>valeurs_mensuelles!$B$43:$E$43</c:f>
              <c:numCache>
                <c:formatCode>General</c:formatCode>
                <c:ptCount val="4"/>
                <c:pt idx="0">
                  <c:v>-7</c:v>
                </c:pt>
                <c:pt idx="1">
                  <c:v>-6</c:v>
                </c:pt>
                <c:pt idx="2">
                  <c:v>-5</c:v>
                </c:pt>
                <c:pt idx="3">
                  <c:v>-3</c:v>
                </c:pt>
              </c:numCache>
            </c:numRef>
          </c:val>
          <c:smooth val="0"/>
        </c:ser>
        <c:ser>
          <c:idx val="1"/>
          <c:order val="1"/>
          <c:tx>
            <c:strRef>
              <c:f>valeurs_mensuelles!$A$42</c:f>
              <c:strCache>
                <c:ptCount val="1"/>
                <c:pt idx="0">
                  <c:v>2018</c:v>
                </c:pt>
              </c:strCache>
            </c:strRef>
          </c:tx>
          <c:spPr>
            <a:ln>
              <a:solidFill>
                <a:schemeClr val="tx1">
                  <a:lumMod val="75000"/>
                  <a:lumOff val="25000"/>
                </a:schemeClr>
              </a:solidFill>
              <a:prstDash val="sysDash"/>
            </a:ln>
            <a:effectLst>
              <a:outerShdw blurRad="50800" dist="38100" dir="2700000" algn="tl" rotWithShape="0">
                <a:prstClr val="black">
                  <a:alpha val="40000"/>
                </a:prstClr>
              </a:outerShdw>
            </a:effectLst>
          </c:spPr>
          <c:marker>
            <c:symbol val="none"/>
          </c:marker>
          <c:cat>
            <c:strRef>
              <c:f>valeurs_mensuelles!$B$37:$E$37</c:f>
              <c:strCache>
                <c:ptCount val="4"/>
                <c:pt idx="0">
                  <c:v>Janv</c:v>
                </c:pt>
                <c:pt idx="1">
                  <c:v>Fev</c:v>
                </c:pt>
                <c:pt idx="2">
                  <c:v>Mars</c:v>
                </c:pt>
                <c:pt idx="3">
                  <c:v>Avril</c:v>
                </c:pt>
              </c:strCache>
            </c:strRef>
          </c:cat>
          <c:val>
            <c:numRef>
              <c:f>valeurs_mensuelles!$B$42:$E$42</c:f>
              <c:numCache>
                <c:formatCode>General</c:formatCode>
                <c:ptCount val="4"/>
                <c:pt idx="0">
                  <c:v>-3</c:v>
                </c:pt>
                <c:pt idx="1">
                  <c:v>-4</c:v>
                </c:pt>
                <c:pt idx="2">
                  <c:v>-4</c:v>
                </c:pt>
                <c:pt idx="3">
                  <c:v>-1</c:v>
                </c:pt>
              </c:numCache>
            </c:numRef>
          </c:val>
          <c:smooth val="0"/>
        </c:ser>
        <c:ser>
          <c:idx val="2"/>
          <c:order val="2"/>
          <c:tx>
            <c:strRef>
              <c:f>valeurs_mensuelles!$A$41</c:f>
              <c:strCache>
                <c:ptCount val="1"/>
                <c:pt idx="0">
                  <c:v>2019</c:v>
                </c:pt>
              </c:strCache>
            </c:strRef>
          </c:tx>
          <c:spPr>
            <a:ln w="57150">
              <a:solidFill>
                <a:srgbClr val="C00000"/>
              </a:solidFill>
            </a:ln>
            <a:effectLst>
              <a:outerShdw blurRad="50800" dist="38100" dir="2700000" algn="tl" rotWithShape="0">
                <a:prstClr val="black">
                  <a:alpha val="40000"/>
                </a:prstClr>
              </a:outerShdw>
            </a:effectLst>
          </c:spPr>
          <c:marker>
            <c:symbol val="none"/>
          </c:marker>
          <c:cat>
            <c:strRef>
              <c:f>valeurs_mensuelles!$B$37:$E$37</c:f>
              <c:strCache>
                <c:ptCount val="4"/>
                <c:pt idx="0">
                  <c:v>Janv</c:v>
                </c:pt>
                <c:pt idx="1">
                  <c:v>Fev</c:v>
                </c:pt>
                <c:pt idx="2">
                  <c:v>Mars</c:v>
                </c:pt>
                <c:pt idx="3">
                  <c:v>Avril</c:v>
                </c:pt>
              </c:strCache>
            </c:strRef>
          </c:cat>
          <c:val>
            <c:numRef>
              <c:f>valeurs_mensuelles!$B$41:$E$41</c:f>
              <c:numCache>
                <c:formatCode>General</c:formatCode>
                <c:ptCount val="4"/>
                <c:pt idx="0">
                  <c:v>-2</c:v>
                </c:pt>
                <c:pt idx="1">
                  <c:v>-4</c:v>
                </c:pt>
                <c:pt idx="2">
                  <c:v>-4</c:v>
                </c:pt>
                <c:pt idx="3">
                  <c:v>2</c:v>
                </c:pt>
              </c:numCache>
            </c:numRef>
          </c:val>
          <c:smooth val="0"/>
        </c:ser>
        <c:dLbls>
          <c:showLegendKey val="0"/>
          <c:showVal val="0"/>
          <c:showCatName val="0"/>
          <c:showSerName val="0"/>
          <c:showPercent val="0"/>
          <c:showBubbleSize val="0"/>
        </c:dLbls>
        <c:marker val="1"/>
        <c:smooth val="0"/>
        <c:axId val="180417280"/>
        <c:axId val="180418816"/>
      </c:lineChart>
      <c:catAx>
        <c:axId val="180417280"/>
        <c:scaling>
          <c:orientation val="minMax"/>
        </c:scaling>
        <c:delete val="0"/>
        <c:axPos val="b"/>
        <c:majorTickMark val="none"/>
        <c:minorTickMark val="none"/>
        <c:tickLblPos val="low"/>
        <c:spPr>
          <a:ln>
            <a:noFill/>
          </a:ln>
        </c:spPr>
        <c:txPr>
          <a:bodyPr/>
          <a:lstStyle/>
          <a:p>
            <a:pPr>
              <a:defRPr>
                <a:solidFill>
                  <a:srgbClr val="C00000"/>
                </a:solidFill>
              </a:defRPr>
            </a:pPr>
            <a:endParaRPr lang="fr-FR"/>
          </a:p>
        </c:txPr>
        <c:crossAx val="180418816"/>
        <c:crosses val="autoZero"/>
        <c:auto val="1"/>
        <c:lblAlgn val="ctr"/>
        <c:lblOffset val="100"/>
        <c:noMultiLvlLbl val="0"/>
      </c:catAx>
      <c:valAx>
        <c:axId val="180418816"/>
        <c:scaling>
          <c:orientation val="minMax"/>
          <c:max val="3"/>
          <c:min val="-8"/>
        </c:scaling>
        <c:delete val="1"/>
        <c:axPos val="l"/>
        <c:numFmt formatCode="General" sourceLinked="1"/>
        <c:majorTickMark val="out"/>
        <c:minorTickMark val="none"/>
        <c:tickLblPos val="nextTo"/>
        <c:crossAx val="180417280"/>
        <c:crosses val="autoZero"/>
        <c:crossBetween val="between"/>
        <c:majorUnit val="2"/>
      </c:valAx>
      <c:spPr>
        <a:noFill/>
      </c:spPr>
    </c:plotArea>
    <c:plotVisOnly val="1"/>
    <c:dispBlanksAs val="gap"/>
    <c:showDLblsOverMax val="0"/>
  </c:chart>
  <c:spPr>
    <a:ln>
      <a:noFill/>
    </a:ln>
  </c:spPr>
  <c:txPr>
    <a:bodyPr/>
    <a:lstStyle/>
    <a:p>
      <a:pPr>
        <a:defRPr sz="700"/>
      </a:pPr>
      <a:endParaRPr lang="fr-FR"/>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0.87701</cdr:x>
      <cdr:y>0.07202</cdr:y>
    </cdr:from>
    <cdr:to>
      <cdr:x>0.94436</cdr:x>
      <cdr:y>0.25592</cdr:y>
    </cdr:to>
    <cdr:sp macro="" textlink="">
      <cdr:nvSpPr>
        <cdr:cNvPr id="2" name="ZoneTexte 1"/>
        <cdr:cNvSpPr txBox="1"/>
      </cdr:nvSpPr>
      <cdr:spPr>
        <a:xfrm xmlns:a="http://schemas.openxmlformats.org/drawingml/2006/main">
          <a:off x="2660544" y="96496"/>
          <a:ext cx="204317" cy="246404"/>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pPr algn="ctr"/>
          <a:r>
            <a:rPr lang="fr-FR" sz="900" b="1" dirty="0">
              <a:solidFill>
                <a:srgbClr val="C00000"/>
              </a:solidFill>
            </a:rPr>
            <a:t>2019</a:t>
          </a:r>
          <a:endParaRPr lang="fr-FR" sz="700" b="1" dirty="0">
            <a:solidFill>
              <a:srgbClr val="C00000"/>
            </a:solidFill>
          </a:endParaRPr>
        </a:p>
      </cdr:txBody>
    </cdr:sp>
  </cdr:relSizeAnchor>
  <cdr:relSizeAnchor xmlns:cdr="http://schemas.openxmlformats.org/drawingml/2006/chartDrawing">
    <cdr:from>
      <cdr:x>0.87701</cdr:x>
      <cdr:y>0.28057</cdr:y>
    </cdr:from>
    <cdr:to>
      <cdr:x>0.94436</cdr:x>
      <cdr:y>0.43602</cdr:y>
    </cdr:to>
    <cdr:sp macro="" textlink="">
      <cdr:nvSpPr>
        <cdr:cNvPr id="3" name="ZoneTexte 2"/>
        <cdr:cNvSpPr txBox="1"/>
      </cdr:nvSpPr>
      <cdr:spPr>
        <a:xfrm xmlns:a="http://schemas.openxmlformats.org/drawingml/2006/main">
          <a:off x="2660544" y="375921"/>
          <a:ext cx="204317" cy="208280"/>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pPr algn="ctr"/>
          <a:r>
            <a:rPr lang="fr-FR" sz="900" b="1" dirty="0">
              <a:solidFill>
                <a:schemeClr val="tx1">
                  <a:lumMod val="75000"/>
                  <a:lumOff val="25000"/>
                </a:schemeClr>
              </a:solidFill>
            </a:rPr>
            <a:t>2018</a:t>
          </a:r>
        </a:p>
      </cdr:txBody>
    </cdr:sp>
  </cdr:relSizeAnchor>
  <cdr:relSizeAnchor xmlns:cdr="http://schemas.openxmlformats.org/drawingml/2006/chartDrawing">
    <cdr:from>
      <cdr:x>0.87701</cdr:x>
      <cdr:y>0.40569</cdr:y>
    </cdr:from>
    <cdr:to>
      <cdr:x>0.94436</cdr:x>
      <cdr:y>0.63981</cdr:y>
    </cdr:to>
    <cdr:sp macro="" textlink="">
      <cdr:nvSpPr>
        <cdr:cNvPr id="4" name="ZoneTexte 3"/>
        <cdr:cNvSpPr txBox="1"/>
      </cdr:nvSpPr>
      <cdr:spPr>
        <a:xfrm xmlns:a="http://schemas.openxmlformats.org/drawingml/2006/main">
          <a:off x="2660544" y="543561"/>
          <a:ext cx="204317" cy="313690"/>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pPr algn="ctr"/>
          <a:r>
            <a:rPr lang="fr-FR" sz="900" b="1" dirty="0">
              <a:solidFill>
                <a:schemeClr val="tx1">
                  <a:lumMod val="65000"/>
                  <a:lumOff val="35000"/>
                </a:schemeClr>
              </a:solidFill>
            </a:rPr>
            <a:t>2017</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FE0ACA5-B635-4C62-83B4-1C52764354CD}" type="datetimeFigureOut">
              <a:rPr lang="fr-FR" smtClean="0"/>
              <a:t>15/05/2019</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ED16A31D-701F-4312-A319-E06893A21B48}" type="slidenum">
              <a:rPr lang="fr-FR" smtClean="0"/>
              <a:t>‹N°›</a:t>
            </a:fld>
            <a:endParaRPr lang="fr-FR"/>
          </a:p>
        </p:txBody>
      </p:sp>
    </p:spTree>
    <p:extLst>
      <p:ext uri="{BB962C8B-B14F-4D97-AF65-F5344CB8AC3E}">
        <p14:creationId xmlns:p14="http://schemas.microsoft.com/office/powerpoint/2010/main" val="2230463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20FCA32-15D3-46BF-875F-5767A22DC8B6}" type="datetimeFigureOut">
              <a:rPr lang="fr-FR" smtClean="0"/>
              <a:t>15/05/2019</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3DBDCA5-F247-489D-92E6-A9035713D42D}" type="slidenum">
              <a:rPr lang="fr-FR" smtClean="0"/>
              <a:t>‹N°›</a:t>
            </a:fld>
            <a:endParaRPr lang="fr-FR"/>
          </a:p>
        </p:txBody>
      </p:sp>
    </p:spTree>
    <p:extLst>
      <p:ext uri="{BB962C8B-B14F-4D97-AF65-F5344CB8AC3E}">
        <p14:creationId xmlns:p14="http://schemas.microsoft.com/office/powerpoint/2010/main" val="583369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3DBDCA5-F247-489D-92E6-A9035713D42D}" type="slidenum">
              <a:rPr lang="fr-FR" smtClean="0"/>
              <a:t>1</a:t>
            </a:fld>
            <a:endParaRPr lang="fr-FR"/>
          </a:p>
        </p:txBody>
      </p:sp>
    </p:spTree>
    <p:extLst>
      <p:ext uri="{BB962C8B-B14F-4D97-AF65-F5344CB8AC3E}">
        <p14:creationId xmlns:p14="http://schemas.microsoft.com/office/powerpoint/2010/main" val="1359904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3DBDCA5-F247-489D-92E6-A9035713D42D}" type="slidenum">
              <a:rPr lang="fr-FR" smtClean="0">
                <a:solidFill>
                  <a:prstClr val="black"/>
                </a:solidFill>
              </a:rPr>
              <a:pPr/>
              <a:t>21</a:t>
            </a:fld>
            <a:endParaRPr lang="fr-FR">
              <a:solidFill>
                <a:prstClr val="black"/>
              </a:solidFill>
            </a:endParaRPr>
          </a:p>
        </p:txBody>
      </p:sp>
    </p:spTree>
    <p:extLst>
      <p:ext uri="{BB962C8B-B14F-4D97-AF65-F5344CB8AC3E}">
        <p14:creationId xmlns:p14="http://schemas.microsoft.com/office/powerpoint/2010/main" val="2703835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8" name="Espace réservé du numéro de diapositive 5"/>
          <p:cNvSpPr>
            <a:spLocks noGrp="1"/>
          </p:cNvSpPr>
          <p:nvPr>
            <p:ph type="sldNum" sz="quarter" idx="12"/>
          </p:nvPr>
        </p:nvSpPr>
        <p:spPr>
          <a:xfrm>
            <a:off x="6830888" y="6515050"/>
            <a:ext cx="2133600" cy="274324"/>
          </a:xfrm>
          <a:prstGeom prst="rect">
            <a:avLst/>
          </a:prstGeom>
        </p:spPr>
        <p:txBody>
          <a:bodyPr lIns="0" tIns="0" rIns="0" bIns="0"/>
          <a:lstStyle>
            <a:lvl1pPr algn="r">
              <a:defRPr sz="1200" b="1">
                <a:solidFill>
                  <a:schemeClr val="bg1">
                    <a:lumMod val="65000"/>
                  </a:schemeClr>
                </a:solidFill>
                <a:latin typeface="Arial Narrow" panose="020B0606020202030204" pitchFamily="34" charset="0"/>
              </a:defRPr>
            </a:lvl1pPr>
          </a:lstStyle>
          <a:p>
            <a:fld id="{CF4668DC-857F-487D-BFFA-8C0CA5037977}" type="slidenum">
              <a:rPr lang="fr-BE" smtClean="0"/>
              <a:pPr/>
              <a:t>‹N°›</a:t>
            </a:fld>
            <a:endParaRPr lang="fr-BE"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a:xfrm>
            <a:off x="6830888" y="6515050"/>
            <a:ext cx="2133600" cy="274324"/>
          </a:xfrm>
          <a:prstGeom prst="rect">
            <a:avLst/>
          </a:prstGeom>
        </p:spPr>
        <p:txBody>
          <a:bodyPr lIns="0" tIns="0" rIns="0" bIns="0"/>
          <a:lstStyle>
            <a:lvl1pPr algn="r">
              <a:defRPr sz="1200" b="1">
                <a:solidFill>
                  <a:schemeClr val="bg1">
                    <a:lumMod val="65000"/>
                  </a:schemeClr>
                </a:solidFill>
                <a:latin typeface="Arial Narrow" panose="020B0606020202030204" pitchFamily="34" charset="0"/>
              </a:defRPr>
            </a:lvl1pPr>
          </a:lstStyle>
          <a:p>
            <a:fld id="{CF4668DC-857F-487D-BFFA-8C0CA5037977}" type="slidenum">
              <a:rPr lang="fr-BE" smtClean="0"/>
              <a:pPr/>
              <a:t>‹N°›</a:t>
            </a:fld>
            <a:endParaRPr lang="fr-BE" dirty="0"/>
          </a:p>
        </p:txBody>
      </p:sp>
      <p:sp>
        <p:nvSpPr>
          <p:cNvPr id="8" name="Rectangle 7"/>
          <p:cNvSpPr/>
          <p:nvPr userDrawn="1"/>
        </p:nvSpPr>
        <p:spPr>
          <a:xfrm>
            <a:off x="0" y="-3"/>
            <a:ext cx="9144000" cy="332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userDrawn="1"/>
        </p:nvSpPr>
        <p:spPr>
          <a:xfrm>
            <a:off x="-180528" y="-1179512"/>
            <a:ext cx="2088000" cy="1944000"/>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Titre 1"/>
          <p:cNvSpPr>
            <a:spLocks noGrp="1"/>
          </p:cNvSpPr>
          <p:nvPr>
            <p:ph type="ctrTitle" hasCustomPrompt="1"/>
          </p:nvPr>
        </p:nvSpPr>
        <p:spPr>
          <a:xfrm>
            <a:off x="1834252" y="34705"/>
            <a:ext cx="7346260" cy="297951"/>
          </a:xfrm>
          <a:prstGeom prst="rect">
            <a:avLst/>
          </a:prstGeom>
        </p:spPr>
        <p:txBody>
          <a:bodyPr anchor="ctr"/>
          <a:lstStyle>
            <a:lvl1pPr algn="l">
              <a:defRPr sz="1200">
                <a:solidFill>
                  <a:schemeClr val="tx1">
                    <a:lumMod val="50000"/>
                    <a:lumOff val="50000"/>
                  </a:schemeClr>
                </a:solidFill>
                <a:latin typeface="Gill Sans MT" panose="020B0502020104020203" pitchFamily="34" charset="0"/>
                <a:cs typeface="Calibri" panose="020F0502020204030204" pitchFamily="34" charset="0"/>
              </a:defRPr>
            </a:lvl1pPr>
          </a:lstStyle>
          <a:p>
            <a:r>
              <a:rPr lang="fr-FR" dirty="0" smtClean="0"/>
              <a:t>Sommaire</a:t>
            </a:r>
            <a:endParaRPr lang="fr-FR" sz="1800" dirty="0">
              <a:solidFill>
                <a:srgbClr val="FF0000"/>
              </a:solidFill>
              <a:latin typeface="Gill Sans Ultra Bold Condensed" panose="020B0A06020104020203" pitchFamily="34" charset="0"/>
            </a:endParaRPr>
          </a:p>
        </p:txBody>
      </p:sp>
      <p:pic>
        <p:nvPicPr>
          <p:cNvPr id="14" name="Imag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158" y="41482"/>
            <a:ext cx="1290506" cy="569481"/>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10" name="Rectangle 9"/>
          <p:cNvSpPr/>
          <p:nvPr userDrawn="1"/>
        </p:nvSpPr>
        <p:spPr>
          <a:xfrm>
            <a:off x="0" y="332656"/>
            <a:ext cx="9144000" cy="672075"/>
          </a:xfrm>
          <a:prstGeom prst="rect">
            <a:avLst/>
          </a:prstGeom>
          <a:solidFill>
            <a:srgbClr val="B0B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17"/>
          <p:cNvSpPr>
            <a:spLocks noGrp="1"/>
          </p:cNvSpPr>
          <p:nvPr>
            <p:ph type="body" sz="quarter" idx="13" hasCustomPrompt="1"/>
          </p:nvPr>
        </p:nvSpPr>
        <p:spPr>
          <a:xfrm>
            <a:off x="1835696" y="332656"/>
            <a:ext cx="7308304" cy="672075"/>
          </a:xfrm>
          <a:prstGeom prst="rect">
            <a:avLst/>
          </a:prstGeom>
          <a:noFill/>
        </p:spPr>
        <p:txBody>
          <a:bodyPr anchor="ctr"/>
          <a:lstStyle>
            <a:lvl1pPr marL="0" marR="0" indent="-1523365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179388" algn="l"/>
                <a:tab pos="898525" algn="l"/>
              </a:tabLst>
              <a:defRPr lang="fr-FR" sz="1400" kern="1200" baseline="0">
                <a:solidFill>
                  <a:schemeClr val="bg1"/>
                </a:solidFill>
                <a:latin typeface="+mj-lt"/>
                <a:ea typeface="+mn-ea"/>
                <a:cs typeface="+mn-cs"/>
              </a:defRPr>
            </a:lvl1pPr>
          </a:lstStyle>
          <a:p>
            <a:pPr marL="0" marR="0" lvl="0" indent="-1523365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179388" algn="l"/>
                <a:tab pos="898525" algn="l"/>
              </a:tabLst>
              <a:defRPr/>
            </a:pPr>
            <a:r>
              <a:rPr lang="fr-FR" dirty="0" smtClean="0"/>
              <a:t>Résumé de la diapositive</a:t>
            </a:r>
          </a:p>
        </p:txBody>
      </p:sp>
      <p:sp>
        <p:nvSpPr>
          <p:cNvPr id="12" name="Rectangle 11"/>
          <p:cNvSpPr/>
          <p:nvPr userDrawn="1"/>
        </p:nvSpPr>
        <p:spPr>
          <a:xfrm>
            <a:off x="0" y="-3"/>
            <a:ext cx="9144000" cy="332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userDrawn="1"/>
        </p:nvSpPr>
        <p:spPr>
          <a:xfrm>
            <a:off x="-180528" y="-1179512"/>
            <a:ext cx="2088000" cy="1944000"/>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Titre 1"/>
          <p:cNvSpPr>
            <a:spLocks noGrp="1"/>
          </p:cNvSpPr>
          <p:nvPr>
            <p:ph type="ctrTitle" hasCustomPrompt="1"/>
          </p:nvPr>
        </p:nvSpPr>
        <p:spPr>
          <a:xfrm>
            <a:off x="1834252" y="34705"/>
            <a:ext cx="7346260" cy="297951"/>
          </a:xfrm>
          <a:prstGeom prst="rect">
            <a:avLst/>
          </a:prstGeom>
        </p:spPr>
        <p:txBody>
          <a:bodyPr anchor="ctr"/>
          <a:lstStyle>
            <a:lvl1pPr algn="l">
              <a:defRPr sz="1200">
                <a:solidFill>
                  <a:schemeClr val="tx1">
                    <a:lumMod val="50000"/>
                    <a:lumOff val="50000"/>
                  </a:schemeClr>
                </a:solidFill>
                <a:latin typeface="Gill Sans MT" panose="020B0502020104020203" pitchFamily="34" charset="0"/>
                <a:cs typeface="Calibri" panose="020F0502020204030204" pitchFamily="34" charset="0"/>
              </a:defRPr>
            </a:lvl1pPr>
          </a:lstStyle>
          <a:p>
            <a:r>
              <a:rPr lang="fr-FR" dirty="0" smtClean="0"/>
              <a:t>Sommaire</a:t>
            </a:r>
            <a:endParaRPr lang="fr-FR" sz="1800" dirty="0">
              <a:solidFill>
                <a:srgbClr val="FF0000"/>
              </a:solidFill>
              <a:latin typeface="Gill Sans Ultra Bold Condensed" panose="020B0A06020104020203" pitchFamily="34" charset="0"/>
            </a:endParaRPr>
          </a:p>
        </p:txBody>
      </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158" y="41482"/>
            <a:ext cx="1290506" cy="569481"/>
          </a:xfrm>
          <a:prstGeom prst="rect">
            <a:avLst/>
          </a:prstGeom>
        </p:spPr>
      </p:pic>
      <p:sp>
        <p:nvSpPr>
          <p:cNvPr id="7" name="Espace réservé du numéro de diapositive 5"/>
          <p:cNvSpPr>
            <a:spLocks noGrp="1"/>
          </p:cNvSpPr>
          <p:nvPr>
            <p:ph type="sldNum" sz="quarter" idx="12"/>
          </p:nvPr>
        </p:nvSpPr>
        <p:spPr>
          <a:xfrm>
            <a:off x="6830888" y="6515050"/>
            <a:ext cx="2133600" cy="274324"/>
          </a:xfrm>
          <a:prstGeom prst="rect">
            <a:avLst/>
          </a:prstGeom>
        </p:spPr>
        <p:txBody>
          <a:bodyPr lIns="0" tIns="0" rIns="0" bIns="0"/>
          <a:lstStyle>
            <a:lvl1pPr algn="r">
              <a:defRPr sz="1200" b="1">
                <a:solidFill>
                  <a:schemeClr val="bg1">
                    <a:lumMod val="65000"/>
                  </a:schemeClr>
                </a:solidFill>
                <a:latin typeface="Arial Narrow" panose="020B0606020202030204" pitchFamily="34" charset="0"/>
              </a:defRPr>
            </a:lvl1pPr>
          </a:lstStyle>
          <a:p>
            <a:fld id="{CF4668DC-857F-487D-BFFA-8C0CA5037977}" type="slidenum">
              <a:rPr lang="fr-BE" smtClean="0"/>
              <a:pPr/>
              <a:t>‹N°›</a:t>
            </a:fld>
            <a:endParaRPr lang="fr-BE"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Espace réservé du numéro de diapositive 5"/>
          <p:cNvSpPr>
            <a:spLocks noGrp="1"/>
          </p:cNvSpPr>
          <p:nvPr>
            <p:ph type="sldNum" sz="quarter" idx="4"/>
          </p:nvPr>
        </p:nvSpPr>
        <p:spPr>
          <a:xfrm>
            <a:off x="6830888" y="6515050"/>
            <a:ext cx="2133600" cy="274324"/>
          </a:xfrm>
          <a:prstGeom prst="rect">
            <a:avLst/>
          </a:prstGeom>
        </p:spPr>
        <p:txBody>
          <a:bodyPr lIns="0" tIns="0" rIns="0" bIns="0"/>
          <a:lstStyle>
            <a:lvl1pPr algn="r">
              <a:defRPr sz="1200" b="1">
                <a:solidFill>
                  <a:schemeClr val="bg1">
                    <a:lumMod val="65000"/>
                  </a:schemeClr>
                </a:solidFill>
                <a:latin typeface="Arial Narrow" panose="020B0606020202030204" pitchFamily="34" charset="0"/>
              </a:defRPr>
            </a:lvl1pPr>
          </a:lstStyle>
          <a:p>
            <a:fld id="{CF4668DC-857F-487D-BFFA-8C0CA5037977}" type="slidenum">
              <a:rPr lang="fr-BE" smtClean="0"/>
              <a:pPr/>
              <a:t>‹N°›</a:t>
            </a:fld>
            <a:endParaRPr lang="fr-B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commerciaux.celca.caisse-epargne.fr/download/1629/performons-ensemble/13358/reglement-challenge-performons-ensemble.pdf"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png"/><Relationship Id="rId7" Type="http://schemas.openxmlformats.org/officeDocument/2006/relationships/slide" Target="slide33.xml"/><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hyperlink" Target="http://commerciaux.celca.caisse-epargne.fr/download/341/tarification/8938/offres-promo-en-cours.pdf" TargetMode="External"/><Relationship Id="rId11" Type="http://schemas.openxmlformats.org/officeDocument/2006/relationships/image" Target="../media/image10.png"/><Relationship Id="rId5" Type="http://schemas.openxmlformats.org/officeDocument/2006/relationships/hyperlink" Target="http://service-portail-intranet-cegee.sigce.caisse-epargne.fr/Intranet/intranetcegee_prod/Orca/" TargetMode="External"/><Relationship Id="rId10" Type="http://schemas.openxmlformats.org/officeDocument/2006/relationships/image" Target="../media/image9.png"/><Relationship Id="rId4" Type="http://schemas.openxmlformats.org/officeDocument/2006/relationships/hyperlink" Target="http://commerciaux.celca.caisse-epargne.fr/download/1302/les-cibles-ponctuelles/13132/book-des-campagnes-du-tf2-2019.pdf" TargetMode="External"/><Relationship Id="rId9"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png"/><Relationship Id="rId3" Type="http://schemas.openxmlformats.org/officeDocument/2006/relationships/hyperlink" Target="http://service-portail-intranet-cegee.sigce.caisse-epargne.fr/Intranet/intranetcegee_prod/Orca/" TargetMode="External"/><Relationship Id="rId7" Type="http://schemas.microsoft.com/office/2007/relationships/hdphoto" Target="../media/hdphoto1.wdp"/><Relationship Id="rId12" Type="http://schemas.openxmlformats.org/officeDocument/2006/relationships/chart" Target="../charts/chart3.xml"/><Relationship Id="rId2" Type="http://schemas.openxmlformats.org/officeDocument/2006/relationships/hyperlink" Target="http://commerciaux.celca.caisse-epargne.fr/download/1302/les-cibles-ponctuelles/13132/book-des-campagnes-du-tf2-2019.pdf" TargetMode="External"/><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9.png"/><Relationship Id="rId5" Type="http://schemas.openxmlformats.org/officeDocument/2006/relationships/slide" Target="slide34.xml"/><Relationship Id="rId10" Type="http://schemas.openxmlformats.org/officeDocument/2006/relationships/image" Target="../media/image7.png"/><Relationship Id="rId4" Type="http://schemas.openxmlformats.org/officeDocument/2006/relationships/hyperlink" Target="http://commerciaux.celca.caisse-epargne.fr/download/341/tarification/8938/offres-promo-en-cours.pdf" TargetMode="External"/><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ervice-portail-intranet-cegee.sigce.caisse-epargne.fr/Intranet/intranetcegee_prod/Orca/" TargetMode="External"/><Relationship Id="rId7" Type="http://schemas.microsoft.com/office/2007/relationships/hdphoto" Target="../media/hdphoto1.wdp"/><Relationship Id="rId2" Type="http://schemas.openxmlformats.org/officeDocument/2006/relationships/hyperlink" Target="http://commerciaux.celca.caisse-epargne.fr/download/1302/les-cibles-ponctuelles/13132/book-des-campagnes-du-tf2-2019.pdf" TargetMode="External"/><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1.png"/><Relationship Id="rId5" Type="http://schemas.openxmlformats.org/officeDocument/2006/relationships/slide" Target="slide35.xml"/><Relationship Id="rId10" Type="http://schemas.openxmlformats.org/officeDocument/2006/relationships/image" Target="../media/image9.png"/><Relationship Id="rId4" Type="http://schemas.openxmlformats.org/officeDocument/2006/relationships/hyperlink" Target="http://commerciaux.celca.caisse-epargne.fr/download/341/tarification/8938/offres-promo-en-cours.pdf" TargetMode="External"/><Relationship Id="rId9"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ervice-portail-intranet-cegee.sigce.caisse-epargne.fr/Intranet/intranetcegee_prod/Orca/" TargetMode="External"/><Relationship Id="rId7" Type="http://schemas.microsoft.com/office/2007/relationships/hdphoto" Target="../media/hdphoto1.wdp"/><Relationship Id="rId2" Type="http://schemas.openxmlformats.org/officeDocument/2006/relationships/hyperlink" Target="http://commerciaux.celca.caisse-epargne.fr/download/1302/les-cibles-ponctuelles/13132/book-des-campagnes-du-tf2-2019.pdf" TargetMode="External"/><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slide" Target="slide36.xml"/><Relationship Id="rId10" Type="http://schemas.openxmlformats.org/officeDocument/2006/relationships/image" Target="../media/image9.png"/><Relationship Id="rId4" Type="http://schemas.openxmlformats.org/officeDocument/2006/relationships/hyperlink" Target="http://commerciaux.celca.caisse-epargne.fr/download/341/tarification/8938/offres-promo-en-cours.pdf" TargetMode="External"/><Relationship Id="rId9"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ervice-portail-intranet-cegee.sigce.caisse-epargne.fr/Intranet/intranetcegee_prod/Orca/" TargetMode="External"/><Relationship Id="rId7" Type="http://schemas.microsoft.com/office/2007/relationships/hdphoto" Target="../media/hdphoto1.wdp"/><Relationship Id="rId2" Type="http://schemas.openxmlformats.org/officeDocument/2006/relationships/hyperlink" Target="http://commerciaux.celca.caisse-epargne.fr/download/1302/les-cibles-ponctuelles/13132/book-des-campagnes-du-tf2-2019.pdf" TargetMode="Externa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slide" Target="slide37.xml"/><Relationship Id="rId10" Type="http://schemas.openxmlformats.org/officeDocument/2006/relationships/image" Target="../media/image9.png"/><Relationship Id="rId4" Type="http://schemas.openxmlformats.org/officeDocument/2006/relationships/hyperlink" Target="http://commerciaux.celca.caisse-epargne.fr/download/341/tarification/8938/offres-promo-en-cours.pdf" TargetMode="External"/><Relationship Id="rId9"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image" Target="../media/image6.png"/><Relationship Id="rId7" Type="http://schemas.openxmlformats.org/officeDocument/2006/relationships/hyperlink" Target="http://commerciaux.celca.caisse-epargne.fr/download/341/tarification/8938/offres-promo-en-cours.pdf"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ervice-portail-intranet-cegee.sigce.caisse-epargne.fr/Intranet/intranetcegee_prod/Orca/" TargetMode="External"/><Relationship Id="rId11" Type="http://schemas.openxmlformats.org/officeDocument/2006/relationships/image" Target="../media/image9.png"/><Relationship Id="rId5" Type="http://schemas.openxmlformats.org/officeDocument/2006/relationships/hyperlink" Target="http://commerciaux.celca.caisse-epargne.fr/download/1302/les-cibles-ponctuelles/13132/book-des-campagnes-du-tf2-2019.pdf" TargetMode="External"/><Relationship Id="rId10" Type="http://schemas.microsoft.com/office/2007/relationships/hdphoto" Target="../media/hdphoto1.wdp"/><Relationship Id="rId4" Type="http://schemas.openxmlformats.org/officeDocument/2006/relationships/image" Target="../media/image7.png"/><Relationship Id="rId9"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ervice-portail-intranet-cegee.sigce.caisse-epargne.fr/Intranet/intranetcegee_prod/Orca/" TargetMode="External"/><Relationship Id="rId7" Type="http://schemas.microsoft.com/office/2007/relationships/hdphoto" Target="../media/hdphoto1.wdp"/><Relationship Id="rId2" Type="http://schemas.openxmlformats.org/officeDocument/2006/relationships/hyperlink" Target="http://commerciaux.celca.caisse-epargne.fr/download/1302/les-cibles-ponctuelles/13132/book-des-campagnes-du-tf2-2019.pdf" TargetMode="Externa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slide" Target="slide36.xml"/><Relationship Id="rId10" Type="http://schemas.openxmlformats.org/officeDocument/2006/relationships/image" Target="../media/image9.png"/><Relationship Id="rId4" Type="http://schemas.openxmlformats.org/officeDocument/2006/relationships/hyperlink" Target="http://commerciaux.celca.caisse-epargne.fr/download/341/tarification/8938/offres-promo-en-cours.pdf" TargetMode="External"/><Relationship Id="rId9" Type="http://schemas.openxmlformats.org/officeDocument/2006/relationships/image" Target="../media/image7.pn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ervice-portail-intranet-cegee.sigce.caisse-epargne.fr/Intranet/intranetcegee_prod/Orca/" TargetMode="External"/><Relationship Id="rId7" Type="http://schemas.microsoft.com/office/2007/relationships/hdphoto" Target="../media/hdphoto1.wdp"/><Relationship Id="rId2" Type="http://schemas.openxmlformats.org/officeDocument/2006/relationships/hyperlink" Target="http://commerciaux.celca.caisse-epargne.fr/download/1302/les-cibles-ponctuelles/13132/book-des-campagnes-du-tf2-2019.pdf" TargetMode="Externa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slide" Target="slide37.xml"/><Relationship Id="rId4" Type="http://schemas.openxmlformats.org/officeDocument/2006/relationships/hyperlink" Target="http://commerciaux.celca.caisse-epargne.fr/download/341/tarification/8938/offres-promo-en-cours.pdf" TargetMode="External"/><Relationship Id="rId9"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commerciaux.celca.caisse-epargne.fr/download/341/tarification/8938/offres-promo-en-cours.pdf"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http://commerciaux.celca.caisse-epargne.fr/download/341/tarification/8938/offres-promo-en-cours.pdf"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commerciaux.celca.caisse-epargne.fr/download/341/tarification/8938/offres-promo-en-cours.pdf"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hyperlink" Target="http://commerciaux.celca.caisse-epargne.fr/download/341/tarification/8938/offres-promo-en-cours.pdf"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http://commerciaux.celca.caisse-epargne.fr/global-bdd/referentiel-des-delegations-commerciales/" TargetMode="External"/><Relationship Id="rId7" Type="http://schemas.openxmlformats.org/officeDocument/2006/relationships/hyperlink" Target="https://myeav.ecuvie.assurances.d.bbg/upload/docs/image/jpeg/2019-01/popup_-taux_de_rendements_20191_2019-01-16_18-34-30_815.jpg" TargetMode="External"/><Relationship Id="rId12" Type="http://schemas.openxmlformats.org/officeDocument/2006/relationships/image" Target="../media/image18.jpeg"/><Relationship Id="rId2" Type="http://schemas.openxmlformats.org/officeDocument/2006/relationships/hyperlink" Target="http://commerciaux.celca.caisse-epargne.fr/download/281/selection-essentielle/8736/book-uc-juin-2018.pdf" TargetMode="External"/><Relationship Id="rId1" Type="http://schemas.openxmlformats.org/officeDocument/2006/relationships/slideLayout" Target="../slideLayouts/slideLayout3.xml"/><Relationship Id="rId6" Type="http://schemas.openxmlformats.org/officeDocument/2006/relationships/hyperlink" Target="https://www.caisse-epargne.fr/espace-opc/gamme-particuliers" TargetMode="External"/><Relationship Id="rId11" Type="http://schemas.openxmlformats.org/officeDocument/2006/relationships/image" Target="../media/image17.jpeg"/><Relationship Id="rId5" Type="http://schemas.openxmlformats.org/officeDocument/2006/relationships/hyperlink" Target="https://myeav.ecuvie.assurances.d.bbg/jcms/lch_24163/accueil" TargetMode="External"/><Relationship Id="rId10" Type="http://schemas.openxmlformats.org/officeDocument/2006/relationships/image" Target="../media/image16.jpeg"/><Relationship Id="rId4" Type="http://schemas.openxmlformats.org/officeDocument/2006/relationships/hyperlink" Target="https://espacedefi.fr/saml/login" TargetMode="External"/><Relationship Id="rId9" Type="http://schemas.openxmlformats.org/officeDocument/2006/relationships/image" Target="../media/image15.png"/></Relationships>
</file>

<file path=ppt/slides/_rels/slide34.xml.rels><?xml version="1.0" encoding="UTF-8" standalone="yes"?>
<Relationships xmlns="http://schemas.openxmlformats.org/package/2006/relationships"><Relationship Id="rId8" Type="http://schemas.openxmlformats.org/officeDocument/2006/relationships/hyperlink" Target="http://commerciaux.celca.caisse-epargne.fr/download/1079/oav-credits-conso/12828/oav-le-pret-projet.pdf" TargetMode="External"/><Relationship Id="rId3" Type="http://schemas.openxmlformats.org/officeDocument/2006/relationships/image" Target="../media/image15.png"/><Relationship Id="rId7" Type="http://schemas.openxmlformats.org/officeDocument/2006/relationships/hyperlink" Target="http://service-cegee-sps/sites/refdoc/mydocs/_layouts/15/WopiFrame.aspx?sourcedoc=/sites/refdoc/mydocs/Documents%20partages/NI-A-0009.pdf&amp;action=default" TargetMode="External"/><Relationship Id="rId12" Type="http://schemas.openxmlformats.org/officeDocument/2006/relationships/image" Target="../media/image18.jpeg"/><Relationship Id="rId2" Type="http://schemas.openxmlformats.org/officeDocument/2006/relationships/image" Target="../media/image14.jpeg"/><Relationship Id="rId1" Type="http://schemas.openxmlformats.org/officeDocument/2006/relationships/slideLayout" Target="../slideLayouts/slideLayout3.xml"/><Relationship Id="rId6" Type="http://schemas.openxmlformats.org/officeDocument/2006/relationships/hyperlink" Target="http://commerciaux.celca.caisse-epargne.fr/download/1079/oav-credits-conso/12120/oav-pret-auto-prime-a-la-conversion.pdf" TargetMode="External"/><Relationship Id="rId11" Type="http://schemas.openxmlformats.org/officeDocument/2006/relationships/image" Target="../media/image17.jpeg"/><Relationship Id="rId5" Type="http://schemas.openxmlformats.org/officeDocument/2006/relationships/hyperlink" Target="http://commerciaux.celca.caisse-epargne.fr/download/1079/oav-credits-conso/10209/oav-auto-2018-cegee.pdf" TargetMode="External"/><Relationship Id="rId10" Type="http://schemas.openxmlformats.org/officeDocument/2006/relationships/hyperlink" Target="http://commerciaux.celca.caisse-epargne.fr/download/1079/oav-credits-conso/8872/oav-prets-dequipement-cegee.pdf" TargetMode="External"/><Relationship Id="rId4" Type="http://schemas.openxmlformats.org/officeDocument/2006/relationships/image" Target="../media/image16.jpeg"/><Relationship Id="rId9" Type="http://schemas.openxmlformats.org/officeDocument/2006/relationships/hyperlink" Target="https://caisse-epargne.creditconso.d.bbg/extranetnfi/upload/uploadedZip/j_4/CEIZIVENTE/SCO_0001/player.swf"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assurances.caisse-epargne.fr/static/admin/moxiemanager/data/files/6184_EdEp_FicheAuto.pdf" TargetMode="External"/><Relationship Id="rId7" Type="http://schemas.openxmlformats.org/officeDocument/2006/relationships/image" Target="../media/image14.jpeg"/><Relationship Id="rId2" Type="http://schemas.openxmlformats.org/officeDocument/2006/relationships/hyperlink" Target="http://assurances.caisse-epargne.fr/static/admin/moxiemanager/data/files/Book%20CE%20Natixis_BD_pages.pdf" TargetMode="External"/><Relationship Id="rId1" Type="http://schemas.openxmlformats.org/officeDocument/2006/relationships/slideLayout" Target="../slideLayouts/slideLayout3.xml"/><Relationship Id="rId6" Type="http://schemas.openxmlformats.org/officeDocument/2006/relationships/hyperlink" Target="http://assurances.caisse-epargne.fr/static/admin/moxiemanager/data/files/6579_EdEp_FicheTelesurveillance.pdf" TargetMode="External"/><Relationship Id="rId11" Type="http://schemas.openxmlformats.org/officeDocument/2006/relationships/image" Target="../media/image18.jpeg"/><Relationship Id="rId5" Type="http://schemas.openxmlformats.org/officeDocument/2006/relationships/hyperlink" Target="http://assurances.caisse-epargne.fr/static/admin/moxiemanager/data/files/6229_EdEp_FicheAssurtoit.pdf" TargetMode="External"/><Relationship Id="rId10" Type="http://schemas.openxmlformats.org/officeDocument/2006/relationships/image" Target="../media/image17.jpeg"/><Relationship Id="rId4" Type="http://schemas.openxmlformats.org/officeDocument/2006/relationships/hyperlink" Target="http://comparateur.bpcea.caisse-epargne.fr/Comparateur?ctxt=CE&amp;prod=auto" TargetMode="External"/><Relationship Id="rId9" Type="http://schemas.openxmlformats.org/officeDocument/2006/relationships/image" Target="../media/image16.jpeg"/></Relationships>
</file>

<file path=ppt/slides/_rels/slide36.xml.rels><?xml version="1.0" encoding="UTF-8" standalone="yes"?>
<Relationships xmlns="http://schemas.openxmlformats.org/package/2006/relationships"><Relationship Id="rId8" Type="http://schemas.openxmlformats.org/officeDocument/2006/relationships/hyperlink" Target="http://comparateur.bpcea.caisse-epargne.fr/Comparateur?ctxt=CE&amp;prod=auto" TargetMode="External"/><Relationship Id="rId13" Type="http://schemas.openxmlformats.org/officeDocument/2006/relationships/hyperlink" Target="http://www.google.fr/url?sa=i&amp;rct=j&amp;q=&amp;esrc=s&amp;source=images&amp;cd=&amp;cad=rja&amp;uact=8&amp;ved=2ahUKEwi44NWMtJ_hAhWR5OAKHSBMAz4QjRx6BAgBEAU&amp;url=http://blog.allocab.com/2011/06/le-html-emailings-valide-allocab-vtc-taxis-chauffeurs.html&amp;psig=AOvVaw39OPLTHWIXHKgI8o7h7C2P&amp;ust=1553675944375686" TargetMode="External"/><Relationship Id="rId3" Type="http://schemas.openxmlformats.org/officeDocument/2006/relationships/hyperlink" Target="https://myeav.ecuvie.assurances.d.bbg/jcms/lpn32_41426/simulateur-secur-famille" TargetMode="External"/><Relationship Id="rId7" Type="http://schemas.openxmlformats.org/officeDocument/2006/relationships/hyperlink" Target="http://assurances.caisse-epargne.fr/static/admin/moxiemanager/data/files/Book%20CE%20Natixis_BD_pages.pdf" TargetMode="External"/><Relationship Id="rId12" Type="http://schemas.openxmlformats.org/officeDocument/2006/relationships/image" Target="../media/image14.jpeg"/><Relationship Id="rId17" Type="http://schemas.openxmlformats.org/officeDocument/2006/relationships/image" Target="../media/image18.jpeg"/><Relationship Id="rId2" Type="http://schemas.openxmlformats.org/officeDocument/2006/relationships/hyperlink" Target="https://myeav.ecuvie.assurances.d.bbg/jcms/lch_24163/accueil" TargetMode="External"/><Relationship Id="rId16" Type="http://schemas.openxmlformats.org/officeDocument/2006/relationships/image" Target="../media/image17.jpeg"/><Relationship Id="rId1" Type="http://schemas.openxmlformats.org/officeDocument/2006/relationships/slideLayout" Target="../slideLayouts/slideLayout3.xml"/><Relationship Id="rId6" Type="http://schemas.openxmlformats.org/officeDocument/2006/relationships/hyperlink" Target="https://myeav.ecuvie.assurances.d.bbg/upload/docs/application/pdf/2017-05/bat_secure_famille.pdf" TargetMode="External"/><Relationship Id="rId11" Type="http://schemas.openxmlformats.org/officeDocument/2006/relationships/hyperlink" Target="http://assurances.caisse-epargne.fr/static/admin/moxiemanager/data/files/CE_Part%20Als%20Mos%20-%20Ex%20Rbt%20Sant%C3%A9.pdf" TargetMode="External"/><Relationship Id="rId5" Type="http://schemas.openxmlformats.org/officeDocument/2006/relationships/hyperlink" Target="http://eav.ecuvie.caisse-epargne.fr/static/jassure/59/JASSURE_N59.pdf" TargetMode="External"/><Relationship Id="rId15" Type="http://schemas.openxmlformats.org/officeDocument/2006/relationships/image" Target="../media/image16.jpeg"/><Relationship Id="rId10" Type="http://schemas.openxmlformats.org/officeDocument/2006/relationships/hyperlink" Target="http://assurances.caisse-epargne.fr/static/admin/moxiemanager/data/files/CE_Part%20-%20Ex%20Rbt%20Sant%C3%A9.pdf" TargetMode="External"/><Relationship Id="rId4" Type="http://schemas.openxmlformats.org/officeDocument/2006/relationships/hyperlink" Target="http://indispensable-myeav.ecuvie.caisse-epargne.fr/#/page/32" TargetMode="External"/><Relationship Id="rId9" Type="http://schemas.openxmlformats.org/officeDocument/2006/relationships/hyperlink" Target="http://assurances.caisse-epargne.fr/static/admin/moxiemanager/data/files/6283_EdEp_FicheGarantieSante%CC%81.pdf" TargetMode="External"/><Relationship Id="rId14" Type="http://schemas.openxmlformats.org/officeDocument/2006/relationships/image" Target="../media/image15.png"/></Relationships>
</file>

<file path=ppt/slides/_rels/slide3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commerciaux.celca.caisse-epargne.fr/particuliers/bancarisation-particuliers/cartes-bancaires/izicarte/izicarte/" TargetMode="External"/><Relationship Id="rId7" Type="http://schemas.openxmlformats.org/officeDocument/2006/relationships/hyperlink" Target="http://www.google.fr/url?sa=i&amp;rct=j&amp;q=&amp;esrc=s&amp;source=images&amp;cd=&amp;cad=rja&amp;uact=8&amp;ved=2ahUKEwi44NWMtJ_hAhWR5OAKHSBMAz4QjRx6BAgBEAU&amp;url=http://blog.allocab.com/2011/06/le-html-emailings-valide-allocab-vtc-taxis-chauffeurs.html&amp;psig=AOvVaw39OPLTHWIXHKgI8o7h7C2P&amp;ust=1553675944375686" TargetMode="External"/><Relationship Id="rId2" Type="http://schemas.openxmlformats.org/officeDocument/2006/relationships/hyperlink" Target="http://commerciaux.celca.caisse-epargne.fr/download/198/bancarisation/4624/book-bancarisation-2017-2.pptx" TargetMode="External"/><Relationship Id="rId1" Type="http://schemas.openxmlformats.org/officeDocument/2006/relationships/slideLayout" Target="../slideLayouts/slideLayout3.xml"/><Relationship Id="rId6" Type="http://schemas.openxmlformats.org/officeDocument/2006/relationships/image" Target="../media/image14.jpeg"/><Relationship Id="rId11" Type="http://schemas.openxmlformats.org/officeDocument/2006/relationships/image" Target="../media/image18.jpeg"/><Relationship Id="rId5" Type="http://schemas.openxmlformats.org/officeDocument/2006/relationships/hyperlink" Target="http://commerciaux.celca.caisse-epargne.fr/particuliers/bancarisation-particuliers/mobilite-bancaire-domilis/mobilite-bancaire-domilis/" TargetMode="External"/><Relationship Id="rId10" Type="http://schemas.openxmlformats.org/officeDocument/2006/relationships/image" Target="../media/image17.jpeg"/><Relationship Id="rId4" Type="http://schemas.openxmlformats.org/officeDocument/2006/relationships/hyperlink" Target="http://commerciaux.celca.caisse-epargne.fr/particuliers/credits-particuliers/credits-a-la-consommation/izivente-izicarte-oav/" TargetMode="External"/><Relationship Id="rId9" Type="http://schemas.openxmlformats.org/officeDocument/2006/relationships/image" Target="../media/image16.jpeg"/></Relationships>
</file>

<file path=ppt/slides/_rels/slide3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hyperlink" Target="http://commerciaux.celca.caisse-epargne.fr/download/441/carte-visa-platinum-business/13182/presentation-cartes-visa-business-pro.ppt" TargetMode="External"/><Relationship Id="rId7" Type="http://schemas.openxmlformats.org/officeDocument/2006/relationships/image" Target="../media/image15.png"/><Relationship Id="rId2" Type="http://schemas.openxmlformats.org/officeDocument/2006/relationships/hyperlink" Target="http://commerciaux.celca.caisse-epargne.fr/download/371/bancarisation/12282/referentiel-forfaits-de-compte-prof-2019-02.xlsm" TargetMode="External"/><Relationship Id="rId1" Type="http://schemas.openxmlformats.org/officeDocument/2006/relationships/slideLayout" Target="../slideLayouts/slideLayout3.xml"/><Relationship Id="rId6" Type="http://schemas.openxmlformats.org/officeDocument/2006/relationships/hyperlink" Target="http://www.google.fr/url?sa=i&amp;rct=j&amp;q=&amp;esrc=s&amp;source=images&amp;cd=&amp;cad=rja&amp;uact=8&amp;ved=2ahUKEwi44NWMtJ_hAhWR5OAKHSBMAz4QjRx6BAgBEAU&amp;url=http://blog.allocab.com/2011/06/le-html-emailings-valide-allocab-vtc-taxis-chauffeurs.html&amp;psig=AOvVaw39OPLTHWIXHKgI8o7h7C2P&amp;ust=1553675944375686" TargetMode="External"/><Relationship Id="rId5" Type="http://schemas.openxmlformats.org/officeDocument/2006/relationships/image" Target="../media/image14.jpeg"/><Relationship Id="rId10" Type="http://schemas.openxmlformats.org/officeDocument/2006/relationships/image" Target="../media/image18.jpeg"/><Relationship Id="rId4" Type="http://schemas.openxmlformats.org/officeDocument/2006/relationships/hyperlink" Target="http://commerciaux.celca.caisse-epargne.fr/download/371/bancarisation/13185/domilis-les-etapes-clients.pptx" TargetMode="External"/><Relationship Id="rId9" Type="http://schemas.openxmlformats.org/officeDocument/2006/relationships/image" Target="../media/image17.jpeg"/></Relationships>
</file>

<file path=ppt/slides/_rels/slide3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commerciaux.celca.caisse-epargne.fr/download/362/iard-pro/922/guide-des-assurances-iard-pro.pdf" TargetMode="External"/><Relationship Id="rId7" Type="http://schemas.openxmlformats.org/officeDocument/2006/relationships/image" Target="../media/image14.jpeg"/><Relationship Id="rId2" Type="http://schemas.openxmlformats.org/officeDocument/2006/relationships/hyperlink" Target="http://commerciaux.celca.caisse-epargne.fr/download/362/iard-pro/2930/book-de-lassureur-pro-2017.pdf"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download/1124/documents-clients/2818/fiche-produit-5.pdf" TargetMode="External"/><Relationship Id="rId11" Type="http://schemas.openxmlformats.org/officeDocument/2006/relationships/image" Target="../media/image18.jpeg"/><Relationship Id="rId5" Type="http://schemas.openxmlformats.org/officeDocument/2006/relationships/hyperlink" Target="http://commerciaux.celca.caisse-epargne.fr/download/364/documents-clients/2457/fiche-produit-4.pdf" TargetMode="External"/><Relationship Id="rId10" Type="http://schemas.openxmlformats.org/officeDocument/2006/relationships/image" Target="../media/image17.jpeg"/><Relationship Id="rId4" Type="http://schemas.openxmlformats.org/officeDocument/2006/relationships/hyperlink" Target="http://oora-assurances-pros.bpcea.caisse-epargne.fr/" TargetMode="External"/><Relationship Id="rId9" Type="http://schemas.openxmlformats.org/officeDocument/2006/relationships/image" Target="../media/image16.jpeg"/></Relationships>
</file>

<file path=ppt/slides/_rels/slide4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hyperlink" Target="http://commerciaux.celca.caisse-epargne.fr/download/367/pack-pro-t-g/5461/declic-pro-t-g.pdf" TargetMode="External"/><Relationship Id="rId7" Type="http://schemas.openxmlformats.org/officeDocument/2006/relationships/image" Target="../media/image15.png"/><Relationship Id="rId2" Type="http://schemas.openxmlformats.org/officeDocument/2006/relationships/hyperlink" Target="http://commerciaux.celca.caisse-epargne.fr/download/362/iard-pro/2930/book-de-lassureur-pro-2017.pdf" TargetMode="External"/><Relationship Id="rId1" Type="http://schemas.openxmlformats.org/officeDocument/2006/relationships/slideLayout" Target="../slideLayouts/slideLayout3.xml"/><Relationship Id="rId6" Type="http://schemas.openxmlformats.org/officeDocument/2006/relationships/hyperlink" Target="http://www.google.fr/url?sa=i&amp;rct=j&amp;q=&amp;esrc=s&amp;source=images&amp;cd=&amp;cad=rja&amp;uact=8&amp;ved=2ahUKEwi44NWMtJ_hAhWR5OAKHSBMAz4QjRx6BAgBEAU&amp;url=http://blog.allocab.com/2011/06/le-html-emailings-valide-allocab-vtc-taxis-chauffeurs.html&amp;psig=AOvVaw39OPLTHWIXHKgI8o7h7C2P&amp;ust=1553675944375686" TargetMode="External"/><Relationship Id="rId5" Type="http://schemas.openxmlformats.org/officeDocument/2006/relationships/image" Target="../media/image14.jpeg"/><Relationship Id="rId10" Type="http://schemas.openxmlformats.org/officeDocument/2006/relationships/image" Target="../media/image18.jpeg"/><Relationship Id="rId4" Type="http://schemas.openxmlformats.org/officeDocument/2006/relationships/hyperlink" Target="http://commerciaux.celca.caisse-epargne.fr/download/358/assurances-iard-et-prevoyance/13186/mon-memo-pro-vf.pdf" TargetMode="External"/><Relationship Id="rId9"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5589240"/>
            <a:ext cx="9144000"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7"/>
          <p:cNvSpPr>
            <a:spLocks noGrp="1"/>
          </p:cNvSpPr>
          <p:nvPr>
            <p:ph type="ctrTitle" idx="4294967295"/>
          </p:nvPr>
        </p:nvSpPr>
        <p:spPr>
          <a:xfrm>
            <a:off x="3491880" y="5813834"/>
            <a:ext cx="4680520" cy="529431"/>
          </a:xfrm>
          <a:prstGeom prst="rect">
            <a:avLst/>
          </a:prstGeom>
        </p:spPr>
        <p:txBody>
          <a:bodyPr/>
          <a:lstStyle/>
          <a:p>
            <a:pPr algn="l"/>
            <a:r>
              <a:rPr lang="fr-FR" sz="1800" b="1" dirty="0" smtClean="0">
                <a:solidFill>
                  <a:srgbClr val="C00000"/>
                </a:solidFill>
                <a:latin typeface="Gill Sans MT" panose="020B0502020104020203" pitchFamily="34" charset="0"/>
              </a:rPr>
              <a:t>Temps Fort du </a:t>
            </a:r>
            <a:r>
              <a:rPr lang="fr-FR" sz="1800" b="1" dirty="0">
                <a:solidFill>
                  <a:srgbClr val="C00000"/>
                </a:solidFill>
                <a:latin typeface="Gill Sans MT" panose="020B0502020104020203" pitchFamily="34" charset="0"/>
              </a:rPr>
              <a:t>13 mai au </a:t>
            </a:r>
            <a:r>
              <a:rPr lang="fr-FR" sz="1800" b="1" dirty="0" smtClean="0">
                <a:solidFill>
                  <a:srgbClr val="C00000"/>
                </a:solidFill>
                <a:latin typeface="Gill Sans MT" panose="020B0502020104020203" pitchFamily="34" charset="0"/>
              </a:rPr>
              <a:t>6 </a:t>
            </a:r>
            <a:r>
              <a:rPr lang="fr-FR" sz="1800" b="1" dirty="0">
                <a:solidFill>
                  <a:srgbClr val="C00000"/>
                </a:solidFill>
                <a:latin typeface="Gill Sans MT" panose="020B0502020104020203" pitchFamily="34" charset="0"/>
              </a:rPr>
              <a:t>juillet 2019</a:t>
            </a:r>
          </a:p>
        </p:txBody>
      </p:sp>
      <p:pic>
        <p:nvPicPr>
          <p:cNvPr id="12" name="Imag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37" y="521194"/>
            <a:ext cx="4115193" cy="3096344"/>
          </a:xfrm>
          <a:prstGeom prst="rect">
            <a:avLst/>
          </a:prstGeom>
        </p:spPr>
      </p:pic>
      <p:sp>
        <p:nvSpPr>
          <p:cNvPr id="9" name="ZoneTexte 8"/>
          <p:cNvSpPr txBox="1"/>
          <p:nvPr/>
        </p:nvSpPr>
        <p:spPr>
          <a:xfrm>
            <a:off x="3419872" y="3011468"/>
            <a:ext cx="4874466" cy="1569660"/>
          </a:xfrm>
          <a:prstGeom prst="rect">
            <a:avLst/>
          </a:prstGeom>
          <a:noFill/>
        </p:spPr>
        <p:txBody>
          <a:bodyPr wrap="square" rtlCol="0">
            <a:spAutoFit/>
          </a:bodyPr>
          <a:lstStyle/>
          <a:p>
            <a:r>
              <a:rPr lang="fr-FR" sz="9600" dirty="0" smtClean="0">
                <a:solidFill>
                  <a:schemeClr val="bg1">
                    <a:lumMod val="85000"/>
                  </a:schemeClr>
                </a:solidFill>
                <a:latin typeface="ATAura" pitchFamily="50" charset="0"/>
                <a:cs typeface="AngsanaUPC" panose="02020603050405020304" pitchFamily="18" charset="-34"/>
              </a:rPr>
              <a:t>Ensemble</a:t>
            </a:r>
            <a:endParaRPr lang="fr-FR" sz="9600" dirty="0">
              <a:solidFill>
                <a:schemeClr val="bg1">
                  <a:lumMod val="85000"/>
                </a:schemeClr>
              </a:solidFill>
              <a:latin typeface="ATAura" pitchFamily="50" charset="0"/>
              <a:cs typeface="AngsanaUPC" panose="02020603050405020304" pitchFamily="18" charset="-34"/>
            </a:endParaRPr>
          </a:p>
        </p:txBody>
      </p:sp>
      <p:sp>
        <p:nvSpPr>
          <p:cNvPr id="10" name="ZoneTexte 9"/>
          <p:cNvSpPr txBox="1"/>
          <p:nvPr/>
        </p:nvSpPr>
        <p:spPr>
          <a:xfrm>
            <a:off x="3419872" y="1645980"/>
            <a:ext cx="5472608" cy="1446550"/>
          </a:xfrm>
          <a:prstGeom prst="rect">
            <a:avLst/>
          </a:prstGeom>
          <a:noFill/>
        </p:spPr>
        <p:txBody>
          <a:bodyPr wrap="square" rtlCol="0">
            <a:spAutoFit/>
          </a:bodyPr>
          <a:lstStyle/>
          <a:p>
            <a:r>
              <a:rPr lang="fr-FR" sz="8800" dirty="0" smtClean="0">
                <a:solidFill>
                  <a:schemeClr val="bg1">
                    <a:lumMod val="85000"/>
                  </a:schemeClr>
                </a:solidFill>
                <a:latin typeface="ATAura" pitchFamily="50" charset="0"/>
                <a:cs typeface="AngsanaUPC" panose="02020603050405020304" pitchFamily="18" charset="-34"/>
              </a:rPr>
              <a:t>Performons</a:t>
            </a:r>
          </a:p>
        </p:txBody>
      </p:sp>
      <p:sp>
        <p:nvSpPr>
          <p:cNvPr id="11" name="ZoneTexte 10"/>
          <p:cNvSpPr txBox="1"/>
          <p:nvPr/>
        </p:nvSpPr>
        <p:spPr>
          <a:xfrm>
            <a:off x="3455867" y="2943141"/>
            <a:ext cx="4874466" cy="1569660"/>
          </a:xfrm>
          <a:prstGeom prst="rect">
            <a:avLst/>
          </a:prstGeom>
          <a:noFill/>
        </p:spPr>
        <p:txBody>
          <a:bodyPr wrap="square" rtlCol="0">
            <a:spAutoFit/>
          </a:bodyPr>
          <a:lstStyle/>
          <a:p>
            <a:r>
              <a:rPr lang="fr-FR" sz="9600" dirty="0" smtClean="0">
                <a:solidFill>
                  <a:schemeClr val="tx1">
                    <a:lumMod val="65000"/>
                    <a:lumOff val="35000"/>
                  </a:schemeClr>
                </a:solidFill>
                <a:latin typeface="ATAura" pitchFamily="50" charset="0"/>
                <a:cs typeface="AngsanaUPC" panose="02020603050405020304" pitchFamily="18" charset="-34"/>
              </a:rPr>
              <a:t>Ensemble</a:t>
            </a:r>
            <a:endParaRPr lang="fr-FR" sz="9600" dirty="0">
              <a:solidFill>
                <a:schemeClr val="tx1">
                  <a:lumMod val="65000"/>
                  <a:lumOff val="35000"/>
                </a:schemeClr>
              </a:solidFill>
              <a:latin typeface="ATAura" pitchFamily="50" charset="0"/>
              <a:cs typeface="AngsanaUPC" panose="02020603050405020304" pitchFamily="18" charset="-34"/>
            </a:endParaRPr>
          </a:p>
        </p:txBody>
      </p:sp>
      <p:sp>
        <p:nvSpPr>
          <p:cNvPr id="13" name="ZoneTexte 12"/>
          <p:cNvSpPr txBox="1"/>
          <p:nvPr/>
        </p:nvSpPr>
        <p:spPr>
          <a:xfrm>
            <a:off x="3455866" y="1597670"/>
            <a:ext cx="5436613" cy="1446550"/>
          </a:xfrm>
          <a:prstGeom prst="rect">
            <a:avLst/>
          </a:prstGeom>
          <a:noFill/>
        </p:spPr>
        <p:txBody>
          <a:bodyPr wrap="square" rtlCol="0">
            <a:spAutoFit/>
          </a:bodyPr>
          <a:lstStyle/>
          <a:p>
            <a:r>
              <a:rPr lang="fr-FR" sz="8800" dirty="0" smtClean="0">
                <a:solidFill>
                  <a:srgbClr val="C00000"/>
                </a:solidFill>
                <a:latin typeface="ATAura" pitchFamily="50" charset="0"/>
                <a:cs typeface="AngsanaUPC" panose="02020603050405020304" pitchFamily="18" charset="-34"/>
              </a:rPr>
              <a:t>Performons</a:t>
            </a:r>
          </a:p>
        </p:txBody>
      </p:sp>
      <p:sp>
        <p:nvSpPr>
          <p:cNvPr id="14" name="Titre 7"/>
          <p:cNvSpPr txBox="1">
            <a:spLocks/>
          </p:cNvSpPr>
          <p:nvPr/>
        </p:nvSpPr>
        <p:spPr>
          <a:xfrm>
            <a:off x="3491880" y="6324603"/>
            <a:ext cx="4393932" cy="412493"/>
          </a:xfrm>
          <a:prstGeom prst="rect">
            <a:avLst/>
          </a:prstGeom>
        </p:spPr>
        <p:txBody>
          <a:bodyPr anchor="ctr"/>
          <a:lstStyle>
            <a:lvl1pPr algn="l" defTabSz="914400" rtl="0" eaLnBrk="1" latinLnBrk="0" hangingPunct="1">
              <a:spcBef>
                <a:spcPct val="0"/>
              </a:spcBef>
              <a:buNone/>
              <a:defRPr sz="1200" kern="1200" baseline="0">
                <a:solidFill>
                  <a:srgbClr val="B40B1A"/>
                </a:solidFill>
                <a:latin typeface="Gill Sans MT" panose="020B0502020104020203" pitchFamily="34" charset="0"/>
                <a:ea typeface="+mj-ea"/>
                <a:cs typeface="+mj-cs"/>
              </a:defRPr>
            </a:lvl1pPr>
          </a:lstStyle>
          <a:p>
            <a:r>
              <a:rPr lang="fr-FR" sz="1400" dirty="0" smtClean="0">
                <a:solidFill>
                  <a:schemeClr val="tx1">
                    <a:lumMod val="50000"/>
                    <a:lumOff val="50000"/>
                  </a:schemeClr>
                </a:solidFill>
                <a:ea typeface="+mn-ea"/>
                <a:cs typeface="AngsanaUPC" panose="02020603050405020304" pitchFamily="18" charset="-34"/>
              </a:rPr>
              <a:t>Heure </a:t>
            </a:r>
            <a:r>
              <a:rPr lang="fr-FR" sz="1400" dirty="0">
                <a:solidFill>
                  <a:schemeClr val="tx1">
                    <a:lumMod val="50000"/>
                    <a:lumOff val="50000"/>
                  </a:schemeClr>
                </a:solidFill>
                <a:ea typeface="+mn-ea"/>
                <a:cs typeface="AngsanaUPC" panose="02020603050405020304" pitchFamily="18" charset="-34"/>
              </a:rPr>
              <a:t>du Jeudi du 9 mai 2019</a:t>
            </a:r>
          </a:p>
        </p:txBody>
      </p:sp>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592" y="6021288"/>
            <a:ext cx="1584176" cy="355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 name="Groupe 20"/>
          <p:cNvGrpSpPr/>
          <p:nvPr/>
        </p:nvGrpSpPr>
        <p:grpSpPr>
          <a:xfrm>
            <a:off x="3581398" y="6163732"/>
            <a:ext cx="4080935" cy="211667"/>
            <a:chOff x="3581398" y="6163732"/>
            <a:chExt cx="4444995" cy="211667"/>
          </a:xfrm>
          <a:solidFill>
            <a:schemeClr val="bg1">
              <a:lumMod val="85000"/>
            </a:schemeClr>
          </a:solidFill>
        </p:grpSpPr>
        <p:sp>
          <p:nvSpPr>
            <p:cNvPr id="18" name="Rectangle 17"/>
            <p:cNvSpPr/>
            <p:nvPr/>
          </p:nvSpPr>
          <p:spPr>
            <a:xfrm>
              <a:off x="3581398" y="6163732"/>
              <a:ext cx="1481667" cy="211667"/>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rPr>
                <a:t>Particuliers</a:t>
              </a:r>
              <a:endParaRPr lang="fr-FR" sz="1200" b="1" dirty="0">
                <a:solidFill>
                  <a:srgbClr val="C00000"/>
                </a:solidFill>
              </a:endParaRPr>
            </a:p>
          </p:txBody>
        </p:sp>
        <p:sp>
          <p:nvSpPr>
            <p:cNvPr id="19" name="Rectangle 18"/>
            <p:cNvSpPr/>
            <p:nvPr/>
          </p:nvSpPr>
          <p:spPr>
            <a:xfrm>
              <a:off x="5063063" y="6163732"/>
              <a:ext cx="1481667" cy="211667"/>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rPr>
                <a:t>Gestion Privée</a:t>
              </a:r>
              <a:endParaRPr lang="fr-FR" sz="1200" b="1" dirty="0">
                <a:solidFill>
                  <a:srgbClr val="C00000"/>
                </a:solidFill>
              </a:endParaRPr>
            </a:p>
          </p:txBody>
        </p:sp>
        <p:sp>
          <p:nvSpPr>
            <p:cNvPr id="20" name="Rectangle 19"/>
            <p:cNvSpPr/>
            <p:nvPr/>
          </p:nvSpPr>
          <p:spPr>
            <a:xfrm>
              <a:off x="6544726" y="6163732"/>
              <a:ext cx="1481667" cy="211667"/>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rPr>
                <a:t>Professionnels</a:t>
              </a:r>
              <a:endParaRPr lang="fr-FR" sz="1200" b="1" dirty="0">
                <a:solidFill>
                  <a:srgbClr val="C00000"/>
                </a:solidFill>
              </a:endParaRPr>
            </a:p>
          </p:txBody>
        </p:sp>
      </p:grpSp>
    </p:spTree>
    <p:extLst>
      <p:ext uri="{BB962C8B-B14F-4D97-AF65-F5344CB8AC3E}">
        <p14:creationId xmlns:p14="http://schemas.microsoft.com/office/powerpoint/2010/main" val="3547139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371600" y="4101075"/>
            <a:ext cx="6400800" cy="88694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8" name="Rectangle 7"/>
          <p:cNvSpPr/>
          <p:nvPr/>
        </p:nvSpPr>
        <p:spPr>
          <a:xfrm>
            <a:off x="0" y="1916832"/>
            <a:ext cx="914400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txBox="1">
            <a:spLocks/>
          </p:cNvSpPr>
          <p:nvPr/>
        </p:nvSpPr>
        <p:spPr>
          <a:xfrm>
            <a:off x="1619994" y="1988840"/>
            <a:ext cx="7560518" cy="412845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1200"/>
              </a:spcAft>
              <a:buClr>
                <a:srgbClr val="A50021"/>
              </a:buClr>
              <a:buSzPct val="135000"/>
              <a:buFont typeface="Wingdings" panose="05000000000000000000" pitchFamily="2" charset="2"/>
              <a:buChar char="«"/>
            </a:pPr>
            <a:r>
              <a:rPr lang="fr-FR" sz="2000" dirty="0"/>
              <a:t>Point d’étape et objectifs </a:t>
            </a:r>
            <a:endParaRPr lang="fr-FR" sz="2000" dirty="0" smtClean="0"/>
          </a:p>
          <a:p>
            <a:pPr>
              <a:spcBef>
                <a:spcPts val="1200"/>
              </a:spcBef>
              <a:spcAft>
                <a:spcPts val="1200"/>
              </a:spcAft>
              <a:buClr>
                <a:srgbClr val="A50021"/>
              </a:buClr>
              <a:buSzPct val="135000"/>
              <a:buFont typeface="Wingdings" panose="05000000000000000000" pitchFamily="2" charset="2"/>
              <a:buChar char="«"/>
            </a:pPr>
            <a:r>
              <a:rPr lang="fr-FR" sz="2000" dirty="0" smtClean="0"/>
              <a:t>Challenge </a:t>
            </a:r>
            <a:r>
              <a:rPr lang="fr-FR" sz="2000" i="1" dirty="0" smtClean="0"/>
              <a:t>Performons Ensemble</a:t>
            </a:r>
          </a:p>
          <a:p>
            <a:pPr>
              <a:spcBef>
                <a:spcPts val="1200"/>
              </a:spcBef>
              <a:spcAft>
                <a:spcPts val="1200"/>
              </a:spcAft>
              <a:buClr>
                <a:srgbClr val="A50021"/>
              </a:buClr>
              <a:buSzPct val="135000"/>
              <a:buFont typeface="Wingdings" panose="05000000000000000000" pitchFamily="2" charset="2"/>
              <a:buChar char="«"/>
            </a:pPr>
            <a:r>
              <a:rPr lang="fr-FR" sz="2000" dirty="0" smtClean="0"/>
              <a:t>Moyens </a:t>
            </a:r>
            <a:r>
              <a:rPr lang="fr-FR" sz="2000" dirty="0"/>
              <a:t>: Offres et cibles </a:t>
            </a:r>
            <a:r>
              <a:rPr lang="fr-FR" sz="2000" dirty="0" smtClean="0"/>
              <a:t>commerciales </a:t>
            </a:r>
            <a:endParaRPr lang="fr-FR" sz="2000" dirty="0"/>
          </a:p>
          <a:p>
            <a:pPr>
              <a:spcBef>
                <a:spcPts val="1200"/>
              </a:spcBef>
              <a:spcAft>
                <a:spcPts val="1200"/>
              </a:spcAft>
              <a:buClr>
                <a:srgbClr val="A50021"/>
              </a:buClr>
              <a:buSzPct val="135000"/>
              <a:buFont typeface="Wingdings" panose="05000000000000000000" pitchFamily="2" charset="2"/>
              <a:buChar char="«"/>
            </a:pPr>
            <a:r>
              <a:rPr lang="fr-FR" sz="2000" dirty="0" smtClean="0"/>
              <a:t>Récapitulatif </a:t>
            </a:r>
            <a:r>
              <a:rPr lang="fr-FR" sz="2000" dirty="0"/>
              <a:t>des offres et accélérateurs</a:t>
            </a:r>
          </a:p>
          <a:p>
            <a:pPr>
              <a:spcBef>
                <a:spcPts val="1200"/>
              </a:spcBef>
              <a:spcAft>
                <a:spcPts val="1200"/>
              </a:spcAft>
              <a:buClr>
                <a:srgbClr val="A50021"/>
              </a:buClr>
              <a:buSzPct val="135000"/>
              <a:buFont typeface="Wingdings" panose="05000000000000000000" pitchFamily="2" charset="2"/>
              <a:buChar char="«"/>
            </a:pPr>
            <a:r>
              <a:rPr lang="fr-FR" sz="2000" dirty="0" smtClean="0"/>
              <a:t>Boîte </a:t>
            </a:r>
            <a:r>
              <a:rPr lang="fr-FR" sz="2000" dirty="0"/>
              <a:t>à outils</a:t>
            </a:r>
          </a:p>
          <a:p>
            <a:pPr marL="0" indent="0">
              <a:buNone/>
            </a:pPr>
            <a:r>
              <a:rPr lang="fr-FR" dirty="0" smtClean="0"/>
              <a:t/>
            </a:r>
            <a:br>
              <a:rPr lang="fr-FR" dirty="0" smtClean="0"/>
            </a:br>
            <a:endParaRPr lang="fr-FR" dirty="0" smtClean="0"/>
          </a:p>
        </p:txBody>
      </p:sp>
      <p:sp>
        <p:nvSpPr>
          <p:cNvPr id="13" name="Rectangle 12"/>
          <p:cNvSpPr/>
          <p:nvPr/>
        </p:nvSpPr>
        <p:spPr>
          <a:xfrm>
            <a:off x="0" y="6213307"/>
            <a:ext cx="9144000" cy="644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2</a:t>
            </a:fld>
            <a:endParaRPr lang="fr-FR" sz="1200" dirty="0">
              <a:solidFill>
                <a:schemeClr val="tx1">
                  <a:tint val="75000"/>
                </a:schemeClr>
              </a:solidFill>
            </a:endParaRPr>
          </a:p>
        </p:txBody>
      </p:sp>
      <p:sp>
        <p:nvSpPr>
          <p:cNvPr id="2" name="Titre 1"/>
          <p:cNvSpPr>
            <a:spLocks noGrp="1"/>
          </p:cNvSpPr>
          <p:nvPr>
            <p:ph type="ctrTitle"/>
          </p:nvPr>
        </p:nvSpPr>
        <p:spPr>
          <a:xfrm>
            <a:off x="1834252" y="-99392"/>
            <a:ext cx="7346260" cy="529431"/>
          </a:xfrm>
          <a:prstGeom prst="rect">
            <a:avLst/>
          </a:prstGeom>
        </p:spPr>
        <p:txBody>
          <a:bodyPr/>
          <a:lstStyle/>
          <a:p>
            <a:endParaRPr lang="fr-FR" sz="13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386075"/>
            <a:ext cx="1584176" cy="355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0157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p:txBody>
          <a:bodyPr/>
          <a:lstStyle/>
          <a:p>
            <a:r>
              <a:rPr lang="fr-FR" sz="1600" b="1" dirty="0"/>
              <a:t>Notre </a:t>
            </a:r>
            <a:r>
              <a:rPr lang="fr-FR" sz="1600" b="1" dirty="0">
                <a:solidFill>
                  <a:srgbClr val="C00000"/>
                </a:solidFill>
              </a:rPr>
              <a:t>classement à fin avril </a:t>
            </a:r>
            <a:r>
              <a:rPr lang="fr-FR" sz="1600" b="1" dirty="0"/>
              <a:t>sur les offres prioritaires est </a:t>
            </a:r>
            <a:r>
              <a:rPr lang="fr-FR" sz="1600" b="1" dirty="0">
                <a:solidFill>
                  <a:srgbClr val="C00000"/>
                </a:solidFill>
              </a:rPr>
              <a:t>en</a:t>
            </a:r>
            <a:r>
              <a:rPr lang="fr-FR" sz="1600" b="1" dirty="0"/>
              <a:t> </a:t>
            </a:r>
            <a:r>
              <a:rPr lang="fr-FR" sz="1600" b="1" dirty="0">
                <a:solidFill>
                  <a:srgbClr val="C00000"/>
                </a:solidFill>
              </a:rPr>
              <a:t>progression</a:t>
            </a:r>
            <a:r>
              <a:rPr lang="fr-FR" sz="1600" b="1" dirty="0"/>
              <a:t> </a:t>
            </a:r>
            <a:endParaRPr lang="fr-FR" sz="1600" b="1" dirty="0" smtClean="0"/>
          </a:p>
          <a:p>
            <a:r>
              <a:rPr lang="fr-FR" sz="1600" b="1" dirty="0" smtClean="0"/>
              <a:t>par </a:t>
            </a:r>
            <a:r>
              <a:rPr lang="fr-FR" sz="1600" b="1" dirty="0"/>
              <a:t>rapport à 2018, mais </a:t>
            </a:r>
            <a:r>
              <a:rPr lang="fr-FR" sz="1600" b="1" dirty="0">
                <a:solidFill>
                  <a:srgbClr val="C00000"/>
                </a:solidFill>
              </a:rPr>
              <a:t>en retrait par rapport à nos </a:t>
            </a:r>
            <a:r>
              <a:rPr lang="fr-FR" sz="1600" b="1" dirty="0" smtClean="0">
                <a:solidFill>
                  <a:srgbClr val="C00000"/>
                </a:solidFill>
              </a:rPr>
              <a:t>ambitions</a:t>
            </a:r>
            <a:r>
              <a:rPr lang="fr-FR" sz="1600" b="1" dirty="0" smtClean="0"/>
              <a:t>.</a:t>
            </a:r>
            <a:endParaRPr lang="fr-FR" sz="1600" b="1" dirty="0"/>
          </a:p>
        </p:txBody>
      </p:sp>
      <p:sp>
        <p:nvSpPr>
          <p:cNvPr id="2" name="Titre 1"/>
          <p:cNvSpPr>
            <a:spLocks noGrp="1"/>
          </p:cNvSpPr>
          <p:nvPr>
            <p:ph type="ctrTitle"/>
          </p:nvPr>
        </p:nvSpPr>
        <p:spPr/>
        <p:txBody>
          <a:bodyPr/>
          <a:lstStyle/>
          <a:p>
            <a:r>
              <a:rPr lang="fr-FR" sz="1300" dirty="0" smtClean="0"/>
              <a:t>Point d’étape et Objectifs</a:t>
            </a:r>
            <a:endParaRPr lang="fr-FR" sz="1300" b="1" dirty="0"/>
          </a:p>
        </p:txBody>
      </p:sp>
      <p:sp>
        <p:nvSpPr>
          <p:cNvPr id="54"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a:t>
            </a:fld>
            <a:endParaRPr lang="fr-FR" sz="1200" dirty="0">
              <a:solidFill>
                <a:schemeClr val="tx1">
                  <a:tint val="75000"/>
                </a:schemeClr>
              </a:solidFill>
            </a:endParaRPr>
          </a:p>
        </p:txBody>
      </p:sp>
      <p:sp>
        <p:nvSpPr>
          <p:cNvPr id="7" name="ZoneTexte 6"/>
          <p:cNvSpPr txBox="1"/>
          <p:nvPr/>
        </p:nvSpPr>
        <p:spPr>
          <a:xfrm>
            <a:off x="971600" y="1556792"/>
            <a:ext cx="7632848" cy="498598"/>
          </a:xfrm>
          <a:prstGeom prst="rect">
            <a:avLst/>
          </a:prstGeom>
          <a:noFill/>
          <a:ln>
            <a:noFill/>
            <a:prstDash val="solid"/>
          </a:ln>
        </p:spPr>
        <p:txBody>
          <a:bodyPr wrap="square" rtlCol="0">
            <a:spAutoFit/>
          </a:bodyPr>
          <a:lstStyle/>
          <a:p>
            <a:pPr>
              <a:spcBef>
                <a:spcPct val="20000"/>
              </a:spcBef>
            </a:pPr>
            <a:r>
              <a:rPr lang="fr-FR" sz="1200" b="1" dirty="0" smtClean="0">
                <a:solidFill>
                  <a:srgbClr val="C00000"/>
                </a:solidFill>
              </a:rPr>
              <a:t>NOS AMBITIONS 	</a:t>
            </a:r>
            <a:r>
              <a:rPr lang="fr-FR" sz="1200" b="1" dirty="0" smtClean="0">
                <a:solidFill>
                  <a:srgbClr val="C00000"/>
                </a:solidFill>
                <a:sym typeface="Wingdings" panose="05000000000000000000" pitchFamily="2" charset="2"/>
              </a:rPr>
              <a:t> </a:t>
            </a:r>
            <a:r>
              <a:rPr lang="fr-FR" sz="1200" b="1" dirty="0">
                <a:solidFill>
                  <a:schemeClr val="tx1">
                    <a:lumMod val="50000"/>
                    <a:lumOff val="50000"/>
                  </a:schemeClr>
                </a:solidFill>
              </a:rPr>
              <a:t>Gagner des </a:t>
            </a:r>
            <a:r>
              <a:rPr lang="fr-FR" sz="1200" b="1" dirty="0">
                <a:solidFill>
                  <a:srgbClr val="C00000"/>
                </a:solidFill>
              </a:rPr>
              <a:t>parts de marché </a:t>
            </a:r>
            <a:r>
              <a:rPr lang="fr-FR" sz="1200" b="1" dirty="0">
                <a:solidFill>
                  <a:schemeClr val="tx1">
                    <a:lumMod val="50000"/>
                    <a:lumOff val="50000"/>
                  </a:schemeClr>
                </a:solidFill>
              </a:rPr>
              <a:t>et</a:t>
            </a:r>
            <a:r>
              <a:rPr lang="fr-FR" sz="1200" b="1" dirty="0">
                <a:solidFill>
                  <a:srgbClr val="C00000"/>
                </a:solidFill>
              </a:rPr>
              <a:t> conquérir </a:t>
            </a:r>
            <a:r>
              <a:rPr lang="fr-FR" sz="1200" b="1" dirty="0">
                <a:solidFill>
                  <a:schemeClr val="tx1">
                    <a:lumMod val="50000"/>
                    <a:lumOff val="50000"/>
                  </a:schemeClr>
                </a:solidFill>
              </a:rPr>
              <a:t>des </a:t>
            </a:r>
            <a:r>
              <a:rPr lang="fr-FR" sz="1200" b="1" dirty="0" err="1">
                <a:solidFill>
                  <a:schemeClr val="tx1">
                    <a:lumMod val="50000"/>
                    <a:lumOff val="50000"/>
                  </a:schemeClr>
                </a:solidFill>
              </a:rPr>
              <a:t>BPe</a:t>
            </a:r>
            <a:r>
              <a:rPr lang="fr-FR" sz="1200" b="1" dirty="0">
                <a:solidFill>
                  <a:schemeClr val="tx1">
                    <a:lumMod val="50000"/>
                    <a:lumOff val="50000"/>
                  </a:schemeClr>
                </a:solidFill>
              </a:rPr>
              <a:t> et </a:t>
            </a:r>
            <a:r>
              <a:rPr lang="fr-FR" sz="1200" b="1" dirty="0" err="1" smtClean="0">
                <a:solidFill>
                  <a:schemeClr val="tx1">
                    <a:lumMod val="50000"/>
                    <a:lumOff val="50000"/>
                  </a:schemeClr>
                </a:solidFill>
              </a:rPr>
              <a:t>JBPe</a:t>
            </a:r>
            <a:endParaRPr lang="fr-FR" sz="1200" b="1" dirty="0" smtClean="0">
              <a:solidFill>
                <a:schemeClr val="tx1">
                  <a:lumMod val="50000"/>
                  <a:lumOff val="50000"/>
                </a:schemeClr>
              </a:solidFill>
            </a:endParaRPr>
          </a:p>
          <a:p>
            <a:pPr>
              <a:spcBef>
                <a:spcPct val="20000"/>
              </a:spcBef>
            </a:pPr>
            <a:r>
              <a:rPr lang="fr-FR" sz="1200" b="1" dirty="0">
                <a:solidFill>
                  <a:srgbClr val="C00000"/>
                </a:solidFill>
              </a:rPr>
              <a:t>	</a:t>
            </a:r>
            <a:r>
              <a:rPr lang="fr-FR" sz="1200" b="1" dirty="0" smtClean="0">
                <a:solidFill>
                  <a:srgbClr val="C00000"/>
                </a:solidFill>
              </a:rPr>
              <a:t>	</a:t>
            </a:r>
            <a:r>
              <a:rPr lang="fr-FR" sz="1200" b="1" dirty="0" smtClean="0">
                <a:solidFill>
                  <a:srgbClr val="C00000"/>
                </a:solidFill>
                <a:sym typeface="Wingdings" panose="05000000000000000000" pitchFamily="2" charset="2"/>
              </a:rPr>
              <a:t> </a:t>
            </a:r>
            <a:r>
              <a:rPr lang="fr-FR" sz="1200" b="1" dirty="0">
                <a:solidFill>
                  <a:srgbClr val="C00000"/>
                </a:solidFill>
                <a:sym typeface="Wingdings" panose="05000000000000000000" pitchFamily="2" charset="2"/>
              </a:rPr>
              <a:t>Cristalliser </a:t>
            </a:r>
            <a:r>
              <a:rPr lang="fr-FR" sz="1200" b="1" dirty="0">
                <a:solidFill>
                  <a:schemeClr val="tx1">
                    <a:lumMod val="50000"/>
                    <a:lumOff val="50000"/>
                  </a:schemeClr>
                </a:solidFill>
                <a:sym typeface="Wingdings" panose="05000000000000000000" pitchFamily="2" charset="2"/>
              </a:rPr>
              <a:t>les avoirs du </a:t>
            </a:r>
            <a:r>
              <a:rPr lang="fr-FR" sz="1200" b="1" dirty="0" smtClean="0">
                <a:solidFill>
                  <a:schemeClr val="tx1">
                    <a:lumMod val="50000"/>
                    <a:lumOff val="50000"/>
                  </a:schemeClr>
                </a:solidFill>
                <a:sym typeface="Wingdings" panose="05000000000000000000" pitchFamily="2" charset="2"/>
              </a:rPr>
              <a:t>LGP et </a:t>
            </a:r>
            <a:r>
              <a:rPr lang="fr-FR" sz="1200" b="1" dirty="0" smtClean="0">
                <a:solidFill>
                  <a:srgbClr val="C00000"/>
                </a:solidFill>
                <a:sym typeface="Wingdings" panose="05000000000000000000" pitchFamily="2" charset="2"/>
              </a:rPr>
              <a:t>rentabiliser notre effort </a:t>
            </a:r>
            <a:r>
              <a:rPr lang="fr-FR" sz="1200" b="1" dirty="0">
                <a:solidFill>
                  <a:schemeClr val="tx1">
                    <a:lumMod val="50000"/>
                    <a:lumOff val="50000"/>
                  </a:schemeClr>
                </a:solidFill>
                <a:sym typeface="Wingdings" panose="05000000000000000000" pitchFamily="2" charset="2"/>
              </a:rPr>
              <a:t>du 1er </a:t>
            </a:r>
            <a:r>
              <a:rPr lang="fr-FR" sz="1200" b="1" dirty="0" smtClean="0">
                <a:solidFill>
                  <a:schemeClr val="tx1">
                    <a:lumMod val="50000"/>
                    <a:lumOff val="50000"/>
                  </a:schemeClr>
                </a:solidFill>
                <a:sym typeface="Wingdings" panose="05000000000000000000" pitchFamily="2" charset="2"/>
              </a:rPr>
              <a:t>trimestre</a:t>
            </a:r>
            <a:endParaRPr lang="fr-FR" sz="1200" b="1" dirty="0">
              <a:solidFill>
                <a:schemeClr val="tx1">
                  <a:lumMod val="50000"/>
                  <a:lumOff val="50000"/>
                </a:schemeClr>
              </a:solidFill>
            </a:endParaRPr>
          </a:p>
        </p:txBody>
      </p:sp>
      <p:graphicFrame>
        <p:nvGraphicFramePr>
          <p:cNvPr id="8" name="Graphique 7"/>
          <p:cNvGraphicFramePr>
            <a:graphicFrameLocks/>
          </p:cNvGraphicFramePr>
          <p:nvPr>
            <p:extLst>
              <p:ext uri="{D42A27DB-BD31-4B8C-83A1-F6EECF244321}">
                <p14:modId xmlns:p14="http://schemas.microsoft.com/office/powerpoint/2010/main" val="4031646508"/>
              </p:ext>
            </p:extLst>
          </p:nvPr>
        </p:nvGraphicFramePr>
        <p:xfrm>
          <a:off x="1028700" y="3140968"/>
          <a:ext cx="6381750" cy="2520280"/>
        </p:xfrm>
        <a:graphic>
          <a:graphicData uri="http://schemas.openxmlformats.org/drawingml/2006/chart">
            <c:chart xmlns:c="http://schemas.openxmlformats.org/drawingml/2006/chart" xmlns:r="http://schemas.openxmlformats.org/officeDocument/2006/relationships" r:id="rId2"/>
          </a:graphicData>
        </a:graphic>
      </p:graphicFrame>
      <p:sp>
        <p:nvSpPr>
          <p:cNvPr id="5" name="ZoneTexte 4"/>
          <p:cNvSpPr txBox="1"/>
          <p:nvPr/>
        </p:nvSpPr>
        <p:spPr>
          <a:xfrm>
            <a:off x="7092280" y="4149080"/>
            <a:ext cx="1168910" cy="276999"/>
          </a:xfrm>
          <a:prstGeom prst="rect">
            <a:avLst/>
          </a:prstGeom>
          <a:noFill/>
        </p:spPr>
        <p:txBody>
          <a:bodyPr wrap="none" rtlCol="0">
            <a:spAutoFit/>
          </a:bodyPr>
          <a:lstStyle/>
          <a:p>
            <a:r>
              <a:rPr lang="fr-FR" sz="1200" b="1" dirty="0" smtClean="0">
                <a:solidFill>
                  <a:srgbClr val="00B050"/>
                </a:solidFill>
              </a:rPr>
              <a:t>Cible à fin 2019</a:t>
            </a:r>
            <a:endParaRPr lang="fr-FR" sz="1200" b="1" dirty="0">
              <a:solidFill>
                <a:srgbClr val="00B050"/>
              </a:solidFill>
            </a:endParaRPr>
          </a:p>
        </p:txBody>
      </p:sp>
      <p:sp>
        <p:nvSpPr>
          <p:cNvPr id="9" name="ZoneTexte 8"/>
          <p:cNvSpPr txBox="1"/>
          <p:nvPr/>
        </p:nvSpPr>
        <p:spPr>
          <a:xfrm>
            <a:off x="7092280" y="4437112"/>
            <a:ext cx="1837362" cy="276999"/>
          </a:xfrm>
          <a:prstGeom prst="rect">
            <a:avLst/>
          </a:prstGeom>
          <a:noFill/>
        </p:spPr>
        <p:txBody>
          <a:bodyPr wrap="none" rtlCol="0">
            <a:spAutoFit/>
          </a:bodyPr>
          <a:lstStyle/>
          <a:p>
            <a:r>
              <a:rPr lang="fr-FR" sz="1200" b="1" dirty="0" smtClean="0">
                <a:solidFill>
                  <a:srgbClr val="C00000"/>
                </a:solidFill>
              </a:rPr>
              <a:t>Résultats au 28 avr.</a:t>
            </a:r>
            <a:r>
              <a:rPr lang="fr-FR" sz="1200" b="1" dirty="0">
                <a:solidFill>
                  <a:srgbClr val="C00000"/>
                </a:solidFill>
              </a:rPr>
              <a:t> 2019 </a:t>
            </a:r>
            <a:r>
              <a:rPr lang="fr-FR" sz="1200" b="1" dirty="0" smtClean="0">
                <a:solidFill>
                  <a:srgbClr val="C00000"/>
                </a:solidFill>
              </a:rPr>
              <a:t> </a:t>
            </a:r>
            <a:endParaRPr lang="fr-FR" sz="1200" b="1" dirty="0">
              <a:solidFill>
                <a:srgbClr val="C00000"/>
              </a:solidFill>
            </a:endParaRPr>
          </a:p>
        </p:txBody>
      </p:sp>
      <p:sp>
        <p:nvSpPr>
          <p:cNvPr id="10" name="ZoneTexte 9"/>
          <p:cNvSpPr txBox="1"/>
          <p:nvPr/>
        </p:nvSpPr>
        <p:spPr>
          <a:xfrm>
            <a:off x="7092280" y="5240233"/>
            <a:ext cx="1433085" cy="276999"/>
          </a:xfrm>
          <a:prstGeom prst="rect">
            <a:avLst/>
          </a:prstGeom>
          <a:noFill/>
        </p:spPr>
        <p:txBody>
          <a:bodyPr wrap="none" rtlCol="0">
            <a:spAutoFit/>
          </a:bodyPr>
          <a:lstStyle/>
          <a:p>
            <a:r>
              <a:rPr lang="fr-FR" sz="1200" b="1" dirty="0" smtClean="0">
                <a:solidFill>
                  <a:srgbClr val="FF5D5D"/>
                </a:solidFill>
              </a:rPr>
              <a:t>Résultats à fin 2018</a:t>
            </a:r>
            <a:endParaRPr lang="fr-FR" sz="1200" b="1" dirty="0">
              <a:solidFill>
                <a:srgbClr val="FF5D5D"/>
              </a:solidFill>
            </a:endParaRPr>
          </a:p>
        </p:txBody>
      </p:sp>
      <p:sp>
        <p:nvSpPr>
          <p:cNvPr id="11" name="ZoneTexte 10"/>
          <p:cNvSpPr txBox="1"/>
          <p:nvPr/>
        </p:nvSpPr>
        <p:spPr>
          <a:xfrm>
            <a:off x="971600" y="2788466"/>
            <a:ext cx="7632848" cy="276999"/>
          </a:xfrm>
          <a:prstGeom prst="rect">
            <a:avLst/>
          </a:prstGeom>
          <a:noFill/>
          <a:ln>
            <a:noFill/>
            <a:prstDash val="solid"/>
          </a:ln>
        </p:spPr>
        <p:txBody>
          <a:bodyPr wrap="square" rtlCol="0">
            <a:spAutoFit/>
          </a:bodyPr>
          <a:lstStyle/>
          <a:p>
            <a:pPr>
              <a:spcBef>
                <a:spcPct val="20000"/>
              </a:spcBef>
            </a:pPr>
            <a:r>
              <a:rPr lang="fr-FR" sz="1200" b="1" dirty="0" smtClean="0">
                <a:solidFill>
                  <a:srgbClr val="C00000"/>
                </a:solidFill>
              </a:rPr>
              <a:t>TRADUCTION DANS LES CLASSEMENTS NATIONAUX </a:t>
            </a:r>
            <a:r>
              <a:rPr lang="fr-FR" sz="1200" b="1" dirty="0" smtClean="0">
                <a:solidFill>
                  <a:schemeClr val="tx1">
                    <a:lumMod val="65000"/>
                    <a:lumOff val="35000"/>
                  </a:schemeClr>
                </a:solidFill>
              </a:rPr>
              <a:t>(passés, présents… et souhaités !)</a:t>
            </a:r>
            <a:endParaRPr lang="fr-FR" sz="1200" kern="1200" dirty="0" smtClean="0">
              <a:solidFill>
                <a:schemeClr val="tx1">
                  <a:lumMod val="65000"/>
                  <a:lumOff val="35000"/>
                </a:schemeClr>
              </a:solidFill>
            </a:endParaRPr>
          </a:p>
        </p:txBody>
      </p:sp>
      <p:grpSp>
        <p:nvGrpSpPr>
          <p:cNvPr id="12" name="Groupe 11"/>
          <p:cNvGrpSpPr/>
          <p:nvPr/>
        </p:nvGrpSpPr>
        <p:grpSpPr>
          <a:xfrm>
            <a:off x="6184901" y="79127"/>
            <a:ext cx="2665294" cy="185794"/>
            <a:chOff x="3581398" y="6163732"/>
            <a:chExt cx="4444995" cy="211667"/>
          </a:xfrm>
        </p:grpSpPr>
        <p:sp>
          <p:nvSpPr>
            <p:cNvPr id="13" name="Rectangle 12"/>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Gestion Privée</a:t>
              </a:r>
              <a:endParaRPr lang="fr-FR" sz="900" b="1" dirty="0">
                <a:solidFill>
                  <a:schemeClr val="tx1">
                    <a:lumMod val="65000"/>
                    <a:lumOff val="35000"/>
                  </a:schemeClr>
                </a:solidFill>
              </a:endParaRPr>
            </a:p>
          </p:txBody>
        </p:sp>
        <p:sp>
          <p:nvSpPr>
            <p:cNvPr id="14" name="Rectangle 13"/>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15" name="Rectangle 14"/>
            <p:cNvSpPr/>
            <p:nvPr/>
          </p:nvSpPr>
          <p:spPr>
            <a:xfrm>
              <a:off x="3581398"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Particuliers</a:t>
              </a:r>
              <a:endParaRPr lang="fr-FR" sz="900" b="1" dirty="0">
                <a:solidFill>
                  <a:srgbClr val="C00000"/>
                </a:solidFill>
              </a:endParaRPr>
            </a:p>
          </p:txBody>
        </p:sp>
      </p:grpSp>
    </p:spTree>
    <p:extLst>
      <p:ext uri="{BB962C8B-B14F-4D97-AF65-F5344CB8AC3E}">
        <p14:creationId xmlns:p14="http://schemas.microsoft.com/office/powerpoint/2010/main" val="34022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5"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p:txBody>
          <a:bodyPr/>
          <a:lstStyle/>
          <a:p>
            <a:r>
              <a:rPr lang="fr-FR" sz="1600" b="1" dirty="0"/>
              <a:t>Pour </a:t>
            </a:r>
            <a:r>
              <a:rPr lang="fr-FR" sz="1600" b="1" dirty="0" smtClean="0">
                <a:solidFill>
                  <a:srgbClr val="C00000"/>
                </a:solidFill>
              </a:rPr>
              <a:t>dynamiser notre </a:t>
            </a:r>
            <a:r>
              <a:rPr lang="fr-FR" sz="1600" b="1" dirty="0">
                <a:solidFill>
                  <a:srgbClr val="C00000"/>
                </a:solidFill>
              </a:rPr>
              <a:t>performance </a:t>
            </a:r>
            <a:r>
              <a:rPr lang="fr-FR" sz="1600" b="1" dirty="0" smtClean="0"/>
              <a:t>sur nos points de progrès, </a:t>
            </a:r>
          </a:p>
          <a:p>
            <a:r>
              <a:rPr lang="fr-FR" sz="1600" b="1" dirty="0" smtClean="0"/>
              <a:t>un </a:t>
            </a:r>
            <a:r>
              <a:rPr lang="fr-FR" sz="1600" b="1" dirty="0"/>
              <a:t>challenge </a:t>
            </a:r>
            <a:r>
              <a:rPr lang="fr-FR" sz="1600" b="1" dirty="0" smtClean="0"/>
              <a:t>de </a:t>
            </a:r>
            <a:r>
              <a:rPr lang="fr-FR" sz="1600" b="1" dirty="0" smtClean="0">
                <a:solidFill>
                  <a:srgbClr val="C00000"/>
                </a:solidFill>
              </a:rPr>
              <a:t>8 </a:t>
            </a:r>
            <a:r>
              <a:rPr lang="fr-FR" sz="1600" b="1" dirty="0">
                <a:solidFill>
                  <a:srgbClr val="C00000"/>
                </a:solidFill>
              </a:rPr>
              <a:t>semaines </a:t>
            </a:r>
            <a:r>
              <a:rPr lang="fr-FR" sz="1600" b="1" dirty="0" smtClean="0"/>
              <a:t>débute le </a:t>
            </a:r>
            <a:r>
              <a:rPr lang="fr-FR" sz="1600" b="1" dirty="0" smtClean="0">
                <a:solidFill>
                  <a:srgbClr val="C00000"/>
                </a:solidFill>
              </a:rPr>
              <a:t>13 mai </a:t>
            </a:r>
            <a:r>
              <a:rPr lang="fr-FR" sz="1600" b="1" dirty="0" smtClean="0"/>
              <a:t>avec des </a:t>
            </a:r>
            <a:r>
              <a:rPr lang="fr-FR" sz="1600" b="1" dirty="0" smtClean="0">
                <a:solidFill>
                  <a:srgbClr val="C00000"/>
                </a:solidFill>
              </a:rPr>
              <a:t>objectifs ambitieux</a:t>
            </a:r>
            <a:endParaRPr lang="fr-FR" sz="1600" b="1" dirty="0"/>
          </a:p>
        </p:txBody>
      </p:sp>
      <p:sp>
        <p:nvSpPr>
          <p:cNvPr id="2" name="Titre 1"/>
          <p:cNvSpPr>
            <a:spLocks noGrp="1"/>
          </p:cNvSpPr>
          <p:nvPr>
            <p:ph type="ctrTitle"/>
          </p:nvPr>
        </p:nvSpPr>
        <p:spPr/>
        <p:txBody>
          <a:bodyPr/>
          <a:lstStyle/>
          <a:p>
            <a:r>
              <a:rPr lang="fr-FR" sz="1300" dirty="0"/>
              <a:t>Point d’étape et Objectifs </a:t>
            </a:r>
            <a:endParaRPr lang="fr-FR" sz="1300" b="1" dirty="0"/>
          </a:p>
        </p:txBody>
      </p:sp>
      <p:sp>
        <p:nvSpPr>
          <p:cNvPr id="54"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4</a:t>
            </a:fld>
            <a:endParaRPr lang="fr-FR" sz="1200" dirty="0">
              <a:solidFill>
                <a:schemeClr val="tx1">
                  <a:tint val="75000"/>
                </a:schemeClr>
              </a:solidFill>
            </a:endParaRPr>
          </a:p>
        </p:txBody>
      </p:sp>
      <p:sp>
        <p:nvSpPr>
          <p:cNvPr id="10" name="ZoneTexte 9"/>
          <p:cNvSpPr txBox="1"/>
          <p:nvPr/>
        </p:nvSpPr>
        <p:spPr>
          <a:xfrm>
            <a:off x="539551" y="5220357"/>
            <a:ext cx="8328223" cy="1369606"/>
          </a:xfrm>
          <a:prstGeom prst="rect">
            <a:avLst/>
          </a:prstGeom>
          <a:noFill/>
        </p:spPr>
        <p:txBody>
          <a:bodyPr wrap="square" rtlCol="0">
            <a:spAutoFit/>
          </a:bodyPr>
          <a:lstStyle/>
          <a:p>
            <a:r>
              <a:rPr lang="fr-FR" sz="1200" b="1" i="1" dirty="0" smtClean="0">
                <a:solidFill>
                  <a:schemeClr val="tx1">
                    <a:lumMod val="65000"/>
                    <a:lumOff val="35000"/>
                  </a:schemeClr>
                </a:solidFill>
              </a:rPr>
              <a:t>Les objectifs par agence sont disponibles en annexe </a:t>
            </a:r>
            <a:r>
              <a:rPr lang="fr-FR" sz="1200" b="1" i="1" smtClean="0">
                <a:solidFill>
                  <a:schemeClr val="tx1">
                    <a:lumMod val="65000"/>
                    <a:lumOff val="35000"/>
                  </a:schemeClr>
                </a:solidFill>
              </a:rPr>
              <a:t>du règlement, </a:t>
            </a:r>
            <a:r>
              <a:rPr lang="fr-FR" sz="1200" b="1" i="1" dirty="0" smtClean="0">
                <a:solidFill>
                  <a:schemeClr val="tx1">
                    <a:lumMod val="65000"/>
                    <a:lumOff val="35000"/>
                  </a:schemeClr>
                </a:solidFill>
              </a:rPr>
              <a:t>et sont calculés de la manière suivante : </a:t>
            </a:r>
          </a:p>
          <a:p>
            <a:r>
              <a:rPr lang="fr-FR" sz="1200" b="1" i="1" dirty="0" smtClean="0">
                <a:solidFill>
                  <a:schemeClr val="tx1">
                    <a:lumMod val="65000"/>
                    <a:lumOff val="35000"/>
                  </a:schemeClr>
                </a:solidFill>
              </a:rPr>
              <a:t>Objectif agence = Performance attendue par ETP X ETP performance au 31 mars 2018 de l’agence</a:t>
            </a:r>
          </a:p>
          <a:p>
            <a:endParaRPr lang="fr-FR" sz="1200" b="1" i="1" dirty="0" smtClean="0">
              <a:solidFill>
                <a:schemeClr val="tx1">
                  <a:lumMod val="65000"/>
                  <a:lumOff val="35000"/>
                </a:schemeClr>
              </a:solidFill>
            </a:endParaRPr>
          </a:p>
          <a:p>
            <a:r>
              <a:rPr lang="fr-FR" sz="1200" b="1" i="1" dirty="0" smtClean="0">
                <a:solidFill>
                  <a:schemeClr val="tx1">
                    <a:lumMod val="65000"/>
                    <a:lumOff val="35000"/>
                  </a:schemeClr>
                </a:solidFill>
              </a:rPr>
              <a:t>Les contrats Santé seront surpondérées par 6 pour favoriser cette offre répondant à une nouvelle attente du marché</a:t>
            </a:r>
          </a:p>
          <a:p>
            <a:r>
              <a:rPr lang="fr-FR" sz="1200" b="1" i="1" dirty="0" smtClean="0">
                <a:solidFill>
                  <a:schemeClr val="tx1">
                    <a:lumMod val="65000"/>
                    <a:lumOff val="35000"/>
                  </a:schemeClr>
                </a:solidFill>
              </a:rPr>
              <a:t>* Par exemple, on peut atteindre la cible hebdo en vendant 1 050 </a:t>
            </a:r>
            <a:r>
              <a:rPr lang="fr-FR" sz="1200" b="1" i="1" dirty="0" err="1" smtClean="0">
                <a:solidFill>
                  <a:schemeClr val="tx1">
                    <a:lumMod val="65000"/>
                    <a:lumOff val="35000"/>
                  </a:schemeClr>
                </a:solidFill>
              </a:rPr>
              <a:t>Sécur’Famille</a:t>
            </a:r>
            <a:r>
              <a:rPr lang="fr-FR" sz="1200" b="1" i="1" dirty="0" smtClean="0">
                <a:solidFill>
                  <a:schemeClr val="tx1">
                    <a:lumMod val="65000"/>
                    <a:lumOff val="35000"/>
                  </a:schemeClr>
                </a:solidFill>
              </a:rPr>
              <a:t> et 175 Santé (175 x </a:t>
            </a:r>
            <a:r>
              <a:rPr lang="fr-FR" sz="1200" b="1" i="1" dirty="0" err="1" smtClean="0">
                <a:solidFill>
                  <a:schemeClr val="tx1">
                    <a:lumMod val="65000"/>
                    <a:lumOff val="35000"/>
                  </a:schemeClr>
                </a:solidFill>
              </a:rPr>
              <a:t>coeff</a:t>
            </a:r>
            <a:r>
              <a:rPr lang="fr-FR" sz="1200" b="1" i="1" dirty="0" smtClean="0">
                <a:solidFill>
                  <a:schemeClr val="tx1">
                    <a:lumMod val="65000"/>
                    <a:lumOff val="35000"/>
                  </a:schemeClr>
                </a:solidFill>
              </a:rPr>
              <a:t> 6 = 1 050)</a:t>
            </a:r>
          </a:p>
          <a:p>
            <a:endParaRPr lang="fr-FR" sz="1200" b="1" i="1" dirty="0" smtClean="0">
              <a:solidFill>
                <a:schemeClr val="tx1">
                  <a:lumMod val="65000"/>
                  <a:lumOff val="35000"/>
                </a:schemeClr>
              </a:solidFill>
            </a:endParaRPr>
          </a:p>
          <a:p>
            <a:r>
              <a:rPr lang="fr-FR" sz="1100" b="1" i="1" dirty="0" smtClean="0">
                <a:solidFill>
                  <a:schemeClr val="tx1">
                    <a:lumMod val="65000"/>
                    <a:lumOff val="35000"/>
                  </a:schemeClr>
                </a:solidFill>
              </a:rPr>
              <a:t>** Données calculées à partir de la performance moyenne des 3 meilleures semaines depuis le début de l’année </a:t>
            </a:r>
            <a:endParaRPr lang="fr-FR" sz="1100" b="1" i="1" dirty="0">
              <a:solidFill>
                <a:schemeClr val="tx1">
                  <a:lumMod val="65000"/>
                  <a:lumOff val="35000"/>
                </a:schemeClr>
              </a:solidFill>
            </a:endParaRPr>
          </a:p>
        </p:txBody>
      </p:sp>
      <p:sp>
        <p:nvSpPr>
          <p:cNvPr id="8" name="ZoneTexte 7"/>
          <p:cNvSpPr txBox="1"/>
          <p:nvPr/>
        </p:nvSpPr>
        <p:spPr>
          <a:xfrm>
            <a:off x="611560" y="1240172"/>
            <a:ext cx="7560840" cy="307777"/>
          </a:xfrm>
          <a:prstGeom prst="rect">
            <a:avLst/>
          </a:prstGeom>
          <a:noFill/>
        </p:spPr>
        <p:txBody>
          <a:bodyPr wrap="square" rtlCol="0">
            <a:spAutoFit/>
          </a:bodyPr>
          <a:lstStyle/>
          <a:p>
            <a:r>
              <a:rPr lang="fr-FR" sz="1400" b="1" i="1" dirty="0">
                <a:solidFill>
                  <a:srgbClr val="C00000"/>
                </a:solidFill>
              </a:rPr>
              <a:t>D</a:t>
            </a:r>
            <a:r>
              <a:rPr lang="fr-FR" sz="1400" b="1" i="1" dirty="0" smtClean="0">
                <a:solidFill>
                  <a:srgbClr val="C00000"/>
                </a:solidFill>
              </a:rPr>
              <a:t>u 13 </a:t>
            </a:r>
            <a:r>
              <a:rPr lang="fr-FR" sz="1400" b="1" i="1" dirty="0">
                <a:solidFill>
                  <a:srgbClr val="C00000"/>
                </a:solidFill>
              </a:rPr>
              <a:t>mai au 6 juillet </a:t>
            </a:r>
            <a:r>
              <a:rPr lang="fr-FR" sz="1400" b="1" i="1" dirty="0" smtClean="0">
                <a:solidFill>
                  <a:srgbClr val="C00000"/>
                </a:solidFill>
              </a:rPr>
              <a:t>2019, 8 semaines pour atteindre des objectifs ambitieux…</a:t>
            </a:r>
            <a:endParaRPr lang="fr-FR" sz="1400" b="1" i="1" dirty="0">
              <a:solidFill>
                <a:srgbClr val="C00000"/>
              </a:solidFill>
            </a:endParaRPr>
          </a:p>
        </p:txBody>
      </p:sp>
      <p:graphicFrame>
        <p:nvGraphicFramePr>
          <p:cNvPr id="12" name="Tableau 11"/>
          <p:cNvGraphicFramePr>
            <a:graphicFrameLocks noGrp="1"/>
          </p:cNvGraphicFramePr>
          <p:nvPr>
            <p:extLst>
              <p:ext uri="{D42A27DB-BD31-4B8C-83A1-F6EECF244321}">
                <p14:modId xmlns:p14="http://schemas.microsoft.com/office/powerpoint/2010/main" val="4049003856"/>
              </p:ext>
            </p:extLst>
          </p:nvPr>
        </p:nvGraphicFramePr>
        <p:xfrm>
          <a:off x="611560" y="1619957"/>
          <a:ext cx="7376301" cy="3454237"/>
        </p:xfrm>
        <a:graphic>
          <a:graphicData uri="http://schemas.openxmlformats.org/drawingml/2006/table">
            <a:tbl>
              <a:tblPr/>
              <a:tblGrid>
                <a:gridCol w="40272"/>
                <a:gridCol w="2619314"/>
                <a:gridCol w="52591"/>
                <a:gridCol w="750467"/>
                <a:gridCol w="40272"/>
                <a:gridCol w="850841"/>
                <a:gridCol w="52591"/>
                <a:gridCol w="870144"/>
                <a:gridCol w="76912"/>
                <a:gridCol w="810976"/>
                <a:gridCol w="52591"/>
                <a:gridCol w="1119058"/>
                <a:gridCol w="40272"/>
              </a:tblGrid>
              <a:tr h="446183">
                <a:tc>
                  <a:txBody>
                    <a:bodyPr/>
                    <a:lstStyle/>
                    <a:p>
                      <a:pPr algn="ctr" fontAlgn="ctr"/>
                      <a:endParaRPr lang="fr-FR" sz="1100" b="1" i="0" u="none" strike="noStrike" dirty="0">
                        <a:solidFill>
                          <a:srgbClr val="16365C"/>
                        </a:solidFill>
                        <a:effectLst/>
                        <a:latin typeface="Calibri"/>
                      </a:endParaRPr>
                    </a:p>
                  </a:txBody>
                  <a:tcPr marL="7436" marR="7436" marT="7436" marB="0" anchor="ctr">
                    <a:lnL>
                      <a:noFill/>
                    </a:lnL>
                    <a:lnR>
                      <a:noFill/>
                    </a:lnR>
                    <a:lnT>
                      <a:noFill/>
                    </a:lnT>
                    <a:lnB>
                      <a:noFill/>
                    </a:lnB>
                  </a:tcPr>
                </a:tc>
                <a:tc>
                  <a:txBody>
                    <a:bodyPr/>
                    <a:lstStyle/>
                    <a:p>
                      <a:pPr algn="ctr" fontAlgn="ctr"/>
                      <a:r>
                        <a:rPr lang="fr-FR" sz="1600" b="1" i="0" u="none" strike="noStrike" dirty="0" smtClean="0">
                          <a:solidFill>
                            <a:schemeClr val="bg1"/>
                          </a:solidFill>
                          <a:effectLst/>
                          <a:latin typeface="Calibri"/>
                        </a:rPr>
                        <a:t>CEGEE</a:t>
                      </a:r>
                      <a:endParaRPr lang="fr-FR" sz="1600" b="1" i="0" u="none" strike="noStrike" dirty="0">
                        <a:solidFill>
                          <a:schemeClr val="bg1"/>
                        </a:solidFill>
                        <a:effectLst/>
                        <a:latin typeface="Calibri"/>
                      </a:endParaRPr>
                    </a:p>
                  </a:txBody>
                  <a:tcPr marL="7436" marR="7436" marT="7436" marB="0" anchor="ctr">
                    <a:lnL>
                      <a:noFill/>
                    </a:lnL>
                    <a:lnR>
                      <a:noFill/>
                    </a:lnR>
                    <a:lnT>
                      <a:noFill/>
                    </a:lnT>
                    <a:lnB>
                      <a:noFill/>
                    </a:lnB>
                    <a:solidFill>
                      <a:srgbClr val="C00000"/>
                    </a:solidFill>
                  </a:tcPr>
                </a:tc>
                <a:tc>
                  <a:txBody>
                    <a:bodyPr/>
                    <a:lstStyle/>
                    <a:p>
                      <a:pPr algn="ctr" fontAlgn="ctr"/>
                      <a:endParaRPr lang="fr-FR" sz="1100" b="1" i="0" u="none" strike="noStrike" dirty="0">
                        <a:solidFill>
                          <a:schemeClr val="bg1"/>
                        </a:solidFill>
                        <a:effectLst/>
                        <a:latin typeface="Calibri"/>
                      </a:endParaRPr>
                    </a:p>
                  </a:txBody>
                  <a:tcPr marL="7436" marR="7436" marT="7436" marB="0" anchor="ctr">
                    <a:lnL>
                      <a:noFill/>
                    </a:lnL>
                    <a:lnR>
                      <a:noFill/>
                    </a:lnR>
                    <a:lnT>
                      <a:noFill/>
                    </a:lnT>
                    <a:lnB>
                      <a:noFill/>
                    </a:lnB>
                    <a:noFill/>
                  </a:tcPr>
                </a:tc>
                <a:tc>
                  <a:txBody>
                    <a:bodyPr/>
                    <a:lstStyle/>
                    <a:p>
                      <a:pPr algn="ctr" fontAlgn="ctr"/>
                      <a:r>
                        <a:rPr lang="fr-FR" sz="1100" b="1" i="0" u="none" strike="noStrike" dirty="0">
                          <a:solidFill>
                            <a:schemeClr val="bg1"/>
                          </a:solidFill>
                          <a:effectLst/>
                          <a:latin typeface="Calibri"/>
                        </a:rPr>
                        <a:t>Crédit Conso</a:t>
                      </a:r>
                    </a:p>
                  </a:txBody>
                  <a:tcPr marL="7436" marR="7436" marT="7436" marB="0" anchor="ctr">
                    <a:lnL>
                      <a:noFill/>
                    </a:lnL>
                    <a:lnR>
                      <a:noFill/>
                    </a:lnR>
                    <a:lnT>
                      <a:noFill/>
                    </a:lnT>
                    <a:lnB>
                      <a:noFill/>
                    </a:lnB>
                    <a:solidFill>
                      <a:srgbClr val="C00000"/>
                    </a:solidFill>
                  </a:tcPr>
                </a:tc>
                <a:tc>
                  <a:txBody>
                    <a:bodyPr/>
                    <a:lstStyle/>
                    <a:p>
                      <a:pPr algn="ctr" fontAlgn="ctr"/>
                      <a:endParaRPr lang="fr-FR" sz="1100" b="1" i="0" u="none" strike="noStrike" dirty="0">
                        <a:solidFill>
                          <a:schemeClr val="bg1"/>
                        </a:solidFill>
                        <a:effectLst/>
                        <a:latin typeface="Calibri"/>
                      </a:endParaRPr>
                    </a:p>
                  </a:txBody>
                  <a:tcPr marL="7436" marR="7436" marT="7436" marB="0" anchor="ctr">
                    <a:lnL>
                      <a:noFill/>
                    </a:lnL>
                    <a:lnR>
                      <a:noFill/>
                    </a:lnR>
                    <a:lnT>
                      <a:noFill/>
                    </a:lnT>
                    <a:lnB>
                      <a:noFill/>
                    </a:lnB>
                    <a:noFill/>
                  </a:tcPr>
                </a:tc>
                <a:tc>
                  <a:txBody>
                    <a:bodyPr/>
                    <a:lstStyle/>
                    <a:p>
                      <a:pPr algn="ctr" fontAlgn="ctr"/>
                      <a:r>
                        <a:rPr lang="fr-FR" sz="1100" b="1" i="0" u="none" strike="noStrike" dirty="0">
                          <a:solidFill>
                            <a:schemeClr val="bg1"/>
                          </a:solidFill>
                          <a:effectLst/>
                          <a:latin typeface="Calibri"/>
                        </a:rPr>
                        <a:t>UC </a:t>
                      </a:r>
                      <a:endParaRPr lang="fr-FR" sz="1100" b="1" i="0" u="none" strike="noStrike" dirty="0" smtClean="0">
                        <a:solidFill>
                          <a:schemeClr val="bg1"/>
                        </a:solidFill>
                        <a:effectLst/>
                        <a:latin typeface="Calibri"/>
                      </a:endParaRPr>
                    </a:p>
                    <a:p>
                      <a:pPr algn="ctr" fontAlgn="ctr"/>
                      <a:r>
                        <a:rPr lang="fr-FR" sz="1100" b="1" i="0" u="none" strike="noStrike" dirty="0" smtClean="0">
                          <a:solidFill>
                            <a:schemeClr val="bg1"/>
                          </a:solidFill>
                          <a:effectLst/>
                          <a:latin typeface="Calibri"/>
                        </a:rPr>
                        <a:t>hors </a:t>
                      </a:r>
                      <a:r>
                        <a:rPr lang="fr-FR" sz="1100" b="1" i="0" u="none" strike="noStrike" dirty="0">
                          <a:solidFill>
                            <a:schemeClr val="bg1"/>
                          </a:solidFill>
                          <a:effectLst/>
                          <a:latin typeface="Calibri"/>
                        </a:rPr>
                        <a:t>arbitrages</a:t>
                      </a:r>
                    </a:p>
                  </a:txBody>
                  <a:tcPr marL="7436" marR="7436" marT="7436" marB="0" anchor="ctr">
                    <a:lnL>
                      <a:noFill/>
                    </a:lnL>
                    <a:lnR>
                      <a:noFill/>
                    </a:lnR>
                    <a:lnT>
                      <a:noFill/>
                    </a:lnT>
                    <a:lnB>
                      <a:noFill/>
                    </a:lnB>
                    <a:solidFill>
                      <a:srgbClr val="C00000"/>
                    </a:solidFill>
                  </a:tcPr>
                </a:tc>
                <a:tc>
                  <a:txBody>
                    <a:bodyPr/>
                    <a:lstStyle/>
                    <a:p>
                      <a:pPr algn="ctr" fontAlgn="ctr"/>
                      <a:endParaRPr lang="fr-FR" sz="1100" b="1" i="0" u="none" strike="noStrike" dirty="0">
                        <a:solidFill>
                          <a:schemeClr val="bg1"/>
                        </a:solidFill>
                        <a:effectLst/>
                        <a:latin typeface="Calibri"/>
                      </a:endParaRPr>
                    </a:p>
                  </a:txBody>
                  <a:tcPr marL="7436" marR="7436" marT="7436" marB="0" anchor="ctr">
                    <a:lnL>
                      <a:noFill/>
                    </a:lnL>
                    <a:lnR>
                      <a:noFill/>
                    </a:lnR>
                    <a:lnT>
                      <a:noFill/>
                    </a:lnT>
                    <a:lnB>
                      <a:noFill/>
                    </a:lnB>
                    <a:noFill/>
                  </a:tcPr>
                </a:tc>
                <a:tc>
                  <a:txBody>
                    <a:bodyPr/>
                    <a:lstStyle/>
                    <a:p>
                      <a:pPr algn="ctr" fontAlgn="ctr"/>
                      <a:r>
                        <a:rPr lang="fr-FR" sz="1100" b="1" i="0" u="none" strike="noStrike" dirty="0">
                          <a:solidFill>
                            <a:schemeClr val="bg1"/>
                          </a:solidFill>
                          <a:effectLst/>
                          <a:latin typeface="Calibri"/>
                        </a:rPr>
                        <a:t>Forfaits </a:t>
                      </a:r>
                      <a:endParaRPr lang="fr-FR" sz="1100" b="1" i="0" u="none" strike="noStrike" dirty="0" smtClean="0">
                        <a:solidFill>
                          <a:schemeClr val="bg1"/>
                        </a:solidFill>
                        <a:effectLst/>
                        <a:latin typeface="Calibri"/>
                      </a:endParaRPr>
                    </a:p>
                    <a:p>
                      <a:pPr algn="ctr" fontAlgn="ctr"/>
                      <a:r>
                        <a:rPr lang="fr-FR" sz="1100" b="1" i="0" u="none" strike="noStrike" dirty="0" smtClean="0">
                          <a:solidFill>
                            <a:schemeClr val="bg1"/>
                          </a:solidFill>
                          <a:effectLst/>
                          <a:latin typeface="Calibri"/>
                        </a:rPr>
                        <a:t>en</a:t>
                      </a:r>
                      <a:r>
                        <a:rPr lang="fr-FR" sz="1100" b="1" i="0" u="none" strike="noStrike" baseline="0" dirty="0" smtClean="0">
                          <a:solidFill>
                            <a:schemeClr val="bg1"/>
                          </a:solidFill>
                          <a:effectLst/>
                          <a:latin typeface="Calibri"/>
                        </a:rPr>
                        <a:t> n</a:t>
                      </a:r>
                      <a:r>
                        <a:rPr lang="fr-FR" sz="1100" b="1" i="0" u="none" strike="noStrike" dirty="0" smtClean="0">
                          <a:solidFill>
                            <a:schemeClr val="bg1"/>
                          </a:solidFill>
                          <a:effectLst/>
                          <a:latin typeface="Calibri"/>
                        </a:rPr>
                        <a:t>et </a:t>
                      </a:r>
                      <a:endParaRPr lang="fr-FR" sz="1100" b="1" i="0" u="none" strike="noStrike" dirty="0">
                        <a:solidFill>
                          <a:schemeClr val="bg1"/>
                        </a:solidFill>
                        <a:effectLst/>
                        <a:latin typeface="Calibri"/>
                      </a:endParaRPr>
                    </a:p>
                  </a:txBody>
                  <a:tcPr marL="7436" marR="7436" marT="7436" marB="0" anchor="ctr">
                    <a:lnL>
                      <a:noFill/>
                    </a:lnL>
                    <a:lnR>
                      <a:noFill/>
                    </a:lnR>
                    <a:lnT>
                      <a:noFill/>
                    </a:lnT>
                    <a:lnB>
                      <a:noFill/>
                    </a:lnB>
                    <a:solidFill>
                      <a:srgbClr val="C00000"/>
                    </a:solidFill>
                  </a:tcPr>
                </a:tc>
                <a:tc>
                  <a:txBody>
                    <a:bodyPr/>
                    <a:lstStyle/>
                    <a:p>
                      <a:pPr algn="ctr" fontAlgn="ctr"/>
                      <a:endParaRPr lang="fr-FR" sz="1100" b="1" i="0" u="none" strike="noStrike" dirty="0">
                        <a:solidFill>
                          <a:schemeClr val="bg1"/>
                        </a:solidFill>
                        <a:effectLst/>
                        <a:latin typeface="Calibri"/>
                      </a:endParaRPr>
                    </a:p>
                  </a:txBody>
                  <a:tcPr marL="7436" marR="7436" marT="7436" marB="0" anchor="ctr">
                    <a:lnL>
                      <a:noFill/>
                    </a:lnL>
                    <a:lnR>
                      <a:noFill/>
                    </a:lnR>
                    <a:lnT>
                      <a:noFill/>
                    </a:lnT>
                    <a:lnB>
                      <a:noFill/>
                    </a:lnB>
                    <a:noFill/>
                  </a:tcPr>
                </a:tc>
                <a:tc>
                  <a:txBody>
                    <a:bodyPr/>
                    <a:lstStyle/>
                    <a:p>
                      <a:pPr algn="ctr" fontAlgn="ctr"/>
                      <a:r>
                        <a:rPr lang="fr-FR" sz="1100" b="1" i="0" u="none" strike="noStrike" dirty="0">
                          <a:solidFill>
                            <a:schemeClr val="bg1"/>
                          </a:solidFill>
                          <a:effectLst/>
                          <a:latin typeface="Calibri"/>
                        </a:rPr>
                        <a:t>MRH Auto </a:t>
                      </a:r>
                      <a:endParaRPr lang="fr-FR" sz="1100" b="1" i="0" u="none" strike="noStrike" dirty="0" smtClean="0">
                        <a:solidFill>
                          <a:schemeClr val="bg1"/>
                        </a:solidFill>
                        <a:effectLst/>
                        <a:latin typeface="Calibri"/>
                      </a:endParaRPr>
                    </a:p>
                    <a:p>
                      <a:pPr algn="ctr" fontAlgn="ctr"/>
                      <a:r>
                        <a:rPr lang="fr-FR" sz="1100" b="1" i="0" u="none" strike="noStrike" dirty="0" smtClean="0">
                          <a:solidFill>
                            <a:schemeClr val="bg1"/>
                          </a:solidFill>
                          <a:effectLst/>
                          <a:latin typeface="Calibri"/>
                        </a:rPr>
                        <a:t>en </a:t>
                      </a:r>
                      <a:r>
                        <a:rPr lang="fr-FR" sz="1100" b="1" i="0" u="none" strike="noStrike" dirty="0">
                          <a:solidFill>
                            <a:schemeClr val="bg1"/>
                          </a:solidFill>
                          <a:effectLst/>
                          <a:latin typeface="Calibri"/>
                        </a:rPr>
                        <a:t>brut</a:t>
                      </a:r>
                    </a:p>
                  </a:txBody>
                  <a:tcPr marL="7436" marR="7436" marT="7436" marB="0" anchor="ctr">
                    <a:lnL>
                      <a:noFill/>
                    </a:lnL>
                    <a:lnR>
                      <a:noFill/>
                    </a:lnR>
                    <a:lnT>
                      <a:noFill/>
                    </a:lnT>
                    <a:lnB>
                      <a:noFill/>
                    </a:lnB>
                    <a:solidFill>
                      <a:srgbClr val="C00000"/>
                    </a:solidFill>
                  </a:tcPr>
                </a:tc>
                <a:tc>
                  <a:txBody>
                    <a:bodyPr/>
                    <a:lstStyle/>
                    <a:p>
                      <a:pPr algn="ctr" fontAlgn="ctr"/>
                      <a:endParaRPr lang="fr-FR" sz="1100" b="1" i="0" u="none" strike="noStrike" dirty="0">
                        <a:solidFill>
                          <a:schemeClr val="bg1"/>
                        </a:solidFill>
                        <a:effectLst/>
                        <a:latin typeface="Calibri"/>
                      </a:endParaRPr>
                    </a:p>
                  </a:txBody>
                  <a:tcPr marL="7436" marR="7436" marT="7436" marB="0" anchor="ctr">
                    <a:lnL>
                      <a:noFill/>
                    </a:lnL>
                    <a:lnR>
                      <a:noFill/>
                    </a:lnR>
                    <a:lnT>
                      <a:noFill/>
                    </a:lnT>
                    <a:lnB>
                      <a:noFill/>
                    </a:lnB>
                    <a:noFill/>
                  </a:tcPr>
                </a:tc>
                <a:tc>
                  <a:txBody>
                    <a:bodyPr/>
                    <a:lstStyle/>
                    <a:p>
                      <a:pPr algn="ctr" fontAlgn="ctr"/>
                      <a:r>
                        <a:rPr lang="fr-FR" sz="1100" b="1" i="0" u="none" strike="noStrike" dirty="0" err="1">
                          <a:solidFill>
                            <a:schemeClr val="bg1"/>
                          </a:solidFill>
                          <a:effectLst/>
                          <a:latin typeface="Calibri"/>
                        </a:rPr>
                        <a:t>Sécur’Fam</a:t>
                      </a:r>
                      <a:r>
                        <a:rPr lang="fr-FR" sz="1100" b="1" i="0" u="none" strike="noStrike" dirty="0">
                          <a:solidFill>
                            <a:schemeClr val="bg1"/>
                          </a:solidFill>
                          <a:effectLst/>
                          <a:latin typeface="Calibri"/>
                        </a:rPr>
                        <a:t>. &amp; </a:t>
                      </a:r>
                      <a:r>
                        <a:rPr lang="fr-FR" sz="1100" b="1" i="0" u="none" strike="noStrike" dirty="0" smtClean="0">
                          <a:solidFill>
                            <a:schemeClr val="bg1"/>
                          </a:solidFill>
                          <a:effectLst/>
                          <a:latin typeface="Calibri"/>
                        </a:rPr>
                        <a:t>Santé </a:t>
                      </a:r>
                    </a:p>
                    <a:p>
                      <a:pPr algn="ctr" fontAlgn="ctr"/>
                      <a:r>
                        <a:rPr lang="fr-FR" sz="1100" b="1" i="0" u="none" strike="noStrike" dirty="0" smtClean="0">
                          <a:solidFill>
                            <a:schemeClr val="bg1"/>
                          </a:solidFill>
                          <a:effectLst/>
                          <a:latin typeface="Calibri"/>
                        </a:rPr>
                        <a:t>en </a:t>
                      </a:r>
                      <a:r>
                        <a:rPr lang="fr-FR" sz="1100" b="1" i="0" u="none" strike="noStrike" dirty="0">
                          <a:solidFill>
                            <a:schemeClr val="bg1"/>
                          </a:solidFill>
                          <a:effectLst/>
                          <a:latin typeface="Calibri"/>
                        </a:rPr>
                        <a:t>brut</a:t>
                      </a:r>
                    </a:p>
                  </a:txBody>
                  <a:tcPr marL="7436" marR="7436" marT="7436" marB="0" anchor="ctr">
                    <a:lnL>
                      <a:noFill/>
                    </a:lnL>
                    <a:lnR>
                      <a:noFill/>
                    </a:lnR>
                    <a:lnT>
                      <a:noFill/>
                    </a:lnT>
                    <a:lnB>
                      <a:noFill/>
                    </a:lnB>
                    <a:solidFill>
                      <a:srgbClr val="C00000"/>
                    </a:solidFill>
                  </a:tcPr>
                </a:tc>
                <a:tc>
                  <a:txBody>
                    <a:bodyPr/>
                    <a:lstStyle/>
                    <a:p>
                      <a:pPr algn="ctr" fontAlgn="ctr"/>
                      <a:endParaRPr lang="fr-FR" sz="1100" b="1" i="0" u="none" strike="noStrike" dirty="0">
                        <a:solidFill>
                          <a:schemeClr val="bg1"/>
                        </a:solidFill>
                        <a:effectLst/>
                        <a:latin typeface="Calibri"/>
                      </a:endParaRPr>
                    </a:p>
                  </a:txBody>
                  <a:tcPr marL="7436" marR="7436" marT="7436" marB="0" anchor="ctr">
                    <a:lnL>
                      <a:noFill/>
                    </a:lnL>
                    <a:lnR>
                      <a:noFill/>
                    </a:lnR>
                    <a:lnT>
                      <a:noFill/>
                    </a:lnT>
                    <a:lnB>
                      <a:noFill/>
                    </a:lnB>
                    <a:noFill/>
                  </a:tcPr>
                </a:tc>
              </a:tr>
              <a:tr h="52055">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dirty="0">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r>
              <a:tr h="446183">
                <a:tc>
                  <a:txBody>
                    <a:bodyPr/>
                    <a:lstStyle/>
                    <a:p>
                      <a:pPr algn="ctr" fontAlgn="ctr"/>
                      <a:endParaRPr lang="fr-FR" sz="1100" b="1" i="0" u="none" strike="noStrike" dirty="0">
                        <a:solidFill>
                          <a:srgbClr val="FFFFFF"/>
                        </a:solidFill>
                        <a:effectLst/>
                        <a:latin typeface="Calibri"/>
                      </a:endParaRPr>
                    </a:p>
                  </a:txBody>
                  <a:tcPr marL="7436" marR="7436" marT="7436" marB="0" anchor="ctr">
                    <a:lnL>
                      <a:noFill/>
                    </a:lnL>
                    <a:lnR>
                      <a:noFill/>
                    </a:lnR>
                    <a:lnT>
                      <a:noFill/>
                    </a:lnT>
                    <a:lnB>
                      <a:noFill/>
                    </a:lnB>
                    <a:noFill/>
                  </a:tcPr>
                </a:tc>
                <a:tc>
                  <a:txBody>
                    <a:bodyPr/>
                    <a:lstStyle/>
                    <a:p>
                      <a:pPr algn="ctr" fontAlgn="ctr"/>
                      <a:r>
                        <a:rPr lang="fr-FR" sz="1100" b="1" i="0" u="none" strike="noStrike" dirty="0">
                          <a:solidFill>
                            <a:srgbClr val="C00000"/>
                          </a:solidFill>
                          <a:effectLst/>
                          <a:latin typeface="Calibri"/>
                        </a:rPr>
                        <a:t>Notre réalisation hebdo moyenne  au 20 avril </a:t>
                      </a:r>
                    </a:p>
                  </a:txBody>
                  <a:tcPr marL="7436" marR="7436" marT="7436" marB="0" anchor="ctr">
                    <a:lnL>
                      <a:noFill/>
                    </a:lnL>
                    <a:lnR>
                      <a:noFill/>
                    </a:lnR>
                    <a:lnT>
                      <a:noFill/>
                    </a:lnT>
                    <a:lnB>
                      <a:noFill/>
                    </a:lnB>
                    <a:solidFill>
                      <a:schemeClr val="bg1">
                        <a:lumMod val="75000"/>
                      </a:schemeClr>
                    </a:solidFill>
                  </a:tcPr>
                </a:tc>
                <a:tc>
                  <a:txBody>
                    <a:bodyPr/>
                    <a:lstStyle/>
                    <a:p>
                      <a:pPr algn="ctr" fontAlgn="ctr"/>
                      <a:endParaRPr lang="fr-FR" sz="11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chemeClr val="tx1">
                              <a:lumMod val="75000"/>
                              <a:lumOff val="25000"/>
                            </a:schemeClr>
                          </a:solidFill>
                          <a:effectLst/>
                          <a:latin typeface="Calibri"/>
                        </a:rPr>
                        <a:t>12,5 </a:t>
                      </a:r>
                      <a:r>
                        <a:rPr lang="fr-FR" sz="1100" b="1" i="0" u="none" strike="noStrike" dirty="0" smtClean="0">
                          <a:solidFill>
                            <a:schemeClr val="tx1">
                              <a:lumMod val="75000"/>
                              <a:lumOff val="25000"/>
                            </a:schemeClr>
                          </a:solidFill>
                          <a:effectLst/>
                          <a:latin typeface="Calibri"/>
                        </a:rPr>
                        <a:t>M€</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chemeClr val="tx1">
                              <a:lumMod val="75000"/>
                              <a:lumOff val="25000"/>
                            </a:schemeClr>
                          </a:solidFill>
                          <a:effectLst/>
                          <a:latin typeface="Calibri"/>
                        </a:rPr>
                        <a:t>5,25 </a:t>
                      </a:r>
                      <a:r>
                        <a:rPr lang="fr-FR" sz="1100" b="1" i="0" u="none" strike="noStrike" dirty="0" smtClean="0">
                          <a:solidFill>
                            <a:schemeClr val="tx1">
                              <a:lumMod val="75000"/>
                              <a:lumOff val="25000"/>
                            </a:schemeClr>
                          </a:solidFill>
                          <a:effectLst/>
                          <a:latin typeface="Calibri"/>
                        </a:rPr>
                        <a:t>M€</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chemeClr val="tx1">
                              <a:lumMod val="75000"/>
                              <a:lumOff val="25000"/>
                            </a:schemeClr>
                          </a:solidFill>
                          <a:effectLst/>
                          <a:latin typeface="Calibri"/>
                        </a:rPr>
                        <a:t>5 en net</a:t>
                      </a:r>
                      <a:br>
                        <a:rPr lang="fr-FR" sz="1100" b="1" i="0" u="none" strike="noStrike" dirty="0">
                          <a:solidFill>
                            <a:schemeClr val="tx1">
                              <a:lumMod val="75000"/>
                              <a:lumOff val="25000"/>
                            </a:schemeClr>
                          </a:solidFill>
                          <a:effectLst/>
                          <a:latin typeface="Calibri"/>
                        </a:rPr>
                      </a:br>
                      <a:r>
                        <a:rPr lang="fr-FR" sz="1100" b="1" i="0" u="none" strike="noStrike" dirty="0">
                          <a:solidFill>
                            <a:schemeClr val="tx1">
                              <a:lumMod val="75000"/>
                              <a:lumOff val="25000"/>
                            </a:schemeClr>
                          </a:solidFill>
                          <a:effectLst/>
                          <a:latin typeface="Calibri"/>
                        </a:rPr>
                        <a:t>(</a:t>
                      </a:r>
                      <a:r>
                        <a:rPr lang="fr-FR" sz="1100" b="1" i="1" u="none" strike="noStrike" dirty="0">
                          <a:solidFill>
                            <a:schemeClr val="tx1">
                              <a:lumMod val="75000"/>
                              <a:lumOff val="25000"/>
                            </a:schemeClr>
                          </a:solidFill>
                          <a:effectLst/>
                          <a:latin typeface="Calibri"/>
                        </a:rPr>
                        <a:t>1.000 en brut)</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chemeClr val="tx1">
                              <a:lumMod val="75000"/>
                              <a:lumOff val="25000"/>
                            </a:schemeClr>
                          </a:solidFill>
                          <a:effectLst/>
                          <a:latin typeface="Calibri"/>
                        </a:rPr>
                        <a:t>975</a:t>
                      </a: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chemeClr val="tx1">
                              <a:lumMod val="75000"/>
                              <a:lumOff val="25000"/>
                            </a:schemeClr>
                          </a:solidFill>
                          <a:effectLst/>
                          <a:latin typeface="Calibri"/>
                        </a:rPr>
                        <a:t>410</a:t>
                      </a: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rgbClr val="000000"/>
                        </a:solidFill>
                        <a:effectLst/>
                        <a:latin typeface="Calibri"/>
                      </a:endParaRPr>
                    </a:p>
                  </a:txBody>
                  <a:tcPr marL="7436" marR="7436" marT="7436" marB="0" anchor="ctr">
                    <a:lnL>
                      <a:noFill/>
                    </a:lnL>
                    <a:lnR>
                      <a:noFill/>
                    </a:lnR>
                    <a:lnT>
                      <a:noFill/>
                    </a:lnT>
                    <a:lnB>
                      <a:noFill/>
                    </a:lnB>
                  </a:tcPr>
                </a:tc>
              </a:tr>
              <a:tr h="52055">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r>
              <a:tr h="446183">
                <a:tc>
                  <a:txBody>
                    <a:bodyPr/>
                    <a:lstStyle/>
                    <a:p>
                      <a:pPr algn="ctr" fontAlgn="ctr"/>
                      <a:endParaRPr lang="fr-FR" sz="1100" b="1" i="0" u="none" strike="noStrike" dirty="0">
                        <a:solidFill>
                          <a:srgbClr val="FFFFFF"/>
                        </a:solidFill>
                        <a:effectLst/>
                        <a:latin typeface="Calibri"/>
                      </a:endParaRPr>
                    </a:p>
                  </a:txBody>
                  <a:tcPr marL="7436" marR="7436" marT="7436" marB="0" anchor="ctr">
                    <a:lnL>
                      <a:noFill/>
                    </a:lnL>
                    <a:lnR>
                      <a:noFill/>
                    </a:lnR>
                    <a:lnT>
                      <a:noFill/>
                    </a:lnT>
                    <a:lnB>
                      <a:noFill/>
                    </a:lnB>
                    <a:noFill/>
                  </a:tcPr>
                </a:tc>
                <a:tc>
                  <a:txBody>
                    <a:bodyPr/>
                    <a:lstStyle/>
                    <a:p>
                      <a:pPr algn="ctr" fontAlgn="ctr"/>
                      <a:r>
                        <a:rPr lang="fr-FR" sz="1100" b="1" i="0" u="none" strike="noStrike" dirty="0">
                          <a:solidFill>
                            <a:srgbClr val="C00000"/>
                          </a:solidFill>
                          <a:effectLst/>
                          <a:latin typeface="Calibri"/>
                        </a:rPr>
                        <a:t>Notre code hebdo</a:t>
                      </a:r>
                    </a:p>
                  </a:txBody>
                  <a:tcPr marL="7436" marR="7436" marT="7436" marB="0" anchor="ctr">
                    <a:lnL>
                      <a:noFill/>
                    </a:lnL>
                    <a:lnR>
                      <a:noFill/>
                    </a:lnR>
                    <a:lnT>
                      <a:noFill/>
                    </a:lnT>
                    <a:lnB>
                      <a:noFill/>
                    </a:lnB>
                    <a:solidFill>
                      <a:schemeClr val="bg1">
                        <a:lumMod val="75000"/>
                      </a:schemeClr>
                    </a:solidFill>
                  </a:tcPr>
                </a:tc>
                <a:tc>
                  <a:txBody>
                    <a:bodyPr/>
                    <a:lstStyle/>
                    <a:p>
                      <a:pPr algn="ctr" fontAlgn="ctr"/>
                      <a:endParaRPr lang="fr-FR" sz="11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chemeClr val="tx1">
                              <a:lumMod val="75000"/>
                              <a:lumOff val="25000"/>
                            </a:schemeClr>
                          </a:solidFill>
                          <a:effectLst/>
                          <a:latin typeface="Calibri"/>
                        </a:rPr>
                        <a:t>15 </a:t>
                      </a:r>
                      <a:r>
                        <a:rPr lang="fr-FR" sz="1100" b="1" i="0" u="none" strike="noStrike" dirty="0" smtClean="0">
                          <a:solidFill>
                            <a:schemeClr val="tx1">
                              <a:lumMod val="75000"/>
                              <a:lumOff val="25000"/>
                            </a:schemeClr>
                          </a:solidFill>
                          <a:effectLst/>
                          <a:latin typeface="Calibri"/>
                        </a:rPr>
                        <a:t>M€</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smtClean="0">
                          <a:solidFill>
                            <a:schemeClr val="tx1">
                              <a:lumMod val="75000"/>
                              <a:lumOff val="25000"/>
                            </a:schemeClr>
                          </a:solidFill>
                          <a:effectLst/>
                          <a:latin typeface="Calibri"/>
                        </a:rPr>
                        <a:t>1</a:t>
                      </a:r>
                      <a:r>
                        <a:rPr lang="fr-FR" sz="1100" b="1" i="0" u="none" strike="noStrike" baseline="0" dirty="0" smtClean="0">
                          <a:solidFill>
                            <a:schemeClr val="tx1">
                              <a:lumMod val="75000"/>
                              <a:lumOff val="25000"/>
                            </a:schemeClr>
                          </a:solidFill>
                          <a:effectLst/>
                          <a:latin typeface="Calibri"/>
                        </a:rPr>
                        <a:t> </a:t>
                      </a:r>
                      <a:r>
                        <a:rPr lang="fr-FR" sz="1100" b="1" i="0" u="none" strike="noStrike" dirty="0" smtClean="0">
                          <a:solidFill>
                            <a:schemeClr val="tx1">
                              <a:lumMod val="75000"/>
                              <a:lumOff val="25000"/>
                            </a:schemeClr>
                          </a:solidFill>
                          <a:effectLst/>
                          <a:latin typeface="Calibri"/>
                        </a:rPr>
                        <a:t>500 </a:t>
                      </a:r>
                      <a:r>
                        <a:rPr lang="fr-FR" sz="1100" b="1" i="0" u="none" strike="noStrike" dirty="0">
                          <a:solidFill>
                            <a:schemeClr val="tx1">
                              <a:lumMod val="75000"/>
                              <a:lumOff val="25000"/>
                            </a:schemeClr>
                          </a:solidFill>
                          <a:effectLst/>
                          <a:latin typeface="Calibri"/>
                        </a:rPr>
                        <a:t>en brut</a:t>
                      </a: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smtClean="0">
                          <a:solidFill>
                            <a:schemeClr val="tx1">
                              <a:lumMod val="75000"/>
                              <a:lumOff val="25000"/>
                            </a:schemeClr>
                          </a:solidFill>
                          <a:effectLst/>
                          <a:latin typeface="Calibri"/>
                        </a:rPr>
                        <a:t>1</a:t>
                      </a:r>
                      <a:r>
                        <a:rPr lang="fr-FR" sz="1100" b="1" i="0" u="none" strike="noStrike" baseline="0" dirty="0" smtClean="0">
                          <a:solidFill>
                            <a:schemeClr val="tx1">
                              <a:lumMod val="75000"/>
                              <a:lumOff val="25000"/>
                            </a:schemeClr>
                          </a:solidFill>
                          <a:effectLst/>
                          <a:latin typeface="Calibri"/>
                        </a:rPr>
                        <a:t> </a:t>
                      </a:r>
                      <a:r>
                        <a:rPr lang="fr-FR" sz="1100" b="1" i="0" u="none" strike="noStrike" dirty="0" smtClean="0">
                          <a:solidFill>
                            <a:schemeClr val="tx1">
                              <a:lumMod val="75000"/>
                              <a:lumOff val="25000"/>
                            </a:schemeClr>
                          </a:solidFill>
                          <a:effectLst/>
                          <a:latin typeface="Calibri"/>
                        </a:rPr>
                        <a:t>050</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rgbClr val="000000"/>
                        </a:solidFill>
                        <a:effectLst/>
                        <a:latin typeface="Calibri"/>
                      </a:endParaRPr>
                    </a:p>
                  </a:txBody>
                  <a:tcPr marL="7436" marR="7436" marT="7436" marB="0" anchor="ctr">
                    <a:lnL>
                      <a:noFill/>
                    </a:lnL>
                    <a:lnR>
                      <a:noFill/>
                    </a:lnR>
                    <a:lnT>
                      <a:noFill/>
                    </a:lnT>
                    <a:lnB>
                      <a:noFill/>
                    </a:lnB>
                  </a:tcPr>
                </a:tc>
              </a:tr>
              <a:tr h="52055">
                <a:tc>
                  <a:txBody>
                    <a:bodyPr/>
                    <a:lstStyle/>
                    <a:p>
                      <a:pPr algn="ctr" fontAlgn="ctr"/>
                      <a:endParaRPr lang="fr-FR" sz="200" b="1" i="0" u="none" strike="noStrike" dirty="0">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r>
              <a:tr h="446183">
                <a:tc>
                  <a:txBody>
                    <a:bodyPr/>
                    <a:lstStyle/>
                    <a:p>
                      <a:pPr algn="ctr" fontAlgn="ctr"/>
                      <a:endParaRPr lang="fr-FR" sz="1100" b="1" i="0" u="none" strike="noStrike" dirty="0">
                        <a:solidFill>
                          <a:srgbClr val="FFFFFF"/>
                        </a:solidFill>
                        <a:effectLst/>
                        <a:latin typeface="Calibri"/>
                      </a:endParaRPr>
                    </a:p>
                  </a:txBody>
                  <a:tcPr marL="7436" marR="7436" marT="7436" marB="0" anchor="ctr">
                    <a:lnL>
                      <a:noFill/>
                    </a:lnL>
                    <a:lnR>
                      <a:noFill/>
                    </a:lnR>
                    <a:lnT>
                      <a:noFill/>
                    </a:lnT>
                    <a:lnB>
                      <a:noFill/>
                    </a:lnB>
                    <a:noFill/>
                  </a:tcPr>
                </a:tc>
                <a:tc>
                  <a:txBody>
                    <a:bodyPr/>
                    <a:lstStyle/>
                    <a:p>
                      <a:pPr algn="ctr" fontAlgn="ctr"/>
                      <a:r>
                        <a:rPr lang="fr-FR" sz="1100" b="1" i="0" u="none" strike="noStrike" dirty="0">
                          <a:solidFill>
                            <a:srgbClr val="C00000"/>
                          </a:solidFill>
                          <a:effectLst/>
                          <a:latin typeface="Calibri"/>
                        </a:rPr>
                        <a:t>Notre ambition hebdo challenge</a:t>
                      </a:r>
                    </a:p>
                  </a:txBody>
                  <a:tcPr marL="7436" marR="7436" marT="7436" marB="0" anchor="ctr">
                    <a:lnL>
                      <a:noFill/>
                    </a:lnL>
                    <a:lnR>
                      <a:noFill/>
                    </a:lnR>
                    <a:lnT>
                      <a:noFill/>
                    </a:lnT>
                    <a:lnB>
                      <a:noFill/>
                    </a:lnB>
                    <a:solidFill>
                      <a:schemeClr val="bg1">
                        <a:lumMod val="75000"/>
                      </a:schemeClr>
                    </a:solidFill>
                  </a:tcPr>
                </a:tc>
                <a:tc>
                  <a:txBody>
                    <a:bodyPr/>
                    <a:lstStyle/>
                    <a:p>
                      <a:pPr algn="ctr" fontAlgn="ctr"/>
                      <a:endParaRPr lang="fr-FR" sz="11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chemeClr val="tx1">
                              <a:lumMod val="75000"/>
                              <a:lumOff val="25000"/>
                            </a:schemeClr>
                          </a:solidFill>
                          <a:effectLst/>
                          <a:latin typeface="Calibri"/>
                        </a:rPr>
                        <a:t>18 </a:t>
                      </a:r>
                      <a:r>
                        <a:rPr lang="fr-FR" sz="1100" b="1" i="0" u="none" strike="noStrike" dirty="0" smtClean="0">
                          <a:solidFill>
                            <a:schemeClr val="tx1">
                              <a:lumMod val="75000"/>
                              <a:lumOff val="25000"/>
                            </a:schemeClr>
                          </a:solidFill>
                          <a:effectLst/>
                          <a:latin typeface="Calibri"/>
                        </a:rPr>
                        <a:t>M€</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chemeClr val="tx1">
                              <a:lumMod val="75000"/>
                              <a:lumOff val="25000"/>
                            </a:schemeClr>
                          </a:solidFill>
                          <a:effectLst/>
                          <a:latin typeface="Calibri"/>
                        </a:rPr>
                        <a:t>6,75 </a:t>
                      </a:r>
                      <a:r>
                        <a:rPr lang="fr-FR" sz="1100" b="1" i="0" u="none" strike="noStrike" dirty="0" smtClean="0">
                          <a:solidFill>
                            <a:schemeClr val="tx1">
                              <a:lumMod val="75000"/>
                              <a:lumOff val="25000"/>
                            </a:schemeClr>
                          </a:solidFill>
                          <a:effectLst/>
                          <a:latin typeface="Calibri"/>
                        </a:rPr>
                        <a:t>M€</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smtClean="0">
                          <a:solidFill>
                            <a:schemeClr val="tx1">
                              <a:lumMod val="75000"/>
                              <a:lumOff val="25000"/>
                            </a:schemeClr>
                          </a:solidFill>
                          <a:effectLst/>
                          <a:latin typeface="Calibri"/>
                        </a:rPr>
                        <a:t>1</a:t>
                      </a:r>
                      <a:r>
                        <a:rPr lang="fr-FR" sz="1100" b="1" i="0" u="none" strike="noStrike" baseline="0" dirty="0" smtClean="0">
                          <a:solidFill>
                            <a:schemeClr val="tx1">
                              <a:lumMod val="75000"/>
                              <a:lumOff val="25000"/>
                            </a:schemeClr>
                          </a:solidFill>
                          <a:effectLst/>
                          <a:latin typeface="Calibri"/>
                        </a:rPr>
                        <a:t> </a:t>
                      </a:r>
                      <a:r>
                        <a:rPr lang="fr-FR" sz="1100" b="1" i="0" u="none" strike="noStrike" dirty="0" smtClean="0">
                          <a:solidFill>
                            <a:schemeClr val="tx1">
                              <a:lumMod val="75000"/>
                              <a:lumOff val="25000"/>
                            </a:schemeClr>
                          </a:solidFill>
                          <a:effectLst/>
                          <a:latin typeface="Calibri"/>
                        </a:rPr>
                        <a:t>000 </a:t>
                      </a:r>
                      <a:r>
                        <a:rPr lang="fr-FR" sz="1100" b="1" i="0" u="none" strike="noStrike" dirty="0">
                          <a:solidFill>
                            <a:schemeClr val="tx1">
                              <a:lumMod val="75000"/>
                              <a:lumOff val="25000"/>
                            </a:schemeClr>
                          </a:solidFill>
                          <a:effectLst/>
                          <a:latin typeface="Calibri"/>
                        </a:rPr>
                        <a:t>en </a:t>
                      </a:r>
                      <a:r>
                        <a:rPr lang="fr-FR" sz="1100" b="1" i="0" u="none" strike="noStrike" dirty="0" smtClean="0">
                          <a:solidFill>
                            <a:schemeClr val="tx1">
                              <a:lumMod val="75000"/>
                              <a:lumOff val="25000"/>
                            </a:schemeClr>
                          </a:solidFill>
                          <a:effectLst/>
                          <a:latin typeface="Calibri"/>
                        </a:rPr>
                        <a:t>net</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smtClean="0">
                          <a:solidFill>
                            <a:schemeClr val="tx1">
                              <a:lumMod val="75000"/>
                              <a:lumOff val="25000"/>
                            </a:schemeClr>
                          </a:solidFill>
                          <a:effectLst/>
                          <a:latin typeface="Calibri"/>
                        </a:rPr>
                        <a:t>1</a:t>
                      </a:r>
                      <a:r>
                        <a:rPr lang="fr-FR" sz="1100" b="1" i="0" u="none" strike="noStrike" baseline="0" dirty="0" smtClean="0">
                          <a:solidFill>
                            <a:schemeClr val="tx1">
                              <a:lumMod val="75000"/>
                              <a:lumOff val="25000"/>
                            </a:schemeClr>
                          </a:solidFill>
                          <a:effectLst/>
                          <a:latin typeface="Calibri"/>
                        </a:rPr>
                        <a:t> </a:t>
                      </a:r>
                      <a:r>
                        <a:rPr lang="fr-FR" sz="1100" b="1" i="0" u="none" strike="noStrike" dirty="0" smtClean="0">
                          <a:solidFill>
                            <a:schemeClr val="tx1">
                              <a:lumMod val="75000"/>
                              <a:lumOff val="25000"/>
                            </a:schemeClr>
                          </a:solidFill>
                          <a:effectLst/>
                          <a:latin typeface="Calibri"/>
                        </a:rPr>
                        <a:t>250</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smtClean="0">
                          <a:solidFill>
                            <a:schemeClr val="tx1">
                              <a:lumMod val="75000"/>
                              <a:lumOff val="25000"/>
                            </a:schemeClr>
                          </a:solidFill>
                          <a:effectLst/>
                          <a:latin typeface="Calibri"/>
                        </a:rPr>
                        <a:t>2</a:t>
                      </a:r>
                      <a:r>
                        <a:rPr lang="fr-FR" sz="1100" b="1" i="0" u="none" strike="noStrike" baseline="0" dirty="0" smtClean="0">
                          <a:solidFill>
                            <a:schemeClr val="tx1">
                              <a:lumMod val="75000"/>
                              <a:lumOff val="25000"/>
                            </a:schemeClr>
                          </a:solidFill>
                          <a:effectLst/>
                          <a:latin typeface="Calibri"/>
                        </a:rPr>
                        <a:t> 100 </a:t>
                      </a:r>
                      <a:r>
                        <a:rPr lang="fr-FR" sz="800" b="0" i="0" u="none" strike="noStrike" baseline="0" dirty="0">
                          <a:solidFill>
                            <a:schemeClr val="tx1">
                              <a:lumMod val="75000"/>
                              <a:lumOff val="25000"/>
                            </a:schemeClr>
                          </a:solidFill>
                          <a:effectLst/>
                          <a:latin typeface="Calibri"/>
                        </a:rPr>
                        <a:t>*</a:t>
                      </a:r>
                      <a:endParaRPr lang="fr-FR" sz="1100" b="1" i="0" u="none" strike="noStrike" baseline="0" dirty="0" smtClean="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dirty="0">
                        <a:solidFill>
                          <a:srgbClr val="000000"/>
                        </a:solidFill>
                        <a:effectLst/>
                        <a:latin typeface="Calibri"/>
                      </a:endParaRPr>
                    </a:p>
                  </a:txBody>
                  <a:tcPr marL="7436" marR="7436" marT="7436" marB="0" anchor="ctr">
                    <a:lnL>
                      <a:noFill/>
                    </a:lnL>
                    <a:lnR>
                      <a:noFill/>
                    </a:lnR>
                    <a:lnT>
                      <a:noFill/>
                    </a:lnT>
                    <a:lnB>
                      <a:noFill/>
                    </a:lnB>
                  </a:tcPr>
                </a:tc>
              </a:tr>
              <a:tr h="52055">
                <a:tc>
                  <a:txBody>
                    <a:bodyPr/>
                    <a:lstStyle/>
                    <a:p>
                      <a:pPr algn="ctr" fontAlgn="ctr"/>
                      <a:endParaRPr lang="fr-FR" sz="200" b="1" i="0" u="none" strike="noStrike" dirty="0">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rgbClr val="C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rgbClr val="000000"/>
                        </a:solidFill>
                        <a:effectLst/>
                        <a:latin typeface="Calibri"/>
                      </a:endParaRPr>
                    </a:p>
                  </a:txBody>
                  <a:tcPr marL="7436" marR="7436" marT="7436" marB="0" anchor="ctr">
                    <a:lnL>
                      <a:noFill/>
                    </a:lnL>
                    <a:lnR>
                      <a:noFill/>
                    </a:lnR>
                    <a:lnT>
                      <a:noFill/>
                    </a:lnT>
                    <a:lnB>
                      <a:noFill/>
                    </a:lnB>
                  </a:tcPr>
                </a:tc>
              </a:tr>
              <a:tr h="446183">
                <a:tc>
                  <a:txBody>
                    <a:bodyPr/>
                    <a:lstStyle/>
                    <a:p>
                      <a:pPr algn="ctr" fontAlgn="ctr"/>
                      <a:endParaRPr lang="fr-FR" sz="1100" b="1" i="0" u="none" strike="noStrike" dirty="0">
                        <a:solidFill>
                          <a:srgbClr val="FFFFFF"/>
                        </a:solidFill>
                        <a:effectLst/>
                        <a:latin typeface="Calibri"/>
                      </a:endParaRPr>
                    </a:p>
                  </a:txBody>
                  <a:tcPr marL="7436" marR="7436" marT="7436" marB="0" anchor="ctr">
                    <a:lnL>
                      <a:noFill/>
                    </a:lnL>
                    <a:lnR>
                      <a:noFill/>
                    </a:lnR>
                    <a:lnT>
                      <a:noFill/>
                    </a:lnT>
                    <a:lnB>
                      <a:noFill/>
                    </a:lnB>
                    <a:noFill/>
                  </a:tcPr>
                </a:tc>
                <a:tc>
                  <a:txBody>
                    <a:bodyPr/>
                    <a:lstStyle/>
                    <a:p>
                      <a:pPr algn="ctr" fontAlgn="ctr"/>
                      <a:r>
                        <a:rPr lang="fr-FR" sz="1100" b="1" i="0" u="none" strike="noStrike" dirty="0" smtClean="0">
                          <a:solidFill>
                            <a:srgbClr val="C00000"/>
                          </a:solidFill>
                          <a:effectLst/>
                          <a:latin typeface="Calibri"/>
                        </a:rPr>
                        <a:t>Nombre d’agences ayant déjà atteint </a:t>
                      </a:r>
                    </a:p>
                    <a:p>
                      <a:pPr algn="ctr" fontAlgn="ctr"/>
                      <a:r>
                        <a:rPr lang="fr-FR" sz="1100" b="1" i="0" u="none" strike="noStrike" dirty="0" smtClean="0">
                          <a:solidFill>
                            <a:srgbClr val="C00000"/>
                          </a:solidFill>
                          <a:effectLst/>
                          <a:latin typeface="Calibri"/>
                        </a:rPr>
                        <a:t>cet</a:t>
                      </a:r>
                      <a:r>
                        <a:rPr lang="fr-FR" sz="1100" b="1" i="0" u="none" strike="noStrike" baseline="0" dirty="0" smtClean="0">
                          <a:solidFill>
                            <a:srgbClr val="C00000"/>
                          </a:solidFill>
                          <a:effectLst/>
                          <a:latin typeface="Calibri"/>
                        </a:rPr>
                        <a:t> objectif </a:t>
                      </a:r>
                      <a:r>
                        <a:rPr lang="fr-FR" sz="1100" b="1" i="0" u="none" strike="noStrike" dirty="0" smtClean="0">
                          <a:solidFill>
                            <a:srgbClr val="C00000"/>
                          </a:solidFill>
                          <a:effectLst/>
                          <a:latin typeface="Calibri"/>
                        </a:rPr>
                        <a:t>hebdo**</a:t>
                      </a:r>
                      <a:endParaRPr lang="fr-FR" sz="1100" b="1" i="0" u="none" strike="noStrike" dirty="0">
                        <a:solidFill>
                          <a:srgbClr val="C00000"/>
                        </a:solidFill>
                        <a:effectLst/>
                        <a:latin typeface="Calibri"/>
                      </a:endParaRPr>
                    </a:p>
                  </a:txBody>
                  <a:tcPr marL="7436" marR="7436" marT="7436" marB="0" anchor="ctr">
                    <a:lnL>
                      <a:noFill/>
                    </a:lnL>
                    <a:lnR>
                      <a:noFill/>
                    </a:lnR>
                    <a:lnT>
                      <a:noFill/>
                    </a:lnT>
                    <a:lnB>
                      <a:noFill/>
                    </a:lnB>
                    <a:solidFill>
                      <a:schemeClr val="bg1">
                        <a:lumMod val="75000"/>
                      </a:schemeClr>
                    </a:solidFill>
                  </a:tcPr>
                </a:tc>
                <a:tc>
                  <a:txBody>
                    <a:bodyPr/>
                    <a:lstStyle/>
                    <a:p>
                      <a:pPr algn="ctr" fontAlgn="ctr"/>
                      <a:endParaRPr lang="fr-FR" sz="11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smtClean="0">
                          <a:solidFill>
                            <a:schemeClr val="tx1">
                              <a:lumMod val="75000"/>
                              <a:lumOff val="25000"/>
                            </a:schemeClr>
                          </a:solidFill>
                          <a:effectLst/>
                          <a:latin typeface="Calibri"/>
                        </a:rPr>
                        <a:t>287</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chemeClr val="tx1">
                              <a:lumMod val="75000"/>
                              <a:lumOff val="25000"/>
                            </a:schemeClr>
                          </a:solidFill>
                          <a:effectLst/>
                          <a:latin typeface="Calibri"/>
                        </a:rPr>
                        <a:t> </a:t>
                      </a:r>
                      <a:r>
                        <a:rPr lang="fr-FR" sz="1100" b="1" i="0" u="none" strike="noStrike" dirty="0" smtClean="0">
                          <a:solidFill>
                            <a:schemeClr val="tx1">
                              <a:lumMod val="75000"/>
                              <a:lumOff val="25000"/>
                            </a:schemeClr>
                          </a:solidFill>
                          <a:effectLst/>
                          <a:latin typeface="Calibri"/>
                        </a:rPr>
                        <a:t>148</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smtClean="0">
                          <a:solidFill>
                            <a:schemeClr val="tx1">
                              <a:lumMod val="75000"/>
                              <a:lumOff val="25000"/>
                            </a:schemeClr>
                          </a:solidFill>
                          <a:effectLst/>
                          <a:latin typeface="Calibri"/>
                        </a:rPr>
                        <a:t>269</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chemeClr val="tx1">
                            <a:lumMod val="75000"/>
                            <a:lumOff val="25000"/>
                          </a:schemeClr>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smtClean="0">
                          <a:solidFill>
                            <a:schemeClr val="tx1">
                              <a:lumMod val="75000"/>
                              <a:lumOff val="25000"/>
                            </a:schemeClr>
                          </a:solidFill>
                          <a:effectLst/>
                          <a:latin typeface="Calibri"/>
                        </a:rPr>
                        <a:t>158</a:t>
                      </a: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a:noFill/>
                    </a:lnL>
                    <a:lnR>
                      <a:noFill/>
                    </a:lnR>
                    <a:lnT>
                      <a:noFill/>
                    </a:lnT>
                    <a:lnB>
                      <a:noFill/>
                    </a:lnB>
                  </a:tcPr>
                </a:tc>
              </a:tr>
              <a:tr h="52055">
                <a:tc>
                  <a:txBody>
                    <a:bodyPr/>
                    <a:lstStyle/>
                    <a:p>
                      <a:pPr algn="ctr" fontAlgn="ctr"/>
                      <a:endParaRPr lang="fr-FR" sz="200" b="1" i="0" u="none" strike="noStrike" dirty="0">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rgbClr val="C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r>
              <a:tr h="52595">
                <a:tc>
                  <a:txBody>
                    <a:bodyPr/>
                    <a:lstStyle/>
                    <a:p>
                      <a:pPr algn="ctr" fontAlgn="ctr"/>
                      <a:endParaRPr lang="fr-FR" sz="200" b="1" i="0" u="none" strike="noStrike" dirty="0">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rgbClr val="C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dirty="0">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tcPr>
                </a:tc>
              </a:tr>
              <a:tr h="52055">
                <a:tc>
                  <a:txBody>
                    <a:bodyPr/>
                    <a:lstStyle/>
                    <a:p>
                      <a:pPr algn="ctr" fontAlgn="ctr"/>
                      <a:endParaRPr lang="fr-FR" sz="200" b="1" i="0" u="none" strike="noStrike">
                        <a:solidFill>
                          <a:srgbClr val="000000"/>
                        </a:solidFill>
                        <a:effectLst/>
                        <a:latin typeface="Calibri"/>
                      </a:endParaRP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C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0"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dirty="0">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r>
              <a:tr h="446183">
                <a:tc>
                  <a:txBody>
                    <a:bodyPr/>
                    <a:lstStyle/>
                    <a:p>
                      <a:pPr algn="ctr" fontAlgn="ctr"/>
                      <a:endParaRPr lang="fr-FR" sz="1200" b="1" i="0" u="none" strike="noStrike" dirty="0">
                        <a:solidFill>
                          <a:srgbClr val="FFFFFF"/>
                        </a:solidFill>
                        <a:effectLst/>
                        <a:latin typeface="Calibri"/>
                      </a:endParaRPr>
                    </a:p>
                  </a:txBody>
                  <a:tcPr marL="7436" marR="7436" marT="7436" marB="0" anchor="ctr">
                    <a:lnL>
                      <a:noFill/>
                    </a:lnL>
                    <a:lnR>
                      <a:noFill/>
                    </a:lnR>
                    <a:lnT>
                      <a:noFill/>
                    </a:lnT>
                    <a:lnB>
                      <a:noFill/>
                    </a:lnB>
                    <a:solidFill>
                      <a:srgbClr val="FF0000"/>
                    </a:solidFill>
                  </a:tcPr>
                </a:tc>
                <a:tc>
                  <a:txBody>
                    <a:bodyPr/>
                    <a:lstStyle/>
                    <a:p>
                      <a:pPr algn="ctr" fontAlgn="ctr"/>
                      <a:r>
                        <a:rPr lang="fr-FR" sz="1200" b="1" i="0" u="none" strike="noStrike" dirty="0">
                          <a:solidFill>
                            <a:srgbClr val="C00000"/>
                          </a:solidFill>
                          <a:effectLst/>
                          <a:latin typeface="Calibri"/>
                        </a:rPr>
                        <a:t>Performance </a:t>
                      </a:r>
                      <a:br>
                        <a:rPr lang="fr-FR" sz="1200" b="1" i="0" u="none" strike="noStrike" dirty="0">
                          <a:solidFill>
                            <a:srgbClr val="C00000"/>
                          </a:solidFill>
                          <a:effectLst/>
                          <a:latin typeface="Calibri"/>
                        </a:rPr>
                      </a:br>
                      <a:r>
                        <a:rPr lang="fr-FR" sz="1200" b="1" i="0" u="none" strike="noStrike" dirty="0">
                          <a:solidFill>
                            <a:srgbClr val="C00000"/>
                          </a:solidFill>
                          <a:effectLst/>
                          <a:latin typeface="Calibri"/>
                        </a:rPr>
                        <a:t>attendue par ETP</a:t>
                      </a:r>
                    </a:p>
                  </a:txBody>
                  <a:tcPr marL="7436" marR="7436" marT="7436" marB="0" anchor="ctr">
                    <a:lnL>
                      <a:noFill/>
                    </a:lnL>
                    <a:lnR>
                      <a:noFill/>
                    </a:lnR>
                    <a:lnT>
                      <a:noFill/>
                    </a:lnT>
                    <a:lnB>
                      <a:noFill/>
                    </a:lnB>
                    <a:solidFill>
                      <a:schemeClr val="bg1">
                        <a:lumMod val="75000"/>
                      </a:schemeClr>
                    </a:solidFill>
                  </a:tcPr>
                </a:tc>
                <a:tc>
                  <a:txBody>
                    <a:bodyPr/>
                    <a:lstStyle/>
                    <a:p>
                      <a:pPr algn="ctr" fontAlgn="ctr"/>
                      <a:endParaRPr lang="fr-FR" sz="1200" b="0" i="0" u="none" strike="noStrike">
                        <a:solidFill>
                          <a:srgbClr val="000000"/>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rgbClr val="C00000"/>
                          </a:solidFill>
                          <a:effectLst/>
                          <a:latin typeface="Calibri"/>
                        </a:rPr>
                        <a:t>13 k€</a:t>
                      </a:r>
                      <a:br>
                        <a:rPr lang="fr-FR" sz="1100" b="1" i="0" u="none" strike="noStrike" dirty="0">
                          <a:solidFill>
                            <a:srgbClr val="C00000"/>
                          </a:solidFill>
                          <a:effectLst/>
                          <a:latin typeface="Calibri"/>
                        </a:rPr>
                      </a:br>
                      <a:r>
                        <a:rPr lang="fr-FR" sz="1100" b="1" i="0" u="none" strike="noStrike" dirty="0">
                          <a:solidFill>
                            <a:srgbClr val="C00000"/>
                          </a:solidFill>
                          <a:effectLst/>
                          <a:latin typeface="Calibri"/>
                        </a:rPr>
                        <a:t> hebdo</a:t>
                      </a: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rgbClr val="C00000"/>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rgbClr val="C00000"/>
                          </a:solidFill>
                          <a:effectLst/>
                          <a:latin typeface="Calibri"/>
                        </a:rPr>
                        <a:t>5 k€ </a:t>
                      </a:r>
                      <a:br>
                        <a:rPr lang="fr-FR" sz="1100" b="1" i="0" u="none" strike="noStrike" dirty="0">
                          <a:solidFill>
                            <a:srgbClr val="C00000"/>
                          </a:solidFill>
                          <a:effectLst/>
                          <a:latin typeface="Calibri"/>
                        </a:rPr>
                      </a:br>
                      <a:r>
                        <a:rPr lang="fr-FR" sz="1100" b="1" i="0" u="none" strike="noStrike" dirty="0">
                          <a:solidFill>
                            <a:srgbClr val="C00000"/>
                          </a:solidFill>
                          <a:effectLst/>
                          <a:latin typeface="Calibri"/>
                        </a:rPr>
                        <a:t>hebdo</a:t>
                      </a: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rgbClr val="C00000"/>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rgbClr val="C00000"/>
                          </a:solidFill>
                          <a:effectLst/>
                          <a:latin typeface="Calibri"/>
                        </a:rPr>
                        <a:t>6 forfaits nets </a:t>
                      </a:r>
                      <a:br>
                        <a:rPr lang="fr-FR" sz="1100" b="1" i="0" u="none" strike="noStrike" dirty="0">
                          <a:solidFill>
                            <a:srgbClr val="C00000"/>
                          </a:solidFill>
                          <a:effectLst/>
                          <a:latin typeface="Calibri"/>
                        </a:rPr>
                      </a:br>
                      <a:r>
                        <a:rPr lang="fr-FR" sz="1100" b="1" i="0" u="none" strike="noStrike" dirty="0">
                          <a:solidFill>
                            <a:srgbClr val="C00000"/>
                          </a:solidFill>
                          <a:effectLst/>
                          <a:latin typeface="Calibri"/>
                        </a:rPr>
                        <a:t>sur 8 semaines</a:t>
                      </a: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rgbClr val="C00000"/>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rgbClr val="C00000"/>
                          </a:solidFill>
                          <a:effectLst/>
                          <a:latin typeface="Calibri"/>
                        </a:rPr>
                        <a:t>7 contrats bruts</a:t>
                      </a:r>
                      <a:br>
                        <a:rPr lang="fr-FR" sz="1100" b="1" i="0" u="none" strike="noStrike" dirty="0">
                          <a:solidFill>
                            <a:srgbClr val="C00000"/>
                          </a:solidFill>
                          <a:effectLst/>
                          <a:latin typeface="Calibri"/>
                        </a:rPr>
                      </a:br>
                      <a:r>
                        <a:rPr lang="fr-FR" sz="1100" b="1" i="0" u="none" strike="noStrike" dirty="0">
                          <a:solidFill>
                            <a:srgbClr val="C00000"/>
                          </a:solidFill>
                          <a:effectLst/>
                          <a:latin typeface="Calibri"/>
                        </a:rPr>
                        <a:t>sur 8 semaines</a:t>
                      </a:r>
                    </a:p>
                  </a:txBody>
                  <a:tcPr marL="7436" marR="7436" marT="7436"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rgbClr val="C00000"/>
                        </a:solidFill>
                        <a:effectLst/>
                        <a:latin typeface="Calibri"/>
                      </a:endParaRPr>
                    </a:p>
                  </a:txBody>
                  <a:tcPr marL="7436" marR="7436" marT="7436" marB="0" anchor="ctr">
                    <a:lnL>
                      <a:noFill/>
                    </a:lnL>
                    <a:lnR>
                      <a:noFill/>
                    </a:lnR>
                    <a:lnT>
                      <a:noFill/>
                    </a:lnT>
                    <a:lnB>
                      <a:noFill/>
                    </a:lnB>
                  </a:tcPr>
                </a:tc>
                <a:tc>
                  <a:txBody>
                    <a:bodyPr/>
                    <a:lstStyle/>
                    <a:p>
                      <a:pPr algn="ctr" fontAlgn="ctr"/>
                      <a:r>
                        <a:rPr lang="fr-FR" sz="1100" b="1" i="0" u="none" strike="noStrike" dirty="0">
                          <a:solidFill>
                            <a:srgbClr val="C00000"/>
                          </a:solidFill>
                          <a:effectLst/>
                          <a:latin typeface="Calibri"/>
                        </a:rPr>
                        <a:t>6 </a:t>
                      </a:r>
                      <a:r>
                        <a:rPr lang="fr-FR" sz="1100" b="1" i="0" u="none" strike="noStrike" dirty="0" err="1">
                          <a:solidFill>
                            <a:srgbClr val="C00000"/>
                          </a:solidFill>
                          <a:effectLst/>
                          <a:latin typeface="Calibri"/>
                        </a:rPr>
                        <a:t>Sécur’Famille</a:t>
                      </a:r>
                      <a:r>
                        <a:rPr lang="fr-FR" sz="1100" b="1" i="0" u="none" strike="noStrike" dirty="0">
                          <a:solidFill>
                            <a:srgbClr val="C00000"/>
                          </a:solidFill>
                          <a:effectLst/>
                          <a:latin typeface="Calibri"/>
                        </a:rPr>
                        <a:t> &amp; 1 Santé</a:t>
                      </a:r>
                      <a:br>
                        <a:rPr lang="fr-FR" sz="1100" b="1" i="0" u="none" strike="noStrike" dirty="0">
                          <a:solidFill>
                            <a:srgbClr val="C00000"/>
                          </a:solidFill>
                          <a:effectLst/>
                          <a:latin typeface="Calibri"/>
                        </a:rPr>
                      </a:br>
                      <a:r>
                        <a:rPr lang="fr-FR" sz="1100" b="1" i="0" u="none" strike="noStrike" dirty="0">
                          <a:solidFill>
                            <a:srgbClr val="C00000"/>
                          </a:solidFill>
                          <a:effectLst/>
                          <a:latin typeface="Calibri"/>
                        </a:rPr>
                        <a:t>sur 8 semaines</a:t>
                      </a:r>
                    </a:p>
                  </a:txBody>
                  <a:tcPr marL="7436" marR="7436" marT="7436" marB="0" anchor="ctr">
                    <a:lnL>
                      <a:noFill/>
                    </a:lnL>
                    <a:lnR>
                      <a:noFill/>
                    </a:lnR>
                    <a:lnT>
                      <a:noFill/>
                    </a:lnT>
                    <a:lnB>
                      <a:noFill/>
                    </a:lnB>
                    <a:solidFill>
                      <a:schemeClr val="bg1">
                        <a:lumMod val="95000"/>
                      </a:schemeClr>
                    </a:solidFill>
                  </a:tcPr>
                </a:tc>
                <a:tc>
                  <a:txBody>
                    <a:bodyPr/>
                    <a:lstStyle/>
                    <a:p>
                      <a:pPr algn="ctr" fontAlgn="ctr"/>
                      <a:r>
                        <a:rPr lang="fr-FR" sz="1100" b="1" i="0" u="none" strike="noStrike" dirty="0">
                          <a:solidFill>
                            <a:srgbClr val="000000"/>
                          </a:solidFill>
                          <a:effectLst/>
                          <a:latin typeface="Calibri"/>
                        </a:rPr>
                        <a:t> </a:t>
                      </a:r>
                    </a:p>
                  </a:txBody>
                  <a:tcPr marL="7436" marR="7436" marT="7436" marB="0" anchor="ctr">
                    <a:lnL>
                      <a:noFill/>
                    </a:lnL>
                    <a:lnR>
                      <a:noFill/>
                    </a:lnR>
                    <a:lnT>
                      <a:noFill/>
                    </a:lnT>
                    <a:lnB>
                      <a:noFill/>
                    </a:lnB>
                    <a:solidFill>
                      <a:srgbClr val="FF0000"/>
                    </a:solidFill>
                  </a:tcPr>
                </a:tc>
              </a:tr>
              <a:tr h="52055">
                <a:tc>
                  <a:txBody>
                    <a:bodyPr/>
                    <a:lstStyle/>
                    <a:p>
                      <a:pPr algn="ctr" fontAlgn="ctr"/>
                      <a:endParaRPr lang="fr-FR" sz="200" b="1" i="0" u="none" strike="noStrike" dirty="0">
                        <a:solidFill>
                          <a:srgbClr val="000000"/>
                        </a:solidFill>
                        <a:effectLst/>
                        <a:latin typeface="Calibri"/>
                      </a:endParaRP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dirty="0">
                          <a:solidFill>
                            <a:srgbClr val="C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0"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dirty="0">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dirty="0">
                          <a:solidFill>
                            <a:srgbClr val="000000"/>
                          </a:solidFill>
                          <a:effectLst/>
                          <a:latin typeface="Calibri"/>
                        </a:rPr>
                        <a:t> </a:t>
                      </a:r>
                    </a:p>
                  </a:txBody>
                  <a:tcPr marL="7436" marR="7436" marT="7436" marB="0" anchor="ctr">
                    <a:lnL>
                      <a:noFill/>
                    </a:lnL>
                    <a:lnR>
                      <a:noFill/>
                    </a:lnR>
                    <a:lnT>
                      <a:noFill/>
                    </a:lnT>
                    <a:lnB>
                      <a:noFill/>
                    </a:lnB>
                    <a:solidFill>
                      <a:srgbClr val="FF0000"/>
                    </a:solidFill>
                  </a:tcPr>
                </a:tc>
                <a:tc>
                  <a:txBody>
                    <a:bodyPr/>
                    <a:lstStyle/>
                    <a:p>
                      <a:pPr algn="ctr" fontAlgn="ctr"/>
                      <a:r>
                        <a:rPr lang="fr-FR" sz="200" b="1" i="0" u="none" strike="noStrike" dirty="0">
                          <a:solidFill>
                            <a:srgbClr val="000000"/>
                          </a:solidFill>
                          <a:effectLst/>
                          <a:latin typeface="Calibri"/>
                        </a:rPr>
                        <a:t> </a:t>
                      </a:r>
                    </a:p>
                  </a:txBody>
                  <a:tcPr marL="7436" marR="7436" marT="7436" marB="0" anchor="ctr">
                    <a:lnL>
                      <a:noFill/>
                    </a:lnL>
                    <a:lnR>
                      <a:noFill/>
                    </a:lnR>
                    <a:lnT>
                      <a:noFill/>
                    </a:lnT>
                    <a:lnB>
                      <a:noFill/>
                    </a:lnB>
                    <a:solidFill>
                      <a:srgbClr val="FF0000"/>
                    </a:solidFill>
                  </a:tcPr>
                </a:tc>
              </a:tr>
            </a:tbl>
          </a:graphicData>
        </a:graphic>
      </p:graphicFrame>
      <p:grpSp>
        <p:nvGrpSpPr>
          <p:cNvPr id="11" name="Groupe 10"/>
          <p:cNvGrpSpPr/>
          <p:nvPr/>
        </p:nvGrpSpPr>
        <p:grpSpPr>
          <a:xfrm>
            <a:off x="6184901" y="79127"/>
            <a:ext cx="2665294" cy="185794"/>
            <a:chOff x="3581398" y="6163732"/>
            <a:chExt cx="4444995" cy="211667"/>
          </a:xfrm>
        </p:grpSpPr>
        <p:sp>
          <p:nvSpPr>
            <p:cNvPr id="14" name="Rectangle 13"/>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Gestion Privée</a:t>
              </a:r>
              <a:endParaRPr lang="fr-FR" sz="900" b="1" dirty="0">
                <a:solidFill>
                  <a:schemeClr val="tx1">
                    <a:lumMod val="65000"/>
                    <a:lumOff val="35000"/>
                  </a:schemeClr>
                </a:solidFill>
              </a:endParaRPr>
            </a:p>
          </p:txBody>
        </p:sp>
        <p:sp>
          <p:nvSpPr>
            <p:cNvPr id="15" name="Rectangle 14"/>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13" name="Rectangle 12"/>
            <p:cNvSpPr/>
            <p:nvPr/>
          </p:nvSpPr>
          <p:spPr>
            <a:xfrm>
              <a:off x="3581398"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Particuliers</a:t>
              </a:r>
              <a:endParaRPr lang="fr-FR" sz="900" b="1" dirty="0">
                <a:solidFill>
                  <a:srgbClr val="C00000"/>
                </a:solidFill>
              </a:endParaRPr>
            </a:p>
          </p:txBody>
        </p:sp>
      </p:grpSp>
    </p:spTree>
    <p:extLst>
      <p:ext uri="{BB962C8B-B14F-4D97-AF65-F5344CB8AC3E}">
        <p14:creationId xmlns:p14="http://schemas.microsoft.com/office/powerpoint/2010/main" val="352402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p:txBody>
          <a:bodyPr/>
          <a:lstStyle/>
          <a:p>
            <a:r>
              <a:rPr lang="fr-FR" sz="1600" b="1" dirty="0" smtClean="0"/>
              <a:t>Nos réalisations sur les offres prioritaires </a:t>
            </a:r>
            <a:r>
              <a:rPr lang="fr-FR" sz="1600" b="1" dirty="0" smtClean="0">
                <a:solidFill>
                  <a:srgbClr val="C00000"/>
                </a:solidFill>
              </a:rPr>
              <a:t>Gestion Privée </a:t>
            </a:r>
            <a:r>
              <a:rPr lang="fr-FR" sz="1600" b="1" dirty="0" smtClean="0"/>
              <a:t>à fin avril sont en </a:t>
            </a:r>
            <a:r>
              <a:rPr lang="fr-FR" sz="1600" b="1" dirty="0" smtClean="0">
                <a:solidFill>
                  <a:srgbClr val="C00000"/>
                </a:solidFill>
              </a:rPr>
              <a:t>décalage par </a:t>
            </a:r>
            <a:r>
              <a:rPr lang="fr-FR" sz="1600" b="1" dirty="0">
                <a:solidFill>
                  <a:srgbClr val="C00000"/>
                </a:solidFill>
              </a:rPr>
              <a:t>rapport à nos </a:t>
            </a:r>
            <a:r>
              <a:rPr lang="fr-FR" sz="1600" b="1" dirty="0" smtClean="0">
                <a:solidFill>
                  <a:srgbClr val="C00000"/>
                </a:solidFill>
              </a:rPr>
              <a:t>ambitions.</a:t>
            </a:r>
            <a:endParaRPr lang="fr-FR" sz="1600" b="1" dirty="0">
              <a:solidFill>
                <a:srgbClr val="C00000"/>
              </a:solidFill>
            </a:endParaRPr>
          </a:p>
        </p:txBody>
      </p:sp>
      <p:sp>
        <p:nvSpPr>
          <p:cNvPr id="2" name="Titre 1"/>
          <p:cNvSpPr>
            <a:spLocks noGrp="1"/>
          </p:cNvSpPr>
          <p:nvPr>
            <p:ph type="ctrTitle"/>
          </p:nvPr>
        </p:nvSpPr>
        <p:spPr/>
        <p:txBody>
          <a:bodyPr/>
          <a:lstStyle/>
          <a:p>
            <a:r>
              <a:rPr lang="fr-FR" sz="1300" dirty="0" smtClean="0"/>
              <a:t>Point d’étape et Objectifs </a:t>
            </a:r>
            <a:endParaRPr lang="fr-FR" sz="1300" b="1" dirty="0"/>
          </a:p>
        </p:txBody>
      </p:sp>
      <p:sp>
        <p:nvSpPr>
          <p:cNvPr id="19" name="ZoneTexte 18"/>
          <p:cNvSpPr txBox="1"/>
          <p:nvPr/>
        </p:nvSpPr>
        <p:spPr>
          <a:xfrm>
            <a:off x="827584" y="5322316"/>
            <a:ext cx="7547519" cy="770980"/>
          </a:xfrm>
          <a:prstGeom prst="rect">
            <a:avLst/>
          </a:prstGeom>
          <a:solidFill>
            <a:schemeClr val="bg1">
              <a:lumMod val="85000"/>
            </a:schemeClr>
          </a:solidFill>
        </p:spPr>
        <p:txBody>
          <a:bodyPr wrap="square" rtlCol="0">
            <a:spAutoFit/>
          </a:bodyPr>
          <a:lstStyle/>
          <a:p>
            <a:pPr algn="ctr">
              <a:spcBef>
                <a:spcPct val="20000"/>
              </a:spcBef>
            </a:pPr>
            <a:r>
              <a:rPr lang="fr-FR" sz="1050" b="1" dirty="0" smtClean="0">
                <a:solidFill>
                  <a:srgbClr val="C00000"/>
                </a:solidFill>
              </a:rPr>
              <a:t>LES MOYENS</a:t>
            </a:r>
          </a:p>
          <a:p>
            <a:pPr algn="ctr">
              <a:spcBef>
                <a:spcPct val="20000"/>
              </a:spcBef>
            </a:pPr>
            <a:endParaRPr lang="fr-FR" sz="1050" b="1" dirty="0" smtClean="0">
              <a:solidFill>
                <a:srgbClr val="C00000"/>
              </a:solidFill>
            </a:endParaRPr>
          </a:p>
          <a:p>
            <a:pPr algn="ctr"/>
            <a:r>
              <a:rPr lang="fr-FR" sz="1050" b="1" dirty="0" smtClean="0">
                <a:solidFill>
                  <a:prstClr val="black"/>
                </a:solidFill>
              </a:rPr>
              <a:t>Un challenge commercial  de </a:t>
            </a:r>
            <a:r>
              <a:rPr lang="fr-FR" sz="1050" b="1" dirty="0">
                <a:solidFill>
                  <a:prstClr val="black"/>
                </a:solidFill>
              </a:rPr>
              <a:t>mi mai à début juillet </a:t>
            </a:r>
            <a:r>
              <a:rPr lang="fr-FR" sz="1050" b="1" dirty="0" smtClean="0">
                <a:solidFill>
                  <a:prstClr val="black"/>
                </a:solidFill>
              </a:rPr>
              <a:t>2019 </a:t>
            </a:r>
            <a:endParaRPr lang="fr-FR" sz="1050" dirty="0">
              <a:solidFill>
                <a:prstClr val="black"/>
              </a:solidFill>
            </a:endParaRPr>
          </a:p>
          <a:p>
            <a:pPr algn="ctr"/>
            <a:r>
              <a:rPr lang="fr-FR" sz="1050" b="1" dirty="0" smtClean="0">
                <a:solidFill>
                  <a:prstClr val="black"/>
                </a:solidFill>
              </a:rPr>
              <a:t> sur nos priorités</a:t>
            </a:r>
            <a:endParaRPr lang="fr-FR" sz="1050" dirty="0">
              <a:solidFill>
                <a:prstClr val="black"/>
              </a:solidFill>
            </a:endParaRPr>
          </a:p>
        </p:txBody>
      </p:sp>
      <p:sp>
        <p:nvSpPr>
          <p:cNvPr id="54"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prstClr val="black">
                    <a:tint val="75000"/>
                  </a:prstClr>
                </a:solidFill>
              </a:rPr>
              <a:pPr algn="r"/>
              <a:t>5</a:t>
            </a:fld>
            <a:endParaRPr lang="fr-FR" sz="1200" dirty="0">
              <a:solidFill>
                <a:prstClr val="black">
                  <a:tint val="75000"/>
                </a:prstClr>
              </a:solidFill>
            </a:endParaRPr>
          </a:p>
        </p:txBody>
      </p:sp>
      <p:sp>
        <p:nvSpPr>
          <p:cNvPr id="63" name="ZoneTexte 62"/>
          <p:cNvSpPr txBox="1"/>
          <p:nvPr/>
        </p:nvSpPr>
        <p:spPr>
          <a:xfrm>
            <a:off x="899592" y="1609055"/>
            <a:ext cx="8244408" cy="307777"/>
          </a:xfrm>
          <a:prstGeom prst="rect">
            <a:avLst/>
          </a:prstGeom>
          <a:noFill/>
        </p:spPr>
        <p:txBody>
          <a:bodyPr wrap="square" rtlCol="0">
            <a:spAutoFit/>
          </a:bodyPr>
          <a:lstStyle/>
          <a:p>
            <a:pPr>
              <a:spcBef>
                <a:spcPct val="20000"/>
              </a:spcBef>
            </a:pPr>
            <a:r>
              <a:rPr lang="fr-FR" sz="1400" b="1" dirty="0" smtClean="0">
                <a:solidFill>
                  <a:schemeClr val="tx1">
                    <a:lumMod val="65000"/>
                    <a:lumOff val="35000"/>
                  </a:schemeClr>
                </a:solidFill>
              </a:rPr>
              <a:t>Nos objectifs permettront de </a:t>
            </a:r>
            <a:r>
              <a:rPr lang="fr-FR" sz="1400" b="1" dirty="0" smtClean="0">
                <a:solidFill>
                  <a:srgbClr val="C00000"/>
                </a:solidFill>
              </a:rPr>
              <a:t>rattraper les écarts </a:t>
            </a:r>
            <a:r>
              <a:rPr lang="fr-FR" sz="1400" b="1" dirty="0" smtClean="0">
                <a:solidFill>
                  <a:schemeClr val="tx1">
                    <a:lumMod val="65000"/>
                    <a:lumOff val="35000"/>
                  </a:schemeClr>
                </a:solidFill>
              </a:rPr>
              <a:t>par rapport à l’attendu sur nos </a:t>
            </a:r>
            <a:r>
              <a:rPr lang="fr-FR" sz="1400" b="1" dirty="0" smtClean="0">
                <a:solidFill>
                  <a:srgbClr val="C00000"/>
                </a:solidFill>
              </a:rPr>
              <a:t>offres prioritaires</a:t>
            </a:r>
          </a:p>
        </p:txBody>
      </p:sp>
      <p:graphicFrame>
        <p:nvGraphicFramePr>
          <p:cNvPr id="48" name="Tableau 47"/>
          <p:cNvGraphicFramePr>
            <a:graphicFrameLocks noGrp="1"/>
          </p:cNvGraphicFramePr>
          <p:nvPr>
            <p:extLst>
              <p:ext uri="{D42A27DB-BD31-4B8C-83A1-F6EECF244321}">
                <p14:modId xmlns:p14="http://schemas.microsoft.com/office/powerpoint/2010/main" val="3797080628"/>
              </p:ext>
            </p:extLst>
          </p:nvPr>
        </p:nvGraphicFramePr>
        <p:xfrm>
          <a:off x="827583" y="2139224"/>
          <a:ext cx="7560841" cy="2906021"/>
        </p:xfrm>
        <a:graphic>
          <a:graphicData uri="http://schemas.openxmlformats.org/drawingml/2006/table">
            <a:tbl>
              <a:tblPr/>
              <a:tblGrid>
                <a:gridCol w="63177"/>
                <a:gridCol w="1597455"/>
                <a:gridCol w="63177"/>
                <a:gridCol w="886722"/>
                <a:gridCol w="63177"/>
                <a:gridCol w="1022101"/>
                <a:gridCol w="63177"/>
                <a:gridCol w="992768"/>
                <a:gridCol w="63177"/>
                <a:gridCol w="1055945"/>
                <a:gridCol w="63177"/>
                <a:gridCol w="1563611"/>
                <a:gridCol w="63177"/>
              </a:tblGrid>
              <a:tr h="427825">
                <a:tc>
                  <a:txBody>
                    <a:bodyPr/>
                    <a:lstStyle/>
                    <a:p>
                      <a:pPr algn="ctr" fontAlgn="ct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600" b="1" i="0" u="none" strike="noStrike" dirty="0" smtClean="0">
                          <a:solidFill>
                            <a:schemeClr val="bg1"/>
                          </a:solidFill>
                          <a:effectLst>
                            <a:outerShdw blurRad="38100" dist="38100" dir="2700000" algn="tl">
                              <a:srgbClr val="000000">
                                <a:alpha val="43137"/>
                              </a:srgbClr>
                            </a:outerShdw>
                          </a:effectLst>
                          <a:latin typeface="Calibri"/>
                        </a:rPr>
                        <a:t>CEGEE</a:t>
                      </a:r>
                      <a:endParaRPr lang="fr-FR" sz="1000" b="1" i="0" u="none" strike="noStrike" dirty="0">
                        <a:solidFill>
                          <a:schemeClr val="bg1"/>
                        </a:solidFill>
                        <a:effectLst>
                          <a:outerShdw blurRad="38100" dist="38100" dir="2700000" algn="tl">
                            <a:srgbClr val="000000">
                              <a:alpha val="43137"/>
                            </a:srgbClr>
                          </a:outerShdw>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FFFFFF"/>
                          </a:solidFill>
                          <a:effectLst/>
                          <a:latin typeface="Calibri"/>
                        </a:rPr>
                        <a:t>Assurance Vie</a:t>
                      </a: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a:solidFill>
                            <a:srgbClr val="FFFFFF"/>
                          </a:solidFill>
                          <a:effectLst/>
                          <a:latin typeface="Calibri"/>
                        </a:rPr>
                        <a:t>UC hors arbitrages</a:t>
                      </a: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FFFFFF"/>
                          </a:solidFill>
                          <a:effectLst/>
                          <a:latin typeface="Calibri"/>
                        </a:rPr>
                        <a:t>Cartes</a:t>
                      </a: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FFFFFF"/>
                          </a:solidFill>
                          <a:effectLst/>
                          <a:latin typeface="Calibri"/>
                        </a:rPr>
                        <a:t>Prévoyance</a:t>
                      </a: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FFFFFF"/>
                          </a:solidFill>
                          <a:effectLst/>
                          <a:latin typeface="Calibri"/>
                        </a:rPr>
                        <a:t>Immobilier Patrimonial</a:t>
                      </a: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r>
              <a:tr h="427825">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a:solidFill>
                            <a:srgbClr val="C00000"/>
                          </a:solidFill>
                          <a:effectLst/>
                          <a:latin typeface="Calibri"/>
                        </a:rPr>
                        <a:t>Notre réalisation hebdo moyenne  au 20 avril </a:t>
                      </a:r>
                    </a:p>
                  </a:txBody>
                  <a:tcPr marL="7130" marR="7130" marT="7130" marB="0" anchor="ctr">
                    <a:lnL>
                      <a:noFill/>
                    </a:lnL>
                    <a:lnR>
                      <a:noFill/>
                    </a:lnR>
                    <a:lnT>
                      <a:noFill/>
                    </a:lnT>
                    <a:lnB>
                      <a:noFill/>
                    </a:lnB>
                    <a:solidFill>
                      <a:schemeClr val="bg1">
                        <a:lumMod val="75000"/>
                      </a:schemeClr>
                    </a:solidFill>
                  </a:tcPr>
                </a:tc>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10,39 M€</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2,93 M€</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15,6</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5,2</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4,7</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r>
              <a:tr h="427825">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a:solidFill>
                            <a:srgbClr val="C00000"/>
                          </a:solidFill>
                          <a:effectLst/>
                          <a:latin typeface="Calibri"/>
                        </a:rPr>
                        <a:t>Notre code hebdo</a:t>
                      </a:r>
                    </a:p>
                  </a:txBody>
                  <a:tcPr marL="7130" marR="7130" marT="7130" marB="0" anchor="ctr">
                    <a:lnL>
                      <a:noFill/>
                    </a:lnL>
                    <a:lnR>
                      <a:noFill/>
                    </a:lnR>
                    <a:lnT>
                      <a:noFill/>
                    </a:lnT>
                    <a:lnB>
                      <a:noFill/>
                    </a:lnB>
                    <a:solidFill>
                      <a:schemeClr val="bg1">
                        <a:lumMod val="75000"/>
                      </a:schemeClr>
                    </a:solidFill>
                  </a:tcPr>
                </a:tc>
                <a:tc>
                  <a:txBody>
                    <a:bodyPr/>
                    <a:lstStyle/>
                    <a:p>
                      <a:pPr algn="ctr" fontAlgn="ctr"/>
                      <a:endParaRPr lang="fr-FR" sz="1000" b="0"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11 M€</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5,5 M€ (y compris arbitrages)</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22</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13</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5</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r>
              <a:tr h="427825">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a:solidFill>
                            <a:srgbClr val="C00000"/>
                          </a:solidFill>
                          <a:effectLst/>
                          <a:latin typeface="Calibri"/>
                        </a:rPr>
                        <a:t>Notre ambition hebdo challenge</a:t>
                      </a:r>
                    </a:p>
                  </a:txBody>
                  <a:tcPr marL="7130" marR="7130" marT="7130" marB="0" anchor="ctr">
                    <a:lnL>
                      <a:noFill/>
                    </a:lnL>
                    <a:lnR>
                      <a:noFill/>
                    </a:lnR>
                    <a:lnT>
                      <a:noFill/>
                    </a:lnT>
                    <a:lnB>
                      <a:noFill/>
                    </a:lnB>
                    <a:solidFill>
                      <a:schemeClr val="bg1">
                        <a:lumMod val="75000"/>
                      </a:schemeClr>
                    </a:solidFill>
                  </a:tcPr>
                </a:tc>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11 M€</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4,25 M€ (hors arbitrages)</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40</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34</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chemeClr val="tx1">
                            <a:lumMod val="75000"/>
                            <a:lumOff val="25000"/>
                          </a:schemeClr>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chemeClr val="tx1">
                              <a:lumMod val="75000"/>
                              <a:lumOff val="25000"/>
                            </a:schemeClr>
                          </a:solidFill>
                          <a:effectLst/>
                          <a:latin typeface="Calibri"/>
                        </a:rPr>
                        <a:t>7</a:t>
                      </a:r>
                      <a:endParaRPr lang="fr-FR" sz="1000" b="1" i="0" u="none" strike="noStrike" dirty="0">
                        <a:solidFill>
                          <a:schemeClr val="tx1">
                            <a:lumMod val="75000"/>
                            <a:lumOff val="25000"/>
                          </a:schemeClr>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r>
                        <a:rPr lang="fr-FR" sz="200" b="0"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C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0"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r>
              <a:tr h="427825">
                <a:tc>
                  <a:txBody>
                    <a:bodyPr/>
                    <a:lstStyle/>
                    <a:p>
                      <a:pPr algn="ctr" fontAlgn="ctr"/>
                      <a:r>
                        <a:rPr lang="fr-FR" sz="1200" b="0"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1200" b="1" i="0" u="none" strike="noStrike" dirty="0">
                          <a:solidFill>
                            <a:srgbClr val="C00000"/>
                          </a:solidFill>
                          <a:effectLst/>
                          <a:latin typeface="Calibri"/>
                        </a:rPr>
                        <a:t>Performance </a:t>
                      </a:r>
                      <a:br>
                        <a:rPr lang="fr-FR" sz="1200" b="1" i="0" u="none" strike="noStrike" dirty="0">
                          <a:solidFill>
                            <a:srgbClr val="C00000"/>
                          </a:solidFill>
                          <a:effectLst/>
                          <a:latin typeface="Calibri"/>
                        </a:rPr>
                      </a:br>
                      <a:r>
                        <a:rPr lang="fr-FR" sz="1200" b="1" i="0" u="none" strike="noStrike" dirty="0">
                          <a:solidFill>
                            <a:srgbClr val="C00000"/>
                          </a:solidFill>
                          <a:effectLst/>
                          <a:latin typeface="Calibri"/>
                        </a:rPr>
                        <a:t>attendue par </a:t>
                      </a:r>
                      <a:r>
                        <a:rPr lang="fr-FR" sz="1200" b="1" i="0" u="none" strike="noStrike" dirty="0" smtClean="0">
                          <a:solidFill>
                            <a:srgbClr val="C00000"/>
                          </a:solidFill>
                          <a:effectLst/>
                          <a:latin typeface="Calibri"/>
                        </a:rPr>
                        <a:t>ETP GP</a:t>
                      </a: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75000"/>
                      </a:schemeClr>
                    </a:solidFill>
                  </a:tcPr>
                </a:tc>
                <a:tc>
                  <a:txBody>
                    <a:bodyPr/>
                    <a:lstStyle/>
                    <a:p>
                      <a:pPr algn="ctr" fontAlgn="ctr"/>
                      <a:endParaRPr lang="fr-FR" sz="1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100" b="1" i="0" u="none" strike="noStrike" dirty="0" smtClean="0">
                          <a:solidFill>
                            <a:srgbClr val="C00000"/>
                          </a:solidFill>
                          <a:effectLst/>
                          <a:latin typeface="Calibri"/>
                        </a:rPr>
                        <a:t>1,63 M€</a:t>
                      </a:r>
                      <a:r>
                        <a:rPr lang="fr-FR" sz="1100" b="1" i="0" u="none" strike="noStrike" dirty="0">
                          <a:solidFill>
                            <a:srgbClr val="C00000"/>
                          </a:solidFill>
                          <a:effectLst/>
                          <a:latin typeface="Calibri"/>
                        </a:rPr>
                        <a:t/>
                      </a:r>
                      <a:br>
                        <a:rPr lang="fr-FR" sz="1100" b="1" i="0" u="none" strike="noStrike" dirty="0">
                          <a:solidFill>
                            <a:srgbClr val="C00000"/>
                          </a:solidFill>
                          <a:effectLst/>
                          <a:latin typeface="Calibri"/>
                        </a:rPr>
                      </a:br>
                      <a:r>
                        <a:rPr lang="fr-FR" sz="1100" b="1" i="0" u="none" strike="noStrike" dirty="0" smtClean="0">
                          <a:solidFill>
                            <a:srgbClr val="C00000"/>
                          </a:solidFill>
                          <a:effectLst/>
                          <a:latin typeface="Calibri"/>
                        </a:rPr>
                        <a:t>sur 8 semaines,</a:t>
                      </a:r>
                    </a:p>
                    <a:p>
                      <a:pPr algn="ctr" fontAlgn="ctr"/>
                      <a:r>
                        <a:rPr lang="fr-FR" sz="1100" b="1" i="0" u="none" strike="noStrike" dirty="0" smtClean="0">
                          <a:solidFill>
                            <a:srgbClr val="C00000"/>
                          </a:solidFill>
                          <a:effectLst/>
                          <a:latin typeface="Calibri"/>
                        </a:rPr>
                        <a:t>Soit 204 K€ par semaine</a:t>
                      </a:r>
                      <a:endParaRPr lang="fr-FR" sz="11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100" b="1" i="0" u="none" strike="noStrike" dirty="0" smtClean="0">
                          <a:solidFill>
                            <a:srgbClr val="C00000"/>
                          </a:solidFill>
                          <a:effectLst/>
                          <a:latin typeface="Calibri"/>
                        </a:rPr>
                        <a:t>0,63 M€ (hors</a:t>
                      </a:r>
                      <a:r>
                        <a:rPr lang="fr-FR" sz="1100" b="1" i="0" u="none" strike="noStrike" baseline="0" dirty="0" smtClean="0">
                          <a:solidFill>
                            <a:srgbClr val="C00000"/>
                          </a:solidFill>
                          <a:effectLst/>
                          <a:latin typeface="Calibri"/>
                        </a:rPr>
                        <a:t> arbitrages) sur 8 semaines, soit 79 K€ par semaine</a:t>
                      </a:r>
                      <a:endParaRPr lang="fr-FR" sz="11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dirty="0">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100" b="1" i="0" u="none" strike="noStrike" dirty="0" smtClean="0">
                          <a:solidFill>
                            <a:srgbClr val="C00000"/>
                          </a:solidFill>
                          <a:effectLst/>
                          <a:latin typeface="Calibri"/>
                        </a:rPr>
                        <a:t>6 cartes Infinite</a:t>
                      </a:r>
                      <a:r>
                        <a:rPr lang="fr-FR" sz="1100" b="1" i="0" u="none" strike="noStrike" baseline="0" dirty="0" smtClean="0">
                          <a:solidFill>
                            <a:srgbClr val="C00000"/>
                          </a:solidFill>
                          <a:effectLst/>
                          <a:latin typeface="Calibri"/>
                        </a:rPr>
                        <a:t> / Platinum sur la durée du challenge</a:t>
                      </a:r>
                      <a:endParaRPr lang="fr-FR" sz="11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100" b="1" i="0" u="none" strike="noStrike" dirty="0" smtClean="0">
                          <a:solidFill>
                            <a:srgbClr val="C00000"/>
                          </a:solidFill>
                          <a:effectLst/>
                          <a:latin typeface="Calibri"/>
                        </a:rPr>
                        <a:t>5 contrats </a:t>
                      </a:r>
                      <a:r>
                        <a:rPr lang="fr-FR" sz="1100" b="1" i="0" u="none" strike="noStrike" dirty="0" err="1" smtClean="0">
                          <a:solidFill>
                            <a:srgbClr val="C00000"/>
                          </a:solidFill>
                          <a:effectLst/>
                          <a:latin typeface="Calibri"/>
                        </a:rPr>
                        <a:t>Sécur’Famille</a:t>
                      </a:r>
                      <a:r>
                        <a:rPr lang="fr-FR" sz="1100" b="1" i="0" u="none" strike="noStrike" dirty="0" smtClean="0">
                          <a:solidFill>
                            <a:srgbClr val="C00000"/>
                          </a:solidFill>
                          <a:effectLst/>
                          <a:latin typeface="Calibri"/>
                        </a:rPr>
                        <a:t> / Obsèques sur la</a:t>
                      </a:r>
                      <a:r>
                        <a:rPr lang="fr-FR" sz="1100" b="1" i="0" u="none" strike="noStrike" baseline="0" dirty="0" smtClean="0">
                          <a:solidFill>
                            <a:srgbClr val="C00000"/>
                          </a:solidFill>
                          <a:effectLst/>
                          <a:latin typeface="Calibri"/>
                        </a:rPr>
                        <a:t> durée du challenge</a:t>
                      </a:r>
                      <a:endParaRPr lang="fr-FR" sz="11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1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100" b="1" i="0" u="none" strike="noStrike" dirty="0" smtClean="0">
                          <a:solidFill>
                            <a:srgbClr val="C00000"/>
                          </a:solidFill>
                          <a:effectLst/>
                          <a:latin typeface="Calibri"/>
                        </a:rPr>
                        <a:t>1 vente</a:t>
                      </a:r>
                      <a:r>
                        <a:rPr lang="fr-FR" sz="1100" b="1" i="0" u="none" strike="noStrike" baseline="0" dirty="0" smtClean="0">
                          <a:solidFill>
                            <a:srgbClr val="C00000"/>
                          </a:solidFill>
                          <a:effectLst/>
                          <a:latin typeface="Calibri"/>
                        </a:rPr>
                        <a:t> I-Sélection ou </a:t>
                      </a:r>
                      <a:r>
                        <a:rPr lang="fr-FR" sz="1100" b="1" i="0" u="none" strike="noStrike" baseline="0" dirty="0" err="1" smtClean="0">
                          <a:solidFill>
                            <a:srgbClr val="C00000"/>
                          </a:solidFill>
                          <a:effectLst/>
                          <a:latin typeface="Calibri"/>
                        </a:rPr>
                        <a:t>Domitys</a:t>
                      </a:r>
                      <a:r>
                        <a:rPr lang="fr-FR" sz="1100" b="1" i="0" u="none" strike="noStrike" baseline="0" dirty="0" smtClean="0">
                          <a:solidFill>
                            <a:srgbClr val="C00000"/>
                          </a:solidFill>
                          <a:effectLst/>
                          <a:latin typeface="Calibri"/>
                        </a:rPr>
                        <a:t> sur la durée du challenge</a:t>
                      </a:r>
                      <a:endParaRPr lang="fr-FR" sz="11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r>
                        <a:rPr lang="fr-FR" sz="1100" b="1" i="0" u="none" strike="noStrike" dirty="0">
                          <a:solidFill>
                            <a:srgbClr val="000000"/>
                          </a:solidFill>
                          <a:effectLst/>
                          <a:latin typeface="Calibri"/>
                        </a:rPr>
                        <a:t> </a:t>
                      </a:r>
                    </a:p>
                  </a:txBody>
                  <a:tcPr marL="7130" marR="7130" marT="7130" marB="0" anchor="ctr">
                    <a:lnL>
                      <a:noFill/>
                    </a:lnL>
                    <a:lnR>
                      <a:noFill/>
                    </a:lnR>
                    <a:lnT>
                      <a:noFill/>
                    </a:lnT>
                    <a:lnB>
                      <a:noFill/>
                    </a:lnB>
                    <a:solidFill>
                      <a:srgbClr val="FF0000"/>
                    </a:solidFill>
                  </a:tcPr>
                </a:tc>
              </a:tr>
              <a:tr h="49913">
                <a:tc>
                  <a:txBody>
                    <a:bodyPr/>
                    <a:lstStyle/>
                    <a:p>
                      <a:pPr algn="ctr" fontAlgn="ctr"/>
                      <a:r>
                        <a:rPr lang="fr-FR" sz="200" b="0"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dirty="0">
                          <a:solidFill>
                            <a:srgbClr val="C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0"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dirty="0">
                          <a:solidFill>
                            <a:srgbClr val="000000"/>
                          </a:solidFill>
                          <a:effectLst/>
                          <a:latin typeface="Calibri"/>
                        </a:rPr>
                        <a:t> </a:t>
                      </a:r>
                    </a:p>
                  </a:txBody>
                  <a:tcPr marL="7130" marR="7130" marT="7130" marB="0" anchor="ctr">
                    <a:lnL>
                      <a:noFill/>
                    </a:lnL>
                    <a:lnR>
                      <a:noFill/>
                    </a:lnR>
                    <a:lnT>
                      <a:noFill/>
                    </a:lnT>
                    <a:lnB>
                      <a:noFill/>
                    </a:lnB>
                    <a:solidFill>
                      <a:srgbClr val="FF0000"/>
                    </a:solidFill>
                  </a:tcPr>
                </a:tc>
              </a:tr>
            </a:tbl>
          </a:graphicData>
        </a:graphic>
      </p:graphicFrame>
      <p:grpSp>
        <p:nvGrpSpPr>
          <p:cNvPr id="8" name="Groupe 7"/>
          <p:cNvGrpSpPr/>
          <p:nvPr/>
        </p:nvGrpSpPr>
        <p:grpSpPr>
          <a:xfrm>
            <a:off x="6184901" y="79127"/>
            <a:ext cx="2665294" cy="185794"/>
            <a:chOff x="3581398" y="6163732"/>
            <a:chExt cx="4444995" cy="211667"/>
          </a:xfrm>
        </p:grpSpPr>
        <p:sp>
          <p:nvSpPr>
            <p:cNvPr id="10" name="Rectangle 9"/>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11" name="Rectangle 10"/>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9" name="Rectangle 8"/>
            <p:cNvSpPr/>
            <p:nvPr/>
          </p:nvSpPr>
          <p:spPr>
            <a:xfrm>
              <a:off x="5063063"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Gestion Privée</a:t>
              </a:r>
            </a:p>
          </p:txBody>
        </p:sp>
      </p:grpSp>
    </p:spTree>
    <p:extLst>
      <p:ext uri="{BB962C8B-B14F-4D97-AF65-F5344CB8AC3E}">
        <p14:creationId xmlns:p14="http://schemas.microsoft.com/office/powerpoint/2010/main" val="2648310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p:txBody>
          <a:bodyPr/>
          <a:lstStyle/>
          <a:p>
            <a:r>
              <a:rPr lang="fr-FR" sz="1600" b="1" dirty="0" smtClean="0"/>
              <a:t>Nos rangs sur le </a:t>
            </a:r>
            <a:r>
              <a:rPr lang="fr-FR" sz="1600" b="1" dirty="0" smtClean="0">
                <a:solidFill>
                  <a:srgbClr val="C00000"/>
                </a:solidFill>
              </a:rPr>
              <a:t>marché des professionnels </a:t>
            </a:r>
            <a:r>
              <a:rPr lang="fr-FR" sz="1600" b="1" dirty="0" smtClean="0"/>
              <a:t>à fin avril sont </a:t>
            </a:r>
            <a:r>
              <a:rPr lang="fr-FR" sz="1600" b="1" dirty="0" smtClean="0">
                <a:solidFill>
                  <a:srgbClr val="C00000"/>
                </a:solidFill>
              </a:rPr>
              <a:t>en retrait</a:t>
            </a:r>
            <a:r>
              <a:rPr lang="fr-FR" sz="1600" b="1" dirty="0" smtClean="0"/>
              <a:t> par rapport à nos ambitions. </a:t>
            </a:r>
            <a:endParaRPr lang="fr-FR" sz="1600" b="1" dirty="0"/>
          </a:p>
        </p:txBody>
      </p:sp>
      <p:sp>
        <p:nvSpPr>
          <p:cNvPr id="2" name="Titre 1"/>
          <p:cNvSpPr>
            <a:spLocks noGrp="1"/>
          </p:cNvSpPr>
          <p:nvPr>
            <p:ph type="ctrTitle"/>
          </p:nvPr>
        </p:nvSpPr>
        <p:spPr/>
        <p:txBody>
          <a:bodyPr/>
          <a:lstStyle/>
          <a:p>
            <a:r>
              <a:rPr lang="fr-FR" sz="1300" dirty="0" smtClean="0"/>
              <a:t>Point d’étape et Objectifs</a:t>
            </a:r>
            <a:endParaRPr lang="fr-FR" sz="1300" b="1" dirty="0"/>
          </a:p>
        </p:txBody>
      </p:sp>
      <p:sp>
        <p:nvSpPr>
          <p:cNvPr id="54"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prstClr val="black">
                    <a:tint val="75000"/>
                  </a:prstClr>
                </a:solidFill>
              </a:rPr>
              <a:pPr algn="r"/>
              <a:t>6</a:t>
            </a:fld>
            <a:endParaRPr lang="fr-FR" sz="1200" dirty="0">
              <a:solidFill>
                <a:prstClr val="black">
                  <a:tint val="75000"/>
                </a:prstClr>
              </a:solidFill>
            </a:endParaRPr>
          </a:p>
        </p:txBody>
      </p:sp>
      <p:sp>
        <p:nvSpPr>
          <p:cNvPr id="52" name="ZoneTexte 51"/>
          <p:cNvSpPr txBox="1"/>
          <p:nvPr/>
        </p:nvSpPr>
        <p:spPr>
          <a:xfrm>
            <a:off x="1115616" y="1844824"/>
            <a:ext cx="6984776" cy="498598"/>
          </a:xfrm>
          <a:prstGeom prst="rect">
            <a:avLst/>
          </a:prstGeom>
          <a:noFill/>
          <a:ln>
            <a:noFill/>
            <a:prstDash val="solid"/>
          </a:ln>
        </p:spPr>
        <p:txBody>
          <a:bodyPr wrap="square" rtlCol="0">
            <a:spAutoFit/>
          </a:bodyPr>
          <a:lstStyle/>
          <a:p>
            <a:pPr>
              <a:spcBef>
                <a:spcPct val="20000"/>
              </a:spcBef>
            </a:pPr>
            <a:r>
              <a:rPr lang="fr-FR" sz="1200" b="1" dirty="0" smtClean="0">
                <a:solidFill>
                  <a:srgbClr val="C00000"/>
                </a:solidFill>
              </a:rPr>
              <a:t>NOS AMBITIONS 	</a:t>
            </a:r>
            <a:r>
              <a:rPr lang="fr-FR" sz="1200" b="1" dirty="0" smtClean="0">
                <a:solidFill>
                  <a:schemeClr val="tx1">
                    <a:lumMod val="50000"/>
                    <a:lumOff val="50000"/>
                  </a:schemeClr>
                </a:solidFill>
                <a:sym typeface="Wingdings" panose="05000000000000000000" pitchFamily="2" charset="2"/>
              </a:rPr>
              <a:t> </a:t>
            </a:r>
            <a:r>
              <a:rPr lang="fr-FR" sz="1200" b="1" dirty="0" smtClean="0">
                <a:solidFill>
                  <a:srgbClr val="C00000"/>
                </a:solidFill>
              </a:rPr>
              <a:t>Equiper nos clients professionnels</a:t>
            </a:r>
          </a:p>
          <a:p>
            <a:pPr>
              <a:spcBef>
                <a:spcPct val="20000"/>
              </a:spcBef>
            </a:pPr>
            <a:r>
              <a:rPr lang="fr-FR" sz="1200" b="1" dirty="0">
                <a:solidFill>
                  <a:srgbClr val="C00000"/>
                </a:solidFill>
              </a:rPr>
              <a:t>	</a:t>
            </a:r>
            <a:r>
              <a:rPr lang="fr-FR" sz="1200" b="1" dirty="0" smtClean="0">
                <a:solidFill>
                  <a:srgbClr val="C00000"/>
                </a:solidFill>
              </a:rPr>
              <a:t>	</a:t>
            </a:r>
            <a:r>
              <a:rPr lang="fr-FR" sz="1200" b="1" dirty="0" smtClean="0">
                <a:solidFill>
                  <a:schemeClr val="tx1">
                    <a:lumMod val="50000"/>
                    <a:lumOff val="50000"/>
                  </a:schemeClr>
                </a:solidFill>
                <a:sym typeface="Wingdings" panose="05000000000000000000" pitchFamily="2" charset="2"/>
              </a:rPr>
              <a:t> </a:t>
            </a:r>
            <a:r>
              <a:rPr lang="fr-FR" sz="1200" b="1" dirty="0" smtClean="0">
                <a:solidFill>
                  <a:srgbClr val="C00000"/>
                </a:solidFill>
              </a:rPr>
              <a:t>Développer la rentabilité du marché des professionnels</a:t>
            </a:r>
          </a:p>
        </p:txBody>
      </p:sp>
      <p:graphicFrame>
        <p:nvGraphicFramePr>
          <p:cNvPr id="10" name="Graphique 9"/>
          <p:cNvGraphicFramePr>
            <a:graphicFrameLocks/>
          </p:cNvGraphicFramePr>
          <p:nvPr>
            <p:extLst>
              <p:ext uri="{D42A27DB-BD31-4B8C-83A1-F6EECF244321}">
                <p14:modId xmlns:p14="http://schemas.microsoft.com/office/powerpoint/2010/main" val="1003084545"/>
              </p:ext>
            </p:extLst>
          </p:nvPr>
        </p:nvGraphicFramePr>
        <p:xfrm>
          <a:off x="850391" y="3284984"/>
          <a:ext cx="6673937" cy="2630041"/>
        </p:xfrm>
        <a:graphic>
          <a:graphicData uri="http://schemas.openxmlformats.org/drawingml/2006/chart">
            <c:chart xmlns:c="http://schemas.openxmlformats.org/drawingml/2006/chart" xmlns:r="http://schemas.openxmlformats.org/officeDocument/2006/relationships" r:id="rId2"/>
          </a:graphicData>
        </a:graphic>
      </p:graphicFrame>
      <p:sp>
        <p:nvSpPr>
          <p:cNvPr id="7" name="ZoneTexte 6"/>
          <p:cNvSpPr txBox="1"/>
          <p:nvPr/>
        </p:nvSpPr>
        <p:spPr>
          <a:xfrm>
            <a:off x="7389837" y="4032498"/>
            <a:ext cx="1058303" cy="276999"/>
          </a:xfrm>
          <a:prstGeom prst="rect">
            <a:avLst/>
          </a:prstGeom>
          <a:noFill/>
        </p:spPr>
        <p:txBody>
          <a:bodyPr wrap="none" rtlCol="0">
            <a:spAutoFit/>
          </a:bodyPr>
          <a:lstStyle/>
          <a:p>
            <a:r>
              <a:rPr lang="fr-FR" sz="1200" b="1" dirty="0" smtClean="0">
                <a:solidFill>
                  <a:srgbClr val="00B050"/>
                </a:solidFill>
              </a:rPr>
              <a:t>Cible fin 2019</a:t>
            </a:r>
            <a:endParaRPr lang="fr-FR" sz="1200" b="1" dirty="0">
              <a:solidFill>
                <a:srgbClr val="00B050"/>
              </a:solidFill>
            </a:endParaRPr>
          </a:p>
        </p:txBody>
      </p:sp>
      <p:sp>
        <p:nvSpPr>
          <p:cNvPr id="8" name="ZoneTexte 7"/>
          <p:cNvSpPr txBox="1"/>
          <p:nvPr/>
        </p:nvSpPr>
        <p:spPr>
          <a:xfrm>
            <a:off x="7389837" y="5051643"/>
            <a:ext cx="1837362" cy="276999"/>
          </a:xfrm>
          <a:prstGeom prst="rect">
            <a:avLst/>
          </a:prstGeom>
          <a:noFill/>
        </p:spPr>
        <p:txBody>
          <a:bodyPr wrap="none" rtlCol="0">
            <a:spAutoFit/>
          </a:bodyPr>
          <a:lstStyle/>
          <a:p>
            <a:r>
              <a:rPr lang="fr-FR" sz="1200" b="1" dirty="0" smtClean="0">
                <a:solidFill>
                  <a:srgbClr val="C00000"/>
                </a:solidFill>
              </a:rPr>
              <a:t>Résultats au 28 avr.</a:t>
            </a:r>
            <a:r>
              <a:rPr lang="fr-FR" sz="1200" b="1" dirty="0">
                <a:solidFill>
                  <a:srgbClr val="C00000"/>
                </a:solidFill>
              </a:rPr>
              <a:t> 2019 </a:t>
            </a:r>
            <a:r>
              <a:rPr lang="fr-FR" sz="1200" b="1" dirty="0" smtClean="0">
                <a:solidFill>
                  <a:srgbClr val="C00000"/>
                </a:solidFill>
              </a:rPr>
              <a:t> </a:t>
            </a:r>
            <a:endParaRPr lang="fr-FR" sz="1200" b="1" dirty="0">
              <a:solidFill>
                <a:srgbClr val="C00000"/>
              </a:solidFill>
            </a:endParaRPr>
          </a:p>
        </p:txBody>
      </p:sp>
      <p:sp>
        <p:nvSpPr>
          <p:cNvPr id="9" name="ZoneTexte 8"/>
          <p:cNvSpPr txBox="1"/>
          <p:nvPr/>
        </p:nvSpPr>
        <p:spPr>
          <a:xfrm>
            <a:off x="7389837" y="4763611"/>
            <a:ext cx="1322478" cy="276999"/>
          </a:xfrm>
          <a:prstGeom prst="rect">
            <a:avLst/>
          </a:prstGeom>
          <a:noFill/>
        </p:spPr>
        <p:txBody>
          <a:bodyPr wrap="none" rtlCol="0">
            <a:spAutoFit/>
          </a:bodyPr>
          <a:lstStyle/>
          <a:p>
            <a:r>
              <a:rPr lang="fr-FR" sz="1200" b="1" dirty="0" smtClean="0">
                <a:solidFill>
                  <a:srgbClr val="FF5D5D"/>
                </a:solidFill>
              </a:rPr>
              <a:t>Résultats fin 2018</a:t>
            </a:r>
            <a:endParaRPr lang="fr-FR" sz="1200" b="1" dirty="0">
              <a:solidFill>
                <a:srgbClr val="FF5D5D"/>
              </a:solidFill>
            </a:endParaRPr>
          </a:p>
        </p:txBody>
      </p:sp>
      <p:sp>
        <p:nvSpPr>
          <p:cNvPr id="11" name="ZoneTexte 10"/>
          <p:cNvSpPr txBox="1"/>
          <p:nvPr/>
        </p:nvSpPr>
        <p:spPr>
          <a:xfrm>
            <a:off x="1115616" y="2924944"/>
            <a:ext cx="7632848" cy="276999"/>
          </a:xfrm>
          <a:prstGeom prst="rect">
            <a:avLst/>
          </a:prstGeom>
          <a:noFill/>
          <a:ln>
            <a:noFill/>
            <a:prstDash val="solid"/>
          </a:ln>
        </p:spPr>
        <p:txBody>
          <a:bodyPr wrap="square" rtlCol="0">
            <a:spAutoFit/>
          </a:bodyPr>
          <a:lstStyle/>
          <a:p>
            <a:pPr>
              <a:spcBef>
                <a:spcPct val="20000"/>
              </a:spcBef>
            </a:pPr>
            <a:r>
              <a:rPr lang="fr-FR" sz="1200" b="1" dirty="0">
                <a:solidFill>
                  <a:srgbClr val="C00000"/>
                </a:solidFill>
              </a:rPr>
              <a:t>TRADUCTION DANS LES CLASSEMENTS NATIONAUX </a:t>
            </a:r>
            <a:r>
              <a:rPr lang="fr-FR" sz="1200" b="1" dirty="0">
                <a:solidFill>
                  <a:schemeClr val="tx1">
                    <a:lumMod val="65000"/>
                    <a:lumOff val="35000"/>
                  </a:schemeClr>
                </a:solidFill>
              </a:rPr>
              <a:t>(passés, présents… et souhaités !)</a:t>
            </a:r>
            <a:endParaRPr lang="fr-FR" sz="1200" dirty="0">
              <a:solidFill>
                <a:schemeClr val="tx1">
                  <a:lumMod val="65000"/>
                  <a:lumOff val="35000"/>
                </a:schemeClr>
              </a:solidFill>
            </a:endParaRPr>
          </a:p>
        </p:txBody>
      </p:sp>
      <p:grpSp>
        <p:nvGrpSpPr>
          <p:cNvPr id="12" name="Groupe 11"/>
          <p:cNvGrpSpPr/>
          <p:nvPr/>
        </p:nvGrpSpPr>
        <p:grpSpPr>
          <a:xfrm>
            <a:off x="6184901" y="79127"/>
            <a:ext cx="2665294" cy="185794"/>
            <a:chOff x="3581398" y="6163732"/>
            <a:chExt cx="4444995" cy="211667"/>
          </a:xfrm>
        </p:grpSpPr>
        <p:sp>
          <p:nvSpPr>
            <p:cNvPr id="14" name="Rectangle 13"/>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15" name="Rectangle 14"/>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Gestion Privée</a:t>
              </a:r>
            </a:p>
          </p:txBody>
        </p:sp>
        <p:sp>
          <p:nvSpPr>
            <p:cNvPr id="13" name="Rectangle 12"/>
            <p:cNvSpPr/>
            <p:nvPr/>
          </p:nvSpPr>
          <p:spPr>
            <a:xfrm>
              <a:off x="6544726"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Professionnels</a:t>
              </a:r>
            </a:p>
          </p:txBody>
        </p:sp>
      </p:grpSp>
    </p:spTree>
    <p:extLst>
      <p:ext uri="{BB962C8B-B14F-4D97-AF65-F5344CB8AC3E}">
        <p14:creationId xmlns:p14="http://schemas.microsoft.com/office/powerpoint/2010/main" val="1133801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7" grpId="0"/>
      <p:bldP spid="8" grpId="0"/>
      <p:bldP spid="9"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p:txBody>
          <a:bodyPr/>
          <a:lstStyle/>
          <a:p>
            <a:r>
              <a:rPr lang="fr-FR" sz="1600" b="1" dirty="0" smtClean="0"/>
              <a:t>Le marché des professionnels s’inscrit dans la même volonté  de </a:t>
            </a:r>
            <a:r>
              <a:rPr lang="fr-FR" sz="1600" b="1" dirty="0" smtClean="0">
                <a:solidFill>
                  <a:srgbClr val="C00000"/>
                </a:solidFill>
              </a:rPr>
              <a:t>dynamiser notre </a:t>
            </a:r>
            <a:r>
              <a:rPr lang="fr-FR" sz="1600" b="1" dirty="0">
                <a:solidFill>
                  <a:srgbClr val="C00000"/>
                </a:solidFill>
              </a:rPr>
              <a:t>performance </a:t>
            </a:r>
            <a:r>
              <a:rPr lang="fr-FR" sz="1600" b="1" dirty="0" smtClean="0">
                <a:solidFill>
                  <a:srgbClr val="C00000"/>
                </a:solidFill>
              </a:rPr>
              <a:t>commerciale</a:t>
            </a:r>
            <a:r>
              <a:rPr lang="fr-FR" sz="1600" b="1" dirty="0"/>
              <a:t> </a:t>
            </a:r>
            <a:r>
              <a:rPr lang="fr-FR" sz="1600" b="1" dirty="0" smtClean="0"/>
              <a:t>sur les thèmes à valeur ajoutée pour la CEGEE.</a:t>
            </a:r>
            <a:endParaRPr lang="fr-FR" sz="1600" b="1" dirty="0"/>
          </a:p>
        </p:txBody>
      </p:sp>
      <p:sp>
        <p:nvSpPr>
          <p:cNvPr id="2" name="Titre 1"/>
          <p:cNvSpPr>
            <a:spLocks noGrp="1"/>
          </p:cNvSpPr>
          <p:nvPr>
            <p:ph type="ctrTitle"/>
          </p:nvPr>
        </p:nvSpPr>
        <p:spPr/>
        <p:txBody>
          <a:bodyPr/>
          <a:lstStyle/>
          <a:p>
            <a:r>
              <a:rPr lang="fr-FR" sz="1300" dirty="0" smtClean="0"/>
              <a:t>Point d’étape et Objectifs </a:t>
            </a:r>
            <a:endParaRPr lang="fr-FR" sz="1300" b="1" dirty="0"/>
          </a:p>
        </p:txBody>
      </p:sp>
      <p:sp>
        <p:nvSpPr>
          <p:cNvPr id="54"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prstClr val="black">
                    <a:tint val="75000"/>
                  </a:prstClr>
                </a:solidFill>
              </a:rPr>
              <a:pPr algn="r"/>
              <a:t>7</a:t>
            </a:fld>
            <a:endParaRPr lang="fr-FR" sz="1200" dirty="0">
              <a:solidFill>
                <a:prstClr val="black">
                  <a:tint val="75000"/>
                </a:prstClr>
              </a:solidFill>
            </a:endParaRPr>
          </a:p>
        </p:txBody>
      </p:sp>
      <p:graphicFrame>
        <p:nvGraphicFramePr>
          <p:cNvPr id="7" name="Tableau 6"/>
          <p:cNvGraphicFramePr>
            <a:graphicFrameLocks noGrp="1"/>
          </p:cNvGraphicFramePr>
          <p:nvPr>
            <p:extLst>
              <p:ext uri="{D42A27DB-BD31-4B8C-83A1-F6EECF244321}">
                <p14:modId xmlns:p14="http://schemas.microsoft.com/office/powerpoint/2010/main" val="1564766708"/>
              </p:ext>
            </p:extLst>
          </p:nvPr>
        </p:nvGraphicFramePr>
        <p:xfrm>
          <a:off x="755575" y="1700808"/>
          <a:ext cx="7560841" cy="3430584"/>
        </p:xfrm>
        <a:graphic>
          <a:graphicData uri="http://schemas.openxmlformats.org/drawingml/2006/table">
            <a:tbl>
              <a:tblPr/>
              <a:tblGrid>
                <a:gridCol w="63177"/>
                <a:gridCol w="1597455"/>
                <a:gridCol w="63177"/>
                <a:gridCol w="886722"/>
                <a:gridCol w="63177"/>
                <a:gridCol w="1022101"/>
                <a:gridCol w="63177"/>
                <a:gridCol w="992768"/>
                <a:gridCol w="63177"/>
                <a:gridCol w="1055945"/>
                <a:gridCol w="63177"/>
                <a:gridCol w="1563611"/>
                <a:gridCol w="63177"/>
              </a:tblGrid>
              <a:tr h="427825">
                <a:tc>
                  <a:txBody>
                    <a:bodyPr/>
                    <a:lstStyle/>
                    <a:p>
                      <a:pPr algn="ctr" fontAlgn="ct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600" b="1" i="0" u="none" strike="noStrike" dirty="0" smtClean="0">
                          <a:solidFill>
                            <a:schemeClr val="bg1"/>
                          </a:solidFill>
                          <a:effectLst>
                            <a:outerShdw blurRad="38100" dist="38100" dir="2700000" algn="tl">
                              <a:srgbClr val="000000">
                                <a:alpha val="43137"/>
                              </a:srgbClr>
                            </a:outerShdw>
                          </a:effectLst>
                          <a:latin typeface="Calibri"/>
                        </a:rPr>
                        <a:t>CEGEE</a:t>
                      </a:r>
                      <a:endParaRPr lang="fr-FR" sz="1000" b="1" i="0" u="none" strike="noStrike" dirty="0">
                        <a:solidFill>
                          <a:schemeClr val="bg1"/>
                        </a:solidFill>
                        <a:effectLst>
                          <a:outerShdw blurRad="38100" dist="38100" dir="2700000" algn="tl">
                            <a:srgbClr val="000000">
                              <a:alpha val="43137"/>
                            </a:srgbClr>
                          </a:outerShdw>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FFFFFF"/>
                          </a:solidFill>
                          <a:effectLst/>
                          <a:latin typeface="Calibri"/>
                        </a:rPr>
                        <a:t>Crédit</a:t>
                      </a:r>
                      <a:r>
                        <a:rPr lang="fr-FR" sz="1000" b="1" i="0" u="none" strike="noStrike" baseline="0" dirty="0" smtClean="0">
                          <a:solidFill>
                            <a:srgbClr val="FFFFFF"/>
                          </a:solidFill>
                          <a:effectLst/>
                          <a:latin typeface="Calibri"/>
                        </a:rPr>
                        <a:t> bail</a:t>
                      </a: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FFFFFF"/>
                          </a:solidFill>
                          <a:effectLst/>
                          <a:latin typeface="Calibri"/>
                        </a:rPr>
                        <a:t>Forfaits bruts</a:t>
                      </a: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FFFFFF"/>
                          </a:solidFill>
                          <a:effectLst/>
                          <a:latin typeface="Calibri"/>
                        </a:rPr>
                        <a:t>IARD Pro brut (Auto Pro et Multirisques</a:t>
                      </a:r>
                      <a:r>
                        <a:rPr lang="fr-FR" sz="1000" b="1" i="0" u="none" strike="noStrike" baseline="0" dirty="0" smtClean="0">
                          <a:solidFill>
                            <a:srgbClr val="FFFFFF"/>
                          </a:solidFill>
                          <a:effectLst/>
                          <a:latin typeface="Calibri"/>
                        </a:rPr>
                        <a:t> Pro)</a:t>
                      </a: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FFFFFF"/>
                          </a:solidFill>
                          <a:effectLst/>
                          <a:latin typeface="Calibri"/>
                        </a:rPr>
                        <a:t>Prévoyance Pro brut </a:t>
                      </a:r>
                    </a:p>
                    <a:p>
                      <a:pPr algn="ctr" fontAlgn="ctr"/>
                      <a:r>
                        <a:rPr lang="fr-FR" sz="1000" b="1" i="0" u="none" strike="noStrike" dirty="0" smtClean="0">
                          <a:solidFill>
                            <a:srgbClr val="FFFFFF"/>
                          </a:solidFill>
                          <a:effectLst/>
                          <a:latin typeface="Calibri"/>
                        </a:rPr>
                        <a:t>(PAP, PROTG et SC)</a:t>
                      </a: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err="1" smtClean="0">
                          <a:solidFill>
                            <a:srgbClr val="FFFFFF"/>
                          </a:solidFill>
                          <a:effectLst/>
                          <a:latin typeface="Calibri"/>
                        </a:rPr>
                        <a:t>Boost</a:t>
                      </a:r>
                      <a:r>
                        <a:rPr lang="fr-FR" sz="1000" b="1" i="0" u="none" strike="noStrike" dirty="0" smtClean="0">
                          <a:solidFill>
                            <a:srgbClr val="FFFFFF"/>
                          </a:solidFill>
                          <a:effectLst/>
                          <a:latin typeface="Calibri"/>
                        </a:rPr>
                        <a:t> FID</a:t>
                      </a:r>
                      <a:endParaRPr lang="fr-FR" sz="1000" b="1" i="0" u="none" strike="noStrike" dirty="0">
                        <a:solidFill>
                          <a:srgbClr val="FFFFFF"/>
                        </a:solidFill>
                        <a:effectLst/>
                        <a:latin typeface="Calibri"/>
                      </a:endParaRPr>
                    </a:p>
                  </a:txBody>
                  <a:tcPr marL="7130" marR="7130" marT="7130" marB="0" anchor="ctr">
                    <a:lnL>
                      <a:noFill/>
                    </a:lnL>
                    <a:lnR>
                      <a:noFill/>
                    </a:lnR>
                    <a:lnT>
                      <a:noFill/>
                    </a:lnT>
                    <a:lnB>
                      <a:noFill/>
                    </a:lnB>
                    <a:solidFill>
                      <a:srgbClr val="C00000"/>
                    </a:solidFill>
                  </a:tcPr>
                </a:tc>
                <a:tc>
                  <a:txBody>
                    <a:bodyPr/>
                    <a:lstStyle/>
                    <a:p>
                      <a:pPr algn="ctr" fontAlgn="ctr"/>
                      <a:endParaRPr lang="fr-FR" sz="1000" b="1" i="0" u="none" strike="noStrike">
                        <a:solidFill>
                          <a:srgbClr val="FFFFFF"/>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r>
              <a:tr h="427825">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a:solidFill>
                            <a:srgbClr val="C00000"/>
                          </a:solidFill>
                          <a:effectLst/>
                          <a:latin typeface="Calibri"/>
                        </a:rPr>
                        <a:t>Notre réalisation hebdo moyenne  au 20 avril </a:t>
                      </a:r>
                    </a:p>
                  </a:txBody>
                  <a:tcPr marL="7130" marR="7130" marT="7130" marB="0" anchor="ctr">
                    <a:lnL>
                      <a:noFill/>
                    </a:lnL>
                    <a:lnR>
                      <a:noFill/>
                    </a:lnR>
                    <a:lnT>
                      <a:noFill/>
                    </a:lnT>
                    <a:lnB>
                      <a:noFill/>
                    </a:lnB>
                    <a:solidFill>
                      <a:schemeClr val="bg1">
                        <a:lumMod val="75000"/>
                      </a:schemeClr>
                    </a:solidFill>
                  </a:tcPr>
                </a:tc>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212 K€ (31/03)</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82</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13</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19</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tcPr>
                </a:tc>
                <a:tc rowSpan="9">
                  <a:txBody>
                    <a:bodyPr/>
                    <a:lstStyle/>
                    <a:p>
                      <a:pPr algn="ctr" fontAlgn="ctr"/>
                      <a:r>
                        <a:rPr lang="fr-FR" sz="1000" b="1" i="0" u="none" strike="noStrike" dirty="0" smtClean="0">
                          <a:solidFill>
                            <a:srgbClr val="000000"/>
                          </a:solidFill>
                          <a:effectLst/>
                          <a:latin typeface="Calibri"/>
                        </a:rPr>
                        <a:t>Mise en marché</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vMerge="1">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r>
              <a:tr h="427825">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a:solidFill>
                            <a:srgbClr val="C00000"/>
                          </a:solidFill>
                          <a:effectLst/>
                          <a:latin typeface="Calibri"/>
                        </a:rPr>
                        <a:t>Notre code hebdo</a:t>
                      </a:r>
                    </a:p>
                  </a:txBody>
                  <a:tcPr marL="7130" marR="7130" marT="7130" marB="0" anchor="ctr">
                    <a:lnL>
                      <a:noFill/>
                    </a:lnL>
                    <a:lnR>
                      <a:noFill/>
                    </a:lnR>
                    <a:lnT>
                      <a:noFill/>
                    </a:lnT>
                    <a:lnB>
                      <a:noFill/>
                    </a:lnB>
                    <a:solidFill>
                      <a:schemeClr val="bg1">
                        <a:lumMod val="75000"/>
                      </a:schemeClr>
                    </a:solidFill>
                  </a:tcPr>
                </a:tc>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Intégré au MLT 5 M€</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75</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gridSpan="3">
                  <a:txBody>
                    <a:bodyPr/>
                    <a:lstStyle/>
                    <a:p>
                      <a:pPr algn="ctr" fontAlgn="ctr"/>
                      <a:r>
                        <a:rPr lang="fr-FR" sz="1000" b="1" i="0" u="none" strike="noStrike" dirty="0" smtClean="0">
                          <a:solidFill>
                            <a:srgbClr val="000000"/>
                          </a:solidFill>
                          <a:effectLst/>
                          <a:latin typeface="Calibri"/>
                        </a:rPr>
                        <a:t>32</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hMerge="1">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tcPr>
                </a:tc>
                <a:tc hMerge="1">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rgbClr val="C4BD97"/>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vMerge="1">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vMerge="1">
                  <a:txBody>
                    <a:bodyPr/>
                    <a:lstStyle/>
                    <a:p>
                      <a:pPr algn="ctr" fontAlgn="ctr"/>
                      <a:endParaRPr lang="fr-FR" sz="200" b="1"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r>
              <a:tr h="427825">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a:solidFill>
                            <a:srgbClr val="C00000"/>
                          </a:solidFill>
                          <a:effectLst/>
                          <a:latin typeface="Calibri"/>
                        </a:rPr>
                        <a:t>Notre ambition hebdo challenge</a:t>
                      </a:r>
                    </a:p>
                  </a:txBody>
                  <a:tcPr marL="7130" marR="7130" marT="7130" marB="0" anchor="ctr">
                    <a:lnL>
                      <a:noFill/>
                    </a:lnL>
                    <a:lnR>
                      <a:noFill/>
                    </a:lnR>
                    <a:lnT>
                      <a:noFill/>
                    </a:lnT>
                    <a:lnB>
                      <a:noFill/>
                    </a:lnB>
                    <a:solidFill>
                      <a:schemeClr val="bg1">
                        <a:lumMod val="75000"/>
                      </a:schemeClr>
                    </a:solidFill>
                  </a:tcPr>
                </a:tc>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500 K€</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110</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20</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40</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vMerge="1">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vMerge="1">
                  <a:txBody>
                    <a:bodyPr/>
                    <a:lstStyle/>
                    <a:p>
                      <a:pPr algn="ctr" fontAlgn="ctr"/>
                      <a:endParaRPr lang="fr-FR" sz="200" b="1"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r>
              <a:tr h="427825">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a:solidFill>
                            <a:srgbClr val="C00000"/>
                          </a:solidFill>
                          <a:effectLst/>
                          <a:latin typeface="Calibri"/>
                        </a:rPr>
                        <a:t>Ecart par rapport au</a:t>
                      </a:r>
                      <a:br>
                        <a:rPr lang="fr-FR" sz="1000" b="1" i="0" u="none" strike="noStrike" dirty="0">
                          <a:solidFill>
                            <a:srgbClr val="C00000"/>
                          </a:solidFill>
                          <a:effectLst/>
                          <a:latin typeface="Calibri"/>
                        </a:rPr>
                      </a:br>
                      <a:r>
                        <a:rPr lang="fr-FR" sz="1000" b="1" i="0" u="none" strike="noStrike" dirty="0">
                          <a:solidFill>
                            <a:srgbClr val="C00000"/>
                          </a:solidFill>
                          <a:effectLst/>
                          <a:latin typeface="Calibri"/>
                        </a:rPr>
                        <a:t>code hebdo</a:t>
                      </a:r>
                    </a:p>
                  </a:txBody>
                  <a:tcPr marL="7130" marR="7130" marT="7130" marB="0" anchor="ctr">
                    <a:lnL>
                      <a:noFill/>
                    </a:lnL>
                    <a:lnR>
                      <a:noFill/>
                    </a:lnR>
                    <a:lnT>
                      <a:noFill/>
                    </a:lnT>
                    <a:lnB>
                      <a:noFill/>
                    </a:lnB>
                    <a:solidFill>
                      <a:schemeClr val="bg1">
                        <a:lumMod val="75000"/>
                      </a:schemeClr>
                    </a:solidFill>
                  </a:tcPr>
                </a:tc>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+47%</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gridSpan="3">
                  <a:txBody>
                    <a:bodyPr/>
                    <a:lstStyle/>
                    <a:p>
                      <a:pPr algn="ctr" fontAlgn="ctr"/>
                      <a:r>
                        <a:rPr lang="fr-FR" sz="1000" b="1" i="0" u="none" strike="noStrike" dirty="0" smtClean="0">
                          <a:solidFill>
                            <a:srgbClr val="000000"/>
                          </a:solidFill>
                          <a:effectLst/>
                          <a:latin typeface="Calibri"/>
                        </a:rPr>
                        <a:t>+84%</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hMerge="1">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hMerge="1">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rgbClr val="C4BD97"/>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vMerge="1">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vMerge="1">
                  <a:txBody>
                    <a:bodyPr/>
                    <a:lstStyle/>
                    <a:p>
                      <a:pPr algn="ctr" fontAlgn="ctr"/>
                      <a:endParaRPr lang="fr-FR" sz="200" b="1" i="0" u="none" strike="noStrike" dirty="0">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r>
              <a:tr h="427825">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a:solidFill>
                            <a:srgbClr val="C00000"/>
                          </a:solidFill>
                          <a:effectLst/>
                          <a:latin typeface="Calibri"/>
                        </a:rPr>
                        <a:t>Ecart par rapport à la réalisation hebdo moyenne</a:t>
                      </a:r>
                    </a:p>
                  </a:txBody>
                  <a:tcPr marL="7130" marR="7130" marT="7130" marB="0" anchor="ctr">
                    <a:lnL>
                      <a:noFill/>
                    </a:lnL>
                    <a:lnR>
                      <a:noFill/>
                    </a:lnR>
                    <a:lnT>
                      <a:noFill/>
                    </a:lnT>
                    <a:lnB>
                      <a:noFill/>
                    </a:lnB>
                    <a:solidFill>
                      <a:schemeClr val="bg1">
                        <a:lumMod val="75000"/>
                      </a:schemeClr>
                    </a:solidFill>
                  </a:tcPr>
                </a:tc>
                <a:tc>
                  <a:txBody>
                    <a:bodyPr/>
                    <a:lstStyle/>
                    <a:p>
                      <a:pPr algn="ctr" fontAlgn="ctr"/>
                      <a:endParaRPr lang="fr-FR" sz="10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+135%</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+34%</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+54%</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000" b="1" i="0" u="none" strike="noStrike" dirty="0" smtClean="0">
                          <a:solidFill>
                            <a:srgbClr val="000000"/>
                          </a:solidFill>
                          <a:effectLst/>
                          <a:latin typeface="Calibri"/>
                        </a:rPr>
                        <a:t>+105%</a:t>
                      </a: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c vMerge="1">
                  <a:txBody>
                    <a:bodyPr/>
                    <a:lstStyle/>
                    <a:p>
                      <a:pPr algn="ctr" fontAlgn="ctr"/>
                      <a:endParaRPr lang="fr-FR" sz="1000" b="1" i="0" u="none" strike="noStrike" dirty="0">
                        <a:solidFill>
                          <a:srgbClr val="000000"/>
                        </a:solidFill>
                        <a:effectLst/>
                        <a:latin typeface="Calibri"/>
                      </a:endParaRPr>
                    </a:p>
                  </a:txBody>
                  <a:tcPr marL="7130" marR="7130" marT="7130" marB="0" anchor="ctr">
                    <a:lnL>
                      <a:noFill/>
                    </a:lnL>
                    <a:lnR>
                      <a:noFill/>
                    </a:lnR>
                    <a:lnT>
                      <a:noFill/>
                    </a:lnT>
                    <a:lnB>
                      <a:noFill/>
                    </a:lnB>
                    <a:solidFill>
                      <a:schemeClr val="bg1"/>
                    </a:solidFill>
                  </a:tcPr>
                </a:tc>
                <a:tc>
                  <a:txBody>
                    <a:bodyPr/>
                    <a:lstStyle/>
                    <a:p>
                      <a:pPr algn="ctr" fontAlgn="ctr"/>
                      <a:endParaRPr lang="fr-FR" sz="10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endParaRPr lang="fr-FR" sz="200" b="1" i="0" u="none" strike="noStrike">
                        <a:solidFill>
                          <a:srgbClr val="000000"/>
                        </a:solidFill>
                        <a:effectLst/>
                        <a:latin typeface="Calibri"/>
                      </a:endParaRPr>
                    </a:p>
                  </a:txBody>
                  <a:tcPr marL="7130" marR="7130" marT="7130" marB="0" anchor="ctr">
                    <a:lnL>
                      <a:noFill/>
                    </a:lnL>
                    <a:lnR>
                      <a:noFill/>
                    </a:lnR>
                    <a:lnT>
                      <a:noFill/>
                    </a:lnT>
                    <a:lnB>
                      <a:noFill/>
                    </a:lnB>
                  </a:tcPr>
                </a:tc>
              </a:tr>
              <a:tr h="49913">
                <a:tc>
                  <a:txBody>
                    <a:bodyPr/>
                    <a:lstStyle/>
                    <a:p>
                      <a:pPr algn="ctr" fontAlgn="ctr"/>
                      <a:r>
                        <a:rPr lang="fr-FR" sz="200" b="0"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C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0"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r>
              <a:tr h="427825">
                <a:tc>
                  <a:txBody>
                    <a:bodyPr/>
                    <a:lstStyle/>
                    <a:p>
                      <a:pPr algn="ctr" fontAlgn="ctr"/>
                      <a:r>
                        <a:rPr lang="fr-FR" sz="1200" b="0"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1200" b="1" i="0" u="none" strike="noStrike" dirty="0">
                          <a:solidFill>
                            <a:srgbClr val="C00000"/>
                          </a:solidFill>
                          <a:effectLst/>
                          <a:latin typeface="Calibri"/>
                        </a:rPr>
                        <a:t>Performance </a:t>
                      </a:r>
                      <a:r>
                        <a:rPr lang="fr-FR" sz="1200" b="1" i="0" u="none" strike="noStrike" dirty="0" smtClean="0">
                          <a:solidFill>
                            <a:srgbClr val="C00000"/>
                          </a:solidFill>
                          <a:effectLst/>
                          <a:latin typeface="Calibri"/>
                        </a:rPr>
                        <a:t>attendue </a:t>
                      </a:r>
                      <a:r>
                        <a:rPr lang="fr-FR" sz="1200" b="1" i="0" u="none" strike="noStrike" dirty="0">
                          <a:solidFill>
                            <a:srgbClr val="C00000"/>
                          </a:solidFill>
                          <a:effectLst/>
                          <a:latin typeface="Calibri"/>
                        </a:rPr>
                        <a:t>par </a:t>
                      </a:r>
                      <a:r>
                        <a:rPr lang="fr-FR" sz="1200" b="1" i="0" u="none" strike="noStrike" dirty="0" smtClean="0">
                          <a:solidFill>
                            <a:srgbClr val="C00000"/>
                          </a:solidFill>
                          <a:effectLst/>
                          <a:latin typeface="Calibri"/>
                        </a:rPr>
                        <a:t>ETP Pro</a:t>
                      </a: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75000"/>
                      </a:schemeClr>
                    </a:solidFill>
                  </a:tcPr>
                </a:tc>
                <a:tc>
                  <a:txBody>
                    <a:bodyPr/>
                    <a:lstStyle/>
                    <a:p>
                      <a:pPr algn="ctr" fontAlgn="ctr"/>
                      <a:endParaRPr lang="fr-FR" sz="1200" b="0" i="0" u="none" strike="noStrike">
                        <a:solidFill>
                          <a:srgbClr val="0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200" b="1" i="0" u="none" strike="noStrike" dirty="0" smtClean="0">
                          <a:solidFill>
                            <a:srgbClr val="C00000"/>
                          </a:solidFill>
                          <a:effectLst/>
                          <a:latin typeface="Calibri"/>
                        </a:rPr>
                        <a:t>50 K€</a:t>
                      </a: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200" b="1" i="0" u="none" strike="noStrike" dirty="0" smtClean="0">
                          <a:solidFill>
                            <a:srgbClr val="C00000"/>
                          </a:solidFill>
                          <a:effectLst/>
                          <a:latin typeface="Calibri"/>
                        </a:rPr>
                        <a:t>11</a:t>
                      </a: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200" b="1" i="0" u="none" strike="noStrike" dirty="0" smtClean="0">
                          <a:solidFill>
                            <a:srgbClr val="C00000"/>
                          </a:solidFill>
                          <a:effectLst/>
                          <a:latin typeface="Calibri"/>
                        </a:rPr>
                        <a:t>2</a:t>
                      </a: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200" b="1" i="0" u="none" strike="noStrike" dirty="0" smtClean="0">
                          <a:solidFill>
                            <a:srgbClr val="C00000"/>
                          </a:solidFill>
                          <a:effectLst/>
                          <a:latin typeface="Calibri"/>
                        </a:rPr>
                        <a:t>4</a:t>
                      </a: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tcPr>
                </a:tc>
                <a:tc>
                  <a:txBody>
                    <a:bodyPr/>
                    <a:lstStyle/>
                    <a:p>
                      <a:pPr algn="ctr" fontAlgn="ctr"/>
                      <a:r>
                        <a:rPr lang="fr-FR" sz="1200" b="1" i="0" u="none" strike="noStrike" dirty="0" smtClean="0">
                          <a:solidFill>
                            <a:srgbClr val="C00000"/>
                          </a:solidFill>
                          <a:effectLst/>
                          <a:latin typeface="Calibri"/>
                        </a:rPr>
                        <a:t>5 contrats jusqu’au 27/07/2019</a:t>
                      </a:r>
                      <a:endParaRPr lang="fr-FR" sz="1200" b="1" i="0" u="none" strike="noStrike" dirty="0">
                        <a:solidFill>
                          <a:srgbClr val="C00000"/>
                        </a:solidFill>
                        <a:effectLst/>
                        <a:latin typeface="Calibri"/>
                      </a:endParaRPr>
                    </a:p>
                  </a:txBody>
                  <a:tcPr marL="7130" marR="7130" marT="7130" marB="0" anchor="ctr">
                    <a:lnL>
                      <a:noFill/>
                    </a:lnL>
                    <a:lnR>
                      <a:noFill/>
                    </a:lnR>
                    <a:lnT>
                      <a:noFill/>
                    </a:lnT>
                    <a:lnB>
                      <a:noFill/>
                    </a:lnB>
                    <a:solidFill>
                      <a:schemeClr val="bg1">
                        <a:lumMod val="95000"/>
                      </a:schemeClr>
                    </a:solidFill>
                  </a:tcPr>
                </a:tc>
                <a:tc>
                  <a:txBody>
                    <a:bodyPr/>
                    <a:lstStyle/>
                    <a:p>
                      <a:pPr algn="ctr" fontAlgn="ctr"/>
                      <a:r>
                        <a:rPr lang="fr-FR" sz="1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r>
              <a:tr h="49913">
                <a:tc>
                  <a:txBody>
                    <a:bodyPr/>
                    <a:lstStyle/>
                    <a:p>
                      <a:pPr algn="ctr" fontAlgn="ctr"/>
                      <a:r>
                        <a:rPr lang="fr-FR" sz="200" b="0"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dirty="0">
                          <a:solidFill>
                            <a:srgbClr val="C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0"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a:solidFill>
                            <a:srgbClr val="000000"/>
                          </a:solidFill>
                          <a:effectLst/>
                          <a:latin typeface="Calibri"/>
                        </a:rPr>
                        <a:t> </a:t>
                      </a:r>
                    </a:p>
                  </a:txBody>
                  <a:tcPr marL="7130" marR="7130" marT="7130" marB="0" anchor="ctr">
                    <a:lnL>
                      <a:noFill/>
                    </a:lnL>
                    <a:lnR>
                      <a:noFill/>
                    </a:lnR>
                    <a:lnT>
                      <a:noFill/>
                    </a:lnT>
                    <a:lnB>
                      <a:noFill/>
                    </a:lnB>
                    <a:solidFill>
                      <a:srgbClr val="FF0000"/>
                    </a:solidFill>
                  </a:tcPr>
                </a:tc>
                <a:tc>
                  <a:txBody>
                    <a:bodyPr/>
                    <a:lstStyle/>
                    <a:p>
                      <a:pPr algn="ctr" fontAlgn="ctr"/>
                      <a:r>
                        <a:rPr lang="fr-FR" sz="200" b="1" i="0" u="none" strike="noStrike" dirty="0">
                          <a:solidFill>
                            <a:srgbClr val="000000"/>
                          </a:solidFill>
                          <a:effectLst/>
                          <a:latin typeface="Calibri"/>
                        </a:rPr>
                        <a:t> </a:t>
                      </a:r>
                    </a:p>
                  </a:txBody>
                  <a:tcPr marL="7130" marR="7130" marT="7130" marB="0" anchor="ctr">
                    <a:lnL>
                      <a:noFill/>
                    </a:lnL>
                    <a:lnR>
                      <a:noFill/>
                    </a:lnR>
                    <a:lnT>
                      <a:noFill/>
                    </a:lnT>
                    <a:lnB>
                      <a:noFill/>
                    </a:lnB>
                    <a:solidFill>
                      <a:srgbClr val="FF0000"/>
                    </a:solidFill>
                  </a:tcPr>
                </a:tc>
              </a:tr>
            </a:tbl>
          </a:graphicData>
        </a:graphic>
      </p:graphicFrame>
      <p:grpSp>
        <p:nvGrpSpPr>
          <p:cNvPr id="6" name="Groupe 5"/>
          <p:cNvGrpSpPr/>
          <p:nvPr/>
        </p:nvGrpSpPr>
        <p:grpSpPr>
          <a:xfrm>
            <a:off x="6184901" y="79127"/>
            <a:ext cx="2665294" cy="185794"/>
            <a:chOff x="3581398" y="6163732"/>
            <a:chExt cx="4444995" cy="211667"/>
          </a:xfrm>
        </p:grpSpPr>
        <p:sp>
          <p:nvSpPr>
            <p:cNvPr id="8" name="Rectangle 7"/>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9" name="Rectangle 8"/>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Gestion Privée</a:t>
              </a:r>
            </a:p>
          </p:txBody>
        </p:sp>
        <p:sp>
          <p:nvSpPr>
            <p:cNvPr id="10" name="Rectangle 9"/>
            <p:cNvSpPr/>
            <p:nvPr/>
          </p:nvSpPr>
          <p:spPr>
            <a:xfrm>
              <a:off x="6544726"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Professionnels</a:t>
              </a:r>
            </a:p>
          </p:txBody>
        </p:sp>
      </p:grpSp>
    </p:spTree>
    <p:extLst>
      <p:ext uri="{BB962C8B-B14F-4D97-AF65-F5344CB8AC3E}">
        <p14:creationId xmlns:p14="http://schemas.microsoft.com/office/powerpoint/2010/main" val="173936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371600" y="4101075"/>
            <a:ext cx="6400800" cy="88694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8" name="Rectangle 7"/>
          <p:cNvSpPr/>
          <p:nvPr/>
        </p:nvSpPr>
        <p:spPr>
          <a:xfrm>
            <a:off x="0" y="2564904"/>
            <a:ext cx="914400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txBox="1">
            <a:spLocks/>
          </p:cNvSpPr>
          <p:nvPr/>
        </p:nvSpPr>
        <p:spPr>
          <a:xfrm>
            <a:off x="1619994" y="1988840"/>
            <a:ext cx="7560518" cy="412845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1200"/>
              </a:spcAft>
              <a:buClr>
                <a:srgbClr val="A50021"/>
              </a:buClr>
              <a:buSzPct val="135000"/>
              <a:buFont typeface="Wingdings" panose="05000000000000000000" pitchFamily="2" charset="2"/>
              <a:buChar char="«"/>
            </a:pPr>
            <a:r>
              <a:rPr lang="fr-FR" sz="2000" dirty="0"/>
              <a:t>Point d’étape et objectifs </a:t>
            </a:r>
            <a:endParaRPr lang="fr-FR" sz="2000" dirty="0" smtClean="0"/>
          </a:p>
          <a:p>
            <a:pPr>
              <a:spcBef>
                <a:spcPts val="1200"/>
              </a:spcBef>
              <a:spcAft>
                <a:spcPts val="1200"/>
              </a:spcAft>
              <a:buClr>
                <a:srgbClr val="A50021"/>
              </a:buClr>
              <a:buSzPct val="135000"/>
              <a:buFont typeface="Wingdings" panose="05000000000000000000" pitchFamily="2" charset="2"/>
              <a:buChar char="«"/>
            </a:pPr>
            <a:r>
              <a:rPr lang="fr-FR" sz="2000" dirty="0" smtClean="0"/>
              <a:t>Challenge </a:t>
            </a:r>
            <a:r>
              <a:rPr lang="fr-FR" sz="2000" i="1" dirty="0" smtClean="0"/>
              <a:t>Performons Ensemble</a:t>
            </a:r>
          </a:p>
          <a:p>
            <a:pPr>
              <a:spcBef>
                <a:spcPts val="1200"/>
              </a:spcBef>
              <a:spcAft>
                <a:spcPts val="1200"/>
              </a:spcAft>
              <a:buClr>
                <a:srgbClr val="A50021"/>
              </a:buClr>
              <a:buSzPct val="135000"/>
              <a:buFont typeface="Wingdings" panose="05000000000000000000" pitchFamily="2" charset="2"/>
              <a:buChar char="«"/>
            </a:pPr>
            <a:r>
              <a:rPr lang="fr-FR" sz="2000" dirty="0" smtClean="0"/>
              <a:t>Moyens </a:t>
            </a:r>
            <a:r>
              <a:rPr lang="fr-FR" sz="2000" dirty="0"/>
              <a:t>: Offres et cibles </a:t>
            </a:r>
            <a:r>
              <a:rPr lang="fr-FR" sz="2000" dirty="0" smtClean="0"/>
              <a:t>commerciales </a:t>
            </a:r>
          </a:p>
          <a:p>
            <a:pPr>
              <a:spcBef>
                <a:spcPts val="1200"/>
              </a:spcBef>
              <a:spcAft>
                <a:spcPts val="1200"/>
              </a:spcAft>
              <a:buClr>
                <a:srgbClr val="A50021"/>
              </a:buClr>
              <a:buSzPct val="135000"/>
              <a:buFont typeface="Wingdings" panose="05000000000000000000" pitchFamily="2" charset="2"/>
              <a:buChar char="«"/>
            </a:pPr>
            <a:r>
              <a:rPr lang="fr-FR" sz="2000" dirty="0" smtClean="0"/>
              <a:t>Récapitulatif </a:t>
            </a:r>
            <a:r>
              <a:rPr lang="fr-FR" sz="2000" dirty="0"/>
              <a:t>des offres et accélérateurs</a:t>
            </a:r>
          </a:p>
          <a:p>
            <a:pPr>
              <a:spcBef>
                <a:spcPts val="1200"/>
              </a:spcBef>
              <a:spcAft>
                <a:spcPts val="1200"/>
              </a:spcAft>
              <a:buClr>
                <a:srgbClr val="A50021"/>
              </a:buClr>
              <a:buSzPct val="135000"/>
              <a:buFont typeface="Wingdings" panose="05000000000000000000" pitchFamily="2" charset="2"/>
              <a:buChar char="«"/>
            </a:pPr>
            <a:r>
              <a:rPr lang="fr-FR" sz="2000" dirty="0" smtClean="0"/>
              <a:t>Boîte </a:t>
            </a:r>
            <a:r>
              <a:rPr lang="fr-FR" sz="2000" dirty="0"/>
              <a:t>à outils</a:t>
            </a:r>
          </a:p>
          <a:p>
            <a:pPr marL="0" indent="0">
              <a:buNone/>
            </a:pPr>
            <a:r>
              <a:rPr lang="fr-FR" dirty="0" smtClean="0"/>
              <a:t/>
            </a:r>
            <a:br>
              <a:rPr lang="fr-FR" dirty="0" smtClean="0"/>
            </a:br>
            <a:endParaRPr lang="fr-FR" dirty="0" smtClean="0"/>
          </a:p>
        </p:txBody>
      </p:sp>
      <p:sp>
        <p:nvSpPr>
          <p:cNvPr id="13" name="Rectangle 12"/>
          <p:cNvSpPr/>
          <p:nvPr/>
        </p:nvSpPr>
        <p:spPr>
          <a:xfrm>
            <a:off x="0" y="6213307"/>
            <a:ext cx="9144000" cy="644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8</a:t>
            </a:fld>
            <a:endParaRPr lang="fr-FR" sz="1200" dirty="0">
              <a:solidFill>
                <a:schemeClr val="tx1">
                  <a:tint val="75000"/>
                </a:schemeClr>
              </a:solidFill>
            </a:endParaRPr>
          </a:p>
        </p:txBody>
      </p:sp>
      <p:sp>
        <p:nvSpPr>
          <p:cNvPr id="2" name="Titre 1"/>
          <p:cNvSpPr>
            <a:spLocks noGrp="1"/>
          </p:cNvSpPr>
          <p:nvPr>
            <p:ph type="ctrTitle"/>
          </p:nvPr>
        </p:nvSpPr>
        <p:spPr>
          <a:xfrm>
            <a:off x="1834252" y="34705"/>
            <a:ext cx="7346260" cy="297951"/>
          </a:xfrm>
          <a:prstGeom prst="rect">
            <a:avLst/>
          </a:prstGeom>
        </p:spPr>
        <p:txBody>
          <a:bodyPr/>
          <a:lstStyle/>
          <a:p>
            <a:endParaRPr lang="fr-FR" sz="1300" dirty="0"/>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386075"/>
            <a:ext cx="1584176" cy="355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6169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p:txBody>
          <a:bodyPr/>
          <a:lstStyle/>
          <a:p>
            <a:r>
              <a:rPr lang="fr-FR" sz="1600" b="1" dirty="0" smtClean="0"/>
              <a:t>Le Challenge </a:t>
            </a:r>
            <a:r>
              <a:rPr lang="fr-FR" sz="1600" b="1" dirty="0" smtClean="0">
                <a:solidFill>
                  <a:srgbClr val="C00000"/>
                </a:solidFill>
              </a:rPr>
              <a:t>Performons Ensemble</a:t>
            </a:r>
            <a:r>
              <a:rPr lang="fr-FR" sz="1600" b="1" dirty="0" smtClean="0"/>
              <a:t> s’articule autour  de </a:t>
            </a:r>
            <a:r>
              <a:rPr lang="fr-FR" sz="1600" b="1" dirty="0" smtClean="0">
                <a:solidFill>
                  <a:srgbClr val="C00000"/>
                </a:solidFill>
              </a:rPr>
              <a:t>5 </a:t>
            </a:r>
            <a:r>
              <a:rPr lang="fr-FR" sz="1600" b="1" dirty="0">
                <a:solidFill>
                  <a:srgbClr val="C00000"/>
                </a:solidFill>
              </a:rPr>
              <a:t>critères </a:t>
            </a:r>
            <a:r>
              <a:rPr lang="fr-FR" sz="1600" b="1" dirty="0"/>
              <a:t>pour récompenser </a:t>
            </a:r>
            <a:r>
              <a:rPr lang="fr-FR" sz="1600" b="1" dirty="0">
                <a:solidFill>
                  <a:srgbClr val="C00000"/>
                </a:solidFill>
              </a:rPr>
              <a:t>jusqu’à 600 € </a:t>
            </a:r>
            <a:r>
              <a:rPr lang="fr-FR" sz="1600" b="1" dirty="0" smtClean="0">
                <a:solidFill>
                  <a:srgbClr val="C00000"/>
                </a:solidFill>
              </a:rPr>
              <a:t>par personne</a:t>
            </a:r>
            <a:r>
              <a:rPr lang="fr-FR" sz="1600" b="1" dirty="0" smtClean="0"/>
              <a:t> au sein des Agences, Territoires et Régions</a:t>
            </a:r>
            <a:endParaRPr lang="fr-FR" sz="1600" b="1" dirty="0">
              <a:solidFill>
                <a:srgbClr val="C00000"/>
              </a:solidFill>
            </a:endParaRPr>
          </a:p>
        </p:txBody>
      </p:sp>
      <p:sp>
        <p:nvSpPr>
          <p:cNvPr id="2" name="Titre 1"/>
          <p:cNvSpPr>
            <a:spLocks noGrp="1"/>
          </p:cNvSpPr>
          <p:nvPr>
            <p:ph type="ctrTitle"/>
          </p:nvPr>
        </p:nvSpPr>
        <p:spPr/>
        <p:txBody>
          <a:bodyPr/>
          <a:lstStyle/>
          <a:p>
            <a:r>
              <a:rPr lang="fr-FR" sz="1300" dirty="0"/>
              <a:t>Challenge </a:t>
            </a:r>
            <a:r>
              <a:rPr lang="fr-FR" sz="1300" i="1" dirty="0"/>
              <a:t>Performons Ensemble</a:t>
            </a:r>
            <a:r>
              <a:rPr lang="fr-FR" sz="1300" dirty="0"/>
              <a:t> </a:t>
            </a:r>
          </a:p>
        </p:txBody>
      </p:sp>
      <p:sp>
        <p:nvSpPr>
          <p:cNvPr id="68" name="Espace réservé du numéro de diapositive 3"/>
          <p:cNvSpPr txBox="1">
            <a:spLocks/>
          </p:cNvSpPr>
          <p:nvPr/>
        </p:nvSpPr>
        <p:spPr>
          <a:xfrm>
            <a:off x="6804248" y="6360382"/>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9</a:t>
            </a:fld>
            <a:endParaRPr lang="fr-FR" sz="1200" dirty="0">
              <a:solidFill>
                <a:schemeClr val="tx1">
                  <a:tint val="75000"/>
                </a:schemeClr>
              </a:solidFill>
            </a:endParaRPr>
          </a:p>
        </p:txBody>
      </p:sp>
      <p:sp>
        <p:nvSpPr>
          <p:cNvPr id="17" name="Rectangle 16"/>
          <p:cNvSpPr/>
          <p:nvPr/>
        </p:nvSpPr>
        <p:spPr>
          <a:xfrm>
            <a:off x="334652" y="1495817"/>
            <a:ext cx="3173063" cy="276999"/>
          </a:xfrm>
          <a:prstGeom prst="rect">
            <a:avLst/>
          </a:prstGeom>
        </p:spPr>
        <p:txBody>
          <a:bodyPr wrap="square">
            <a:spAutoFit/>
          </a:bodyPr>
          <a:lstStyle/>
          <a:p>
            <a:r>
              <a:rPr lang="fr-FR" sz="1200" b="1" dirty="0">
                <a:solidFill>
                  <a:schemeClr val="tx1">
                    <a:lumMod val="50000"/>
                    <a:lumOff val="50000"/>
                  </a:schemeClr>
                </a:solidFill>
              </a:rPr>
              <a:t>Pour les </a:t>
            </a:r>
            <a:r>
              <a:rPr lang="fr-FR" sz="1200" b="1" dirty="0" smtClean="0">
                <a:solidFill>
                  <a:srgbClr val="C00000"/>
                </a:solidFill>
              </a:rPr>
              <a:t>Agences </a:t>
            </a:r>
            <a:r>
              <a:rPr lang="fr-FR" sz="1200" b="1" dirty="0" smtClean="0">
                <a:solidFill>
                  <a:schemeClr val="tx1">
                    <a:lumMod val="50000"/>
                    <a:lumOff val="50000"/>
                  </a:schemeClr>
                </a:solidFill>
              </a:rPr>
              <a:t>et </a:t>
            </a:r>
            <a:r>
              <a:rPr lang="fr-FR" sz="1200" b="1" dirty="0">
                <a:solidFill>
                  <a:schemeClr val="tx1">
                    <a:lumMod val="50000"/>
                    <a:lumOff val="50000"/>
                  </a:schemeClr>
                </a:solidFill>
              </a:rPr>
              <a:t>les </a:t>
            </a:r>
            <a:r>
              <a:rPr lang="fr-FR" sz="1200" b="1" dirty="0" smtClean="0">
                <a:solidFill>
                  <a:srgbClr val="C00000"/>
                </a:solidFill>
              </a:rPr>
              <a:t>Territoires</a:t>
            </a:r>
            <a:endParaRPr lang="fr-FR" sz="1200" b="1" dirty="0">
              <a:solidFill>
                <a:srgbClr val="C00000"/>
              </a:solidFill>
            </a:endParaRPr>
          </a:p>
        </p:txBody>
      </p:sp>
      <p:sp>
        <p:nvSpPr>
          <p:cNvPr id="18" name="Rectangle 17"/>
          <p:cNvSpPr/>
          <p:nvPr/>
        </p:nvSpPr>
        <p:spPr>
          <a:xfrm>
            <a:off x="5777615" y="1495817"/>
            <a:ext cx="3024336" cy="276999"/>
          </a:xfrm>
          <a:prstGeom prst="rect">
            <a:avLst/>
          </a:prstGeom>
        </p:spPr>
        <p:txBody>
          <a:bodyPr wrap="square">
            <a:spAutoFit/>
          </a:bodyPr>
          <a:lstStyle/>
          <a:p>
            <a:r>
              <a:rPr lang="fr-FR" sz="1200" b="1" dirty="0">
                <a:solidFill>
                  <a:schemeClr val="tx1">
                    <a:lumMod val="50000"/>
                    <a:lumOff val="50000"/>
                  </a:schemeClr>
                </a:solidFill>
              </a:rPr>
              <a:t>Pour les </a:t>
            </a:r>
            <a:r>
              <a:rPr lang="fr-FR" sz="1200" b="1" dirty="0">
                <a:solidFill>
                  <a:srgbClr val="C00000"/>
                </a:solidFill>
              </a:rPr>
              <a:t>Directions </a:t>
            </a:r>
            <a:r>
              <a:rPr lang="fr-FR" sz="1200" b="1" dirty="0" smtClean="0">
                <a:solidFill>
                  <a:srgbClr val="C00000"/>
                </a:solidFill>
              </a:rPr>
              <a:t>Régionales </a:t>
            </a:r>
            <a:endParaRPr lang="fr-FR" sz="1200" b="1" dirty="0">
              <a:solidFill>
                <a:srgbClr val="C00000"/>
              </a:solidFill>
            </a:endParaRPr>
          </a:p>
        </p:txBody>
      </p:sp>
      <p:graphicFrame>
        <p:nvGraphicFramePr>
          <p:cNvPr id="19" name="Tableau 18"/>
          <p:cNvGraphicFramePr>
            <a:graphicFrameLocks noGrp="1"/>
          </p:cNvGraphicFramePr>
          <p:nvPr>
            <p:extLst>
              <p:ext uri="{D42A27DB-BD31-4B8C-83A1-F6EECF244321}">
                <p14:modId xmlns:p14="http://schemas.microsoft.com/office/powerpoint/2010/main" val="1354536785"/>
              </p:ext>
            </p:extLst>
          </p:nvPr>
        </p:nvGraphicFramePr>
        <p:xfrm>
          <a:off x="5694643" y="1905799"/>
          <a:ext cx="3035300" cy="2726015"/>
        </p:xfrm>
        <a:graphic>
          <a:graphicData uri="http://schemas.openxmlformats.org/drawingml/2006/table">
            <a:tbl>
              <a:tblPr/>
              <a:tblGrid>
                <a:gridCol w="1524000"/>
                <a:gridCol w="762000"/>
                <a:gridCol w="749300"/>
              </a:tblGrid>
              <a:tr h="438150">
                <a:tc gridSpan="2">
                  <a:txBody>
                    <a:bodyPr/>
                    <a:lstStyle/>
                    <a:p>
                      <a:pPr algn="ctr" fontAlgn="ctr"/>
                      <a:r>
                        <a:rPr lang="fr-FR" sz="1100" b="1" i="0" u="none" strike="noStrike" dirty="0">
                          <a:solidFill>
                            <a:srgbClr val="C00000"/>
                          </a:solidFill>
                          <a:effectLst/>
                          <a:latin typeface="Calibri"/>
                        </a:rPr>
                        <a:t>Critère Staff Région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fr-FR"/>
                    </a:p>
                  </a:txBody>
                  <a:tcPr/>
                </a:tc>
                <a:tc>
                  <a:txBody>
                    <a:bodyPr/>
                    <a:lstStyle/>
                    <a:p>
                      <a:pPr algn="ctr" fontAlgn="ctr"/>
                      <a:r>
                        <a:rPr lang="fr-FR" sz="1100" b="1" i="0" u="none" strike="noStrike" dirty="0">
                          <a:solidFill>
                            <a:srgbClr val="C00000"/>
                          </a:solidFill>
                          <a:effectLst/>
                          <a:latin typeface="Calibri"/>
                        </a:rPr>
                        <a:t>Gains  par </a:t>
                      </a:r>
                      <a:r>
                        <a:rPr lang="fr-FR" sz="1100" b="1" i="0" u="none" strike="noStrike" dirty="0" smtClean="0">
                          <a:solidFill>
                            <a:srgbClr val="C00000"/>
                          </a:solidFill>
                          <a:effectLst/>
                          <a:latin typeface="Calibri"/>
                        </a:rPr>
                        <a:t>pers.</a:t>
                      </a:r>
                      <a:endParaRPr lang="fr-FR" sz="1100" b="1" i="0" u="none" strike="noStrike" dirty="0">
                        <a:solidFill>
                          <a:srgbClr val="C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209550">
                <a:tc gridSpan="2">
                  <a:txBody>
                    <a:bodyPr/>
                    <a:lstStyle/>
                    <a:p>
                      <a:pPr algn="l" fontAlgn="ctr"/>
                      <a:r>
                        <a:rPr lang="fr-FR" sz="1100" b="1" i="0" u="none" strike="noStrike" dirty="0">
                          <a:solidFill>
                            <a:schemeClr val="bg1">
                              <a:lumMod val="50000"/>
                            </a:schemeClr>
                          </a:solidFill>
                          <a:effectLst/>
                          <a:latin typeface="Calibri"/>
                        </a:rPr>
                        <a:t>Crédit à la Consommation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gridSpan="2">
                  <a:txBody>
                    <a:bodyPr/>
                    <a:lstStyle/>
                    <a:p>
                      <a:pPr algn="l" fontAlgn="ctr"/>
                      <a:r>
                        <a:rPr lang="fr-FR" sz="1100" b="1" i="0" u="none" strike="noStrike" dirty="0">
                          <a:solidFill>
                            <a:schemeClr val="bg1">
                              <a:lumMod val="50000"/>
                            </a:schemeClr>
                          </a:solidFill>
                          <a:effectLst/>
                          <a:latin typeface="Calibri"/>
                        </a:rPr>
                        <a:t>Unité de compte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gridSpan="2">
                  <a:txBody>
                    <a:bodyPr/>
                    <a:lstStyle/>
                    <a:p>
                      <a:pPr algn="l" fontAlgn="ctr"/>
                      <a:r>
                        <a:rPr lang="fr-FR" sz="1100" b="1" i="0" u="none" strike="noStrike" dirty="0">
                          <a:solidFill>
                            <a:schemeClr val="bg1">
                              <a:lumMod val="50000"/>
                            </a:schemeClr>
                          </a:solidFill>
                          <a:effectLst/>
                          <a:latin typeface="Calibri"/>
                        </a:rPr>
                        <a:t>Nombre de forfaits Nets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140 €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gridSpan="2">
                  <a:txBody>
                    <a:bodyPr/>
                    <a:lstStyle/>
                    <a:p>
                      <a:pPr algn="l" fontAlgn="ctr"/>
                      <a:r>
                        <a:rPr lang="fr-FR" sz="1100" b="1" i="0" u="none" strike="noStrike" dirty="0">
                          <a:solidFill>
                            <a:schemeClr val="bg1">
                              <a:lumMod val="50000"/>
                            </a:schemeClr>
                          </a:solidFill>
                          <a:effectLst/>
                          <a:latin typeface="Calibri"/>
                        </a:rPr>
                        <a:t>IARD : </a:t>
                      </a:r>
                      <a:r>
                        <a:rPr lang="fr-FR" sz="1100" b="1" i="0" u="none" strike="noStrike" dirty="0" err="1">
                          <a:solidFill>
                            <a:schemeClr val="bg1">
                              <a:lumMod val="50000"/>
                            </a:schemeClr>
                          </a:solidFill>
                          <a:effectLst/>
                          <a:latin typeface="Calibri"/>
                        </a:rPr>
                        <a:t>Nbre</a:t>
                      </a:r>
                      <a:r>
                        <a:rPr lang="fr-FR" sz="1100" b="1" i="0" u="none" strike="noStrike" dirty="0">
                          <a:solidFill>
                            <a:schemeClr val="bg1">
                              <a:lumMod val="50000"/>
                            </a:schemeClr>
                          </a:solidFill>
                          <a:effectLst/>
                          <a:latin typeface="Calibri"/>
                        </a:rPr>
                        <a:t> Auto &amp; </a:t>
                      </a:r>
                      <a:r>
                        <a:rPr lang="fr-FR" sz="1100" b="1" i="0" u="none" strike="noStrike" dirty="0" smtClean="0">
                          <a:solidFill>
                            <a:schemeClr val="bg1">
                              <a:lumMod val="50000"/>
                            </a:schemeClr>
                          </a:solidFill>
                          <a:effectLst/>
                          <a:latin typeface="Calibri"/>
                        </a:rPr>
                        <a:t>MRH en </a:t>
                      </a:r>
                      <a:r>
                        <a:rPr lang="fr-FR" sz="1100" b="1" i="0" u="none" strike="noStrike" dirty="0">
                          <a:solidFill>
                            <a:schemeClr val="bg1">
                              <a:lumMod val="50000"/>
                            </a:schemeClr>
                          </a:solidFill>
                          <a:effectLst/>
                          <a:latin typeface="Calibri"/>
                        </a:rPr>
                        <a:t>brut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0">
                <a:tc gridSpan="2">
                  <a:txBody>
                    <a:bodyPr/>
                    <a:lstStyle/>
                    <a:p>
                      <a:pPr algn="l" fontAlgn="ctr"/>
                      <a:r>
                        <a:rPr lang="fr-FR" sz="1100" b="1" i="0" u="none" strike="noStrike" dirty="0">
                          <a:solidFill>
                            <a:schemeClr val="bg1">
                              <a:lumMod val="50000"/>
                            </a:schemeClr>
                          </a:solidFill>
                          <a:effectLst/>
                          <a:latin typeface="Calibri"/>
                        </a:rPr>
                        <a:t>Prévoyance </a:t>
                      </a:r>
                      <a:r>
                        <a:rPr lang="fr-FR" sz="1100" b="1" i="0" u="none" strike="noStrike" dirty="0" smtClean="0">
                          <a:solidFill>
                            <a:schemeClr val="bg1">
                              <a:lumMod val="50000"/>
                            </a:schemeClr>
                          </a:solidFill>
                          <a:effectLst/>
                          <a:latin typeface="Calibri"/>
                        </a:rPr>
                        <a:t> en brut : </a:t>
                      </a:r>
                      <a:r>
                        <a:rPr lang="fr-FR" sz="1100" b="1" i="0" u="none" strike="noStrike" dirty="0" err="1">
                          <a:solidFill>
                            <a:schemeClr val="bg1">
                              <a:lumMod val="50000"/>
                            </a:schemeClr>
                          </a:solidFill>
                          <a:effectLst/>
                          <a:latin typeface="Calibri"/>
                        </a:rPr>
                        <a:t>Sécur'Famille</a:t>
                      </a:r>
                      <a:r>
                        <a:rPr lang="fr-FR" sz="1100" b="1" i="0" u="none" strike="noStrike" dirty="0">
                          <a:solidFill>
                            <a:schemeClr val="bg1">
                              <a:lumMod val="50000"/>
                            </a:schemeClr>
                          </a:solidFill>
                          <a:effectLst/>
                          <a:latin typeface="Calibri"/>
                        </a:rPr>
                        <a:t> </a:t>
                      </a:r>
                      <a:br>
                        <a:rPr lang="fr-FR" sz="1100" b="1" i="0" u="none" strike="noStrike" dirty="0">
                          <a:solidFill>
                            <a:schemeClr val="bg1">
                              <a:lumMod val="50000"/>
                            </a:schemeClr>
                          </a:solidFill>
                          <a:effectLst/>
                          <a:latin typeface="Calibri"/>
                        </a:rPr>
                      </a:br>
                      <a:r>
                        <a:rPr lang="fr-FR" sz="1100" b="1" i="0" u="none" strike="noStrike" dirty="0">
                          <a:solidFill>
                            <a:schemeClr val="bg1">
                              <a:lumMod val="50000"/>
                            </a:schemeClr>
                          </a:solidFill>
                          <a:effectLst/>
                          <a:latin typeface="Calibri"/>
                        </a:rPr>
                        <a:t>&amp; Santé (coefficient </a:t>
                      </a:r>
                      <a:r>
                        <a:rPr lang="fr-FR" sz="1100" b="1" i="0" u="none" strike="noStrike" dirty="0" smtClean="0">
                          <a:solidFill>
                            <a:schemeClr val="bg1">
                              <a:lumMod val="50000"/>
                            </a:schemeClr>
                          </a:solidFill>
                          <a:effectLst/>
                          <a:latin typeface="Calibri"/>
                        </a:rPr>
                        <a:t>6)</a:t>
                      </a:r>
                      <a:endParaRPr lang="fr-FR" sz="1100" b="1" i="0" u="none" strike="noStrike" dirty="0">
                        <a:solidFill>
                          <a:schemeClr val="bg1">
                            <a:lumMod val="50000"/>
                          </a:schemeClr>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2825">
                <a:tc>
                  <a:txBody>
                    <a:bodyPr/>
                    <a:lstStyle/>
                    <a:p>
                      <a:pPr algn="r" fontAlgn="ctr"/>
                      <a:endParaRPr lang="fr-FR" sz="300" b="0" i="1"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fr-FR" sz="300" b="0" i="1"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fr-FR" sz="300" b="0" i="1"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gridSpan="2">
                  <a:txBody>
                    <a:bodyPr/>
                    <a:lstStyle/>
                    <a:p>
                      <a:pPr algn="ctr" fontAlgn="ctr"/>
                      <a:r>
                        <a:rPr lang="fr-FR" sz="1100" b="0" i="0" u="none" strike="noStrike" dirty="0">
                          <a:solidFill>
                            <a:schemeClr val="tx1">
                              <a:lumMod val="50000"/>
                              <a:lumOff val="50000"/>
                            </a:schemeClr>
                          </a:solidFill>
                          <a:effectLst/>
                          <a:latin typeface="Calibri"/>
                        </a:rPr>
                        <a:t>Total potentiel de gains par </a:t>
                      </a:r>
                      <a:r>
                        <a:rPr lang="fr-FR" sz="1100" b="0" i="0" u="none" strike="noStrike" dirty="0" smtClean="0">
                          <a:solidFill>
                            <a:schemeClr val="tx1">
                              <a:lumMod val="50000"/>
                              <a:lumOff val="50000"/>
                            </a:schemeClr>
                          </a:solidFill>
                          <a:effectLst/>
                          <a:latin typeface="Calibri"/>
                        </a:rPr>
                        <a:t>pers.:</a:t>
                      </a:r>
                      <a:endParaRPr lang="fr-FR" sz="1100" b="0" i="0" u="none" strike="noStrike" dirty="0">
                        <a:solidFill>
                          <a:schemeClr val="tx1">
                            <a:lumMod val="50000"/>
                            <a:lumOff val="50000"/>
                          </a:schemeClr>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fr-FR"/>
                    </a:p>
                  </a:txBody>
                  <a:tcPr/>
                </a:tc>
                <a:tc>
                  <a:txBody>
                    <a:bodyPr/>
                    <a:lstStyle/>
                    <a:p>
                      <a:pPr algn="ctr" fontAlgn="ctr"/>
                      <a:r>
                        <a:rPr lang="fr-FR" sz="1100" b="1" i="0" u="none" strike="noStrike">
                          <a:solidFill>
                            <a:srgbClr val="DCE6F1"/>
                          </a:solidFill>
                          <a:effectLst/>
                          <a:latin typeface="Calibri"/>
                        </a:rPr>
                        <a:t>500 €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88265">
                <a:tc>
                  <a:txBody>
                    <a:bodyPr/>
                    <a:lstStyle/>
                    <a:p>
                      <a:pPr algn="r" fontAlgn="ctr"/>
                      <a:endParaRPr lang="fr-FR" sz="1100" b="0" i="1"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fr-FR" sz="1100" b="0" i="1"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fr-FR" sz="1100" b="0" i="1"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r>
              <a:tr h="238125">
                <a:tc>
                  <a:txBody>
                    <a:bodyPr/>
                    <a:lstStyle/>
                    <a:p>
                      <a:pPr algn="ctr" fontAlgn="ctr"/>
                      <a:r>
                        <a:rPr lang="fr-FR" sz="1100" b="1" i="0" u="none" strike="noStrike" dirty="0">
                          <a:solidFill>
                            <a:srgbClr val="C00000"/>
                          </a:solidFill>
                          <a:effectLst/>
                          <a:latin typeface="Calibri"/>
                        </a:rPr>
                        <a:t>Bonus d'excellence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100" b="1" i="0" u="none" strike="noStrike" dirty="0">
                          <a:solidFill>
                            <a:srgbClr val="C00000"/>
                          </a:solidFill>
                          <a:effectLst/>
                          <a:latin typeface="Calibri"/>
                        </a:rPr>
                        <a:t>Gains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fr-FR" sz="1100" b="0" i="1" u="none" strike="noStrike">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0" i="0" u="none" strike="noStrike" dirty="0">
                          <a:solidFill>
                            <a:schemeClr val="tx1">
                              <a:lumMod val="75000"/>
                              <a:lumOff val="25000"/>
                            </a:schemeClr>
                          </a:solidFill>
                          <a:effectLst/>
                          <a:latin typeface="Calibri"/>
                        </a:rPr>
                        <a:t>4 critères sur 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C00000"/>
                          </a:solidFill>
                          <a:effectLst/>
                          <a:latin typeface="Calibri"/>
                        </a:rPr>
                        <a:t>50 €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fr-FR" sz="1100" b="1" i="0" u="none" strike="noStrike">
                          <a:solidFill>
                            <a:srgbClr val="DCE6F1"/>
                          </a:solidFill>
                          <a:effectLst/>
                          <a:latin typeface="Calibri"/>
                        </a:rPr>
                        <a:t>600 €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190500">
                <a:tc>
                  <a:txBody>
                    <a:bodyPr/>
                    <a:lstStyle/>
                    <a:p>
                      <a:pPr algn="ctr" fontAlgn="ctr"/>
                      <a:r>
                        <a:rPr lang="fr-FR" sz="1100" b="0" i="0" u="none" strike="noStrike" dirty="0">
                          <a:solidFill>
                            <a:schemeClr val="tx1">
                              <a:lumMod val="75000"/>
                              <a:lumOff val="25000"/>
                            </a:schemeClr>
                          </a:solidFill>
                          <a:effectLst/>
                          <a:latin typeface="Calibri"/>
                        </a:rPr>
                        <a:t>5 critères sur 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r>
            </a:tbl>
          </a:graphicData>
        </a:graphic>
      </p:graphicFrame>
      <p:graphicFrame>
        <p:nvGraphicFramePr>
          <p:cNvPr id="21" name="Tableau 20"/>
          <p:cNvGraphicFramePr>
            <a:graphicFrameLocks noGrp="1"/>
          </p:cNvGraphicFramePr>
          <p:nvPr>
            <p:extLst>
              <p:ext uri="{D42A27DB-BD31-4B8C-83A1-F6EECF244321}">
                <p14:modId xmlns:p14="http://schemas.microsoft.com/office/powerpoint/2010/main" val="2991711754"/>
              </p:ext>
            </p:extLst>
          </p:nvPr>
        </p:nvGraphicFramePr>
        <p:xfrm>
          <a:off x="428933" y="1905799"/>
          <a:ext cx="2984500" cy="1656184"/>
        </p:xfrm>
        <a:graphic>
          <a:graphicData uri="http://schemas.openxmlformats.org/drawingml/2006/table">
            <a:tbl>
              <a:tblPr/>
              <a:tblGrid>
                <a:gridCol w="2235200"/>
                <a:gridCol w="749300"/>
              </a:tblGrid>
              <a:tr h="447617">
                <a:tc>
                  <a:txBody>
                    <a:bodyPr/>
                    <a:lstStyle/>
                    <a:p>
                      <a:pPr algn="ctr" fontAlgn="ctr"/>
                      <a:r>
                        <a:rPr lang="fr-FR" sz="1100" b="1" i="0" u="none" strike="noStrike" dirty="0">
                          <a:solidFill>
                            <a:srgbClr val="C00000"/>
                          </a:solidFill>
                          <a:effectLst/>
                          <a:latin typeface="Calibri"/>
                        </a:rPr>
                        <a:t>Critère agence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100" b="1" i="0" u="none" strike="noStrike" dirty="0">
                          <a:solidFill>
                            <a:srgbClr val="C00000"/>
                          </a:solidFill>
                          <a:effectLst/>
                          <a:latin typeface="Calibri"/>
                        </a:rPr>
                        <a:t>Gains </a:t>
                      </a:r>
                      <a:endParaRPr lang="fr-FR" sz="1100" b="1" i="0" u="none" strike="noStrike" dirty="0" smtClean="0">
                        <a:solidFill>
                          <a:srgbClr val="C00000"/>
                        </a:solidFill>
                        <a:effectLst/>
                        <a:latin typeface="Calibri"/>
                      </a:endParaRPr>
                    </a:p>
                    <a:p>
                      <a:pPr algn="ctr" fontAlgn="ctr"/>
                      <a:r>
                        <a:rPr lang="fr-FR" sz="1100" b="1" i="0" u="none" strike="noStrike" dirty="0" smtClean="0">
                          <a:solidFill>
                            <a:srgbClr val="C00000"/>
                          </a:solidFill>
                          <a:effectLst/>
                          <a:latin typeface="Calibri"/>
                        </a:rPr>
                        <a:t>par pers.</a:t>
                      </a:r>
                      <a:endParaRPr lang="fr-FR" sz="1100" b="1" i="0" u="none" strike="noStrike" dirty="0">
                        <a:solidFill>
                          <a:srgbClr val="C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214078">
                <a:tc>
                  <a:txBody>
                    <a:bodyPr/>
                    <a:lstStyle/>
                    <a:p>
                      <a:pPr algn="l" fontAlgn="ctr"/>
                      <a:r>
                        <a:rPr lang="fr-FR" sz="1100" b="1" i="0" u="none" strike="noStrike" dirty="0">
                          <a:solidFill>
                            <a:schemeClr val="tx1">
                              <a:lumMod val="50000"/>
                              <a:lumOff val="50000"/>
                            </a:schemeClr>
                          </a:solidFill>
                          <a:effectLst/>
                          <a:latin typeface="Calibri"/>
                        </a:rPr>
                        <a:t>Crédit à la Consommation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C00000"/>
                          </a:solidFill>
                          <a:effectLst/>
                          <a:latin typeface="Calibri"/>
                        </a:rPr>
                        <a:t>70 €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078">
                <a:tc>
                  <a:txBody>
                    <a:bodyPr/>
                    <a:lstStyle/>
                    <a:p>
                      <a:pPr algn="l" fontAlgn="ctr"/>
                      <a:r>
                        <a:rPr lang="fr-FR" sz="1100" b="1" i="0" u="none" strike="noStrike" dirty="0">
                          <a:solidFill>
                            <a:schemeClr val="tx1">
                              <a:lumMod val="50000"/>
                              <a:lumOff val="50000"/>
                            </a:schemeClr>
                          </a:solidFill>
                          <a:effectLst/>
                          <a:latin typeface="Calibri"/>
                        </a:rPr>
                        <a:t>Unité de compte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C00000"/>
                          </a:solidFill>
                          <a:effectLst/>
                          <a:latin typeface="Calibri"/>
                        </a:rPr>
                        <a:t>70 €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078">
                <a:tc>
                  <a:txBody>
                    <a:bodyPr/>
                    <a:lstStyle/>
                    <a:p>
                      <a:pPr algn="l" fontAlgn="ctr"/>
                      <a:r>
                        <a:rPr lang="fr-FR" sz="1100" b="1" i="0" u="none" strike="noStrike">
                          <a:solidFill>
                            <a:schemeClr val="tx1">
                              <a:lumMod val="50000"/>
                              <a:lumOff val="50000"/>
                            </a:schemeClr>
                          </a:solidFill>
                          <a:effectLst/>
                          <a:latin typeface="Calibri"/>
                        </a:rPr>
                        <a:t>Nombre de forfaits Nets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C00000"/>
                          </a:solidFill>
                          <a:effectLst/>
                          <a:latin typeface="Calibri"/>
                        </a:rPr>
                        <a:t>120 €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4078">
                <a:tc>
                  <a:txBody>
                    <a:bodyPr/>
                    <a:lstStyle/>
                    <a:p>
                      <a:pPr algn="l" fontAlgn="ctr"/>
                      <a:r>
                        <a:rPr lang="fr-FR" sz="1100" b="1" i="0" u="none" strike="noStrike" dirty="0">
                          <a:solidFill>
                            <a:schemeClr val="tx1">
                              <a:lumMod val="50000"/>
                              <a:lumOff val="50000"/>
                            </a:schemeClr>
                          </a:solidFill>
                          <a:effectLst/>
                          <a:latin typeface="Calibri"/>
                        </a:rPr>
                        <a:t>IARD : </a:t>
                      </a:r>
                      <a:r>
                        <a:rPr lang="fr-FR" sz="1100" b="1" i="0" u="none" strike="noStrike" dirty="0" err="1">
                          <a:solidFill>
                            <a:schemeClr val="tx1">
                              <a:lumMod val="50000"/>
                              <a:lumOff val="50000"/>
                            </a:schemeClr>
                          </a:solidFill>
                          <a:effectLst/>
                          <a:latin typeface="Calibri"/>
                        </a:rPr>
                        <a:t>Nbre</a:t>
                      </a:r>
                      <a:r>
                        <a:rPr lang="fr-FR" sz="1100" b="1" i="0" u="none" strike="noStrike" dirty="0">
                          <a:solidFill>
                            <a:schemeClr val="tx1">
                              <a:lumMod val="50000"/>
                              <a:lumOff val="50000"/>
                            </a:schemeClr>
                          </a:solidFill>
                          <a:effectLst/>
                          <a:latin typeface="Calibri"/>
                        </a:rPr>
                        <a:t> Auto &amp; </a:t>
                      </a:r>
                      <a:r>
                        <a:rPr lang="fr-FR" sz="1100" b="1" i="0" u="none" strike="noStrike" dirty="0" smtClean="0">
                          <a:solidFill>
                            <a:schemeClr val="tx1">
                              <a:lumMod val="50000"/>
                              <a:lumOff val="50000"/>
                            </a:schemeClr>
                          </a:solidFill>
                          <a:effectLst/>
                          <a:latin typeface="Calibri"/>
                        </a:rPr>
                        <a:t>MRH en </a:t>
                      </a:r>
                      <a:r>
                        <a:rPr lang="fr-FR" sz="1100" b="1" i="0" u="none" strike="noStrike" dirty="0">
                          <a:solidFill>
                            <a:schemeClr val="tx1">
                              <a:lumMod val="50000"/>
                              <a:lumOff val="50000"/>
                            </a:schemeClr>
                          </a:solidFill>
                          <a:effectLst/>
                          <a:latin typeface="Calibri"/>
                        </a:rPr>
                        <a:t>brut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C00000"/>
                          </a:solidFill>
                          <a:effectLst/>
                          <a:latin typeface="Calibri"/>
                        </a:rPr>
                        <a:t>70 €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2255">
                <a:tc>
                  <a:txBody>
                    <a:bodyPr/>
                    <a:lstStyle/>
                    <a:p>
                      <a:pPr algn="l" fontAlgn="ctr"/>
                      <a:r>
                        <a:rPr lang="fr-FR" sz="1100" b="1" i="0" u="none" strike="noStrike" dirty="0">
                          <a:solidFill>
                            <a:schemeClr val="tx1">
                              <a:lumMod val="50000"/>
                              <a:lumOff val="50000"/>
                            </a:schemeClr>
                          </a:solidFill>
                          <a:effectLst/>
                          <a:latin typeface="Calibri"/>
                        </a:rPr>
                        <a:t>Prévoyance </a:t>
                      </a:r>
                      <a:r>
                        <a:rPr lang="fr-FR" sz="1100" b="1" i="0" u="none" strike="noStrike" dirty="0" smtClean="0">
                          <a:solidFill>
                            <a:schemeClr val="tx1">
                              <a:lumMod val="50000"/>
                              <a:lumOff val="50000"/>
                            </a:schemeClr>
                          </a:solidFill>
                          <a:effectLst/>
                          <a:latin typeface="Calibri"/>
                        </a:rPr>
                        <a:t>en brut : </a:t>
                      </a:r>
                      <a:r>
                        <a:rPr lang="fr-FR" sz="1100" b="1" i="0" u="none" strike="noStrike" dirty="0" err="1">
                          <a:solidFill>
                            <a:schemeClr val="tx1">
                              <a:lumMod val="50000"/>
                              <a:lumOff val="50000"/>
                            </a:schemeClr>
                          </a:solidFill>
                          <a:effectLst/>
                          <a:latin typeface="Calibri"/>
                        </a:rPr>
                        <a:t>Sécur'Famille</a:t>
                      </a:r>
                      <a:r>
                        <a:rPr lang="fr-FR" sz="1100" b="1" i="0" u="none" strike="noStrike" dirty="0">
                          <a:solidFill>
                            <a:schemeClr val="tx1">
                              <a:lumMod val="50000"/>
                              <a:lumOff val="50000"/>
                            </a:schemeClr>
                          </a:solidFill>
                          <a:effectLst/>
                          <a:latin typeface="Calibri"/>
                        </a:rPr>
                        <a:t> </a:t>
                      </a:r>
                      <a:br>
                        <a:rPr lang="fr-FR" sz="1100" b="1" i="0" u="none" strike="noStrike" dirty="0">
                          <a:solidFill>
                            <a:schemeClr val="tx1">
                              <a:lumMod val="50000"/>
                              <a:lumOff val="50000"/>
                            </a:schemeClr>
                          </a:solidFill>
                          <a:effectLst/>
                          <a:latin typeface="Calibri"/>
                        </a:rPr>
                      </a:br>
                      <a:r>
                        <a:rPr lang="fr-FR" sz="1100" b="1" i="0" u="none" strike="noStrike" dirty="0">
                          <a:solidFill>
                            <a:schemeClr val="tx1">
                              <a:lumMod val="50000"/>
                              <a:lumOff val="50000"/>
                            </a:schemeClr>
                          </a:solidFill>
                          <a:effectLst/>
                          <a:latin typeface="Calibri"/>
                        </a:rPr>
                        <a:t>&amp; Santé (coefficient </a:t>
                      </a:r>
                      <a:r>
                        <a:rPr lang="fr-FR" sz="1100" b="1" i="0" u="none" strike="noStrike" dirty="0" smtClean="0">
                          <a:solidFill>
                            <a:schemeClr val="tx1">
                              <a:lumMod val="50000"/>
                              <a:lumOff val="50000"/>
                            </a:schemeClr>
                          </a:solidFill>
                          <a:effectLst/>
                          <a:latin typeface="Calibri"/>
                        </a:rPr>
                        <a:t>6)</a:t>
                      </a:r>
                      <a:endParaRPr lang="fr-FR" sz="1100" b="1" i="0" u="none" strike="noStrike" dirty="0">
                        <a:solidFill>
                          <a:schemeClr val="tx1">
                            <a:lumMod val="50000"/>
                            <a:lumOff val="50000"/>
                          </a:schemeClr>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rgbClr val="C00000"/>
                          </a:solidFill>
                          <a:effectLst/>
                          <a:latin typeface="Calibri"/>
                        </a:rPr>
                        <a:t>70 €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2" name="Tableau 31"/>
          <p:cNvGraphicFramePr>
            <a:graphicFrameLocks noGrp="1"/>
          </p:cNvGraphicFramePr>
          <p:nvPr>
            <p:extLst>
              <p:ext uri="{D42A27DB-BD31-4B8C-83A1-F6EECF244321}">
                <p14:modId xmlns:p14="http://schemas.microsoft.com/office/powerpoint/2010/main" val="123805194"/>
              </p:ext>
            </p:extLst>
          </p:nvPr>
        </p:nvGraphicFramePr>
        <p:xfrm>
          <a:off x="428933" y="3645024"/>
          <a:ext cx="2984500" cy="190500"/>
        </p:xfrm>
        <a:graphic>
          <a:graphicData uri="http://schemas.openxmlformats.org/drawingml/2006/table">
            <a:tbl>
              <a:tblPr/>
              <a:tblGrid>
                <a:gridCol w="2235200"/>
                <a:gridCol w="749300"/>
              </a:tblGrid>
              <a:tr h="190500">
                <a:tc>
                  <a:txBody>
                    <a:bodyPr/>
                    <a:lstStyle/>
                    <a:p>
                      <a:pPr algn="l" fontAlgn="ctr"/>
                      <a:r>
                        <a:rPr lang="fr-FR" sz="1100" b="0" i="0" u="none" strike="noStrike" dirty="0">
                          <a:solidFill>
                            <a:schemeClr val="tx1">
                              <a:lumMod val="50000"/>
                              <a:lumOff val="50000"/>
                            </a:schemeClr>
                          </a:solidFill>
                          <a:effectLst/>
                          <a:latin typeface="Calibri"/>
                        </a:rPr>
                        <a:t>Total </a:t>
                      </a:r>
                      <a:r>
                        <a:rPr lang="fr-FR" sz="1100" b="0" i="0" u="none" strike="noStrike" dirty="0" smtClean="0">
                          <a:solidFill>
                            <a:schemeClr val="tx1">
                              <a:lumMod val="50000"/>
                              <a:lumOff val="50000"/>
                            </a:schemeClr>
                          </a:solidFill>
                          <a:effectLst/>
                          <a:latin typeface="Calibri"/>
                        </a:rPr>
                        <a:t>de </a:t>
                      </a:r>
                      <a:r>
                        <a:rPr lang="fr-FR" sz="1100" b="0" i="0" u="none" strike="noStrike" dirty="0">
                          <a:solidFill>
                            <a:schemeClr val="tx1">
                              <a:lumMod val="50000"/>
                              <a:lumOff val="50000"/>
                            </a:schemeClr>
                          </a:solidFill>
                          <a:effectLst/>
                          <a:latin typeface="Calibri"/>
                        </a:rPr>
                        <a:t>gains par </a:t>
                      </a:r>
                      <a:r>
                        <a:rPr lang="fr-FR" sz="1100" b="0" i="0" u="none" strike="noStrike" dirty="0" smtClean="0">
                          <a:solidFill>
                            <a:schemeClr val="tx1">
                              <a:lumMod val="50000"/>
                              <a:lumOff val="50000"/>
                            </a:schemeClr>
                          </a:solidFill>
                          <a:effectLst/>
                          <a:latin typeface="Calibri"/>
                        </a:rPr>
                        <a:t>personne :</a:t>
                      </a:r>
                      <a:endParaRPr lang="fr-FR" sz="1100" b="0" i="0" u="none" strike="noStrike" dirty="0">
                        <a:solidFill>
                          <a:schemeClr val="tx1">
                            <a:lumMod val="50000"/>
                            <a:lumOff val="50000"/>
                          </a:schemeClr>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0" u="none" strike="noStrike" dirty="0">
                          <a:solidFill>
                            <a:srgbClr val="DCE6F1"/>
                          </a:solidFill>
                          <a:effectLst/>
                          <a:latin typeface="Calibri"/>
                        </a:rPr>
                        <a:t>400 €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bl>
          </a:graphicData>
        </a:graphic>
      </p:graphicFrame>
      <p:graphicFrame>
        <p:nvGraphicFramePr>
          <p:cNvPr id="33" name="Tableau 32"/>
          <p:cNvGraphicFramePr>
            <a:graphicFrameLocks noGrp="1"/>
          </p:cNvGraphicFramePr>
          <p:nvPr>
            <p:extLst>
              <p:ext uri="{D42A27DB-BD31-4B8C-83A1-F6EECF244321}">
                <p14:modId xmlns:p14="http://schemas.microsoft.com/office/powerpoint/2010/main" val="3537439157"/>
              </p:ext>
            </p:extLst>
          </p:nvPr>
        </p:nvGraphicFramePr>
        <p:xfrm>
          <a:off x="3480766" y="1905799"/>
          <a:ext cx="749300" cy="1929725"/>
        </p:xfrm>
        <a:graphic>
          <a:graphicData uri="http://schemas.openxmlformats.org/drawingml/2006/table">
            <a:tbl>
              <a:tblPr/>
              <a:tblGrid>
                <a:gridCol w="749300"/>
              </a:tblGrid>
              <a:tr h="438150">
                <a:tc>
                  <a:txBody>
                    <a:bodyPr/>
                    <a:lstStyle/>
                    <a:p>
                      <a:pPr algn="ctr" fontAlgn="ctr"/>
                      <a:r>
                        <a:rPr lang="fr-FR" sz="1100" b="1" i="0" u="none" strike="noStrike" dirty="0">
                          <a:solidFill>
                            <a:srgbClr val="C00000"/>
                          </a:solidFill>
                          <a:effectLst/>
                          <a:latin typeface="Calibri"/>
                        </a:rPr>
                        <a:t>Bonus collectif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209550">
                <a:tc>
                  <a:txBody>
                    <a:bodyPr/>
                    <a:lstStyle/>
                    <a:p>
                      <a:pPr algn="ctr" fontAlgn="ctr"/>
                      <a:r>
                        <a:rPr lang="fr-FR" sz="1100" b="0" i="0" u="none" strike="noStrike" dirty="0">
                          <a:solidFill>
                            <a:srgbClr val="C00000"/>
                          </a:solidFill>
                          <a:effectLst/>
                          <a:latin typeface="Calibri"/>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ctr" fontAlgn="ctr"/>
                      <a:r>
                        <a:rPr lang="fr-FR" sz="1100" b="0" i="0" u="none" strike="noStrike" dirty="0">
                          <a:solidFill>
                            <a:srgbClr val="C00000"/>
                          </a:solidFill>
                          <a:effectLst/>
                          <a:latin typeface="Calibri"/>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ctr" fontAlgn="ctr"/>
                      <a:r>
                        <a:rPr lang="fr-FR" sz="1100" b="0" i="0" u="none" strike="noStrike" dirty="0">
                          <a:solidFill>
                            <a:srgbClr val="C00000"/>
                          </a:solidFill>
                          <a:effectLst/>
                          <a:latin typeface="Calibri"/>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ctr" fontAlgn="ctr"/>
                      <a:r>
                        <a:rPr lang="fr-FR" sz="1100" b="0" i="0" u="none" strike="noStrike">
                          <a:solidFill>
                            <a:srgbClr val="C00000"/>
                          </a:solidFill>
                          <a:effectLst/>
                          <a:latin typeface="Calibri"/>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0">
                <a:tc>
                  <a:txBody>
                    <a:bodyPr/>
                    <a:lstStyle/>
                    <a:p>
                      <a:pPr algn="ctr" fontAlgn="ctr"/>
                      <a:r>
                        <a:rPr lang="fr-FR" sz="1100" b="0" i="0" u="none" strike="noStrike" dirty="0">
                          <a:solidFill>
                            <a:srgbClr val="C00000"/>
                          </a:solidFill>
                          <a:effectLst/>
                          <a:latin typeface="Calibri"/>
                        </a:rPr>
                        <a:t>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2825">
                <a:tc>
                  <a:txBody>
                    <a:bodyPr/>
                    <a:lstStyle/>
                    <a:p>
                      <a:pPr algn="ctr" fontAlgn="ctr"/>
                      <a:endParaRPr lang="fr-FR" sz="300" b="0" i="1" u="none" strike="noStrike" dirty="0">
                        <a:solidFill>
                          <a:srgbClr val="C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0" u="none" strike="noStrike" dirty="0">
                          <a:solidFill>
                            <a:srgbClr val="DCE6F1"/>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bl>
          </a:graphicData>
        </a:graphic>
      </p:graphicFrame>
      <p:graphicFrame>
        <p:nvGraphicFramePr>
          <p:cNvPr id="34" name="Tableau 33"/>
          <p:cNvGraphicFramePr>
            <a:graphicFrameLocks noGrp="1"/>
          </p:cNvGraphicFramePr>
          <p:nvPr>
            <p:extLst>
              <p:ext uri="{D42A27DB-BD31-4B8C-83A1-F6EECF244321}">
                <p14:modId xmlns:p14="http://schemas.microsoft.com/office/powerpoint/2010/main" val="3666801214"/>
              </p:ext>
            </p:extLst>
          </p:nvPr>
        </p:nvGraphicFramePr>
        <p:xfrm>
          <a:off x="4272854" y="1905799"/>
          <a:ext cx="749300" cy="1929725"/>
        </p:xfrm>
        <a:graphic>
          <a:graphicData uri="http://schemas.openxmlformats.org/drawingml/2006/table">
            <a:tbl>
              <a:tblPr/>
              <a:tblGrid>
                <a:gridCol w="749300"/>
              </a:tblGrid>
              <a:tr h="438150">
                <a:tc>
                  <a:txBody>
                    <a:bodyPr/>
                    <a:lstStyle/>
                    <a:p>
                      <a:pPr algn="ctr" fontAlgn="ctr"/>
                      <a:r>
                        <a:rPr lang="fr-FR" sz="1100" b="1" i="0" u="none" strike="noStrike" dirty="0">
                          <a:solidFill>
                            <a:srgbClr val="C00000"/>
                          </a:solidFill>
                          <a:effectLst/>
                          <a:latin typeface="Calibri"/>
                        </a:rPr>
                        <a:t>Total Gains potentiel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209550">
                <a:tc>
                  <a:txBody>
                    <a:bodyPr/>
                    <a:lstStyle/>
                    <a:p>
                      <a:pPr algn="ctr" fontAlgn="ctr"/>
                      <a:r>
                        <a:rPr lang="fr-FR" sz="1100" b="0" i="0" u="none" strike="noStrike" dirty="0">
                          <a:solidFill>
                            <a:srgbClr val="C00000"/>
                          </a:solidFill>
                          <a:effectLst/>
                          <a:latin typeface="Calibri"/>
                        </a:rPr>
                        <a:t>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ctr" fontAlgn="ctr"/>
                      <a:r>
                        <a:rPr lang="fr-FR" sz="1100" b="0" i="0" u="none" strike="noStrike" dirty="0">
                          <a:solidFill>
                            <a:srgbClr val="C00000"/>
                          </a:solidFill>
                          <a:effectLst/>
                          <a:latin typeface="Calibri"/>
                        </a:rPr>
                        <a:t>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ctr" fontAlgn="ctr"/>
                      <a:r>
                        <a:rPr lang="fr-FR" sz="1100" b="0" i="0" u="none" strike="noStrike" dirty="0">
                          <a:solidFill>
                            <a:srgbClr val="C00000"/>
                          </a:solidFill>
                          <a:effectLst/>
                          <a:latin typeface="Calibri"/>
                        </a:rPr>
                        <a:t>140 €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ctr" fontAlgn="ctr"/>
                      <a:r>
                        <a:rPr lang="fr-FR" sz="1100" b="0" i="0" u="none" strike="noStrike" dirty="0">
                          <a:solidFill>
                            <a:srgbClr val="C00000"/>
                          </a:solidFill>
                          <a:effectLst/>
                          <a:latin typeface="Calibri"/>
                        </a:rPr>
                        <a:t>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0">
                <a:tc>
                  <a:txBody>
                    <a:bodyPr/>
                    <a:lstStyle/>
                    <a:p>
                      <a:pPr algn="ctr" fontAlgn="ctr"/>
                      <a:r>
                        <a:rPr lang="fr-FR" sz="1100" b="0" i="0" u="none" strike="noStrike" dirty="0">
                          <a:solidFill>
                            <a:srgbClr val="C00000"/>
                          </a:solidFill>
                          <a:effectLst/>
                          <a:latin typeface="Calibri"/>
                        </a:rPr>
                        <a:t>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2825">
                <a:tc>
                  <a:txBody>
                    <a:bodyPr/>
                    <a:lstStyle/>
                    <a:p>
                      <a:pPr algn="ctr" fontAlgn="ctr"/>
                      <a:endParaRPr lang="fr-FR" sz="300" b="0" i="1"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1" i="0" u="none" strike="noStrike" dirty="0">
                          <a:solidFill>
                            <a:srgbClr val="DCE6F1"/>
                          </a:solidFill>
                          <a:effectLst/>
                          <a:latin typeface="Calibri"/>
                        </a:rPr>
                        <a:t>500 €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bl>
          </a:graphicData>
        </a:graphic>
      </p:graphicFrame>
      <p:graphicFrame>
        <p:nvGraphicFramePr>
          <p:cNvPr id="35" name="Tableau 34"/>
          <p:cNvGraphicFramePr>
            <a:graphicFrameLocks noGrp="1"/>
          </p:cNvGraphicFramePr>
          <p:nvPr>
            <p:extLst>
              <p:ext uri="{D42A27DB-BD31-4B8C-83A1-F6EECF244321}">
                <p14:modId xmlns:p14="http://schemas.microsoft.com/office/powerpoint/2010/main" val="1312398924"/>
              </p:ext>
            </p:extLst>
          </p:nvPr>
        </p:nvGraphicFramePr>
        <p:xfrm>
          <a:off x="2472654" y="4005064"/>
          <a:ext cx="2527301" cy="619125"/>
        </p:xfrm>
        <a:graphic>
          <a:graphicData uri="http://schemas.openxmlformats.org/drawingml/2006/table">
            <a:tbl>
              <a:tblPr/>
              <a:tblGrid>
                <a:gridCol w="1631549"/>
                <a:gridCol w="140761"/>
                <a:gridCol w="754991"/>
              </a:tblGrid>
              <a:tr h="238125">
                <a:tc>
                  <a:txBody>
                    <a:bodyPr/>
                    <a:lstStyle/>
                    <a:p>
                      <a:pPr algn="ctr" fontAlgn="ctr"/>
                      <a:r>
                        <a:rPr lang="fr-FR" sz="1100" b="1" i="0" u="none" strike="noStrike" dirty="0">
                          <a:solidFill>
                            <a:srgbClr val="C00000"/>
                          </a:solidFill>
                          <a:effectLst/>
                          <a:latin typeface="Calibri"/>
                        </a:rPr>
                        <a:t>Bonus d'excellence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fr-FR" sz="1100" b="0" i="1" u="none" strike="noStrike">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0" u="none" strike="noStrike" dirty="0">
                          <a:solidFill>
                            <a:srgbClr val="C00000"/>
                          </a:solidFill>
                          <a:effectLst/>
                          <a:latin typeface="Calibri"/>
                        </a:rPr>
                        <a:t>Gains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190500">
                <a:tc>
                  <a:txBody>
                    <a:bodyPr/>
                    <a:lstStyle/>
                    <a:p>
                      <a:pPr algn="ctr" fontAlgn="ctr"/>
                      <a:r>
                        <a:rPr lang="fr-FR" sz="1100" b="0" i="0" u="none" strike="noStrike" dirty="0">
                          <a:solidFill>
                            <a:schemeClr val="tx1">
                              <a:lumMod val="75000"/>
                              <a:lumOff val="25000"/>
                            </a:schemeClr>
                          </a:solidFill>
                          <a:effectLst/>
                          <a:latin typeface="Calibri"/>
                        </a:rPr>
                        <a:t>4 critères sur 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fr-FR" sz="1100" b="0" i="1" u="none" strike="noStrike">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dirty="0">
                          <a:solidFill>
                            <a:srgbClr val="C00000"/>
                          </a:solidFill>
                          <a:effectLst/>
                          <a:latin typeface="Calibri"/>
                        </a:rPr>
                        <a:t>50 €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0" i="0" u="none" strike="noStrike" dirty="0">
                          <a:solidFill>
                            <a:schemeClr val="tx1">
                              <a:lumMod val="75000"/>
                              <a:lumOff val="25000"/>
                            </a:schemeClr>
                          </a:solidFill>
                          <a:effectLst/>
                          <a:latin typeface="Calibri"/>
                        </a:rPr>
                        <a:t>5 critères sur 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fr-FR" sz="1100" b="0" i="1" u="none" strike="noStrike">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0" i="0" u="none" strike="noStrike" dirty="0">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6" name="Tableau 35"/>
          <p:cNvGraphicFramePr>
            <a:graphicFrameLocks noGrp="1"/>
          </p:cNvGraphicFramePr>
          <p:nvPr>
            <p:extLst>
              <p:ext uri="{D42A27DB-BD31-4B8C-83A1-F6EECF244321}">
                <p14:modId xmlns:p14="http://schemas.microsoft.com/office/powerpoint/2010/main" val="271486658"/>
              </p:ext>
            </p:extLst>
          </p:nvPr>
        </p:nvGraphicFramePr>
        <p:xfrm>
          <a:off x="2472654" y="4664169"/>
          <a:ext cx="2527301" cy="190500"/>
        </p:xfrm>
        <a:graphic>
          <a:graphicData uri="http://schemas.openxmlformats.org/drawingml/2006/table">
            <a:tbl>
              <a:tblPr/>
              <a:tblGrid>
                <a:gridCol w="1631549"/>
                <a:gridCol w="140761"/>
                <a:gridCol w="754991"/>
              </a:tblGrid>
              <a:tr h="190500">
                <a:tc>
                  <a:txBody>
                    <a:bodyPr/>
                    <a:lstStyle/>
                    <a:p>
                      <a:pPr algn="r" fontAlgn="ctr"/>
                      <a:r>
                        <a:rPr lang="fr-FR" sz="1100" b="0" i="1" u="none" strike="noStrike" dirty="0">
                          <a:solidFill>
                            <a:schemeClr val="tx1">
                              <a:lumMod val="75000"/>
                              <a:lumOff val="25000"/>
                            </a:schemeClr>
                          </a:solidFill>
                          <a:effectLst/>
                          <a:latin typeface="Calibri"/>
                        </a:rPr>
                        <a:t>GAINS POTENTIELS</a:t>
                      </a:r>
                    </a:p>
                  </a:txBody>
                  <a:tcPr marL="9525" marR="9525" marT="9525" marB="0" anchor="ctr">
                    <a:lnL>
                      <a:noFill/>
                    </a:lnL>
                    <a:lnR>
                      <a:noFill/>
                    </a:lnR>
                    <a:lnT>
                      <a:noFill/>
                    </a:lnT>
                    <a:lnB>
                      <a:noFill/>
                    </a:lnB>
                  </a:tcPr>
                </a:tc>
                <a:tc>
                  <a:txBody>
                    <a:bodyPr/>
                    <a:lstStyle/>
                    <a:p>
                      <a:pPr algn="l" fontAlgn="ctr"/>
                      <a:endParaRPr lang="fr-FR" sz="1100" b="0" i="0" u="none" strike="noStrike">
                        <a:solidFill>
                          <a:srgbClr val="000000"/>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1100" b="1" i="0" u="none" strike="noStrike" dirty="0">
                          <a:solidFill>
                            <a:srgbClr val="FFFFFF"/>
                          </a:solidFill>
                          <a:effectLst/>
                          <a:latin typeface="Calibri"/>
                        </a:rPr>
                        <a:t>600 €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bl>
          </a:graphicData>
        </a:graphic>
      </p:graphicFrame>
      <p:sp>
        <p:nvSpPr>
          <p:cNvPr id="6" name="ZoneTexte 5"/>
          <p:cNvSpPr txBox="1"/>
          <p:nvPr/>
        </p:nvSpPr>
        <p:spPr>
          <a:xfrm>
            <a:off x="1115616" y="4963889"/>
            <a:ext cx="7342266" cy="276999"/>
          </a:xfrm>
          <a:prstGeom prst="rect">
            <a:avLst/>
          </a:prstGeom>
          <a:noFill/>
        </p:spPr>
        <p:txBody>
          <a:bodyPr wrap="none" rtlCol="0">
            <a:spAutoFit/>
          </a:bodyPr>
          <a:lstStyle/>
          <a:p>
            <a:r>
              <a:rPr lang="fr-FR" sz="1200" b="1" dirty="0" smtClean="0">
                <a:solidFill>
                  <a:schemeClr val="bg1">
                    <a:lumMod val="50000"/>
                  </a:schemeClr>
                </a:solidFill>
              </a:rPr>
              <a:t>Le déclenchement </a:t>
            </a:r>
            <a:r>
              <a:rPr lang="fr-FR" sz="1200" b="1" dirty="0">
                <a:solidFill>
                  <a:schemeClr val="bg1">
                    <a:lumMod val="50000"/>
                  </a:schemeClr>
                </a:solidFill>
              </a:rPr>
              <a:t>des </a:t>
            </a:r>
            <a:r>
              <a:rPr lang="fr-FR" sz="1200" b="1" dirty="0" smtClean="0">
                <a:solidFill>
                  <a:schemeClr val="bg1">
                    <a:lumMod val="50000"/>
                  </a:schemeClr>
                </a:solidFill>
              </a:rPr>
              <a:t>gains est </a:t>
            </a:r>
            <a:r>
              <a:rPr lang="fr-FR" sz="1200" b="1" dirty="0">
                <a:solidFill>
                  <a:schemeClr val="bg1">
                    <a:lumMod val="50000"/>
                  </a:schemeClr>
                </a:solidFill>
              </a:rPr>
              <a:t>effectif pour chaque critère dès que l’objectif est atteint pour le critère concerné</a:t>
            </a:r>
          </a:p>
        </p:txBody>
      </p:sp>
      <p:sp>
        <p:nvSpPr>
          <p:cNvPr id="7" name="Ellipse 6"/>
          <p:cNvSpPr/>
          <p:nvPr/>
        </p:nvSpPr>
        <p:spPr>
          <a:xfrm>
            <a:off x="899592" y="5024864"/>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1</a:t>
            </a:r>
            <a:endParaRPr lang="fr-FR" sz="1100" b="1" dirty="0">
              <a:solidFill>
                <a:schemeClr val="bg1">
                  <a:lumMod val="85000"/>
                </a:schemeClr>
              </a:solidFill>
            </a:endParaRPr>
          </a:p>
        </p:txBody>
      </p:sp>
      <p:sp>
        <p:nvSpPr>
          <p:cNvPr id="25" name="ZoneTexte 24"/>
          <p:cNvSpPr txBox="1"/>
          <p:nvPr/>
        </p:nvSpPr>
        <p:spPr>
          <a:xfrm>
            <a:off x="1115616" y="5312896"/>
            <a:ext cx="5473165" cy="276999"/>
          </a:xfrm>
          <a:prstGeom prst="rect">
            <a:avLst/>
          </a:prstGeom>
          <a:noFill/>
        </p:spPr>
        <p:txBody>
          <a:bodyPr wrap="none" rtlCol="0">
            <a:spAutoFit/>
          </a:bodyPr>
          <a:lstStyle/>
          <a:p>
            <a:r>
              <a:rPr lang="fr-FR" sz="1200" b="1" dirty="0">
                <a:solidFill>
                  <a:schemeClr val="bg1">
                    <a:lumMod val="50000"/>
                  </a:schemeClr>
                </a:solidFill>
              </a:rPr>
              <a:t>Notre objectif sur les forfaits est </a:t>
            </a:r>
            <a:r>
              <a:rPr lang="fr-FR" sz="1200" b="1" dirty="0" smtClean="0">
                <a:solidFill>
                  <a:schemeClr val="bg1">
                    <a:lumMod val="50000"/>
                  </a:schemeClr>
                </a:solidFill>
              </a:rPr>
              <a:t>ambitieux </a:t>
            </a:r>
            <a:r>
              <a:rPr lang="fr-FR" sz="1200" b="1" dirty="0" smtClean="0">
                <a:solidFill>
                  <a:schemeClr val="bg1">
                    <a:lumMod val="50000"/>
                  </a:schemeClr>
                </a:solidFill>
                <a:sym typeface="Wingdings" panose="05000000000000000000" pitchFamily="2" charset="2"/>
              </a:rPr>
              <a:t> </a:t>
            </a:r>
            <a:r>
              <a:rPr lang="fr-FR" sz="1200" b="1" dirty="0" smtClean="0">
                <a:solidFill>
                  <a:schemeClr val="bg1">
                    <a:lumMod val="50000"/>
                  </a:schemeClr>
                </a:solidFill>
              </a:rPr>
              <a:t>le </a:t>
            </a:r>
            <a:r>
              <a:rPr lang="fr-FR" sz="1200" b="1" dirty="0">
                <a:solidFill>
                  <a:schemeClr val="bg1">
                    <a:lumMod val="50000"/>
                  </a:schemeClr>
                </a:solidFill>
              </a:rPr>
              <a:t>gain sur cette ligne est surpondéré</a:t>
            </a:r>
          </a:p>
        </p:txBody>
      </p:sp>
      <p:sp>
        <p:nvSpPr>
          <p:cNvPr id="26" name="Ellipse 25"/>
          <p:cNvSpPr/>
          <p:nvPr/>
        </p:nvSpPr>
        <p:spPr>
          <a:xfrm>
            <a:off x="899592" y="5373871"/>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2</a:t>
            </a:r>
            <a:endParaRPr lang="fr-FR" sz="1100" b="1" dirty="0">
              <a:solidFill>
                <a:schemeClr val="bg1">
                  <a:lumMod val="85000"/>
                </a:schemeClr>
              </a:solidFill>
            </a:endParaRPr>
          </a:p>
        </p:txBody>
      </p:sp>
      <p:sp>
        <p:nvSpPr>
          <p:cNvPr id="27" name="ZoneTexte 26"/>
          <p:cNvSpPr txBox="1"/>
          <p:nvPr/>
        </p:nvSpPr>
        <p:spPr>
          <a:xfrm>
            <a:off x="1115616" y="5672936"/>
            <a:ext cx="7031412" cy="646331"/>
          </a:xfrm>
          <a:prstGeom prst="rect">
            <a:avLst/>
          </a:prstGeom>
          <a:noFill/>
        </p:spPr>
        <p:txBody>
          <a:bodyPr wrap="none" rtlCol="0">
            <a:spAutoFit/>
          </a:bodyPr>
          <a:lstStyle/>
          <a:p>
            <a:r>
              <a:rPr lang="fr-FR" sz="1200" b="1" dirty="0" smtClean="0">
                <a:solidFill>
                  <a:schemeClr val="bg1">
                    <a:lumMod val="50000"/>
                  </a:schemeClr>
                </a:solidFill>
              </a:rPr>
              <a:t>La dynamique du Territoire et de la Région sera un facteur clé de succès : </a:t>
            </a:r>
          </a:p>
          <a:p>
            <a:pPr marL="171450" indent="-171450">
              <a:buFont typeface="Arial" panose="020B0604020202020204" pitchFamily="34" charset="0"/>
              <a:buChar char="•"/>
            </a:pPr>
            <a:r>
              <a:rPr lang="fr-FR" sz="1200" b="1" dirty="0" smtClean="0">
                <a:solidFill>
                  <a:schemeClr val="bg1">
                    <a:lumMod val="50000"/>
                  </a:schemeClr>
                </a:solidFill>
              </a:rPr>
              <a:t>Pour les agences, un bonus collectif est octroyé si les objectifs </a:t>
            </a:r>
            <a:r>
              <a:rPr lang="fr-FR" sz="1200" b="1" dirty="0">
                <a:solidFill>
                  <a:schemeClr val="bg1">
                    <a:lumMod val="50000"/>
                  </a:schemeClr>
                </a:solidFill>
              </a:rPr>
              <a:t>de l’agence </a:t>
            </a:r>
            <a:r>
              <a:rPr lang="fr-FR" sz="1200" b="1" u="sng" dirty="0">
                <a:solidFill>
                  <a:schemeClr val="bg1">
                    <a:lumMod val="50000"/>
                  </a:schemeClr>
                </a:solidFill>
              </a:rPr>
              <a:t>et</a:t>
            </a:r>
            <a:r>
              <a:rPr lang="fr-FR" sz="1200" b="1" dirty="0">
                <a:solidFill>
                  <a:schemeClr val="bg1">
                    <a:lumMod val="50000"/>
                  </a:schemeClr>
                </a:solidFill>
              </a:rPr>
              <a:t> du territoire </a:t>
            </a:r>
            <a:r>
              <a:rPr lang="fr-FR" sz="1200" b="1" dirty="0" smtClean="0">
                <a:solidFill>
                  <a:schemeClr val="bg1">
                    <a:lumMod val="50000"/>
                  </a:schemeClr>
                </a:solidFill>
              </a:rPr>
              <a:t>sont atteints</a:t>
            </a:r>
          </a:p>
          <a:p>
            <a:pPr marL="171450" indent="-171450">
              <a:buFont typeface="Arial" panose="020B0604020202020204" pitchFamily="34" charset="0"/>
              <a:buChar char="•"/>
            </a:pPr>
            <a:r>
              <a:rPr lang="fr-FR" sz="1200" b="1" dirty="0" smtClean="0">
                <a:solidFill>
                  <a:schemeClr val="bg1">
                    <a:lumMod val="50000"/>
                  </a:schemeClr>
                </a:solidFill>
              </a:rPr>
              <a:t>Pour les territoires, </a:t>
            </a:r>
            <a:r>
              <a:rPr lang="fr-FR" sz="1200" b="1" dirty="0">
                <a:solidFill>
                  <a:schemeClr val="bg1">
                    <a:lumMod val="50000"/>
                  </a:schemeClr>
                </a:solidFill>
              </a:rPr>
              <a:t>un bonus collectif est octroyé si les objectifs </a:t>
            </a:r>
            <a:r>
              <a:rPr lang="fr-FR" sz="1200" b="1" dirty="0" smtClean="0">
                <a:solidFill>
                  <a:schemeClr val="bg1">
                    <a:lumMod val="50000"/>
                  </a:schemeClr>
                </a:solidFill>
              </a:rPr>
              <a:t>du territoire </a:t>
            </a:r>
            <a:r>
              <a:rPr lang="fr-FR" sz="1200" b="1" u="sng" dirty="0">
                <a:solidFill>
                  <a:schemeClr val="bg1">
                    <a:lumMod val="50000"/>
                  </a:schemeClr>
                </a:solidFill>
              </a:rPr>
              <a:t>et</a:t>
            </a:r>
            <a:r>
              <a:rPr lang="fr-FR" sz="1200" b="1" dirty="0">
                <a:solidFill>
                  <a:schemeClr val="bg1">
                    <a:lumMod val="50000"/>
                  </a:schemeClr>
                </a:solidFill>
              </a:rPr>
              <a:t> </a:t>
            </a:r>
            <a:r>
              <a:rPr lang="fr-FR" sz="1200" b="1" dirty="0" smtClean="0">
                <a:solidFill>
                  <a:schemeClr val="bg1">
                    <a:lumMod val="50000"/>
                  </a:schemeClr>
                </a:solidFill>
              </a:rPr>
              <a:t>de la région </a:t>
            </a:r>
            <a:r>
              <a:rPr lang="fr-FR" sz="1200" b="1" dirty="0">
                <a:solidFill>
                  <a:schemeClr val="bg1">
                    <a:lumMod val="50000"/>
                  </a:schemeClr>
                </a:solidFill>
              </a:rPr>
              <a:t>sont atteints</a:t>
            </a:r>
          </a:p>
        </p:txBody>
      </p:sp>
      <p:sp>
        <p:nvSpPr>
          <p:cNvPr id="28" name="Ellipse 27"/>
          <p:cNvSpPr/>
          <p:nvPr/>
        </p:nvSpPr>
        <p:spPr>
          <a:xfrm>
            <a:off x="899592" y="5733911"/>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3</a:t>
            </a:r>
            <a:endParaRPr lang="fr-FR" sz="1100" b="1" dirty="0">
              <a:solidFill>
                <a:schemeClr val="bg1">
                  <a:lumMod val="85000"/>
                </a:schemeClr>
              </a:solidFill>
            </a:endParaRPr>
          </a:p>
        </p:txBody>
      </p:sp>
      <p:sp>
        <p:nvSpPr>
          <p:cNvPr id="29" name="Ellipse 28"/>
          <p:cNvSpPr/>
          <p:nvPr/>
        </p:nvSpPr>
        <p:spPr>
          <a:xfrm>
            <a:off x="2700211" y="1971992"/>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1</a:t>
            </a:r>
            <a:endParaRPr lang="fr-FR" sz="1100" b="1" dirty="0">
              <a:solidFill>
                <a:schemeClr val="bg1">
                  <a:lumMod val="85000"/>
                </a:schemeClr>
              </a:solidFill>
            </a:endParaRPr>
          </a:p>
        </p:txBody>
      </p:sp>
      <p:sp>
        <p:nvSpPr>
          <p:cNvPr id="30" name="Ellipse 29"/>
          <p:cNvSpPr/>
          <p:nvPr/>
        </p:nvSpPr>
        <p:spPr>
          <a:xfrm>
            <a:off x="2357858" y="2808087"/>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2</a:t>
            </a:r>
            <a:endParaRPr lang="fr-FR" sz="1100" b="1" dirty="0">
              <a:solidFill>
                <a:schemeClr val="bg1">
                  <a:lumMod val="85000"/>
                </a:schemeClr>
              </a:solidFill>
            </a:endParaRPr>
          </a:p>
        </p:txBody>
      </p:sp>
      <p:sp>
        <p:nvSpPr>
          <p:cNvPr id="31" name="Ellipse 30"/>
          <p:cNvSpPr/>
          <p:nvPr/>
        </p:nvSpPr>
        <p:spPr>
          <a:xfrm>
            <a:off x="3497935" y="1962931"/>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3</a:t>
            </a:r>
            <a:endParaRPr lang="fr-FR" sz="1100" b="1" dirty="0">
              <a:solidFill>
                <a:schemeClr val="bg1">
                  <a:lumMod val="85000"/>
                </a:schemeClr>
              </a:solidFill>
            </a:endParaRPr>
          </a:p>
        </p:txBody>
      </p:sp>
      <p:grpSp>
        <p:nvGrpSpPr>
          <p:cNvPr id="38" name="Groupe 37"/>
          <p:cNvGrpSpPr/>
          <p:nvPr/>
        </p:nvGrpSpPr>
        <p:grpSpPr>
          <a:xfrm>
            <a:off x="6184901" y="79127"/>
            <a:ext cx="2665294" cy="185794"/>
            <a:chOff x="3581398" y="6163732"/>
            <a:chExt cx="4444995" cy="211667"/>
          </a:xfrm>
        </p:grpSpPr>
        <p:sp>
          <p:nvSpPr>
            <p:cNvPr id="41" name="Rectangle 40"/>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Gestion Privée</a:t>
              </a:r>
              <a:endParaRPr lang="fr-FR" sz="900" b="1" dirty="0">
                <a:solidFill>
                  <a:schemeClr val="tx1">
                    <a:lumMod val="65000"/>
                    <a:lumOff val="35000"/>
                  </a:schemeClr>
                </a:solidFill>
              </a:endParaRPr>
            </a:p>
          </p:txBody>
        </p:sp>
        <p:sp>
          <p:nvSpPr>
            <p:cNvPr id="42" name="Rectangle 41"/>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43" name="Rectangle 42"/>
            <p:cNvSpPr/>
            <p:nvPr/>
          </p:nvSpPr>
          <p:spPr>
            <a:xfrm>
              <a:off x="3581398"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Particuliers</a:t>
              </a:r>
              <a:endParaRPr lang="fr-FR" sz="900" b="1" dirty="0">
                <a:solidFill>
                  <a:srgbClr val="C00000"/>
                </a:solidFill>
              </a:endParaRPr>
            </a:p>
          </p:txBody>
        </p:sp>
      </p:grpSp>
      <p:sp>
        <p:nvSpPr>
          <p:cNvPr id="37" name="Ellipse 36"/>
          <p:cNvSpPr/>
          <p:nvPr/>
        </p:nvSpPr>
        <p:spPr>
          <a:xfrm>
            <a:off x="1921183" y="2600830"/>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4</a:t>
            </a:r>
            <a:endParaRPr lang="fr-FR" sz="1100" b="1" dirty="0">
              <a:solidFill>
                <a:schemeClr val="bg1">
                  <a:lumMod val="85000"/>
                </a:schemeClr>
              </a:solidFill>
            </a:endParaRPr>
          </a:p>
        </p:txBody>
      </p:sp>
      <p:sp>
        <p:nvSpPr>
          <p:cNvPr id="39" name="ZoneTexte 38"/>
          <p:cNvSpPr txBox="1"/>
          <p:nvPr/>
        </p:nvSpPr>
        <p:spPr>
          <a:xfrm>
            <a:off x="1104726" y="6400837"/>
            <a:ext cx="8009693" cy="276999"/>
          </a:xfrm>
          <a:prstGeom prst="rect">
            <a:avLst/>
          </a:prstGeom>
          <a:noFill/>
        </p:spPr>
        <p:txBody>
          <a:bodyPr wrap="none" rtlCol="0">
            <a:spAutoFit/>
          </a:bodyPr>
          <a:lstStyle/>
          <a:p>
            <a:r>
              <a:rPr lang="fr-FR" sz="1200" b="1" dirty="0" smtClean="0">
                <a:solidFill>
                  <a:schemeClr val="bg1">
                    <a:lumMod val="50000"/>
                  </a:schemeClr>
                </a:solidFill>
              </a:rPr>
              <a:t>La totalité des souscriptions de Nymphéa 2 , depuis le lancement du fonds le 10/04/19 au 06/07/2019 sera prise en compte</a:t>
            </a:r>
            <a:endParaRPr lang="fr-FR" sz="1200" b="1" dirty="0">
              <a:solidFill>
                <a:schemeClr val="bg1">
                  <a:lumMod val="50000"/>
                </a:schemeClr>
              </a:solidFill>
            </a:endParaRPr>
          </a:p>
        </p:txBody>
      </p:sp>
      <p:sp>
        <p:nvSpPr>
          <p:cNvPr id="40" name="Ellipse 39"/>
          <p:cNvSpPr/>
          <p:nvPr/>
        </p:nvSpPr>
        <p:spPr>
          <a:xfrm>
            <a:off x="888702" y="6461812"/>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bg1">
                    <a:lumMod val="85000"/>
                  </a:schemeClr>
                </a:solidFill>
              </a:rPr>
              <a:t>4</a:t>
            </a:r>
          </a:p>
        </p:txBody>
      </p:sp>
    </p:spTree>
    <p:extLst>
      <p:ext uri="{BB962C8B-B14F-4D97-AF65-F5344CB8AC3E}">
        <p14:creationId xmlns:p14="http://schemas.microsoft.com/office/powerpoint/2010/main" val="3339985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randombar(horizontal)">
                                      <p:cBhvr>
                                        <p:cTn id="10" dur="500"/>
                                        <p:tgtEl>
                                          <p:spTgt spid="17"/>
                                        </p:tgtEl>
                                      </p:cBhvr>
                                    </p:animEffect>
                                  </p:childTnLst>
                                </p:cTn>
                              </p:par>
                              <p:par>
                                <p:cTn id="11" presetID="14" presetClass="entr" presetSubtype="1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randombar(horizont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randombar(horizontal)">
                                      <p:cBhvr>
                                        <p:cTn id="18" dur="500"/>
                                        <p:tgtEl>
                                          <p:spTgt spid="2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randombar(horizontal)">
                                      <p:cBhvr>
                                        <p:cTn id="29" dur="500"/>
                                        <p:tgtEl>
                                          <p:spTgt spid="25"/>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randombar(horizontal)">
                                      <p:cBhvr>
                                        <p:cTn id="32" dur="500"/>
                                        <p:tgtEl>
                                          <p:spTgt spid="26"/>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randombar(horizontal)">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randombar(horizontal)">
                                      <p:cBhvr>
                                        <p:cTn id="40" dur="500"/>
                                        <p:tgtEl>
                                          <p:spTgt spid="33"/>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randombar(horizontal)">
                                      <p:cBhvr>
                                        <p:cTn id="45" dur="500"/>
                                        <p:tgtEl>
                                          <p:spTgt spid="27"/>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randombar(horizontal)">
                                      <p:cBhvr>
                                        <p:cTn id="48" dur="500"/>
                                        <p:tgtEl>
                                          <p:spTgt spid="28"/>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nodeType="click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randombar(horizontal)">
                                      <p:cBhvr>
                                        <p:cTn id="56" dur="500"/>
                                        <p:tgtEl>
                                          <p:spTgt spid="34"/>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nodeType="click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randombar(horizontal)">
                                      <p:cBhvr>
                                        <p:cTn id="61" dur="500"/>
                                        <p:tgtEl>
                                          <p:spTgt spid="35"/>
                                        </p:tgtEl>
                                      </p:cBhvr>
                                    </p:animEffect>
                                  </p:childTnLst>
                                </p:cTn>
                              </p:par>
                              <p:par>
                                <p:cTn id="62" presetID="14" presetClass="entr" presetSubtype="10" fill="hold"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randombar(horizontal)">
                                      <p:cBhvr>
                                        <p:cTn id="64" dur="500"/>
                                        <p:tgtEl>
                                          <p:spTgt spid="36"/>
                                        </p:tgtEl>
                                      </p:cBhvr>
                                    </p:animEffect>
                                  </p:childTnLst>
                                </p:cTn>
                              </p:par>
                            </p:childTnLst>
                          </p:cTn>
                        </p:par>
                      </p:childTnLst>
                    </p:cTn>
                  </p:par>
                  <p:par>
                    <p:cTn id="65" fill="hold">
                      <p:stCondLst>
                        <p:cond delay="indefinite"/>
                      </p:stCondLst>
                      <p:childTnLst>
                        <p:par>
                          <p:cTn id="66" fill="hold">
                            <p:stCondLst>
                              <p:cond delay="0"/>
                            </p:stCondLst>
                            <p:childTnLst>
                              <p:par>
                                <p:cTn id="67" presetID="14" presetClass="entr" presetSubtype="10"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randombar(horizontal)">
                                      <p:cBhvr>
                                        <p:cTn id="69" dur="500"/>
                                        <p:tgtEl>
                                          <p:spTgt spid="18"/>
                                        </p:tgtEl>
                                      </p:cBhvr>
                                    </p:animEffect>
                                  </p:childTnLst>
                                </p:cTn>
                              </p:par>
                              <p:par>
                                <p:cTn id="70" presetID="14" presetClass="entr" presetSubtype="10" fill="hold"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randombar(horizontal)">
                                      <p:cBhvr>
                                        <p:cTn id="72" dur="500"/>
                                        <p:tgtEl>
                                          <p:spTgt spid="19"/>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randombar(horizontal)">
                                      <p:cBhvr>
                                        <p:cTn id="75" dur="500"/>
                                        <p:tgtEl>
                                          <p:spTgt spid="37"/>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randombar(horizontal)">
                                      <p:cBhvr>
                                        <p:cTn id="78" dur="500"/>
                                        <p:tgtEl>
                                          <p:spTgt spid="39"/>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randombar(horizontal)">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6" grpId="0"/>
      <p:bldP spid="7" grpId="0" animBg="1"/>
      <p:bldP spid="25" grpId="0"/>
      <p:bldP spid="26" grpId="0" animBg="1"/>
      <p:bldP spid="27" grpId="0"/>
      <p:bldP spid="28" grpId="0" animBg="1"/>
      <p:bldP spid="29" grpId="0" animBg="1"/>
      <p:bldP spid="30" grpId="0" animBg="1"/>
      <p:bldP spid="31" grpId="0" animBg="1"/>
      <p:bldP spid="37" grpId="0" animBg="1"/>
      <p:bldP spid="39" grpId="0"/>
      <p:bldP spid="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p:txBody>
          <a:bodyPr/>
          <a:lstStyle/>
          <a:p>
            <a:r>
              <a:rPr lang="fr-FR" sz="1600" b="1" dirty="0"/>
              <a:t>En synergie avec le Marché Grand Public, un </a:t>
            </a:r>
            <a:r>
              <a:rPr lang="fr-FR" sz="1600" b="1" dirty="0">
                <a:solidFill>
                  <a:srgbClr val="C00000"/>
                </a:solidFill>
              </a:rPr>
              <a:t>challenge collectif </a:t>
            </a:r>
            <a:r>
              <a:rPr lang="fr-FR" sz="1600" b="1" dirty="0"/>
              <a:t>est déployé en parallèle sur les </a:t>
            </a:r>
            <a:r>
              <a:rPr lang="fr-FR" sz="1600" b="1" dirty="0">
                <a:solidFill>
                  <a:srgbClr val="C00000"/>
                </a:solidFill>
              </a:rPr>
              <a:t>Marchés </a:t>
            </a:r>
            <a:r>
              <a:rPr lang="fr-FR" sz="1600" b="1" dirty="0" smtClean="0">
                <a:solidFill>
                  <a:srgbClr val="C00000"/>
                </a:solidFill>
              </a:rPr>
              <a:t>spécialisés.</a:t>
            </a:r>
            <a:endParaRPr lang="fr-FR" sz="1600" b="1" dirty="0">
              <a:solidFill>
                <a:srgbClr val="C00000"/>
              </a:solidFill>
            </a:endParaRPr>
          </a:p>
        </p:txBody>
      </p:sp>
      <p:sp>
        <p:nvSpPr>
          <p:cNvPr id="2" name="Titre 1"/>
          <p:cNvSpPr>
            <a:spLocks noGrp="1"/>
          </p:cNvSpPr>
          <p:nvPr>
            <p:ph type="ctrTitle"/>
          </p:nvPr>
        </p:nvSpPr>
        <p:spPr/>
        <p:txBody>
          <a:bodyPr/>
          <a:lstStyle/>
          <a:p>
            <a:r>
              <a:rPr lang="fr-FR" sz="1300" dirty="0" smtClean="0"/>
              <a:t>Challenge </a:t>
            </a:r>
            <a:r>
              <a:rPr lang="fr-FR" sz="1300" i="1" dirty="0" smtClean="0"/>
              <a:t>Performons Ensemble</a:t>
            </a:r>
            <a:r>
              <a:rPr lang="fr-FR" sz="1300" dirty="0" smtClean="0"/>
              <a:t> </a:t>
            </a:r>
            <a:endParaRPr lang="fr-FR" sz="1300" dirty="0"/>
          </a:p>
        </p:txBody>
      </p:sp>
      <p:sp>
        <p:nvSpPr>
          <p:cNvPr id="68"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10</a:t>
            </a:fld>
            <a:endParaRPr lang="fr-FR" sz="1200" dirty="0">
              <a:solidFill>
                <a:schemeClr val="tx1">
                  <a:tint val="75000"/>
                </a:schemeClr>
              </a:solidFill>
            </a:endParaRPr>
          </a:p>
        </p:txBody>
      </p:sp>
      <p:sp>
        <p:nvSpPr>
          <p:cNvPr id="9" name="Rectangle 8"/>
          <p:cNvSpPr/>
          <p:nvPr/>
        </p:nvSpPr>
        <p:spPr>
          <a:xfrm>
            <a:off x="323528" y="1628800"/>
            <a:ext cx="4010210" cy="646331"/>
          </a:xfrm>
          <a:prstGeom prst="rect">
            <a:avLst/>
          </a:prstGeom>
        </p:spPr>
        <p:txBody>
          <a:bodyPr wrap="square">
            <a:spAutoFit/>
          </a:bodyPr>
          <a:lstStyle/>
          <a:p>
            <a:pPr algn="ctr"/>
            <a:r>
              <a:rPr lang="fr-FR" sz="1200" b="1" dirty="0" smtClean="0">
                <a:solidFill>
                  <a:schemeClr val="tx1">
                    <a:lumMod val="65000"/>
                    <a:lumOff val="35000"/>
                  </a:schemeClr>
                </a:solidFill>
              </a:rPr>
              <a:t>Le challenge s’appuie sur 5 </a:t>
            </a:r>
            <a:r>
              <a:rPr lang="fr-FR" sz="1200" b="1" dirty="0">
                <a:solidFill>
                  <a:schemeClr val="tx1">
                    <a:lumMod val="65000"/>
                    <a:lumOff val="35000"/>
                  </a:schemeClr>
                </a:solidFill>
              </a:rPr>
              <a:t>critères </a:t>
            </a:r>
            <a:endParaRPr lang="fr-FR" sz="1200" b="1" dirty="0" smtClean="0">
              <a:solidFill>
                <a:schemeClr val="tx1">
                  <a:lumMod val="65000"/>
                  <a:lumOff val="35000"/>
                </a:schemeClr>
              </a:solidFill>
            </a:endParaRPr>
          </a:p>
          <a:p>
            <a:pPr algn="ctr"/>
            <a:r>
              <a:rPr lang="fr-FR" sz="1200" b="1" dirty="0" smtClean="0">
                <a:solidFill>
                  <a:schemeClr val="tx1">
                    <a:lumMod val="65000"/>
                    <a:lumOff val="35000"/>
                  </a:schemeClr>
                </a:solidFill>
              </a:rPr>
              <a:t>pour </a:t>
            </a:r>
            <a:r>
              <a:rPr lang="fr-FR" sz="1200" b="1" dirty="0">
                <a:solidFill>
                  <a:schemeClr val="tx1">
                    <a:lumMod val="65000"/>
                    <a:lumOff val="35000"/>
                  </a:schemeClr>
                </a:solidFill>
              </a:rPr>
              <a:t>récompenser jusqu’à </a:t>
            </a:r>
            <a:r>
              <a:rPr lang="fr-FR" sz="1200" b="1" dirty="0" smtClean="0">
                <a:solidFill>
                  <a:srgbClr val="C00000"/>
                </a:solidFill>
              </a:rPr>
              <a:t>600 € / personne</a:t>
            </a:r>
          </a:p>
          <a:p>
            <a:pPr algn="ctr"/>
            <a:r>
              <a:rPr lang="fr-FR" sz="1200" b="1" dirty="0" smtClean="0">
                <a:solidFill>
                  <a:schemeClr val="tx1">
                    <a:lumMod val="65000"/>
                    <a:lumOff val="35000"/>
                  </a:schemeClr>
                </a:solidFill>
              </a:rPr>
              <a:t> </a:t>
            </a:r>
            <a:r>
              <a:rPr lang="fr-FR" sz="1200" b="1" dirty="0">
                <a:solidFill>
                  <a:schemeClr val="tx1">
                    <a:lumMod val="65000"/>
                    <a:lumOff val="35000"/>
                  </a:schemeClr>
                </a:solidFill>
              </a:rPr>
              <a:t>la </a:t>
            </a:r>
            <a:r>
              <a:rPr lang="fr-FR" sz="1200" b="1" dirty="0" smtClean="0">
                <a:solidFill>
                  <a:schemeClr val="tx1">
                    <a:lumMod val="65000"/>
                    <a:lumOff val="35000"/>
                  </a:schemeClr>
                </a:solidFill>
              </a:rPr>
              <a:t>performance des Commerciaux de la </a:t>
            </a:r>
            <a:r>
              <a:rPr lang="fr-FR" sz="1200" b="1" dirty="0" smtClean="0">
                <a:solidFill>
                  <a:srgbClr val="C00000"/>
                </a:solidFill>
              </a:rPr>
              <a:t>GP</a:t>
            </a:r>
            <a:endParaRPr lang="fr-FR" sz="1200" b="1" dirty="0">
              <a:solidFill>
                <a:srgbClr val="C00000"/>
              </a:solidFill>
            </a:endParaRPr>
          </a:p>
        </p:txBody>
      </p:sp>
      <p:sp>
        <p:nvSpPr>
          <p:cNvPr id="10" name="Rectangle 9"/>
          <p:cNvSpPr/>
          <p:nvPr/>
        </p:nvSpPr>
        <p:spPr>
          <a:xfrm>
            <a:off x="5259498" y="1635437"/>
            <a:ext cx="3274902" cy="646331"/>
          </a:xfrm>
          <a:prstGeom prst="rect">
            <a:avLst/>
          </a:prstGeom>
        </p:spPr>
        <p:txBody>
          <a:bodyPr wrap="square">
            <a:spAutoFit/>
          </a:bodyPr>
          <a:lstStyle/>
          <a:p>
            <a:pPr algn="ctr"/>
            <a:r>
              <a:rPr lang="fr-FR" sz="1200" b="1" dirty="0" smtClean="0">
                <a:solidFill>
                  <a:schemeClr val="tx1">
                    <a:lumMod val="65000"/>
                    <a:lumOff val="35000"/>
                  </a:schemeClr>
                </a:solidFill>
              </a:rPr>
              <a:t>Le challenge s’appuie sur 5 </a:t>
            </a:r>
            <a:r>
              <a:rPr lang="fr-FR" sz="1200" b="1" dirty="0">
                <a:solidFill>
                  <a:schemeClr val="tx1">
                    <a:lumMod val="65000"/>
                    <a:lumOff val="35000"/>
                  </a:schemeClr>
                </a:solidFill>
              </a:rPr>
              <a:t>critères </a:t>
            </a:r>
            <a:endParaRPr lang="fr-FR" sz="1200" b="1" dirty="0" smtClean="0">
              <a:solidFill>
                <a:schemeClr val="tx1">
                  <a:lumMod val="65000"/>
                  <a:lumOff val="35000"/>
                </a:schemeClr>
              </a:solidFill>
            </a:endParaRPr>
          </a:p>
          <a:p>
            <a:pPr algn="ctr"/>
            <a:r>
              <a:rPr lang="fr-FR" sz="1200" b="1" dirty="0" smtClean="0">
                <a:solidFill>
                  <a:schemeClr val="tx1">
                    <a:lumMod val="65000"/>
                    <a:lumOff val="35000"/>
                  </a:schemeClr>
                </a:solidFill>
              </a:rPr>
              <a:t>pour </a:t>
            </a:r>
            <a:r>
              <a:rPr lang="fr-FR" sz="1200" b="1" dirty="0">
                <a:solidFill>
                  <a:schemeClr val="tx1">
                    <a:lumMod val="65000"/>
                    <a:lumOff val="35000"/>
                  </a:schemeClr>
                </a:solidFill>
              </a:rPr>
              <a:t>récompenser jusqu’à </a:t>
            </a:r>
            <a:r>
              <a:rPr lang="fr-FR" sz="1200" b="1" dirty="0" smtClean="0">
                <a:solidFill>
                  <a:srgbClr val="C00000"/>
                </a:solidFill>
              </a:rPr>
              <a:t>600 € / personne</a:t>
            </a:r>
          </a:p>
          <a:p>
            <a:pPr algn="ctr"/>
            <a:r>
              <a:rPr lang="fr-FR" sz="1200" b="1" dirty="0" smtClean="0">
                <a:solidFill>
                  <a:schemeClr val="tx1">
                    <a:lumMod val="65000"/>
                    <a:lumOff val="35000"/>
                  </a:schemeClr>
                </a:solidFill>
              </a:rPr>
              <a:t> </a:t>
            </a:r>
            <a:r>
              <a:rPr lang="fr-FR" sz="1200" b="1" dirty="0">
                <a:solidFill>
                  <a:schemeClr val="tx1">
                    <a:lumMod val="65000"/>
                    <a:lumOff val="35000"/>
                  </a:schemeClr>
                </a:solidFill>
              </a:rPr>
              <a:t>la </a:t>
            </a:r>
            <a:r>
              <a:rPr lang="fr-FR" sz="1200" b="1" dirty="0" smtClean="0">
                <a:solidFill>
                  <a:schemeClr val="tx1">
                    <a:lumMod val="65000"/>
                    <a:lumOff val="35000"/>
                  </a:schemeClr>
                </a:solidFill>
              </a:rPr>
              <a:t>performance des Commerciaux  du </a:t>
            </a:r>
            <a:r>
              <a:rPr lang="fr-FR" sz="1200" b="1" dirty="0" smtClean="0">
                <a:solidFill>
                  <a:srgbClr val="C00000"/>
                </a:solidFill>
              </a:rPr>
              <a:t>Pro</a:t>
            </a:r>
            <a:endParaRPr lang="fr-FR" sz="1200" b="1" dirty="0">
              <a:solidFill>
                <a:srgbClr val="C00000"/>
              </a:solidFill>
            </a:endParaRPr>
          </a:p>
        </p:txBody>
      </p:sp>
      <p:graphicFrame>
        <p:nvGraphicFramePr>
          <p:cNvPr id="11" name="Tableau 10"/>
          <p:cNvGraphicFramePr>
            <a:graphicFrameLocks noGrp="1"/>
          </p:cNvGraphicFramePr>
          <p:nvPr>
            <p:extLst>
              <p:ext uri="{D42A27DB-BD31-4B8C-83A1-F6EECF244321}">
                <p14:modId xmlns:p14="http://schemas.microsoft.com/office/powerpoint/2010/main" val="1695165443"/>
              </p:ext>
            </p:extLst>
          </p:nvPr>
        </p:nvGraphicFramePr>
        <p:xfrm>
          <a:off x="827584" y="2510001"/>
          <a:ext cx="2768600" cy="2863215"/>
        </p:xfrm>
        <a:graphic>
          <a:graphicData uri="http://schemas.openxmlformats.org/drawingml/2006/table">
            <a:tbl>
              <a:tblPr/>
              <a:tblGrid>
                <a:gridCol w="1257300"/>
                <a:gridCol w="762000"/>
                <a:gridCol w="749300"/>
              </a:tblGrid>
              <a:tr h="438150">
                <a:tc gridSpan="2">
                  <a:txBody>
                    <a:bodyPr/>
                    <a:lstStyle/>
                    <a:p>
                      <a:pPr algn="ctr" fontAlgn="ctr"/>
                      <a:r>
                        <a:rPr lang="fr-FR" sz="1100" b="1" i="0" u="none" strike="noStrike" dirty="0">
                          <a:solidFill>
                            <a:srgbClr val="C00000"/>
                          </a:solidFill>
                          <a:effectLst/>
                          <a:latin typeface="Calibri"/>
                        </a:rPr>
                        <a:t>Critères GP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fr-FR"/>
                    </a:p>
                  </a:txBody>
                  <a:tcPr/>
                </a:tc>
                <a:tc>
                  <a:txBody>
                    <a:bodyPr/>
                    <a:lstStyle/>
                    <a:p>
                      <a:pPr algn="ctr" fontAlgn="ctr"/>
                      <a:r>
                        <a:rPr lang="fr-FR" sz="1100" b="1" i="0" u="none" strike="noStrike" dirty="0">
                          <a:solidFill>
                            <a:srgbClr val="C00000"/>
                          </a:solidFill>
                          <a:effectLst/>
                          <a:latin typeface="Calibri"/>
                        </a:rPr>
                        <a:t>Gains  par </a:t>
                      </a:r>
                      <a:r>
                        <a:rPr lang="fr-FR" sz="1100" b="1" i="0" u="none" strike="noStrike" dirty="0" smtClean="0">
                          <a:solidFill>
                            <a:srgbClr val="C00000"/>
                          </a:solidFill>
                          <a:effectLst/>
                          <a:latin typeface="Calibri"/>
                        </a:rPr>
                        <a:t>personne</a:t>
                      </a:r>
                      <a:endParaRPr lang="fr-FR" sz="1100" b="1" i="0" u="none" strike="noStrike" dirty="0">
                        <a:solidFill>
                          <a:srgbClr val="C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209550">
                <a:tc gridSpan="2">
                  <a:txBody>
                    <a:bodyPr/>
                    <a:lstStyle/>
                    <a:p>
                      <a:pPr algn="l" fontAlgn="ctr"/>
                      <a:r>
                        <a:rPr lang="fr-FR" sz="1100" b="1" i="0" u="none" strike="noStrike" dirty="0">
                          <a:solidFill>
                            <a:schemeClr val="tx1">
                              <a:lumMod val="65000"/>
                              <a:lumOff val="35000"/>
                            </a:schemeClr>
                          </a:solidFill>
                          <a:effectLst/>
                          <a:latin typeface="Calibri"/>
                        </a:rPr>
                        <a:t>CA en Assurance-Vie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gridSpan="2">
                  <a:txBody>
                    <a:bodyPr/>
                    <a:lstStyle/>
                    <a:p>
                      <a:pPr algn="l" fontAlgn="ctr"/>
                      <a:r>
                        <a:rPr lang="fr-FR" sz="1100" b="1" i="0" u="none" strike="noStrike" dirty="0">
                          <a:solidFill>
                            <a:schemeClr val="tx1">
                              <a:lumMod val="65000"/>
                              <a:lumOff val="35000"/>
                            </a:schemeClr>
                          </a:solidFill>
                          <a:effectLst/>
                          <a:latin typeface="Calibri"/>
                        </a:rPr>
                        <a:t>Unité de compte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gridSpan="2">
                  <a:txBody>
                    <a:bodyPr/>
                    <a:lstStyle/>
                    <a:p>
                      <a:pPr algn="l" fontAlgn="ctr"/>
                      <a:r>
                        <a:rPr lang="fr-FR" sz="1100" b="1" i="0" u="none" strike="noStrike" dirty="0">
                          <a:solidFill>
                            <a:schemeClr val="tx1">
                              <a:lumMod val="65000"/>
                              <a:lumOff val="35000"/>
                            </a:schemeClr>
                          </a:solidFill>
                          <a:effectLst/>
                          <a:latin typeface="Calibri"/>
                        </a:rPr>
                        <a:t>Prévoyance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gridSpan="2">
                  <a:txBody>
                    <a:bodyPr/>
                    <a:lstStyle/>
                    <a:p>
                      <a:pPr algn="l" fontAlgn="ctr"/>
                      <a:r>
                        <a:rPr lang="fr-FR" sz="1100" b="1" i="0" u="none" strike="noStrike" dirty="0">
                          <a:solidFill>
                            <a:schemeClr val="tx1">
                              <a:lumMod val="65000"/>
                              <a:lumOff val="35000"/>
                            </a:schemeClr>
                          </a:solidFill>
                          <a:effectLst/>
                          <a:latin typeface="Calibri"/>
                        </a:rPr>
                        <a:t>Les cartes Haut de Gamme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0">
                <a:tc gridSpan="2">
                  <a:txBody>
                    <a:bodyPr/>
                    <a:lstStyle/>
                    <a:p>
                      <a:pPr algn="l" fontAlgn="ctr"/>
                      <a:r>
                        <a:rPr lang="fr-FR" sz="1100" b="1" i="0" u="none" strike="noStrike" dirty="0">
                          <a:solidFill>
                            <a:schemeClr val="tx1">
                              <a:lumMod val="65000"/>
                              <a:lumOff val="35000"/>
                            </a:schemeClr>
                          </a:solidFill>
                          <a:effectLst/>
                          <a:latin typeface="Calibri"/>
                        </a:rPr>
                        <a:t>L'immobilier patrimonial :</a:t>
                      </a:r>
                      <a:br>
                        <a:rPr lang="fr-FR" sz="1100" b="1" i="0" u="none" strike="noStrike" dirty="0">
                          <a:solidFill>
                            <a:schemeClr val="tx1">
                              <a:lumMod val="65000"/>
                              <a:lumOff val="35000"/>
                            </a:schemeClr>
                          </a:solidFill>
                          <a:effectLst/>
                          <a:latin typeface="Calibri"/>
                        </a:rPr>
                      </a:br>
                      <a:r>
                        <a:rPr lang="fr-FR" sz="1100" b="1" i="0" u="none" strike="noStrike" dirty="0">
                          <a:solidFill>
                            <a:schemeClr val="tx1">
                              <a:lumMod val="65000"/>
                              <a:lumOff val="35000"/>
                            </a:schemeClr>
                          </a:solidFill>
                          <a:effectLst/>
                          <a:latin typeface="Calibri"/>
                        </a:rPr>
                        <a:t>I-Sélection et </a:t>
                      </a:r>
                      <a:r>
                        <a:rPr lang="fr-FR" sz="1100" b="1" i="0" u="none" strike="noStrike" dirty="0" err="1">
                          <a:solidFill>
                            <a:schemeClr val="tx1">
                              <a:lumMod val="65000"/>
                              <a:lumOff val="35000"/>
                            </a:schemeClr>
                          </a:solidFill>
                          <a:effectLst/>
                          <a:latin typeface="Calibri"/>
                        </a:rPr>
                        <a:t>Domitys</a:t>
                      </a:r>
                      <a:endParaRPr lang="fr-FR" sz="1100" b="1" i="0" u="none" strike="noStrike" dirty="0">
                        <a:solidFill>
                          <a:schemeClr val="tx1">
                            <a:lumMod val="65000"/>
                            <a:lumOff val="35000"/>
                          </a:schemeClr>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0025">
                <a:tc>
                  <a:txBody>
                    <a:bodyPr/>
                    <a:lstStyle/>
                    <a:p>
                      <a:pPr algn="r" fontAlgn="ctr"/>
                      <a:endParaRPr lang="fr-FR" sz="1100" b="0" i="1" u="none" strike="noStrike" dirty="0">
                        <a:solidFill>
                          <a:schemeClr val="tx1">
                            <a:lumMod val="65000"/>
                            <a:lumOff val="35000"/>
                          </a:schemeClr>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fr-FR" sz="1100" b="0" i="1" u="none" strike="noStrike">
                        <a:solidFill>
                          <a:schemeClr val="tx1">
                            <a:lumMod val="65000"/>
                            <a:lumOff val="35000"/>
                          </a:schemeClr>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fr-FR" sz="1100" b="0" i="1"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gridSpan="2">
                  <a:txBody>
                    <a:bodyPr/>
                    <a:lstStyle/>
                    <a:p>
                      <a:pPr algn="ctr" fontAlgn="ctr"/>
                      <a:r>
                        <a:rPr lang="fr-FR" sz="1100" b="0" i="0" u="none" strike="noStrike" dirty="0">
                          <a:solidFill>
                            <a:schemeClr val="tx1">
                              <a:lumMod val="65000"/>
                              <a:lumOff val="35000"/>
                            </a:schemeClr>
                          </a:solidFill>
                          <a:effectLst/>
                          <a:latin typeface="Calibri"/>
                        </a:rPr>
                        <a:t>Total potentiel de gains par </a:t>
                      </a:r>
                      <a:r>
                        <a:rPr lang="fr-FR" sz="1100" b="0" i="0" u="none" strike="noStrike" dirty="0" smtClean="0">
                          <a:solidFill>
                            <a:schemeClr val="tx1">
                              <a:lumMod val="65000"/>
                              <a:lumOff val="35000"/>
                            </a:schemeClr>
                          </a:solidFill>
                          <a:effectLst/>
                          <a:latin typeface="Calibri"/>
                        </a:rPr>
                        <a:t>pers.:</a:t>
                      </a:r>
                      <a:endParaRPr lang="fr-FR" sz="1100" b="0" i="0" u="none" strike="noStrike" dirty="0">
                        <a:solidFill>
                          <a:schemeClr val="tx1">
                            <a:lumMod val="65000"/>
                            <a:lumOff val="35000"/>
                          </a:schemeClr>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fr-FR"/>
                    </a:p>
                  </a:txBody>
                  <a:tcPr/>
                </a:tc>
                <a:tc>
                  <a:txBody>
                    <a:bodyPr/>
                    <a:lstStyle/>
                    <a:p>
                      <a:pPr algn="ctr" fontAlgn="ctr"/>
                      <a:r>
                        <a:rPr lang="fr-FR" sz="1100" b="1" i="0" u="none" strike="noStrike">
                          <a:solidFill>
                            <a:srgbClr val="DCE6F1"/>
                          </a:solidFill>
                          <a:effectLst/>
                          <a:latin typeface="Calibri"/>
                        </a:rPr>
                        <a:t>500 €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88265">
                <a:tc>
                  <a:txBody>
                    <a:bodyPr/>
                    <a:lstStyle/>
                    <a:p>
                      <a:pPr algn="r" fontAlgn="ctr"/>
                      <a:endParaRPr lang="fr-FR" sz="1100" b="0" i="1"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fr-FR" sz="1100" b="0" i="1"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fr-FR" sz="1100" b="0" i="1"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r>
              <a:tr h="238125">
                <a:tc>
                  <a:txBody>
                    <a:bodyPr/>
                    <a:lstStyle/>
                    <a:p>
                      <a:pPr algn="ctr" fontAlgn="ctr"/>
                      <a:r>
                        <a:rPr lang="fr-FR" sz="1100" b="1" i="0" u="none" strike="noStrike" dirty="0">
                          <a:solidFill>
                            <a:srgbClr val="C00000"/>
                          </a:solidFill>
                          <a:effectLst/>
                          <a:latin typeface="Calibri"/>
                        </a:rPr>
                        <a:t>Bonus d'excellence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100" b="1" i="0" u="none" strike="noStrike" dirty="0">
                          <a:solidFill>
                            <a:srgbClr val="C00000"/>
                          </a:solidFill>
                          <a:effectLst/>
                          <a:latin typeface="Calibri"/>
                        </a:rPr>
                        <a:t>Gains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fr-FR" sz="1100" b="0" i="1" u="none" strike="noStrike">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0" i="0" u="none" strike="noStrike" dirty="0">
                          <a:solidFill>
                            <a:schemeClr val="tx1">
                              <a:lumMod val="75000"/>
                              <a:lumOff val="25000"/>
                            </a:schemeClr>
                          </a:solidFill>
                          <a:effectLst/>
                          <a:latin typeface="Calibri"/>
                        </a:rPr>
                        <a:t>4 critères sur 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chemeClr val="tx1">
                              <a:lumMod val="75000"/>
                              <a:lumOff val="25000"/>
                            </a:schemeClr>
                          </a:solidFill>
                          <a:effectLst/>
                          <a:latin typeface="Calibri"/>
                        </a:rPr>
                        <a:t>50 €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fr-FR" sz="1100" b="1" i="0" u="none" strike="noStrike">
                          <a:solidFill>
                            <a:srgbClr val="DCE6F1"/>
                          </a:solidFill>
                          <a:effectLst/>
                          <a:latin typeface="Calibri"/>
                        </a:rPr>
                        <a:t>600 €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190500">
                <a:tc>
                  <a:txBody>
                    <a:bodyPr/>
                    <a:lstStyle/>
                    <a:p>
                      <a:pPr algn="ctr" fontAlgn="ctr"/>
                      <a:r>
                        <a:rPr lang="fr-FR" sz="1100" b="0" i="0" u="none" strike="noStrike">
                          <a:solidFill>
                            <a:schemeClr val="tx1">
                              <a:lumMod val="75000"/>
                              <a:lumOff val="25000"/>
                            </a:schemeClr>
                          </a:solidFill>
                          <a:effectLst/>
                          <a:latin typeface="Calibri"/>
                        </a:rPr>
                        <a:t>5 critères sur 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chemeClr val="tx1">
                              <a:lumMod val="75000"/>
                              <a:lumOff val="25000"/>
                            </a:schemeClr>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r>
            </a:tbl>
          </a:graphicData>
        </a:graphic>
      </p:graphicFrame>
      <p:graphicFrame>
        <p:nvGraphicFramePr>
          <p:cNvPr id="12" name="Tableau 11"/>
          <p:cNvGraphicFramePr>
            <a:graphicFrameLocks noGrp="1"/>
          </p:cNvGraphicFramePr>
          <p:nvPr>
            <p:extLst>
              <p:ext uri="{D42A27DB-BD31-4B8C-83A1-F6EECF244321}">
                <p14:modId xmlns:p14="http://schemas.microsoft.com/office/powerpoint/2010/main" val="3113799572"/>
              </p:ext>
            </p:extLst>
          </p:nvPr>
        </p:nvGraphicFramePr>
        <p:xfrm>
          <a:off x="5416500" y="2636667"/>
          <a:ext cx="2755900" cy="2791451"/>
        </p:xfrm>
        <a:graphic>
          <a:graphicData uri="http://schemas.openxmlformats.org/drawingml/2006/table">
            <a:tbl>
              <a:tblPr/>
              <a:tblGrid>
                <a:gridCol w="1246339"/>
                <a:gridCol w="761123"/>
                <a:gridCol w="748438"/>
              </a:tblGrid>
              <a:tr h="366386">
                <a:tc gridSpan="2">
                  <a:txBody>
                    <a:bodyPr/>
                    <a:lstStyle/>
                    <a:p>
                      <a:pPr algn="ctr" fontAlgn="ctr"/>
                      <a:r>
                        <a:rPr lang="fr-FR" sz="1100" b="1" i="0" u="none" strike="noStrike" dirty="0">
                          <a:solidFill>
                            <a:srgbClr val="C00000"/>
                          </a:solidFill>
                          <a:effectLst/>
                          <a:latin typeface="Calibri"/>
                        </a:rPr>
                        <a:t>Critères Pro et Département Agriculture Viticulture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fr-FR"/>
                    </a:p>
                  </a:txBody>
                  <a:tcPr/>
                </a:tc>
                <a:tc>
                  <a:txBody>
                    <a:bodyPr/>
                    <a:lstStyle/>
                    <a:p>
                      <a:pPr algn="ctr" fontAlgn="ctr"/>
                      <a:r>
                        <a:rPr lang="fr-FR" sz="1100" b="1" i="0" u="none" strike="noStrike" dirty="0">
                          <a:solidFill>
                            <a:srgbClr val="C00000"/>
                          </a:solidFill>
                          <a:effectLst/>
                          <a:latin typeface="Calibri"/>
                        </a:rPr>
                        <a:t>Gains  par </a:t>
                      </a:r>
                      <a:r>
                        <a:rPr lang="fr-FR" sz="1100" b="1" i="0" u="none" strike="noStrike" dirty="0" smtClean="0">
                          <a:solidFill>
                            <a:srgbClr val="C00000"/>
                          </a:solidFill>
                          <a:effectLst/>
                          <a:latin typeface="Calibri"/>
                        </a:rPr>
                        <a:t>personne</a:t>
                      </a:r>
                      <a:endParaRPr lang="fr-FR" sz="1100" b="1" i="0" u="none" strike="noStrike" dirty="0">
                        <a:solidFill>
                          <a:srgbClr val="C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209550">
                <a:tc gridSpan="2">
                  <a:txBody>
                    <a:bodyPr/>
                    <a:lstStyle/>
                    <a:p>
                      <a:pPr algn="l" fontAlgn="ctr"/>
                      <a:r>
                        <a:rPr lang="fr-FR" sz="1100" b="1" i="0" u="none" strike="noStrike" dirty="0">
                          <a:solidFill>
                            <a:schemeClr val="tx1">
                              <a:lumMod val="65000"/>
                              <a:lumOff val="35000"/>
                            </a:schemeClr>
                          </a:solidFill>
                          <a:effectLst/>
                          <a:latin typeface="Calibri"/>
                        </a:rPr>
                        <a:t>Crédit Bail Mobilier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gridSpan="2">
                  <a:txBody>
                    <a:bodyPr/>
                    <a:lstStyle/>
                    <a:p>
                      <a:pPr algn="l" fontAlgn="ctr"/>
                      <a:r>
                        <a:rPr lang="fr-FR" sz="1100" b="1" i="0" u="none" strike="noStrike" dirty="0">
                          <a:solidFill>
                            <a:schemeClr val="tx1">
                              <a:lumMod val="65000"/>
                              <a:lumOff val="35000"/>
                            </a:schemeClr>
                          </a:solidFill>
                          <a:effectLst/>
                          <a:latin typeface="Calibri"/>
                        </a:rPr>
                        <a:t>Forfaits Professionnels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gridSpan="2">
                  <a:txBody>
                    <a:bodyPr/>
                    <a:lstStyle/>
                    <a:p>
                      <a:pPr algn="l" fontAlgn="ctr"/>
                      <a:r>
                        <a:rPr lang="fr-FR" sz="1100" b="1" i="0" u="none" strike="noStrike" dirty="0">
                          <a:solidFill>
                            <a:schemeClr val="tx1">
                              <a:lumMod val="65000"/>
                              <a:lumOff val="35000"/>
                            </a:schemeClr>
                          </a:solidFill>
                          <a:effectLst/>
                          <a:latin typeface="Calibri"/>
                        </a:rPr>
                        <a:t>IARD : Auto et Multirisques Pro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gridSpan="2">
                  <a:txBody>
                    <a:bodyPr/>
                    <a:lstStyle/>
                    <a:p>
                      <a:pPr algn="l" fontAlgn="ctr"/>
                      <a:r>
                        <a:rPr lang="fr-FR" sz="1100" b="1" i="0" u="none" strike="noStrike" dirty="0" err="1">
                          <a:solidFill>
                            <a:schemeClr val="tx1">
                              <a:lumMod val="65000"/>
                              <a:lumOff val="35000"/>
                            </a:schemeClr>
                          </a:solidFill>
                          <a:effectLst/>
                          <a:latin typeface="Calibri"/>
                        </a:rPr>
                        <a:t>Boost</a:t>
                      </a:r>
                      <a:r>
                        <a:rPr lang="fr-FR" sz="1100" b="1" i="0" u="none" strike="noStrike" dirty="0">
                          <a:solidFill>
                            <a:schemeClr val="tx1">
                              <a:lumMod val="65000"/>
                              <a:lumOff val="35000"/>
                            </a:schemeClr>
                          </a:solidFill>
                          <a:effectLst/>
                          <a:latin typeface="Calibri"/>
                        </a:rPr>
                        <a:t> </a:t>
                      </a:r>
                      <a:r>
                        <a:rPr lang="fr-FR" sz="1100" b="1" i="0" u="none" strike="noStrike" dirty="0" err="1">
                          <a:solidFill>
                            <a:schemeClr val="tx1">
                              <a:lumMod val="65000"/>
                              <a:lumOff val="35000"/>
                            </a:schemeClr>
                          </a:solidFill>
                          <a:effectLst/>
                          <a:latin typeface="Calibri"/>
                        </a:rPr>
                        <a:t>Fid</a:t>
                      </a:r>
                      <a:endParaRPr lang="fr-FR" sz="1100" b="1" i="0" u="none" strike="noStrike" dirty="0">
                        <a:solidFill>
                          <a:schemeClr val="tx1">
                            <a:lumMod val="65000"/>
                            <a:lumOff val="35000"/>
                          </a:schemeClr>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0">
                <a:tc gridSpan="2">
                  <a:txBody>
                    <a:bodyPr/>
                    <a:lstStyle/>
                    <a:p>
                      <a:pPr algn="l" fontAlgn="ctr"/>
                      <a:r>
                        <a:rPr lang="fr-FR" sz="1100" b="1" i="0" u="none" strike="noStrike" dirty="0">
                          <a:solidFill>
                            <a:schemeClr val="tx1">
                              <a:lumMod val="65000"/>
                              <a:lumOff val="35000"/>
                            </a:schemeClr>
                          </a:solidFill>
                          <a:effectLst/>
                          <a:latin typeface="Calibri"/>
                        </a:rPr>
                        <a:t>Prévoyance : PAP, PRO TG et Santé Collective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fontAlgn="ctr"/>
                      <a:r>
                        <a:rPr lang="fr-FR" sz="1100" b="0" i="0" u="none" strike="noStrike" dirty="0">
                          <a:solidFill>
                            <a:srgbClr val="C00000"/>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0025">
                <a:tc>
                  <a:txBody>
                    <a:bodyPr/>
                    <a:lstStyle/>
                    <a:p>
                      <a:pPr algn="r" fontAlgn="ctr"/>
                      <a:endParaRPr lang="fr-FR" sz="1100" b="0" i="1" u="none" strike="noStrike">
                        <a:solidFill>
                          <a:schemeClr val="tx1">
                            <a:lumMod val="65000"/>
                            <a:lumOff val="35000"/>
                          </a:schemeClr>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fr-FR" sz="1100" b="0" i="1" u="none" strike="noStrike" dirty="0">
                        <a:solidFill>
                          <a:schemeClr val="tx1">
                            <a:lumMod val="65000"/>
                            <a:lumOff val="35000"/>
                          </a:schemeClr>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fr-FR" sz="1100" b="0" i="1"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gridSpan="2">
                  <a:txBody>
                    <a:bodyPr/>
                    <a:lstStyle/>
                    <a:p>
                      <a:pPr algn="ctr" fontAlgn="ctr"/>
                      <a:r>
                        <a:rPr lang="fr-FR" sz="1100" b="0" i="0" u="none" strike="noStrike" dirty="0">
                          <a:solidFill>
                            <a:schemeClr val="tx1">
                              <a:lumMod val="65000"/>
                              <a:lumOff val="35000"/>
                            </a:schemeClr>
                          </a:solidFill>
                          <a:effectLst/>
                          <a:latin typeface="Calibri"/>
                        </a:rPr>
                        <a:t>Total potentiel de gains par </a:t>
                      </a:r>
                      <a:r>
                        <a:rPr lang="fr-FR" sz="1100" b="0" i="0" u="none" strike="noStrike" dirty="0" smtClean="0">
                          <a:solidFill>
                            <a:schemeClr val="tx1">
                              <a:lumMod val="65000"/>
                              <a:lumOff val="35000"/>
                            </a:schemeClr>
                          </a:solidFill>
                          <a:effectLst/>
                          <a:latin typeface="Calibri"/>
                        </a:rPr>
                        <a:t>pers. :</a:t>
                      </a:r>
                      <a:endParaRPr lang="fr-FR" sz="1100" b="0" i="0" u="none" strike="noStrike" dirty="0">
                        <a:solidFill>
                          <a:schemeClr val="tx1">
                            <a:lumMod val="65000"/>
                            <a:lumOff val="35000"/>
                          </a:schemeClr>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fr-FR"/>
                    </a:p>
                  </a:txBody>
                  <a:tcPr/>
                </a:tc>
                <a:tc>
                  <a:txBody>
                    <a:bodyPr/>
                    <a:lstStyle/>
                    <a:p>
                      <a:pPr algn="ctr" fontAlgn="ctr"/>
                      <a:r>
                        <a:rPr lang="fr-FR" sz="1100" b="1" i="0" u="none" strike="noStrike">
                          <a:solidFill>
                            <a:srgbClr val="DCE6F1"/>
                          </a:solidFill>
                          <a:effectLst/>
                          <a:latin typeface="Calibri"/>
                        </a:rPr>
                        <a:t>500 €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88265">
                <a:tc>
                  <a:txBody>
                    <a:bodyPr/>
                    <a:lstStyle/>
                    <a:p>
                      <a:pPr algn="r" fontAlgn="ctr"/>
                      <a:endParaRPr lang="fr-FR" sz="1100" b="0" i="1"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fr-FR" sz="1100" b="0" i="1"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fr-FR" sz="1100" b="0" i="1"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r>
              <a:tr h="238125">
                <a:tc>
                  <a:txBody>
                    <a:bodyPr/>
                    <a:lstStyle/>
                    <a:p>
                      <a:pPr algn="ctr" fontAlgn="ctr"/>
                      <a:r>
                        <a:rPr lang="fr-FR" sz="1100" b="1" i="0" u="none" strike="noStrike" dirty="0">
                          <a:solidFill>
                            <a:srgbClr val="C00000"/>
                          </a:solidFill>
                          <a:effectLst/>
                          <a:latin typeface="Calibri"/>
                        </a:rPr>
                        <a:t>Bonus d'excellence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100" b="1" i="0" u="none" strike="noStrike" dirty="0">
                          <a:solidFill>
                            <a:srgbClr val="C00000"/>
                          </a:solidFill>
                          <a:effectLst/>
                          <a:latin typeface="Calibri"/>
                        </a:rPr>
                        <a:t>Gains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fr-FR" sz="1100" b="0" i="1" u="none" strike="noStrike">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0500">
                <a:tc>
                  <a:txBody>
                    <a:bodyPr/>
                    <a:lstStyle/>
                    <a:p>
                      <a:pPr algn="ctr" fontAlgn="ctr"/>
                      <a:r>
                        <a:rPr lang="fr-FR" sz="1100" b="0" i="0" u="none" strike="noStrike" dirty="0">
                          <a:solidFill>
                            <a:schemeClr val="tx1">
                              <a:lumMod val="75000"/>
                              <a:lumOff val="25000"/>
                            </a:schemeClr>
                          </a:solidFill>
                          <a:effectLst/>
                          <a:latin typeface="Calibri"/>
                        </a:rPr>
                        <a:t>4 critères sur 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chemeClr val="tx1">
                              <a:lumMod val="75000"/>
                              <a:lumOff val="25000"/>
                            </a:schemeClr>
                          </a:solidFill>
                          <a:effectLst/>
                          <a:latin typeface="Calibri"/>
                        </a:rPr>
                        <a:t>50 €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fr-FR" sz="1100" b="1" i="0" u="none" strike="noStrike">
                          <a:solidFill>
                            <a:srgbClr val="DCE6F1"/>
                          </a:solidFill>
                          <a:effectLst/>
                          <a:latin typeface="Calibri"/>
                        </a:rPr>
                        <a:t>600 €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190500">
                <a:tc>
                  <a:txBody>
                    <a:bodyPr/>
                    <a:lstStyle/>
                    <a:p>
                      <a:pPr algn="ctr" fontAlgn="ctr"/>
                      <a:r>
                        <a:rPr lang="fr-FR" sz="1100" b="0" i="0" u="none" strike="noStrike" dirty="0">
                          <a:solidFill>
                            <a:schemeClr val="tx1">
                              <a:lumMod val="75000"/>
                              <a:lumOff val="25000"/>
                            </a:schemeClr>
                          </a:solidFill>
                          <a:effectLst/>
                          <a:latin typeface="Calibri"/>
                        </a:rPr>
                        <a:t>5 critères sur 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dirty="0">
                          <a:solidFill>
                            <a:schemeClr val="tx1">
                              <a:lumMod val="75000"/>
                              <a:lumOff val="25000"/>
                            </a:schemeClr>
                          </a:solidFill>
                          <a:effectLst/>
                          <a:latin typeface="Calibri"/>
                        </a:rPr>
                        <a:t>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r>
            </a:tbl>
          </a:graphicData>
        </a:graphic>
      </p:graphicFrame>
      <p:grpSp>
        <p:nvGrpSpPr>
          <p:cNvPr id="17" name="Groupe 16"/>
          <p:cNvGrpSpPr/>
          <p:nvPr/>
        </p:nvGrpSpPr>
        <p:grpSpPr>
          <a:xfrm>
            <a:off x="6184901" y="79127"/>
            <a:ext cx="2665294" cy="185794"/>
            <a:chOff x="3581398" y="6163732"/>
            <a:chExt cx="4444995" cy="211667"/>
          </a:xfrm>
        </p:grpSpPr>
        <p:sp>
          <p:nvSpPr>
            <p:cNvPr id="18" name="Rectangle 17"/>
            <p:cNvSpPr/>
            <p:nvPr/>
          </p:nvSpPr>
          <p:spPr>
            <a:xfrm>
              <a:off x="6544726"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Professionnels</a:t>
              </a:r>
            </a:p>
          </p:txBody>
        </p:sp>
        <p:sp>
          <p:nvSpPr>
            <p:cNvPr id="19" name="Rectangle 18"/>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20" name="Rectangle 19"/>
            <p:cNvSpPr/>
            <p:nvPr/>
          </p:nvSpPr>
          <p:spPr>
            <a:xfrm>
              <a:off x="5063063"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Gestion Privée</a:t>
              </a:r>
            </a:p>
          </p:txBody>
        </p:sp>
      </p:grpSp>
      <p:sp>
        <p:nvSpPr>
          <p:cNvPr id="24" name="Rectangle 23"/>
          <p:cNvSpPr/>
          <p:nvPr/>
        </p:nvSpPr>
        <p:spPr>
          <a:xfrm>
            <a:off x="1967934" y="1431677"/>
            <a:ext cx="888433" cy="185794"/>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Gestion Privée</a:t>
            </a:r>
          </a:p>
        </p:txBody>
      </p:sp>
      <p:sp>
        <p:nvSpPr>
          <p:cNvPr id="26" name="Rectangle 25"/>
          <p:cNvSpPr/>
          <p:nvPr/>
        </p:nvSpPr>
        <p:spPr>
          <a:xfrm>
            <a:off x="6447290" y="1431677"/>
            <a:ext cx="888433" cy="185794"/>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Professionnels</a:t>
            </a:r>
          </a:p>
        </p:txBody>
      </p:sp>
    </p:spTree>
    <p:extLst>
      <p:ext uri="{BB962C8B-B14F-4D97-AF65-F5344CB8AC3E}">
        <p14:creationId xmlns:p14="http://schemas.microsoft.com/office/powerpoint/2010/main" val="318264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randombar(horizontal)">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14" presetClass="entr" presetSubtype="1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randombar(horizontal)">
                                      <p:cBhvr>
                                        <p:cTn id="21" dur="500"/>
                                        <p:tgtEl>
                                          <p:spTgt spid="12"/>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randombar(horizontal)">
                                      <p:cBhvr>
                                        <p:cTn id="2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4"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p:txBody>
          <a:bodyPr/>
          <a:lstStyle/>
          <a:p>
            <a:r>
              <a:rPr lang="fr-FR" b="1" dirty="0" smtClean="0"/>
              <a:t>Quelques </a:t>
            </a:r>
            <a:r>
              <a:rPr lang="fr-FR" b="1" dirty="0" smtClean="0">
                <a:solidFill>
                  <a:srgbClr val="C00000"/>
                </a:solidFill>
              </a:rPr>
              <a:t>points spécifiques du règlement</a:t>
            </a:r>
            <a:r>
              <a:rPr lang="fr-FR" b="1" dirty="0" smtClean="0"/>
              <a:t> </a:t>
            </a:r>
            <a:r>
              <a:rPr lang="fr-FR" b="1" dirty="0"/>
              <a:t>du </a:t>
            </a:r>
            <a:r>
              <a:rPr lang="fr-FR" b="1" dirty="0" smtClean="0"/>
              <a:t>challenge méritent notre attention </a:t>
            </a:r>
            <a:r>
              <a:rPr lang="fr-FR" b="1" dirty="0" smtClean="0">
                <a:sym typeface="Wingdings" panose="05000000000000000000" pitchFamily="2" charset="2"/>
              </a:rPr>
              <a:t> </a:t>
            </a:r>
            <a:r>
              <a:rPr lang="fr-FR" b="1" dirty="0" smtClean="0"/>
              <a:t> </a:t>
            </a:r>
            <a:r>
              <a:rPr lang="fr-FR" b="1" dirty="0" smtClean="0">
                <a:solidFill>
                  <a:srgbClr val="C00000"/>
                </a:solidFill>
                <a:hlinkClick r:id="rId2"/>
              </a:rPr>
              <a:t>Cliquez ICI </a:t>
            </a:r>
            <a:r>
              <a:rPr lang="fr-FR" b="1" dirty="0" smtClean="0"/>
              <a:t>pour accéder au </a:t>
            </a:r>
            <a:r>
              <a:rPr lang="fr-FR" b="1" dirty="0" smtClean="0">
                <a:solidFill>
                  <a:srgbClr val="C00000"/>
                </a:solidFill>
              </a:rPr>
              <a:t>règlement du challenge </a:t>
            </a:r>
            <a:r>
              <a:rPr lang="fr-FR" b="1" dirty="0" smtClean="0"/>
              <a:t>et </a:t>
            </a:r>
            <a:r>
              <a:rPr lang="fr-FR" b="1" dirty="0" smtClean="0">
                <a:solidFill>
                  <a:srgbClr val="C00000"/>
                </a:solidFill>
              </a:rPr>
              <a:t>aux objectifs par agence</a:t>
            </a:r>
            <a:endParaRPr lang="fr-FR" b="1" dirty="0">
              <a:solidFill>
                <a:srgbClr val="C00000"/>
              </a:solidFill>
            </a:endParaRPr>
          </a:p>
        </p:txBody>
      </p:sp>
      <p:sp>
        <p:nvSpPr>
          <p:cNvPr id="2" name="Titre 1"/>
          <p:cNvSpPr>
            <a:spLocks noGrp="1"/>
          </p:cNvSpPr>
          <p:nvPr>
            <p:ph type="ctrTitle"/>
          </p:nvPr>
        </p:nvSpPr>
        <p:spPr/>
        <p:txBody>
          <a:bodyPr/>
          <a:lstStyle/>
          <a:p>
            <a:r>
              <a:rPr lang="fr-FR" sz="1300" dirty="0" smtClean="0"/>
              <a:t>Challenge Performons Ensemble</a:t>
            </a:r>
            <a:endParaRPr lang="fr-FR" sz="1300" dirty="0"/>
          </a:p>
        </p:txBody>
      </p:sp>
      <p:sp>
        <p:nvSpPr>
          <p:cNvPr id="68"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11</a:t>
            </a:fld>
            <a:endParaRPr lang="fr-FR" sz="1200" dirty="0">
              <a:solidFill>
                <a:schemeClr val="tx1">
                  <a:tint val="75000"/>
                </a:schemeClr>
              </a:solidFill>
            </a:endParaRPr>
          </a:p>
        </p:txBody>
      </p:sp>
      <p:sp>
        <p:nvSpPr>
          <p:cNvPr id="6" name="Espace réservé du contenu 2"/>
          <p:cNvSpPr txBox="1">
            <a:spLocks/>
          </p:cNvSpPr>
          <p:nvPr/>
        </p:nvSpPr>
        <p:spPr>
          <a:xfrm>
            <a:off x="179512" y="1700808"/>
            <a:ext cx="8784976" cy="37444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C00000"/>
              </a:buClr>
              <a:buFont typeface="Wingdings" panose="05000000000000000000" pitchFamily="2" charset="2"/>
              <a:buChar char="§"/>
            </a:pPr>
            <a:r>
              <a:rPr lang="fr-FR" sz="1300" dirty="0">
                <a:solidFill>
                  <a:schemeClr val="tx1">
                    <a:lumMod val="75000"/>
                    <a:lumOff val="25000"/>
                  </a:schemeClr>
                </a:solidFill>
                <a:latin typeface="Gill Sans MT" panose="020B0502020104020203" pitchFamily="34" charset="0"/>
              </a:rPr>
              <a:t>Crédit consommation : </a:t>
            </a:r>
          </a:p>
          <a:p>
            <a:pPr lvl="1">
              <a:buClr>
                <a:srgbClr val="C00000"/>
              </a:buClr>
              <a:buFont typeface="Arial" panose="020B0604020202020204" pitchFamily="34" charset="0"/>
              <a:buChar char="•"/>
            </a:pPr>
            <a:r>
              <a:rPr lang="fr-FR" sz="1200" dirty="0">
                <a:solidFill>
                  <a:schemeClr val="tx1">
                    <a:lumMod val="75000"/>
                    <a:lumOff val="25000"/>
                  </a:schemeClr>
                </a:solidFill>
                <a:latin typeface="Gill Sans MT" panose="020B0502020104020203" pitchFamily="34" charset="0"/>
              </a:rPr>
              <a:t>Maximum 15 % en crédit projet </a:t>
            </a:r>
          </a:p>
          <a:p>
            <a:pPr lvl="1">
              <a:buClr>
                <a:srgbClr val="C00000"/>
              </a:buClr>
              <a:buFont typeface="Arial" panose="020B0604020202020204" pitchFamily="34" charset="0"/>
              <a:buChar char="•"/>
            </a:pPr>
            <a:r>
              <a:rPr lang="fr-FR" sz="1200" dirty="0">
                <a:solidFill>
                  <a:schemeClr val="tx1">
                    <a:lumMod val="75000"/>
                    <a:lumOff val="25000"/>
                  </a:schemeClr>
                </a:solidFill>
                <a:latin typeface="Gill Sans MT" panose="020B0502020104020203" pitchFamily="34" charset="0"/>
              </a:rPr>
              <a:t>Les engagements </a:t>
            </a:r>
            <a:r>
              <a:rPr lang="fr-FR" sz="1200" dirty="0" smtClean="0">
                <a:solidFill>
                  <a:schemeClr val="tx1">
                    <a:lumMod val="75000"/>
                    <a:lumOff val="25000"/>
                  </a:schemeClr>
                </a:solidFill>
                <a:latin typeface="Gill Sans MT" panose="020B0502020104020203" pitchFamily="34" charset="0"/>
              </a:rPr>
              <a:t>nets </a:t>
            </a:r>
            <a:r>
              <a:rPr lang="fr-FR" sz="1200" dirty="0">
                <a:solidFill>
                  <a:schemeClr val="tx1">
                    <a:lumMod val="75000"/>
                    <a:lumOff val="25000"/>
                  </a:schemeClr>
                </a:solidFill>
                <a:latin typeface="Gill Sans MT" panose="020B0502020104020203" pitchFamily="34" charset="0"/>
              </a:rPr>
              <a:t>des annulations hors net 9 ou X </a:t>
            </a:r>
          </a:p>
          <a:p>
            <a:pPr marL="342900" lvl="1" indent="-342900">
              <a:buClr>
                <a:srgbClr val="C00000"/>
              </a:buClr>
              <a:buFont typeface="Wingdings" panose="05000000000000000000" pitchFamily="2" charset="2"/>
              <a:buChar char="§"/>
            </a:pPr>
            <a:r>
              <a:rPr lang="fr-FR" sz="1300" dirty="0">
                <a:solidFill>
                  <a:schemeClr val="tx1">
                    <a:lumMod val="75000"/>
                    <a:lumOff val="25000"/>
                  </a:schemeClr>
                </a:solidFill>
                <a:latin typeface="Gill Sans MT" panose="020B0502020104020203" pitchFamily="34" charset="0"/>
              </a:rPr>
              <a:t>Forfaits : hors compte tribu et droit au compte &amp; hors net 9 ou X. Les clients détenteurs d’OCF ne doivent faire l’objet d’aucune sollicitation commerciale.</a:t>
            </a:r>
          </a:p>
          <a:p>
            <a:pPr marL="342900" lvl="1" indent="-342900">
              <a:buClr>
                <a:srgbClr val="C00000"/>
              </a:buClr>
              <a:buFont typeface="Wingdings" panose="05000000000000000000" pitchFamily="2" charset="2"/>
              <a:buChar char="§"/>
            </a:pPr>
            <a:r>
              <a:rPr lang="fr-FR" sz="1300" dirty="0" smtClean="0">
                <a:solidFill>
                  <a:schemeClr val="tx1">
                    <a:lumMod val="75000"/>
                    <a:lumOff val="25000"/>
                  </a:schemeClr>
                </a:solidFill>
                <a:latin typeface="Gill Sans MT" panose="020B0502020104020203" pitchFamily="34" charset="0"/>
              </a:rPr>
              <a:t>Les </a:t>
            </a:r>
            <a:r>
              <a:rPr lang="fr-FR" sz="1300" dirty="0">
                <a:solidFill>
                  <a:schemeClr val="tx1">
                    <a:lumMod val="75000"/>
                    <a:lumOff val="25000"/>
                  </a:schemeClr>
                </a:solidFill>
                <a:latin typeface="Gill Sans MT" panose="020B0502020104020203" pitchFamily="34" charset="0"/>
              </a:rPr>
              <a:t>ventes sont comptabilisées pour les clients avec un DRC </a:t>
            </a:r>
            <a:r>
              <a:rPr lang="fr-FR" sz="1300">
                <a:solidFill>
                  <a:schemeClr val="tx1">
                    <a:lumMod val="75000"/>
                    <a:lumOff val="25000"/>
                  </a:schemeClr>
                </a:solidFill>
                <a:latin typeface="Gill Sans MT" panose="020B0502020104020203" pitchFamily="34" charset="0"/>
              </a:rPr>
              <a:t>complet sous réserve des contrôles effectués par la DRCCP.</a:t>
            </a:r>
            <a:endParaRPr lang="fr-FR" sz="1300" dirty="0">
              <a:solidFill>
                <a:schemeClr val="tx1">
                  <a:lumMod val="75000"/>
                  <a:lumOff val="25000"/>
                </a:schemeClr>
              </a:solidFill>
              <a:latin typeface="Gill Sans MT" panose="020B0502020104020203" pitchFamily="34" charset="0"/>
            </a:endParaRPr>
          </a:p>
          <a:p>
            <a:pPr>
              <a:buClr>
                <a:srgbClr val="C00000"/>
              </a:buClr>
              <a:buFont typeface="Wingdings" panose="05000000000000000000" pitchFamily="2" charset="2"/>
              <a:buChar char="§"/>
            </a:pPr>
            <a:r>
              <a:rPr lang="fr-FR" sz="1300" dirty="0">
                <a:solidFill>
                  <a:schemeClr val="tx1">
                    <a:lumMod val="75000"/>
                    <a:lumOff val="25000"/>
                  </a:schemeClr>
                </a:solidFill>
                <a:latin typeface="Gill Sans MT" panose="020B0502020104020203" pitchFamily="34" charset="0"/>
              </a:rPr>
              <a:t>Les récompenses </a:t>
            </a:r>
            <a:r>
              <a:rPr lang="fr-FR" sz="1300" dirty="0" smtClean="0">
                <a:solidFill>
                  <a:schemeClr val="tx1">
                    <a:lumMod val="75000"/>
                    <a:lumOff val="25000"/>
                  </a:schemeClr>
                </a:solidFill>
                <a:latin typeface="Gill Sans MT" panose="020B0502020104020203" pitchFamily="34" charset="0"/>
              </a:rPr>
              <a:t>seront </a:t>
            </a:r>
            <a:r>
              <a:rPr lang="fr-FR" sz="1300" dirty="0">
                <a:solidFill>
                  <a:schemeClr val="tx1">
                    <a:lumMod val="75000"/>
                    <a:lumOff val="25000"/>
                  </a:schemeClr>
                </a:solidFill>
                <a:latin typeface="Gill Sans MT" panose="020B0502020104020203" pitchFamily="34" charset="0"/>
              </a:rPr>
              <a:t>matérialisées par des chèques </a:t>
            </a:r>
            <a:r>
              <a:rPr lang="fr-FR" sz="1300" dirty="0" smtClean="0">
                <a:solidFill>
                  <a:schemeClr val="tx1">
                    <a:lumMod val="75000"/>
                    <a:lumOff val="25000"/>
                  </a:schemeClr>
                </a:solidFill>
                <a:latin typeface="Gill Sans MT" panose="020B0502020104020203" pitchFamily="34" charset="0"/>
              </a:rPr>
              <a:t>cadeaux</a:t>
            </a:r>
            <a:endParaRPr lang="fr-FR" sz="1300" dirty="0">
              <a:solidFill>
                <a:schemeClr val="tx1">
                  <a:lumMod val="75000"/>
                  <a:lumOff val="25000"/>
                </a:schemeClr>
              </a:solidFill>
              <a:latin typeface="Gill Sans MT" panose="020B0502020104020203" pitchFamily="34" charset="0"/>
            </a:endParaRPr>
          </a:p>
          <a:p>
            <a:pPr>
              <a:buClr>
                <a:srgbClr val="C00000"/>
              </a:buClr>
              <a:buFont typeface="Wingdings" panose="05000000000000000000" pitchFamily="2" charset="2"/>
              <a:buChar char="§"/>
            </a:pPr>
            <a:r>
              <a:rPr lang="fr-FR" sz="1300" dirty="0">
                <a:solidFill>
                  <a:schemeClr val="tx1">
                    <a:lumMod val="75000"/>
                    <a:lumOff val="25000"/>
                  </a:schemeClr>
                </a:solidFill>
                <a:latin typeface="Gill Sans MT" panose="020B0502020104020203" pitchFamily="34" charset="0"/>
              </a:rPr>
              <a:t>Les récompenses </a:t>
            </a:r>
            <a:r>
              <a:rPr lang="fr-FR" sz="1300" dirty="0" smtClean="0">
                <a:solidFill>
                  <a:schemeClr val="tx1">
                    <a:lumMod val="75000"/>
                    <a:lumOff val="25000"/>
                  </a:schemeClr>
                </a:solidFill>
                <a:latin typeface="Gill Sans MT" panose="020B0502020104020203" pitchFamily="34" charset="0"/>
              </a:rPr>
              <a:t>seront </a:t>
            </a:r>
            <a:r>
              <a:rPr lang="fr-FR" sz="1300" dirty="0">
                <a:solidFill>
                  <a:schemeClr val="tx1">
                    <a:lumMod val="75000"/>
                    <a:lumOff val="25000"/>
                  </a:schemeClr>
                </a:solidFill>
                <a:latin typeface="Gill Sans MT" panose="020B0502020104020203" pitchFamily="34" charset="0"/>
              </a:rPr>
              <a:t>attribuées de manière égale à chaque </a:t>
            </a:r>
            <a:r>
              <a:rPr lang="fr-FR" sz="1300" dirty="0" smtClean="0">
                <a:solidFill>
                  <a:schemeClr val="tx1">
                    <a:lumMod val="75000"/>
                    <a:lumOff val="25000"/>
                  </a:schemeClr>
                </a:solidFill>
                <a:latin typeface="Gill Sans MT" panose="020B0502020104020203" pitchFamily="34" charset="0"/>
              </a:rPr>
              <a:t>collaborateur respectant les conditions de participation,  </a:t>
            </a:r>
            <a:r>
              <a:rPr lang="fr-FR" sz="1300" dirty="0">
                <a:solidFill>
                  <a:schemeClr val="tx1">
                    <a:lumMod val="75000"/>
                    <a:lumOff val="25000"/>
                  </a:schemeClr>
                </a:solidFill>
                <a:latin typeface="Gill Sans MT" panose="020B0502020104020203" pitchFamily="34" charset="0"/>
              </a:rPr>
              <a:t>qu’il soit  à temps complet ou à temps </a:t>
            </a:r>
            <a:r>
              <a:rPr lang="fr-FR" sz="1300" dirty="0" smtClean="0">
                <a:solidFill>
                  <a:schemeClr val="tx1">
                    <a:lumMod val="75000"/>
                    <a:lumOff val="25000"/>
                  </a:schemeClr>
                </a:solidFill>
                <a:latin typeface="Gill Sans MT" panose="020B0502020104020203" pitchFamily="34" charset="0"/>
              </a:rPr>
              <a:t>partiel</a:t>
            </a:r>
            <a:br>
              <a:rPr lang="fr-FR" sz="1300" dirty="0" smtClean="0">
                <a:solidFill>
                  <a:schemeClr val="tx1">
                    <a:lumMod val="75000"/>
                    <a:lumOff val="25000"/>
                  </a:schemeClr>
                </a:solidFill>
                <a:latin typeface="Gill Sans MT" panose="020B0502020104020203" pitchFamily="34" charset="0"/>
              </a:rPr>
            </a:br>
            <a:r>
              <a:rPr lang="fr-FR" sz="1300" dirty="0" smtClean="0">
                <a:solidFill>
                  <a:schemeClr val="tx1">
                    <a:lumMod val="75000"/>
                    <a:lumOff val="25000"/>
                  </a:schemeClr>
                </a:solidFill>
                <a:latin typeface="Gill Sans MT" panose="020B0502020104020203" pitchFamily="34" charset="0"/>
              </a:rPr>
              <a:t>Conditions </a:t>
            </a:r>
            <a:r>
              <a:rPr lang="fr-FR" sz="1300" dirty="0">
                <a:solidFill>
                  <a:schemeClr val="tx1">
                    <a:lumMod val="75000"/>
                    <a:lumOff val="25000"/>
                  </a:schemeClr>
                </a:solidFill>
                <a:latin typeface="Gill Sans MT" panose="020B0502020104020203" pitchFamily="34" charset="0"/>
              </a:rPr>
              <a:t>de participation :</a:t>
            </a:r>
          </a:p>
          <a:p>
            <a:pPr lvl="1">
              <a:buClr>
                <a:srgbClr val="C00000"/>
              </a:buClr>
              <a:buFont typeface="Arial" panose="020B0604020202020204" pitchFamily="34" charset="0"/>
              <a:buChar char="•"/>
            </a:pPr>
            <a:r>
              <a:rPr lang="fr-FR" sz="1200" dirty="0">
                <a:solidFill>
                  <a:schemeClr val="tx1">
                    <a:lumMod val="75000"/>
                    <a:lumOff val="25000"/>
                  </a:schemeClr>
                </a:solidFill>
                <a:latin typeface="Gill Sans MT" panose="020B0502020104020203" pitchFamily="34" charset="0"/>
              </a:rPr>
              <a:t>Collaborateurs salariés de la CEGEE et avoir un minimum de 5 semaines de présence effective (*) au sein de l’agence, entre le 13 mai et le 6 juillet 2019.</a:t>
            </a:r>
          </a:p>
          <a:p>
            <a:pPr lvl="1">
              <a:buClr>
                <a:srgbClr val="C00000"/>
              </a:buClr>
              <a:buFont typeface="Arial" panose="020B0604020202020204" pitchFamily="34" charset="0"/>
              <a:buChar char="•"/>
            </a:pPr>
            <a:r>
              <a:rPr lang="fr-FR" sz="1200" dirty="0">
                <a:solidFill>
                  <a:schemeClr val="tx1">
                    <a:lumMod val="75000"/>
                    <a:lumOff val="25000"/>
                  </a:schemeClr>
                </a:solidFill>
                <a:latin typeface="Gill Sans MT" panose="020B0502020104020203" pitchFamily="34" charset="0"/>
              </a:rPr>
              <a:t>En cas de changement d’agence et/ou de groupe ou d’entité, les participants ne pourront gagner que dans une seule entité (celle où ils ont passé le plus de temps).</a:t>
            </a:r>
          </a:p>
          <a:p>
            <a:pPr lvl="1">
              <a:buClr>
                <a:srgbClr val="C00000"/>
              </a:buClr>
              <a:buFont typeface="Arial" panose="020B0604020202020204" pitchFamily="34" charset="0"/>
              <a:buChar char="•"/>
            </a:pPr>
            <a:r>
              <a:rPr lang="fr-FR" sz="1200" dirty="0">
                <a:solidFill>
                  <a:schemeClr val="tx1">
                    <a:lumMod val="75000"/>
                    <a:lumOff val="25000"/>
                  </a:schemeClr>
                </a:solidFill>
                <a:latin typeface="Gill Sans MT" panose="020B0502020104020203" pitchFamily="34" charset="0"/>
              </a:rPr>
              <a:t>Il faut être présent dans l’entreprise à la remise des gains</a:t>
            </a:r>
            <a:r>
              <a:rPr lang="fr-FR" sz="1200" dirty="0" smtClean="0">
                <a:solidFill>
                  <a:schemeClr val="tx1">
                    <a:lumMod val="75000"/>
                    <a:lumOff val="25000"/>
                  </a:schemeClr>
                </a:solidFill>
                <a:latin typeface="Gill Sans MT" panose="020B0502020104020203" pitchFamily="34" charset="0"/>
              </a:rPr>
              <a:t>.</a:t>
            </a:r>
          </a:p>
          <a:p>
            <a:pPr marL="723900" lvl="1" indent="0">
              <a:buClr>
                <a:srgbClr val="C00000"/>
              </a:buClr>
              <a:buNone/>
            </a:pPr>
            <a:r>
              <a:rPr lang="fr-FR" sz="1200" dirty="0" smtClean="0">
                <a:solidFill>
                  <a:schemeClr val="tx1">
                    <a:lumMod val="75000"/>
                    <a:lumOff val="25000"/>
                  </a:schemeClr>
                </a:solidFill>
                <a:latin typeface="Gill Sans MT" panose="020B0502020104020203" pitchFamily="34" charset="0"/>
              </a:rPr>
              <a:t>(*) </a:t>
            </a:r>
            <a:r>
              <a:rPr lang="fr-FR" sz="1200" dirty="0">
                <a:solidFill>
                  <a:schemeClr val="tx1">
                    <a:lumMod val="75000"/>
                    <a:lumOff val="25000"/>
                  </a:schemeClr>
                </a:solidFill>
                <a:latin typeface="Gill Sans MT" panose="020B0502020104020203" pitchFamily="34" charset="0"/>
              </a:rPr>
              <a:t>Présence effective : </a:t>
            </a:r>
            <a:r>
              <a:rPr lang="fr-FR" sz="1200" dirty="0" smtClean="0">
                <a:solidFill>
                  <a:schemeClr val="tx1">
                    <a:lumMod val="75000"/>
                    <a:lumOff val="25000"/>
                  </a:schemeClr>
                </a:solidFill>
                <a:latin typeface="Gill Sans MT" panose="020B0502020104020203" pitchFamily="34" charset="0"/>
              </a:rPr>
              <a:t>collaborateur </a:t>
            </a:r>
            <a:r>
              <a:rPr lang="fr-FR" sz="1200" dirty="0">
                <a:solidFill>
                  <a:schemeClr val="tx1">
                    <a:lumMod val="75000"/>
                    <a:lumOff val="25000"/>
                  </a:schemeClr>
                </a:solidFill>
                <a:latin typeface="Gill Sans MT" panose="020B0502020104020203" pitchFamily="34" charset="0"/>
              </a:rPr>
              <a:t>présent en agence (les </a:t>
            </a:r>
            <a:r>
              <a:rPr lang="fr-FR" sz="1200" dirty="0" smtClean="0">
                <a:solidFill>
                  <a:schemeClr val="tx1">
                    <a:lumMod val="75000"/>
                    <a:lumOff val="25000"/>
                  </a:schemeClr>
                </a:solidFill>
                <a:latin typeface="Gill Sans MT" panose="020B0502020104020203" pitchFamily="34" charset="0"/>
              </a:rPr>
              <a:t>congés, maladies</a:t>
            </a:r>
            <a:r>
              <a:rPr lang="fr-FR" sz="1200" dirty="0">
                <a:solidFill>
                  <a:schemeClr val="tx1">
                    <a:lumMod val="75000"/>
                    <a:lumOff val="25000"/>
                  </a:schemeClr>
                </a:solidFill>
                <a:latin typeface="Gill Sans MT" panose="020B0502020104020203" pitchFamily="34" charset="0"/>
              </a:rPr>
              <a:t>, </a:t>
            </a:r>
            <a:r>
              <a:rPr lang="fr-FR" sz="1200" dirty="0" smtClean="0">
                <a:solidFill>
                  <a:schemeClr val="tx1">
                    <a:lumMod val="75000"/>
                    <a:lumOff val="25000"/>
                  </a:schemeClr>
                </a:solidFill>
                <a:latin typeface="Gill Sans MT" panose="020B0502020104020203" pitchFamily="34" charset="0"/>
              </a:rPr>
              <a:t> formations </a:t>
            </a:r>
            <a:r>
              <a:rPr lang="fr-FR" sz="1200" dirty="0">
                <a:solidFill>
                  <a:schemeClr val="tx1">
                    <a:lumMod val="75000"/>
                    <a:lumOff val="25000"/>
                  </a:schemeClr>
                </a:solidFill>
                <a:latin typeface="Gill Sans MT" panose="020B0502020104020203" pitchFamily="34" charset="0"/>
              </a:rPr>
              <a:t>hors site ne sont pas comptabilisés dans le temps de travail effectif)</a:t>
            </a:r>
          </a:p>
          <a:p>
            <a:pPr marL="342900" lvl="1" indent="-342900">
              <a:buClr>
                <a:srgbClr val="C00000"/>
              </a:buClr>
              <a:buFont typeface="Wingdings" panose="05000000000000000000" pitchFamily="2" charset="2"/>
              <a:buChar char="§"/>
            </a:pPr>
            <a:r>
              <a:rPr lang="fr-FR" sz="1300" dirty="0" smtClean="0">
                <a:solidFill>
                  <a:schemeClr val="tx1">
                    <a:lumMod val="75000"/>
                    <a:lumOff val="25000"/>
                  </a:schemeClr>
                </a:solidFill>
                <a:latin typeface="Gill Sans MT" panose="020B0502020104020203" pitchFamily="34" charset="0"/>
              </a:rPr>
              <a:t>Les gains </a:t>
            </a:r>
            <a:r>
              <a:rPr lang="fr-FR" sz="1300" dirty="0">
                <a:solidFill>
                  <a:schemeClr val="tx1">
                    <a:lumMod val="75000"/>
                    <a:lumOff val="25000"/>
                  </a:schemeClr>
                </a:solidFill>
                <a:latin typeface="Gill Sans MT" panose="020B0502020104020203" pitchFamily="34" charset="0"/>
              </a:rPr>
              <a:t>distribués dans le cadre de cette opération seront nominatifs et soumis aux charges sociales. Ils seront donc intégrés au bulletin de salaire et soumis à l’impôt sur le revenu. </a:t>
            </a:r>
          </a:p>
        </p:txBody>
      </p:sp>
    </p:spTree>
    <p:extLst>
      <p:ext uri="{BB962C8B-B14F-4D97-AF65-F5344CB8AC3E}">
        <p14:creationId xmlns:p14="http://schemas.microsoft.com/office/powerpoint/2010/main" val="1412889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wipe(left)">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left)">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wipe(left)">
                                      <p:cBhvr>
                                        <p:cTn id="52" dur="5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wipe(left)">
                                      <p:cBhvr>
                                        <p:cTn id="57" dur="500"/>
                                        <p:tgtEl>
                                          <p:spTgt spid="6">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6">
                                            <p:txEl>
                                              <p:pRg st="11" end="11"/>
                                            </p:txEl>
                                          </p:spTgt>
                                        </p:tgtEl>
                                        <p:attrNameLst>
                                          <p:attrName>style.visibility</p:attrName>
                                        </p:attrNameLst>
                                      </p:cBhvr>
                                      <p:to>
                                        <p:strVal val="visible"/>
                                      </p:to>
                                    </p:set>
                                    <p:animEffect transition="in" filter="wipe(left)">
                                      <p:cBhvr>
                                        <p:cTn id="62"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057400" y="3674534"/>
            <a:ext cx="2472267" cy="41075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Sous-titre 2"/>
          <p:cNvSpPr txBox="1">
            <a:spLocks/>
          </p:cNvSpPr>
          <p:nvPr/>
        </p:nvSpPr>
        <p:spPr>
          <a:xfrm>
            <a:off x="1371600" y="4101075"/>
            <a:ext cx="6400800" cy="88694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8" name="Rectangle 7"/>
          <p:cNvSpPr/>
          <p:nvPr/>
        </p:nvSpPr>
        <p:spPr>
          <a:xfrm>
            <a:off x="0" y="3140968"/>
            <a:ext cx="914400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txBox="1">
            <a:spLocks/>
          </p:cNvSpPr>
          <p:nvPr/>
        </p:nvSpPr>
        <p:spPr>
          <a:xfrm>
            <a:off x="1619994" y="1988840"/>
            <a:ext cx="7560518" cy="412845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1200"/>
              </a:spcAft>
              <a:buClr>
                <a:srgbClr val="A50021"/>
              </a:buClr>
              <a:buSzPct val="135000"/>
              <a:buFont typeface="Wingdings" panose="05000000000000000000" pitchFamily="2" charset="2"/>
              <a:buChar char="«"/>
            </a:pPr>
            <a:r>
              <a:rPr lang="fr-FR" sz="2000" dirty="0"/>
              <a:t>Point d’étape et objectifs </a:t>
            </a:r>
            <a:endParaRPr lang="fr-FR" sz="2000" dirty="0" smtClean="0"/>
          </a:p>
          <a:p>
            <a:pPr>
              <a:spcBef>
                <a:spcPts val="1200"/>
              </a:spcBef>
              <a:spcAft>
                <a:spcPts val="1200"/>
              </a:spcAft>
              <a:buClr>
                <a:srgbClr val="A50021"/>
              </a:buClr>
              <a:buSzPct val="135000"/>
              <a:buFont typeface="Wingdings" panose="05000000000000000000" pitchFamily="2" charset="2"/>
              <a:buChar char="«"/>
            </a:pPr>
            <a:r>
              <a:rPr lang="fr-FR" sz="2000" dirty="0" smtClean="0"/>
              <a:t>Challenge </a:t>
            </a:r>
            <a:r>
              <a:rPr lang="fr-FR" sz="2000" i="1" dirty="0" smtClean="0"/>
              <a:t>Performons Ensemble</a:t>
            </a:r>
          </a:p>
          <a:p>
            <a:pPr>
              <a:spcBef>
                <a:spcPts val="1200"/>
              </a:spcBef>
              <a:spcAft>
                <a:spcPts val="1200"/>
              </a:spcAft>
              <a:buClr>
                <a:srgbClr val="A50021"/>
              </a:buClr>
              <a:buSzPct val="135000"/>
              <a:buFont typeface="Wingdings" panose="05000000000000000000" pitchFamily="2" charset="2"/>
              <a:buChar char="«"/>
            </a:pPr>
            <a:r>
              <a:rPr lang="fr-FR" sz="2000" dirty="0" smtClean="0"/>
              <a:t>Moyens </a:t>
            </a:r>
            <a:r>
              <a:rPr lang="fr-FR" sz="2000" dirty="0"/>
              <a:t>: Offres et cibles </a:t>
            </a:r>
            <a:r>
              <a:rPr lang="fr-FR" sz="2000" dirty="0" smtClean="0"/>
              <a:t>commerciales </a:t>
            </a:r>
            <a:endParaRPr lang="fr-FR" sz="2000" dirty="0"/>
          </a:p>
          <a:p>
            <a:pPr lvl="1">
              <a:spcBef>
                <a:spcPts val="600"/>
              </a:spcBef>
              <a:buClr>
                <a:srgbClr val="A50021"/>
              </a:buClr>
              <a:buSzPct val="135000"/>
              <a:buFont typeface="Wingdings" panose="05000000000000000000" pitchFamily="2" charset="2"/>
              <a:buChar char="«"/>
            </a:pPr>
            <a:r>
              <a:rPr lang="fr-FR" sz="1600" dirty="0"/>
              <a:t>Marché des Particuliers</a:t>
            </a:r>
          </a:p>
          <a:p>
            <a:pPr lvl="1">
              <a:spcBef>
                <a:spcPts val="600"/>
              </a:spcBef>
              <a:buClr>
                <a:srgbClr val="A50021"/>
              </a:buClr>
              <a:buSzPct val="135000"/>
              <a:buFont typeface="Wingdings" panose="05000000000000000000" pitchFamily="2" charset="2"/>
              <a:buChar char="«"/>
            </a:pPr>
            <a:r>
              <a:rPr lang="fr-FR" sz="1600" dirty="0"/>
              <a:t>Marché Gestion Privée</a:t>
            </a:r>
          </a:p>
          <a:p>
            <a:pPr lvl="1">
              <a:spcBef>
                <a:spcPts val="600"/>
              </a:spcBef>
              <a:buClr>
                <a:srgbClr val="A50021"/>
              </a:buClr>
              <a:buSzPct val="135000"/>
              <a:buFont typeface="Wingdings" panose="05000000000000000000" pitchFamily="2" charset="2"/>
              <a:buChar char="«"/>
            </a:pPr>
            <a:r>
              <a:rPr lang="fr-FR" sz="1600" dirty="0"/>
              <a:t>Marché des Pros</a:t>
            </a:r>
          </a:p>
          <a:p>
            <a:pPr>
              <a:spcBef>
                <a:spcPts val="1200"/>
              </a:spcBef>
              <a:spcAft>
                <a:spcPts val="1200"/>
              </a:spcAft>
              <a:buClr>
                <a:srgbClr val="A50021"/>
              </a:buClr>
              <a:buSzPct val="135000"/>
              <a:buFont typeface="Wingdings" panose="05000000000000000000" pitchFamily="2" charset="2"/>
              <a:buChar char="«"/>
            </a:pPr>
            <a:r>
              <a:rPr lang="fr-FR" sz="2000" dirty="0" smtClean="0"/>
              <a:t>Récapitulatif </a:t>
            </a:r>
            <a:r>
              <a:rPr lang="fr-FR" sz="2000" dirty="0"/>
              <a:t>des offres et accélérateurs</a:t>
            </a:r>
          </a:p>
          <a:p>
            <a:pPr>
              <a:spcBef>
                <a:spcPts val="1200"/>
              </a:spcBef>
              <a:spcAft>
                <a:spcPts val="1200"/>
              </a:spcAft>
              <a:buClr>
                <a:srgbClr val="A50021"/>
              </a:buClr>
              <a:buSzPct val="135000"/>
              <a:buFont typeface="Wingdings" panose="05000000000000000000" pitchFamily="2" charset="2"/>
              <a:buChar char="«"/>
            </a:pPr>
            <a:r>
              <a:rPr lang="fr-FR" sz="2000" dirty="0" smtClean="0"/>
              <a:t>Boîte </a:t>
            </a:r>
            <a:r>
              <a:rPr lang="fr-FR" sz="2000" dirty="0"/>
              <a:t>à outils</a:t>
            </a:r>
          </a:p>
          <a:p>
            <a:pPr marL="0" indent="0">
              <a:buNone/>
            </a:pPr>
            <a:r>
              <a:rPr lang="fr-FR" dirty="0" smtClean="0"/>
              <a:t/>
            </a:r>
            <a:br>
              <a:rPr lang="fr-FR" dirty="0" smtClean="0"/>
            </a:br>
            <a:endParaRPr lang="fr-FR" dirty="0" smtClean="0"/>
          </a:p>
        </p:txBody>
      </p:sp>
      <p:sp>
        <p:nvSpPr>
          <p:cNvPr id="13" name="Rectangle 12"/>
          <p:cNvSpPr/>
          <p:nvPr/>
        </p:nvSpPr>
        <p:spPr>
          <a:xfrm>
            <a:off x="0" y="6213307"/>
            <a:ext cx="9144000" cy="644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12</a:t>
            </a:fld>
            <a:endParaRPr lang="fr-FR" sz="1200" dirty="0">
              <a:solidFill>
                <a:schemeClr val="tx1">
                  <a:tint val="75000"/>
                </a:schemeClr>
              </a:solidFill>
            </a:endParaRPr>
          </a:p>
        </p:txBody>
      </p:sp>
      <p:sp>
        <p:nvSpPr>
          <p:cNvPr id="2" name="Titre 1"/>
          <p:cNvSpPr>
            <a:spLocks noGrp="1"/>
          </p:cNvSpPr>
          <p:nvPr>
            <p:ph type="ctrTitle"/>
          </p:nvPr>
        </p:nvSpPr>
        <p:spPr>
          <a:xfrm>
            <a:off x="1834252" y="34705"/>
            <a:ext cx="7346260" cy="284891"/>
          </a:xfrm>
          <a:prstGeom prst="rect">
            <a:avLst/>
          </a:prstGeom>
        </p:spPr>
        <p:txBody>
          <a:bodyPr/>
          <a:lstStyle/>
          <a:p>
            <a:endParaRPr lang="fr-FR" sz="1300" dirty="0"/>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386075"/>
            <a:ext cx="1584176" cy="355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525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13</a:t>
            </a:fld>
            <a:endParaRPr lang="fr-BE" dirty="0"/>
          </a:p>
        </p:txBody>
      </p:sp>
      <p:sp>
        <p:nvSpPr>
          <p:cNvPr id="3" name="Espace réservé du texte 2"/>
          <p:cNvSpPr>
            <a:spLocks noGrp="1"/>
          </p:cNvSpPr>
          <p:nvPr>
            <p:ph type="body" sz="quarter" idx="13"/>
          </p:nvPr>
        </p:nvSpPr>
        <p:spPr/>
        <p:txBody>
          <a:bodyPr/>
          <a:lstStyle/>
          <a:p>
            <a:r>
              <a:rPr lang="fr-FR" sz="1600" b="1" dirty="0"/>
              <a:t>Un renfort de </a:t>
            </a:r>
            <a:r>
              <a:rPr lang="fr-FR" sz="1600" b="1" dirty="0">
                <a:solidFill>
                  <a:srgbClr val="C00000"/>
                </a:solidFill>
              </a:rPr>
              <a:t>communication</a:t>
            </a:r>
            <a:r>
              <a:rPr lang="fr-FR" sz="1600" b="1" dirty="0"/>
              <a:t> accompagné d’</a:t>
            </a:r>
            <a:r>
              <a:rPr lang="fr-FR" sz="1600" b="1" dirty="0">
                <a:solidFill>
                  <a:srgbClr val="C00000"/>
                </a:solidFill>
              </a:rPr>
              <a:t>accélérateurs</a:t>
            </a:r>
            <a:r>
              <a:rPr lang="fr-FR" sz="1600" b="1" dirty="0"/>
              <a:t> et d’</a:t>
            </a:r>
            <a:r>
              <a:rPr lang="fr-FR" sz="1600" b="1" dirty="0">
                <a:solidFill>
                  <a:srgbClr val="C00000"/>
                </a:solidFill>
              </a:rPr>
              <a:t>offres</a:t>
            </a:r>
            <a:r>
              <a:rPr lang="fr-FR" sz="1600" b="1" dirty="0"/>
              <a:t> promotionnelles durant ces 2 mois</a:t>
            </a:r>
            <a:r>
              <a:rPr lang="fr-FR" sz="1600" b="1" dirty="0" smtClean="0"/>
              <a:t>.</a:t>
            </a:r>
            <a:endParaRPr lang="fr-FR" sz="1600" b="1" dirty="0"/>
          </a:p>
        </p:txBody>
      </p:sp>
      <p:sp>
        <p:nvSpPr>
          <p:cNvPr id="2" name="Titre 1"/>
          <p:cNvSpPr>
            <a:spLocks noGrp="1"/>
          </p:cNvSpPr>
          <p:nvPr>
            <p:ph type="ctrTitle"/>
          </p:nvPr>
        </p:nvSpPr>
        <p:spPr/>
        <p:txBody>
          <a:bodyPr/>
          <a:lstStyle/>
          <a:p>
            <a:r>
              <a:rPr lang="fr-FR" sz="1300" dirty="0"/>
              <a:t>Moyens : Offres et cibles </a:t>
            </a:r>
            <a:r>
              <a:rPr lang="fr-FR" sz="1300" dirty="0" smtClean="0"/>
              <a:t>commerciales </a:t>
            </a:r>
            <a:endParaRPr lang="fr-FR" sz="1300" dirty="0"/>
          </a:p>
        </p:txBody>
      </p:sp>
      <p:sp>
        <p:nvSpPr>
          <p:cNvPr id="7" name="Rectangle 6"/>
          <p:cNvSpPr/>
          <p:nvPr/>
        </p:nvSpPr>
        <p:spPr>
          <a:xfrm>
            <a:off x="317811" y="1988840"/>
            <a:ext cx="7075423" cy="2123658"/>
          </a:xfrm>
          <a:prstGeom prst="rect">
            <a:avLst/>
          </a:prstGeom>
          <a:solidFill>
            <a:schemeClr val="bg1"/>
          </a:solidFill>
        </p:spPr>
        <p:txBody>
          <a:bodyPr wrap="square">
            <a:spAutoFit/>
          </a:bodyPr>
          <a:lstStyle/>
          <a:p>
            <a:r>
              <a:rPr lang="fr-FR" sz="1200" b="1" dirty="0" smtClean="0">
                <a:solidFill>
                  <a:schemeClr val="tx1">
                    <a:lumMod val="75000"/>
                    <a:lumOff val="25000"/>
                  </a:schemeClr>
                </a:solidFill>
              </a:rPr>
              <a:t>Cette période de 8 semaines , du 13 mai au 6 juillet, sera prioritairement consacrée aux offres d’Épargne en Unités de compte, au Crédit à la Consommation, à l’IARD et à la Prévoyance ainsi qu’à la Bancarisation.</a:t>
            </a:r>
          </a:p>
          <a:p>
            <a:endParaRPr lang="fr-FR" sz="1200" dirty="0" smtClean="0">
              <a:solidFill>
                <a:schemeClr val="tx1">
                  <a:lumMod val="65000"/>
                  <a:lumOff val="35000"/>
                </a:schemeClr>
              </a:solidFill>
            </a:endParaRPr>
          </a:p>
          <a:p>
            <a:r>
              <a:rPr lang="fr-FR" sz="1200" dirty="0" smtClean="0">
                <a:solidFill>
                  <a:schemeClr val="tx1">
                    <a:lumMod val="75000"/>
                    <a:lumOff val="25000"/>
                  </a:schemeClr>
                </a:solidFill>
              </a:rPr>
              <a:t>Pour </a:t>
            </a:r>
            <a:r>
              <a:rPr lang="fr-FR" sz="1200" b="1" dirty="0" smtClean="0">
                <a:solidFill>
                  <a:srgbClr val="C00000"/>
                </a:solidFill>
              </a:rPr>
              <a:t>accompagner</a:t>
            </a:r>
            <a:r>
              <a:rPr lang="fr-FR" sz="1200" dirty="0" smtClean="0">
                <a:solidFill>
                  <a:schemeClr val="tx1">
                    <a:lumMod val="65000"/>
                    <a:lumOff val="35000"/>
                  </a:schemeClr>
                </a:solidFill>
              </a:rPr>
              <a:t> </a:t>
            </a:r>
            <a:r>
              <a:rPr lang="fr-FR" sz="1200" dirty="0" smtClean="0">
                <a:solidFill>
                  <a:schemeClr val="tx1">
                    <a:lumMod val="75000"/>
                    <a:lumOff val="25000"/>
                  </a:schemeClr>
                </a:solidFill>
              </a:rPr>
              <a:t>notre effort commercial, des </a:t>
            </a:r>
            <a:r>
              <a:rPr lang="fr-FR" sz="1200" b="1" dirty="0" smtClean="0">
                <a:solidFill>
                  <a:srgbClr val="C00000"/>
                </a:solidFill>
              </a:rPr>
              <a:t>offres </a:t>
            </a:r>
            <a:r>
              <a:rPr lang="fr-FR" sz="1200" b="1" dirty="0">
                <a:solidFill>
                  <a:srgbClr val="C00000"/>
                </a:solidFill>
              </a:rPr>
              <a:t>compétitives </a:t>
            </a:r>
            <a:r>
              <a:rPr lang="fr-FR" sz="1200" dirty="0">
                <a:solidFill>
                  <a:schemeClr val="tx1">
                    <a:lumMod val="75000"/>
                    <a:lumOff val="25000"/>
                  </a:schemeClr>
                </a:solidFill>
              </a:rPr>
              <a:t>et des </a:t>
            </a:r>
            <a:r>
              <a:rPr lang="fr-FR" sz="1200" b="1" dirty="0" smtClean="0">
                <a:solidFill>
                  <a:srgbClr val="C00000"/>
                </a:solidFill>
              </a:rPr>
              <a:t>accélérateurs </a:t>
            </a:r>
            <a:r>
              <a:rPr lang="fr-FR" sz="1200" dirty="0" smtClean="0">
                <a:solidFill>
                  <a:schemeClr val="tx1">
                    <a:lumMod val="75000"/>
                    <a:lumOff val="25000"/>
                  </a:schemeClr>
                </a:solidFill>
              </a:rPr>
              <a:t>seront disponibles.</a:t>
            </a:r>
          </a:p>
          <a:p>
            <a:endParaRPr lang="fr-FR" sz="1200" dirty="0">
              <a:solidFill>
                <a:schemeClr val="tx1">
                  <a:lumMod val="75000"/>
                  <a:lumOff val="25000"/>
                </a:schemeClr>
              </a:solidFill>
            </a:endParaRPr>
          </a:p>
          <a:p>
            <a:r>
              <a:rPr lang="fr-FR" sz="1200" dirty="0" smtClean="0">
                <a:solidFill>
                  <a:schemeClr val="tx1">
                    <a:lumMod val="75000"/>
                    <a:lumOff val="25000"/>
                  </a:schemeClr>
                </a:solidFill>
              </a:rPr>
              <a:t>Elles pourront être proposées à des </a:t>
            </a:r>
            <a:r>
              <a:rPr lang="fr-FR" sz="1200" b="1" dirty="0">
                <a:solidFill>
                  <a:schemeClr val="tx1">
                    <a:lumMod val="75000"/>
                    <a:lumOff val="25000"/>
                  </a:schemeClr>
                </a:solidFill>
              </a:rPr>
              <a:t>clients triés sur le volet</a:t>
            </a:r>
            <a:r>
              <a:rPr lang="fr-FR" sz="1200" dirty="0">
                <a:solidFill>
                  <a:schemeClr val="tx1">
                    <a:lumMod val="75000"/>
                    <a:lumOff val="25000"/>
                  </a:schemeClr>
                </a:solidFill>
              </a:rPr>
              <a:t> en fonction de leur potentiel et de leur </a:t>
            </a:r>
            <a:r>
              <a:rPr lang="fr-FR" sz="1200" dirty="0" smtClean="0">
                <a:solidFill>
                  <a:schemeClr val="tx1">
                    <a:lumMod val="75000"/>
                    <a:lumOff val="25000"/>
                  </a:schemeClr>
                </a:solidFill>
              </a:rPr>
              <a:t>appétence aux </a:t>
            </a:r>
            <a:r>
              <a:rPr lang="fr-FR" sz="1200" dirty="0">
                <a:solidFill>
                  <a:schemeClr val="tx1">
                    <a:lumMod val="75000"/>
                    <a:lumOff val="25000"/>
                  </a:schemeClr>
                </a:solidFill>
              </a:rPr>
              <a:t>offres prioritaires du </a:t>
            </a:r>
            <a:r>
              <a:rPr lang="fr-FR" sz="1200" dirty="0" smtClean="0">
                <a:solidFill>
                  <a:schemeClr val="tx1">
                    <a:lumMod val="75000"/>
                    <a:lumOff val="25000"/>
                  </a:schemeClr>
                </a:solidFill>
              </a:rPr>
              <a:t>challenge.</a:t>
            </a:r>
            <a:endParaRPr lang="fr-FR" sz="1200" dirty="0">
              <a:solidFill>
                <a:schemeClr val="tx1">
                  <a:lumMod val="75000"/>
                  <a:lumOff val="25000"/>
                </a:schemeClr>
              </a:solidFill>
            </a:endParaRPr>
          </a:p>
          <a:p>
            <a:endParaRPr lang="fr-FR" sz="1200" dirty="0">
              <a:solidFill>
                <a:schemeClr val="tx1">
                  <a:lumMod val="75000"/>
                  <a:lumOff val="25000"/>
                </a:schemeClr>
              </a:solidFill>
            </a:endParaRPr>
          </a:p>
          <a:p>
            <a:r>
              <a:rPr lang="fr-FR" sz="1200" dirty="0" smtClean="0">
                <a:solidFill>
                  <a:schemeClr val="tx1">
                    <a:lumMod val="75000"/>
                    <a:lumOff val="25000"/>
                  </a:schemeClr>
                </a:solidFill>
              </a:rPr>
              <a:t>Ce temps fort sera </a:t>
            </a:r>
            <a:r>
              <a:rPr lang="fr-FR" sz="1200" dirty="0">
                <a:solidFill>
                  <a:schemeClr val="tx1">
                    <a:lumMod val="75000"/>
                    <a:lumOff val="25000"/>
                  </a:schemeClr>
                </a:solidFill>
              </a:rPr>
              <a:t>au cœur d’un </a:t>
            </a:r>
            <a:r>
              <a:rPr lang="fr-FR" sz="1200" b="1" dirty="0" smtClean="0">
                <a:solidFill>
                  <a:srgbClr val="C00000"/>
                </a:solidFill>
              </a:rPr>
              <a:t>dispositif de communication </a:t>
            </a:r>
            <a:r>
              <a:rPr lang="fr-FR" sz="1200" dirty="0" smtClean="0">
                <a:solidFill>
                  <a:schemeClr val="tx1">
                    <a:lumMod val="75000"/>
                    <a:lumOff val="25000"/>
                  </a:schemeClr>
                </a:solidFill>
              </a:rPr>
              <a:t>complet (affichage</a:t>
            </a:r>
            <a:r>
              <a:rPr lang="fr-FR" sz="1200" dirty="0">
                <a:solidFill>
                  <a:schemeClr val="tx1">
                    <a:lumMod val="75000"/>
                    <a:lumOff val="25000"/>
                  </a:schemeClr>
                </a:solidFill>
              </a:rPr>
              <a:t>, </a:t>
            </a:r>
            <a:r>
              <a:rPr lang="fr-FR" sz="1200" dirty="0" smtClean="0">
                <a:solidFill>
                  <a:schemeClr val="tx1">
                    <a:lumMod val="75000"/>
                    <a:lumOff val="25000"/>
                  </a:schemeClr>
                </a:solidFill>
              </a:rPr>
              <a:t>web, marketing </a:t>
            </a:r>
            <a:r>
              <a:rPr lang="fr-FR" sz="1200" dirty="0">
                <a:solidFill>
                  <a:schemeClr val="tx1">
                    <a:lumMod val="75000"/>
                    <a:lumOff val="25000"/>
                  </a:schemeClr>
                </a:solidFill>
              </a:rPr>
              <a:t>direct</a:t>
            </a:r>
            <a:r>
              <a:rPr lang="fr-FR" sz="1200" dirty="0" smtClean="0">
                <a:solidFill>
                  <a:schemeClr val="tx1">
                    <a:lumMod val="75000"/>
                    <a:lumOff val="25000"/>
                  </a:schemeClr>
                </a:solidFill>
              </a:rPr>
              <a:t>, Encart relevé de comptes, affichage …)</a:t>
            </a:r>
          </a:p>
          <a:p>
            <a:endParaRPr lang="fr-FR" sz="1200" dirty="0">
              <a:solidFill>
                <a:schemeClr val="tx1">
                  <a:lumMod val="75000"/>
                  <a:lumOff val="25000"/>
                </a:schemeClr>
              </a:solidFill>
            </a:endParaRPr>
          </a:p>
        </p:txBody>
      </p:sp>
      <p:sp>
        <p:nvSpPr>
          <p:cNvPr id="8" name="Rectangle 7"/>
          <p:cNvSpPr/>
          <p:nvPr/>
        </p:nvSpPr>
        <p:spPr>
          <a:xfrm>
            <a:off x="329619" y="4448725"/>
            <a:ext cx="7063616" cy="492443"/>
          </a:xfrm>
          <a:prstGeom prst="rect">
            <a:avLst/>
          </a:prstGeom>
          <a:noFill/>
        </p:spPr>
        <p:txBody>
          <a:bodyPr wrap="square">
            <a:spAutoFit/>
          </a:bodyPr>
          <a:lstStyle/>
          <a:p>
            <a:r>
              <a:rPr lang="fr-FR" sz="1300" b="1" dirty="0">
                <a:solidFill>
                  <a:srgbClr val="C00000"/>
                </a:solidFill>
              </a:rPr>
              <a:t>Nous déployons en </a:t>
            </a:r>
            <a:r>
              <a:rPr lang="fr-FR" sz="1300" b="1" dirty="0" smtClean="0">
                <a:solidFill>
                  <a:srgbClr val="C00000"/>
                </a:solidFill>
              </a:rPr>
              <a:t>parallèle, </a:t>
            </a:r>
            <a:r>
              <a:rPr lang="fr-FR" sz="1300" b="1" dirty="0">
                <a:solidFill>
                  <a:srgbClr val="C00000"/>
                </a:solidFill>
              </a:rPr>
              <a:t>une Campagne autour des jeunes </a:t>
            </a:r>
            <a:r>
              <a:rPr lang="fr-FR" sz="1300" dirty="0">
                <a:solidFill>
                  <a:schemeClr val="tx1">
                    <a:lumMod val="75000"/>
                    <a:lumOff val="25000"/>
                  </a:schemeClr>
                </a:solidFill>
              </a:rPr>
              <a:t>qui s’inscrit pleinement au sein de notre t</a:t>
            </a:r>
            <a:r>
              <a:rPr lang="fr-FR" sz="1300" dirty="0" smtClean="0">
                <a:solidFill>
                  <a:schemeClr val="tx1">
                    <a:lumMod val="75000"/>
                    <a:lumOff val="25000"/>
                  </a:schemeClr>
                </a:solidFill>
              </a:rPr>
              <a:t>emps fort. Elle sera présentée lors de la prochaine Heure du Jeudi, le 16 mai.</a:t>
            </a:r>
          </a:p>
        </p:txBody>
      </p:sp>
      <p:grpSp>
        <p:nvGrpSpPr>
          <p:cNvPr id="4" name="Groupe 3"/>
          <p:cNvGrpSpPr/>
          <p:nvPr/>
        </p:nvGrpSpPr>
        <p:grpSpPr>
          <a:xfrm>
            <a:off x="7355978" y="2370674"/>
            <a:ext cx="1557158" cy="1557158"/>
            <a:chOff x="2579936" y="2763296"/>
            <a:chExt cx="993655" cy="993655"/>
          </a:xfrm>
        </p:grpSpPr>
        <p:sp>
          <p:nvSpPr>
            <p:cNvPr id="12" name="Étoile à 5 branches 11"/>
            <p:cNvSpPr/>
            <p:nvPr/>
          </p:nvSpPr>
          <p:spPr>
            <a:xfrm>
              <a:off x="2579936" y="2763296"/>
              <a:ext cx="993655" cy="993655"/>
            </a:xfrm>
            <a:prstGeom prst="star5">
              <a:avLst/>
            </a:prstGeom>
            <a:solidFill>
              <a:schemeClr val="bg1"/>
            </a:solidFill>
            <a:ln>
              <a:solidFill>
                <a:srgbClr val="BFBFBF"/>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pic>
          <p:nvPicPr>
            <p:cNvPr id="14" name="Picture 2" descr="C:\Users\A2171779\AppData\Local\Microsoft\Windows\Temporary Internet Files\Content.Outlook\X0R8EH27\etoile (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3601" y="2871761"/>
              <a:ext cx="816837" cy="8267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e 9"/>
          <p:cNvGrpSpPr/>
          <p:nvPr/>
        </p:nvGrpSpPr>
        <p:grpSpPr>
          <a:xfrm>
            <a:off x="6184901" y="79127"/>
            <a:ext cx="2665294" cy="185794"/>
            <a:chOff x="3581398" y="6163732"/>
            <a:chExt cx="4444995" cy="211667"/>
          </a:xfrm>
        </p:grpSpPr>
        <p:sp>
          <p:nvSpPr>
            <p:cNvPr id="11" name="Rectangle 10"/>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Gestion Privée</a:t>
              </a:r>
              <a:endParaRPr lang="fr-FR" sz="900" b="1" dirty="0">
                <a:solidFill>
                  <a:schemeClr val="tx1">
                    <a:lumMod val="65000"/>
                    <a:lumOff val="35000"/>
                  </a:schemeClr>
                </a:solidFill>
              </a:endParaRPr>
            </a:p>
          </p:txBody>
        </p:sp>
        <p:sp>
          <p:nvSpPr>
            <p:cNvPr id="15" name="Rectangle 14"/>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16" name="Rectangle 15"/>
            <p:cNvSpPr/>
            <p:nvPr/>
          </p:nvSpPr>
          <p:spPr>
            <a:xfrm>
              <a:off x="3581398"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Particuliers</a:t>
              </a:r>
              <a:endParaRPr lang="fr-FR" sz="900" b="1" dirty="0">
                <a:solidFill>
                  <a:srgbClr val="C00000"/>
                </a:solidFill>
              </a:endParaRPr>
            </a:p>
          </p:txBody>
        </p:sp>
      </p:grpSp>
    </p:spTree>
    <p:extLst>
      <p:ext uri="{BB962C8B-B14F-4D97-AF65-F5344CB8AC3E}">
        <p14:creationId xmlns:p14="http://schemas.microsoft.com/office/powerpoint/2010/main" val="18235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pPr/>
              <a:t>14</a:t>
            </a:fld>
            <a:endParaRPr lang="fr-BE" dirty="0"/>
          </a:p>
        </p:txBody>
      </p:sp>
      <p:sp>
        <p:nvSpPr>
          <p:cNvPr id="4" name="Espace réservé du texte 3"/>
          <p:cNvSpPr>
            <a:spLocks noGrp="1"/>
          </p:cNvSpPr>
          <p:nvPr>
            <p:ph type="body" sz="quarter" idx="13"/>
          </p:nvPr>
        </p:nvSpPr>
        <p:spPr>
          <a:xfrm>
            <a:off x="1728192" y="336592"/>
            <a:ext cx="7452320" cy="672075"/>
          </a:xfrm>
        </p:spPr>
        <p:txBody>
          <a:bodyPr/>
          <a:lstStyle/>
          <a:p>
            <a:pPr>
              <a:spcBef>
                <a:spcPts val="0"/>
              </a:spcBef>
            </a:pPr>
            <a:r>
              <a:rPr lang="fr-FR" sz="1600" b="1" dirty="0">
                <a:solidFill>
                  <a:srgbClr val="C00000"/>
                </a:solidFill>
              </a:rPr>
              <a:t>ÉPARGNE </a:t>
            </a:r>
            <a:r>
              <a:rPr lang="fr-FR" sz="1600" b="1" dirty="0" smtClean="0">
                <a:solidFill>
                  <a:srgbClr val="C00000"/>
                </a:solidFill>
              </a:rPr>
              <a:t>UC hors arbitrages</a:t>
            </a:r>
          </a:p>
          <a:p>
            <a:pPr>
              <a:spcBef>
                <a:spcPts val="0"/>
              </a:spcBef>
            </a:pPr>
            <a:r>
              <a:rPr lang="fr-FR" sz="1600" b="1" dirty="0"/>
              <a:t>D</a:t>
            </a:r>
            <a:r>
              <a:rPr lang="fr-FR" sz="1600" b="1" dirty="0" smtClean="0"/>
              <a:t>es moyens pour atteindre les 5 000 € hebdo / ETP</a:t>
            </a:r>
            <a:endParaRPr lang="fr-FR" sz="1600" b="1" dirty="0"/>
          </a:p>
        </p:txBody>
      </p:sp>
      <p:sp>
        <p:nvSpPr>
          <p:cNvPr id="5" name="Titre 4"/>
          <p:cNvSpPr>
            <a:spLocks noGrp="1"/>
          </p:cNvSpPr>
          <p:nvPr>
            <p:ph type="ctrTitle"/>
          </p:nvPr>
        </p:nvSpPr>
        <p:spPr/>
        <p:txBody>
          <a:bodyPr/>
          <a:lstStyle/>
          <a:p>
            <a:r>
              <a:rPr lang="fr-FR" sz="1300" dirty="0"/>
              <a:t>Moyens : Offres et cibles commerciales</a:t>
            </a:r>
          </a:p>
        </p:txBody>
      </p:sp>
      <p:sp>
        <p:nvSpPr>
          <p:cNvPr id="6" name="Rectangle 5"/>
          <p:cNvSpPr/>
          <p:nvPr/>
        </p:nvSpPr>
        <p:spPr>
          <a:xfrm>
            <a:off x="468138" y="2083069"/>
            <a:ext cx="1511575" cy="698653"/>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r>
              <a:rPr lang="fr-FR" sz="1200" i="1" dirty="0" smtClean="0">
                <a:solidFill>
                  <a:schemeClr val="tx1">
                    <a:lumMod val="75000"/>
                    <a:lumOff val="25000"/>
                  </a:schemeClr>
                </a:solidFill>
              </a:rPr>
              <a:t>Les cibles GERC prioritaires</a:t>
            </a:r>
            <a:endParaRPr lang="fr-FR" sz="1200" i="1" dirty="0">
              <a:solidFill>
                <a:schemeClr val="tx1">
                  <a:lumMod val="75000"/>
                  <a:lumOff val="25000"/>
                </a:schemeClr>
              </a:solidFill>
            </a:endParaRPr>
          </a:p>
        </p:txBody>
      </p:sp>
      <p:sp>
        <p:nvSpPr>
          <p:cNvPr id="7" name="Rectangle 6"/>
          <p:cNvSpPr/>
          <p:nvPr/>
        </p:nvSpPr>
        <p:spPr>
          <a:xfrm>
            <a:off x="468137" y="4096428"/>
            <a:ext cx="1583583" cy="292388"/>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Offres du moment</a:t>
            </a:r>
            <a:endParaRPr lang="fr-FR" sz="1300" b="1" dirty="0">
              <a:solidFill>
                <a:schemeClr val="tx1">
                  <a:lumMod val="75000"/>
                  <a:lumOff val="25000"/>
                </a:schemeClr>
              </a:solidFill>
            </a:endParaRPr>
          </a:p>
        </p:txBody>
      </p:sp>
      <p:sp>
        <p:nvSpPr>
          <p:cNvPr id="8" name="ZoneTexte 7"/>
          <p:cNvSpPr txBox="1"/>
          <p:nvPr/>
        </p:nvSpPr>
        <p:spPr>
          <a:xfrm>
            <a:off x="1734281" y="1487686"/>
            <a:ext cx="3485791" cy="784830"/>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2TF Epargne Divers </a:t>
            </a:r>
            <a:r>
              <a:rPr lang="fr-FR" sz="1200" b="1" dirty="0" err="1" smtClean="0">
                <a:solidFill>
                  <a:srgbClr val="C00000"/>
                </a:solidFill>
              </a:rPr>
              <a:t>Ass</a:t>
            </a:r>
            <a:r>
              <a:rPr lang="fr-FR" sz="1200" b="1" dirty="0" smtClean="0">
                <a:solidFill>
                  <a:srgbClr val="C00000"/>
                </a:solidFill>
              </a:rPr>
              <a:t> Vie UC </a:t>
            </a:r>
            <a:r>
              <a:rPr lang="fr-FR" sz="1200" dirty="0">
                <a:solidFill>
                  <a:schemeClr val="tx1">
                    <a:lumMod val="65000"/>
                    <a:lumOff val="35000"/>
                  </a:schemeClr>
                </a:solidFill>
              </a:rPr>
              <a:t>(</a:t>
            </a:r>
            <a:r>
              <a:rPr lang="fr-FR" sz="1200" dirty="0" smtClean="0">
                <a:solidFill>
                  <a:schemeClr val="tx1">
                    <a:lumMod val="65000"/>
                    <a:lumOff val="35000"/>
                  </a:schemeClr>
                </a:solidFill>
              </a:rPr>
              <a:t>9 100 clients)</a:t>
            </a:r>
            <a:endParaRPr lang="fr-FR" sz="1200" dirty="0">
              <a:solidFill>
                <a:schemeClr val="tx1">
                  <a:lumMod val="65000"/>
                  <a:lumOff val="35000"/>
                </a:schemeClr>
              </a:solidFill>
            </a:endParaRPr>
          </a:p>
          <a:p>
            <a:pPr lvl="1"/>
            <a:r>
              <a:rPr lang="fr-FR" sz="1100" dirty="0" smtClean="0">
                <a:solidFill>
                  <a:schemeClr val="tx1">
                    <a:lumMod val="75000"/>
                    <a:lumOff val="25000"/>
                  </a:schemeClr>
                </a:solidFill>
              </a:rPr>
              <a:t>Clients détenteurs </a:t>
            </a:r>
            <a:r>
              <a:rPr lang="fr-FR" sz="1100" dirty="0">
                <a:solidFill>
                  <a:schemeClr val="tx1">
                    <a:lumMod val="75000"/>
                    <a:lumOff val="25000"/>
                  </a:schemeClr>
                </a:solidFill>
              </a:rPr>
              <a:t>d’un contrat </a:t>
            </a:r>
            <a:r>
              <a:rPr lang="fr-FR" sz="1100" dirty="0" smtClean="0">
                <a:solidFill>
                  <a:schemeClr val="tx1">
                    <a:lumMod val="75000"/>
                    <a:lumOff val="25000"/>
                  </a:schemeClr>
                </a:solidFill>
              </a:rPr>
              <a:t>N3D, N+ ou N. privilège </a:t>
            </a:r>
            <a:r>
              <a:rPr lang="fr-FR" sz="1100" dirty="0">
                <a:solidFill>
                  <a:schemeClr val="tx1">
                    <a:lumMod val="75000"/>
                    <a:lumOff val="25000"/>
                  </a:schemeClr>
                </a:solidFill>
              </a:rPr>
              <a:t>d'un encours ≥ 5K€ et comportant </a:t>
            </a:r>
            <a:r>
              <a:rPr lang="fr-FR" sz="1100" dirty="0" smtClean="0">
                <a:solidFill>
                  <a:schemeClr val="tx1">
                    <a:lumMod val="75000"/>
                    <a:lumOff val="25000"/>
                  </a:schemeClr>
                </a:solidFill>
              </a:rPr>
              <a:t>moins de 20 </a:t>
            </a:r>
            <a:r>
              <a:rPr lang="fr-FR" sz="1100" dirty="0">
                <a:solidFill>
                  <a:schemeClr val="tx1">
                    <a:lumMod val="75000"/>
                    <a:lumOff val="25000"/>
                  </a:schemeClr>
                </a:solidFill>
              </a:rPr>
              <a:t>% </a:t>
            </a:r>
            <a:r>
              <a:rPr lang="fr-FR" sz="1100" dirty="0" smtClean="0">
                <a:solidFill>
                  <a:schemeClr val="tx1">
                    <a:lumMod val="75000"/>
                    <a:lumOff val="25000"/>
                  </a:schemeClr>
                </a:solidFill>
              </a:rPr>
              <a:t>d’UC; Livrets ≥ 5K€</a:t>
            </a:r>
            <a:endParaRPr lang="fr-FR" sz="1100" b="1" dirty="0">
              <a:solidFill>
                <a:schemeClr val="tx1">
                  <a:lumMod val="75000"/>
                  <a:lumOff val="25000"/>
                </a:schemeClr>
              </a:solidFill>
            </a:endParaRPr>
          </a:p>
        </p:txBody>
      </p:sp>
      <p:grpSp>
        <p:nvGrpSpPr>
          <p:cNvPr id="9" name="Groupe 8"/>
          <p:cNvGrpSpPr/>
          <p:nvPr/>
        </p:nvGrpSpPr>
        <p:grpSpPr>
          <a:xfrm>
            <a:off x="5616166" y="1409831"/>
            <a:ext cx="3044179" cy="520464"/>
            <a:chOff x="2350362" y="1275003"/>
            <a:chExt cx="3044179" cy="292761"/>
          </a:xfrm>
        </p:grpSpPr>
        <p:pic>
          <p:nvPicPr>
            <p:cNvPr id="10" name="Picture 8" descr="C:\Users\A2173216\Desktop\list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0362" y="1275003"/>
              <a:ext cx="540010" cy="29276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2810179" y="1346561"/>
              <a:ext cx="2584362" cy="164468"/>
            </a:xfrm>
            <a:prstGeom prst="rect">
              <a:avLst/>
            </a:prstGeom>
          </p:spPr>
          <p:txBody>
            <a:bodyPr wrap="none">
              <a:spAutoFit/>
            </a:bodyPr>
            <a:lstStyle/>
            <a:p>
              <a:pPr>
                <a:spcBef>
                  <a:spcPct val="20000"/>
                </a:spcBef>
              </a:pPr>
              <a:r>
                <a:rPr lang="fr-FR" sz="1300" b="1" dirty="0" smtClean="0">
                  <a:solidFill>
                    <a:schemeClr val="tx1">
                      <a:lumMod val="75000"/>
                      <a:lumOff val="25000"/>
                    </a:schemeClr>
                  </a:solidFill>
                </a:rPr>
                <a:t>Des idées pour lancer la discussion</a:t>
              </a:r>
            </a:p>
          </p:txBody>
        </p:sp>
      </p:grpSp>
      <p:sp>
        <p:nvSpPr>
          <p:cNvPr id="13" name="ZoneTexte 12"/>
          <p:cNvSpPr txBox="1"/>
          <p:nvPr/>
        </p:nvSpPr>
        <p:spPr>
          <a:xfrm>
            <a:off x="1734281" y="2190636"/>
            <a:ext cx="3773823" cy="61555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2TF Epargne LEP à justifier </a:t>
            </a:r>
            <a:r>
              <a:rPr lang="fr-FR" sz="1200" dirty="0" smtClean="0">
                <a:solidFill>
                  <a:schemeClr val="tx1">
                    <a:lumMod val="65000"/>
                    <a:lumOff val="35000"/>
                  </a:schemeClr>
                </a:solidFill>
              </a:rPr>
              <a:t>(5 400 clients)</a:t>
            </a:r>
          </a:p>
          <a:p>
            <a:pPr lvl="1"/>
            <a:r>
              <a:rPr lang="fr-FR" sz="1100" dirty="0" smtClean="0">
                <a:solidFill>
                  <a:schemeClr val="tx1">
                    <a:lumMod val="75000"/>
                    <a:lumOff val="25000"/>
                  </a:schemeClr>
                </a:solidFill>
              </a:rPr>
              <a:t>Clients détenteurs d’un LEP à justifier avec  un solde  ≥ 1.000€.</a:t>
            </a:r>
            <a:endParaRPr lang="fr-FR" sz="1100" dirty="0">
              <a:solidFill>
                <a:schemeClr val="tx1">
                  <a:lumMod val="75000"/>
                  <a:lumOff val="25000"/>
                </a:schemeClr>
              </a:solidFill>
            </a:endParaRPr>
          </a:p>
        </p:txBody>
      </p:sp>
      <p:sp>
        <p:nvSpPr>
          <p:cNvPr id="14" name="ZoneTexte 13"/>
          <p:cNvSpPr txBox="1"/>
          <p:nvPr/>
        </p:nvSpPr>
        <p:spPr>
          <a:xfrm>
            <a:off x="1734281" y="2751311"/>
            <a:ext cx="3773823" cy="61555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2TF Epargne Recyclage LGP  </a:t>
            </a:r>
            <a:r>
              <a:rPr lang="fr-FR" sz="1200" dirty="0">
                <a:solidFill>
                  <a:schemeClr val="tx1">
                    <a:lumMod val="65000"/>
                    <a:lumOff val="35000"/>
                  </a:schemeClr>
                </a:solidFill>
              </a:rPr>
              <a:t>(début juin)</a:t>
            </a:r>
          </a:p>
          <a:p>
            <a:pPr lvl="1"/>
            <a:r>
              <a:rPr lang="fr-FR" sz="1100" dirty="0" smtClean="0">
                <a:solidFill>
                  <a:schemeClr val="tx1">
                    <a:lumMod val="75000"/>
                    <a:lumOff val="25000"/>
                  </a:schemeClr>
                </a:solidFill>
              </a:rPr>
              <a:t>Clients ayant bénéficié de la rémunération boostée sur le Livret Grand Prix entre le 1</a:t>
            </a:r>
            <a:r>
              <a:rPr lang="fr-FR" sz="1100" baseline="30000" dirty="0" smtClean="0">
                <a:solidFill>
                  <a:schemeClr val="tx1">
                    <a:lumMod val="75000"/>
                    <a:lumOff val="25000"/>
                  </a:schemeClr>
                </a:solidFill>
              </a:rPr>
              <a:t>er</a:t>
            </a:r>
            <a:r>
              <a:rPr lang="fr-FR" sz="1100" dirty="0" smtClean="0">
                <a:solidFill>
                  <a:schemeClr val="tx1">
                    <a:lumMod val="75000"/>
                    <a:lumOff val="25000"/>
                  </a:schemeClr>
                </a:solidFill>
              </a:rPr>
              <a:t> janvier et le 30 avril.</a:t>
            </a:r>
            <a:endParaRPr lang="fr-FR" sz="1100" b="1" dirty="0">
              <a:solidFill>
                <a:schemeClr val="tx1">
                  <a:lumMod val="75000"/>
                  <a:lumOff val="25000"/>
                </a:schemeClr>
              </a:solidFill>
            </a:endParaRPr>
          </a:p>
        </p:txBody>
      </p:sp>
      <p:sp>
        <p:nvSpPr>
          <p:cNvPr id="15" name="ZoneTexte 14"/>
          <p:cNvSpPr txBox="1"/>
          <p:nvPr/>
        </p:nvSpPr>
        <p:spPr>
          <a:xfrm>
            <a:off x="1734281" y="3645024"/>
            <a:ext cx="3731265" cy="2646878"/>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ASV UC : </a:t>
            </a:r>
            <a:r>
              <a:rPr lang="fr-FR" sz="1200" b="1" dirty="0" smtClean="0">
                <a:solidFill>
                  <a:srgbClr val="C00000"/>
                </a:solidFill>
              </a:rPr>
              <a:t>0% de Frais d’entrée </a:t>
            </a:r>
            <a:r>
              <a:rPr lang="fr-FR" sz="1200" dirty="0" smtClean="0">
                <a:solidFill>
                  <a:schemeClr val="tx1">
                    <a:lumMod val="75000"/>
                    <a:lumOff val="25000"/>
                  </a:schemeClr>
                </a:solidFill>
              </a:rPr>
              <a:t>pour le recyclage des fonds à échéance (emprunt, FCP, LEP, CAT et Livret Grand Prix)  - Avec au moins 30% d’UC pour les &lt; 75 ans, sans conditions d’UC pour les ≥ 75 ans</a:t>
            </a:r>
          </a:p>
          <a:p>
            <a:endParaRPr lang="fr-FR" sz="500" b="1" dirty="0" smtClean="0">
              <a:solidFill>
                <a:schemeClr val="tx1">
                  <a:lumMod val="75000"/>
                  <a:lumOff val="25000"/>
                </a:schemeClr>
              </a:solidFill>
            </a:endParaRPr>
          </a:p>
          <a:p>
            <a:pPr marL="171450" indent="-171450">
              <a:buFont typeface="Wingdings" panose="05000000000000000000" pitchFamily="2" charset="2"/>
              <a:buChar char="§"/>
            </a:pPr>
            <a:r>
              <a:rPr lang="fr-FR" sz="1200" b="1" dirty="0" smtClean="0">
                <a:solidFill>
                  <a:schemeClr val="tx1">
                    <a:lumMod val="75000"/>
                    <a:lumOff val="25000"/>
                  </a:schemeClr>
                </a:solidFill>
              </a:rPr>
              <a:t>Prime </a:t>
            </a:r>
            <a:r>
              <a:rPr lang="fr-FR" sz="1200" b="1" dirty="0">
                <a:solidFill>
                  <a:schemeClr val="tx1">
                    <a:lumMod val="75000"/>
                    <a:lumOff val="25000"/>
                  </a:schemeClr>
                </a:solidFill>
              </a:rPr>
              <a:t>Client Assurance-Vie </a:t>
            </a:r>
            <a:r>
              <a:rPr lang="fr-FR" sz="1200" dirty="0">
                <a:solidFill>
                  <a:schemeClr val="tx1">
                    <a:lumMod val="75000"/>
                    <a:lumOff val="25000"/>
                  </a:schemeClr>
                </a:solidFill>
              </a:rPr>
              <a:t>: </a:t>
            </a:r>
            <a:r>
              <a:rPr lang="fr-FR" sz="1200" b="1" dirty="0" smtClean="0">
                <a:solidFill>
                  <a:schemeClr val="tx1">
                    <a:lumMod val="75000"/>
                    <a:lumOff val="25000"/>
                  </a:schemeClr>
                </a:solidFill>
              </a:rPr>
              <a:t>du 15 </a:t>
            </a:r>
            <a:r>
              <a:rPr lang="fr-FR" sz="1200" b="1" dirty="0">
                <a:solidFill>
                  <a:schemeClr val="tx1">
                    <a:lumMod val="75000"/>
                    <a:lumOff val="25000"/>
                  </a:schemeClr>
                </a:solidFill>
              </a:rPr>
              <a:t>mai au 13 juillet, </a:t>
            </a:r>
            <a:r>
              <a:rPr lang="fr-FR" sz="1200" dirty="0" smtClean="0">
                <a:solidFill>
                  <a:schemeClr val="tx1">
                    <a:lumMod val="75000"/>
                    <a:lumOff val="25000"/>
                  </a:schemeClr>
                </a:solidFill>
                <a:sym typeface="Wingdings" panose="05000000000000000000" pitchFamily="2" charset="2"/>
              </a:rPr>
              <a:t> </a:t>
            </a:r>
            <a:r>
              <a:rPr lang="fr-FR" sz="1200" b="1" dirty="0" smtClean="0">
                <a:solidFill>
                  <a:srgbClr val="C00000"/>
                </a:solidFill>
                <a:sym typeface="Wingdings" panose="05000000000000000000" pitchFamily="2" charset="2"/>
              </a:rPr>
              <a:t>50€ </a:t>
            </a:r>
            <a:r>
              <a:rPr lang="fr-FR" sz="1200" b="1" dirty="0" smtClean="0">
                <a:solidFill>
                  <a:schemeClr val="tx1">
                    <a:lumMod val="75000"/>
                    <a:lumOff val="25000"/>
                  </a:schemeClr>
                </a:solidFill>
                <a:sym typeface="Wingdings" panose="05000000000000000000" pitchFamily="2" charset="2"/>
              </a:rPr>
              <a:t>pour les versements ≥ 5 000€</a:t>
            </a:r>
          </a:p>
          <a:p>
            <a:pPr marL="177800"/>
            <a:r>
              <a:rPr lang="fr-FR" sz="1200" dirty="0">
                <a:solidFill>
                  <a:schemeClr val="tx1">
                    <a:lumMod val="75000"/>
                    <a:lumOff val="25000"/>
                  </a:schemeClr>
                </a:solidFill>
                <a:sym typeface="Wingdings" panose="05000000000000000000" pitchFamily="2" charset="2"/>
              </a:rPr>
              <a:t> </a:t>
            </a:r>
            <a:r>
              <a:rPr lang="fr-FR" sz="1200" b="1" dirty="0" smtClean="0">
                <a:solidFill>
                  <a:srgbClr val="C00000"/>
                </a:solidFill>
                <a:sym typeface="Wingdings" panose="05000000000000000000" pitchFamily="2" charset="2"/>
              </a:rPr>
              <a:t>100</a:t>
            </a:r>
            <a:r>
              <a:rPr lang="fr-FR" sz="1200" b="1" dirty="0">
                <a:solidFill>
                  <a:srgbClr val="C00000"/>
                </a:solidFill>
                <a:sym typeface="Wingdings" panose="05000000000000000000" pitchFamily="2" charset="2"/>
              </a:rPr>
              <a:t>€ </a:t>
            </a:r>
            <a:r>
              <a:rPr lang="fr-FR" sz="1200" b="1" dirty="0">
                <a:solidFill>
                  <a:schemeClr val="tx1">
                    <a:lumMod val="75000"/>
                    <a:lumOff val="25000"/>
                  </a:schemeClr>
                </a:solidFill>
                <a:sym typeface="Wingdings" panose="05000000000000000000" pitchFamily="2" charset="2"/>
              </a:rPr>
              <a:t>pour les versements ≥ </a:t>
            </a:r>
            <a:r>
              <a:rPr lang="fr-FR" sz="1200" b="1" dirty="0" smtClean="0">
                <a:solidFill>
                  <a:schemeClr val="tx1">
                    <a:lumMod val="75000"/>
                    <a:lumOff val="25000"/>
                  </a:schemeClr>
                </a:solidFill>
                <a:sym typeface="Wingdings" panose="05000000000000000000" pitchFamily="2" charset="2"/>
              </a:rPr>
              <a:t>50 </a:t>
            </a:r>
            <a:r>
              <a:rPr lang="fr-FR" sz="1200" b="1" dirty="0">
                <a:solidFill>
                  <a:schemeClr val="tx1">
                    <a:lumMod val="75000"/>
                    <a:lumOff val="25000"/>
                  </a:schemeClr>
                </a:solidFill>
                <a:sym typeface="Wingdings" panose="05000000000000000000" pitchFamily="2" charset="2"/>
              </a:rPr>
              <a:t>000€</a:t>
            </a:r>
          </a:p>
          <a:p>
            <a:pPr marL="177800"/>
            <a:r>
              <a:rPr lang="fr-FR" sz="1200" dirty="0" smtClean="0">
                <a:solidFill>
                  <a:schemeClr val="tx1">
                    <a:lumMod val="75000"/>
                    <a:lumOff val="25000"/>
                  </a:schemeClr>
                </a:solidFill>
              </a:rPr>
              <a:t>pour les versements </a:t>
            </a:r>
            <a:r>
              <a:rPr lang="fr-FR" sz="1200" dirty="0">
                <a:solidFill>
                  <a:schemeClr val="tx1">
                    <a:lumMod val="75000"/>
                    <a:lumOff val="25000"/>
                  </a:schemeClr>
                </a:solidFill>
              </a:rPr>
              <a:t>initiaux et libres (y </a:t>
            </a:r>
            <a:r>
              <a:rPr lang="fr-FR" sz="1200" dirty="0" smtClean="0">
                <a:solidFill>
                  <a:schemeClr val="tx1">
                    <a:lumMod val="75000"/>
                    <a:lumOff val="25000"/>
                  </a:schemeClr>
                </a:solidFill>
              </a:rPr>
              <a:t>compris par </a:t>
            </a:r>
            <a:r>
              <a:rPr lang="fr-FR" sz="1200" dirty="0">
                <a:solidFill>
                  <a:schemeClr val="tx1">
                    <a:lumMod val="75000"/>
                    <a:lumOff val="25000"/>
                  </a:schemeClr>
                </a:solidFill>
              </a:rPr>
              <a:t>transfert Fourgous</a:t>
            </a:r>
            <a:r>
              <a:rPr lang="fr-FR" sz="1200" dirty="0" smtClean="0">
                <a:solidFill>
                  <a:schemeClr val="tx1">
                    <a:lumMod val="75000"/>
                    <a:lumOff val="25000"/>
                  </a:schemeClr>
                </a:solidFill>
              </a:rPr>
              <a:t>) </a:t>
            </a:r>
            <a:r>
              <a:rPr lang="fr-FR" sz="1200" b="1" dirty="0" smtClean="0">
                <a:solidFill>
                  <a:schemeClr val="tx1">
                    <a:lumMod val="75000"/>
                    <a:lumOff val="25000"/>
                  </a:schemeClr>
                </a:solidFill>
              </a:rPr>
              <a:t>avec un taux </a:t>
            </a:r>
            <a:r>
              <a:rPr lang="fr-FR" sz="1200" b="1" dirty="0">
                <a:solidFill>
                  <a:schemeClr val="tx1">
                    <a:lumMod val="75000"/>
                    <a:lumOff val="25000"/>
                  </a:schemeClr>
                </a:solidFill>
              </a:rPr>
              <a:t>d’UC de 25% </a:t>
            </a:r>
            <a:r>
              <a:rPr lang="fr-FR" sz="1200" b="1" dirty="0" smtClean="0">
                <a:solidFill>
                  <a:schemeClr val="tx1">
                    <a:lumMod val="75000"/>
                    <a:lumOff val="25000"/>
                  </a:schemeClr>
                </a:solidFill>
              </a:rPr>
              <a:t>minimum</a:t>
            </a:r>
          </a:p>
          <a:p>
            <a:pPr marL="177800"/>
            <a:endParaRPr lang="fr-FR" sz="500" b="1" dirty="0" smtClean="0">
              <a:solidFill>
                <a:schemeClr val="tx1">
                  <a:lumMod val="75000"/>
                  <a:lumOff val="25000"/>
                </a:schemeClr>
              </a:solidFill>
            </a:endParaRPr>
          </a:p>
          <a:p>
            <a:pPr marL="171450" indent="-171450">
              <a:buFont typeface="Wingdings" panose="05000000000000000000" pitchFamily="2" charset="2"/>
              <a:buChar char="§"/>
            </a:pPr>
            <a:r>
              <a:rPr lang="fr-FR" sz="1200" b="1" dirty="0" smtClean="0">
                <a:solidFill>
                  <a:schemeClr val="tx1">
                    <a:lumMod val="75000"/>
                    <a:lumOff val="25000"/>
                  </a:schemeClr>
                </a:solidFill>
              </a:rPr>
              <a:t>Nymphéa : Une protection du capital à échéance à hauteur de 90%</a:t>
            </a:r>
          </a:p>
          <a:p>
            <a:pPr marL="171450" indent="-171450">
              <a:buFont typeface="Wingdings" panose="05000000000000000000" pitchFamily="2" charset="2"/>
              <a:buChar char="§"/>
            </a:pPr>
            <a:endParaRPr lang="fr-FR" sz="1200" dirty="0" smtClean="0">
              <a:solidFill>
                <a:schemeClr val="tx1">
                  <a:lumMod val="50000"/>
                  <a:lumOff val="50000"/>
                </a:schemeClr>
              </a:solidFill>
            </a:endParaRPr>
          </a:p>
        </p:txBody>
      </p:sp>
      <p:sp>
        <p:nvSpPr>
          <p:cNvPr id="16" name="Rectangle 15"/>
          <p:cNvSpPr/>
          <p:nvPr/>
        </p:nvSpPr>
        <p:spPr>
          <a:xfrm>
            <a:off x="6011829" y="4591549"/>
            <a:ext cx="3026472" cy="1338828"/>
          </a:xfrm>
          <a:prstGeom prst="rect">
            <a:avLst/>
          </a:prstGeom>
          <a:solidFill>
            <a:schemeClr val="accent2">
              <a:lumMod val="20000"/>
              <a:lumOff val="80000"/>
            </a:schemeClr>
          </a:solidFill>
        </p:spPr>
        <p:txBody>
          <a:bodyPr wrap="square">
            <a:spAutoFit/>
          </a:bodyPr>
          <a:lstStyle/>
          <a:p>
            <a:r>
              <a:rPr lang="fr-FR" sz="1050" b="1" dirty="0" smtClean="0">
                <a:solidFill>
                  <a:srgbClr val="C00000"/>
                </a:solidFill>
              </a:rPr>
              <a:t>Les </a:t>
            </a:r>
            <a:r>
              <a:rPr lang="fr-FR" sz="1050" b="1" dirty="0">
                <a:solidFill>
                  <a:srgbClr val="C00000"/>
                </a:solidFill>
              </a:rPr>
              <a:t>produits diversifiés </a:t>
            </a:r>
            <a:r>
              <a:rPr lang="fr-FR" sz="1050" b="1" dirty="0" smtClean="0">
                <a:solidFill>
                  <a:srgbClr val="C00000"/>
                </a:solidFill>
              </a:rPr>
              <a:t>sont performants sur </a:t>
            </a:r>
            <a:r>
              <a:rPr lang="fr-FR" sz="1050" b="1" dirty="0">
                <a:solidFill>
                  <a:srgbClr val="C00000"/>
                </a:solidFill>
              </a:rPr>
              <a:t>le long </a:t>
            </a:r>
            <a:r>
              <a:rPr lang="fr-FR" sz="1050" b="1" dirty="0" smtClean="0">
                <a:solidFill>
                  <a:srgbClr val="C00000"/>
                </a:solidFill>
              </a:rPr>
              <a:t>terme</a:t>
            </a:r>
          </a:p>
          <a:p>
            <a:r>
              <a:rPr lang="fr-FR" sz="1050" b="1" dirty="0">
                <a:solidFill>
                  <a:schemeClr val="tx1">
                    <a:lumMod val="50000"/>
                    <a:lumOff val="50000"/>
                  </a:schemeClr>
                </a:solidFill>
              </a:rPr>
              <a:t>R</a:t>
            </a:r>
            <a:r>
              <a:rPr lang="fr-FR" sz="1000" b="1" dirty="0" smtClean="0">
                <a:solidFill>
                  <a:schemeClr val="tx1">
                    <a:lumMod val="50000"/>
                    <a:lumOff val="50000"/>
                  </a:schemeClr>
                </a:solidFill>
              </a:rPr>
              <a:t>endement  </a:t>
            </a:r>
            <a:r>
              <a:rPr lang="fr-FR" sz="1000" b="1" dirty="0">
                <a:solidFill>
                  <a:schemeClr val="tx1">
                    <a:lumMod val="50000"/>
                    <a:lumOff val="50000"/>
                  </a:schemeClr>
                </a:solidFill>
              </a:rPr>
              <a:t>moyen </a:t>
            </a:r>
            <a:r>
              <a:rPr lang="fr-FR" sz="1000" b="1" dirty="0" smtClean="0">
                <a:solidFill>
                  <a:schemeClr val="tx1">
                    <a:lumMod val="50000"/>
                    <a:lumOff val="50000"/>
                  </a:schemeClr>
                </a:solidFill>
              </a:rPr>
              <a:t>de </a:t>
            </a:r>
            <a:r>
              <a:rPr lang="fr-FR" sz="1000" b="1" dirty="0">
                <a:solidFill>
                  <a:schemeClr val="tx1">
                    <a:lumMod val="50000"/>
                    <a:lumOff val="50000"/>
                  </a:schemeClr>
                </a:solidFill>
              </a:rPr>
              <a:t>10 k€ placés il y a 8 </a:t>
            </a:r>
            <a:r>
              <a:rPr lang="fr-FR" sz="1000" b="1" dirty="0" smtClean="0">
                <a:solidFill>
                  <a:schemeClr val="tx1">
                    <a:lumMod val="50000"/>
                    <a:lumOff val="50000"/>
                  </a:schemeClr>
                </a:solidFill>
              </a:rPr>
              <a:t>ans </a:t>
            </a:r>
          </a:p>
          <a:p>
            <a:pPr marL="361950" lvl="1" indent="-171450">
              <a:buFont typeface="Wingdings" panose="05000000000000000000" pitchFamily="2" charset="2"/>
              <a:buChar char="§"/>
            </a:pPr>
            <a:r>
              <a:rPr lang="fr-FR" sz="1050" dirty="0" smtClean="0">
                <a:solidFill>
                  <a:schemeClr val="tx1">
                    <a:lumMod val="50000"/>
                    <a:lumOff val="50000"/>
                  </a:schemeClr>
                </a:solidFill>
              </a:rPr>
              <a:t>N3D diversifié </a:t>
            </a:r>
            <a:r>
              <a:rPr lang="fr-FR" sz="1050" dirty="0" smtClean="0"/>
              <a:t>: </a:t>
            </a:r>
            <a:r>
              <a:rPr lang="fr-FR" sz="1050" b="1" dirty="0">
                <a:solidFill>
                  <a:srgbClr val="C00000"/>
                </a:solidFill>
              </a:rPr>
              <a:t>3,10</a:t>
            </a:r>
            <a:r>
              <a:rPr lang="fr-FR" sz="1050" b="1" dirty="0" smtClean="0">
                <a:solidFill>
                  <a:srgbClr val="C00000"/>
                </a:solidFill>
              </a:rPr>
              <a:t>%</a:t>
            </a:r>
            <a:br>
              <a:rPr lang="fr-FR" sz="1050" b="1" dirty="0" smtClean="0">
                <a:solidFill>
                  <a:srgbClr val="C00000"/>
                </a:solidFill>
              </a:rPr>
            </a:br>
            <a:r>
              <a:rPr lang="fr-FR" sz="900" dirty="0" smtClean="0">
                <a:solidFill>
                  <a:schemeClr val="tx1">
                    <a:lumMod val="50000"/>
                    <a:lumOff val="50000"/>
                  </a:schemeClr>
                </a:solidFill>
              </a:rPr>
              <a:t> </a:t>
            </a:r>
            <a:r>
              <a:rPr lang="fr-FR" sz="900" dirty="0">
                <a:solidFill>
                  <a:schemeClr val="tx1">
                    <a:lumMod val="50000"/>
                    <a:lumOff val="50000"/>
                  </a:schemeClr>
                </a:solidFill>
              </a:rPr>
              <a:t>(70% en fonds </a:t>
            </a:r>
            <a:r>
              <a:rPr lang="fr-FR" sz="900" dirty="0" smtClean="0">
                <a:solidFill>
                  <a:schemeClr val="tx1">
                    <a:lumMod val="50000"/>
                    <a:lumOff val="50000"/>
                  </a:schemeClr>
                </a:solidFill>
              </a:rPr>
              <a:t>€, </a:t>
            </a:r>
            <a:r>
              <a:rPr lang="fr-FR" sz="900" dirty="0">
                <a:solidFill>
                  <a:schemeClr val="tx1">
                    <a:lumMod val="50000"/>
                    <a:lumOff val="50000"/>
                  </a:schemeClr>
                </a:solidFill>
              </a:rPr>
              <a:t>15 % en fonds Ecureuil investissement et 15 % en fonds </a:t>
            </a:r>
            <a:r>
              <a:rPr lang="fr-FR" sz="900" dirty="0" err="1" smtClean="0">
                <a:solidFill>
                  <a:schemeClr val="tx1">
                    <a:lumMod val="50000"/>
                    <a:lumOff val="50000"/>
                  </a:schemeClr>
                </a:solidFill>
              </a:rPr>
              <a:t>Assurimmeubles</a:t>
            </a:r>
            <a:r>
              <a:rPr lang="fr-FR" sz="900" dirty="0" smtClean="0">
                <a:solidFill>
                  <a:schemeClr val="tx1">
                    <a:lumMod val="50000"/>
                    <a:lumOff val="50000"/>
                  </a:schemeClr>
                </a:solidFill>
              </a:rPr>
              <a:t>) </a:t>
            </a:r>
          </a:p>
          <a:p>
            <a:pPr marL="361950" lvl="1" indent="-171450">
              <a:buFont typeface="Wingdings" panose="05000000000000000000" pitchFamily="2" charset="2"/>
              <a:buChar char="§"/>
            </a:pPr>
            <a:r>
              <a:rPr lang="fr-FR" sz="1050" dirty="0" smtClean="0">
                <a:solidFill>
                  <a:schemeClr val="tx1">
                    <a:lumMod val="50000"/>
                    <a:lumOff val="50000"/>
                  </a:schemeClr>
                </a:solidFill>
              </a:rPr>
              <a:t>Parts sociales : </a:t>
            </a:r>
            <a:r>
              <a:rPr lang="fr-FR" sz="1050" b="1" dirty="0" smtClean="0">
                <a:solidFill>
                  <a:srgbClr val="C00000"/>
                </a:solidFill>
              </a:rPr>
              <a:t>2,4%</a:t>
            </a:r>
          </a:p>
          <a:p>
            <a:pPr marL="361950" lvl="1" indent="-171450">
              <a:buFont typeface="Wingdings" panose="05000000000000000000" pitchFamily="2" charset="2"/>
              <a:buChar char="§"/>
            </a:pPr>
            <a:r>
              <a:rPr lang="fr-FR" sz="1050" dirty="0" smtClean="0">
                <a:solidFill>
                  <a:schemeClr val="tx1">
                    <a:lumMod val="50000"/>
                    <a:lumOff val="50000"/>
                  </a:schemeClr>
                </a:solidFill>
              </a:rPr>
              <a:t>Livret A : </a:t>
            </a:r>
            <a:r>
              <a:rPr lang="fr-FR" sz="1050" b="1" dirty="0" smtClean="0">
                <a:solidFill>
                  <a:srgbClr val="C00000"/>
                </a:solidFill>
              </a:rPr>
              <a:t>1,3%</a:t>
            </a:r>
            <a:endParaRPr lang="fr-FR" sz="1050" b="1" dirty="0">
              <a:solidFill>
                <a:srgbClr val="C00000"/>
              </a:solidFill>
            </a:endParaRPr>
          </a:p>
        </p:txBody>
      </p:sp>
      <p:sp>
        <p:nvSpPr>
          <p:cNvPr id="18" name="ZoneTexte 17"/>
          <p:cNvSpPr txBox="1"/>
          <p:nvPr/>
        </p:nvSpPr>
        <p:spPr>
          <a:xfrm>
            <a:off x="5652120" y="1969163"/>
            <a:ext cx="3491879" cy="1144929"/>
          </a:xfrm>
          <a:prstGeom prst="rect">
            <a:avLst/>
          </a:prstGeom>
          <a:noFill/>
        </p:spPr>
        <p:txBody>
          <a:bodyPr wrap="square" rtlCol="0">
            <a:spAutoFit/>
          </a:bodyPr>
          <a:lstStyle/>
          <a:p>
            <a:pPr marL="171450" indent="-171450">
              <a:spcBef>
                <a:spcPct val="20000"/>
              </a:spcBef>
              <a:buClr>
                <a:srgbClr val="C00000"/>
              </a:buClr>
              <a:buFont typeface="Wingdings" panose="05000000000000000000" pitchFamily="2" charset="2"/>
              <a:buChar char="§"/>
            </a:pPr>
            <a:r>
              <a:rPr lang="fr-FR" sz="1200" dirty="0" smtClean="0">
                <a:solidFill>
                  <a:schemeClr val="tx1">
                    <a:lumMod val="75000"/>
                    <a:lumOff val="25000"/>
                  </a:schemeClr>
                </a:solidFill>
              </a:rPr>
              <a:t>Avez-vous un besoin d’épargne ? </a:t>
            </a:r>
          </a:p>
          <a:p>
            <a:pPr marL="628650" lvl="1" indent="-171450">
              <a:spcBef>
                <a:spcPct val="20000"/>
              </a:spcBef>
              <a:buClr>
                <a:srgbClr val="C00000"/>
              </a:buClr>
              <a:buFont typeface="Courier New" panose="02070309020205020404" pitchFamily="49" charset="0"/>
              <a:buChar char="o"/>
            </a:pPr>
            <a:r>
              <a:rPr lang="fr-FR" sz="1200" dirty="0" smtClean="0">
                <a:solidFill>
                  <a:schemeClr val="tx1">
                    <a:lumMod val="75000"/>
                    <a:lumOff val="25000"/>
                  </a:schemeClr>
                </a:solidFill>
              </a:rPr>
              <a:t>Préparer les études des enfants (30/45ans)</a:t>
            </a:r>
          </a:p>
          <a:p>
            <a:pPr marL="628650" lvl="1" indent="-171450">
              <a:spcBef>
                <a:spcPct val="20000"/>
              </a:spcBef>
              <a:buClr>
                <a:srgbClr val="C00000"/>
              </a:buClr>
              <a:buFont typeface="Courier New" panose="02070309020205020404" pitchFamily="49" charset="0"/>
              <a:buChar char="o"/>
            </a:pPr>
            <a:r>
              <a:rPr lang="fr-FR" sz="1200" dirty="0" smtClean="0">
                <a:solidFill>
                  <a:schemeClr val="tx1">
                    <a:lumMod val="75000"/>
                    <a:lumOff val="25000"/>
                  </a:schemeClr>
                </a:solidFill>
              </a:rPr>
              <a:t>Financer sa retraite (45/65 ans)</a:t>
            </a:r>
          </a:p>
          <a:p>
            <a:pPr marL="628650" lvl="1" indent="-171450">
              <a:spcBef>
                <a:spcPct val="20000"/>
              </a:spcBef>
              <a:buClr>
                <a:srgbClr val="C00000"/>
              </a:buClr>
              <a:buFont typeface="Courier New" panose="02070309020205020404" pitchFamily="49" charset="0"/>
              <a:buChar char="o"/>
            </a:pPr>
            <a:r>
              <a:rPr lang="fr-FR" sz="1200" dirty="0" smtClean="0">
                <a:solidFill>
                  <a:schemeClr val="tx1">
                    <a:lumMod val="75000"/>
                    <a:lumOff val="25000"/>
                  </a:schemeClr>
                </a:solidFill>
              </a:rPr>
              <a:t>Transmettre son patrimoine (65 ans et +)</a:t>
            </a:r>
          </a:p>
          <a:p>
            <a:pPr marL="628650" lvl="1" indent="-171450">
              <a:spcBef>
                <a:spcPct val="20000"/>
              </a:spcBef>
              <a:buClr>
                <a:srgbClr val="C00000"/>
              </a:buClr>
              <a:buFont typeface="Courier New" panose="02070309020205020404" pitchFamily="49" charset="0"/>
              <a:buChar char="o"/>
            </a:pPr>
            <a:endParaRPr lang="fr-FR" sz="1100" dirty="0">
              <a:solidFill>
                <a:schemeClr val="tx1">
                  <a:lumMod val="75000"/>
                  <a:lumOff val="25000"/>
                </a:schemeClr>
              </a:solidFill>
            </a:endParaRPr>
          </a:p>
        </p:txBody>
      </p:sp>
      <p:pic>
        <p:nvPicPr>
          <p:cNvPr id="23" name="Picture 9" descr="C:\Users\A2173216\Desktop\offr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772" y="4005064"/>
            <a:ext cx="432780" cy="414197"/>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necteur droit 23"/>
          <p:cNvCxnSpPr/>
          <p:nvPr/>
        </p:nvCxnSpPr>
        <p:spPr>
          <a:xfrm>
            <a:off x="5508104" y="1414830"/>
            <a:ext cx="0" cy="4735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Rectangle 32">
            <a:hlinkClick r:id="rId4"/>
          </p:cNvPr>
          <p:cNvSpPr/>
          <p:nvPr/>
        </p:nvSpPr>
        <p:spPr>
          <a:xfrm>
            <a:off x="12211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Book GERC</a:t>
            </a:r>
            <a:endParaRPr lang="fr-FR" sz="1200" b="1" dirty="0">
              <a:solidFill>
                <a:schemeClr val="tx1">
                  <a:lumMod val="75000"/>
                  <a:lumOff val="25000"/>
                </a:schemeClr>
              </a:solidFill>
            </a:endParaRPr>
          </a:p>
        </p:txBody>
      </p:sp>
      <p:sp>
        <p:nvSpPr>
          <p:cNvPr id="34" name="Rectangle 33">
            <a:hlinkClick r:id="rId5"/>
          </p:cNvPr>
          <p:cNvSpPr/>
          <p:nvPr/>
        </p:nvSpPr>
        <p:spPr>
          <a:xfrm>
            <a:off x="234980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ORCA</a:t>
            </a:r>
            <a:endParaRPr lang="fr-FR" sz="1200" b="1" dirty="0">
              <a:solidFill>
                <a:schemeClr val="tx1">
                  <a:lumMod val="75000"/>
                  <a:lumOff val="25000"/>
                </a:schemeClr>
              </a:solidFill>
            </a:endParaRPr>
          </a:p>
        </p:txBody>
      </p:sp>
      <p:sp>
        <p:nvSpPr>
          <p:cNvPr id="35" name="Rectangle 34">
            <a:hlinkClick r:id="rId6"/>
          </p:cNvPr>
          <p:cNvSpPr/>
          <p:nvPr/>
        </p:nvSpPr>
        <p:spPr>
          <a:xfrm>
            <a:off x="4658620"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Offres promo</a:t>
            </a:r>
            <a:endParaRPr lang="fr-FR" sz="1200" b="1" dirty="0">
              <a:solidFill>
                <a:schemeClr val="tx1">
                  <a:lumMod val="75000"/>
                  <a:lumOff val="25000"/>
                </a:schemeClr>
              </a:solidFill>
            </a:endParaRPr>
          </a:p>
        </p:txBody>
      </p:sp>
      <p:sp>
        <p:nvSpPr>
          <p:cNvPr id="36" name="Rectangle 35">
            <a:hlinkClick r:id="rId7" action="ppaction://hlinksldjump"/>
          </p:cNvPr>
          <p:cNvSpPr/>
          <p:nvPr/>
        </p:nvSpPr>
        <p:spPr>
          <a:xfrm>
            <a:off x="6890868"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Boîte à outils</a:t>
            </a:r>
            <a:endParaRPr lang="fr-FR" sz="1200" b="1" dirty="0">
              <a:solidFill>
                <a:schemeClr val="tx1">
                  <a:lumMod val="75000"/>
                  <a:lumOff val="25000"/>
                </a:schemeClr>
              </a:solidFill>
            </a:endParaRPr>
          </a:p>
        </p:txBody>
      </p:sp>
      <p:pic>
        <p:nvPicPr>
          <p:cNvPr id="37" name="Picture 4"/>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1778769" y="6386568"/>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4"/>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4005990"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4"/>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6310246"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4"/>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8542494"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Image 40"/>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88" y="2084851"/>
            <a:ext cx="815128" cy="531343"/>
          </a:xfrm>
          <a:prstGeom prst="rect">
            <a:avLst/>
          </a:prstGeom>
        </p:spPr>
      </p:pic>
      <p:sp>
        <p:nvSpPr>
          <p:cNvPr id="20" name="ZoneTexte 19"/>
          <p:cNvSpPr txBox="1"/>
          <p:nvPr/>
        </p:nvSpPr>
        <p:spPr>
          <a:xfrm>
            <a:off x="7978675" y="-29066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UC</a:t>
            </a:r>
            <a:endParaRPr lang="fr-FR" sz="800" b="1" dirty="0">
              <a:solidFill>
                <a:schemeClr val="bg1"/>
              </a:solidFill>
            </a:endParaRPr>
          </a:p>
        </p:txBody>
      </p:sp>
      <p:sp>
        <p:nvSpPr>
          <p:cNvPr id="3" name="ZoneTexte 2"/>
          <p:cNvSpPr txBox="1"/>
          <p:nvPr/>
        </p:nvSpPr>
        <p:spPr>
          <a:xfrm>
            <a:off x="1917758" y="6093296"/>
            <a:ext cx="7120543" cy="276999"/>
          </a:xfrm>
          <a:prstGeom prst="rect">
            <a:avLst/>
          </a:prstGeom>
          <a:noFill/>
        </p:spPr>
        <p:txBody>
          <a:bodyPr wrap="square" rtlCol="0">
            <a:spAutoFit/>
          </a:bodyPr>
          <a:lstStyle/>
          <a:p>
            <a:pPr algn="ctr"/>
            <a:r>
              <a:rPr lang="fr-FR" sz="1200" b="1" dirty="0">
                <a:solidFill>
                  <a:srgbClr val="C00000"/>
                </a:solidFill>
              </a:rPr>
              <a:t>Des </a:t>
            </a:r>
            <a:r>
              <a:rPr lang="fr-FR" sz="1200" b="1" dirty="0" err="1">
                <a:solidFill>
                  <a:srgbClr val="C00000"/>
                </a:solidFill>
              </a:rPr>
              <a:t>Webex</a:t>
            </a:r>
            <a:r>
              <a:rPr lang="fr-FR" sz="1200" b="1" dirty="0">
                <a:solidFill>
                  <a:srgbClr val="C00000"/>
                </a:solidFill>
              </a:rPr>
              <a:t> sur le thème des UC sont organisées par la Filiale fin mai </a:t>
            </a:r>
          </a:p>
        </p:txBody>
      </p:sp>
      <p:sp>
        <p:nvSpPr>
          <p:cNvPr id="32" name="Cœur 31"/>
          <p:cNvSpPr/>
          <p:nvPr/>
        </p:nvSpPr>
        <p:spPr>
          <a:xfrm>
            <a:off x="5808712" y="4654068"/>
            <a:ext cx="230138" cy="220952"/>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2" name="Rectangle 41"/>
          <p:cNvSpPr/>
          <p:nvPr/>
        </p:nvSpPr>
        <p:spPr>
          <a:xfrm>
            <a:off x="6011829" y="3127466"/>
            <a:ext cx="3026472" cy="1400383"/>
          </a:xfrm>
          <a:prstGeom prst="rect">
            <a:avLst/>
          </a:prstGeom>
          <a:solidFill>
            <a:schemeClr val="accent2">
              <a:lumMod val="20000"/>
              <a:lumOff val="80000"/>
            </a:schemeClr>
          </a:solidFill>
        </p:spPr>
        <p:txBody>
          <a:bodyPr wrap="square">
            <a:spAutoFit/>
          </a:bodyPr>
          <a:lstStyle/>
          <a:p>
            <a:r>
              <a:rPr lang="fr-FR" sz="1050" b="1" dirty="0">
                <a:solidFill>
                  <a:srgbClr val="C00000"/>
                </a:solidFill>
              </a:rPr>
              <a:t>4 ménages sur 10 détiennent au moins </a:t>
            </a:r>
            <a:r>
              <a:rPr lang="fr-FR" sz="1050" b="1" dirty="0" smtClean="0">
                <a:solidFill>
                  <a:srgbClr val="C00000"/>
                </a:solidFill>
              </a:rPr>
              <a:t/>
            </a:r>
            <a:br>
              <a:rPr lang="fr-FR" sz="1050" b="1" dirty="0" smtClean="0">
                <a:solidFill>
                  <a:srgbClr val="C00000"/>
                </a:solidFill>
              </a:rPr>
            </a:br>
            <a:r>
              <a:rPr lang="fr-FR" sz="1050" b="1" dirty="0" smtClean="0">
                <a:solidFill>
                  <a:srgbClr val="C00000"/>
                </a:solidFill>
              </a:rPr>
              <a:t>un </a:t>
            </a:r>
            <a:r>
              <a:rPr lang="fr-FR" sz="1050" b="1" dirty="0">
                <a:solidFill>
                  <a:srgbClr val="C00000"/>
                </a:solidFill>
              </a:rPr>
              <a:t>contrat d’assurance vie en 2019</a:t>
            </a:r>
          </a:p>
          <a:p>
            <a:pPr marL="361950" lvl="1" indent="-171450">
              <a:buFont typeface="Wingdings" panose="05000000000000000000" pitchFamily="2" charset="2"/>
              <a:buChar char="§"/>
            </a:pPr>
            <a:r>
              <a:rPr lang="fr-FR" sz="1050" dirty="0" smtClean="0">
                <a:solidFill>
                  <a:schemeClr val="tx1">
                    <a:lumMod val="50000"/>
                    <a:lumOff val="50000"/>
                  </a:schemeClr>
                </a:solidFill>
              </a:rPr>
              <a:t>Seulement </a:t>
            </a:r>
            <a:r>
              <a:rPr lang="fr-FR" sz="1050" dirty="0">
                <a:solidFill>
                  <a:schemeClr val="tx1">
                    <a:lumMod val="50000"/>
                    <a:lumOff val="50000"/>
                  </a:schemeClr>
                </a:solidFill>
              </a:rPr>
              <a:t>1 sur 4 en 2004</a:t>
            </a:r>
          </a:p>
          <a:p>
            <a:pPr marL="361950" lvl="1" indent="-171450">
              <a:buFont typeface="Wingdings" panose="05000000000000000000" pitchFamily="2" charset="2"/>
              <a:buChar char="§"/>
            </a:pPr>
            <a:r>
              <a:rPr lang="fr-FR" sz="1050" dirty="0" smtClean="0">
                <a:solidFill>
                  <a:schemeClr val="tx1">
                    <a:lumMod val="50000"/>
                    <a:lumOff val="50000"/>
                  </a:schemeClr>
                </a:solidFill>
              </a:rPr>
              <a:t>Progression surtout due aux contrats </a:t>
            </a:r>
            <a:r>
              <a:rPr lang="fr-FR" sz="1050" dirty="0">
                <a:solidFill>
                  <a:schemeClr val="tx1">
                    <a:lumMod val="50000"/>
                    <a:lumOff val="50000"/>
                  </a:schemeClr>
                </a:solidFill>
              </a:rPr>
              <a:t>en UC </a:t>
            </a:r>
            <a:r>
              <a:rPr lang="fr-FR" sz="1050" dirty="0" smtClean="0">
                <a:solidFill>
                  <a:schemeClr val="tx1">
                    <a:lumMod val="50000"/>
                    <a:lumOff val="50000"/>
                  </a:schemeClr>
                </a:solidFill>
              </a:rPr>
              <a:t>Selon </a:t>
            </a:r>
            <a:r>
              <a:rPr lang="fr-FR" sz="1050" dirty="0">
                <a:solidFill>
                  <a:schemeClr val="tx1">
                    <a:lumMod val="50000"/>
                    <a:lumOff val="50000"/>
                  </a:schemeClr>
                </a:solidFill>
              </a:rPr>
              <a:t>l’INSEE, «Cette évolution récente peut s’expliquer par la baisse importante des rendements des fonds euros ; </a:t>
            </a:r>
            <a:r>
              <a:rPr lang="fr-FR" sz="1050" dirty="0" smtClean="0">
                <a:solidFill>
                  <a:schemeClr val="tx1">
                    <a:lumMod val="50000"/>
                    <a:lumOff val="50000"/>
                  </a:schemeClr>
                </a:solidFill>
              </a:rPr>
              <a:t>en </a:t>
            </a:r>
            <a:r>
              <a:rPr lang="fr-FR" sz="1050" dirty="0">
                <a:solidFill>
                  <a:schemeClr val="tx1">
                    <a:lumMod val="50000"/>
                    <a:lumOff val="50000"/>
                  </a:schemeClr>
                </a:solidFill>
              </a:rPr>
              <a:t>moyenne </a:t>
            </a:r>
            <a:r>
              <a:rPr lang="fr-FR" sz="1050" dirty="0" smtClean="0">
                <a:solidFill>
                  <a:schemeClr val="tx1">
                    <a:lumMod val="50000"/>
                    <a:lumOff val="50000"/>
                  </a:schemeClr>
                </a:solidFill>
              </a:rPr>
              <a:t>1,8</a:t>
            </a:r>
            <a:r>
              <a:rPr lang="fr-FR" sz="1050" dirty="0">
                <a:solidFill>
                  <a:schemeClr val="tx1">
                    <a:lumMod val="50000"/>
                    <a:lumOff val="50000"/>
                  </a:schemeClr>
                </a:solidFill>
              </a:rPr>
              <a:t>% en </a:t>
            </a:r>
            <a:r>
              <a:rPr lang="fr-FR" sz="1050" dirty="0" smtClean="0">
                <a:solidFill>
                  <a:schemeClr val="tx1">
                    <a:lumMod val="50000"/>
                    <a:lumOff val="50000"/>
                  </a:schemeClr>
                </a:solidFill>
              </a:rPr>
              <a:t>2017 contre 2,5% en 2014</a:t>
            </a:r>
            <a:endParaRPr lang="fr-FR" sz="1050" dirty="0">
              <a:solidFill>
                <a:schemeClr val="tx1">
                  <a:lumMod val="50000"/>
                  <a:lumOff val="50000"/>
                </a:schemeClr>
              </a:solidFill>
            </a:endParaRPr>
          </a:p>
        </p:txBody>
      </p:sp>
      <p:sp>
        <p:nvSpPr>
          <p:cNvPr id="43" name="Cœur 42"/>
          <p:cNvSpPr/>
          <p:nvPr/>
        </p:nvSpPr>
        <p:spPr>
          <a:xfrm>
            <a:off x="5808712" y="3181518"/>
            <a:ext cx="230138" cy="220952"/>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44" name="Picture 2"/>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01798" y="3234774"/>
            <a:ext cx="281315" cy="234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5" name="Groupe 44"/>
          <p:cNvGrpSpPr/>
          <p:nvPr/>
        </p:nvGrpSpPr>
        <p:grpSpPr>
          <a:xfrm>
            <a:off x="6184901" y="79127"/>
            <a:ext cx="2665294" cy="185794"/>
            <a:chOff x="3581398" y="6163732"/>
            <a:chExt cx="4444995" cy="211667"/>
          </a:xfrm>
        </p:grpSpPr>
        <p:sp>
          <p:nvSpPr>
            <p:cNvPr id="46" name="Rectangle 45"/>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Gestion Privée</a:t>
              </a:r>
              <a:endParaRPr lang="fr-FR" sz="900" b="1" dirty="0">
                <a:solidFill>
                  <a:schemeClr val="tx1">
                    <a:lumMod val="65000"/>
                    <a:lumOff val="35000"/>
                  </a:schemeClr>
                </a:solidFill>
              </a:endParaRPr>
            </a:p>
          </p:txBody>
        </p:sp>
        <p:sp>
          <p:nvSpPr>
            <p:cNvPr id="47" name="Rectangle 46"/>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48" name="Rectangle 47"/>
            <p:cNvSpPr/>
            <p:nvPr/>
          </p:nvSpPr>
          <p:spPr>
            <a:xfrm>
              <a:off x="3581398"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Particuliers</a:t>
              </a:r>
              <a:endParaRPr lang="fr-FR" sz="900" b="1" dirty="0">
                <a:solidFill>
                  <a:srgbClr val="C00000"/>
                </a:solidFill>
              </a:endParaRPr>
            </a:p>
          </p:txBody>
        </p:sp>
      </p:grpSp>
    </p:spTree>
    <p:extLst>
      <p:ext uri="{BB962C8B-B14F-4D97-AF65-F5344CB8AC3E}">
        <p14:creationId xmlns:p14="http://schemas.microsoft.com/office/powerpoint/2010/main" val="1862663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pPr/>
              <a:t>15</a:t>
            </a:fld>
            <a:endParaRPr lang="fr-BE" dirty="0"/>
          </a:p>
        </p:txBody>
      </p:sp>
      <p:sp>
        <p:nvSpPr>
          <p:cNvPr id="4" name="Espace réservé du texte 3"/>
          <p:cNvSpPr>
            <a:spLocks noGrp="1"/>
          </p:cNvSpPr>
          <p:nvPr>
            <p:ph type="body" sz="quarter" idx="13"/>
          </p:nvPr>
        </p:nvSpPr>
        <p:spPr/>
        <p:txBody>
          <a:bodyPr/>
          <a:lstStyle/>
          <a:p>
            <a:pPr>
              <a:spcBef>
                <a:spcPts val="0"/>
              </a:spcBef>
            </a:pPr>
            <a:r>
              <a:rPr lang="fr-FR" sz="1600" b="1" dirty="0">
                <a:solidFill>
                  <a:srgbClr val="C00000"/>
                </a:solidFill>
              </a:rPr>
              <a:t>CRÉDIT </a:t>
            </a:r>
            <a:r>
              <a:rPr lang="fr-FR" sz="1600" b="1" dirty="0" smtClean="0">
                <a:solidFill>
                  <a:srgbClr val="C00000"/>
                </a:solidFill>
              </a:rPr>
              <a:t>CONSOMMATION</a:t>
            </a:r>
            <a:endParaRPr lang="fr-FR" sz="1600" b="1" dirty="0" smtClean="0"/>
          </a:p>
          <a:p>
            <a:pPr>
              <a:spcBef>
                <a:spcPts val="0"/>
              </a:spcBef>
            </a:pPr>
            <a:r>
              <a:rPr lang="fr-FR" sz="1600" b="1" dirty="0"/>
              <a:t>D</a:t>
            </a:r>
            <a:r>
              <a:rPr lang="fr-FR" sz="1600" b="1" dirty="0" smtClean="0"/>
              <a:t>es </a:t>
            </a:r>
            <a:r>
              <a:rPr lang="fr-FR" sz="1600" b="1" dirty="0"/>
              <a:t>moyens pour atteindre les</a:t>
            </a:r>
            <a:r>
              <a:rPr lang="fr-FR" sz="1600" b="1" dirty="0" smtClean="0">
                <a:solidFill>
                  <a:srgbClr val="C00000"/>
                </a:solidFill>
              </a:rPr>
              <a:t> </a:t>
            </a:r>
            <a:r>
              <a:rPr lang="fr-FR" sz="1600" b="1" dirty="0" smtClean="0"/>
              <a:t>13 000 € hebdo / ETP</a:t>
            </a:r>
            <a:endParaRPr lang="fr-FR" sz="1600" b="1" dirty="0"/>
          </a:p>
        </p:txBody>
      </p:sp>
      <p:sp>
        <p:nvSpPr>
          <p:cNvPr id="5" name="Titre 4"/>
          <p:cNvSpPr>
            <a:spLocks noGrp="1"/>
          </p:cNvSpPr>
          <p:nvPr>
            <p:ph type="ctrTitle"/>
          </p:nvPr>
        </p:nvSpPr>
        <p:spPr/>
        <p:txBody>
          <a:bodyPr/>
          <a:lstStyle/>
          <a:p>
            <a:r>
              <a:rPr lang="fr-FR" sz="1300" dirty="0"/>
              <a:t>Moyens : Offres et cibles commerciales</a:t>
            </a:r>
          </a:p>
        </p:txBody>
      </p:sp>
      <p:sp>
        <p:nvSpPr>
          <p:cNvPr id="6" name="Rectangle 5">
            <a:hlinkClick r:id="rId2"/>
          </p:cNvPr>
          <p:cNvSpPr/>
          <p:nvPr/>
        </p:nvSpPr>
        <p:spPr>
          <a:xfrm>
            <a:off x="12211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Book GERC</a:t>
            </a:r>
            <a:endParaRPr lang="fr-FR" sz="1200" b="1" dirty="0">
              <a:solidFill>
                <a:schemeClr val="tx1">
                  <a:lumMod val="75000"/>
                  <a:lumOff val="25000"/>
                </a:schemeClr>
              </a:solidFill>
            </a:endParaRPr>
          </a:p>
        </p:txBody>
      </p:sp>
      <p:sp>
        <p:nvSpPr>
          <p:cNvPr id="7" name="Rectangle 6">
            <a:hlinkClick r:id="rId3"/>
          </p:cNvPr>
          <p:cNvSpPr/>
          <p:nvPr/>
        </p:nvSpPr>
        <p:spPr>
          <a:xfrm>
            <a:off x="234980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ORCA</a:t>
            </a:r>
            <a:endParaRPr lang="fr-FR" sz="1200" b="1" dirty="0">
              <a:solidFill>
                <a:schemeClr val="tx1">
                  <a:lumMod val="75000"/>
                  <a:lumOff val="25000"/>
                </a:schemeClr>
              </a:solidFill>
            </a:endParaRPr>
          </a:p>
        </p:txBody>
      </p:sp>
      <p:sp>
        <p:nvSpPr>
          <p:cNvPr id="8" name="Rectangle 7">
            <a:hlinkClick r:id="rId4"/>
          </p:cNvPr>
          <p:cNvSpPr/>
          <p:nvPr/>
        </p:nvSpPr>
        <p:spPr>
          <a:xfrm>
            <a:off x="4658620"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Offres promo</a:t>
            </a:r>
            <a:endParaRPr lang="fr-FR" sz="1200" b="1" dirty="0">
              <a:solidFill>
                <a:schemeClr val="tx1">
                  <a:lumMod val="75000"/>
                  <a:lumOff val="25000"/>
                </a:schemeClr>
              </a:solidFill>
            </a:endParaRPr>
          </a:p>
        </p:txBody>
      </p:sp>
      <p:sp>
        <p:nvSpPr>
          <p:cNvPr id="9" name="Rectangle 8">
            <a:hlinkClick r:id="rId5" action="ppaction://hlinksldjump"/>
          </p:cNvPr>
          <p:cNvSpPr/>
          <p:nvPr/>
        </p:nvSpPr>
        <p:spPr>
          <a:xfrm>
            <a:off x="6890868"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Boîte à outils</a:t>
            </a:r>
            <a:endParaRPr lang="fr-FR" sz="1200" b="1" dirty="0">
              <a:solidFill>
                <a:schemeClr val="tx1">
                  <a:lumMod val="75000"/>
                  <a:lumOff val="25000"/>
                </a:schemeClr>
              </a:solidFill>
            </a:endParaRPr>
          </a:p>
        </p:txBody>
      </p:sp>
      <p:pic>
        <p:nvPicPr>
          <p:cNvPr id="10"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1778769" y="6386568"/>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4005990"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6310246"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8542494"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oneTexte 13"/>
          <p:cNvSpPr txBox="1"/>
          <p:nvPr/>
        </p:nvSpPr>
        <p:spPr>
          <a:xfrm>
            <a:off x="1805235" y="1513528"/>
            <a:ext cx="3774877" cy="112338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2TF CONSO IARD Conquête AUTO </a:t>
            </a:r>
            <a:r>
              <a:rPr lang="fr-FR" sz="1200" dirty="0" smtClean="0">
                <a:solidFill>
                  <a:schemeClr val="tx1">
                    <a:lumMod val="75000"/>
                    <a:lumOff val="25000"/>
                  </a:schemeClr>
                </a:solidFill>
              </a:rPr>
              <a:t>(8 900 clients)</a:t>
            </a:r>
          </a:p>
          <a:p>
            <a:pPr lvl="1"/>
            <a:r>
              <a:rPr lang="fr-FR" sz="1100" b="1" dirty="0" smtClean="0">
                <a:solidFill>
                  <a:schemeClr val="tx1">
                    <a:lumMod val="75000"/>
                    <a:lumOff val="25000"/>
                  </a:schemeClr>
                </a:solidFill>
              </a:rPr>
              <a:t>Clients non équipés </a:t>
            </a:r>
            <a:r>
              <a:rPr lang="fr-FR" sz="1100" dirty="0" smtClean="0">
                <a:solidFill>
                  <a:schemeClr val="tx1">
                    <a:lumMod val="75000"/>
                    <a:lumOff val="25000"/>
                  </a:schemeClr>
                </a:solidFill>
              </a:rPr>
              <a:t>en assurance AUTO et crédit Conso, </a:t>
            </a:r>
            <a:r>
              <a:rPr lang="fr-FR" sz="1100" b="1" dirty="0" smtClean="0">
                <a:solidFill>
                  <a:schemeClr val="tx1">
                    <a:lumMod val="75000"/>
                    <a:lumOff val="25000"/>
                  </a:schemeClr>
                </a:solidFill>
              </a:rPr>
              <a:t>appétents</a:t>
            </a:r>
            <a:r>
              <a:rPr lang="fr-FR" sz="1100" dirty="0" smtClean="0">
                <a:solidFill>
                  <a:schemeClr val="tx1">
                    <a:lumMod val="75000"/>
                    <a:lumOff val="25000"/>
                  </a:schemeClr>
                </a:solidFill>
              </a:rPr>
              <a:t> en AUTO  </a:t>
            </a:r>
            <a:r>
              <a:rPr lang="fr-FR" sz="1100" b="1" dirty="0" smtClean="0">
                <a:solidFill>
                  <a:schemeClr val="tx1">
                    <a:lumMod val="75000"/>
                    <a:lumOff val="25000"/>
                  </a:schemeClr>
                </a:solidFill>
              </a:rPr>
              <a:t>OU</a:t>
            </a:r>
            <a:r>
              <a:rPr lang="fr-FR" sz="1100" dirty="0" smtClean="0">
                <a:solidFill>
                  <a:schemeClr val="tx1">
                    <a:lumMod val="75000"/>
                    <a:lumOff val="25000"/>
                  </a:schemeClr>
                </a:solidFill>
              </a:rPr>
              <a:t> clients ayant immatriculé un véhicule ces 12 derniers mois </a:t>
            </a:r>
            <a:r>
              <a:rPr lang="fr-FR" sz="1100" b="1" dirty="0" smtClean="0">
                <a:solidFill>
                  <a:schemeClr val="tx1">
                    <a:lumMod val="75000"/>
                    <a:lumOff val="25000"/>
                  </a:schemeClr>
                </a:solidFill>
              </a:rPr>
              <a:t>OU </a:t>
            </a:r>
            <a:r>
              <a:rPr lang="fr-FR" sz="1100" dirty="0" smtClean="0">
                <a:solidFill>
                  <a:schemeClr val="tx1">
                    <a:lumMod val="75000"/>
                    <a:lumOff val="25000"/>
                  </a:schemeClr>
                </a:solidFill>
              </a:rPr>
              <a:t>clients ayant réalisé un devis AUTO dans le mois</a:t>
            </a:r>
            <a:r>
              <a:rPr lang="fr-FR" sz="1100" dirty="0">
                <a:solidFill>
                  <a:schemeClr val="tx1">
                    <a:lumMod val="75000"/>
                    <a:lumOff val="25000"/>
                  </a:schemeClr>
                </a:solidFill>
              </a:rPr>
              <a:t> </a:t>
            </a:r>
            <a:r>
              <a:rPr lang="fr-FR" sz="1100" b="1" dirty="0" smtClean="0">
                <a:solidFill>
                  <a:schemeClr val="tx1">
                    <a:lumMod val="75000"/>
                    <a:lumOff val="25000"/>
                  </a:schemeClr>
                </a:solidFill>
              </a:rPr>
              <a:t>OU clients </a:t>
            </a:r>
            <a:r>
              <a:rPr lang="fr-FR" sz="1100" dirty="0" smtClean="0">
                <a:solidFill>
                  <a:schemeClr val="tx1">
                    <a:lumMod val="75000"/>
                    <a:lumOff val="25000"/>
                  </a:schemeClr>
                </a:solidFill>
              </a:rPr>
              <a:t>détenteurs de MRH depuis + de 13 mois</a:t>
            </a:r>
            <a:endParaRPr lang="fr-FR" sz="1100" dirty="0">
              <a:solidFill>
                <a:schemeClr val="tx1">
                  <a:lumMod val="75000"/>
                  <a:lumOff val="25000"/>
                </a:schemeClr>
              </a:solidFill>
            </a:endParaRPr>
          </a:p>
        </p:txBody>
      </p:sp>
      <p:sp>
        <p:nvSpPr>
          <p:cNvPr id="15" name="ZoneTexte 14"/>
          <p:cNvSpPr txBox="1"/>
          <p:nvPr/>
        </p:nvSpPr>
        <p:spPr>
          <a:xfrm>
            <a:off x="1805235" y="2708920"/>
            <a:ext cx="3774877" cy="615553"/>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srgbClr val="C00000"/>
                </a:solidFill>
              </a:rPr>
              <a:t>2TF CONSO IARD Solution </a:t>
            </a:r>
            <a:r>
              <a:rPr lang="fr-FR" sz="1200" b="1" dirty="0" smtClean="0">
                <a:solidFill>
                  <a:srgbClr val="C00000"/>
                </a:solidFill>
              </a:rPr>
              <a:t>AUTO </a:t>
            </a:r>
            <a:r>
              <a:rPr lang="fr-FR" sz="1200" dirty="0" smtClean="0">
                <a:solidFill>
                  <a:schemeClr val="tx1">
                    <a:lumMod val="75000"/>
                    <a:lumOff val="25000"/>
                  </a:schemeClr>
                </a:solidFill>
              </a:rPr>
              <a:t>(13 300 clients)</a:t>
            </a:r>
            <a:endParaRPr lang="fr-FR" sz="1200" b="1" dirty="0" smtClean="0">
              <a:solidFill>
                <a:schemeClr val="tx1">
                  <a:lumMod val="75000"/>
                  <a:lumOff val="25000"/>
                </a:schemeClr>
              </a:solidFill>
            </a:endParaRPr>
          </a:p>
          <a:p>
            <a:pPr lvl="1"/>
            <a:r>
              <a:rPr lang="fr-FR" sz="1100" dirty="0" smtClean="0">
                <a:solidFill>
                  <a:schemeClr val="tx1">
                    <a:lumMod val="75000"/>
                    <a:lumOff val="25000"/>
                  </a:schemeClr>
                </a:solidFill>
              </a:rPr>
              <a:t>Ces clients possèdent un véhicule de + de 5ans et ne sont pas </a:t>
            </a:r>
            <a:r>
              <a:rPr lang="fr-FR" sz="1100" dirty="0">
                <a:solidFill>
                  <a:schemeClr val="tx1">
                    <a:lumMod val="75000"/>
                    <a:lumOff val="25000"/>
                  </a:schemeClr>
                </a:solidFill>
              </a:rPr>
              <a:t>équipés en assurance AUTO et crédit </a:t>
            </a:r>
            <a:r>
              <a:rPr lang="fr-FR" sz="1100" dirty="0" smtClean="0">
                <a:solidFill>
                  <a:schemeClr val="tx1">
                    <a:lumMod val="75000"/>
                    <a:lumOff val="25000"/>
                  </a:schemeClr>
                </a:solidFill>
              </a:rPr>
              <a:t>Conso</a:t>
            </a:r>
            <a:endParaRPr lang="fr-FR" sz="1100" dirty="0">
              <a:solidFill>
                <a:schemeClr val="tx1">
                  <a:lumMod val="75000"/>
                  <a:lumOff val="25000"/>
                </a:schemeClr>
              </a:solidFill>
            </a:endParaRPr>
          </a:p>
        </p:txBody>
      </p:sp>
      <p:sp>
        <p:nvSpPr>
          <p:cNvPr id="17" name="Rectangle 16"/>
          <p:cNvSpPr/>
          <p:nvPr/>
        </p:nvSpPr>
        <p:spPr>
          <a:xfrm>
            <a:off x="5870778" y="3492118"/>
            <a:ext cx="2937119" cy="1038746"/>
          </a:xfrm>
          <a:prstGeom prst="rect">
            <a:avLst/>
          </a:prstGeom>
          <a:solidFill>
            <a:schemeClr val="accent2">
              <a:lumMod val="20000"/>
              <a:lumOff val="80000"/>
            </a:schemeClr>
          </a:solidFill>
        </p:spPr>
        <p:txBody>
          <a:bodyPr wrap="square">
            <a:spAutoFit/>
          </a:bodyPr>
          <a:lstStyle/>
          <a:p>
            <a:r>
              <a:rPr lang="fr-FR" sz="1050" b="1" dirty="0">
                <a:solidFill>
                  <a:srgbClr val="C00000"/>
                </a:solidFill>
              </a:rPr>
              <a:t>Notre fonds de commerce présente un </a:t>
            </a:r>
            <a:r>
              <a:rPr lang="fr-FR" sz="1050" b="1" dirty="0" smtClean="0">
                <a:solidFill>
                  <a:srgbClr val="C00000"/>
                </a:solidFill>
              </a:rPr>
              <a:t>potentiel </a:t>
            </a:r>
            <a:r>
              <a:rPr lang="fr-FR" sz="1050" b="1" dirty="0">
                <a:solidFill>
                  <a:srgbClr val="C00000"/>
                </a:solidFill>
              </a:rPr>
              <a:t>d’accroissement </a:t>
            </a:r>
            <a:r>
              <a:rPr lang="fr-FR" sz="1050" b="1" dirty="0" smtClean="0">
                <a:solidFill>
                  <a:srgbClr val="C00000"/>
                </a:solidFill>
              </a:rPr>
              <a:t>de l’équipement en Crédit Conso</a:t>
            </a:r>
            <a:endParaRPr lang="fr-FR" sz="1100" b="1" dirty="0" smtClean="0">
              <a:solidFill>
                <a:schemeClr val="tx1">
                  <a:lumMod val="65000"/>
                  <a:lumOff val="35000"/>
                </a:schemeClr>
              </a:solidFill>
            </a:endParaRPr>
          </a:p>
          <a:p>
            <a:pPr marL="171450" indent="-171450">
              <a:buFont typeface="Wingdings" panose="05000000000000000000" pitchFamily="2" charset="2"/>
              <a:buChar char="§"/>
            </a:pPr>
            <a:r>
              <a:rPr lang="fr-FR" sz="1050" dirty="0" smtClean="0">
                <a:solidFill>
                  <a:schemeClr val="tx1">
                    <a:lumMod val="65000"/>
                    <a:lumOff val="35000"/>
                  </a:schemeClr>
                </a:solidFill>
              </a:rPr>
              <a:t>27% des bancarisés Principaux en GEE</a:t>
            </a:r>
          </a:p>
          <a:p>
            <a:pPr marL="171450" indent="-171450">
              <a:buFont typeface="Wingdings" panose="05000000000000000000" pitchFamily="2" charset="2"/>
              <a:buChar char="§"/>
            </a:pPr>
            <a:r>
              <a:rPr lang="fr-FR" sz="1050" dirty="0" smtClean="0">
                <a:solidFill>
                  <a:schemeClr val="tx1">
                    <a:lumMod val="65000"/>
                    <a:lumOff val="35000"/>
                  </a:schemeClr>
                </a:solidFill>
              </a:rPr>
              <a:t>3% des clients distanciés</a:t>
            </a:r>
          </a:p>
          <a:p>
            <a:pPr marL="171450" indent="-171450">
              <a:buFont typeface="Wingdings" panose="05000000000000000000" pitchFamily="2" charset="2"/>
              <a:buChar char="§"/>
            </a:pPr>
            <a:r>
              <a:rPr lang="fr-FR" sz="1050" dirty="0" smtClean="0">
                <a:solidFill>
                  <a:schemeClr val="tx1">
                    <a:lumMod val="65000"/>
                    <a:lumOff val="35000"/>
                  </a:schemeClr>
                </a:solidFill>
              </a:rPr>
              <a:t>28% en moyenne en France </a:t>
            </a:r>
            <a:r>
              <a:rPr lang="fr-FR" sz="900" dirty="0" smtClean="0">
                <a:solidFill>
                  <a:schemeClr val="tx1">
                    <a:lumMod val="65000"/>
                    <a:lumOff val="35000"/>
                  </a:schemeClr>
                </a:solidFill>
              </a:rPr>
              <a:t>(tous établissements financiers confondus)</a:t>
            </a:r>
          </a:p>
        </p:txBody>
      </p:sp>
      <p:sp>
        <p:nvSpPr>
          <p:cNvPr id="18" name="ZoneTexte 17"/>
          <p:cNvSpPr txBox="1"/>
          <p:nvPr/>
        </p:nvSpPr>
        <p:spPr>
          <a:xfrm>
            <a:off x="5667340" y="2016485"/>
            <a:ext cx="3400459" cy="1435778"/>
          </a:xfrm>
          <a:prstGeom prst="rect">
            <a:avLst/>
          </a:prstGeom>
          <a:noFill/>
        </p:spPr>
        <p:txBody>
          <a:bodyPr wrap="square" rtlCol="0">
            <a:spAutoFit/>
          </a:bodyPr>
          <a:lstStyle/>
          <a:p>
            <a:pPr marL="171450" indent="-171450">
              <a:spcBef>
                <a:spcPct val="20000"/>
              </a:spcBef>
              <a:buClr>
                <a:srgbClr val="C00000"/>
              </a:buClr>
              <a:buFont typeface="Wingdings" panose="05000000000000000000" pitchFamily="2" charset="2"/>
              <a:buChar char="§"/>
            </a:pPr>
            <a:r>
              <a:rPr lang="fr-FR" sz="1200" dirty="0" smtClean="0">
                <a:solidFill>
                  <a:schemeClr val="tx1">
                    <a:lumMod val="75000"/>
                    <a:lumOff val="25000"/>
                  </a:schemeClr>
                </a:solidFill>
              </a:rPr>
              <a:t>Comme beaucoup de français, vous avez peut être un projet d’équipement pour préparer l’été !</a:t>
            </a:r>
            <a:endParaRPr lang="fr-FR" sz="1200" dirty="0">
              <a:solidFill>
                <a:schemeClr val="tx1">
                  <a:lumMod val="75000"/>
                  <a:lumOff val="25000"/>
                </a:schemeClr>
              </a:solidFill>
            </a:endParaRPr>
          </a:p>
          <a:p>
            <a:pPr marL="171450" indent="-171450">
              <a:spcBef>
                <a:spcPct val="20000"/>
              </a:spcBef>
              <a:buClr>
                <a:srgbClr val="C00000"/>
              </a:buClr>
              <a:buFont typeface="Wingdings" panose="05000000000000000000" pitchFamily="2" charset="2"/>
              <a:buChar char="§"/>
            </a:pPr>
            <a:r>
              <a:rPr lang="fr-FR" sz="1200" dirty="0" smtClean="0">
                <a:solidFill>
                  <a:schemeClr val="tx1">
                    <a:lumMod val="75000"/>
                    <a:lumOff val="25000"/>
                  </a:schemeClr>
                </a:solidFill>
              </a:rPr>
              <a:t>Nos offres promotionnelles sont très compétitives mais limitées dans le temps</a:t>
            </a:r>
            <a:endParaRPr lang="fr-FR" sz="1200" dirty="0">
              <a:solidFill>
                <a:schemeClr val="tx1">
                  <a:lumMod val="75000"/>
                  <a:lumOff val="25000"/>
                </a:schemeClr>
              </a:solidFill>
            </a:endParaRPr>
          </a:p>
          <a:p>
            <a:pPr marL="171450" indent="-171450">
              <a:spcBef>
                <a:spcPct val="20000"/>
              </a:spcBef>
              <a:buClr>
                <a:srgbClr val="C00000"/>
              </a:buClr>
              <a:buFont typeface="Wingdings" panose="05000000000000000000" pitchFamily="2" charset="2"/>
              <a:buChar char="§"/>
            </a:pPr>
            <a:r>
              <a:rPr lang="fr-FR" sz="1200" dirty="0" smtClean="0">
                <a:solidFill>
                  <a:schemeClr val="tx1">
                    <a:lumMod val="75000"/>
                    <a:lumOff val="25000"/>
                  </a:schemeClr>
                </a:solidFill>
              </a:rPr>
              <a:t>Nos échéances sont raisonnables : 239 €/mois </a:t>
            </a:r>
            <a:r>
              <a:rPr lang="fr-FR" sz="1200" dirty="0">
                <a:solidFill>
                  <a:schemeClr val="tx1">
                    <a:lumMod val="75000"/>
                    <a:lumOff val="25000"/>
                  </a:schemeClr>
                </a:solidFill>
              </a:rPr>
              <a:t>sur </a:t>
            </a:r>
            <a:r>
              <a:rPr lang="fr-FR" sz="1200" dirty="0" smtClean="0">
                <a:solidFill>
                  <a:schemeClr val="tx1">
                    <a:lumMod val="75000"/>
                    <a:lumOff val="25000"/>
                  </a:schemeClr>
                </a:solidFill>
              </a:rPr>
              <a:t>72 </a:t>
            </a:r>
            <a:r>
              <a:rPr lang="fr-FR" sz="1200" dirty="0">
                <a:solidFill>
                  <a:schemeClr val="tx1">
                    <a:lumMod val="75000"/>
                    <a:lumOff val="25000"/>
                  </a:schemeClr>
                </a:solidFill>
              </a:rPr>
              <a:t>mois à </a:t>
            </a:r>
            <a:r>
              <a:rPr lang="fr-FR" sz="1200" dirty="0" smtClean="0">
                <a:solidFill>
                  <a:schemeClr val="tx1">
                    <a:lumMod val="75000"/>
                    <a:lumOff val="25000"/>
                  </a:schemeClr>
                </a:solidFill>
              </a:rPr>
              <a:t>2,90% </a:t>
            </a:r>
            <a:r>
              <a:rPr lang="fr-FR" sz="1200" dirty="0">
                <a:solidFill>
                  <a:schemeClr val="tx1">
                    <a:lumMod val="75000"/>
                    <a:lumOff val="25000"/>
                  </a:schemeClr>
                </a:solidFill>
              </a:rPr>
              <a:t>pour </a:t>
            </a:r>
            <a:r>
              <a:rPr lang="fr-FR" sz="1200" dirty="0" smtClean="0">
                <a:solidFill>
                  <a:schemeClr val="tx1">
                    <a:lumMod val="75000"/>
                    <a:lumOff val="25000"/>
                  </a:schemeClr>
                </a:solidFill>
              </a:rPr>
              <a:t>une Peugeot </a:t>
            </a:r>
            <a:r>
              <a:rPr lang="fr-FR" sz="1200" dirty="0">
                <a:solidFill>
                  <a:schemeClr val="tx1">
                    <a:lumMod val="75000"/>
                    <a:lumOff val="25000"/>
                  </a:schemeClr>
                </a:solidFill>
              </a:rPr>
              <a:t>208 </a:t>
            </a:r>
            <a:r>
              <a:rPr lang="fr-FR" sz="1050" dirty="0" smtClean="0">
                <a:solidFill>
                  <a:schemeClr val="tx1">
                    <a:lumMod val="75000"/>
                    <a:lumOff val="25000"/>
                  </a:schemeClr>
                </a:solidFill>
              </a:rPr>
              <a:t>(exemple pour </a:t>
            </a:r>
            <a:r>
              <a:rPr lang="fr-FR" sz="1050" dirty="0">
                <a:solidFill>
                  <a:schemeClr val="tx1">
                    <a:lumMod val="75000"/>
                    <a:lumOff val="25000"/>
                  </a:schemeClr>
                </a:solidFill>
              </a:rPr>
              <a:t>la voiture la plus vendue en </a:t>
            </a:r>
            <a:r>
              <a:rPr lang="fr-FR" sz="1050" dirty="0" smtClean="0">
                <a:solidFill>
                  <a:schemeClr val="tx1">
                    <a:lumMod val="75000"/>
                    <a:lumOff val="25000"/>
                  </a:schemeClr>
                </a:solidFill>
              </a:rPr>
              <a:t>France)</a:t>
            </a:r>
            <a:endParaRPr lang="fr-FR" sz="1050" dirty="0">
              <a:solidFill>
                <a:schemeClr val="tx1">
                  <a:lumMod val="75000"/>
                  <a:lumOff val="25000"/>
                </a:schemeClr>
              </a:solidFill>
            </a:endParaRPr>
          </a:p>
        </p:txBody>
      </p:sp>
      <p:sp>
        <p:nvSpPr>
          <p:cNvPr id="22" name="ZoneTexte 21"/>
          <p:cNvSpPr txBox="1"/>
          <p:nvPr/>
        </p:nvSpPr>
        <p:spPr>
          <a:xfrm>
            <a:off x="1805235" y="3650357"/>
            <a:ext cx="3731265" cy="101566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Taux promo </a:t>
            </a:r>
            <a:r>
              <a:rPr lang="fr-FR" sz="1200" b="1" dirty="0">
                <a:solidFill>
                  <a:srgbClr val="C00000"/>
                </a:solidFill>
              </a:rPr>
              <a:t>crédit </a:t>
            </a:r>
            <a:r>
              <a:rPr lang="fr-FR" sz="1200" b="1" dirty="0" smtClean="0">
                <a:solidFill>
                  <a:srgbClr val="C00000"/>
                </a:solidFill>
              </a:rPr>
              <a:t>conso :</a:t>
            </a:r>
            <a:endParaRPr lang="fr-FR" sz="1100" dirty="0" smtClean="0">
              <a:solidFill>
                <a:srgbClr val="C00000"/>
              </a:solidFill>
            </a:endParaRPr>
          </a:p>
          <a:p>
            <a:pPr marL="628650" lvl="1" indent="-171450">
              <a:buFont typeface="Courier New" panose="02070309020205020404" pitchFamily="49" charset="0"/>
              <a:buChar char="o"/>
            </a:pPr>
            <a:r>
              <a:rPr lang="fr-FR" sz="1200" dirty="0" smtClean="0">
                <a:solidFill>
                  <a:schemeClr val="tx1">
                    <a:lumMod val="75000"/>
                    <a:lumOff val="25000"/>
                  </a:schemeClr>
                </a:solidFill>
              </a:rPr>
              <a:t>Du 13 mai au 13 juillet</a:t>
            </a:r>
          </a:p>
          <a:p>
            <a:pPr marL="628650" lvl="1" indent="-171450">
              <a:buFont typeface="Courier New" panose="02070309020205020404" pitchFamily="49" charset="0"/>
              <a:buChar char="o"/>
            </a:pPr>
            <a:r>
              <a:rPr lang="fr-FR" sz="1200" dirty="0" smtClean="0">
                <a:solidFill>
                  <a:schemeClr val="tx1">
                    <a:lumMod val="75000"/>
                    <a:lumOff val="25000"/>
                  </a:schemeClr>
                </a:solidFill>
              </a:rPr>
              <a:t>Univers Auto / travaux / Trésorerie</a:t>
            </a:r>
          </a:p>
          <a:p>
            <a:pPr marL="628650" lvl="1" indent="-171450">
              <a:buFont typeface="Courier New" panose="02070309020205020404" pitchFamily="49" charset="0"/>
              <a:buChar char="o"/>
            </a:pPr>
            <a:r>
              <a:rPr lang="fr-FR" sz="1200" dirty="0" smtClean="0">
                <a:solidFill>
                  <a:schemeClr val="tx1">
                    <a:lumMod val="75000"/>
                    <a:lumOff val="25000"/>
                  </a:schemeClr>
                </a:solidFill>
              </a:rPr>
              <a:t>Éligible au crédit Projet</a:t>
            </a:r>
          </a:p>
          <a:p>
            <a:pPr marL="628650" lvl="1" indent="-171450">
              <a:buFont typeface="Courier New" panose="02070309020205020404" pitchFamily="49" charset="0"/>
              <a:buChar char="o"/>
            </a:pPr>
            <a:r>
              <a:rPr lang="fr-FR" sz="1200" dirty="0" smtClean="0">
                <a:solidFill>
                  <a:schemeClr val="tx1">
                    <a:lumMod val="75000"/>
                    <a:lumOff val="25000"/>
                  </a:schemeClr>
                </a:solidFill>
              </a:rPr>
              <a:t>Sans frais de dossier pour le 0,98%</a:t>
            </a:r>
          </a:p>
        </p:txBody>
      </p:sp>
      <p:grpSp>
        <p:nvGrpSpPr>
          <p:cNvPr id="23" name="Groupe 22"/>
          <p:cNvGrpSpPr/>
          <p:nvPr/>
        </p:nvGrpSpPr>
        <p:grpSpPr>
          <a:xfrm>
            <a:off x="5616166" y="1409831"/>
            <a:ext cx="3044179" cy="520464"/>
            <a:chOff x="2350362" y="1275003"/>
            <a:chExt cx="3044179" cy="292761"/>
          </a:xfrm>
        </p:grpSpPr>
        <p:pic>
          <p:nvPicPr>
            <p:cNvPr id="24" name="Picture 8" descr="C:\Users\A2173216\Desktop\list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50362" y="1275003"/>
              <a:ext cx="540010" cy="292761"/>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2810179" y="1346561"/>
              <a:ext cx="2584362" cy="164468"/>
            </a:xfrm>
            <a:prstGeom prst="rect">
              <a:avLst/>
            </a:prstGeom>
          </p:spPr>
          <p:txBody>
            <a:bodyPr wrap="none">
              <a:spAutoFit/>
            </a:bodyPr>
            <a:lstStyle/>
            <a:p>
              <a:pPr>
                <a:spcBef>
                  <a:spcPct val="20000"/>
                </a:spcBef>
              </a:pPr>
              <a:r>
                <a:rPr lang="fr-FR" sz="1300" b="1" dirty="0">
                  <a:solidFill>
                    <a:schemeClr val="tx1">
                      <a:lumMod val="75000"/>
                      <a:lumOff val="25000"/>
                    </a:schemeClr>
                  </a:solidFill>
                </a:rPr>
                <a:t>Des idées pour lancer la discussion</a:t>
              </a:r>
            </a:p>
          </p:txBody>
        </p:sp>
      </p:grpSp>
      <p:cxnSp>
        <p:nvCxnSpPr>
          <p:cNvPr id="27" name="Connecteur droit 26"/>
          <p:cNvCxnSpPr/>
          <p:nvPr/>
        </p:nvCxnSpPr>
        <p:spPr>
          <a:xfrm>
            <a:off x="5508104" y="1414830"/>
            <a:ext cx="0" cy="4735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3"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4554" y="-580525"/>
            <a:ext cx="420567" cy="3344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ZoneTexte 37"/>
          <p:cNvSpPr txBox="1"/>
          <p:nvPr/>
        </p:nvSpPr>
        <p:spPr>
          <a:xfrm>
            <a:off x="7956376" y="-4615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err="1" smtClean="0">
                <a:solidFill>
                  <a:schemeClr val="bg1"/>
                </a:solidFill>
              </a:rPr>
              <a:t>Tréso</a:t>
            </a:r>
            <a:endParaRPr lang="fr-FR" sz="800" b="1" dirty="0">
              <a:solidFill>
                <a:schemeClr val="bg1"/>
              </a:solidFill>
            </a:endParaRPr>
          </a:p>
        </p:txBody>
      </p:sp>
      <p:sp>
        <p:nvSpPr>
          <p:cNvPr id="39" name="ZoneTexte 38"/>
          <p:cNvSpPr txBox="1"/>
          <p:nvPr/>
        </p:nvSpPr>
        <p:spPr>
          <a:xfrm>
            <a:off x="7318832" y="-4615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Travaux</a:t>
            </a:r>
            <a:endParaRPr lang="fr-FR" sz="800" b="1" dirty="0">
              <a:solidFill>
                <a:schemeClr val="bg1"/>
              </a:solidFill>
            </a:endParaRPr>
          </a:p>
        </p:txBody>
      </p:sp>
      <p:sp>
        <p:nvSpPr>
          <p:cNvPr id="40" name="ZoneTexte 39"/>
          <p:cNvSpPr txBox="1"/>
          <p:nvPr/>
        </p:nvSpPr>
        <p:spPr>
          <a:xfrm>
            <a:off x="6688641" y="-4615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Auto</a:t>
            </a:r>
            <a:endParaRPr lang="fr-FR" sz="800" b="1" dirty="0">
              <a:solidFill>
                <a:schemeClr val="bg1"/>
              </a:solidFill>
            </a:endParaRPr>
          </a:p>
        </p:txBody>
      </p:sp>
      <p:sp>
        <p:nvSpPr>
          <p:cNvPr id="43" name="ZoneTexte 42"/>
          <p:cNvSpPr txBox="1"/>
          <p:nvPr/>
        </p:nvSpPr>
        <p:spPr>
          <a:xfrm>
            <a:off x="6036488" y="-4615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Jeunes</a:t>
            </a:r>
            <a:endParaRPr lang="fr-FR" sz="800" b="1" dirty="0">
              <a:solidFill>
                <a:schemeClr val="bg1"/>
              </a:solidFill>
            </a:endParaRPr>
          </a:p>
        </p:txBody>
      </p:sp>
      <p:sp>
        <p:nvSpPr>
          <p:cNvPr id="44" name="ZoneTexte 43"/>
          <p:cNvSpPr txBox="1"/>
          <p:nvPr/>
        </p:nvSpPr>
        <p:spPr>
          <a:xfrm>
            <a:off x="5386612" y="-4615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Projet</a:t>
            </a:r>
            <a:endParaRPr lang="fr-FR" sz="800" b="1" dirty="0">
              <a:solidFill>
                <a:schemeClr val="bg1"/>
              </a:solidFill>
            </a:endParaRPr>
          </a:p>
        </p:txBody>
      </p:sp>
      <p:sp>
        <p:nvSpPr>
          <p:cNvPr id="48" name="Rectangle 47"/>
          <p:cNvSpPr/>
          <p:nvPr/>
        </p:nvSpPr>
        <p:spPr>
          <a:xfrm>
            <a:off x="468138" y="2083069"/>
            <a:ext cx="1511575" cy="698653"/>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r>
              <a:rPr lang="fr-FR" sz="1200" i="1" dirty="0" smtClean="0">
                <a:solidFill>
                  <a:schemeClr val="tx1">
                    <a:lumMod val="75000"/>
                    <a:lumOff val="25000"/>
                  </a:schemeClr>
                </a:solidFill>
              </a:rPr>
              <a:t>Les cibles GERC prioritaires</a:t>
            </a:r>
            <a:endParaRPr lang="fr-FR" sz="1200" i="1" dirty="0">
              <a:solidFill>
                <a:schemeClr val="tx1">
                  <a:lumMod val="75000"/>
                  <a:lumOff val="25000"/>
                </a:schemeClr>
              </a:solidFill>
            </a:endParaRPr>
          </a:p>
        </p:txBody>
      </p:sp>
      <p:sp>
        <p:nvSpPr>
          <p:cNvPr id="49" name="Rectangle 48"/>
          <p:cNvSpPr/>
          <p:nvPr/>
        </p:nvSpPr>
        <p:spPr>
          <a:xfrm>
            <a:off x="468137" y="4096428"/>
            <a:ext cx="1583583" cy="292388"/>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Offres du moment</a:t>
            </a:r>
            <a:endParaRPr lang="fr-FR" sz="1300" b="1" dirty="0">
              <a:solidFill>
                <a:schemeClr val="tx1">
                  <a:lumMod val="75000"/>
                  <a:lumOff val="25000"/>
                </a:schemeClr>
              </a:solidFill>
            </a:endParaRPr>
          </a:p>
        </p:txBody>
      </p:sp>
      <p:pic>
        <p:nvPicPr>
          <p:cNvPr id="50" name="Picture 9" descr="C:\Users\A2173216\Desktop\offr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6772" y="4005064"/>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88" y="2084851"/>
            <a:ext cx="815128" cy="531343"/>
          </a:xfrm>
          <a:prstGeom prst="rect">
            <a:avLst/>
          </a:prstGeom>
        </p:spPr>
      </p:pic>
      <p:grpSp>
        <p:nvGrpSpPr>
          <p:cNvPr id="52" name="Groupe 47"/>
          <p:cNvGrpSpPr>
            <a:grpSpLocks noChangeAspect="1"/>
          </p:cNvGrpSpPr>
          <p:nvPr/>
        </p:nvGrpSpPr>
        <p:grpSpPr bwMode="auto">
          <a:xfrm>
            <a:off x="1914526" y="4643299"/>
            <a:ext cx="3175480" cy="1522005"/>
            <a:chOff x="1174316" y="1979999"/>
            <a:chExt cx="4666177" cy="2453488"/>
          </a:xfrm>
        </p:grpSpPr>
        <p:sp>
          <p:nvSpPr>
            <p:cNvPr id="53" name="Rectangle 52"/>
            <p:cNvSpPr/>
            <p:nvPr/>
          </p:nvSpPr>
          <p:spPr>
            <a:xfrm>
              <a:off x="2007562" y="1979999"/>
              <a:ext cx="3832931" cy="1999541"/>
            </a:xfrm>
            <a:prstGeom prst="rect">
              <a:avLst/>
            </a:prstGeom>
            <a:solidFill>
              <a:schemeClr val="bg1">
                <a:lumMod val="95000"/>
              </a:schemeClr>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fr-FR"/>
            </a:p>
          </p:txBody>
        </p:sp>
        <p:grpSp>
          <p:nvGrpSpPr>
            <p:cNvPr id="54" name="Groupe 34"/>
            <p:cNvGrpSpPr>
              <a:grpSpLocks/>
            </p:cNvGrpSpPr>
            <p:nvPr/>
          </p:nvGrpSpPr>
          <p:grpSpPr bwMode="auto">
            <a:xfrm>
              <a:off x="1174316" y="1980000"/>
              <a:ext cx="4666177" cy="2453487"/>
              <a:chOff x="1174316" y="1980000"/>
              <a:chExt cx="4666177" cy="2453487"/>
            </a:xfrm>
          </p:grpSpPr>
          <p:sp>
            <p:nvSpPr>
              <p:cNvPr id="55" name="Rectangle 54"/>
              <p:cNvSpPr/>
              <p:nvPr/>
            </p:nvSpPr>
            <p:spPr>
              <a:xfrm>
                <a:off x="2508149" y="3479655"/>
                <a:ext cx="2833036" cy="499885"/>
              </a:xfrm>
              <a:prstGeom prst="rect">
                <a:avLst/>
              </a:prstGeom>
              <a:solidFill>
                <a:schemeClr val="tx2">
                  <a:lumMod val="20000"/>
                  <a:lumOff val="80000"/>
                </a:schemeClr>
              </a:solidFill>
              <a:ln w="28575">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algn="ctr">
                  <a:defRPr/>
                </a:pPr>
                <a:r>
                  <a:rPr lang="fr-FR" sz="1200" b="1" dirty="0" smtClean="0">
                    <a:solidFill>
                      <a:srgbClr val="C00000"/>
                    </a:solidFill>
                    <a:latin typeface="Arial Narrow" panose="020B0606020202030204" pitchFamily="34" charset="0"/>
                  </a:rPr>
                  <a:t>0,98%</a:t>
                </a:r>
                <a:endParaRPr lang="fr-FR" sz="1200" b="1" dirty="0">
                  <a:solidFill>
                    <a:srgbClr val="C00000"/>
                  </a:solidFill>
                  <a:latin typeface="Arial Narrow" panose="020B0606020202030204" pitchFamily="34" charset="0"/>
                </a:endParaRPr>
              </a:p>
            </p:txBody>
          </p:sp>
          <p:sp>
            <p:nvSpPr>
              <p:cNvPr id="56" name="Rectangle 55"/>
              <p:cNvSpPr/>
              <p:nvPr/>
            </p:nvSpPr>
            <p:spPr>
              <a:xfrm>
                <a:off x="2508149" y="2479885"/>
                <a:ext cx="666597" cy="999771"/>
              </a:xfrm>
              <a:prstGeom prst="rect">
                <a:avLst/>
              </a:prstGeom>
              <a:solidFill>
                <a:schemeClr val="tx2">
                  <a:lumMod val="60000"/>
                  <a:lumOff val="40000"/>
                </a:schemeClr>
              </a:solidFill>
              <a:ln w="28575">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sz="1200" b="1" dirty="0" smtClean="0">
                    <a:latin typeface="Arial Narrow" panose="020B0606020202030204" pitchFamily="34" charset="0"/>
                  </a:rPr>
                  <a:t>3,90%</a:t>
                </a:r>
                <a:endParaRPr lang="fr-FR" sz="1200" b="1" dirty="0">
                  <a:latin typeface="Arial Narrow" panose="020B0606020202030204" pitchFamily="34" charset="0"/>
                </a:endParaRPr>
              </a:p>
            </p:txBody>
          </p:sp>
          <p:sp>
            <p:nvSpPr>
              <p:cNvPr id="57" name="Rectangle 56"/>
              <p:cNvSpPr/>
              <p:nvPr/>
            </p:nvSpPr>
            <p:spPr>
              <a:xfrm>
                <a:off x="3174106" y="2479884"/>
                <a:ext cx="2166439" cy="999770"/>
              </a:xfrm>
              <a:prstGeom prst="rect">
                <a:avLst/>
              </a:prstGeom>
              <a:solidFill>
                <a:schemeClr val="tx2">
                  <a:lumMod val="40000"/>
                  <a:lumOff val="60000"/>
                </a:schemeClr>
              </a:solidFill>
              <a:ln w="28575">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sz="1200" b="1" dirty="0" smtClean="0">
                    <a:latin typeface="Arial Narrow" panose="020B0606020202030204" pitchFamily="34" charset="0"/>
                  </a:rPr>
                  <a:t>2,90%</a:t>
                </a:r>
                <a:endParaRPr lang="fr-FR" sz="1200" b="1" dirty="0">
                  <a:latin typeface="Arial Narrow" panose="020B0606020202030204" pitchFamily="34" charset="0"/>
                </a:endParaRPr>
              </a:p>
            </p:txBody>
          </p:sp>
          <p:cxnSp>
            <p:nvCxnSpPr>
              <p:cNvPr id="58" name="Connecteur droit 57"/>
              <p:cNvCxnSpPr/>
              <p:nvPr/>
            </p:nvCxnSpPr>
            <p:spPr>
              <a:xfrm>
                <a:off x="2007562" y="1980000"/>
                <a:ext cx="0" cy="1999541"/>
              </a:xfrm>
              <a:prstGeom prst="line">
                <a:avLst/>
              </a:prstGeom>
              <a:ln w="28575">
                <a:solidFill>
                  <a:schemeClr val="tx1">
                    <a:lumMod val="50000"/>
                    <a:lumOff val="5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59" name="Connecteur droit 58"/>
              <p:cNvCxnSpPr/>
              <p:nvPr/>
            </p:nvCxnSpPr>
            <p:spPr>
              <a:xfrm flipH="1">
                <a:off x="2007562" y="3979543"/>
                <a:ext cx="3832931" cy="0"/>
              </a:xfrm>
              <a:prstGeom prst="line">
                <a:avLst/>
              </a:prstGeom>
              <a:ln w="28575">
                <a:solidFill>
                  <a:schemeClr val="tx1">
                    <a:lumMod val="50000"/>
                    <a:lumOff val="5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60" name="Connecteur droit 59"/>
              <p:cNvCxnSpPr/>
              <p:nvPr/>
            </p:nvCxnSpPr>
            <p:spPr>
              <a:xfrm rot="5400000">
                <a:off x="2007562" y="2479879"/>
                <a:ext cx="0" cy="10796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Connecteur droit 60"/>
              <p:cNvCxnSpPr/>
              <p:nvPr/>
            </p:nvCxnSpPr>
            <p:spPr>
              <a:xfrm>
                <a:off x="2507509" y="3946218"/>
                <a:ext cx="0" cy="107941"/>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a:off x="3174106" y="3946218"/>
                <a:ext cx="0" cy="107941"/>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p:cNvCxnSpPr/>
              <p:nvPr/>
            </p:nvCxnSpPr>
            <p:spPr>
              <a:xfrm>
                <a:off x="5340545" y="3946218"/>
                <a:ext cx="0" cy="107941"/>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4" name="ZoneTexte 63"/>
              <p:cNvSpPr txBox="1"/>
              <p:nvPr/>
            </p:nvSpPr>
            <p:spPr>
              <a:xfrm>
                <a:off x="1174316" y="2379908"/>
                <a:ext cx="647780" cy="287315"/>
              </a:xfrm>
              <a:prstGeom prst="rect">
                <a:avLst/>
              </a:prstGeom>
              <a:noFill/>
              <a:ln w="28575">
                <a:noFill/>
              </a:ln>
            </p:spPr>
            <p:txBody>
              <a:bodyPr wrap="none" lIns="0" tIns="0" rIns="0" bIns="0" anchor="ctr"/>
              <a:lstStyle/>
              <a:p>
                <a:pPr algn="r">
                  <a:defRPr/>
                </a:pPr>
                <a:r>
                  <a:rPr lang="fr-FR" sz="1200" b="1" dirty="0">
                    <a:solidFill>
                      <a:schemeClr val="tx1">
                        <a:lumMod val="50000"/>
                        <a:lumOff val="50000"/>
                      </a:schemeClr>
                    </a:solidFill>
                  </a:rPr>
                  <a:t>72 mois</a:t>
                </a:r>
              </a:p>
            </p:txBody>
          </p:sp>
          <p:sp>
            <p:nvSpPr>
              <p:cNvPr id="65" name="ZoneTexte 64"/>
              <p:cNvSpPr txBox="1"/>
              <p:nvPr/>
            </p:nvSpPr>
            <p:spPr>
              <a:xfrm>
                <a:off x="1941826" y="4146169"/>
                <a:ext cx="649367" cy="287315"/>
              </a:xfrm>
              <a:prstGeom prst="rect">
                <a:avLst/>
              </a:prstGeom>
              <a:noFill/>
              <a:ln w="28575">
                <a:noFill/>
              </a:ln>
            </p:spPr>
            <p:txBody>
              <a:bodyPr wrap="none" lIns="0" tIns="0" rIns="0" bIns="0" anchor="ctr"/>
              <a:lstStyle/>
              <a:p>
                <a:pPr algn="ctr">
                  <a:defRPr/>
                </a:pPr>
                <a:r>
                  <a:rPr lang="fr-FR" sz="1200" b="1" dirty="0">
                    <a:solidFill>
                      <a:schemeClr val="tx1">
                        <a:lumMod val="50000"/>
                        <a:lumOff val="50000"/>
                      </a:schemeClr>
                    </a:solidFill>
                  </a:rPr>
                  <a:t>10.000€</a:t>
                </a:r>
              </a:p>
            </p:txBody>
          </p:sp>
          <p:sp>
            <p:nvSpPr>
              <p:cNvPr id="66" name="ZoneTexte 65"/>
              <p:cNvSpPr txBox="1"/>
              <p:nvPr/>
            </p:nvSpPr>
            <p:spPr>
              <a:xfrm>
                <a:off x="2840808" y="4146172"/>
                <a:ext cx="647780" cy="287315"/>
              </a:xfrm>
              <a:prstGeom prst="rect">
                <a:avLst/>
              </a:prstGeom>
              <a:noFill/>
              <a:ln w="28575">
                <a:noFill/>
              </a:ln>
            </p:spPr>
            <p:txBody>
              <a:bodyPr wrap="none" lIns="0" tIns="0" rIns="0" bIns="0" anchor="ctr"/>
              <a:lstStyle/>
              <a:p>
                <a:pPr algn="ctr">
                  <a:defRPr/>
                </a:pPr>
                <a:r>
                  <a:rPr lang="fr-FR" sz="1200" b="1" dirty="0" smtClean="0">
                    <a:solidFill>
                      <a:schemeClr val="tx1">
                        <a:lumMod val="50000"/>
                        <a:lumOff val="50000"/>
                      </a:schemeClr>
                    </a:solidFill>
                  </a:rPr>
                  <a:t>15.000</a:t>
                </a:r>
                <a:r>
                  <a:rPr lang="fr-FR" sz="1200" b="1" dirty="0">
                    <a:solidFill>
                      <a:schemeClr val="tx1">
                        <a:lumMod val="50000"/>
                        <a:lumOff val="50000"/>
                      </a:schemeClr>
                    </a:solidFill>
                  </a:rPr>
                  <a:t>€</a:t>
                </a:r>
              </a:p>
            </p:txBody>
          </p:sp>
          <p:sp>
            <p:nvSpPr>
              <p:cNvPr id="67" name="ZoneTexte 66"/>
              <p:cNvSpPr txBox="1"/>
              <p:nvPr/>
            </p:nvSpPr>
            <p:spPr>
              <a:xfrm>
                <a:off x="5073906" y="4146169"/>
                <a:ext cx="647780" cy="287315"/>
              </a:xfrm>
              <a:prstGeom prst="rect">
                <a:avLst/>
              </a:prstGeom>
              <a:noFill/>
              <a:ln w="28575">
                <a:noFill/>
              </a:ln>
            </p:spPr>
            <p:txBody>
              <a:bodyPr wrap="none" lIns="0" tIns="0" rIns="0" bIns="0" anchor="ctr"/>
              <a:lstStyle/>
              <a:p>
                <a:pPr algn="ctr">
                  <a:defRPr/>
                </a:pPr>
                <a:r>
                  <a:rPr lang="fr-FR" sz="1200" b="1" dirty="0" smtClean="0">
                    <a:solidFill>
                      <a:schemeClr val="tx1">
                        <a:lumMod val="50000"/>
                        <a:lumOff val="50000"/>
                      </a:schemeClr>
                    </a:solidFill>
                  </a:rPr>
                  <a:t>50.000</a:t>
                </a:r>
                <a:r>
                  <a:rPr lang="fr-FR" sz="1200" b="1" dirty="0">
                    <a:solidFill>
                      <a:schemeClr val="tx1">
                        <a:lumMod val="50000"/>
                        <a:lumOff val="50000"/>
                      </a:schemeClr>
                    </a:solidFill>
                  </a:rPr>
                  <a:t>€</a:t>
                </a:r>
              </a:p>
            </p:txBody>
          </p:sp>
          <p:cxnSp>
            <p:nvCxnSpPr>
              <p:cNvPr id="68" name="Connecteur droit 67"/>
              <p:cNvCxnSpPr/>
              <p:nvPr/>
            </p:nvCxnSpPr>
            <p:spPr>
              <a:xfrm rot="5400000">
                <a:off x="2007562" y="3479648"/>
                <a:ext cx="0" cy="10796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9" name="ZoneTexte 68"/>
              <p:cNvSpPr txBox="1"/>
              <p:nvPr/>
            </p:nvSpPr>
            <p:spPr>
              <a:xfrm>
                <a:off x="1174316" y="3379678"/>
                <a:ext cx="647780" cy="287315"/>
              </a:xfrm>
              <a:prstGeom prst="rect">
                <a:avLst/>
              </a:prstGeom>
              <a:noFill/>
              <a:ln w="28575">
                <a:noFill/>
              </a:ln>
            </p:spPr>
            <p:txBody>
              <a:bodyPr wrap="none" lIns="0" tIns="0" rIns="0" bIns="0" anchor="ctr"/>
              <a:lstStyle/>
              <a:p>
                <a:pPr algn="r">
                  <a:defRPr/>
                </a:pPr>
                <a:r>
                  <a:rPr lang="fr-FR" sz="1200" b="1" dirty="0">
                    <a:solidFill>
                      <a:schemeClr val="tx1">
                        <a:lumMod val="50000"/>
                        <a:lumOff val="50000"/>
                      </a:schemeClr>
                    </a:solidFill>
                  </a:rPr>
                  <a:t>12 mois</a:t>
                </a:r>
              </a:p>
            </p:txBody>
          </p:sp>
        </p:grpSp>
      </p:grpSp>
      <p:sp>
        <p:nvSpPr>
          <p:cNvPr id="70" name="Cœur 69"/>
          <p:cNvSpPr/>
          <p:nvPr/>
        </p:nvSpPr>
        <p:spPr>
          <a:xfrm>
            <a:off x="5699440" y="3577877"/>
            <a:ext cx="201174" cy="193145"/>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1" name="Rectangle 70"/>
          <p:cNvSpPr/>
          <p:nvPr/>
        </p:nvSpPr>
        <p:spPr>
          <a:xfrm>
            <a:off x="5870778" y="4572487"/>
            <a:ext cx="2937119" cy="1685077"/>
          </a:xfrm>
          <a:prstGeom prst="rect">
            <a:avLst/>
          </a:prstGeom>
          <a:solidFill>
            <a:schemeClr val="accent2">
              <a:lumMod val="20000"/>
              <a:lumOff val="80000"/>
            </a:schemeClr>
          </a:solidFill>
        </p:spPr>
        <p:txBody>
          <a:bodyPr wrap="square">
            <a:spAutoFit/>
          </a:bodyPr>
          <a:lstStyle/>
          <a:p>
            <a:r>
              <a:rPr lang="fr-FR" sz="1050" b="1" dirty="0" smtClean="0">
                <a:solidFill>
                  <a:srgbClr val="C00000"/>
                </a:solidFill>
              </a:rPr>
              <a:t>Au printemps, les français prévoient l’achat de biens d’équipement (particulièrement en 2019)</a:t>
            </a:r>
          </a:p>
          <a:p>
            <a:endParaRPr lang="fr-FR" sz="1050" b="1" dirty="0">
              <a:solidFill>
                <a:srgbClr val="C00000"/>
              </a:solidFill>
            </a:endParaRPr>
          </a:p>
          <a:p>
            <a:endParaRPr lang="fr-FR" sz="1050" b="1" dirty="0" smtClean="0">
              <a:solidFill>
                <a:srgbClr val="C00000"/>
              </a:solidFill>
            </a:endParaRPr>
          </a:p>
          <a:p>
            <a:endParaRPr lang="fr-FR" sz="1050" b="1" dirty="0">
              <a:solidFill>
                <a:srgbClr val="C00000"/>
              </a:solidFill>
            </a:endParaRPr>
          </a:p>
          <a:p>
            <a:endParaRPr lang="fr-FR" sz="1050" b="1" dirty="0" smtClean="0">
              <a:solidFill>
                <a:srgbClr val="C00000"/>
              </a:solidFill>
            </a:endParaRPr>
          </a:p>
          <a:p>
            <a:endParaRPr lang="fr-FR" sz="1050" b="1" dirty="0">
              <a:solidFill>
                <a:srgbClr val="C00000"/>
              </a:solidFill>
            </a:endParaRPr>
          </a:p>
          <a:p>
            <a:endParaRPr lang="fr-FR" sz="1050" b="1" dirty="0" smtClean="0">
              <a:solidFill>
                <a:srgbClr val="C00000"/>
              </a:solidFill>
            </a:endParaRPr>
          </a:p>
          <a:p>
            <a:endParaRPr lang="fr-FR" sz="1050" b="1" dirty="0">
              <a:solidFill>
                <a:srgbClr val="C00000"/>
              </a:solidFill>
            </a:endParaRPr>
          </a:p>
          <a:p>
            <a:endParaRPr lang="fr-FR" sz="900" dirty="0" smtClean="0">
              <a:solidFill>
                <a:schemeClr val="tx1">
                  <a:lumMod val="65000"/>
                  <a:lumOff val="35000"/>
                </a:schemeClr>
              </a:solidFill>
            </a:endParaRPr>
          </a:p>
        </p:txBody>
      </p:sp>
      <p:sp>
        <p:nvSpPr>
          <p:cNvPr id="72" name="Cœur 71"/>
          <p:cNvSpPr/>
          <p:nvPr/>
        </p:nvSpPr>
        <p:spPr>
          <a:xfrm>
            <a:off x="5699440" y="4645546"/>
            <a:ext cx="201174" cy="193145"/>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ZoneTexte 2"/>
          <p:cNvSpPr txBox="1"/>
          <p:nvPr/>
        </p:nvSpPr>
        <p:spPr>
          <a:xfrm>
            <a:off x="9516533" y="2700867"/>
            <a:ext cx="2247282" cy="369332"/>
          </a:xfrm>
          <a:prstGeom prst="rect">
            <a:avLst/>
          </a:prstGeom>
          <a:noFill/>
        </p:spPr>
        <p:txBody>
          <a:bodyPr wrap="none" rtlCol="0">
            <a:spAutoFit/>
          </a:bodyPr>
          <a:lstStyle/>
          <a:p>
            <a:r>
              <a:rPr lang="fr-FR" dirty="0" smtClean="0"/>
              <a:t>Pas seulement l’auto !</a:t>
            </a:r>
            <a:endParaRPr lang="fr-FR" dirty="0"/>
          </a:p>
        </p:txBody>
      </p:sp>
      <p:graphicFrame>
        <p:nvGraphicFramePr>
          <p:cNvPr id="76" name="Graphique 75"/>
          <p:cNvGraphicFramePr>
            <a:graphicFrameLocks/>
          </p:cNvGraphicFramePr>
          <p:nvPr>
            <p:extLst>
              <p:ext uri="{D42A27DB-BD31-4B8C-83A1-F6EECF244321}">
                <p14:modId xmlns:p14="http://schemas.microsoft.com/office/powerpoint/2010/main" val="4055565544"/>
              </p:ext>
            </p:extLst>
          </p:nvPr>
        </p:nvGraphicFramePr>
        <p:xfrm>
          <a:off x="5754747" y="4927600"/>
          <a:ext cx="3033653" cy="1339850"/>
        </p:xfrm>
        <a:graphic>
          <a:graphicData uri="http://schemas.openxmlformats.org/drawingml/2006/chart">
            <c:chart xmlns:c="http://schemas.openxmlformats.org/drawingml/2006/chart" xmlns:r="http://schemas.openxmlformats.org/officeDocument/2006/relationships" r:id="rId12"/>
          </a:graphicData>
        </a:graphic>
      </p:graphicFrame>
      <p:pic>
        <p:nvPicPr>
          <p:cNvPr id="77" name="Picture 2"/>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91948" y="5044524"/>
            <a:ext cx="281315" cy="234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8" name="Groupe 77"/>
          <p:cNvGrpSpPr/>
          <p:nvPr/>
        </p:nvGrpSpPr>
        <p:grpSpPr>
          <a:xfrm>
            <a:off x="6184901" y="79127"/>
            <a:ext cx="2665294" cy="185794"/>
            <a:chOff x="3581398" y="6163732"/>
            <a:chExt cx="4444995" cy="211667"/>
          </a:xfrm>
        </p:grpSpPr>
        <p:sp>
          <p:nvSpPr>
            <p:cNvPr id="79" name="Rectangle 78"/>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Gestion Privée</a:t>
              </a:r>
              <a:endParaRPr lang="fr-FR" sz="900" b="1" dirty="0">
                <a:solidFill>
                  <a:schemeClr val="tx1">
                    <a:lumMod val="65000"/>
                    <a:lumOff val="35000"/>
                  </a:schemeClr>
                </a:solidFill>
              </a:endParaRPr>
            </a:p>
          </p:txBody>
        </p:sp>
        <p:sp>
          <p:nvSpPr>
            <p:cNvPr id="80" name="Rectangle 79"/>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81" name="Rectangle 80"/>
            <p:cNvSpPr/>
            <p:nvPr/>
          </p:nvSpPr>
          <p:spPr>
            <a:xfrm>
              <a:off x="3581398"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Particuliers</a:t>
              </a:r>
              <a:endParaRPr lang="fr-FR" sz="900" b="1" dirty="0">
                <a:solidFill>
                  <a:srgbClr val="C00000"/>
                </a:solidFill>
              </a:endParaRPr>
            </a:p>
          </p:txBody>
        </p:sp>
      </p:grpSp>
    </p:spTree>
    <p:extLst>
      <p:ext uri="{BB962C8B-B14F-4D97-AF65-F5344CB8AC3E}">
        <p14:creationId xmlns:p14="http://schemas.microsoft.com/office/powerpoint/2010/main" val="402645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pPr/>
              <a:t>16</a:t>
            </a:fld>
            <a:endParaRPr lang="fr-BE" dirty="0"/>
          </a:p>
        </p:txBody>
      </p:sp>
      <p:sp>
        <p:nvSpPr>
          <p:cNvPr id="4" name="Espace réservé du texte 3"/>
          <p:cNvSpPr>
            <a:spLocks noGrp="1"/>
          </p:cNvSpPr>
          <p:nvPr>
            <p:ph type="body" sz="quarter" idx="13"/>
          </p:nvPr>
        </p:nvSpPr>
        <p:spPr/>
        <p:txBody>
          <a:bodyPr/>
          <a:lstStyle/>
          <a:p>
            <a:pPr>
              <a:spcBef>
                <a:spcPts val="0"/>
              </a:spcBef>
            </a:pPr>
            <a:r>
              <a:rPr lang="fr-FR" sz="1600" b="1" dirty="0" smtClean="0">
                <a:solidFill>
                  <a:srgbClr val="C00000"/>
                </a:solidFill>
              </a:rPr>
              <a:t>IARD</a:t>
            </a:r>
          </a:p>
          <a:p>
            <a:pPr>
              <a:spcBef>
                <a:spcPts val="0"/>
              </a:spcBef>
            </a:pPr>
            <a:r>
              <a:rPr lang="fr-FR" sz="1600" b="1" dirty="0"/>
              <a:t>D</a:t>
            </a:r>
            <a:r>
              <a:rPr lang="fr-FR" sz="1600" b="1" dirty="0" smtClean="0"/>
              <a:t>es </a:t>
            </a:r>
            <a:r>
              <a:rPr lang="fr-FR" sz="1600" b="1" dirty="0"/>
              <a:t>moyens pour atteindre les 7 </a:t>
            </a:r>
            <a:r>
              <a:rPr lang="fr-FR" sz="1600" b="1" dirty="0" smtClean="0"/>
              <a:t>ventes brutes Auto / MRH sur 8 semaines / ETP</a:t>
            </a:r>
            <a:endParaRPr lang="fr-FR" sz="1600" b="1" dirty="0"/>
          </a:p>
        </p:txBody>
      </p:sp>
      <p:sp>
        <p:nvSpPr>
          <p:cNvPr id="5" name="Titre 4"/>
          <p:cNvSpPr>
            <a:spLocks noGrp="1"/>
          </p:cNvSpPr>
          <p:nvPr>
            <p:ph type="ctrTitle"/>
          </p:nvPr>
        </p:nvSpPr>
        <p:spPr/>
        <p:txBody>
          <a:bodyPr/>
          <a:lstStyle/>
          <a:p>
            <a:r>
              <a:rPr lang="fr-FR" sz="1300" dirty="0"/>
              <a:t>Moyens : Offres et cibles commerciales</a:t>
            </a:r>
          </a:p>
        </p:txBody>
      </p:sp>
      <p:sp>
        <p:nvSpPr>
          <p:cNvPr id="6" name="Rectangle 5">
            <a:hlinkClick r:id="rId2"/>
          </p:cNvPr>
          <p:cNvSpPr/>
          <p:nvPr/>
        </p:nvSpPr>
        <p:spPr>
          <a:xfrm>
            <a:off x="12211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Book GERC</a:t>
            </a:r>
            <a:endParaRPr lang="fr-FR" sz="1200" b="1" dirty="0">
              <a:solidFill>
                <a:schemeClr val="tx1">
                  <a:lumMod val="75000"/>
                  <a:lumOff val="25000"/>
                </a:schemeClr>
              </a:solidFill>
            </a:endParaRPr>
          </a:p>
        </p:txBody>
      </p:sp>
      <p:sp>
        <p:nvSpPr>
          <p:cNvPr id="7" name="Rectangle 6">
            <a:hlinkClick r:id="rId3"/>
          </p:cNvPr>
          <p:cNvSpPr/>
          <p:nvPr/>
        </p:nvSpPr>
        <p:spPr>
          <a:xfrm>
            <a:off x="234980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ORCA</a:t>
            </a:r>
            <a:endParaRPr lang="fr-FR" sz="1200" b="1" dirty="0">
              <a:solidFill>
                <a:schemeClr val="tx1">
                  <a:lumMod val="75000"/>
                  <a:lumOff val="25000"/>
                </a:schemeClr>
              </a:solidFill>
            </a:endParaRPr>
          </a:p>
        </p:txBody>
      </p:sp>
      <p:sp>
        <p:nvSpPr>
          <p:cNvPr id="8" name="Rectangle 7">
            <a:hlinkClick r:id="rId4"/>
          </p:cNvPr>
          <p:cNvSpPr/>
          <p:nvPr/>
        </p:nvSpPr>
        <p:spPr>
          <a:xfrm>
            <a:off x="4658620"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Offres promo</a:t>
            </a:r>
            <a:endParaRPr lang="fr-FR" sz="1200" b="1" dirty="0">
              <a:solidFill>
                <a:schemeClr val="tx1">
                  <a:lumMod val="75000"/>
                  <a:lumOff val="25000"/>
                </a:schemeClr>
              </a:solidFill>
            </a:endParaRPr>
          </a:p>
        </p:txBody>
      </p:sp>
      <p:sp>
        <p:nvSpPr>
          <p:cNvPr id="9" name="Rectangle 8">
            <a:hlinkClick r:id="rId5" action="ppaction://hlinksldjump"/>
          </p:cNvPr>
          <p:cNvSpPr/>
          <p:nvPr/>
        </p:nvSpPr>
        <p:spPr>
          <a:xfrm>
            <a:off x="6890868"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Boîte à outils</a:t>
            </a:r>
            <a:endParaRPr lang="fr-FR" sz="1200" b="1" dirty="0">
              <a:solidFill>
                <a:schemeClr val="tx1">
                  <a:lumMod val="75000"/>
                  <a:lumOff val="25000"/>
                </a:schemeClr>
              </a:solidFill>
            </a:endParaRPr>
          </a:p>
        </p:txBody>
      </p:sp>
      <p:pic>
        <p:nvPicPr>
          <p:cNvPr id="10"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1778769" y="6386568"/>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4005990"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6310246"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8542494"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ZoneTexte 14"/>
          <p:cNvSpPr txBox="1"/>
          <p:nvPr/>
        </p:nvSpPr>
        <p:spPr>
          <a:xfrm>
            <a:off x="1776839" y="3821559"/>
            <a:ext cx="3731265" cy="61555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Promo IARD </a:t>
            </a:r>
            <a:r>
              <a:rPr lang="fr-FR" sz="1200" b="1" dirty="0">
                <a:solidFill>
                  <a:schemeClr val="tx1">
                    <a:lumMod val="75000"/>
                    <a:lumOff val="25000"/>
                  </a:schemeClr>
                </a:solidFill>
              </a:rPr>
              <a:t>AUTO </a:t>
            </a:r>
            <a:r>
              <a:rPr lang="fr-FR" sz="1200" b="1" dirty="0" smtClean="0">
                <a:solidFill>
                  <a:schemeClr val="tx1">
                    <a:lumMod val="75000"/>
                    <a:lumOff val="25000"/>
                  </a:schemeClr>
                </a:solidFill>
              </a:rPr>
              <a:t>: </a:t>
            </a:r>
            <a:r>
              <a:rPr lang="fr-FR" sz="1100" b="1" dirty="0" smtClean="0">
                <a:solidFill>
                  <a:srgbClr val="C00000"/>
                </a:solidFill>
              </a:rPr>
              <a:t>1 </a:t>
            </a:r>
            <a:r>
              <a:rPr lang="fr-FR" sz="1100" b="1" dirty="0">
                <a:solidFill>
                  <a:srgbClr val="C00000"/>
                </a:solidFill>
              </a:rPr>
              <a:t>MOIS </a:t>
            </a:r>
            <a:r>
              <a:rPr lang="fr-FR" sz="1100" b="1" dirty="0" smtClean="0">
                <a:solidFill>
                  <a:srgbClr val="C00000"/>
                </a:solidFill>
              </a:rPr>
              <a:t>OFFERT </a:t>
            </a:r>
            <a:r>
              <a:rPr lang="fr-FR" sz="1100" dirty="0">
                <a:solidFill>
                  <a:schemeClr val="tx1">
                    <a:lumMod val="75000"/>
                    <a:lumOff val="25000"/>
                  </a:schemeClr>
                </a:solidFill>
              </a:rPr>
              <a:t>sur les nouvelles souscriptions en FORMULE TOUS RISQUES du</a:t>
            </a:r>
            <a:r>
              <a:rPr lang="fr-FR" sz="1100" dirty="0">
                <a:solidFill>
                  <a:schemeClr val="tx1">
                    <a:lumMod val="50000"/>
                    <a:lumOff val="50000"/>
                  </a:schemeClr>
                </a:solidFill>
              </a:rPr>
              <a:t> </a:t>
            </a:r>
            <a:r>
              <a:rPr lang="fr-FR" sz="1100" b="1" dirty="0">
                <a:solidFill>
                  <a:srgbClr val="C00000"/>
                </a:solidFill>
              </a:rPr>
              <a:t>1er avril au 31 mai 2019 </a:t>
            </a:r>
            <a:endParaRPr lang="fr-FR" sz="1100" b="1" dirty="0" smtClean="0">
              <a:solidFill>
                <a:srgbClr val="C00000"/>
              </a:solidFill>
            </a:endParaRPr>
          </a:p>
        </p:txBody>
      </p:sp>
      <p:cxnSp>
        <p:nvCxnSpPr>
          <p:cNvPr id="16" name="Connecteur droit 15"/>
          <p:cNvCxnSpPr/>
          <p:nvPr/>
        </p:nvCxnSpPr>
        <p:spPr>
          <a:xfrm>
            <a:off x="5508104" y="1414830"/>
            <a:ext cx="0" cy="4735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Cœur 16"/>
          <p:cNvSpPr/>
          <p:nvPr/>
        </p:nvSpPr>
        <p:spPr>
          <a:xfrm>
            <a:off x="5757912" y="4671715"/>
            <a:ext cx="219555" cy="210792"/>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8" name="ZoneTexte 17"/>
          <p:cNvSpPr txBox="1"/>
          <p:nvPr/>
        </p:nvSpPr>
        <p:spPr>
          <a:xfrm>
            <a:off x="6084169" y="4581128"/>
            <a:ext cx="2986205" cy="900246"/>
          </a:xfrm>
          <a:prstGeom prst="rect">
            <a:avLst/>
          </a:prstGeom>
          <a:solidFill>
            <a:schemeClr val="accent2">
              <a:lumMod val="20000"/>
              <a:lumOff val="80000"/>
            </a:schemeClr>
          </a:solidFill>
        </p:spPr>
        <p:txBody>
          <a:bodyPr wrap="square" rtlCol="0">
            <a:spAutoFit/>
          </a:bodyPr>
          <a:lstStyle/>
          <a:p>
            <a:r>
              <a:rPr lang="fr-FR" sz="1050" b="1" dirty="0" smtClean="0">
                <a:solidFill>
                  <a:srgbClr val="C00000"/>
                </a:solidFill>
              </a:rPr>
              <a:t>Notre </a:t>
            </a:r>
            <a:r>
              <a:rPr lang="fr-FR" sz="1050" b="1" dirty="0">
                <a:solidFill>
                  <a:srgbClr val="C00000"/>
                </a:solidFill>
              </a:rPr>
              <a:t>fonds de commerce présente un réel potentiel d’accroissement </a:t>
            </a:r>
            <a:r>
              <a:rPr lang="fr-FR" sz="1050" b="1" dirty="0" smtClean="0">
                <a:solidFill>
                  <a:srgbClr val="C00000"/>
                </a:solidFill>
              </a:rPr>
              <a:t>de l’équipement IARD </a:t>
            </a:r>
            <a:endParaRPr lang="fr-FR" sz="1050" b="1" dirty="0">
              <a:solidFill>
                <a:srgbClr val="C00000"/>
              </a:solidFill>
            </a:endParaRPr>
          </a:p>
          <a:p>
            <a:pPr marL="171450" indent="-171450">
              <a:buFont typeface="Wingdings" panose="05000000000000000000" pitchFamily="2" charset="2"/>
              <a:buChar char="§"/>
            </a:pPr>
            <a:r>
              <a:rPr lang="fr-FR" sz="1050" dirty="0" smtClean="0">
                <a:solidFill>
                  <a:prstClr val="black">
                    <a:lumMod val="50000"/>
                    <a:lumOff val="50000"/>
                  </a:prstClr>
                </a:solidFill>
              </a:rPr>
              <a:t>19% </a:t>
            </a:r>
            <a:r>
              <a:rPr lang="fr-FR" sz="1050" dirty="0">
                <a:solidFill>
                  <a:prstClr val="black">
                    <a:lumMod val="50000"/>
                    <a:lumOff val="50000"/>
                  </a:prstClr>
                </a:solidFill>
              </a:rPr>
              <a:t>de nos bancarisés Principaux sont </a:t>
            </a:r>
            <a:r>
              <a:rPr lang="fr-FR" sz="1050" dirty="0" smtClean="0">
                <a:solidFill>
                  <a:prstClr val="black">
                    <a:lumMod val="50000"/>
                    <a:lumOff val="50000"/>
                  </a:prstClr>
                </a:solidFill>
              </a:rPr>
              <a:t>équipés</a:t>
            </a:r>
            <a:endParaRPr lang="fr-FR" sz="1050" dirty="0">
              <a:solidFill>
                <a:prstClr val="black">
                  <a:lumMod val="50000"/>
                  <a:lumOff val="50000"/>
                </a:prstClr>
              </a:solidFill>
            </a:endParaRPr>
          </a:p>
          <a:p>
            <a:pPr marL="171450" indent="-171450">
              <a:buFont typeface="Wingdings" panose="05000000000000000000" pitchFamily="2" charset="2"/>
              <a:buChar char="§"/>
            </a:pPr>
            <a:r>
              <a:rPr lang="fr-FR" sz="1050" dirty="0">
                <a:solidFill>
                  <a:prstClr val="black">
                    <a:lumMod val="50000"/>
                    <a:lumOff val="50000"/>
                  </a:prstClr>
                </a:solidFill>
              </a:rPr>
              <a:t>3% seulement de nos clients distanciés sont </a:t>
            </a:r>
            <a:r>
              <a:rPr lang="fr-FR" sz="1050" dirty="0" smtClean="0">
                <a:solidFill>
                  <a:prstClr val="black">
                    <a:lumMod val="50000"/>
                    <a:lumOff val="50000"/>
                  </a:prstClr>
                </a:solidFill>
              </a:rPr>
              <a:t>équipés</a:t>
            </a:r>
            <a:endParaRPr lang="fr-FR" sz="1050" dirty="0">
              <a:solidFill>
                <a:prstClr val="black">
                  <a:lumMod val="50000"/>
                  <a:lumOff val="50000"/>
                </a:prstClr>
              </a:solidFill>
            </a:endParaRPr>
          </a:p>
        </p:txBody>
      </p:sp>
      <p:sp>
        <p:nvSpPr>
          <p:cNvPr id="19" name="ZoneTexte 18"/>
          <p:cNvSpPr txBox="1"/>
          <p:nvPr/>
        </p:nvSpPr>
        <p:spPr>
          <a:xfrm>
            <a:off x="1776839" y="4444370"/>
            <a:ext cx="3731265" cy="784830"/>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AUTO hors promo, MRH et GAV :  </a:t>
            </a:r>
          </a:p>
          <a:p>
            <a:pPr marL="1085850" lvl="2" indent="-171450">
              <a:buFont typeface="Courier New" panose="02070309020205020404" pitchFamily="49" charset="0"/>
              <a:buChar char="o"/>
            </a:pPr>
            <a:r>
              <a:rPr lang="fr-FR" sz="1100" dirty="0" smtClean="0">
                <a:solidFill>
                  <a:schemeClr val="tx1">
                    <a:lumMod val="75000"/>
                    <a:lumOff val="25000"/>
                  </a:schemeClr>
                </a:solidFill>
              </a:rPr>
              <a:t>Prime de fidélité</a:t>
            </a:r>
          </a:p>
          <a:p>
            <a:pPr marL="1085850" lvl="2" indent="-171450">
              <a:buFont typeface="Courier New" panose="02070309020205020404" pitchFamily="49" charset="0"/>
              <a:buChar char="o"/>
            </a:pPr>
            <a:r>
              <a:rPr lang="fr-FR" sz="1100" dirty="0" smtClean="0">
                <a:solidFill>
                  <a:schemeClr val="tx1">
                    <a:lumMod val="75000"/>
                    <a:lumOff val="25000"/>
                  </a:schemeClr>
                </a:solidFill>
              </a:rPr>
              <a:t>Remise tarifaire exceptionnelle (AUTO &amp; MRH)</a:t>
            </a:r>
          </a:p>
        </p:txBody>
      </p:sp>
      <p:sp>
        <p:nvSpPr>
          <p:cNvPr id="20" name="ZoneTexte 19"/>
          <p:cNvSpPr txBox="1"/>
          <p:nvPr/>
        </p:nvSpPr>
        <p:spPr>
          <a:xfrm>
            <a:off x="1763689" y="5229200"/>
            <a:ext cx="3731265" cy="707886"/>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MRH</a:t>
            </a:r>
            <a:r>
              <a:rPr lang="fr-FR" sz="1200" dirty="0" smtClean="0">
                <a:solidFill>
                  <a:schemeClr val="tx1">
                    <a:lumMod val="75000"/>
                    <a:lumOff val="25000"/>
                  </a:schemeClr>
                </a:solidFill>
              </a:rPr>
              <a:t> : </a:t>
            </a:r>
            <a:r>
              <a:rPr lang="fr-FR" sz="1100" b="1" dirty="0">
                <a:solidFill>
                  <a:srgbClr val="C00000"/>
                </a:solidFill>
              </a:rPr>
              <a:t>1 MOIS OFFERT </a:t>
            </a:r>
            <a:r>
              <a:rPr lang="fr-FR" sz="1100" dirty="0" smtClean="0">
                <a:solidFill>
                  <a:schemeClr val="tx1">
                    <a:lumMod val="75000"/>
                    <a:lumOff val="25000"/>
                  </a:schemeClr>
                </a:solidFill>
              </a:rPr>
              <a:t>en MRH Jeunes F1 </a:t>
            </a:r>
            <a:r>
              <a:rPr lang="fr-FR" sz="1100" b="1" dirty="0" smtClean="0">
                <a:solidFill>
                  <a:srgbClr val="C00000"/>
                </a:solidFill>
              </a:rPr>
              <a:t>du 1</a:t>
            </a:r>
            <a:r>
              <a:rPr lang="fr-FR" sz="1100" b="1" baseline="30000" dirty="0" smtClean="0">
                <a:solidFill>
                  <a:srgbClr val="C00000"/>
                </a:solidFill>
              </a:rPr>
              <a:t>er</a:t>
            </a:r>
            <a:r>
              <a:rPr lang="fr-FR" sz="1100" b="1" dirty="0" smtClean="0">
                <a:solidFill>
                  <a:srgbClr val="C00000"/>
                </a:solidFill>
              </a:rPr>
              <a:t> juin au 31 octobre 2019 </a:t>
            </a:r>
          </a:p>
          <a:p>
            <a:endParaRPr lang="fr-FR" sz="500" dirty="0" smtClean="0">
              <a:solidFill>
                <a:schemeClr val="tx1">
                  <a:lumMod val="75000"/>
                  <a:lumOff val="25000"/>
                </a:schemeClr>
              </a:solidFill>
            </a:endParaRPr>
          </a:p>
          <a:p>
            <a:pPr marL="171450" indent="-171450">
              <a:buFont typeface="Wingdings" panose="05000000000000000000" pitchFamily="2" charset="2"/>
              <a:buChar char="§"/>
            </a:pPr>
            <a:r>
              <a:rPr lang="fr-FR" sz="1200" b="1" dirty="0" smtClean="0">
                <a:solidFill>
                  <a:schemeClr val="tx1">
                    <a:lumMod val="75000"/>
                    <a:lumOff val="25000"/>
                  </a:schemeClr>
                </a:solidFill>
              </a:rPr>
              <a:t>Remise Multi-vente 5 à 10% : </a:t>
            </a:r>
            <a:r>
              <a:rPr lang="fr-FR" sz="1100" dirty="0" smtClean="0">
                <a:solidFill>
                  <a:schemeClr val="tx1">
                    <a:lumMod val="75000"/>
                    <a:lumOff val="25000"/>
                  </a:schemeClr>
                </a:solidFill>
              </a:rPr>
              <a:t>MRH / GAV / AUTO </a:t>
            </a:r>
          </a:p>
        </p:txBody>
      </p:sp>
      <p:sp>
        <p:nvSpPr>
          <p:cNvPr id="24" name="ZoneTexte 23"/>
          <p:cNvSpPr txBox="1"/>
          <p:nvPr/>
        </p:nvSpPr>
        <p:spPr>
          <a:xfrm>
            <a:off x="5724128" y="1998204"/>
            <a:ext cx="3312368" cy="1717393"/>
          </a:xfrm>
          <a:prstGeom prst="rect">
            <a:avLst/>
          </a:prstGeom>
          <a:noFill/>
        </p:spPr>
        <p:txBody>
          <a:bodyPr wrap="square" rtlCol="0">
            <a:spAutoFit/>
          </a:bodyPr>
          <a:lstStyle/>
          <a:p>
            <a:pPr marL="171450" indent="-171450">
              <a:spcBef>
                <a:spcPct val="20000"/>
              </a:spcBef>
              <a:buClr>
                <a:srgbClr val="C00000"/>
              </a:buClr>
              <a:buFont typeface="Wingdings" panose="05000000000000000000" pitchFamily="2" charset="2"/>
              <a:buChar char="§"/>
            </a:pPr>
            <a:r>
              <a:rPr lang="fr-FR" sz="1200" dirty="0" smtClean="0">
                <a:solidFill>
                  <a:schemeClr val="tx1">
                    <a:lumMod val="75000"/>
                    <a:lumOff val="25000"/>
                  </a:schemeClr>
                </a:solidFill>
              </a:rPr>
              <a:t>Nous sommes tous dans l’obligation d’assurer nos </a:t>
            </a:r>
            <a:r>
              <a:rPr lang="fr-FR" sz="1200" dirty="0">
                <a:solidFill>
                  <a:schemeClr val="tx1">
                    <a:lumMod val="75000"/>
                    <a:lumOff val="25000"/>
                  </a:schemeClr>
                </a:solidFill>
              </a:rPr>
              <a:t>clients </a:t>
            </a:r>
            <a:r>
              <a:rPr lang="fr-FR" sz="1200" dirty="0" smtClean="0">
                <a:solidFill>
                  <a:schemeClr val="tx1">
                    <a:lumMod val="75000"/>
                    <a:lumOff val="25000"/>
                  </a:schemeClr>
                </a:solidFill>
              </a:rPr>
              <a:t>biens </a:t>
            </a:r>
            <a:r>
              <a:rPr lang="fr-FR" sz="1200" dirty="0">
                <a:solidFill>
                  <a:schemeClr val="tx1">
                    <a:lumMod val="75000"/>
                    <a:lumOff val="25000"/>
                  </a:schemeClr>
                </a:solidFill>
              </a:rPr>
              <a:t>(voiture, résidence) </a:t>
            </a:r>
            <a:endParaRPr lang="fr-FR" sz="1200" dirty="0" smtClean="0">
              <a:solidFill>
                <a:schemeClr val="tx1">
                  <a:lumMod val="75000"/>
                  <a:lumOff val="25000"/>
                </a:schemeClr>
              </a:solidFill>
            </a:endParaRPr>
          </a:p>
          <a:p>
            <a:pPr marL="628650" lvl="1" indent="-171450">
              <a:spcBef>
                <a:spcPct val="20000"/>
              </a:spcBef>
              <a:buClr>
                <a:srgbClr val="C00000"/>
              </a:buClr>
              <a:buFont typeface="Courier New" panose="02070309020205020404" pitchFamily="49" charset="0"/>
              <a:buChar char="o"/>
            </a:pPr>
            <a:endParaRPr lang="fr-FR" sz="1200" dirty="0">
              <a:solidFill>
                <a:schemeClr val="tx1">
                  <a:lumMod val="75000"/>
                  <a:lumOff val="25000"/>
                </a:schemeClr>
              </a:solidFill>
            </a:endParaRPr>
          </a:p>
          <a:p>
            <a:pPr marL="171450" indent="-171450">
              <a:spcBef>
                <a:spcPct val="20000"/>
              </a:spcBef>
              <a:buClr>
                <a:srgbClr val="C00000"/>
              </a:buClr>
              <a:buFont typeface="Wingdings" panose="05000000000000000000" pitchFamily="2" charset="2"/>
              <a:buChar char="§"/>
            </a:pPr>
            <a:r>
              <a:rPr lang="fr-FR" sz="1200" dirty="0" smtClean="0">
                <a:solidFill>
                  <a:schemeClr val="tx1">
                    <a:lumMod val="75000"/>
                    <a:lumOff val="25000"/>
                  </a:schemeClr>
                </a:solidFill>
              </a:rPr>
              <a:t>Le </a:t>
            </a:r>
            <a:r>
              <a:rPr lang="fr-FR" sz="1200" dirty="0">
                <a:solidFill>
                  <a:schemeClr val="tx1">
                    <a:lumMod val="75000"/>
                    <a:lumOff val="25000"/>
                  </a:schemeClr>
                </a:solidFill>
              </a:rPr>
              <a:t>printemps </a:t>
            </a:r>
            <a:r>
              <a:rPr lang="fr-FR" sz="1200" dirty="0" smtClean="0">
                <a:solidFill>
                  <a:schemeClr val="tx1">
                    <a:lumMod val="75000"/>
                    <a:lumOff val="25000"/>
                  </a:schemeClr>
                </a:solidFill>
              </a:rPr>
              <a:t>est une forte période pour les déménagements et les achats immobiliers.</a:t>
            </a:r>
          </a:p>
          <a:p>
            <a:pPr marL="171450" indent="-171450">
              <a:spcBef>
                <a:spcPct val="20000"/>
              </a:spcBef>
              <a:buClr>
                <a:srgbClr val="C00000"/>
              </a:buClr>
              <a:buFont typeface="Wingdings" panose="05000000000000000000" pitchFamily="2" charset="2"/>
              <a:buChar char="§"/>
            </a:pPr>
            <a:endParaRPr lang="fr-FR" sz="1200" dirty="0" smtClean="0">
              <a:solidFill>
                <a:schemeClr val="tx1">
                  <a:lumMod val="75000"/>
                  <a:lumOff val="25000"/>
                </a:schemeClr>
              </a:solidFill>
            </a:endParaRPr>
          </a:p>
          <a:p>
            <a:pPr marL="171450" indent="-171450">
              <a:spcBef>
                <a:spcPct val="20000"/>
              </a:spcBef>
              <a:buClr>
                <a:srgbClr val="C00000"/>
              </a:buClr>
              <a:buFont typeface="Wingdings" panose="05000000000000000000" pitchFamily="2" charset="2"/>
              <a:buChar char="§"/>
            </a:pPr>
            <a:r>
              <a:rPr lang="fr-FR" sz="1200" dirty="0" smtClean="0">
                <a:solidFill>
                  <a:schemeClr val="tx1">
                    <a:lumMod val="75000"/>
                    <a:lumOff val="25000"/>
                  </a:schemeClr>
                </a:solidFill>
              </a:rPr>
              <a:t>Nous sommes le seul </a:t>
            </a:r>
            <a:r>
              <a:rPr lang="fr-FR" sz="1200" dirty="0">
                <a:solidFill>
                  <a:schemeClr val="tx1">
                    <a:lumMod val="75000"/>
                    <a:lumOff val="25000"/>
                  </a:schemeClr>
                </a:solidFill>
              </a:rPr>
              <a:t>acteur du marché à proposer une </a:t>
            </a:r>
            <a:r>
              <a:rPr lang="fr-FR" sz="1200" dirty="0" smtClean="0">
                <a:solidFill>
                  <a:schemeClr val="tx1">
                    <a:lumMod val="75000"/>
                    <a:lumOff val="25000"/>
                  </a:schemeClr>
                </a:solidFill>
              </a:rPr>
              <a:t>remise multi-vente à vie.</a:t>
            </a:r>
          </a:p>
        </p:txBody>
      </p:sp>
      <p:grpSp>
        <p:nvGrpSpPr>
          <p:cNvPr id="27" name="Groupe 26"/>
          <p:cNvGrpSpPr/>
          <p:nvPr/>
        </p:nvGrpSpPr>
        <p:grpSpPr>
          <a:xfrm>
            <a:off x="5616166" y="1409831"/>
            <a:ext cx="3044179" cy="520464"/>
            <a:chOff x="2350362" y="1275003"/>
            <a:chExt cx="3044179" cy="292761"/>
          </a:xfrm>
        </p:grpSpPr>
        <p:pic>
          <p:nvPicPr>
            <p:cNvPr id="28" name="Picture 8" descr="C:\Users\A2173216\Desktop\list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50362" y="1275003"/>
              <a:ext cx="540010" cy="292761"/>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2810179" y="1346561"/>
              <a:ext cx="2584362" cy="164468"/>
            </a:xfrm>
            <a:prstGeom prst="rect">
              <a:avLst/>
            </a:prstGeom>
          </p:spPr>
          <p:txBody>
            <a:bodyPr wrap="none">
              <a:spAutoFit/>
            </a:bodyPr>
            <a:lstStyle/>
            <a:p>
              <a:pPr>
                <a:spcBef>
                  <a:spcPct val="20000"/>
                </a:spcBef>
              </a:pPr>
              <a:r>
                <a:rPr lang="fr-FR" sz="1300" b="1" dirty="0">
                  <a:solidFill>
                    <a:schemeClr val="tx1">
                      <a:lumMod val="75000"/>
                      <a:lumOff val="25000"/>
                    </a:schemeClr>
                  </a:solidFill>
                </a:rPr>
                <a:t>Des idées pour lancer la discussion</a:t>
              </a:r>
            </a:p>
          </p:txBody>
        </p:sp>
      </p:grpSp>
      <p:sp>
        <p:nvSpPr>
          <p:cNvPr id="35" name="Rectangle 34"/>
          <p:cNvSpPr/>
          <p:nvPr/>
        </p:nvSpPr>
        <p:spPr>
          <a:xfrm>
            <a:off x="468138" y="2083069"/>
            <a:ext cx="1511575" cy="698653"/>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r>
              <a:rPr lang="fr-FR" sz="1200" i="1" dirty="0" smtClean="0">
                <a:solidFill>
                  <a:schemeClr val="tx1">
                    <a:lumMod val="75000"/>
                    <a:lumOff val="25000"/>
                  </a:schemeClr>
                </a:solidFill>
              </a:rPr>
              <a:t>Les cibles GERC prioritaires</a:t>
            </a:r>
            <a:endParaRPr lang="fr-FR" sz="1200" i="1" dirty="0">
              <a:solidFill>
                <a:schemeClr val="tx1">
                  <a:lumMod val="75000"/>
                  <a:lumOff val="25000"/>
                </a:schemeClr>
              </a:solidFill>
            </a:endParaRPr>
          </a:p>
        </p:txBody>
      </p:sp>
      <p:sp>
        <p:nvSpPr>
          <p:cNvPr id="36" name="Rectangle 35"/>
          <p:cNvSpPr/>
          <p:nvPr/>
        </p:nvSpPr>
        <p:spPr>
          <a:xfrm>
            <a:off x="468137" y="4096428"/>
            <a:ext cx="1583583" cy="292388"/>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Offres du moment</a:t>
            </a:r>
            <a:endParaRPr lang="fr-FR" sz="1300" b="1" dirty="0">
              <a:solidFill>
                <a:schemeClr val="tx1">
                  <a:lumMod val="75000"/>
                  <a:lumOff val="25000"/>
                </a:schemeClr>
              </a:solidFill>
            </a:endParaRPr>
          </a:p>
        </p:txBody>
      </p:sp>
      <p:pic>
        <p:nvPicPr>
          <p:cNvPr id="37" name="Picture 9" descr="C:\Users\A2173216\Desktop\offr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772" y="4005064"/>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38" name="Image 37"/>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88" y="2084851"/>
            <a:ext cx="815128" cy="531343"/>
          </a:xfrm>
          <a:prstGeom prst="rect">
            <a:avLst/>
          </a:prstGeom>
        </p:spPr>
      </p:pic>
      <p:sp>
        <p:nvSpPr>
          <p:cNvPr id="39" name="ZoneTexte 38"/>
          <p:cNvSpPr txBox="1"/>
          <p:nvPr/>
        </p:nvSpPr>
        <p:spPr>
          <a:xfrm>
            <a:off x="1805235" y="1513528"/>
            <a:ext cx="3774877" cy="112338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2TF CONSO IARD Conquête AUTO </a:t>
            </a:r>
            <a:r>
              <a:rPr lang="fr-FR" sz="1200" dirty="0" smtClean="0">
                <a:solidFill>
                  <a:schemeClr val="tx1">
                    <a:lumMod val="75000"/>
                    <a:lumOff val="25000"/>
                  </a:schemeClr>
                </a:solidFill>
              </a:rPr>
              <a:t>(8 900 clients)</a:t>
            </a:r>
          </a:p>
          <a:p>
            <a:pPr lvl="1"/>
            <a:r>
              <a:rPr lang="fr-FR" sz="1100" b="1" dirty="0" smtClean="0">
                <a:solidFill>
                  <a:schemeClr val="tx1">
                    <a:lumMod val="75000"/>
                    <a:lumOff val="25000"/>
                  </a:schemeClr>
                </a:solidFill>
              </a:rPr>
              <a:t>Clients non équipés </a:t>
            </a:r>
            <a:r>
              <a:rPr lang="fr-FR" sz="1100" dirty="0" smtClean="0">
                <a:solidFill>
                  <a:schemeClr val="tx1">
                    <a:lumMod val="75000"/>
                    <a:lumOff val="25000"/>
                  </a:schemeClr>
                </a:solidFill>
              </a:rPr>
              <a:t>en assurance AUTO et crédit Conso, </a:t>
            </a:r>
            <a:r>
              <a:rPr lang="fr-FR" sz="1100" b="1" dirty="0" smtClean="0">
                <a:solidFill>
                  <a:schemeClr val="tx1">
                    <a:lumMod val="75000"/>
                    <a:lumOff val="25000"/>
                  </a:schemeClr>
                </a:solidFill>
              </a:rPr>
              <a:t>appétents</a:t>
            </a:r>
            <a:r>
              <a:rPr lang="fr-FR" sz="1100" dirty="0" smtClean="0">
                <a:solidFill>
                  <a:schemeClr val="tx1">
                    <a:lumMod val="75000"/>
                    <a:lumOff val="25000"/>
                  </a:schemeClr>
                </a:solidFill>
              </a:rPr>
              <a:t> en AUTO  </a:t>
            </a:r>
            <a:r>
              <a:rPr lang="fr-FR" sz="1100" b="1" dirty="0" smtClean="0">
                <a:solidFill>
                  <a:schemeClr val="tx1">
                    <a:lumMod val="75000"/>
                    <a:lumOff val="25000"/>
                  </a:schemeClr>
                </a:solidFill>
              </a:rPr>
              <a:t>OU</a:t>
            </a:r>
            <a:r>
              <a:rPr lang="fr-FR" sz="1100" dirty="0" smtClean="0">
                <a:solidFill>
                  <a:schemeClr val="tx1">
                    <a:lumMod val="75000"/>
                    <a:lumOff val="25000"/>
                  </a:schemeClr>
                </a:solidFill>
              </a:rPr>
              <a:t> clients ayant immatriculé un véhicule ces 12 derniers mois </a:t>
            </a:r>
            <a:r>
              <a:rPr lang="fr-FR" sz="1100" b="1" dirty="0" smtClean="0">
                <a:solidFill>
                  <a:schemeClr val="tx1">
                    <a:lumMod val="75000"/>
                    <a:lumOff val="25000"/>
                  </a:schemeClr>
                </a:solidFill>
              </a:rPr>
              <a:t>OU </a:t>
            </a:r>
            <a:r>
              <a:rPr lang="fr-FR" sz="1100" dirty="0" smtClean="0">
                <a:solidFill>
                  <a:schemeClr val="tx1">
                    <a:lumMod val="75000"/>
                    <a:lumOff val="25000"/>
                  </a:schemeClr>
                </a:solidFill>
              </a:rPr>
              <a:t>clients ayant réalisé un devis AUTO dans le mois</a:t>
            </a:r>
            <a:r>
              <a:rPr lang="fr-FR" sz="1100" dirty="0">
                <a:solidFill>
                  <a:schemeClr val="tx1">
                    <a:lumMod val="75000"/>
                    <a:lumOff val="25000"/>
                  </a:schemeClr>
                </a:solidFill>
              </a:rPr>
              <a:t> </a:t>
            </a:r>
            <a:r>
              <a:rPr lang="fr-FR" sz="1100" b="1" dirty="0" smtClean="0">
                <a:solidFill>
                  <a:schemeClr val="tx1">
                    <a:lumMod val="75000"/>
                    <a:lumOff val="25000"/>
                  </a:schemeClr>
                </a:solidFill>
              </a:rPr>
              <a:t>OU clients </a:t>
            </a:r>
            <a:r>
              <a:rPr lang="fr-FR" sz="1100" dirty="0" smtClean="0">
                <a:solidFill>
                  <a:schemeClr val="tx1">
                    <a:lumMod val="75000"/>
                    <a:lumOff val="25000"/>
                  </a:schemeClr>
                </a:solidFill>
              </a:rPr>
              <a:t>détenteurs de MRH depuis + de 13 mois</a:t>
            </a:r>
            <a:endParaRPr lang="fr-FR" sz="1100" dirty="0">
              <a:solidFill>
                <a:schemeClr val="tx1">
                  <a:lumMod val="75000"/>
                  <a:lumOff val="25000"/>
                </a:schemeClr>
              </a:solidFill>
            </a:endParaRPr>
          </a:p>
        </p:txBody>
      </p:sp>
      <p:sp>
        <p:nvSpPr>
          <p:cNvPr id="40" name="ZoneTexte 39"/>
          <p:cNvSpPr txBox="1"/>
          <p:nvPr/>
        </p:nvSpPr>
        <p:spPr>
          <a:xfrm>
            <a:off x="1805235" y="2708920"/>
            <a:ext cx="3774877" cy="615553"/>
          </a:xfrm>
          <a:prstGeom prst="rect">
            <a:avLst/>
          </a:prstGeom>
          <a:noFill/>
        </p:spPr>
        <p:txBody>
          <a:bodyPr wrap="square" rtlCol="0">
            <a:spAutoFit/>
          </a:bodyPr>
          <a:lstStyle/>
          <a:p>
            <a:pPr marL="171450" lvl="0" indent="-171450">
              <a:buFont typeface="Wingdings" panose="05000000000000000000" pitchFamily="2" charset="2"/>
              <a:buChar char="§"/>
            </a:pPr>
            <a:r>
              <a:rPr lang="fr-FR" sz="1200" b="1" dirty="0">
                <a:solidFill>
                  <a:srgbClr val="C00000"/>
                </a:solidFill>
              </a:rPr>
              <a:t>2TF CONSO IARD Solution </a:t>
            </a:r>
            <a:r>
              <a:rPr lang="fr-FR" sz="1200" b="1" dirty="0" smtClean="0">
                <a:solidFill>
                  <a:srgbClr val="C00000"/>
                </a:solidFill>
              </a:rPr>
              <a:t>AUTO </a:t>
            </a:r>
            <a:r>
              <a:rPr lang="fr-FR" sz="1200" dirty="0" smtClean="0">
                <a:solidFill>
                  <a:schemeClr val="tx1">
                    <a:lumMod val="75000"/>
                    <a:lumOff val="25000"/>
                  </a:schemeClr>
                </a:solidFill>
              </a:rPr>
              <a:t>(13 300 clients)</a:t>
            </a:r>
            <a:endParaRPr lang="fr-FR" sz="1200" b="1" dirty="0" smtClean="0">
              <a:solidFill>
                <a:schemeClr val="tx1">
                  <a:lumMod val="75000"/>
                  <a:lumOff val="25000"/>
                </a:schemeClr>
              </a:solidFill>
            </a:endParaRPr>
          </a:p>
          <a:p>
            <a:pPr lvl="1"/>
            <a:r>
              <a:rPr lang="fr-FR" sz="1100" dirty="0" smtClean="0">
                <a:solidFill>
                  <a:schemeClr val="tx1">
                    <a:lumMod val="75000"/>
                    <a:lumOff val="25000"/>
                  </a:schemeClr>
                </a:solidFill>
              </a:rPr>
              <a:t>Ces clients possèdent un véhicule de + de 5ans et ne sont pas </a:t>
            </a:r>
            <a:r>
              <a:rPr lang="fr-FR" sz="1100" dirty="0">
                <a:solidFill>
                  <a:schemeClr val="tx1">
                    <a:lumMod val="75000"/>
                    <a:lumOff val="25000"/>
                  </a:schemeClr>
                </a:solidFill>
              </a:rPr>
              <a:t>équipés en assurance AUTO et crédit </a:t>
            </a:r>
            <a:r>
              <a:rPr lang="fr-FR" sz="1100" dirty="0" smtClean="0">
                <a:solidFill>
                  <a:schemeClr val="tx1">
                    <a:lumMod val="75000"/>
                    <a:lumOff val="25000"/>
                  </a:schemeClr>
                </a:solidFill>
              </a:rPr>
              <a:t>Conso</a:t>
            </a:r>
            <a:endParaRPr lang="fr-FR" sz="1100" dirty="0">
              <a:solidFill>
                <a:schemeClr val="tx1">
                  <a:lumMod val="75000"/>
                  <a:lumOff val="25000"/>
                </a:schemeClr>
              </a:solidFill>
            </a:endParaRPr>
          </a:p>
        </p:txBody>
      </p:sp>
      <p:sp>
        <p:nvSpPr>
          <p:cNvPr id="41" name="ZoneTexte 40"/>
          <p:cNvSpPr txBox="1"/>
          <p:nvPr/>
        </p:nvSpPr>
        <p:spPr>
          <a:xfrm>
            <a:off x="7956376" y="-3472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MRH</a:t>
            </a:r>
            <a:endParaRPr lang="fr-FR" sz="800" b="1" dirty="0">
              <a:solidFill>
                <a:schemeClr val="bg1"/>
              </a:solidFill>
            </a:endParaRPr>
          </a:p>
        </p:txBody>
      </p:sp>
      <p:pic>
        <p:nvPicPr>
          <p:cNvPr id="42"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4554" y="-466225"/>
            <a:ext cx="420567" cy="3344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ZoneTexte 42"/>
          <p:cNvSpPr txBox="1"/>
          <p:nvPr/>
        </p:nvSpPr>
        <p:spPr>
          <a:xfrm>
            <a:off x="7318832" y="-3472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AUTO</a:t>
            </a:r>
            <a:endParaRPr lang="fr-FR" sz="800" b="1" dirty="0">
              <a:solidFill>
                <a:schemeClr val="bg1"/>
              </a:solidFill>
            </a:endParaRPr>
          </a:p>
        </p:txBody>
      </p:sp>
      <p:sp>
        <p:nvSpPr>
          <p:cNvPr id="44" name="ZoneTexte 43"/>
          <p:cNvSpPr txBox="1"/>
          <p:nvPr/>
        </p:nvSpPr>
        <p:spPr>
          <a:xfrm>
            <a:off x="6688641" y="-3472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GAV</a:t>
            </a:r>
            <a:endParaRPr lang="fr-FR" sz="800" b="1" dirty="0">
              <a:solidFill>
                <a:schemeClr val="bg1"/>
              </a:solidFill>
            </a:endParaRPr>
          </a:p>
        </p:txBody>
      </p:sp>
      <p:grpSp>
        <p:nvGrpSpPr>
          <p:cNvPr id="33" name="Groupe 32"/>
          <p:cNvGrpSpPr/>
          <p:nvPr/>
        </p:nvGrpSpPr>
        <p:grpSpPr>
          <a:xfrm>
            <a:off x="6184901" y="79127"/>
            <a:ext cx="2665294" cy="185794"/>
            <a:chOff x="3581398" y="6163732"/>
            <a:chExt cx="4444995" cy="211667"/>
          </a:xfrm>
        </p:grpSpPr>
        <p:sp>
          <p:nvSpPr>
            <p:cNvPr id="34" name="Rectangle 33"/>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Gestion Privée</a:t>
              </a:r>
              <a:endParaRPr lang="fr-FR" sz="900" b="1" dirty="0">
                <a:solidFill>
                  <a:schemeClr val="tx1">
                    <a:lumMod val="65000"/>
                    <a:lumOff val="35000"/>
                  </a:schemeClr>
                </a:solidFill>
              </a:endParaRPr>
            </a:p>
          </p:txBody>
        </p:sp>
        <p:sp>
          <p:nvSpPr>
            <p:cNvPr id="45" name="Rectangle 44"/>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46" name="Rectangle 45"/>
            <p:cNvSpPr/>
            <p:nvPr/>
          </p:nvSpPr>
          <p:spPr>
            <a:xfrm>
              <a:off x="3581398"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Particuliers</a:t>
              </a:r>
              <a:endParaRPr lang="fr-FR" sz="900" b="1" dirty="0">
                <a:solidFill>
                  <a:srgbClr val="C00000"/>
                </a:solidFill>
              </a:endParaRPr>
            </a:p>
          </p:txBody>
        </p:sp>
      </p:grpSp>
    </p:spTree>
    <p:extLst>
      <p:ext uri="{BB962C8B-B14F-4D97-AF65-F5344CB8AC3E}">
        <p14:creationId xmlns:p14="http://schemas.microsoft.com/office/powerpoint/2010/main" val="1372688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pPr/>
              <a:t>17</a:t>
            </a:fld>
            <a:endParaRPr lang="fr-BE" dirty="0"/>
          </a:p>
        </p:txBody>
      </p:sp>
      <p:sp>
        <p:nvSpPr>
          <p:cNvPr id="4" name="Espace réservé du texte 3"/>
          <p:cNvSpPr>
            <a:spLocks noGrp="1"/>
          </p:cNvSpPr>
          <p:nvPr>
            <p:ph type="body" sz="quarter" idx="13"/>
          </p:nvPr>
        </p:nvSpPr>
        <p:spPr/>
        <p:txBody>
          <a:bodyPr/>
          <a:lstStyle/>
          <a:p>
            <a:pPr>
              <a:spcBef>
                <a:spcPts val="0"/>
              </a:spcBef>
            </a:pPr>
            <a:r>
              <a:rPr lang="fr-FR" sz="1600" b="1" dirty="0" smtClean="0">
                <a:solidFill>
                  <a:srgbClr val="C00000"/>
                </a:solidFill>
              </a:rPr>
              <a:t>PRÉVOYANCE</a:t>
            </a:r>
            <a:r>
              <a:rPr lang="fr-FR" sz="1600" b="1" dirty="0"/>
              <a:t> </a:t>
            </a:r>
          </a:p>
          <a:p>
            <a:pPr>
              <a:spcBef>
                <a:spcPts val="0"/>
              </a:spcBef>
            </a:pPr>
            <a:r>
              <a:rPr lang="fr-FR" sz="1600" b="1" dirty="0" smtClean="0"/>
              <a:t>Des </a:t>
            </a:r>
            <a:r>
              <a:rPr lang="fr-FR" sz="1600" b="1" dirty="0"/>
              <a:t>moyens pour atteindre les 6 </a:t>
            </a:r>
            <a:r>
              <a:rPr lang="fr-FR" sz="1600" b="1" dirty="0" err="1" smtClean="0"/>
              <a:t>Sécur’Famille</a:t>
            </a:r>
            <a:r>
              <a:rPr lang="fr-FR" sz="1600" b="1" dirty="0" smtClean="0"/>
              <a:t> et 1 Santé sur 8 semaines / ETP</a:t>
            </a:r>
            <a:endParaRPr lang="fr-FR" sz="1600" b="1" dirty="0"/>
          </a:p>
        </p:txBody>
      </p:sp>
      <p:sp>
        <p:nvSpPr>
          <p:cNvPr id="5" name="Titre 4"/>
          <p:cNvSpPr>
            <a:spLocks noGrp="1"/>
          </p:cNvSpPr>
          <p:nvPr>
            <p:ph type="ctrTitle"/>
          </p:nvPr>
        </p:nvSpPr>
        <p:spPr/>
        <p:txBody>
          <a:bodyPr/>
          <a:lstStyle/>
          <a:p>
            <a:r>
              <a:rPr lang="fr-FR" sz="1300" dirty="0"/>
              <a:t>Moyens : Offres et cibles commerciales</a:t>
            </a:r>
          </a:p>
        </p:txBody>
      </p:sp>
      <p:sp>
        <p:nvSpPr>
          <p:cNvPr id="6" name="Rectangle 5">
            <a:hlinkClick r:id="rId2"/>
          </p:cNvPr>
          <p:cNvSpPr/>
          <p:nvPr/>
        </p:nvSpPr>
        <p:spPr>
          <a:xfrm>
            <a:off x="12211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Book GERC</a:t>
            </a:r>
            <a:endParaRPr lang="fr-FR" sz="1200" b="1" dirty="0">
              <a:solidFill>
                <a:schemeClr val="tx1">
                  <a:lumMod val="75000"/>
                  <a:lumOff val="25000"/>
                </a:schemeClr>
              </a:solidFill>
            </a:endParaRPr>
          </a:p>
        </p:txBody>
      </p:sp>
      <p:sp>
        <p:nvSpPr>
          <p:cNvPr id="7" name="Rectangle 6">
            <a:hlinkClick r:id="rId3"/>
          </p:cNvPr>
          <p:cNvSpPr/>
          <p:nvPr/>
        </p:nvSpPr>
        <p:spPr>
          <a:xfrm>
            <a:off x="234980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ORCA</a:t>
            </a:r>
            <a:endParaRPr lang="fr-FR" sz="1200" b="1" dirty="0">
              <a:solidFill>
                <a:schemeClr val="tx1">
                  <a:lumMod val="75000"/>
                  <a:lumOff val="25000"/>
                </a:schemeClr>
              </a:solidFill>
            </a:endParaRPr>
          </a:p>
        </p:txBody>
      </p:sp>
      <p:sp>
        <p:nvSpPr>
          <p:cNvPr id="8" name="Rectangle 7">
            <a:hlinkClick r:id="rId4"/>
          </p:cNvPr>
          <p:cNvSpPr/>
          <p:nvPr/>
        </p:nvSpPr>
        <p:spPr>
          <a:xfrm>
            <a:off x="4658620"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Offres promo</a:t>
            </a:r>
            <a:endParaRPr lang="fr-FR" sz="1200" b="1" dirty="0">
              <a:solidFill>
                <a:schemeClr val="tx1">
                  <a:lumMod val="75000"/>
                  <a:lumOff val="25000"/>
                </a:schemeClr>
              </a:solidFill>
            </a:endParaRPr>
          </a:p>
        </p:txBody>
      </p:sp>
      <p:sp>
        <p:nvSpPr>
          <p:cNvPr id="9" name="Rectangle 8">
            <a:hlinkClick r:id="rId5" action="ppaction://hlinksldjump"/>
          </p:cNvPr>
          <p:cNvSpPr/>
          <p:nvPr/>
        </p:nvSpPr>
        <p:spPr>
          <a:xfrm>
            <a:off x="6890868"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Boîte à outils</a:t>
            </a:r>
            <a:endParaRPr lang="fr-FR" sz="1200" b="1" dirty="0">
              <a:solidFill>
                <a:schemeClr val="tx1">
                  <a:lumMod val="75000"/>
                  <a:lumOff val="25000"/>
                </a:schemeClr>
              </a:solidFill>
            </a:endParaRPr>
          </a:p>
        </p:txBody>
      </p:sp>
      <p:pic>
        <p:nvPicPr>
          <p:cNvPr id="10"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1778769" y="6386568"/>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4005990"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6310246"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8542494"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oneTexte 13"/>
          <p:cNvSpPr txBox="1"/>
          <p:nvPr/>
        </p:nvSpPr>
        <p:spPr>
          <a:xfrm>
            <a:off x="1762658" y="4311058"/>
            <a:ext cx="3731265" cy="276999"/>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err="1" smtClean="0">
                <a:solidFill>
                  <a:schemeClr val="tx1">
                    <a:lumMod val="75000"/>
                    <a:lumOff val="25000"/>
                  </a:schemeClr>
                </a:solidFill>
              </a:rPr>
              <a:t>Sécur’Famille</a:t>
            </a:r>
            <a:r>
              <a:rPr lang="fr-FR" sz="1200" b="1" dirty="0" smtClean="0">
                <a:solidFill>
                  <a:schemeClr val="tx1">
                    <a:lumMod val="75000"/>
                    <a:lumOff val="25000"/>
                  </a:schemeClr>
                </a:solidFill>
              </a:rPr>
              <a:t> : </a:t>
            </a:r>
            <a:r>
              <a:rPr lang="fr-FR" sz="1200" b="1" dirty="0">
                <a:solidFill>
                  <a:srgbClr val="C00000"/>
                </a:solidFill>
              </a:rPr>
              <a:t>Réduction tarifaire couple de 10</a:t>
            </a:r>
            <a:r>
              <a:rPr lang="fr-FR" sz="1200" b="1" dirty="0" smtClean="0">
                <a:solidFill>
                  <a:srgbClr val="C00000"/>
                </a:solidFill>
              </a:rPr>
              <a:t>%. </a:t>
            </a:r>
            <a:endParaRPr lang="fr-FR" sz="1200" b="1" dirty="0">
              <a:solidFill>
                <a:srgbClr val="C00000"/>
              </a:solidFill>
            </a:endParaRPr>
          </a:p>
        </p:txBody>
      </p:sp>
      <p:sp>
        <p:nvSpPr>
          <p:cNvPr id="15" name="ZoneTexte 14"/>
          <p:cNvSpPr txBox="1"/>
          <p:nvPr/>
        </p:nvSpPr>
        <p:spPr>
          <a:xfrm>
            <a:off x="1762658" y="1509673"/>
            <a:ext cx="3771242" cy="230832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rgbClr val="C00000"/>
                </a:solidFill>
              </a:rPr>
              <a:t>2TF PREV Approche </a:t>
            </a:r>
            <a:r>
              <a:rPr lang="fr-FR" sz="1200" b="1" dirty="0" smtClean="0">
                <a:solidFill>
                  <a:srgbClr val="C00000"/>
                </a:solidFill>
              </a:rPr>
              <a:t>Famille </a:t>
            </a:r>
            <a:r>
              <a:rPr lang="fr-FR" sz="1200" dirty="0" smtClean="0">
                <a:solidFill>
                  <a:schemeClr val="tx1">
                    <a:lumMod val="75000"/>
                    <a:lumOff val="25000"/>
                  </a:schemeClr>
                </a:solidFill>
              </a:rPr>
              <a:t>(14 600 clients)</a:t>
            </a:r>
          </a:p>
          <a:p>
            <a:pPr lvl="1"/>
            <a:r>
              <a:rPr lang="fr-FR" sz="1100" b="1" dirty="0" smtClean="0">
                <a:solidFill>
                  <a:schemeClr val="tx1">
                    <a:lumMod val="75000"/>
                    <a:lumOff val="25000"/>
                  </a:schemeClr>
                </a:solidFill>
              </a:rPr>
              <a:t>Ces clients, malgré un potentiel élevé, ne détiennent pas de Prévoyance</a:t>
            </a:r>
            <a:r>
              <a:rPr lang="fr-FR" sz="1100" dirty="0" smtClean="0">
                <a:solidFill>
                  <a:schemeClr val="tx1">
                    <a:lumMod val="75000"/>
                    <a:lumOff val="25000"/>
                  </a:schemeClr>
                </a:solidFill>
              </a:rPr>
              <a:t> et n’ont pas été rencontrés en </a:t>
            </a:r>
            <a:r>
              <a:rPr lang="fr-FR" sz="1100" dirty="0">
                <a:solidFill>
                  <a:schemeClr val="tx1">
                    <a:lumMod val="75000"/>
                    <a:lumOff val="25000"/>
                  </a:schemeClr>
                </a:solidFill>
              </a:rPr>
              <a:t>2018. </a:t>
            </a:r>
            <a:endParaRPr lang="fr-FR" sz="1100" dirty="0" smtClean="0">
              <a:solidFill>
                <a:schemeClr val="tx1">
                  <a:lumMod val="75000"/>
                  <a:lumOff val="25000"/>
                </a:schemeClr>
              </a:solidFill>
            </a:endParaRPr>
          </a:p>
          <a:p>
            <a:pPr lvl="1"/>
            <a:endParaRPr lang="fr-FR" sz="1100" dirty="0" smtClean="0">
              <a:solidFill>
                <a:schemeClr val="tx1">
                  <a:lumMod val="75000"/>
                  <a:lumOff val="25000"/>
                </a:schemeClr>
              </a:solidFill>
            </a:endParaRPr>
          </a:p>
          <a:p>
            <a:pPr marL="628650" lvl="1" indent="-171450">
              <a:buFont typeface="Wingdings" panose="05000000000000000000" pitchFamily="2" charset="2"/>
              <a:buChar char="Ø"/>
            </a:pPr>
            <a:r>
              <a:rPr lang="fr-FR" sz="1100" dirty="0" smtClean="0">
                <a:solidFill>
                  <a:schemeClr val="tx1">
                    <a:lumMod val="75000"/>
                    <a:lumOff val="25000"/>
                  </a:schemeClr>
                </a:solidFill>
              </a:rPr>
              <a:t>Ils ont entre 26 et 55 </a:t>
            </a:r>
            <a:r>
              <a:rPr lang="fr-FR" sz="1100" dirty="0">
                <a:solidFill>
                  <a:schemeClr val="tx1">
                    <a:lumMod val="75000"/>
                    <a:lumOff val="25000"/>
                  </a:schemeClr>
                </a:solidFill>
              </a:rPr>
              <a:t>ans, avec au moins un enfant et </a:t>
            </a:r>
            <a:r>
              <a:rPr lang="fr-FR" sz="1100" dirty="0" smtClean="0">
                <a:solidFill>
                  <a:schemeClr val="tx1">
                    <a:lumMod val="75000"/>
                    <a:lumOff val="25000"/>
                  </a:schemeClr>
                </a:solidFill>
              </a:rPr>
              <a:t>des flux &gt; 1.500€,</a:t>
            </a:r>
          </a:p>
          <a:p>
            <a:pPr lvl="1"/>
            <a:r>
              <a:rPr lang="fr-FR" sz="1100" b="1" dirty="0" smtClean="0">
                <a:solidFill>
                  <a:schemeClr val="tx1">
                    <a:lumMod val="75000"/>
                    <a:lumOff val="25000"/>
                  </a:schemeClr>
                </a:solidFill>
              </a:rPr>
              <a:t>                                                            OU</a:t>
            </a:r>
            <a:endParaRPr lang="fr-FR" sz="1100" b="1" dirty="0">
              <a:solidFill>
                <a:schemeClr val="tx1">
                  <a:lumMod val="75000"/>
                  <a:lumOff val="25000"/>
                </a:schemeClr>
              </a:solidFill>
            </a:endParaRPr>
          </a:p>
          <a:p>
            <a:pPr marL="628650" lvl="1" indent="-171450">
              <a:buFont typeface="Wingdings" panose="05000000000000000000" pitchFamily="2" charset="2"/>
              <a:buChar char="Ø"/>
            </a:pPr>
            <a:r>
              <a:rPr lang="fr-FR" sz="1100" dirty="0" smtClean="0">
                <a:solidFill>
                  <a:schemeClr val="tx1">
                    <a:lumMod val="75000"/>
                    <a:lumOff val="25000"/>
                  </a:schemeClr>
                </a:solidFill>
              </a:rPr>
              <a:t>ils ont entre 30 et 55 ans</a:t>
            </a:r>
            <a:r>
              <a:rPr lang="fr-FR" sz="1100" dirty="0">
                <a:solidFill>
                  <a:schemeClr val="tx1">
                    <a:lumMod val="75000"/>
                    <a:lumOff val="25000"/>
                  </a:schemeClr>
                </a:solidFill>
              </a:rPr>
              <a:t> </a:t>
            </a:r>
            <a:r>
              <a:rPr lang="fr-FR" sz="1100" dirty="0" smtClean="0">
                <a:solidFill>
                  <a:schemeClr val="tx1">
                    <a:lumMod val="75000"/>
                    <a:lumOff val="25000"/>
                  </a:schemeClr>
                </a:solidFill>
              </a:rPr>
              <a:t>et sont des clients patrimoniaux. Ils composent une famille avec au moins un enfant de moins de 10 ans et peuvent présenter un décalage important en matière de revenu au sein du foyer.</a:t>
            </a:r>
            <a:endParaRPr lang="fr-FR" sz="1100" dirty="0">
              <a:solidFill>
                <a:schemeClr val="tx1">
                  <a:lumMod val="75000"/>
                  <a:lumOff val="25000"/>
                </a:schemeClr>
              </a:solidFill>
            </a:endParaRPr>
          </a:p>
        </p:txBody>
      </p:sp>
      <p:sp>
        <p:nvSpPr>
          <p:cNvPr id="16" name="Cœur 15"/>
          <p:cNvSpPr/>
          <p:nvPr/>
        </p:nvSpPr>
        <p:spPr>
          <a:xfrm>
            <a:off x="5802886" y="3479801"/>
            <a:ext cx="193186" cy="203199"/>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7" name="Rectangle 16"/>
          <p:cNvSpPr/>
          <p:nvPr/>
        </p:nvSpPr>
        <p:spPr>
          <a:xfrm>
            <a:off x="1762658" y="4623519"/>
            <a:ext cx="3889462" cy="461665"/>
          </a:xfrm>
          <a:prstGeom prst="rect">
            <a:avLst/>
          </a:prstGeom>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Santé JE : </a:t>
            </a:r>
            <a:r>
              <a:rPr lang="fr-FR" sz="1200" b="1" dirty="0">
                <a:solidFill>
                  <a:srgbClr val="C00000"/>
                </a:solidFill>
              </a:rPr>
              <a:t>1 MOIS OFFERT </a:t>
            </a:r>
            <a:r>
              <a:rPr lang="fr-FR" sz="1200" dirty="0" smtClean="0">
                <a:solidFill>
                  <a:schemeClr val="tx1">
                    <a:lumMod val="75000"/>
                    <a:lumOff val="25000"/>
                  </a:schemeClr>
                </a:solidFill>
              </a:rPr>
              <a:t>en santé JE F1 </a:t>
            </a:r>
            <a:r>
              <a:rPr lang="fr-FR" sz="1200" b="1" dirty="0" smtClean="0">
                <a:solidFill>
                  <a:srgbClr val="C00000"/>
                </a:solidFill>
              </a:rPr>
              <a:t>du 1</a:t>
            </a:r>
            <a:r>
              <a:rPr lang="fr-FR" sz="1200" b="1" baseline="30000" dirty="0" smtClean="0">
                <a:solidFill>
                  <a:srgbClr val="C00000"/>
                </a:solidFill>
              </a:rPr>
              <a:t>er</a:t>
            </a:r>
            <a:r>
              <a:rPr lang="fr-FR" sz="1200" b="1" dirty="0" smtClean="0">
                <a:solidFill>
                  <a:srgbClr val="C00000"/>
                </a:solidFill>
              </a:rPr>
              <a:t> juin au 31 octobre 2019.</a:t>
            </a:r>
            <a:endParaRPr lang="fr-FR" sz="1200" b="1" dirty="0">
              <a:solidFill>
                <a:srgbClr val="C00000"/>
              </a:solidFill>
            </a:endParaRPr>
          </a:p>
        </p:txBody>
      </p:sp>
      <p:sp>
        <p:nvSpPr>
          <p:cNvPr id="22" name="Rectangle 21"/>
          <p:cNvSpPr/>
          <p:nvPr/>
        </p:nvSpPr>
        <p:spPr>
          <a:xfrm>
            <a:off x="5735707" y="2084755"/>
            <a:ext cx="3269657" cy="1089529"/>
          </a:xfrm>
          <a:prstGeom prst="rect">
            <a:avLst/>
          </a:prstGeom>
        </p:spPr>
        <p:txBody>
          <a:bodyPr wrap="square">
            <a:spAutoFit/>
          </a:bodyPr>
          <a:lstStyle/>
          <a:p>
            <a:pPr marL="171450" indent="-171450">
              <a:spcBef>
                <a:spcPct val="20000"/>
              </a:spcBef>
              <a:buClr>
                <a:srgbClr val="C00000"/>
              </a:buClr>
              <a:buFont typeface="Wingdings" panose="05000000000000000000" pitchFamily="2" charset="2"/>
              <a:buChar char="§"/>
            </a:pPr>
            <a:r>
              <a:rPr lang="fr-FR" sz="1200" dirty="0" smtClean="0">
                <a:solidFill>
                  <a:schemeClr val="tx1">
                    <a:lumMod val="75000"/>
                    <a:lumOff val="25000"/>
                  </a:schemeClr>
                </a:solidFill>
              </a:rPr>
              <a:t>Vous assurez vos biens mais avez-vous pensé à assurer votre famille?</a:t>
            </a:r>
          </a:p>
          <a:p>
            <a:pPr marL="171450" indent="-171450">
              <a:spcBef>
                <a:spcPct val="20000"/>
              </a:spcBef>
              <a:buClr>
                <a:srgbClr val="C00000"/>
              </a:buClr>
              <a:buFont typeface="Wingdings" panose="05000000000000000000" pitchFamily="2" charset="2"/>
              <a:buChar char="§"/>
            </a:pPr>
            <a:endParaRPr lang="fr-FR" sz="1200" dirty="0">
              <a:solidFill>
                <a:schemeClr val="tx1">
                  <a:lumMod val="75000"/>
                  <a:lumOff val="25000"/>
                </a:schemeClr>
              </a:solidFill>
            </a:endParaRPr>
          </a:p>
          <a:p>
            <a:pPr marL="171450" indent="-171450">
              <a:spcBef>
                <a:spcPct val="20000"/>
              </a:spcBef>
              <a:buClr>
                <a:srgbClr val="C00000"/>
              </a:buClr>
              <a:buFont typeface="Wingdings" panose="05000000000000000000" pitchFamily="2" charset="2"/>
              <a:buChar char="§"/>
            </a:pPr>
            <a:r>
              <a:rPr lang="fr-FR" sz="1200" dirty="0" smtClean="0">
                <a:solidFill>
                  <a:schemeClr val="tx1">
                    <a:lumMod val="75000"/>
                    <a:lumOff val="25000"/>
                  </a:schemeClr>
                </a:solidFill>
              </a:rPr>
              <a:t>Etes-vous informé de la couverture en cas d’accidents à leur domicile ?</a:t>
            </a:r>
            <a:endParaRPr lang="fr-FR" sz="1200" dirty="0">
              <a:solidFill>
                <a:schemeClr val="tx1">
                  <a:lumMod val="75000"/>
                  <a:lumOff val="25000"/>
                </a:schemeClr>
              </a:solidFill>
            </a:endParaRPr>
          </a:p>
        </p:txBody>
      </p:sp>
      <p:grpSp>
        <p:nvGrpSpPr>
          <p:cNvPr id="23" name="Groupe 22"/>
          <p:cNvGrpSpPr/>
          <p:nvPr/>
        </p:nvGrpSpPr>
        <p:grpSpPr>
          <a:xfrm>
            <a:off x="5616166" y="1409831"/>
            <a:ext cx="3044179" cy="520464"/>
            <a:chOff x="2350362" y="1275003"/>
            <a:chExt cx="3044179" cy="292761"/>
          </a:xfrm>
        </p:grpSpPr>
        <p:pic>
          <p:nvPicPr>
            <p:cNvPr id="24" name="Picture 8" descr="C:\Users\A2173216\Desktop\list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50362" y="1275003"/>
              <a:ext cx="540010" cy="292761"/>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2810179" y="1346561"/>
              <a:ext cx="2584362" cy="164468"/>
            </a:xfrm>
            <a:prstGeom prst="rect">
              <a:avLst/>
            </a:prstGeom>
          </p:spPr>
          <p:txBody>
            <a:bodyPr wrap="none">
              <a:spAutoFit/>
            </a:bodyPr>
            <a:lstStyle/>
            <a:p>
              <a:pPr>
                <a:spcBef>
                  <a:spcPct val="20000"/>
                </a:spcBef>
              </a:pPr>
              <a:r>
                <a:rPr lang="fr-FR" sz="1300" b="1" dirty="0">
                  <a:solidFill>
                    <a:schemeClr val="tx1">
                      <a:lumMod val="75000"/>
                      <a:lumOff val="25000"/>
                    </a:schemeClr>
                  </a:solidFill>
                </a:rPr>
                <a:t>Des idées pour lancer la discussion</a:t>
              </a:r>
            </a:p>
          </p:txBody>
        </p:sp>
      </p:grpSp>
      <p:cxnSp>
        <p:nvCxnSpPr>
          <p:cNvPr id="27" name="Connecteur droit 26"/>
          <p:cNvCxnSpPr/>
          <p:nvPr/>
        </p:nvCxnSpPr>
        <p:spPr>
          <a:xfrm>
            <a:off x="5508104" y="1414830"/>
            <a:ext cx="0" cy="4735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68138" y="2083069"/>
            <a:ext cx="1511575" cy="698653"/>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r>
              <a:rPr lang="fr-FR" sz="1200" i="1" dirty="0" smtClean="0">
                <a:solidFill>
                  <a:schemeClr val="tx1">
                    <a:lumMod val="75000"/>
                    <a:lumOff val="25000"/>
                  </a:schemeClr>
                </a:solidFill>
              </a:rPr>
              <a:t>Les cibles GERC prioritaires</a:t>
            </a:r>
            <a:endParaRPr lang="fr-FR" sz="1200" i="1" dirty="0">
              <a:solidFill>
                <a:schemeClr val="tx1">
                  <a:lumMod val="75000"/>
                  <a:lumOff val="25000"/>
                </a:schemeClr>
              </a:solidFill>
            </a:endParaRPr>
          </a:p>
        </p:txBody>
      </p:sp>
      <p:sp>
        <p:nvSpPr>
          <p:cNvPr id="33" name="Rectangle 32"/>
          <p:cNvSpPr/>
          <p:nvPr/>
        </p:nvSpPr>
        <p:spPr>
          <a:xfrm>
            <a:off x="468137" y="4096428"/>
            <a:ext cx="1583583" cy="292388"/>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Offres du moment</a:t>
            </a:r>
            <a:endParaRPr lang="fr-FR" sz="1300" b="1" dirty="0">
              <a:solidFill>
                <a:schemeClr val="tx1">
                  <a:lumMod val="75000"/>
                  <a:lumOff val="25000"/>
                </a:schemeClr>
              </a:solidFill>
            </a:endParaRPr>
          </a:p>
        </p:txBody>
      </p:sp>
      <p:pic>
        <p:nvPicPr>
          <p:cNvPr id="34" name="Picture 9" descr="C:\Users\A2173216\Desktop\offr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772" y="4005064"/>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 34"/>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88" y="2084851"/>
            <a:ext cx="815128" cy="531343"/>
          </a:xfrm>
          <a:prstGeom prst="rect">
            <a:avLst/>
          </a:prstGeom>
        </p:spPr>
      </p:pic>
      <p:sp>
        <p:nvSpPr>
          <p:cNvPr id="38" name="ZoneTexte 37"/>
          <p:cNvSpPr txBox="1"/>
          <p:nvPr/>
        </p:nvSpPr>
        <p:spPr>
          <a:xfrm>
            <a:off x="7956376" y="-432956"/>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G. Santé</a:t>
            </a:r>
            <a:endParaRPr lang="fr-FR" sz="800" b="1" dirty="0">
              <a:solidFill>
                <a:schemeClr val="bg1"/>
              </a:solidFill>
            </a:endParaRPr>
          </a:p>
        </p:txBody>
      </p:sp>
      <p:sp>
        <p:nvSpPr>
          <p:cNvPr id="39" name="ZoneTexte 38"/>
          <p:cNvSpPr txBox="1"/>
          <p:nvPr/>
        </p:nvSpPr>
        <p:spPr>
          <a:xfrm>
            <a:off x="7318832" y="-432956"/>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err="1" smtClean="0">
                <a:solidFill>
                  <a:schemeClr val="bg1"/>
                </a:solidFill>
              </a:rPr>
              <a:t>Secur’F</a:t>
            </a:r>
            <a:r>
              <a:rPr lang="fr-FR" sz="800" b="1" dirty="0" smtClean="0">
                <a:solidFill>
                  <a:schemeClr val="bg1"/>
                </a:solidFill>
              </a:rPr>
              <a:t>.</a:t>
            </a:r>
            <a:endParaRPr lang="fr-FR" sz="800" b="1" dirty="0">
              <a:solidFill>
                <a:schemeClr val="bg1"/>
              </a:solidFill>
            </a:endParaRPr>
          </a:p>
        </p:txBody>
      </p:sp>
      <p:sp>
        <p:nvSpPr>
          <p:cNvPr id="29" name="ZoneTexte 28"/>
          <p:cNvSpPr txBox="1"/>
          <p:nvPr/>
        </p:nvSpPr>
        <p:spPr>
          <a:xfrm>
            <a:off x="1917758" y="6021288"/>
            <a:ext cx="7120543" cy="276999"/>
          </a:xfrm>
          <a:prstGeom prst="rect">
            <a:avLst/>
          </a:prstGeom>
          <a:noFill/>
        </p:spPr>
        <p:txBody>
          <a:bodyPr wrap="square" rtlCol="0">
            <a:spAutoFit/>
          </a:bodyPr>
          <a:lstStyle/>
          <a:p>
            <a:pPr algn="ctr"/>
            <a:r>
              <a:rPr lang="fr-FR" sz="1200" b="1" dirty="0">
                <a:solidFill>
                  <a:srgbClr val="C00000"/>
                </a:solidFill>
              </a:rPr>
              <a:t>Des </a:t>
            </a:r>
            <a:r>
              <a:rPr lang="fr-FR" sz="1200" b="1" dirty="0" err="1">
                <a:solidFill>
                  <a:srgbClr val="C00000"/>
                </a:solidFill>
              </a:rPr>
              <a:t>Webex</a:t>
            </a:r>
            <a:r>
              <a:rPr lang="fr-FR" sz="1200" b="1" dirty="0">
                <a:solidFill>
                  <a:srgbClr val="C00000"/>
                </a:solidFill>
              </a:rPr>
              <a:t> sur le thème de la Santé sont organisées par la Filiale fin mai </a:t>
            </a:r>
          </a:p>
        </p:txBody>
      </p:sp>
      <p:sp>
        <p:nvSpPr>
          <p:cNvPr id="31" name="ZoneTexte 30"/>
          <p:cNvSpPr txBox="1"/>
          <p:nvPr/>
        </p:nvSpPr>
        <p:spPr>
          <a:xfrm>
            <a:off x="6084169" y="3361928"/>
            <a:ext cx="2986205" cy="1384995"/>
          </a:xfrm>
          <a:prstGeom prst="rect">
            <a:avLst/>
          </a:prstGeom>
          <a:solidFill>
            <a:schemeClr val="accent2">
              <a:lumMod val="20000"/>
              <a:lumOff val="80000"/>
            </a:schemeClr>
          </a:solidFill>
        </p:spPr>
        <p:txBody>
          <a:bodyPr wrap="square" rtlCol="0">
            <a:spAutoFit/>
          </a:bodyPr>
          <a:lstStyle/>
          <a:p>
            <a:r>
              <a:rPr lang="fr-FR" sz="1050" b="1" dirty="0" smtClean="0">
                <a:solidFill>
                  <a:srgbClr val="C00000"/>
                </a:solidFill>
              </a:rPr>
              <a:t>Les français se soucient de leur famille, mais ne savent </a:t>
            </a:r>
            <a:r>
              <a:rPr lang="fr-FR" sz="1050" b="1" dirty="0">
                <a:solidFill>
                  <a:srgbClr val="C00000"/>
                </a:solidFill>
              </a:rPr>
              <a:t>pas vraiment comment les </a:t>
            </a:r>
            <a:r>
              <a:rPr lang="fr-FR" sz="1050" b="1" dirty="0" smtClean="0">
                <a:solidFill>
                  <a:srgbClr val="C00000"/>
                </a:solidFill>
              </a:rPr>
              <a:t>protéger</a:t>
            </a:r>
            <a:endParaRPr lang="fr-FR" sz="1050" b="1" dirty="0">
              <a:solidFill>
                <a:srgbClr val="C00000"/>
              </a:solidFill>
            </a:endParaRPr>
          </a:p>
          <a:p>
            <a:pPr marL="171450" indent="-171450">
              <a:buFont typeface="Wingdings" panose="05000000000000000000" pitchFamily="2" charset="2"/>
              <a:buChar char="§"/>
            </a:pPr>
            <a:r>
              <a:rPr lang="fr-FR" sz="1050" dirty="0">
                <a:solidFill>
                  <a:prstClr val="black">
                    <a:lumMod val="50000"/>
                    <a:lumOff val="50000"/>
                  </a:prstClr>
                </a:solidFill>
              </a:rPr>
              <a:t>Pour 81 % des Français, s’assurer pour protéger sa famille en cas de coup dur, c’est important. </a:t>
            </a:r>
          </a:p>
          <a:p>
            <a:pPr marL="171450" indent="-171450">
              <a:buFont typeface="Wingdings" panose="05000000000000000000" pitchFamily="2" charset="2"/>
              <a:buChar char="§"/>
            </a:pPr>
            <a:r>
              <a:rPr lang="fr-FR" sz="1050" dirty="0">
                <a:solidFill>
                  <a:prstClr val="black">
                    <a:lumMod val="50000"/>
                    <a:lumOff val="50000"/>
                  </a:prstClr>
                </a:solidFill>
              </a:rPr>
              <a:t>Pourtant, seulement 50 % déclarent être couverts par un contrat d’assurance prévoyance à titre individuel</a:t>
            </a:r>
            <a:r>
              <a:rPr lang="fr-FR" sz="1050" dirty="0" smtClean="0">
                <a:solidFill>
                  <a:prstClr val="black">
                    <a:lumMod val="50000"/>
                    <a:lumOff val="50000"/>
                  </a:prstClr>
                </a:solidFill>
              </a:rPr>
              <a:t>.</a:t>
            </a:r>
          </a:p>
          <a:p>
            <a:pPr marL="171450" indent="-171450">
              <a:buFont typeface="Wingdings" panose="05000000000000000000" pitchFamily="2" charset="2"/>
              <a:buChar char="§"/>
            </a:pPr>
            <a:endParaRPr lang="fr-FR" sz="1050" dirty="0">
              <a:solidFill>
                <a:prstClr val="black">
                  <a:lumMod val="50000"/>
                  <a:lumOff val="50000"/>
                </a:prstClr>
              </a:solidFill>
            </a:endParaRPr>
          </a:p>
        </p:txBody>
      </p:sp>
      <p:pic>
        <p:nvPicPr>
          <p:cNvPr id="4098" name="Picture 2"/>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8968" t="10212" r="8193" b="60159"/>
          <a:stretch/>
        </p:blipFill>
        <p:spPr bwMode="auto">
          <a:xfrm>
            <a:off x="7901940" y="4434840"/>
            <a:ext cx="952500" cy="207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2" name="Groupe 31"/>
          <p:cNvGrpSpPr/>
          <p:nvPr/>
        </p:nvGrpSpPr>
        <p:grpSpPr>
          <a:xfrm>
            <a:off x="6184901" y="79127"/>
            <a:ext cx="2665294" cy="185794"/>
            <a:chOff x="3581398" y="6163732"/>
            <a:chExt cx="4444995" cy="211667"/>
          </a:xfrm>
        </p:grpSpPr>
        <p:sp>
          <p:nvSpPr>
            <p:cNvPr id="36" name="Rectangle 35"/>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Gestion Privée</a:t>
              </a:r>
              <a:endParaRPr lang="fr-FR" sz="900" b="1" dirty="0">
                <a:solidFill>
                  <a:schemeClr val="tx1">
                    <a:lumMod val="65000"/>
                    <a:lumOff val="35000"/>
                  </a:schemeClr>
                </a:solidFill>
              </a:endParaRPr>
            </a:p>
          </p:txBody>
        </p:sp>
        <p:sp>
          <p:nvSpPr>
            <p:cNvPr id="37" name="Rectangle 36"/>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40" name="Rectangle 39"/>
            <p:cNvSpPr/>
            <p:nvPr/>
          </p:nvSpPr>
          <p:spPr>
            <a:xfrm>
              <a:off x="3581398"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Particuliers</a:t>
              </a:r>
              <a:endParaRPr lang="fr-FR" sz="900" b="1" dirty="0">
                <a:solidFill>
                  <a:srgbClr val="C00000"/>
                </a:solidFill>
              </a:endParaRPr>
            </a:p>
          </p:txBody>
        </p:sp>
      </p:grpSp>
    </p:spTree>
    <p:extLst>
      <p:ext uri="{BB962C8B-B14F-4D97-AF65-F5344CB8AC3E}">
        <p14:creationId xmlns:p14="http://schemas.microsoft.com/office/powerpoint/2010/main" val="332639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pPr/>
              <a:t>18</a:t>
            </a:fld>
            <a:endParaRPr lang="fr-BE" dirty="0"/>
          </a:p>
        </p:txBody>
      </p:sp>
      <p:sp>
        <p:nvSpPr>
          <p:cNvPr id="4" name="Espace réservé du texte 3"/>
          <p:cNvSpPr>
            <a:spLocks noGrp="1"/>
          </p:cNvSpPr>
          <p:nvPr>
            <p:ph type="body" sz="quarter" idx="13"/>
          </p:nvPr>
        </p:nvSpPr>
        <p:spPr/>
        <p:txBody>
          <a:bodyPr/>
          <a:lstStyle/>
          <a:p>
            <a:pPr>
              <a:spcBef>
                <a:spcPts val="0"/>
              </a:spcBef>
            </a:pPr>
            <a:r>
              <a:rPr lang="fr-FR" sz="1600" b="1" dirty="0" smtClean="0">
                <a:solidFill>
                  <a:srgbClr val="C00000"/>
                </a:solidFill>
              </a:rPr>
              <a:t>BANCARISATION</a:t>
            </a:r>
          </a:p>
          <a:p>
            <a:pPr>
              <a:spcBef>
                <a:spcPts val="0"/>
              </a:spcBef>
            </a:pPr>
            <a:r>
              <a:rPr lang="fr-FR" sz="1600" b="1" dirty="0" smtClean="0"/>
              <a:t>Des </a:t>
            </a:r>
            <a:r>
              <a:rPr lang="fr-FR" sz="1600" b="1" dirty="0"/>
              <a:t>moyens pour atteindre les 6 </a:t>
            </a:r>
            <a:r>
              <a:rPr lang="fr-FR" sz="1600" b="1" dirty="0" smtClean="0"/>
              <a:t>ventes nettes de forfaits sur 8 semaines / ETP</a:t>
            </a:r>
            <a:endParaRPr lang="fr-FR" sz="1600" b="1" dirty="0"/>
          </a:p>
        </p:txBody>
      </p:sp>
      <p:sp>
        <p:nvSpPr>
          <p:cNvPr id="5" name="Titre 4"/>
          <p:cNvSpPr>
            <a:spLocks noGrp="1"/>
          </p:cNvSpPr>
          <p:nvPr>
            <p:ph type="ctrTitle"/>
          </p:nvPr>
        </p:nvSpPr>
        <p:spPr/>
        <p:txBody>
          <a:bodyPr/>
          <a:lstStyle/>
          <a:p>
            <a:r>
              <a:rPr lang="fr-FR" sz="1300" dirty="0"/>
              <a:t>Moyens : Offres et cibles commerciales</a:t>
            </a:r>
          </a:p>
        </p:txBody>
      </p:sp>
      <p:sp>
        <p:nvSpPr>
          <p:cNvPr id="6" name="Rectangle 5">
            <a:hlinkClick r:id="rId2"/>
          </p:cNvPr>
          <p:cNvSpPr/>
          <p:nvPr/>
        </p:nvSpPr>
        <p:spPr>
          <a:xfrm>
            <a:off x="12211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Book GERC</a:t>
            </a:r>
            <a:endParaRPr lang="fr-FR" sz="1200" b="1" dirty="0">
              <a:solidFill>
                <a:schemeClr val="tx1">
                  <a:lumMod val="75000"/>
                  <a:lumOff val="25000"/>
                </a:schemeClr>
              </a:solidFill>
            </a:endParaRPr>
          </a:p>
        </p:txBody>
      </p:sp>
      <p:sp>
        <p:nvSpPr>
          <p:cNvPr id="7" name="Rectangle 6">
            <a:hlinkClick r:id="rId3"/>
          </p:cNvPr>
          <p:cNvSpPr/>
          <p:nvPr/>
        </p:nvSpPr>
        <p:spPr>
          <a:xfrm>
            <a:off x="234980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ORCA</a:t>
            </a:r>
            <a:endParaRPr lang="fr-FR" sz="1200" b="1" dirty="0">
              <a:solidFill>
                <a:schemeClr val="tx1">
                  <a:lumMod val="75000"/>
                  <a:lumOff val="25000"/>
                </a:schemeClr>
              </a:solidFill>
            </a:endParaRPr>
          </a:p>
        </p:txBody>
      </p:sp>
      <p:sp>
        <p:nvSpPr>
          <p:cNvPr id="8" name="Rectangle 7">
            <a:hlinkClick r:id="rId4"/>
          </p:cNvPr>
          <p:cNvSpPr/>
          <p:nvPr/>
        </p:nvSpPr>
        <p:spPr>
          <a:xfrm>
            <a:off x="4658620"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Offres promo</a:t>
            </a:r>
            <a:endParaRPr lang="fr-FR" sz="1200" b="1" dirty="0">
              <a:solidFill>
                <a:schemeClr val="tx1">
                  <a:lumMod val="75000"/>
                  <a:lumOff val="25000"/>
                </a:schemeClr>
              </a:solidFill>
            </a:endParaRPr>
          </a:p>
        </p:txBody>
      </p:sp>
      <p:sp>
        <p:nvSpPr>
          <p:cNvPr id="9" name="Rectangle 8">
            <a:hlinkClick r:id="rId5" action="ppaction://hlinksldjump"/>
          </p:cNvPr>
          <p:cNvSpPr/>
          <p:nvPr/>
        </p:nvSpPr>
        <p:spPr>
          <a:xfrm>
            <a:off x="6890868"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Boîte à outils</a:t>
            </a:r>
            <a:endParaRPr lang="fr-FR" sz="1200" b="1" dirty="0">
              <a:solidFill>
                <a:schemeClr val="tx1">
                  <a:lumMod val="75000"/>
                  <a:lumOff val="25000"/>
                </a:schemeClr>
              </a:solidFill>
            </a:endParaRPr>
          </a:p>
        </p:txBody>
      </p:sp>
      <p:pic>
        <p:nvPicPr>
          <p:cNvPr id="10"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1778769" y="6386568"/>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4005990"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6310246"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8542494"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Connecteur droit 13"/>
          <p:cNvCxnSpPr/>
          <p:nvPr/>
        </p:nvCxnSpPr>
        <p:spPr>
          <a:xfrm>
            <a:off x="5508104" y="1414830"/>
            <a:ext cx="0" cy="4735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1777716" y="2468894"/>
            <a:ext cx="3514363" cy="784830"/>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rgbClr val="C00000"/>
                </a:solidFill>
              </a:rPr>
              <a:t>2TF JEUNES sans </a:t>
            </a:r>
            <a:r>
              <a:rPr lang="fr-FR" sz="1200" b="1" dirty="0" smtClean="0">
                <a:solidFill>
                  <a:srgbClr val="C00000"/>
                </a:solidFill>
              </a:rPr>
              <a:t>BL </a:t>
            </a:r>
            <a:r>
              <a:rPr lang="fr-FR" sz="1200" dirty="0" smtClean="0">
                <a:solidFill>
                  <a:prstClr val="black">
                    <a:lumMod val="65000"/>
                    <a:lumOff val="35000"/>
                  </a:prstClr>
                </a:solidFill>
              </a:rPr>
              <a:t>(</a:t>
            </a:r>
            <a:r>
              <a:rPr lang="fr-FR" sz="1200" dirty="0" smtClean="0">
                <a:solidFill>
                  <a:schemeClr val="tx1">
                    <a:lumMod val="65000"/>
                    <a:lumOff val="35000"/>
                  </a:schemeClr>
                </a:solidFill>
              </a:rPr>
              <a:t>20 700 clients</a:t>
            </a:r>
            <a:r>
              <a:rPr lang="fr-FR" sz="1200" dirty="0" smtClean="0">
                <a:solidFill>
                  <a:prstClr val="black">
                    <a:lumMod val="65000"/>
                    <a:lumOff val="35000"/>
                  </a:prstClr>
                </a:solidFill>
              </a:rPr>
              <a:t>)</a:t>
            </a:r>
          </a:p>
          <a:p>
            <a:pPr lvl="1"/>
            <a:r>
              <a:rPr lang="fr-FR" sz="1100" b="1" dirty="0" smtClean="0">
                <a:solidFill>
                  <a:prstClr val="black">
                    <a:lumMod val="75000"/>
                    <a:lumOff val="25000"/>
                  </a:prstClr>
                </a:solidFill>
              </a:rPr>
              <a:t>Ces jeunes clients </a:t>
            </a:r>
            <a:r>
              <a:rPr lang="fr-FR" sz="1100" dirty="0" smtClean="0">
                <a:solidFill>
                  <a:prstClr val="black">
                    <a:lumMod val="75000"/>
                    <a:lumOff val="25000"/>
                  </a:prstClr>
                </a:solidFill>
              </a:rPr>
              <a:t>sont âgés de 18 à 25 ans et </a:t>
            </a:r>
            <a:r>
              <a:rPr lang="fr-FR" sz="1100" b="1" dirty="0" smtClean="0">
                <a:solidFill>
                  <a:prstClr val="black">
                    <a:lumMod val="75000"/>
                    <a:lumOff val="25000"/>
                  </a:prstClr>
                </a:solidFill>
              </a:rPr>
              <a:t>ne détiennent pas de Bouquet Liberté</a:t>
            </a:r>
            <a:r>
              <a:rPr lang="fr-FR" sz="1100" dirty="0" smtClean="0">
                <a:solidFill>
                  <a:prstClr val="black">
                    <a:lumMod val="75000"/>
                    <a:lumOff val="25000"/>
                  </a:prstClr>
                </a:solidFill>
              </a:rPr>
              <a:t>. Leur surface financière est  </a:t>
            </a:r>
            <a:r>
              <a:rPr lang="fr-FR" sz="1100" dirty="0">
                <a:solidFill>
                  <a:prstClr val="black">
                    <a:lumMod val="75000"/>
                    <a:lumOff val="25000"/>
                  </a:prstClr>
                </a:solidFill>
              </a:rPr>
              <a:t>&gt;= 500 </a:t>
            </a:r>
            <a:r>
              <a:rPr lang="fr-FR" sz="1100" dirty="0" smtClean="0">
                <a:solidFill>
                  <a:prstClr val="black">
                    <a:lumMod val="75000"/>
                    <a:lumOff val="25000"/>
                  </a:prstClr>
                </a:solidFill>
              </a:rPr>
              <a:t>€</a:t>
            </a:r>
            <a:endParaRPr lang="fr-FR" sz="1100" dirty="0">
              <a:solidFill>
                <a:prstClr val="black">
                  <a:lumMod val="75000"/>
                  <a:lumOff val="25000"/>
                </a:prstClr>
              </a:solidFill>
            </a:endParaRPr>
          </a:p>
        </p:txBody>
      </p:sp>
      <p:sp>
        <p:nvSpPr>
          <p:cNvPr id="16" name="ZoneTexte 15"/>
          <p:cNvSpPr txBox="1"/>
          <p:nvPr/>
        </p:nvSpPr>
        <p:spPr>
          <a:xfrm>
            <a:off x="1777717" y="4005064"/>
            <a:ext cx="3731265" cy="646331"/>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rgbClr val="C00000"/>
                </a:solidFill>
              </a:rPr>
              <a:t>-50% sur le BL pendant 1 an </a:t>
            </a:r>
            <a:r>
              <a:rPr lang="fr-FR" sz="1200" dirty="0">
                <a:solidFill>
                  <a:schemeClr val="tx1">
                    <a:lumMod val="75000"/>
                    <a:lumOff val="25000"/>
                  </a:schemeClr>
                </a:solidFill>
              </a:rPr>
              <a:t>s'il est souscrit avec une Izicarte </a:t>
            </a:r>
            <a:r>
              <a:rPr lang="fr-FR" sz="1200" dirty="0" smtClean="0">
                <a:solidFill>
                  <a:schemeClr val="tx1">
                    <a:lumMod val="75000"/>
                    <a:lumOff val="25000"/>
                  </a:schemeClr>
                </a:solidFill>
              </a:rPr>
              <a:t>1</a:t>
            </a:r>
            <a:r>
              <a:rPr lang="fr-FR" sz="1200" baseline="30000" dirty="0" smtClean="0">
                <a:solidFill>
                  <a:schemeClr val="tx1">
                    <a:lumMod val="75000"/>
                    <a:lumOff val="25000"/>
                  </a:schemeClr>
                </a:solidFill>
              </a:rPr>
              <a:t>er</a:t>
            </a:r>
            <a:r>
              <a:rPr lang="fr-FR" sz="1200" dirty="0" smtClean="0">
                <a:solidFill>
                  <a:schemeClr val="tx1">
                    <a:lumMod val="75000"/>
                    <a:lumOff val="25000"/>
                  </a:schemeClr>
                </a:solidFill>
              </a:rPr>
              <a:t>, Platinum </a:t>
            </a:r>
            <a:r>
              <a:rPr lang="fr-FR" sz="1200" dirty="0">
                <a:solidFill>
                  <a:schemeClr val="tx1">
                    <a:lumMod val="75000"/>
                    <a:lumOff val="25000"/>
                  </a:schemeClr>
                </a:solidFill>
              </a:rPr>
              <a:t>ou une carte Visa </a:t>
            </a:r>
            <a:r>
              <a:rPr lang="fr-FR" sz="1200" dirty="0" smtClean="0">
                <a:solidFill>
                  <a:schemeClr val="tx1">
                    <a:lumMod val="75000"/>
                    <a:lumOff val="25000"/>
                  </a:schemeClr>
                </a:solidFill>
              </a:rPr>
              <a:t>Infinite</a:t>
            </a:r>
          </a:p>
          <a:p>
            <a:pPr marL="177800"/>
            <a:r>
              <a:rPr lang="fr-FR" sz="1200" dirty="0" smtClean="0">
                <a:solidFill>
                  <a:schemeClr val="tx1">
                    <a:lumMod val="75000"/>
                    <a:lumOff val="25000"/>
                  </a:schemeClr>
                </a:solidFill>
                <a:sym typeface="Wingdings" panose="05000000000000000000" pitchFamily="2" charset="2"/>
              </a:rPr>
              <a:t></a:t>
            </a:r>
            <a:r>
              <a:rPr lang="fr-FR" sz="1200" dirty="0" smtClean="0">
                <a:solidFill>
                  <a:schemeClr val="tx1">
                    <a:lumMod val="75000"/>
                    <a:lumOff val="25000"/>
                  </a:schemeClr>
                </a:solidFill>
              </a:rPr>
              <a:t>Pour les entrées en relation et montée sen gamme</a:t>
            </a:r>
            <a:endParaRPr lang="fr-FR" sz="1200" dirty="0">
              <a:solidFill>
                <a:schemeClr val="tx1">
                  <a:lumMod val="75000"/>
                  <a:lumOff val="25000"/>
                </a:schemeClr>
              </a:solidFill>
            </a:endParaRPr>
          </a:p>
        </p:txBody>
      </p:sp>
      <p:sp>
        <p:nvSpPr>
          <p:cNvPr id="17" name="ZoneTexte 16"/>
          <p:cNvSpPr txBox="1"/>
          <p:nvPr/>
        </p:nvSpPr>
        <p:spPr>
          <a:xfrm>
            <a:off x="1777716" y="1492042"/>
            <a:ext cx="3514363" cy="784830"/>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rgbClr val="C00000"/>
                </a:solidFill>
              </a:rPr>
              <a:t>2TF BANCA </a:t>
            </a:r>
            <a:r>
              <a:rPr lang="fr-FR" sz="1200" b="1" dirty="0" smtClean="0">
                <a:solidFill>
                  <a:srgbClr val="C00000"/>
                </a:solidFill>
              </a:rPr>
              <a:t>Conquête Izicarte </a:t>
            </a:r>
            <a:r>
              <a:rPr lang="fr-FR" sz="1200" dirty="0">
                <a:solidFill>
                  <a:prstClr val="black">
                    <a:lumMod val="65000"/>
                    <a:lumOff val="35000"/>
                  </a:prstClr>
                </a:solidFill>
              </a:rPr>
              <a:t>(à venir)</a:t>
            </a:r>
          </a:p>
          <a:p>
            <a:pPr lvl="1"/>
            <a:r>
              <a:rPr lang="fr-FR" sz="1100" dirty="0" smtClean="0">
                <a:solidFill>
                  <a:prstClr val="black">
                    <a:lumMod val="75000"/>
                    <a:lumOff val="25000"/>
                  </a:prstClr>
                </a:solidFill>
              </a:rPr>
              <a:t>Ces clients sont âgés de 18 à 65 ans et ont </a:t>
            </a:r>
            <a:r>
              <a:rPr lang="fr-FR" sz="1100" b="1" dirty="0" smtClean="0">
                <a:solidFill>
                  <a:prstClr val="black">
                    <a:lumMod val="75000"/>
                    <a:lumOff val="25000"/>
                  </a:prstClr>
                </a:solidFill>
              </a:rPr>
              <a:t>des flux &gt; </a:t>
            </a:r>
            <a:r>
              <a:rPr lang="fr-FR" sz="1100" b="1" dirty="0">
                <a:solidFill>
                  <a:prstClr val="black">
                    <a:lumMod val="75000"/>
                    <a:lumOff val="25000"/>
                  </a:prstClr>
                </a:solidFill>
              </a:rPr>
              <a:t>1000</a:t>
            </a:r>
            <a:r>
              <a:rPr lang="fr-FR" sz="1100" b="1" dirty="0" smtClean="0">
                <a:solidFill>
                  <a:prstClr val="black">
                    <a:lumMod val="75000"/>
                    <a:lumOff val="25000"/>
                  </a:prstClr>
                </a:solidFill>
              </a:rPr>
              <a:t>€</a:t>
            </a:r>
            <a:r>
              <a:rPr lang="fr-FR" sz="1100" dirty="0" smtClean="0">
                <a:solidFill>
                  <a:prstClr val="black">
                    <a:lumMod val="75000"/>
                    <a:lumOff val="25000"/>
                  </a:prstClr>
                </a:solidFill>
              </a:rPr>
              <a:t>, </a:t>
            </a:r>
            <a:r>
              <a:rPr lang="fr-FR" sz="1100" dirty="0">
                <a:solidFill>
                  <a:prstClr val="black">
                    <a:lumMod val="75000"/>
                    <a:lumOff val="25000"/>
                  </a:prstClr>
                </a:solidFill>
              </a:rPr>
              <a:t>avec CB VISA Classique, sans IZICARTE (relance </a:t>
            </a:r>
            <a:r>
              <a:rPr lang="fr-FR" sz="1100" dirty="0" smtClean="0">
                <a:solidFill>
                  <a:prstClr val="black">
                    <a:lumMod val="75000"/>
                    <a:lumOff val="25000"/>
                  </a:prstClr>
                </a:solidFill>
              </a:rPr>
              <a:t>e-mailing </a:t>
            </a:r>
            <a:r>
              <a:rPr lang="fr-FR" sz="1100" dirty="0">
                <a:solidFill>
                  <a:prstClr val="black">
                    <a:lumMod val="75000"/>
                    <a:lumOff val="25000"/>
                  </a:prstClr>
                </a:solidFill>
              </a:rPr>
              <a:t>juin)</a:t>
            </a:r>
          </a:p>
        </p:txBody>
      </p:sp>
      <p:sp>
        <p:nvSpPr>
          <p:cNvPr id="18" name="Cœur 17"/>
          <p:cNvSpPr/>
          <p:nvPr/>
        </p:nvSpPr>
        <p:spPr>
          <a:xfrm>
            <a:off x="5736198" y="4985523"/>
            <a:ext cx="207402" cy="199124"/>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9" name="Rectangle 18"/>
          <p:cNvSpPr/>
          <p:nvPr/>
        </p:nvSpPr>
        <p:spPr>
          <a:xfrm>
            <a:off x="1776839" y="4710916"/>
            <a:ext cx="3731265" cy="461665"/>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Avantage 2ème carte : </a:t>
            </a:r>
            <a:r>
              <a:rPr lang="fr-FR" sz="1200" dirty="0">
                <a:solidFill>
                  <a:schemeClr val="tx1">
                    <a:lumMod val="75000"/>
                    <a:lumOff val="25000"/>
                  </a:schemeClr>
                </a:solidFill>
              </a:rPr>
              <a:t>Tarification préférentielle sur une </a:t>
            </a:r>
            <a:r>
              <a:rPr lang="fr-FR" sz="1200" dirty="0" smtClean="0">
                <a:solidFill>
                  <a:schemeClr val="tx1">
                    <a:lumMod val="75000"/>
                    <a:lumOff val="25000"/>
                  </a:schemeClr>
                </a:solidFill>
              </a:rPr>
              <a:t>2</a:t>
            </a:r>
            <a:r>
              <a:rPr lang="fr-FR" sz="1200" baseline="30000" dirty="0" smtClean="0">
                <a:solidFill>
                  <a:schemeClr val="tx1">
                    <a:lumMod val="75000"/>
                    <a:lumOff val="25000"/>
                  </a:schemeClr>
                </a:solidFill>
              </a:rPr>
              <a:t>ème</a:t>
            </a:r>
            <a:r>
              <a:rPr lang="fr-FR" sz="1200" dirty="0" smtClean="0">
                <a:solidFill>
                  <a:schemeClr val="tx1">
                    <a:lumMod val="75000"/>
                    <a:lumOff val="25000"/>
                  </a:schemeClr>
                </a:solidFill>
              </a:rPr>
              <a:t> carte </a:t>
            </a:r>
            <a:r>
              <a:rPr lang="fr-FR" sz="1200" dirty="0">
                <a:solidFill>
                  <a:schemeClr val="tx1">
                    <a:lumMod val="75000"/>
                    <a:lumOff val="25000"/>
                  </a:schemeClr>
                </a:solidFill>
              </a:rPr>
              <a:t>selon le type de carte</a:t>
            </a:r>
          </a:p>
        </p:txBody>
      </p:sp>
      <p:sp>
        <p:nvSpPr>
          <p:cNvPr id="21" name="Rectangle 20"/>
          <p:cNvSpPr/>
          <p:nvPr/>
        </p:nvSpPr>
        <p:spPr>
          <a:xfrm>
            <a:off x="1777717" y="5249716"/>
            <a:ext cx="3731265" cy="1015663"/>
          </a:xfrm>
          <a:prstGeom prst="rect">
            <a:avLst/>
          </a:prstGeom>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A compter du 16 mai – Offres Jeunes (EER / MEG):</a:t>
            </a:r>
          </a:p>
          <a:p>
            <a:pPr marL="628650" lvl="1" indent="-171450">
              <a:buFont typeface="Courier New" panose="02070309020205020404" pitchFamily="49" charset="0"/>
              <a:buChar char="o"/>
            </a:pPr>
            <a:r>
              <a:rPr lang="fr-FR" sz="1200" dirty="0" smtClean="0">
                <a:solidFill>
                  <a:schemeClr val="tx1">
                    <a:lumMod val="75000"/>
                    <a:lumOff val="25000"/>
                  </a:schemeClr>
                </a:solidFill>
              </a:rPr>
              <a:t>16/21 </a:t>
            </a:r>
            <a:r>
              <a:rPr lang="fr-FR" sz="1200" dirty="0">
                <a:solidFill>
                  <a:schemeClr val="tx1">
                    <a:lumMod val="75000"/>
                    <a:lumOff val="25000"/>
                  </a:schemeClr>
                </a:solidFill>
              </a:rPr>
              <a:t>ans : </a:t>
            </a:r>
            <a:r>
              <a:rPr lang="fr-FR" sz="1200" b="1" dirty="0">
                <a:solidFill>
                  <a:srgbClr val="C00000"/>
                </a:solidFill>
              </a:rPr>
              <a:t>BL gratuit </a:t>
            </a:r>
            <a:r>
              <a:rPr lang="fr-FR" sz="1200" b="1" dirty="0" smtClean="0">
                <a:solidFill>
                  <a:srgbClr val="C00000"/>
                </a:solidFill>
              </a:rPr>
              <a:t>pendant 2 ans </a:t>
            </a:r>
            <a:r>
              <a:rPr lang="fr-FR" sz="1200" dirty="0" smtClean="0">
                <a:solidFill>
                  <a:schemeClr val="tx1">
                    <a:lumMod val="75000"/>
                    <a:lumOff val="25000"/>
                  </a:schemeClr>
                </a:solidFill>
              </a:rPr>
              <a:t>avec VISA </a:t>
            </a:r>
            <a:r>
              <a:rPr lang="fr-FR" sz="1200" dirty="0" err="1" smtClean="0">
                <a:solidFill>
                  <a:schemeClr val="tx1">
                    <a:lumMod val="75000"/>
                    <a:lumOff val="25000"/>
                  </a:schemeClr>
                </a:solidFill>
              </a:rPr>
              <a:t>Classic</a:t>
            </a:r>
            <a:r>
              <a:rPr lang="fr-FR" sz="1200" dirty="0" smtClean="0">
                <a:solidFill>
                  <a:schemeClr val="tx1">
                    <a:lumMod val="75000"/>
                    <a:lumOff val="25000"/>
                  </a:schemeClr>
                </a:solidFill>
              </a:rPr>
              <a:t> et Izicarte </a:t>
            </a:r>
            <a:r>
              <a:rPr lang="fr-FR" sz="1200" dirty="0" err="1" smtClean="0">
                <a:solidFill>
                  <a:schemeClr val="tx1">
                    <a:lumMod val="75000"/>
                    <a:lumOff val="25000"/>
                  </a:schemeClr>
                </a:solidFill>
              </a:rPr>
              <a:t>Classic</a:t>
            </a:r>
            <a:endParaRPr lang="fr-FR" sz="1200" dirty="0" smtClean="0">
              <a:solidFill>
                <a:schemeClr val="tx1">
                  <a:lumMod val="75000"/>
                  <a:lumOff val="25000"/>
                </a:schemeClr>
              </a:solidFill>
            </a:endParaRPr>
          </a:p>
          <a:p>
            <a:pPr marL="628650" lvl="1" indent="-171450">
              <a:buFont typeface="Courier New" panose="02070309020205020404" pitchFamily="49" charset="0"/>
              <a:buChar char="o"/>
            </a:pPr>
            <a:r>
              <a:rPr lang="fr-FR" sz="1200" dirty="0" smtClean="0">
                <a:solidFill>
                  <a:schemeClr val="tx1">
                    <a:lumMod val="75000"/>
                    <a:lumOff val="25000"/>
                  </a:schemeClr>
                </a:solidFill>
              </a:rPr>
              <a:t>18/25 </a:t>
            </a:r>
            <a:r>
              <a:rPr lang="fr-FR" sz="1200" dirty="0">
                <a:solidFill>
                  <a:schemeClr val="tx1">
                    <a:lumMod val="75000"/>
                    <a:lumOff val="25000"/>
                  </a:schemeClr>
                </a:solidFill>
              </a:rPr>
              <a:t>ans : </a:t>
            </a:r>
            <a:r>
              <a:rPr lang="fr-FR" sz="1200" b="1" dirty="0">
                <a:solidFill>
                  <a:srgbClr val="C00000"/>
                </a:solidFill>
              </a:rPr>
              <a:t>BL à 1€/mois </a:t>
            </a:r>
            <a:r>
              <a:rPr lang="fr-FR" sz="1200" b="1" dirty="0" smtClean="0">
                <a:solidFill>
                  <a:srgbClr val="C00000"/>
                </a:solidFill>
              </a:rPr>
              <a:t>pendant 2 ans </a:t>
            </a:r>
            <a:r>
              <a:rPr lang="fr-FR" sz="1200" dirty="0" smtClean="0">
                <a:solidFill>
                  <a:schemeClr val="tx1">
                    <a:lumMod val="75000"/>
                    <a:lumOff val="25000"/>
                  </a:schemeClr>
                </a:solidFill>
              </a:rPr>
              <a:t>avec VISA Premier et Izicarte Premier</a:t>
            </a:r>
            <a:endParaRPr lang="fr-FR" sz="1200" dirty="0">
              <a:solidFill>
                <a:schemeClr val="tx1">
                  <a:lumMod val="75000"/>
                  <a:lumOff val="25000"/>
                </a:schemeClr>
              </a:solidFill>
            </a:endParaRPr>
          </a:p>
        </p:txBody>
      </p:sp>
      <p:sp>
        <p:nvSpPr>
          <p:cNvPr id="22" name="ZoneTexte 21"/>
          <p:cNvSpPr txBox="1"/>
          <p:nvPr/>
        </p:nvSpPr>
        <p:spPr>
          <a:xfrm>
            <a:off x="6029899" y="4920872"/>
            <a:ext cx="3070212" cy="769441"/>
          </a:xfrm>
          <a:prstGeom prst="rect">
            <a:avLst/>
          </a:prstGeom>
          <a:solidFill>
            <a:schemeClr val="accent2">
              <a:lumMod val="20000"/>
              <a:lumOff val="80000"/>
            </a:schemeClr>
          </a:solidFill>
        </p:spPr>
        <p:txBody>
          <a:bodyPr wrap="square" rtlCol="0">
            <a:spAutoFit/>
          </a:bodyPr>
          <a:lstStyle/>
          <a:p>
            <a:r>
              <a:rPr lang="fr-FR" sz="1100" dirty="0" smtClean="0">
                <a:solidFill>
                  <a:srgbClr val="C00000"/>
                </a:solidFill>
              </a:rPr>
              <a:t>Progression </a:t>
            </a:r>
            <a:r>
              <a:rPr lang="fr-FR" sz="1100" dirty="0">
                <a:solidFill>
                  <a:srgbClr val="C00000"/>
                </a:solidFill>
              </a:rPr>
              <a:t>continue de la mobilité bancaire depuis 2013, </a:t>
            </a:r>
            <a:r>
              <a:rPr lang="fr-FR" sz="1100" dirty="0" smtClean="0">
                <a:solidFill>
                  <a:srgbClr val="C00000"/>
                </a:solidFill>
              </a:rPr>
              <a:t>qui atteint 4,8</a:t>
            </a:r>
            <a:r>
              <a:rPr lang="fr-FR" sz="1100" dirty="0">
                <a:solidFill>
                  <a:srgbClr val="C00000"/>
                </a:solidFill>
              </a:rPr>
              <a:t>% en 2018. </a:t>
            </a:r>
            <a:endParaRPr lang="fr-FR" sz="1100" dirty="0" smtClean="0">
              <a:solidFill>
                <a:srgbClr val="C00000"/>
              </a:solidFill>
            </a:endParaRPr>
          </a:p>
          <a:p>
            <a:r>
              <a:rPr lang="fr-FR" sz="1100" b="1" dirty="0" smtClean="0">
                <a:solidFill>
                  <a:srgbClr val="C00000"/>
                </a:solidFill>
              </a:rPr>
              <a:t>Le </a:t>
            </a:r>
            <a:r>
              <a:rPr lang="fr-FR" sz="1100" b="1" dirty="0">
                <a:solidFill>
                  <a:srgbClr val="C00000"/>
                </a:solidFill>
              </a:rPr>
              <a:t>capital Confiance et les conseillers sont les remparts des Banques </a:t>
            </a:r>
            <a:r>
              <a:rPr lang="fr-FR" sz="1100" b="1" dirty="0" smtClean="0">
                <a:solidFill>
                  <a:srgbClr val="C00000"/>
                </a:solidFill>
              </a:rPr>
              <a:t>traditionnelles.</a:t>
            </a:r>
            <a:endParaRPr lang="fr-FR" sz="1100" b="1" dirty="0">
              <a:solidFill>
                <a:srgbClr val="C00000"/>
              </a:solidFill>
            </a:endParaRPr>
          </a:p>
        </p:txBody>
      </p:sp>
      <p:sp>
        <p:nvSpPr>
          <p:cNvPr id="26" name="ZoneTexte 25"/>
          <p:cNvSpPr txBox="1"/>
          <p:nvPr/>
        </p:nvSpPr>
        <p:spPr>
          <a:xfrm>
            <a:off x="5652121" y="1963516"/>
            <a:ext cx="3447990" cy="1680460"/>
          </a:xfrm>
          <a:prstGeom prst="rect">
            <a:avLst/>
          </a:prstGeom>
          <a:noFill/>
        </p:spPr>
        <p:txBody>
          <a:bodyPr wrap="square" rtlCol="0">
            <a:spAutoFit/>
          </a:bodyPr>
          <a:lstStyle/>
          <a:p>
            <a:pPr marL="171450" indent="-171450">
              <a:spcBef>
                <a:spcPct val="20000"/>
              </a:spcBef>
              <a:buClr>
                <a:srgbClr val="C00000"/>
              </a:buClr>
              <a:buFont typeface="Wingdings" panose="05000000000000000000" pitchFamily="2" charset="2"/>
              <a:buChar char="§"/>
            </a:pPr>
            <a:r>
              <a:rPr lang="fr-FR" sz="1200" b="1" dirty="0" smtClean="0">
                <a:solidFill>
                  <a:schemeClr val="tx1">
                    <a:lumMod val="75000"/>
                    <a:lumOff val="25000"/>
                  </a:schemeClr>
                </a:solidFill>
              </a:rPr>
              <a:t>Quels sont vos habitudes de consommation ? </a:t>
            </a:r>
          </a:p>
          <a:p>
            <a:pPr marL="628650" lvl="1" indent="-171450">
              <a:spcBef>
                <a:spcPct val="20000"/>
              </a:spcBef>
              <a:buClr>
                <a:srgbClr val="C00000"/>
              </a:buClr>
              <a:buFont typeface="Courier New" panose="02070309020205020404" pitchFamily="49" charset="0"/>
              <a:buChar char="o"/>
            </a:pPr>
            <a:r>
              <a:rPr lang="fr-FR" sz="1200" dirty="0" smtClean="0">
                <a:solidFill>
                  <a:schemeClr val="tx1">
                    <a:lumMod val="75000"/>
                    <a:lumOff val="25000"/>
                  </a:schemeClr>
                </a:solidFill>
              </a:rPr>
              <a:t>Voyages/ski </a:t>
            </a:r>
            <a:r>
              <a:rPr lang="fr-FR" sz="1200" dirty="0">
                <a:solidFill>
                  <a:schemeClr val="tx1">
                    <a:lumMod val="75000"/>
                    <a:lumOff val="25000"/>
                  </a:schemeClr>
                </a:solidFill>
              </a:rPr>
              <a:t>= </a:t>
            </a:r>
            <a:r>
              <a:rPr lang="fr-FR" sz="1200" dirty="0" smtClean="0">
                <a:solidFill>
                  <a:schemeClr val="tx1">
                    <a:lumMod val="75000"/>
                    <a:lumOff val="25000"/>
                  </a:schemeClr>
                </a:solidFill>
              </a:rPr>
              <a:t>Izicarte Visa </a:t>
            </a:r>
            <a:r>
              <a:rPr lang="fr-FR" sz="1200" dirty="0">
                <a:solidFill>
                  <a:schemeClr val="tx1">
                    <a:lumMod val="75000"/>
                    <a:lumOff val="25000"/>
                  </a:schemeClr>
                </a:solidFill>
              </a:rPr>
              <a:t>premier avec ses </a:t>
            </a:r>
            <a:r>
              <a:rPr lang="fr-FR" sz="1200" dirty="0" smtClean="0">
                <a:solidFill>
                  <a:schemeClr val="tx1">
                    <a:lumMod val="75000"/>
                    <a:lumOff val="25000"/>
                  </a:schemeClr>
                </a:solidFill>
              </a:rPr>
              <a:t>assurances et facilités de paiement</a:t>
            </a:r>
            <a:endParaRPr lang="fr-FR" sz="1200" dirty="0">
              <a:solidFill>
                <a:schemeClr val="tx1">
                  <a:lumMod val="75000"/>
                  <a:lumOff val="25000"/>
                </a:schemeClr>
              </a:solidFill>
            </a:endParaRPr>
          </a:p>
          <a:p>
            <a:pPr marL="628650" lvl="1" indent="-171450">
              <a:spcBef>
                <a:spcPct val="20000"/>
              </a:spcBef>
              <a:buClr>
                <a:srgbClr val="C00000"/>
              </a:buClr>
              <a:buFont typeface="Courier New" panose="02070309020205020404" pitchFamily="49" charset="0"/>
              <a:buChar char="o"/>
            </a:pPr>
            <a:r>
              <a:rPr lang="fr-FR" sz="1200" dirty="0" smtClean="0">
                <a:solidFill>
                  <a:schemeClr val="tx1">
                    <a:lumMod val="75000"/>
                    <a:lumOff val="25000"/>
                  </a:schemeClr>
                </a:solidFill>
              </a:rPr>
              <a:t>Besoin </a:t>
            </a:r>
            <a:r>
              <a:rPr lang="fr-FR" sz="1200" dirty="0">
                <a:solidFill>
                  <a:schemeClr val="tx1">
                    <a:lumMod val="75000"/>
                    <a:lumOff val="25000"/>
                  </a:schemeClr>
                </a:solidFill>
              </a:rPr>
              <a:t>de souplesse budgétaire = </a:t>
            </a:r>
            <a:r>
              <a:rPr lang="fr-FR" sz="1200" dirty="0" err="1">
                <a:solidFill>
                  <a:schemeClr val="tx1">
                    <a:lumMod val="75000"/>
                    <a:lumOff val="25000"/>
                  </a:schemeClr>
                </a:solidFill>
              </a:rPr>
              <a:t>izicarte</a:t>
            </a:r>
            <a:r>
              <a:rPr lang="fr-FR" sz="1200" dirty="0">
                <a:solidFill>
                  <a:schemeClr val="tx1">
                    <a:lumMod val="75000"/>
                    <a:lumOff val="25000"/>
                  </a:schemeClr>
                </a:solidFill>
              </a:rPr>
              <a:t> et sa réserve à piloter en </a:t>
            </a:r>
            <a:r>
              <a:rPr lang="fr-FR" sz="1200" dirty="0" smtClean="0">
                <a:solidFill>
                  <a:schemeClr val="tx1">
                    <a:lumMod val="75000"/>
                    <a:lumOff val="25000"/>
                  </a:schemeClr>
                </a:solidFill>
              </a:rPr>
              <a:t>autonomie</a:t>
            </a:r>
          </a:p>
          <a:p>
            <a:pPr marL="628650" lvl="1" indent="-171450">
              <a:spcBef>
                <a:spcPct val="20000"/>
              </a:spcBef>
              <a:buClr>
                <a:srgbClr val="C00000"/>
              </a:buClr>
              <a:buFont typeface="Courier New" panose="02070309020205020404" pitchFamily="49" charset="0"/>
              <a:buChar char="o"/>
            </a:pPr>
            <a:r>
              <a:rPr lang="fr-FR" sz="1200" dirty="0" smtClean="0">
                <a:solidFill>
                  <a:schemeClr val="tx1">
                    <a:lumMod val="75000"/>
                    <a:lumOff val="25000"/>
                  </a:schemeClr>
                </a:solidFill>
              </a:rPr>
              <a:t>Dépenses classiques = Bouquet Liberté et son socle de base contenant les services essentiels</a:t>
            </a:r>
          </a:p>
        </p:txBody>
      </p:sp>
      <p:grpSp>
        <p:nvGrpSpPr>
          <p:cNvPr id="27" name="Groupe 26"/>
          <p:cNvGrpSpPr/>
          <p:nvPr/>
        </p:nvGrpSpPr>
        <p:grpSpPr>
          <a:xfrm>
            <a:off x="5616166" y="1409831"/>
            <a:ext cx="3044179" cy="520464"/>
            <a:chOff x="2350362" y="1275003"/>
            <a:chExt cx="3044179" cy="292761"/>
          </a:xfrm>
        </p:grpSpPr>
        <p:pic>
          <p:nvPicPr>
            <p:cNvPr id="28" name="Picture 8" descr="C:\Users\A2173216\Desktop\list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50362" y="1275003"/>
              <a:ext cx="540010" cy="292761"/>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2810179" y="1346561"/>
              <a:ext cx="2584362" cy="164468"/>
            </a:xfrm>
            <a:prstGeom prst="rect">
              <a:avLst/>
            </a:prstGeom>
          </p:spPr>
          <p:txBody>
            <a:bodyPr wrap="none">
              <a:spAutoFit/>
            </a:bodyPr>
            <a:lstStyle/>
            <a:p>
              <a:pPr>
                <a:spcBef>
                  <a:spcPct val="20000"/>
                </a:spcBef>
              </a:pPr>
              <a:r>
                <a:rPr lang="fr-FR" sz="1300" b="1" dirty="0">
                  <a:solidFill>
                    <a:schemeClr val="tx1">
                      <a:lumMod val="75000"/>
                      <a:lumOff val="25000"/>
                    </a:schemeClr>
                  </a:solidFill>
                </a:rPr>
                <a:t>Des idées pour lancer la discussion</a:t>
              </a:r>
            </a:p>
          </p:txBody>
        </p:sp>
      </p:grpSp>
      <p:sp>
        <p:nvSpPr>
          <p:cNvPr id="33" name="Rectangle 32"/>
          <p:cNvSpPr/>
          <p:nvPr/>
        </p:nvSpPr>
        <p:spPr>
          <a:xfrm>
            <a:off x="468138" y="2083069"/>
            <a:ext cx="1511575" cy="698653"/>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r>
              <a:rPr lang="fr-FR" sz="1200" i="1" dirty="0" smtClean="0">
                <a:solidFill>
                  <a:schemeClr val="tx1">
                    <a:lumMod val="75000"/>
                    <a:lumOff val="25000"/>
                  </a:schemeClr>
                </a:solidFill>
              </a:rPr>
              <a:t>Les cibles GERC prioritaires</a:t>
            </a:r>
            <a:endParaRPr lang="fr-FR" sz="1200" i="1" dirty="0">
              <a:solidFill>
                <a:schemeClr val="tx1">
                  <a:lumMod val="75000"/>
                  <a:lumOff val="25000"/>
                </a:schemeClr>
              </a:solidFill>
            </a:endParaRPr>
          </a:p>
        </p:txBody>
      </p:sp>
      <p:sp>
        <p:nvSpPr>
          <p:cNvPr id="34" name="Rectangle 33"/>
          <p:cNvSpPr/>
          <p:nvPr/>
        </p:nvSpPr>
        <p:spPr>
          <a:xfrm>
            <a:off x="468137" y="4096428"/>
            <a:ext cx="1583583" cy="292388"/>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Offres du moment</a:t>
            </a:r>
            <a:endParaRPr lang="fr-FR" sz="1300" b="1" dirty="0">
              <a:solidFill>
                <a:schemeClr val="tx1">
                  <a:lumMod val="75000"/>
                  <a:lumOff val="25000"/>
                </a:schemeClr>
              </a:solidFill>
            </a:endParaRPr>
          </a:p>
        </p:txBody>
      </p:sp>
      <p:pic>
        <p:nvPicPr>
          <p:cNvPr id="35" name="Picture 9" descr="C:\Users\A2173216\Desktop\offr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772" y="4005064"/>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36" name="Image 35"/>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88" y="2084851"/>
            <a:ext cx="815128" cy="531343"/>
          </a:xfrm>
          <a:prstGeom prst="rect">
            <a:avLst/>
          </a:prstGeom>
        </p:spPr>
      </p:pic>
      <p:sp>
        <p:nvSpPr>
          <p:cNvPr id="37" name="ZoneTexte 36"/>
          <p:cNvSpPr txBox="1"/>
          <p:nvPr/>
        </p:nvSpPr>
        <p:spPr>
          <a:xfrm>
            <a:off x="7956376" y="-357336"/>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BL</a:t>
            </a:r>
            <a:endParaRPr lang="fr-FR" sz="800" b="1" dirty="0">
              <a:solidFill>
                <a:schemeClr val="bg1"/>
              </a:solidFill>
            </a:endParaRPr>
          </a:p>
        </p:txBody>
      </p:sp>
      <p:sp>
        <p:nvSpPr>
          <p:cNvPr id="30" name="ZoneTexte 29"/>
          <p:cNvSpPr txBox="1"/>
          <p:nvPr/>
        </p:nvSpPr>
        <p:spPr>
          <a:xfrm>
            <a:off x="6029899" y="3896405"/>
            <a:ext cx="3070212" cy="769441"/>
          </a:xfrm>
          <a:prstGeom prst="rect">
            <a:avLst/>
          </a:prstGeom>
          <a:solidFill>
            <a:schemeClr val="accent2">
              <a:lumMod val="20000"/>
              <a:lumOff val="80000"/>
            </a:schemeClr>
          </a:solidFill>
        </p:spPr>
        <p:txBody>
          <a:bodyPr wrap="square" rtlCol="0">
            <a:spAutoFit/>
          </a:bodyPr>
          <a:lstStyle/>
          <a:p>
            <a:r>
              <a:rPr lang="fr-FR" sz="1100" b="1" dirty="0" smtClean="0">
                <a:solidFill>
                  <a:prstClr val="black">
                    <a:lumMod val="50000"/>
                    <a:lumOff val="50000"/>
                  </a:prstClr>
                </a:solidFill>
              </a:rPr>
              <a:t>Un </a:t>
            </a:r>
            <a:r>
              <a:rPr lang="fr-FR" sz="1100" b="1" dirty="0">
                <a:solidFill>
                  <a:srgbClr val="C00000"/>
                </a:solidFill>
              </a:rPr>
              <a:t>réel potentiel </a:t>
            </a:r>
            <a:r>
              <a:rPr lang="fr-FR" sz="1100" dirty="0">
                <a:solidFill>
                  <a:prstClr val="black">
                    <a:lumMod val="50000"/>
                    <a:lumOff val="50000"/>
                  </a:prstClr>
                </a:solidFill>
              </a:rPr>
              <a:t>d’accroissement </a:t>
            </a:r>
            <a:r>
              <a:rPr lang="fr-FR" sz="1100" dirty="0" smtClean="0">
                <a:solidFill>
                  <a:prstClr val="black">
                    <a:lumMod val="50000"/>
                    <a:lumOff val="50000"/>
                  </a:prstClr>
                </a:solidFill>
              </a:rPr>
              <a:t>de l’équipement </a:t>
            </a:r>
            <a:r>
              <a:rPr lang="fr-FR" sz="1100" dirty="0">
                <a:solidFill>
                  <a:prstClr val="black">
                    <a:lumMod val="50000"/>
                    <a:lumOff val="50000"/>
                  </a:prstClr>
                </a:solidFill>
              </a:rPr>
              <a:t>en </a:t>
            </a:r>
            <a:r>
              <a:rPr lang="fr-FR" sz="1100" dirty="0" smtClean="0">
                <a:solidFill>
                  <a:prstClr val="black">
                    <a:lumMod val="50000"/>
                    <a:lumOff val="50000"/>
                  </a:prstClr>
                </a:solidFill>
              </a:rPr>
              <a:t>carte : </a:t>
            </a:r>
          </a:p>
          <a:p>
            <a:r>
              <a:rPr lang="fr-FR" sz="1100" dirty="0" smtClean="0">
                <a:solidFill>
                  <a:prstClr val="black">
                    <a:lumMod val="50000"/>
                    <a:lumOff val="50000"/>
                  </a:prstClr>
                </a:solidFill>
              </a:rPr>
              <a:t>17% </a:t>
            </a:r>
            <a:r>
              <a:rPr lang="fr-FR" sz="1100" dirty="0">
                <a:solidFill>
                  <a:prstClr val="black">
                    <a:lumMod val="50000"/>
                    <a:lumOff val="50000"/>
                  </a:prstClr>
                </a:solidFill>
              </a:rPr>
              <a:t>seulement de nos clients distanciés sont </a:t>
            </a:r>
            <a:r>
              <a:rPr lang="fr-FR" sz="1100" dirty="0" smtClean="0">
                <a:solidFill>
                  <a:prstClr val="black">
                    <a:lumMod val="50000"/>
                    <a:lumOff val="50000"/>
                  </a:prstClr>
                </a:solidFill>
              </a:rPr>
              <a:t>équipés</a:t>
            </a:r>
            <a:endParaRPr lang="fr-FR" sz="1100" b="1" dirty="0">
              <a:solidFill>
                <a:srgbClr val="C00000"/>
              </a:solidFill>
            </a:endParaRPr>
          </a:p>
        </p:txBody>
      </p:sp>
      <p:sp>
        <p:nvSpPr>
          <p:cNvPr id="31" name="Cœur 30"/>
          <p:cNvSpPr/>
          <p:nvPr/>
        </p:nvSpPr>
        <p:spPr>
          <a:xfrm>
            <a:off x="5736198" y="3927190"/>
            <a:ext cx="207402" cy="199124"/>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nvGrpSpPr>
          <p:cNvPr id="32" name="Groupe 31"/>
          <p:cNvGrpSpPr/>
          <p:nvPr/>
        </p:nvGrpSpPr>
        <p:grpSpPr>
          <a:xfrm>
            <a:off x="6184901" y="79127"/>
            <a:ext cx="2665294" cy="185794"/>
            <a:chOff x="3581398" y="6163732"/>
            <a:chExt cx="4444995" cy="211667"/>
          </a:xfrm>
        </p:grpSpPr>
        <p:sp>
          <p:nvSpPr>
            <p:cNvPr id="38" name="Rectangle 37"/>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Gestion Privée</a:t>
              </a:r>
              <a:endParaRPr lang="fr-FR" sz="900" b="1" dirty="0">
                <a:solidFill>
                  <a:schemeClr val="tx1">
                    <a:lumMod val="65000"/>
                    <a:lumOff val="35000"/>
                  </a:schemeClr>
                </a:solidFill>
              </a:endParaRPr>
            </a:p>
          </p:txBody>
        </p:sp>
        <p:sp>
          <p:nvSpPr>
            <p:cNvPr id="39" name="Rectangle 38"/>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40" name="Rectangle 39"/>
            <p:cNvSpPr/>
            <p:nvPr/>
          </p:nvSpPr>
          <p:spPr>
            <a:xfrm>
              <a:off x="3581398"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Particuliers</a:t>
              </a:r>
              <a:endParaRPr lang="fr-FR" sz="900" b="1" dirty="0">
                <a:solidFill>
                  <a:srgbClr val="C00000"/>
                </a:solidFill>
              </a:endParaRPr>
            </a:p>
          </p:txBody>
        </p:sp>
      </p:grpSp>
    </p:spTree>
    <p:extLst>
      <p:ext uri="{BB962C8B-B14F-4D97-AF65-F5344CB8AC3E}">
        <p14:creationId xmlns:p14="http://schemas.microsoft.com/office/powerpoint/2010/main" val="145177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pPr/>
              <a:t>19</a:t>
            </a:fld>
            <a:endParaRPr lang="fr-BE" dirty="0"/>
          </a:p>
        </p:txBody>
      </p:sp>
      <p:sp>
        <p:nvSpPr>
          <p:cNvPr id="4" name="Espace réservé du texte 3"/>
          <p:cNvSpPr>
            <a:spLocks noGrp="1"/>
          </p:cNvSpPr>
          <p:nvPr>
            <p:ph type="body" sz="quarter" idx="13"/>
          </p:nvPr>
        </p:nvSpPr>
        <p:spPr/>
        <p:txBody>
          <a:bodyPr/>
          <a:lstStyle/>
          <a:p>
            <a:r>
              <a:rPr lang="fr-FR" sz="1600" b="1" dirty="0"/>
              <a:t>Une campagne de </a:t>
            </a:r>
            <a:r>
              <a:rPr lang="fr-FR" sz="1600" b="1" dirty="0">
                <a:solidFill>
                  <a:srgbClr val="C00000"/>
                </a:solidFill>
              </a:rPr>
              <a:t>télémarketing</a:t>
            </a:r>
            <a:r>
              <a:rPr lang="fr-FR" sz="1600" b="1" dirty="0"/>
              <a:t> </a:t>
            </a:r>
            <a:r>
              <a:rPr lang="fr-FR" sz="1600" b="1" dirty="0" smtClean="0"/>
              <a:t>alimente les agendas depuis </a:t>
            </a:r>
            <a:r>
              <a:rPr lang="fr-FR" sz="1600" b="1" dirty="0"/>
              <a:t>le 15 avril </a:t>
            </a:r>
            <a:r>
              <a:rPr lang="fr-FR" sz="1600" b="1" dirty="0" smtClean="0"/>
              <a:t>!</a:t>
            </a:r>
            <a:endParaRPr lang="fr-FR" sz="1600" b="1" dirty="0"/>
          </a:p>
        </p:txBody>
      </p:sp>
      <p:sp>
        <p:nvSpPr>
          <p:cNvPr id="5" name="Titre 4"/>
          <p:cNvSpPr>
            <a:spLocks noGrp="1"/>
          </p:cNvSpPr>
          <p:nvPr>
            <p:ph type="ctrTitle"/>
          </p:nvPr>
        </p:nvSpPr>
        <p:spPr/>
        <p:txBody>
          <a:bodyPr/>
          <a:lstStyle/>
          <a:p>
            <a:r>
              <a:rPr lang="fr-FR" sz="1300" dirty="0"/>
              <a:t>Moyens : Offres et cibles commerciales</a:t>
            </a:r>
          </a:p>
        </p:txBody>
      </p:sp>
      <p:sp>
        <p:nvSpPr>
          <p:cNvPr id="7" name="ZoneTexte 6"/>
          <p:cNvSpPr txBox="1"/>
          <p:nvPr/>
        </p:nvSpPr>
        <p:spPr>
          <a:xfrm>
            <a:off x="1835696" y="1722800"/>
            <a:ext cx="3384376" cy="1200329"/>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 Cible RDV IARD avec e-mailing »</a:t>
            </a:r>
          </a:p>
          <a:p>
            <a:pPr lvl="1"/>
            <a:r>
              <a:rPr lang="fr-FR" sz="1200" b="1" dirty="0" smtClean="0">
                <a:solidFill>
                  <a:schemeClr val="tx1">
                    <a:lumMod val="75000"/>
                    <a:lumOff val="25000"/>
                  </a:schemeClr>
                </a:solidFill>
              </a:rPr>
              <a:t> </a:t>
            </a:r>
            <a:r>
              <a:rPr lang="fr-FR" sz="1200" dirty="0" smtClean="0">
                <a:solidFill>
                  <a:schemeClr val="tx1">
                    <a:lumMod val="75000"/>
                    <a:lumOff val="25000"/>
                  </a:schemeClr>
                </a:solidFill>
              </a:rPr>
              <a:t>Ces clients ont entre 18 et 65 ans sont bancarisés et ne détiennent pas d’assurances IARD à la CEGEE. Ils ont été destinataires de l’e-mailing « simulateur Tarif Assurance IARD »</a:t>
            </a:r>
          </a:p>
        </p:txBody>
      </p:sp>
      <p:pic>
        <p:nvPicPr>
          <p:cNvPr id="9" name="Picture 6" descr="C:\Users\A2173216\Desktop\canau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448" y="4047383"/>
            <a:ext cx="649209" cy="725767"/>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835696" y="2971981"/>
            <a:ext cx="3202776" cy="276999"/>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Volumétrie : 19 300 clients</a:t>
            </a:r>
          </a:p>
        </p:txBody>
      </p:sp>
      <p:sp>
        <p:nvSpPr>
          <p:cNvPr id="11" name="ZoneTexte 10"/>
          <p:cNvSpPr txBox="1"/>
          <p:nvPr/>
        </p:nvSpPr>
        <p:spPr>
          <a:xfrm>
            <a:off x="1763688" y="4485118"/>
            <a:ext cx="6616682" cy="1015663"/>
          </a:xfrm>
          <a:prstGeom prst="rect">
            <a:avLst/>
          </a:prstGeom>
          <a:noFill/>
        </p:spPr>
        <p:txBody>
          <a:bodyPr wrap="square" rtlCol="0">
            <a:spAutoFit/>
          </a:bodyPr>
          <a:lstStyle/>
          <a:p>
            <a:pPr marL="628650" lvl="1" indent="-171450" algn="ctr">
              <a:buFont typeface="Wingdings" panose="05000000000000000000" pitchFamily="2" charset="2"/>
              <a:buChar char="§"/>
            </a:pPr>
            <a:r>
              <a:rPr lang="fr-FR" sz="1200" b="1" dirty="0" smtClean="0">
                <a:solidFill>
                  <a:srgbClr val="C00000"/>
                </a:solidFill>
              </a:rPr>
              <a:t>Planning </a:t>
            </a:r>
            <a:r>
              <a:rPr lang="fr-FR" sz="1200" b="1" dirty="0">
                <a:solidFill>
                  <a:srgbClr val="C00000"/>
                </a:solidFill>
              </a:rPr>
              <a:t>de la </a:t>
            </a:r>
            <a:r>
              <a:rPr lang="fr-FR" sz="1200" b="1" dirty="0" smtClean="0">
                <a:solidFill>
                  <a:srgbClr val="C00000"/>
                </a:solidFill>
              </a:rPr>
              <a:t>campagne :</a:t>
            </a:r>
          </a:p>
          <a:p>
            <a:pPr marL="171450" indent="-171450" algn="ctr">
              <a:buFont typeface="Wingdings" panose="05000000000000000000" pitchFamily="2" charset="2"/>
              <a:buChar char="§"/>
            </a:pPr>
            <a:endParaRPr lang="fr-FR" sz="1200" b="1" dirty="0">
              <a:solidFill>
                <a:srgbClr val="C00000"/>
              </a:solidFill>
            </a:endParaRPr>
          </a:p>
          <a:p>
            <a:pPr marL="628650" lvl="1" indent="-171450">
              <a:buFont typeface="Wingdings" panose="05000000000000000000" pitchFamily="2" charset="2"/>
              <a:buChar char="§"/>
            </a:pPr>
            <a:r>
              <a:rPr lang="fr-FR" sz="1200" dirty="0" smtClean="0">
                <a:solidFill>
                  <a:schemeClr val="tx1">
                    <a:lumMod val="75000"/>
                    <a:lumOff val="25000"/>
                  </a:schemeClr>
                </a:solidFill>
              </a:rPr>
              <a:t>Début </a:t>
            </a:r>
            <a:r>
              <a:rPr lang="fr-FR" sz="1200" dirty="0">
                <a:solidFill>
                  <a:schemeClr val="tx1">
                    <a:lumMod val="75000"/>
                    <a:lumOff val="25000"/>
                  </a:schemeClr>
                </a:solidFill>
              </a:rPr>
              <a:t>de </a:t>
            </a:r>
            <a:r>
              <a:rPr lang="fr-FR" sz="1200" dirty="0" smtClean="0">
                <a:solidFill>
                  <a:schemeClr val="tx1">
                    <a:lumMod val="75000"/>
                    <a:lumOff val="25000"/>
                  </a:schemeClr>
                </a:solidFill>
              </a:rPr>
              <a:t>la campagne téléphonique </a:t>
            </a:r>
            <a:r>
              <a:rPr lang="fr-FR" sz="1200" dirty="0">
                <a:solidFill>
                  <a:schemeClr val="tx1">
                    <a:lumMod val="75000"/>
                    <a:lumOff val="25000"/>
                  </a:schemeClr>
                </a:solidFill>
              </a:rPr>
              <a:t>: </a:t>
            </a:r>
            <a:r>
              <a:rPr lang="fr-FR" sz="1200" dirty="0" smtClean="0">
                <a:solidFill>
                  <a:schemeClr val="tx1">
                    <a:lumMod val="75000"/>
                    <a:lumOff val="25000"/>
                  </a:schemeClr>
                </a:solidFill>
              </a:rPr>
              <a:t>08/04/2019</a:t>
            </a:r>
            <a:endParaRPr lang="fr-FR" sz="1200" dirty="0">
              <a:solidFill>
                <a:schemeClr val="tx1">
                  <a:lumMod val="75000"/>
                  <a:lumOff val="25000"/>
                </a:schemeClr>
              </a:solidFill>
            </a:endParaRPr>
          </a:p>
          <a:p>
            <a:pPr marL="628650" lvl="1" indent="-171450">
              <a:buFont typeface="Wingdings" panose="05000000000000000000" pitchFamily="2" charset="2"/>
              <a:buChar char="§"/>
            </a:pPr>
            <a:r>
              <a:rPr lang="fr-FR" sz="1200" dirty="0">
                <a:solidFill>
                  <a:schemeClr val="tx1">
                    <a:lumMod val="75000"/>
                    <a:lumOff val="25000"/>
                  </a:schemeClr>
                </a:solidFill>
              </a:rPr>
              <a:t>Fin de </a:t>
            </a:r>
            <a:r>
              <a:rPr lang="fr-FR" sz="1200" dirty="0" smtClean="0">
                <a:solidFill>
                  <a:schemeClr val="tx1">
                    <a:lumMod val="75000"/>
                    <a:lumOff val="25000"/>
                  </a:schemeClr>
                </a:solidFill>
              </a:rPr>
              <a:t>la campagne téléphonique </a:t>
            </a:r>
            <a:r>
              <a:rPr lang="fr-FR" sz="1200" dirty="0">
                <a:solidFill>
                  <a:schemeClr val="tx1">
                    <a:lumMod val="75000"/>
                    <a:lumOff val="25000"/>
                  </a:schemeClr>
                </a:solidFill>
              </a:rPr>
              <a:t>: </a:t>
            </a:r>
            <a:r>
              <a:rPr lang="fr-FR" sz="1200" dirty="0" smtClean="0">
                <a:solidFill>
                  <a:schemeClr val="tx1">
                    <a:lumMod val="75000"/>
                    <a:lumOff val="25000"/>
                  </a:schemeClr>
                </a:solidFill>
              </a:rPr>
              <a:t>04/05/2019</a:t>
            </a:r>
            <a:endParaRPr lang="fr-FR" sz="1200" dirty="0">
              <a:solidFill>
                <a:schemeClr val="tx1">
                  <a:lumMod val="75000"/>
                  <a:lumOff val="25000"/>
                </a:schemeClr>
              </a:solidFill>
            </a:endParaRPr>
          </a:p>
          <a:p>
            <a:pPr marL="628650" lvl="1" indent="-171450">
              <a:buFont typeface="Wingdings" panose="05000000000000000000" pitchFamily="2" charset="2"/>
              <a:buChar char="§"/>
            </a:pPr>
            <a:r>
              <a:rPr lang="fr-FR" sz="1200" dirty="0" smtClean="0">
                <a:solidFill>
                  <a:schemeClr val="tx1">
                    <a:lumMod val="75000"/>
                    <a:lumOff val="25000"/>
                  </a:schemeClr>
                </a:solidFill>
              </a:rPr>
              <a:t>RDV positionnés depuis le 15 avril 2019</a:t>
            </a:r>
          </a:p>
        </p:txBody>
      </p:sp>
      <p:sp>
        <p:nvSpPr>
          <p:cNvPr id="12" name="ZoneTexte 11"/>
          <p:cNvSpPr txBox="1"/>
          <p:nvPr/>
        </p:nvSpPr>
        <p:spPr>
          <a:xfrm>
            <a:off x="1907704" y="3789040"/>
            <a:ext cx="6768752" cy="630942"/>
          </a:xfrm>
          <a:prstGeom prst="rect">
            <a:avLst/>
          </a:prstGeom>
          <a:noFill/>
        </p:spPr>
        <p:txBody>
          <a:bodyPr wrap="square" rtlCol="0">
            <a:spAutoFit/>
          </a:bodyPr>
          <a:lstStyle/>
          <a:p>
            <a:pPr marL="171450" indent="-171450" algn="ctr">
              <a:buFont typeface="Wingdings" panose="05000000000000000000" pitchFamily="2" charset="2"/>
              <a:buChar char="§"/>
            </a:pPr>
            <a:r>
              <a:rPr lang="fr-FR" sz="1200" b="1" dirty="0" smtClean="0">
                <a:solidFill>
                  <a:srgbClr val="C00000"/>
                </a:solidFill>
              </a:rPr>
              <a:t>Objectifs : </a:t>
            </a:r>
          </a:p>
          <a:p>
            <a:pPr marL="628650" lvl="1" indent="-171450">
              <a:buClr>
                <a:schemeClr val="tx1">
                  <a:lumMod val="75000"/>
                  <a:lumOff val="25000"/>
                </a:schemeClr>
              </a:buClr>
              <a:buFont typeface="Wingdings" panose="05000000000000000000" pitchFamily="2" charset="2"/>
              <a:buChar char="§"/>
            </a:pPr>
            <a:r>
              <a:rPr lang="fr-FR" sz="1200" dirty="0" smtClean="0">
                <a:solidFill>
                  <a:schemeClr val="tx1">
                    <a:lumMod val="75000"/>
                    <a:lumOff val="25000"/>
                  </a:schemeClr>
                </a:solidFill>
              </a:rPr>
              <a:t>Réaliser un bilan assurances IARD à ses clients </a:t>
            </a:r>
            <a:r>
              <a:rPr lang="fr-FR" sz="1200" dirty="0" err="1" smtClean="0">
                <a:solidFill>
                  <a:schemeClr val="tx1">
                    <a:lumMod val="75000"/>
                    <a:lumOff val="25000"/>
                  </a:schemeClr>
                </a:solidFill>
              </a:rPr>
              <a:t>appétents</a:t>
            </a:r>
            <a:endParaRPr lang="fr-FR" sz="1200" dirty="0">
              <a:solidFill>
                <a:schemeClr val="tx1">
                  <a:lumMod val="75000"/>
                  <a:lumOff val="25000"/>
                </a:schemeClr>
              </a:solidFill>
            </a:endParaRPr>
          </a:p>
          <a:p>
            <a:pPr marL="171450" indent="-171450" algn="ctr">
              <a:buFont typeface="Wingdings" panose="05000000000000000000" pitchFamily="2" charset="2"/>
              <a:buChar char="§"/>
            </a:pPr>
            <a:endParaRPr lang="fr-FR" sz="1100" dirty="0" smtClean="0">
              <a:solidFill>
                <a:prstClr val="black">
                  <a:lumMod val="75000"/>
                  <a:lumOff val="25000"/>
                </a:prstClr>
              </a:solidFill>
            </a:endParaRPr>
          </a:p>
        </p:txBody>
      </p:sp>
      <p:sp>
        <p:nvSpPr>
          <p:cNvPr id="13" name="ZoneTexte 12"/>
          <p:cNvSpPr txBox="1"/>
          <p:nvPr/>
        </p:nvSpPr>
        <p:spPr>
          <a:xfrm>
            <a:off x="5578556" y="1722800"/>
            <a:ext cx="3313924" cy="83099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 Cible RDV IARD sans e-mailing »</a:t>
            </a:r>
          </a:p>
          <a:p>
            <a:pPr lvl="1"/>
            <a:r>
              <a:rPr lang="fr-FR" sz="1200" dirty="0" smtClean="0">
                <a:solidFill>
                  <a:schemeClr val="tx1">
                    <a:lumMod val="75000"/>
                    <a:lumOff val="25000"/>
                  </a:schemeClr>
                </a:solidFill>
              </a:rPr>
              <a:t>Ces clients ont entre 26 et 65 ans, sont distanciés et ne détiennent pas d’assurances IARD à la CEGEE. </a:t>
            </a:r>
          </a:p>
        </p:txBody>
      </p:sp>
      <p:sp>
        <p:nvSpPr>
          <p:cNvPr id="14" name="ZoneTexte 13"/>
          <p:cNvSpPr txBox="1"/>
          <p:nvPr/>
        </p:nvSpPr>
        <p:spPr>
          <a:xfrm>
            <a:off x="5578556" y="2971981"/>
            <a:ext cx="3202776" cy="276999"/>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Volumétrie : 24 971 clients</a:t>
            </a:r>
          </a:p>
        </p:txBody>
      </p:sp>
      <p:sp>
        <p:nvSpPr>
          <p:cNvPr id="15" name="Rectangle 14"/>
          <p:cNvSpPr/>
          <p:nvPr/>
        </p:nvSpPr>
        <p:spPr>
          <a:xfrm>
            <a:off x="468136" y="5925278"/>
            <a:ext cx="8424344" cy="276999"/>
          </a:xfrm>
          <a:prstGeom prst="rect">
            <a:avLst/>
          </a:prstGeom>
          <a:noFill/>
        </p:spPr>
        <p:txBody>
          <a:bodyPr wrap="square">
            <a:spAutoFit/>
          </a:bodyPr>
          <a:lstStyle/>
          <a:p>
            <a:pPr marL="171450" indent="-171450">
              <a:buClr>
                <a:schemeClr val="tx1">
                  <a:lumMod val="65000"/>
                  <a:lumOff val="35000"/>
                </a:schemeClr>
              </a:buClr>
              <a:buFont typeface="Wingdings" panose="05000000000000000000" pitchFamily="2" charset="2"/>
              <a:buChar char="è"/>
            </a:pPr>
            <a:r>
              <a:rPr lang="fr-FR" sz="1200" b="1" dirty="0" smtClean="0">
                <a:solidFill>
                  <a:srgbClr val="C00000"/>
                </a:solidFill>
              </a:rPr>
              <a:t> Une campagne de télémarketing orientée famille </a:t>
            </a:r>
            <a:r>
              <a:rPr lang="fr-FR" sz="1200" b="1" dirty="0">
                <a:solidFill>
                  <a:srgbClr val="C00000"/>
                </a:solidFill>
              </a:rPr>
              <a:t>et jeunes </a:t>
            </a:r>
            <a:r>
              <a:rPr lang="fr-FR" sz="1200" b="1" dirty="0" smtClean="0">
                <a:solidFill>
                  <a:srgbClr val="C00000"/>
                </a:solidFill>
              </a:rPr>
              <a:t>sera mise en place en juin </a:t>
            </a:r>
            <a:r>
              <a:rPr lang="fr-FR" sz="1200" b="1" dirty="0" smtClean="0">
                <a:solidFill>
                  <a:srgbClr val="C00000"/>
                </a:solidFill>
                <a:sym typeface="Wingdings" panose="05000000000000000000" pitchFamily="2" charset="2"/>
              </a:rPr>
              <a:t> Plus d’informations prochainement</a:t>
            </a:r>
            <a:endParaRPr lang="fr-FR" sz="1200" b="1" dirty="0">
              <a:solidFill>
                <a:srgbClr val="C00000"/>
              </a:solidFill>
            </a:endParaRPr>
          </a:p>
        </p:txBody>
      </p:sp>
      <p:cxnSp>
        <p:nvCxnSpPr>
          <p:cNvPr id="16" name="Connecteur droit 15"/>
          <p:cNvCxnSpPr/>
          <p:nvPr/>
        </p:nvCxnSpPr>
        <p:spPr>
          <a:xfrm>
            <a:off x="5292080" y="1414829"/>
            <a:ext cx="0" cy="20835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7956376" y="-3472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MRH</a:t>
            </a:r>
            <a:endParaRPr lang="fr-FR" sz="800" b="1" dirty="0">
              <a:solidFill>
                <a:schemeClr val="bg1"/>
              </a:solidFill>
            </a:endParaRPr>
          </a:p>
        </p:txBody>
      </p:sp>
      <p:sp>
        <p:nvSpPr>
          <p:cNvPr id="22" name="ZoneTexte 21"/>
          <p:cNvSpPr txBox="1"/>
          <p:nvPr/>
        </p:nvSpPr>
        <p:spPr>
          <a:xfrm>
            <a:off x="7318832" y="-3472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AUTO</a:t>
            </a:r>
            <a:endParaRPr lang="fr-FR" sz="800" b="1" dirty="0">
              <a:solidFill>
                <a:schemeClr val="bg1"/>
              </a:solidFill>
            </a:endParaRPr>
          </a:p>
        </p:txBody>
      </p:sp>
      <p:sp>
        <p:nvSpPr>
          <p:cNvPr id="23" name="ZoneTexte 22"/>
          <p:cNvSpPr txBox="1"/>
          <p:nvPr/>
        </p:nvSpPr>
        <p:spPr>
          <a:xfrm>
            <a:off x="6688641" y="-347231"/>
            <a:ext cx="576064"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schemeClr val="bg1"/>
                </a:solidFill>
              </a:rPr>
              <a:t>GAV</a:t>
            </a:r>
            <a:endParaRPr lang="fr-FR" sz="800" b="1" dirty="0">
              <a:solidFill>
                <a:schemeClr val="bg1"/>
              </a:solidFill>
            </a:endParaRPr>
          </a:p>
        </p:txBody>
      </p:sp>
      <p:pic>
        <p:nvPicPr>
          <p:cNvPr id="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44554" y="-466225"/>
            <a:ext cx="420567" cy="3344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468138" y="2083069"/>
            <a:ext cx="1511575"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clients contactés</a:t>
            </a:r>
            <a:endParaRPr lang="fr-FR" sz="1200" i="1" dirty="0">
              <a:solidFill>
                <a:schemeClr val="tx1">
                  <a:lumMod val="75000"/>
                  <a:lumOff val="25000"/>
                </a:schemeClr>
              </a:solidFill>
            </a:endParaRPr>
          </a:p>
        </p:txBody>
      </p:sp>
      <p:pic>
        <p:nvPicPr>
          <p:cNvPr id="26" name="Image 25"/>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88" y="2084851"/>
            <a:ext cx="815128" cy="531343"/>
          </a:xfrm>
          <a:prstGeom prst="rect">
            <a:avLst/>
          </a:prstGeom>
        </p:spPr>
      </p:pic>
      <p:grpSp>
        <p:nvGrpSpPr>
          <p:cNvPr id="20" name="Groupe 19"/>
          <p:cNvGrpSpPr/>
          <p:nvPr/>
        </p:nvGrpSpPr>
        <p:grpSpPr>
          <a:xfrm>
            <a:off x="6184901" y="79127"/>
            <a:ext cx="2665294" cy="185794"/>
            <a:chOff x="3581398" y="6163732"/>
            <a:chExt cx="4444995" cy="211667"/>
          </a:xfrm>
        </p:grpSpPr>
        <p:sp>
          <p:nvSpPr>
            <p:cNvPr id="27" name="Rectangle 26"/>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Gestion Privée</a:t>
              </a:r>
              <a:endParaRPr lang="fr-FR" sz="900" b="1" dirty="0">
                <a:solidFill>
                  <a:schemeClr val="tx1">
                    <a:lumMod val="65000"/>
                    <a:lumOff val="35000"/>
                  </a:schemeClr>
                </a:solidFill>
              </a:endParaRPr>
            </a:p>
          </p:txBody>
        </p:sp>
        <p:sp>
          <p:nvSpPr>
            <p:cNvPr id="28" name="Rectangle 27"/>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29" name="Rectangle 28"/>
            <p:cNvSpPr/>
            <p:nvPr/>
          </p:nvSpPr>
          <p:spPr>
            <a:xfrm>
              <a:off x="3581398"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rgbClr val="C00000"/>
                  </a:solidFill>
                </a:rPr>
                <a:t>Particuliers</a:t>
              </a:r>
              <a:endParaRPr lang="fr-FR" sz="900" b="1" dirty="0">
                <a:solidFill>
                  <a:srgbClr val="C00000"/>
                </a:solidFill>
              </a:endParaRPr>
            </a:p>
          </p:txBody>
        </p:sp>
      </p:grpSp>
    </p:spTree>
    <p:extLst>
      <p:ext uri="{BB962C8B-B14F-4D97-AF65-F5344CB8AC3E}">
        <p14:creationId xmlns:p14="http://schemas.microsoft.com/office/powerpoint/2010/main" val="3326350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057400" y="4004747"/>
            <a:ext cx="2472267" cy="41075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Sous-titre 2"/>
          <p:cNvSpPr txBox="1">
            <a:spLocks/>
          </p:cNvSpPr>
          <p:nvPr/>
        </p:nvSpPr>
        <p:spPr>
          <a:xfrm>
            <a:off x="1371600" y="4101075"/>
            <a:ext cx="6400800" cy="88694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8" name="Rectangle 7"/>
          <p:cNvSpPr/>
          <p:nvPr/>
        </p:nvSpPr>
        <p:spPr>
          <a:xfrm>
            <a:off x="0" y="3140968"/>
            <a:ext cx="914400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txBox="1">
            <a:spLocks/>
          </p:cNvSpPr>
          <p:nvPr/>
        </p:nvSpPr>
        <p:spPr>
          <a:xfrm>
            <a:off x="1619994" y="1988840"/>
            <a:ext cx="7560518" cy="412845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1200"/>
              </a:spcAft>
              <a:buClr>
                <a:srgbClr val="A50021"/>
              </a:buClr>
              <a:buSzPct val="135000"/>
              <a:buFont typeface="Wingdings" panose="05000000000000000000" pitchFamily="2" charset="2"/>
              <a:buChar char="«"/>
            </a:pPr>
            <a:r>
              <a:rPr lang="fr-FR" sz="2000" dirty="0"/>
              <a:t>Point d’étape et objectifs </a:t>
            </a:r>
            <a:endParaRPr lang="fr-FR" sz="2000" dirty="0" smtClean="0"/>
          </a:p>
          <a:p>
            <a:pPr>
              <a:spcBef>
                <a:spcPts val="1200"/>
              </a:spcBef>
              <a:spcAft>
                <a:spcPts val="1200"/>
              </a:spcAft>
              <a:buClr>
                <a:srgbClr val="A50021"/>
              </a:buClr>
              <a:buSzPct val="135000"/>
              <a:buFont typeface="Wingdings" panose="05000000000000000000" pitchFamily="2" charset="2"/>
              <a:buChar char="«"/>
            </a:pPr>
            <a:r>
              <a:rPr lang="fr-FR" sz="2000" dirty="0" smtClean="0"/>
              <a:t>Challenge </a:t>
            </a:r>
            <a:r>
              <a:rPr lang="fr-FR" sz="2000" i="1" dirty="0" smtClean="0"/>
              <a:t>Performons Ensemble</a:t>
            </a:r>
          </a:p>
          <a:p>
            <a:pPr>
              <a:spcBef>
                <a:spcPts val="1200"/>
              </a:spcBef>
              <a:spcAft>
                <a:spcPts val="1200"/>
              </a:spcAft>
              <a:buClr>
                <a:srgbClr val="A50021"/>
              </a:buClr>
              <a:buSzPct val="135000"/>
              <a:buFont typeface="Wingdings" panose="05000000000000000000" pitchFamily="2" charset="2"/>
              <a:buChar char="«"/>
            </a:pPr>
            <a:r>
              <a:rPr lang="fr-FR" sz="2000" dirty="0" smtClean="0"/>
              <a:t>Moyens </a:t>
            </a:r>
            <a:r>
              <a:rPr lang="fr-FR" sz="2000" dirty="0"/>
              <a:t>: Offres et cibles </a:t>
            </a:r>
            <a:r>
              <a:rPr lang="fr-FR" sz="2000" dirty="0" smtClean="0"/>
              <a:t>commerciales </a:t>
            </a:r>
            <a:endParaRPr lang="fr-FR" sz="2000" dirty="0"/>
          </a:p>
          <a:p>
            <a:pPr lvl="1">
              <a:spcBef>
                <a:spcPts val="600"/>
              </a:spcBef>
              <a:buClr>
                <a:srgbClr val="A50021"/>
              </a:buClr>
              <a:buSzPct val="135000"/>
              <a:buFont typeface="Wingdings" panose="05000000000000000000" pitchFamily="2" charset="2"/>
              <a:buChar char="«"/>
            </a:pPr>
            <a:r>
              <a:rPr lang="fr-FR" sz="1600" dirty="0"/>
              <a:t>Marché des Particuliers</a:t>
            </a:r>
          </a:p>
          <a:p>
            <a:pPr lvl="1">
              <a:spcBef>
                <a:spcPts val="600"/>
              </a:spcBef>
              <a:buClr>
                <a:srgbClr val="A50021"/>
              </a:buClr>
              <a:buSzPct val="135000"/>
              <a:buFont typeface="Wingdings" panose="05000000000000000000" pitchFamily="2" charset="2"/>
              <a:buChar char="«"/>
            </a:pPr>
            <a:r>
              <a:rPr lang="fr-FR" sz="1600" dirty="0"/>
              <a:t>Marché Gestion Privée</a:t>
            </a:r>
          </a:p>
          <a:p>
            <a:pPr lvl="1">
              <a:spcBef>
                <a:spcPts val="600"/>
              </a:spcBef>
              <a:buClr>
                <a:srgbClr val="A50021"/>
              </a:buClr>
              <a:buSzPct val="135000"/>
              <a:buFont typeface="Wingdings" panose="05000000000000000000" pitchFamily="2" charset="2"/>
              <a:buChar char="«"/>
            </a:pPr>
            <a:r>
              <a:rPr lang="fr-FR" sz="1600" dirty="0"/>
              <a:t>Marché des Pros</a:t>
            </a:r>
          </a:p>
          <a:p>
            <a:pPr>
              <a:spcBef>
                <a:spcPts val="1200"/>
              </a:spcBef>
              <a:spcAft>
                <a:spcPts val="1200"/>
              </a:spcAft>
              <a:buClr>
                <a:srgbClr val="A50021"/>
              </a:buClr>
              <a:buSzPct val="135000"/>
              <a:buFont typeface="Wingdings" panose="05000000000000000000" pitchFamily="2" charset="2"/>
              <a:buChar char="«"/>
            </a:pPr>
            <a:r>
              <a:rPr lang="fr-FR" sz="2000" dirty="0" smtClean="0"/>
              <a:t>Récapitulatif </a:t>
            </a:r>
            <a:r>
              <a:rPr lang="fr-FR" sz="2000" dirty="0"/>
              <a:t>des offres et accélérateurs</a:t>
            </a:r>
          </a:p>
          <a:p>
            <a:pPr>
              <a:spcBef>
                <a:spcPts val="1200"/>
              </a:spcBef>
              <a:spcAft>
                <a:spcPts val="1200"/>
              </a:spcAft>
              <a:buClr>
                <a:srgbClr val="A50021"/>
              </a:buClr>
              <a:buSzPct val="135000"/>
              <a:buFont typeface="Wingdings" panose="05000000000000000000" pitchFamily="2" charset="2"/>
              <a:buChar char="«"/>
            </a:pPr>
            <a:r>
              <a:rPr lang="fr-FR" sz="2000" dirty="0" smtClean="0"/>
              <a:t>Boîte </a:t>
            </a:r>
            <a:r>
              <a:rPr lang="fr-FR" sz="2000" dirty="0"/>
              <a:t>à outils</a:t>
            </a:r>
          </a:p>
          <a:p>
            <a:pPr marL="0" indent="0">
              <a:buNone/>
            </a:pPr>
            <a:r>
              <a:rPr lang="fr-FR" dirty="0" smtClean="0"/>
              <a:t/>
            </a:r>
            <a:br>
              <a:rPr lang="fr-FR" dirty="0" smtClean="0"/>
            </a:br>
            <a:endParaRPr lang="fr-FR" dirty="0" smtClean="0"/>
          </a:p>
        </p:txBody>
      </p:sp>
      <p:sp>
        <p:nvSpPr>
          <p:cNvPr id="13" name="Rectangle 12"/>
          <p:cNvSpPr/>
          <p:nvPr/>
        </p:nvSpPr>
        <p:spPr>
          <a:xfrm>
            <a:off x="0" y="6213307"/>
            <a:ext cx="9144000" cy="644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20</a:t>
            </a:fld>
            <a:endParaRPr lang="fr-FR" sz="1200" dirty="0">
              <a:solidFill>
                <a:schemeClr val="tx1">
                  <a:tint val="75000"/>
                </a:schemeClr>
              </a:solidFill>
            </a:endParaRPr>
          </a:p>
        </p:txBody>
      </p:sp>
      <p:sp>
        <p:nvSpPr>
          <p:cNvPr id="2" name="Titre 1"/>
          <p:cNvSpPr>
            <a:spLocks noGrp="1"/>
          </p:cNvSpPr>
          <p:nvPr>
            <p:ph type="ctrTitle"/>
          </p:nvPr>
        </p:nvSpPr>
        <p:spPr>
          <a:xfrm>
            <a:off x="1834252" y="34705"/>
            <a:ext cx="7346260" cy="284891"/>
          </a:xfrm>
          <a:prstGeom prst="rect">
            <a:avLst/>
          </a:prstGeom>
        </p:spPr>
        <p:txBody>
          <a:bodyPr/>
          <a:lstStyle/>
          <a:p>
            <a:endParaRPr lang="fr-FR" sz="1300" dirty="0"/>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386075"/>
            <a:ext cx="1584176" cy="355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687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solidFill>
                  <a:prstClr val="white">
                    <a:lumMod val="65000"/>
                  </a:prstClr>
                </a:solidFill>
              </a:rPr>
              <a:pPr/>
              <a:t>21</a:t>
            </a:fld>
            <a:endParaRPr lang="fr-BE" dirty="0">
              <a:solidFill>
                <a:prstClr val="white">
                  <a:lumMod val="65000"/>
                </a:prstClr>
              </a:solidFill>
            </a:endParaRPr>
          </a:p>
        </p:txBody>
      </p:sp>
      <p:sp>
        <p:nvSpPr>
          <p:cNvPr id="4" name="Espace réservé du texte 3"/>
          <p:cNvSpPr>
            <a:spLocks noGrp="1"/>
          </p:cNvSpPr>
          <p:nvPr>
            <p:ph type="body" sz="quarter" idx="13"/>
          </p:nvPr>
        </p:nvSpPr>
        <p:spPr>
          <a:xfrm>
            <a:off x="1691680" y="306363"/>
            <a:ext cx="7452320" cy="672075"/>
          </a:xfrm>
        </p:spPr>
        <p:txBody>
          <a:bodyPr/>
          <a:lstStyle/>
          <a:p>
            <a:r>
              <a:rPr lang="fr-FR" b="1" dirty="0" smtClean="0">
                <a:solidFill>
                  <a:srgbClr val="C00000"/>
                </a:solidFill>
              </a:rPr>
              <a:t>ASSURANCE-VIE et UC</a:t>
            </a:r>
            <a:endParaRPr lang="fr-FR" b="1" dirty="0"/>
          </a:p>
        </p:txBody>
      </p:sp>
      <p:sp>
        <p:nvSpPr>
          <p:cNvPr id="5" name="Titre 4"/>
          <p:cNvSpPr>
            <a:spLocks noGrp="1"/>
          </p:cNvSpPr>
          <p:nvPr>
            <p:ph type="ctrTitle"/>
          </p:nvPr>
        </p:nvSpPr>
        <p:spPr/>
        <p:txBody>
          <a:bodyPr/>
          <a:lstStyle/>
          <a:p>
            <a:r>
              <a:rPr lang="fr-FR" sz="1300" dirty="0"/>
              <a:t>Moyens : Offres et cibles </a:t>
            </a:r>
            <a:r>
              <a:rPr lang="fr-FR" sz="1300" dirty="0" smtClean="0"/>
              <a:t>commerciales </a:t>
            </a:r>
            <a:endParaRPr lang="fr-FR" sz="1300" dirty="0"/>
          </a:p>
        </p:txBody>
      </p:sp>
      <p:sp>
        <p:nvSpPr>
          <p:cNvPr id="6" name="Rectangle 5"/>
          <p:cNvSpPr/>
          <p:nvPr/>
        </p:nvSpPr>
        <p:spPr>
          <a:xfrm>
            <a:off x="468138" y="2198520"/>
            <a:ext cx="1511575" cy="513987"/>
          </a:xfrm>
          <a:prstGeom prst="rect">
            <a:avLst/>
          </a:prstGeom>
        </p:spPr>
        <p:txBody>
          <a:bodyPr wrap="square">
            <a:spAutoFit/>
          </a:bodyPr>
          <a:lstStyle/>
          <a:p>
            <a:pPr>
              <a:spcBef>
                <a:spcPct val="20000"/>
              </a:spcBef>
            </a:pPr>
            <a:r>
              <a:rPr lang="fr-FR" sz="1300" b="1" dirty="0">
                <a:solidFill>
                  <a:prstClr val="black">
                    <a:lumMod val="75000"/>
                    <a:lumOff val="25000"/>
                  </a:prstClr>
                </a:solidFill>
              </a:rPr>
              <a:t>Qui contacter </a:t>
            </a:r>
            <a:r>
              <a:rPr lang="fr-FR" sz="1300" b="1" dirty="0" smtClean="0">
                <a:solidFill>
                  <a:prstClr val="black">
                    <a:lumMod val="75000"/>
                    <a:lumOff val="25000"/>
                  </a:prstClr>
                </a:solidFill>
              </a:rPr>
              <a:t>?</a:t>
            </a:r>
          </a:p>
          <a:p>
            <a:pPr>
              <a:spcBef>
                <a:spcPct val="20000"/>
              </a:spcBef>
            </a:pPr>
            <a:endParaRPr lang="fr-FR" sz="1200" i="1" dirty="0">
              <a:solidFill>
                <a:prstClr val="black">
                  <a:lumMod val="75000"/>
                  <a:lumOff val="25000"/>
                </a:prstClr>
              </a:solidFill>
            </a:endParaRPr>
          </a:p>
        </p:txBody>
      </p:sp>
      <p:sp>
        <p:nvSpPr>
          <p:cNvPr id="7" name="Rectangle 6"/>
          <p:cNvSpPr/>
          <p:nvPr/>
        </p:nvSpPr>
        <p:spPr>
          <a:xfrm>
            <a:off x="473164" y="5274277"/>
            <a:ext cx="1583583" cy="292388"/>
          </a:xfrm>
          <a:prstGeom prst="rect">
            <a:avLst/>
          </a:prstGeom>
        </p:spPr>
        <p:txBody>
          <a:bodyPr wrap="square">
            <a:spAutoFit/>
          </a:bodyPr>
          <a:lstStyle/>
          <a:p>
            <a:pPr>
              <a:spcBef>
                <a:spcPct val="20000"/>
              </a:spcBef>
            </a:pPr>
            <a:r>
              <a:rPr lang="fr-FR" sz="1300" b="1" dirty="0" smtClean="0">
                <a:solidFill>
                  <a:prstClr val="black">
                    <a:lumMod val="75000"/>
                    <a:lumOff val="25000"/>
                  </a:prstClr>
                </a:solidFill>
              </a:rPr>
              <a:t>Offres du moment</a:t>
            </a:r>
            <a:endParaRPr lang="fr-FR" sz="1300" b="1" dirty="0">
              <a:solidFill>
                <a:prstClr val="black">
                  <a:lumMod val="75000"/>
                  <a:lumOff val="25000"/>
                </a:prstClr>
              </a:solidFill>
            </a:endParaRPr>
          </a:p>
        </p:txBody>
      </p:sp>
      <p:sp>
        <p:nvSpPr>
          <p:cNvPr id="8" name="ZoneTexte 7"/>
          <p:cNvSpPr txBox="1"/>
          <p:nvPr/>
        </p:nvSpPr>
        <p:spPr>
          <a:xfrm>
            <a:off x="1734281" y="1277648"/>
            <a:ext cx="3557799" cy="784830"/>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Recyclage des échéances – Abondement</a:t>
            </a:r>
          </a:p>
          <a:p>
            <a:pPr marL="355600" lvl="1"/>
            <a:r>
              <a:rPr lang="fr-FR" sz="1100" i="1" dirty="0" smtClean="0">
                <a:solidFill>
                  <a:prstClr val="black">
                    <a:lumMod val="75000"/>
                    <a:lumOff val="25000"/>
                  </a:prstClr>
                </a:solidFill>
              </a:rPr>
              <a:t>Clients </a:t>
            </a:r>
            <a:r>
              <a:rPr lang="fr-FR" sz="1100" i="1" dirty="0">
                <a:solidFill>
                  <a:prstClr val="black">
                    <a:lumMod val="75000"/>
                    <a:lumOff val="25000"/>
                  </a:prstClr>
                </a:solidFill>
              </a:rPr>
              <a:t>Premium GP/HDG, 18-75 ans, détenteurs d'emprunt et/ou FAF à échéance au Q2, équipés d'un contrat d'assurance </a:t>
            </a:r>
            <a:r>
              <a:rPr lang="fr-FR" sz="1100" i="1" dirty="0" smtClean="0">
                <a:solidFill>
                  <a:prstClr val="black">
                    <a:lumMod val="75000"/>
                    <a:lumOff val="25000"/>
                  </a:prstClr>
                </a:solidFill>
              </a:rPr>
              <a:t>vie</a:t>
            </a:r>
          </a:p>
        </p:txBody>
      </p:sp>
      <p:grpSp>
        <p:nvGrpSpPr>
          <p:cNvPr id="9" name="Groupe 8"/>
          <p:cNvGrpSpPr/>
          <p:nvPr/>
        </p:nvGrpSpPr>
        <p:grpSpPr>
          <a:xfrm>
            <a:off x="5616166" y="1409831"/>
            <a:ext cx="3044179" cy="520464"/>
            <a:chOff x="2350362" y="1275003"/>
            <a:chExt cx="3044179" cy="292761"/>
          </a:xfrm>
        </p:grpSpPr>
        <p:pic>
          <p:nvPicPr>
            <p:cNvPr id="10" name="Picture 8" descr="C:\Users\A2173216\Desktop\list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0362" y="1275003"/>
              <a:ext cx="540010" cy="29276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2810179" y="1346561"/>
              <a:ext cx="2584362" cy="164468"/>
            </a:xfrm>
            <a:prstGeom prst="rect">
              <a:avLst/>
            </a:prstGeom>
          </p:spPr>
          <p:txBody>
            <a:bodyPr wrap="none">
              <a:spAutoFit/>
            </a:bodyPr>
            <a:lstStyle/>
            <a:p>
              <a:pPr>
                <a:spcBef>
                  <a:spcPct val="20000"/>
                </a:spcBef>
              </a:pPr>
              <a:r>
                <a:rPr lang="fr-FR" sz="1300" b="1" dirty="0">
                  <a:solidFill>
                    <a:schemeClr val="tx1">
                      <a:lumMod val="75000"/>
                      <a:lumOff val="25000"/>
                    </a:schemeClr>
                  </a:solidFill>
                </a:rPr>
                <a:t>Des idées pour lancer la discussion</a:t>
              </a:r>
            </a:p>
          </p:txBody>
        </p:sp>
      </p:grpSp>
      <p:sp>
        <p:nvSpPr>
          <p:cNvPr id="12" name="Cœur 11"/>
          <p:cNvSpPr/>
          <p:nvPr/>
        </p:nvSpPr>
        <p:spPr>
          <a:xfrm>
            <a:off x="5684887" y="4513737"/>
            <a:ext cx="268238" cy="257532"/>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3" name="ZoneTexte 12"/>
          <p:cNvSpPr txBox="1"/>
          <p:nvPr/>
        </p:nvSpPr>
        <p:spPr>
          <a:xfrm>
            <a:off x="1734280" y="2028592"/>
            <a:ext cx="3773823" cy="446276"/>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Conquête ASV</a:t>
            </a:r>
            <a:endParaRPr lang="fr-FR" sz="1200" dirty="0">
              <a:solidFill>
                <a:prstClr val="black">
                  <a:lumMod val="65000"/>
                  <a:lumOff val="35000"/>
                </a:prstClr>
              </a:solidFill>
            </a:endParaRPr>
          </a:p>
          <a:p>
            <a:pPr marL="355600"/>
            <a:r>
              <a:rPr lang="fr-FR" sz="1100" i="1" dirty="0" smtClean="0">
                <a:solidFill>
                  <a:prstClr val="black">
                    <a:lumMod val="75000"/>
                    <a:lumOff val="25000"/>
                  </a:prstClr>
                </a:solidFill>
              </a:rPr>
              <a:t>Clients </a:t>
            </a:r>
            <a:r>
              <a:rPr lang="fr-FR" sz="1100" i="1" dirty="0">
                <a:solidFill>
                  <a:prstClr val="black">
                    <a:lumMod val="75000"/>
                    <a:lumOff val="25000"/>
                  </a:prstClr>
                </a:solidFill>
              </a:rPr>
              <a:t>Premium GP/HDG, 26-69 ans, sans Assurance Vie</a:t>
            </a:r>
          </a:p>
        </p:txBody>
      </p:sp>
      <p:sp>
        <p:nvSpPr>
          <p:cNvPr id="14" name="ZoneTexte 13"/>
          <p:cNvSpPr txBox="1"/>
          <p:nvPr/>
        </p:nvSpPr>
        <p:spPr>
          <a:xfrm>
            <a:off x="1693000" y="3780792"/>
            <a:ext cx="3773823" cy="615553"/>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2TF Epargne Recyclage LGP  </a:t>
            </a:r>
            <a:r>
              <a:rPr lang="fr-FR" sz="1200" dirty="0">
                <a:solidFill>
                  <a:prstClr val="black">
                    <a:lumMod val="65000"/>
                    <a:lumOff val="35000"/>
                  </a:prstClr>
                </a:solidFill>
              </a:rPr>
              <a:t>(début juin)</a:t>
            </a:r>
          </a:p>
          <a:p>
            <a:pPr lvl="1"/>
            <a:r>
              <a:rPr lang="fr-FR" sz="1100" dirty="0" smtClean="0">
                <a:solidFill>
                  <a:prstClr val="black">
                    <a:lumMod val="75000"/>
                    <a:lumOff val="25000"/>
                  </a:prstClr>
                </a:solidFill>
              </a:rPr>
              <a:t>Clients ayant bénéficié de la rémunération boostée sur le Livret Grand Prix entre le 1</a:t>
            </a:r>
            <a:r>
              <a:rPr lang="fr-FR" sz="1100" baseline="30000" dirty="0" smtClean="0">
                <a:solidFill>
                  <a:prstClr val="black">
                    <a:lumMod val="75000"/>
                    <a:lumOff val="25000"/>
                  </a:prstClr>
                </a:solidFill>
              </a:rPr>
              <a:t>er</a:t>
            </a:r>
            <a:r>
              <a:rPr lang="fr-FR" sz="1100" dirty="0" smtClean="0">
                <a:solidFill>
                  <a:prstClr val="black">
                    <a:lumMod val="75000"/>
                    <a:lumOff val="25000"/>
                  </a:prstClr>
                </a:solidFill>
              </a:rPr>
              <a:t> janvier et le 30 avril.</a:t>
            </a:r>
            <a:endParaRPr lang="fr-FR" sz="1100" b="1" dirty="0">
              <a:solidFill>
                <a:prstClr val="black">
                  <a:lumMod val="75000"/>
                  <a:lumOff val="25000"/>
                </a:prstClr>
              </a:solidFill>
            </a:endParaRPr>
          </a:p>
        </p:txBody>
      </p:sp>
      <p:sp>
        <p:nvSpPr>
          <p:cNvPr id="15" name="ZoneTexte 14"/>
          <p:cNvSpPr txBox="1"/>
          <p:nvPr/>
        </p:nvSpPr>
        <p:spPr>
          <a:xfrm>
            <a:off x="1816068" y="4604863"/>
            <a:ext cx="3731265" cy="1923604"/>
          </a:xfrm>
          <a:prstGeom prst="rect">
            <a:avLst/>
          </a:prstGeom>
          <a:noFill/>
        </p:spPr>
        <p:txBody>
          <a:bodyPr wrap="square" rtlCol="0">
            <a:spAutoFit/>
          </a:bodyPr>
          <a:lstStyle/>
          <a:p>
            <a:pPr marL="171450" indent="-171450">
              <a:buFont typeface="Wingdings" panose="05000000000000000000" pitchFamily="2" charset="2"/>
              <a:buChar char="§"/>
            </a:pPr>
            <a:r>
              <a:rPr lang="fr-FR" sz="1100" b="1" dirty="0" smtClean="0">
                <a:solidFill>
                  <a:prstClr val="black">
                    <a:lumMod val="75000"/>
                    <a:lumOff val="25000"/>
                  </a:prstClr>
                </a:solidFill>
              </a:rPr>
              <a:t>ASV UC : </a:t>
            </a:r>
            <a:r>
              <a:rPr lang="fr-FR" sz="1100" b="1" dirty="0" smtClean="0">
                <a:solidFill>
                  <a:srgbClr val="C00000"/>
                </a:solidFill>
              </a:rPr>
              <a:t>0% de Frais d’entrée </a:t>
            </a:r>
            <a:r>
              <a:rPr lang="fr-FR" sz="1100" dirty="0" smtClean="0">
                <a:solidFill>
                  <a:prstClr val="black">
                    <a:lumMod val="75000"/>
                    <a:lumOff val="25000"/>
                  </a:prstClr>
                </a:solidFill>
              </a:rPr>
              <a:t>pour le recyclage des fonds à échéance (emprunt, FCP, LEP, CAT et Livret Grand Prix)  - Avec au moins 30% d’UC pour les &lt; 75 ans, sans conditions d’UC pour les ≥ 75 ans</a:t>
            </a:r>
          </a:p>
          <a:p>
            <a:endParaRPr lang="fr-FR" sz="400" b="1" dirty="0" smtClean="0">
              <a:solidFill>
                <a:prstClr val="black">
                  <a:lumMod val="75000"/>
                  <a:lumOff val="25000"/>
                </a:prstClr>
              </a:solidFill>
            </a:endParaRPr>
          </a:p>
          <a:p>
            <a:pPr marL="171450" indent="-171450">
              <a:buFont typeface="Wingdings" panose="05000000000000000000" pitchFamily="2" charset="2"/>
              <a:buChar char="§"/>
            </a:pPr>
            <a:r>
              <a:rPr lang="fr-FR" sz="1100" b="1" dirty="0" smtClean="0">
                <a:solidFill>
                  <a:prstClr val="black">
                    <a:lumMod val="75000"/>
                    <a:lumOff val="25000"/>
                  </a:prstClr>
                </a:solidFill>
              </a:rPr>
              <a:t>Prime </a:t>
            </a:r>
            <a:r>
              <a:rPr lang="fr-FR" sz="1100" b="1" dirty="0">
                <a:solidFill>
                  <a:prstClr val="black">
                    <a:lumMod val="75000"/>
                    <a:lumOff val="25000"/>
                  </a:prstClr>
                </a:solidFill>
              </a:rPr>
              <a:t>Client Assurance-Vie </a:t>
            </a:r>
            <a:r>
              <a:rPr lang="fr-FR" sz="1100" dirty="0">
                <a:solidFill>
                  <a:prstClr val="black">
                    <a:lumMod val="75000"/>
                    <a:lumOff val="25000"/>
                  </a:prstClr>
                </a:solidFill>
              </a:rPr>
              <a:t>: </a:t>
            </a:r>
            <a:r>
              <a:rPr lang="fr-FR" sz="1100" b="1" dirty="0" smtClean="0">
                <a:solidFill>
                  <a:prstClr val="black">
                    <a:lumMod val="75000"/>
                    <a:lumOff val="25000"/>
                  </a:prstClr>
                </a:solidFill>
              </a:rPr>
              <a:t>du 15 </a:t>
            </a:r>
            <a:r>
              <a:rPr lang="fr-FR" sz="1100" b="1" dirty="0">
                <a:solidFill>
                  <a:prstClr val="black">
                    <a:lumMod val="75000"/>
                    <a:lumOff val="25000"/>
                  </a:prstClr>
                </a:solidFill>
              </a:rPr>
              <a:t>mai au 13 juillet, </a:t>
            </a:r>
            <a:r>
              <a:rPr lang="fr-FR" sz="1100" dirty="0" smtClean="0">
                <a:solidFill>
                  <a:prstClr val="black">
                    <a:lumMod val="75000"/>
                    <a:lumOff val="25000"/>
                  </a:prstClr>
                </a:solidFill>
                <a:sym typeface="Wingdings" panose="05000000000000000000" pitchFamily="2" charset="2"/>
              </a:rPr>
              <a:t> </a:t>
            </a:r>
            <a:r>
              <a:rPr lang="fr-FR" sz="1100" b="1" dirty="0" smtClean="0">
                <a:solidFill>
                  <a:srgbClr val="C00000"/>
                </a:solidFill>
                <a:sym typeface="Wingdings" panose="05000000000000000000" pitchFamily="2" charset="2"/>
              </a:rPr>
              <a:t>50€ </a:t>
            </a:r>
            <a:r>
              <a:rPr lang="fr-FR" sz="1100" b="1" dirty="0" smtClean="0">
                <a:solidFill>
                  <a:prstClr val="black">
                    <a:lumMod val="75000"/>
                    <a:lumOff val="25000"/>
                  </a:prstClr>
                </a:solidFill>
                <a:sym typeface="Wingdings" panose="05000000000000000000" pitchFamily="2" charset="2"/>
              </a:rPr>
              <a:t>pour les versements ≥ 5 000€</a:t>
            </a:r>
          </a:p>
          <a:p>
            <a:pPr marL="177800"/>
            <a:r>
              <a:rPr lang="fr-FR" sz="1100" dirty="0">
                <a:solidFill>
                  <a:prstClr val="black">
                    <a:lumMod val="75000"/>
                    <a:lumOff val="25000"/>
                  </a:prstClr>
                </a:solidFill>
                <a:sym typeface="Wingdings" panose="05000000000000000000" pitchFamily="2" charset="2"/>
              </a:rPr>
              <a:t> </a:t>
            </a:r>
            <a:r>
              <a:rPr lang="fr-FR" sz="1100" b="1" dirty="0" smtClean="0">
                <a:solidFill>
                  <a:srgbClr val="C00000"/>
                </a:solidFill>
                <a:sym typeface="Wingdings" panose="05000000000000000000" pitchFamily="2" charset="2"/>
              </a:rPr>
              <a:t>100</a:t>
            </a:r>
            <a:r>
              <a:rPr lang="fr-FR" sz="1100" b="1" dirty="0">
                <a:solidFill>
                  <a:srgbClr val="C00000"/>
                </a:solidFill>
                <a:sym typeface="Wingdings" panose="05000000000000000000" pitchFamily="2" charset="2"/>
              </a:rPr>
              <a:t>€ </a:t>
            </a:r>
            <a:r>
              <a:rPr lang="fr-FR" sz="1100" b="1" dirty="0">
                <a:solidFill>
                  <a:prstClr val="black">
                    <a:lumMod val="75000"/>
                    <a:lumOff val="25000"/>
                  </a:prstClr>
                </a:solidFill>
                <a:sym typeface="Wingdings" panose="05000000000000000000" pitchFamily="2" charset="2"/>
              </a:rPr>
              <a:t>pour les versements ≥ </a:t>
            </a:r>
            <a:r>
              <a:rPr lang="fr-FR" sz="1100" b="1" dirty="0" smtClean="0">
                <a:solidFill>
                  <a:prstClr val="black">
                    <a:lumMod val="75000"/>
                    <a:lumOff val="25000"/>
                  </a:prstClr>
                </a:solidFill>
                <a:sym typeface="Wingdings" panose="05000000000000000000" pitchFamily="2" charset="2"/>
              </a:rPr>
              <a:t>50 </a:t>
            </a:r>
            <a:r>
              <a:rPr lang="fr-FR" sz="1100" b="1" dirty="0">
                <a:solidFill>
                  <a:prstClr val="black">
                    <a:lumMod val="75000"/>
                    <a:lumOff val="25000"/>
                  </a:prstClr>
                </a:solidFill>
                <a:sym typeface="Wingdings" panose="05000000000000000000" pitchFamily="2" charset="2"/>
              </a:rPr>
              <a:t>000€</a:t>
            </a:r>
          </a:p>
          <a:p>
            <a:pPr marL="177800"/>
            <a:r>
              <a:rPr lang="fr-FR" sz="1100" dirty="0" smtClean="0">
                <a:solidFill>
                  <a:prstClr val="black">
                    <a:lumMod val="75000"/>
                    <a:lumOff val="25000"/>
                  </a:prstClr>
                </a:solidFill>
              </a:rPr>
              <a:t>pour les versements </a:t>
            </a:r>
            <a:r>
              <a:rPr lang="fr-FR" sz="1100" dirty="0">
                <a:solidFill>
                  <a:prstClr val="black">
                    <a:lumMod val="75000"/>
                    <a:lumOff val="25000"/>
                  </a:prstClr>
                </a:solidFill>
              </a:rPr>
              <a:t>initiaux et libres (y </a:t>
            </a:r>
            <a:r>
              <a:rPr lang="fr-FR" sz="1100" dirty="0" smtClean="0">
                <a:solidFill>
                  <a:prstClr val="black">
                    <a:lumMod val="75000"/>
                    <a:lumOff val="25000"/>
                  </a:prstClr>
                </a:solidFill>
              </a:rPr>
              <a:t>compris par </a:t>
            </a:r>
            <a:r>
              <a:rPr lang="fr-FR" sz="1100" dirty="0">
                <a:solidFill>
                  <a:prstClr val="black">
                    <a:lumMod val="75000"/>
                    <a:lumOff val="25000"/>
                  </a:prstClr>
                </a:solidFill>
              </a:rPr>
              <a:t>transfert Fourgous</a:t>
            </a:r>
            <a:r>
              <a:rPr lang="fr-FR" sz="1100" dirty="0" smtClean="0">
                <a:solidFill>
                  <a:prstClr val="black">
                    <a:lumMod val="75000"/>
                    <a:lumOff val="25000"/>
                  </a:prstClr>
                </a:solidFill>
              </a:rPr>
              <a:t>) </a:t>
            </a:r>
            <a:r>
              <a:rPr lang="fr-FR" sz="1100" b="1" dirty="0" smtClean="0">
                <a:solidFill>
                  <a:prstClr val="black">
                    <a:lumMod val="75000"/>
                    <a:lumOff val="25000"/>
                  </a:prstClr>
                </a:solidFill>
              </a:rPr>
              <a:t>avec un taux </a:t>
            </a:r>
            <a:r>
              <a:rPr lang="fr-FR" sz="1100" b="1" dirty="0">
                <a:solidFill>
                  <a:prstClr val="black">
                    <a:lumMod val="75000"/>
                    <a:lumOff val="25000"/>
                  </a:prstClr>
                </a:solidFill>
              </a:rPr>
              <a:t>d’UC de 25% </a:t>
            </a:r>
            <a:r>
              <a:rPr lang="fr-FR" sz="1100" b="1" dirty="0" smtClean="0">
                <a:solidFill>
                  <a:prstClr val="black">
                    <a:lumMod val="75000"/>
                    <a:lumOff val="25000"/>
                  </a:prstClr>
                </a:solidFill>
              </a:rPr>
              <a:t>minimum</a:t>
            </a:r>
          </a:p>
          <a:p>
            <a:pPr marL="177800"/>
            <a:endParaRPr lang="fr-FR" sz="400" b="1" dirty="0" smtClean="0">
              <a:solidFill>
                <a:prstClr val="black">
                  <a:lumMod val="75000"/>
                  <a:lumOff val="25000"/>
                </a:prstClr>
              </a:solidFill>
            </a:endParaRPr>
          </a:p>
          <a:p>
            <a:pPr marL="171450" indent="-171450">
              <a:buFont typeface="Wingdings" panose="05000000000000000000" pitchFamily="2" charset="2"/>
              <a:buChar char="§"/>
            </a:pPr>
            <a:endParaRPr lang="fr-FR" sz="1200" dirty="0" smtClean="0">
              <a:solidFill>
                <a:prstClr val="black">
                  <a:lumMod val="50000"/>
                  <a:lumOff val="50000"/>
                </a:prstClr>
              </a:solidFill>
            </a:endParaRPr>
          </a:p>
        </p:txBody>
      </p:sp>
      <p:sp>
        <p:nvSpPr>
          <p:cNvPr id="16" name="Rectangle 15"/>
          <p:cNvSpPr/>
          <p:nvPr/>
        </p:nvSpPr>
        <p:spPr>
          <a:xfrm>
            <a:off x="5915025" y="4513707"/>
            <a:ext cx="3151007" cy="769441"/>
          </a:xfrm>
          <a:prstGeom prst="rect">
            <a:avLst/>
          </a:prstGeom>
          <a:solidFill>
            <a:schemeClr val="accent2">
              <a:lumMod val="20000"/>
              <a:lumOff val="80000"/>
            </a:schemeClr>
          </a:solidFill>
        </p:spPr>
        <p:txBody>
          <a:bodyPr wrap="square">
            <a:spAutoFit/>
          </a:bodyPr>
          <a:lstStyle/>
          <a:p>
            <a:r>
              <a:rPr lang="fr-FR" sz="1100" dirty="0">
                <a:solidFill>
                  <a:prstClr val="black">
                    <a:lumMod val="50000"/>
                    <a:lumOff val="50000"/>
                  </a:prstClr>
                </a:solidFill>
              </a:rPr>
              <a:t>Continuer la réorientation de l’assurance vie de nos clients vers des </a:t>
            </a:r>
            <a:r>
              <a:rPr lang="fr-FR" sz="1100" dirty="0" smtClean="0">
                <a:solidFill>
                  <a:prstClr val="black">
                    <a:lumMod val="50000"/>
                    <a:lumOff val="50000"/>
                  </a:prstClr>
                </a:solidFill>
              </a:rPr>
              <a:t>UC car les </a:t>
            </a:r>
            <a:r>
              <a:rPr lang="fr-FR" sz="1100" dirty="0">
                <a:solidFill>
                  <a:prstClr val="black">
                    <a:lumMod val="50000"/>
                    <a:lumOff val="50000"/>
                  </a:prstClr>
                </a:solidFill>
              </a:rPr>
              <a:t>produits diversifiés montrent toujours leurs performances lorsqu’on les analyse sur le long </a:t>
            </a:r>
            <a:r>
              <a:rPr lang="fr-FR" sz="1100" dirty="0" smtClean="0">
                <a:solidFill>
                  <a:prstClr val="black">
                    <a:lumMod val="50000"/>
                    <a:lumOff val="50000"/>
                  </a:prstClr>
                </a:solidFill>
              </a:rPr>
              <a:t>terme.</a:t>
            </a:r>
          </a:p>
        </p:txBody>
      </p:sp>
      <p:sp>
        <p:nvSpPr>
          <p:cNvPr id="18" name="ZoneTexte 17"/>
          <p:cNvSpPr txBox="1"/>
          <p:nvPr/>
        </p:nvSpPr>
        <p:spPr>
          <a:xfrm>
            <a:off x="5652121" y="2028592"/>
            <a:ext cx="3386180" cy="1680460"/>
          </a:xfrm>
          <a:prstGeom prst="rect">
            <a:avLst/>
          </a:prstGeom>
          <a:noFill/>
        </p:spPr>
        <p:txBody>
          <a:bodyPr wrap="square" rtlCol="0">
            <a:spAutoFit/>
          </a:bodyPr>
          <a:lstStyle/>
          <a:p>
            <a:pPr marL="171450" indent="-171450">
              <a:spcBef>
                <a:spcPct val="20000"/>
              </a:spcBef>
              <a:buClr>
                <a:srgbClr val="C00000"/>
              </a:buClr>
              <a:buFont typeface="Wingdings" panose="05000000000000000000" pitchFamily="2" charset="2"/>
              <a:buChar char="§"/>
            </a:pPr>
            <a:r>
              <a:rPr lang="fr-FR" sz="1200" dirty="0" smtClean="0">
                <a:solidFill>
                  <a:prstClr val="black">
                    <a:lumMod val="75000"/>
                    <a:lumOff val="25000"/>
                  </a:prstClr>
                </a:solidFill>
              </a:rPr>
              <a:t>L’assurance </a:t>
            </a:r>
            <a:r>
              <a:rPr lang="fr-FR" sz="1200" dirty="0">
                <a:solidFill>
                  <a:prstClr val="black">
                    <a:lumMod val="75000"/>
                    <a:lumOff val="25000"/>
                  </a:prstClr>
                </a:solidFill>
              </a:rPr>
              <a:t>vie est au cœur des projets de nos </a:t>
            </a:r>
            <a:r>
              <a:rPr lang="fr-FR" sz="1200" dirty="0" smtClean="0">
                <a:solidFill>
                  <a:prstClr val="black">
                    <a:lumMod val="75000"/>
                    <a:lumOff val="25000"/>
                  </a:prstClr>
                </a:solidFill>
              </a:rPr>
              <a:t>clients. A chacun d’eux et à tout âge l’assurance vie apporte une solution :</a:t>
            </a:r>
          </a:p>
          <a:p>
            <a:pPr marL="628650" lvl="1" indent="-171450">
              <a:spcBef>
                <a:spcPct val="20000"/>
              </a:spcBef>
              <a:buClr>
                <a:srgbClr val="C00000"/>
              </a:buClr>
              <a:buFont typeface="Courier New" panose="02070309020205020404" pitchFamily="49" charset="0"/>
              <a:buChar char="o"/>
            </a:pPr>
            <a:r>
              <a:rPr lang="fr-FR" sz="1200" dirty="0" smtClean="0">
                <a:solidFill>
                  <a:prstClr val="black">
                    <a:lumMod val="75000"/>
                    <a:lumOff val="25000"/>
                  </a:prstClr>
                </a:solidFill>
              </a:rPr>
              <a:t>30-45 ans : préparer les études des enfants</a:t>
            </a:r>
          </a:p>
          <a:p>
            <a:pPr marL="628650" lvl="1" indent="-171450">
              <a:spcBef>
                <a:spcPct val="20000"/>
              </a:spcBef>
              <a:buClr>
                <a:srgbClr val="C00000"/>
              </a:buClr>
              <a:buFont typeface="Courier New" panose="02070309020205020404" pitchFamily="49" charset="0"/>
              <a:buChar char="o"/>
            </a:pPr>
            <a:r>
              <a:rPr lang="fr-FR" sz="1200" dirty="0" smtClean="0">
                <a:solidFill>
                  <a:prstClr val="black">
                    <a:lumMod val="75000"/>
                    <a:lumOff val="25000"/>
                  </a:prstClr>
                </a:solidFill>
              </a:rPr>
              <a:t>45-65 ans : financer sa retraite</a:t>
            </a:r>
          </a:p>
          <a:p>
            <a:pPr marL="628650" lvl="1" indent="-171450">
              <a:spcBef>
                <a:spcPct val="20000"/>
              </a:spcBef>
              <a:buClr>
                <a:srgbClr val="C00000"/>
              </a:buClr>
              <a:buFont typeface="Courier New" panose="02070309020205020404" pitchFamily="49" charset="0"/>
              <a:buChar char="o"/>
            </a:pPr>
            <a:r>
              <a:rPr lang="fr-FR" sz="1200" dirty="0" smtClean="0">
                <a:solidFill>
                  <a:prstClr val="black">
                    <a:lumMod val="75000"/>
                    <a:lumOff val="25000"/>
                  </a:prstClr>
                </a:solidFill>
              </a:rPr>
              <a:t>Après 65 ans : transmettre son patrimoine</a:t>
            </a:r>
            <a:endParaRPr lang="fr-FR" sz="1100" dirty="0">
              <a:solidFill>
                <a:prstClr val="black">
                  <a:lumMod val="75000"/>
                  <a:lumOff val="25000"/>
                </a:prstClr>
              </a:solidFill>
            </a:endParaRPr>
          </a:p>
        </p:txBody>
      </p:sp>
      <p:pic>
        <p:nvPicPr>
          <p:cNvPr id="23" name="Picture 9" descr="C:\Users\A2173216\Desktop\offr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57" y="5157192"/>
            <a:ext cx="432780" cy="414197"/>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necteur droit 23"/>
          <p:cNvCxnSpPr/>
          <p:nvPr/>
        </p:nvCxnSpPr>
        <p:spPr>
          <a:xfrm>
            <a:off x="5508104" y="1414830"/>
            <a:ext cx="0" cy="4735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Rectangle 32">
            <a:hlinkClick r:id="rId5"/>
          </p:cNvPr>
          <p:cNvSpPr/>
          <p:nvPr/>
        </p:nvSpPr>
        <p:spPr>
          <a:xfrm>
            <a:off x="12211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Book GERC</a:t>
            </a:r>
            <a:endParaRPr lang="fr-FR" sz="1200" b="1" dirty="0">
              <a:solidFill>
                <a:prstClr val="black">
                  <a:lumMod val="75000"/>
                  <a:lumOff val="25000"/>
                </a:prstClr>
              </a:solidFill>
            </a:endParaRPr>
          </a:p>
        </p:txBody>
      </p:sp>
      <p:sp>
        <p:nvSpPr>
          <p:cNvPr id="34" name="Rectangle 33">
            <a:hlinkClick r:id="rId6"/>
          </p:cNvPr>
          <p:cNvSpPr/>
          <p:nvPr/>
        </p:nvSpPr>
        <p:spPr>
          <a:xfrm>
            <a:off x="234980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ORCA</a:t>
            </a:r>
            <a:endParaRPr lang="fr-FR" sz="1200" b="1" dirty="0">
              <a:solidFill>
                <a:prstClr val="black">
                  <a:lumMod val="75000"/>
                  <a:lumOff val="25000"/>
                </a:prstClr>
              </a:solidFill>
            </a:endParaRPr>
          </a:p>
        </p:txBody>
      </p:sp>
      <p:sp>
        <p:nvSpPr>
          <p:cNvPr id="35" name="Rectangle 34">
            <a:hlinkClick r:id="rId7"/>
          </p:cNvPr>
          <p:cNvSpPr/>
          <p:nvPr/>
        </p:nvSpPr>
        <p:spPr>
          <a:xfrm>
            <a:off x="4658620"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Offres promo</a:t>
            </a:r>
            <a:endParaRPr lang="fr-FR" sz="1200" b="1" dirty="0">
              <a:solidFill>
                <a:prstClr val="black">
                  <a:lumMod val="75000"/>
                  <a:lumOff val="25000"/>
                </a:prstClr>
              </a:solidFill>
            </a:endParaRPr>
          </a:p>
        </p:txBody>
      </p:sp>
      <p:sp>
        <p:nvSpPr>
          <p:cNvPr id="36" name="Rectangle 35">
            <a:hlinkClick r:id="rId8" action="ppaction://hlinksldjump"/>
          </p:cNvPr>
          <p:cNvSpPr/>
          <p:nvPr/>
        </p:nvSpPr>
        <p:spPr>
          <a:xfrm>
            <a:off x="6890868"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Boîte à outils</a:t>
            </a:r>
            <a:endParaRPr lang="fr-FR" sz="1200" b="1" dirty="0">
              <a:solidFill>
                <a:prstClr val="black">
                  <a:lumMod val="75000"/>
                  <a:lumOff val="25000"/>
                </a:prstClr>
              </a:solidFill>
            </a:endParaRPr>
          </a:p>
        </p:txBody>
      </p:sp>
      <p:pic>
        <p:nvPicPr>
          <p:cNvPr id="37" name="Picture 4"/>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1778769" y="6386568"/>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4"/>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4005990"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4"/>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6310246"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4"/>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8542494"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Image 40"/>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88" y="2084851"/>
            <a:ext cx="815128" cy="531343"/>
          </a:xfrm>
          <a:prstGeom prst="rect">
            <a:avLst/>
          </a:prstGeom>
        </p:spPr>
      </p:pic>
      <p:sp>
        <p:nvSpPr>
          <p:cNvPr id="20" name="ZoneTexte 19"/>
          <p:cNvSpPr txBox="1"/>
          <p:nvPr/>
        </p:nvSpPr>
        <p:spPr>
          <a:xfrm>
            <a:off x="7437318" y="-337706"/>
            <a:ext cx="1095122" cy="21544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fr-FR" sz="800" b="1" dirty="0" smtClean="0">
                <a:solidFill>
                  <a:prstClr val="white"/>
                </a:solidFill>
              </a:rPr>
              <a:t>Assurance-vie et UC</a:t>
            </a:r>
            <a:endParaRPr lang="fr-FR" sz="800" b="1" dirty="0">
              <a:solidFill>
                <a:prstClr val="white"/>
              </a:solidFill>
            </a:endParaRPr>
          </a:p>
        </p:txBody>
      </p:sp>
      <p:sp>
        <p:nvSpPr>
          <p:cNvPr id="30" name="ZoneTexte 29"/>
          <p:cNvSpPr txBox="1"/>
          <p:nvPr/>
        </p:nvSpPr>
        <p:spPr>
          <a:xfrm>
            <a:off x="1734279" y="2455514"/>
            <a:ext cx="3773823" cy="1292662"/>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Abondement ASV</a:t>
            </a:r>
            <a:r>
              <a:rPr lang="fr-FR" sz="1200" dirty="0" smtClean="0">
                <a:solidFill>
                  <a:prstClr val="black">
                    <a:lumMod val="65000"/>
                    <a:lumOff val="35000"/>
                  </a:prstClr>
                </a:solidFill>
              </a:rPr>
              <a:t> : </a:t>
            </a:r>
            <a:r>
              <a:rPr lang="fr-FR" sz="1100" i="1" dirty="0" smtClean="0">
                <a:solidFill>
                  <a:prstClr val="black">
                    <a:lumMod val="75000"/>
                    <a:lumOff val="25000"/>
                  </a:prstClr>
                </a:solidFill>
              </a:rPr>
              <a:t>Clients </a:t>
            </a:r>
            <a:r>
              <a:rPr lang="fr-FR" sz="1100" i="1" dirty="0">
                <a:solidFill>
                  <a:prstClr val="black">
                    <a:lumMod val="75000"/>
                    <a:lumOff val="25000"/>
                  </a:prstClr>
                </a:solidFill>
              </a:rPr>
              <a:t>Premium GP/HDG </a:t>
            </a:r>
            <a:endParaRPr lang="fr-FR" sz="1100" i="1" dirty="0" smtClean="0">
              <a:solidFill>
                <a:prstClr val="black">
                  <a:lumMod val="75000"/>
                  <a:lumOff val="25000"/>
                </a:prstClr>
              </a:solidFill>
            </a:endParaRPr>
          </a:p>
          <a:p>
            <a:pPr marL="355600"/>
            <a:r>
              <a:rPr lang="fr-FR" sz="1100" i="1" u="sng" dirty="0" smtClean="0">
                <a:solidFill>
                  <a:prstClr val="black">
                    <a:lumMod val="75000"/>
                    <a:lumOff val="25000"/>
                  </a:prstClr>
                </a:solidFill>
              </a:rPr>
              <a:t>Cible </a:t>
            </a:r>
            <a:r>
              <a:rPr lang="fr-FR" sz="1100" i="1" u="sng" dirty="0">
                <a:solidFill>
                  <a:prstClr val="black">
                    <a:lumMod val="75000"/>
                    <a:lumOff val="25000"/>
                  </a:prstClr>
                </a:solidFill>
              </a:rPr>
              <a:t>1 </a:t>
            </a:r>
            <a:r>
              <a:rPr lang="fr-FR" sz="1100" i="1" dirty="0">
                <a:solidFill>
                  <a:prstClr val="black">
                    <a:lumMod val="75000"/>
                    <a:lumOff val="25000"/>
                  </a:prstClr>
                </a:solidFill>
              </a:rPr>
              <a:t>: 18-75 ans, détenteurs Nuances </a:t>
            </a:r>
            <a:r>
              <a:rPr lang="fr-FR" sz="1100" i="1" dirty="0" smtClean="0">
                <a:solidFill>
                  <a:prstClr val="black">
                    <a:lumMod val="75000"/>
                    <a:lumOff val="25000"/>
                  </a:prstClr>
                </a:solidFill>
              </a:rPr>
              <a:t>3D/</a:t>
            </a:r>
            <a:r>
              <a:rPr lang="fr-FR" sz="1100" i="1" dirty="0" err="1" smtClean="0">
                <a:solidFill>
                  <a:prstClr val="black">
                    <a:lumMod val="75000"/>
                    <a:lumOff val="25000"/>
                  </a:prstClr>
                </a:solidFill>
              </a:rPr>
              <a:t>Priv</a:t>
            </a:r>
            <a:r>
              <a:rPr lang="fr-FR" sz="1100" i="1" dirty="0" smtClean="0">
                <a:solidFill>
                  <a:prstClr val="black">
                    <a:lumMod val="75000"/>
                    <a:lumOff val="25000"/>
                  </a:prstClr>
                </a:solidFill>
              </a:rPr>
              <a:t>/Plus </a:t>
            </a:r>
            <a:r>
              <a:rPr lang="fr-FR" sz="1100" i="1" dirty="0">
                <a:solidFill>
                  <a:prstClr val="black">
                    <a:lumMod val="75000"/>
                    <a:lumOff val="25000"/>
                  </a:prstClr>
                </a:solidFill>
              </a:rPr>
              <a:t>ou </a:t>
            </a:r>
            <a:r>
              <a:rPr lang="fr-FR" sz="1100" i="1" dirty="0" err="1">
                <a:solidFill>
                  <a:prstClr val="black">
                    <a:lumMod val="75000"/>
                    <a:lumOff val="25000"/>
                  </a:prstClr>
                </a:solidFill>
              </a:rPr>
              <a:t>Millevie</a:t>
            </a:r>
            <a:r>
              <a:rPr lang="fr-FR" sz="1100" i="1" dirty="0">
                <a:solidFill>
                  <a:prstClr val="black">
                    <a:lumMod val="75000"/>
                    <a:lumOff val="25000"/>
                  </a:prstClr>
                </a:solidFill>
              </a:rPr>
              <a:t> </a:t>
            </a:r>
            <a:r>
              <a:rPr lang="fr-FR" sz="1100" i="1" dirty="0" smtClean="0">
                <a:solidFill>
                  <a:prstClr val="black">
                    <a:lumMod val="75000"/>
                    <a:lumOff val="25000"/>
                  </a:prstClr>
                </a:solidFill>
              </a:rPr>
              <a:t>Premium/Infinie</a:t>
            </a:r>
          </a:p>
          <a:p>
            <a:pPr marL="355600"/>
            <a:endParaRPr lang="fr-FR" sz="1100" i="1" dirty="0" smtClean="0">
              <a:solidFill>
                <a:prstClr val="black">
                  <a:lumMod val="75000"/>
                  <a:lumOff val="25000"/>
                </a:prstClr>
              </a:solidFill>
            </a:endParaRPr>
          </a:p>
          <a:p>
            <a:pPr marL="355600"/>
            <a:r>
              <a:rPr lang="fr-FR" sz="1100" i="1" u="sng" dirty="0">
                <a:solidFill>
                  <a:prstClr val="black">
                    <a:lumMod val="75000"/>
                    <a:lumOff val="25000"/>
                  </a:prstClr>
                </a:solidFill>
              </a:rPr>
              <a:t>Cible 2 </a:t>
            </a:r>
            <a:r>
              <a:rPr lang="fr-FR" sz="1100" i="1" dirty="0">
                <a:solidFill>
                  <a:prstClr val="black">
                    <a:lumMod val="75000"/>
                    <a:lumOff val="25000"/>
                  </a:prstClr>
                </a:solidFill>
              </a:rPr>
              <a:t>: 25-75 ans, détenteurs Nuances </a:t>
            </a:r>
            <a:r>
              <a:rPr lang="fr-FR" sz="1100" i="1" dirty="0" err="1">
                <a:solidFill>
                  <a:prstClr val="black">
                    <a:lumMod val="75000"/>
                    <a:lumOff val="25000"/>
                  </a:prstClr>
                </a:solidFill>
              </a:rPr>
              <a:t>Priv</a:t>
            </a:r>
            <a:r>
              <a:rPr lang="fr-FR" sz="1100" i="1" dirty="0">
                <a:solidFill>
                  <a:prstClr val="black">
                    <a:lumMod val="75000"/>
                    <a:lumOff val="25000"/>
                  </a:prstClr>
                </a:solidFill>
              </a:rPr>
              <a:t>/Plus/</a:t>
            </a:r>
            <a:r>
              <a:rPr lang="fr-FR" sz="1100" i="1" dirty="0" err="1">
                <a:solidFill>
                  <a:prstClr val="black">
                    <a:lumMod val="75000"/>
                    <a:lumOff val="25000"/>
                  </a:prstClr>
                </a:solidFill>
              </a:rPr>
              <a:t>Millevie</a:t>
            </a:r>
            <a:r>
              <a:rPr lang="fr-FR" sz="1100" i="1" dirty="0">
                <a:solidFill>
                  <a:prstClr val="black">
                    <a:lumMod val="75000"/>
                    <a:lumOff val="25000"/>
                  </a:prstClr>
                </a:solidFill>
              </a:rPr>
              <a:t> Premium/Infinie, sans synthèse épargne, avec SF sur épargne liquide et/ou DAV &gt; 20K€</a:t>
            </a:r>
          </a:p>
        </p:txBody>
      </p:sp>
      <p:grpSp>
        <p:nvGrpSpPr>
          <p:cNvPr id="31" name="Groupe 30"/>
          <p:cNvGrpSpPr/>
          <p:nvPr/>
        </p:nvGrpSpPr>
        <p:grpSpPr>
          <a:xfrm>
            <a:off x="6184901" y="79127"/>
            <a:ext cx="2665294" cy="185794"/>
            <a:chOff x="3581398" y="6163732"/>
            <a:chExt cx="4444995" cy="211667"/>
          </a:xfrm>
        </p:grpSpPr>
        <p:sp>
          <p:nvSpPr>
            <p:cNvPr id="32" name="Rectangle 31"/>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42" name="Rectangle 41"/>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43" name="Rectangle 42"/>
            <p:cNvSpPr/>
            <p:nvPr/>
          </p:nvSpPr>
          <p:spPr>
            <a:xfrm>
              <a:off x="5063063"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Gestion Privée</a:t>
              </a:r>
            </a:p>
          </p:txBody>
        </p:sp>
      </p:grpSp>
    </p:spTree>
    <p:extLst>
      <p:ext uri="{BB962C8B-B14F-4D97-AF65-F5344CB8AC3E}">
        <p14:creationId xmlns:p14="http://schemas.microsoft.com/office/powerpoint/2010/main" val="45414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solidFill>
                  <a:prstClr val="white">
                    <a:lumMod val="65000"/>
                  </a:prstClr>
                </a:solidFill>
              </a:rPr>
              <a:pPr/>
              <a:t>22</a:t>
            </a:fld>
            <a:endParaRPr lang="fr-BE" dirty="0">
              <a:solidFill>
                <a:prstClr val="white">
                  <a:lumMod val="65000"/>
                </a:prstClr>
              </a:solidFill>
            </a:endParaRPr>
          </a:p>
        </p:txBody>
      </p:sp>
      <p:sp>
        <p:nvSpPr>
          <p:cNvPr id="4" name="Espace réservé du texte 3"/>
          <p:cNvSpPr>
            <a:spLocks noGrp="1"/>
          </p:cNvSpPr>
          <p:nvPr>
            <p:ph type="body" sz="quarter" idx="13"/>
          </p:nvPr>
        </p:nvSpPr>
        <p:spPr/>
        <p:txBody>
          <a:bodyPr/>
          <a:lstStyle/>
          <a:p>
            <a:r>
              <a:rPr lang="fr-FR" b="1" dirty="0">
                <a:solidFill>
                  <a:srgbClr val="C00000"/>
                </a:solidFill>
              </a:rPr>
              <a:t>PRÉVOYANCE : </a:t>
            </a:r>
            <a:r>
              <a:rPr lang="fr-FR" b="1" dirty="0" err="1" smtClean="0"/>
              <a:t>Sécur’Famille</a:t>
            </a:r>
            <a:r>
              <a:rPr lang="fr-FR" b="1" dirty="0" smtClean="0"/>
              <a:t> et </a:t>
            </a:r>
            <a:r>
              <a:rPr lang="fr-FR" b="1" dirty="0" err="1" smtClean="0"/>
              <a:t>Sécur’Obsèques</a:t>
            </a:r>
            <a:endParaRPr lang="fr-FR" b="1" dirty="0"/>
          </a:p>
        </p:txBody>
      </p:sp>
      <p:sp>
        <p:nvSpPr>
          <p:cNvPr id="5" name="Titre 4"/>
          <p:cNvSpPr>
            <a:spLocks noGrp="1"/>
          </p:cNvSpPr>
          <p:nvPr>
            <p:ph type="ctrTitle"/>
          </p:nvPr>
        </p:nvSpPr>
        <p:spPr/>
        <p:txBody>
          <a:bodyPr/>
          <a:lstStyle/>
          <a:p>
            <a:r>
              <a:rPr lang="fr-FR" sz="1300" dirty="0"/>
              <a:t>Moyens : Offres et cibles </a:t>
            </a:r>
            <a:r>
              <a:rPr lang="fr-FR" sz="1300" dirty="0" smtClean="0"/>
              <a:t>commerciales</a:t>
            </a:r>
            <a:endParaRPr lang="fr-FR" sz="1300" dirty="0"/>
          </a:p>
        </p:txBody>
      </p:sp>
      <p:sp>
        <p:nvSpPr>
          <p:cNvPr id="6" name="Rectangle 5">
            <a:hlinkClick r:id="rId2"/>
          </p:cNvPr>
          <p:cNvSpPr/>
          <p:nvPr/>
        </p:nvSpPr>
        <p:spPr>
          <a:xfrm>
            <a:off x="12211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Book GERC</a:t>
            </a:r>
            <a:endParaRPr lang="fr-FR" sz="1200" b="1" dirty="0">
              <a:solidFill>
                <a:prstClr val="black">
                  <a:lumMod val="75000"/>
                  <a:lumOff val="25000"/>
                </a:prstClr>
              </a:solidFill>
            </a:endParaRPr>
          </a:p>
        </p:txBody>
      </p:sp>
      <p:sp>
        <p:nvSpPr>
          <p:cNvPr id="7" name="Rectangle 6">
            <a:hlinkClick r:id="rId3"/>
          </p:cNvPr>
          <p:cNvSpPr/>
          <p:nvPr/>
        </p:nvSpPr>
        <p:spPr>
          <a:xfrm>
            <a:off x="234980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ORCA</a:t>
            </a:r>
            <a:endParaRPr lang="fr-FR" sz="1200" b="1" dirty="0">
              <a:solidFill>
                <a:prstClr val="black">
                  <a:lumMod val="75000"/>
                  <a:lumOff val="25000"/>
                </a:prstClr>
              </a:solidFill>
            </a:endParaRPr>
          </a:p>
        </p:txBody>
      </p:sp>
      <p:sp>
        <p:nvSpPr>
          <p:cNvPr id="8" name="Rectangle 7">
            <a:hlinkClick r:id="rId4"/>
          </p:cNvPr>
          <p:cNvSpPr/>
          <p:nvPr/>
        </p:nvSpPr>
        <p:spPr>
          <a:xfrm>
            <a:off x="4658620"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Offres promo</a:t>
            </a:r>
            <a:endParaRPr lang="fr-FR" sz="1200" b="1" dirty="0">
              <a:solidFill>
                <a:prstClr val="black">
                  <a:lumMod val="75000"/>
                  <a:lumOff val="25000"/>
                </a:prstClr>
              </a:solidFill>
            </a:endParaRPr>
          </a:p>
        </p:txBody>
      </p:sp>
      <p:sp>
        <p:nvSpPr>
          <p:cNvPr id="9" name="Rectangle 8">
            <a:hlinkClick r:id="rId5" action="ppaction://hlinksldjump"/>
          </p:cNvPr>
          <p:cNvSpPr/>
          <p:nvPr/>
        </p:nvSpPr>
        <p:spPr>
          <a:xfrm>
            <a:off x="6890868"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Boîte à outils</a:t>
            </a:r>
            <a:endParaRPr lang="fr-FR" sz="1200" b="1" dirty="0">
              <a:solidFill>
                <a:prstClr val="black">
                  <a:lumMod val="75000"/>
                  <a:lumOff val="25000"/>
                </a:prstClr>
              </a:solidFill>
            </a:endParaRPr>
          </a:p>
        </p:txBody>
      </p:sp>
      <p:pic>
        <p:nvPicPr>
          <p:cNvPr id="10"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1778769" y="6386568"/>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4005990"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6310246"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8542494"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oneTexte 13"/>
          <p:cNvSpPr txBox="1"/>
          <p:nvPr/>
        </p:nvSpPr>
        <p:spPr>
          <a:xfrm>
            <a:off x="1762658" y="4311058"/>
            <a:ext cx="3731265" cy="276999"/>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err="1" smtClean="0">
                <a:solidFill>
                  <a:prstClr val="black">
                    <a:lumMod val="75000"/>
                    <a:lumOff val="25000"/>
                  </a:prstClr>
                </a:solidFill>
              </a:rPr>
              <a:t>Sécur’Famille</a:t>
            </a:r>
            <a:r>
              <a:rPr lang="fr-FR" sz="1200" b="1" dirty="0" smtClean="0">
                <a:solidFill>
                  <a:prstClr val="black">
                    <a:lumMod val="75000"/>
                    <a:lumOff val="25000"/>
                  </a:prstClr>
                </a:solidFill>
              </a:rPr>
              <a:t> : </a:t>
            </a:r>
            <a:r>
              <a:rPr lang="fr-FR" sz="1200" b="1" dirty="0">
                <a:solidFill>
                  <a:srgbClr val="C00000"/>
                </a:solidFill>
              </a:rPr>
              <a:t>Réduction tarifaire couple de 10</a:t>
            </a:r>
            <a:r>
              <a:rPr lang="fr-FR" sz="1200" b="1" dirty="0" smtClean="0">
                <a:solidFill>
                  <a:srgbClr val="C00000"/>
                </a:solidFill>
              </a:rPr>
              <a:t>%. </a:t>
            </a:r>
            <a:endParaRPr lang="fr-FR" sz="1200" b="1" dirty="0">
              <a:solidFill>
                <a:srgbClr val="C00000"/>
              </a:solidFill>
            </a:endParaRPr>
          </a:p>
        </p:txBody>
      </p:sp>
      <p:sp>
        <p:nvSpPr>
          <p:cNvPr id="15" name="ZoneTexte 14"/>
          <p:cNvSpPr txBox="1"/>
          <p:nvPr/>
        </p:nvSpPr>
        <p:spPr>
          <a:xfrm>
            <a:off x="1762658" y="1509673"/>
            <a:ext cx="3771242" cy="230832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rgbClr val="C00000"/>
                </a:solidFill>
              </a:rPr>
              <a:t>2TF </a:t>
            </a:r>
            <a:r>
              <a:rPr lang="fr-FR" sz="1200" b="1" dirty="0">
                <a:solidFill>
                  <a:prstClr val="black">
                    <a:lumMod val="75000"/>
                    <a:lumOff val="25000"/>
                  </a:prstClr>
                </a:solidFill>
              </a:rPr>
              <a:t>PREV Approche </a:t>
            </a:r>
            <a:r>
              <a:rPr lang="fr-FR" sz="1200" b="1" dirty="0" smtClean="0">
                <a:solidFill>
                  <a:prstClr val="black">
                    <a:lumMod val="75000"/>
                    <a:lumOff val="25000"/>
                  </a:prstClr>
                </a:solidFill>
              </a:rPr>
              <a:t>Famille </a:t>
            </a:r>
            <a:r>
              <a:rPr lang="fr-FR" sz="1200" dirty="0" smtClean="0">
                <a:solidFill>
                  <a:prstClr val="black">
                    <a:lumMod val="75000"/>
                    <a:lumOff val="25000"/>
                  </a:prstClr>
                </a:solidFill>
              </a:rPr>
              <a:t>(13 900 clients)</a:t>
            </a:r>
          </a:p>
          <a:p>
            <a:pPr lvl="1"/>
            <a:r>
              <a:rPr lang="fr-FR" sz="1100" b="1" dirty="0" smtClean="0">
                <a:solidFill>
                  <a:prstClr val="black">
                    <a:lumMod val="75000"/>
                    <a:lumOff val="25000"/>
                  </a:prstClr>
                </a:solidFill>
              </a:rPr>
              <a:t>Ces clients, malgré un potentiel élevé, ne détiennent pas de Prévoyance</a:t>
            </a:r>
            <a:r>
              <a:rPr lang="fr-FR" sz="1100" dirty="0" smtClean="0">
                <a:solidFill>
                  <a:prstClr val="black">
                    <a:lumMod val="75000"/>
                    <a:lumOff val="25000"/>
                  </a:prstClr>
                </a:solidFill>
              </a:rPr>
              <a:t> et n’ont pas été rencontrés en </a:t>
            </a:r>
            <a:r>
              <a:rPr lang="fr-FR" sz="1100" dirty="0">
                <a:solidFill>
                  <a:prstClr val="black">
                    <a:lumMod val="75000"/>
                    <a:lumOff val="25000"/>
                  </a:prstClr>
                </a:solidFill>
              </a:rPr>
              <a:t>2018. </a:t>
            </a:r>
            <a:endParaRPr lang="fr-FR" sz="1100" dirty="0" smtClean="0">
              <a:solidFill>
                <a:prstClr val="black">
                  <a:lumMod val="75000"/>
                  <a:lumOff val="25000"/>
                </a:prstClr>
              </a:solidFill>
            </a:endParaRPr>
          </a:p>
          <a:p>
            <a:pPr lvl="1"/>
            <a:endParaRPr lang="fr-FR" sz="1100" dirty="0" smtClean="0">
              <a:solidFill>
                <a:prstClr val="black">
                  <a:lumMod val="75000"/>
                  <a:lumOff val="25000"/>
                </a:prstClr>
              </a:solidFill>
            </a:endParaRPr>
          </a:p>
          <a:p>
            <a:pPr marL="628650" lvl="1" indent="-171450">
              <a:buFont typeface="Wingdings" panose="05000000000000000000" pitchFamily="2" charset="2"/>
              <a:buChar char="Ø"/>
            </a:pPr>
            <a:r>
              <a:rPr lang="fr-FR" sz="1100" dirty="0" smtClean="0">
                <a:solidFill>
                  <a:prstClr val="black">
                    <a:lumMod val="75000"/>
                    <a:lumOff val="25000"/>
                  </a:prstClr>
                </a:solidFill>
              </a:rPr>
              <a:t>Ils ont entre 26 et 55 </a:t>
            </a:r>
            <a:r>
              <a:rPr lang="fr-FR" sz="1100" dirty="0">
                <a:solidFill>
                  <a:prstClr val="black">
                    <a:lumMod val="75000"/>
                    <a:lumOff val="25000"/>
                  </a:prstClr>
                </a:solidFill>
              </a:rPr>
              <a:t>ans, avec au moins un enfant et </a:t>
            </a:r>
            <a:r>
              <a:rPr lang="fr-FR" sz="1100" dirty="0" smtClean="0">
                <a:solidFill>
                  <a:prstClr val="black">
                    <a:lumMod val="75000"/>
                    <a:lumOff val="25000"/>
                  </a:prstClr>
                </a:solidFill>
              </a:rPr>
              <a:t>des flux &gt; 1.500€,</a:t>
            </a:r>
          </a:p>
          <a:p>
            <a:pPr lvl="1"/>
            <a:r>
              <a:rPr lang="fr-FR" sz="1100" b="1" dirty="0" smtClean="0">
                <a:solidFill>
                  <a:prstClr val="black">
                    <a:lumMod val="75000"/>
                    <a:lumOff val="25000"/>
                  </a:prstClr>
                </a:solidFill>
              </a:rPr>
              <a:t>                                                            OU</a:t>
            </a:r>
            <a:endParaRPr lang="fr-FR" sz="1100" b="1" dirty="0">
              <a:solidFill>
                <a:prstClr val="black">
                  <a:lumMod val="75000"/>
                  <a:lumOff val="25000"/>
                </a:prstClr>
              </a:solidFill>
            </a:endParaRPr>
          </a:p>
          <a:p>
            <a:pPr marL="628650" lvl="1" indent="-171450">
              <a:buFont typeface="Wingdings" panose="05000000000000000000" pitchFamily="2" charset="2"/>
              <a:buChar char="Ø"/>
            </a:pPr>
            <a:r>
              <a:rPr lang="fr-FR" sz="1100" dirty="0" smtClean="0">
                <a:solidFill>
                  <a:prstClr val="black">
                    <a:lumMod val="75000"/>
                    <a:lumOff val="25000"/>
                  </a:prstClr>
                </a:solidFill>
              </a:rPr>
              <a:t>ils ont entre 30 et 55 ans</a:t>
            </a:r>
            <a:r>
              <a:rPr lang="fr-FR" sz="1100" dirty="0">
                <a:solidFill>
                  <a:prstClr val="black">
                    <a:lumMod val="75000"/>
                    <a:lumOff val="25000"/>
                  </a:prstClr>
                </a:solidFill>
              </a:rPr>
              <a:t> </a:t>
            </a:r>
            <a:r>
              <a:rPr lang="fr-FR" sz="1100" dirty="0" smtClean="0">
                <a:solidFill>
                  <a:prstClr val="black">
                    <a:lumMod val="75000"/>
                    <a:lumOff val="25000"/>
                  </a:prstClr>
                </a:solidFill>
              </a:rPr>
              <a:t>et sont des clients patrimoniaux. Ils composent une famille avec au moins un enfant de moins de 10 ans et peuvent présenter un décalage important en matière de revenu au sein du foyer.</a:t>
            </a:r>
            <a:endParaRPr lang="fr-FR" sz="1100" dirty="0">
              <a:solidFill>
                <a:prstClr val="black">
                  <a:lumMod val="75000"/>
                  <a:lumOff val="25000"/>
                </a:prstClr>
              </a:solidFill>
            </a:endParaRPr>
          </a:p>
        </p:txBody>
      </p:sp>
      <p:sp>
        <p:nvSpPr>
          <p:cNvPr id="16" name="Cœur 15"/>
          <p:cNvSpPr/>
          <p:nvPr/>
        </p:nvSpPr>
        <p:spPr>
          <a:xfrm>
            <a:off x="5819817" y="4859868"/>
            <a:ext cx="384686" cy="369332"/>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7" name="Rectangle 16"/>
          <p:cNvSpPr/>
          <p:nvPr/>
        </p:nvSpPr>
        <p:spPr>
          <a:xfrm>
            <a:off x="1762658" y="4623519"/>
            <a:ext cx="3889462" cy="461665"/>
          </a:xfrm>
          <a:prstGeom prst="rect">
            <a:avLst/>
          </a:prstGeom>
        </p:spPr>
        <p:txBody>
          <a:bodyPr wrap="square">
            <a:spAutoFit/>
          </a:bodyPr>
          <a:lstStyle/>
          <a:p>
            <a:pPr marL="171450" indent="-171450">
              <a:buFont typeface="Wingdings" panose="05000000000000000000" pitchFamily="2" charset="2"/>
              <a:buChar char="§"/>
            </a:pPr>
            <a:r>
              <a:rPr lang="fr-FR" sz="1200" b="1" dirty="0" smtClean="0">
                <a:solidFill>
                  <a:prstClr val="black">
                    <a:lumMod val="75000"/>
                    <a:lumOff val="25000"/>
                  </a:prstClr>
                </a:solidFill>
              </a:rPr>
              <a:t>Santé JE : </a:t>
            </a:r>
            <a:r>
              <a:rPr lang="fr-FR" sz="1200" b="1" dirty="0">
                <a:solidFill>
                  <a:srgbClr val="C00000"/>
                </a:solidFill>
              </a:rPr>
              <a:t>1 MOIS OFFERT </a:t>
            </a:r>
            <a:r>
              <a:rPr lang="fr-FR" sz="1200" dirty="0" smtClean="0">
                <a:solidFill>
                  <a:prstClr val="black">
                    <a:lumMod val="75000"/>
                    <a:lumOff val="25000"/>
                  </a:prstClr>
                </a:solidFill>
              </a:rPr>
              <a:t>en santé JE F1 </a:t>
            </a:r>
            <a:r>
              <a:rPr lang="fr-FR" sz="1200" b="1" dirty="0" smtClean="0">
                <a:solidFill>
                  <a:srgbClr val="C00000"/>
                </a:solidFill>
              </a:rPr>
              <a:t>du 1</a:t>
            </a:r>
            <a:r>
              <a:rPr lang="fr-FR" sz="1200" b="1" baseline="30000" dirty="0" smtClean="0">
                <a:solidFill>
                  <a:srgbClr val="C00000"/>
                </a:solidFill>
              </a:rPr>
              <a:t>er</a:t>
            </a:r>
            <a:r>
              <a:rPr lang="fr-FR" sz="1200" b="1" dirty="0" smtClean="0">
                <a:solidFill>
                  <a:srgbClr val="C00000"/>
                </a:solidFill>
              </a:rPr>
              <a:t> juin au 31 octobre 2019.</a:t>
            </a:r>
            <a:endParaRPr lang="fr-FR" sz="1200" b="1" dirty="0">
              <a:solidFill>
                <a:srgbClr val="C00000"/>
              </a:solidFill>
            </a:endParaRPr>
          </a:p>
        </p:txBody>
      </p:sp>
      <p:sp>
        <p:nvSpPr>
          <p:cNvPr id="18" name="Rectangle 17"/>
          <p:cNvSpPr/>
          <p:nvPr/>
        </p:nvSpPr>
        <p:spPr>
          <a:xfrm>
            <a:off x="6416258" y="4365104"/>
            <a:ext cx="2589106" cy="1277273"/>
          </a:xfrm>
          <a:prstGeom prst="rect">
            <a:avLst/>
          </a:prstGeom>
          <a:solidFill>
            <a:schemeClr val="accent2">
              <a:lumMod val="20000"/>
              <a:lumOff val="80000"/>
            </a:schemeClr>
          </a:solidFill>
        </p:spPr>
        <p:txBody>
          <a:bodyPr wrap="square">
            <a:spAutoFit/>
          </a:bodyPr>
          <a:lstStyle/>
          <a:p>
            <a:pPr marL="171450" indent="-171450">
              <a:buFont typeface="Wingdings" panose="05000000000000000000" pitchFamily="2" charset="2"/>
              <a:buChar char="q"/>
            </a:pPr>
            <a:r>
              <a:rPr lang="fr-FR" sz="1100" b="1" dirty="0">
                <a:solidFill>
                  <a:prstClr val="black">
                    <a:lumMod val="50000"/>
                    <a:lumOff val="50000"/>
                  </a:prstClr>
                </a:solidFill>
              </a:rPr>
              <a:t>Pour 81 % des Français, s’assurer pour protéger sa famille en cas de coup dur, c’est important. </a:t>
            </a:r>
            <a:r>
              <a:rPr lang="fr-FR" sz="1100" dirty="0" smtClean="0">
                <a:solidFill>
                  <a:prstClr val="black">
                    <a:lumMod val="65000"/>
                    <a:lumOff val="35000"/>
                  </a:prstClr>
                </a:solidFill>
              </a:rPr>
              <a:t>Pourtant</a:t>
            </a:r>
            <a:r>
              <a:rPr lang="fr-FR" sz="1100" dirty="0">
                <a:solidFill>
                  <a:prstClr val="black">
                    <a:lumMod val="65000"/>
                    <a:lumOff val="35000"/>
                  </a:prstClr>
                </a:solidFill>
              </a:rPr>
              <a:t>, seulement 50 % déclarent être couverts par un contrat d’assurance prévoyance à titre individuel. (TNS SOFRES)</a:t>
            </a:r>
          </a:p>
        </p:txBody>
      </p:sp>
      <p:sp>
        <p:nvSpPr>
          <p:cNvPr id="22" name="Rectangle 21"/>
          <p:cNvSpPr/>
          <p:nvPr/>
        </p:nvSpPr>
        <p:spPr>
          <a:xfrm>
            <a:off x="5735707" y="2084755"/>
            <a:ext cx="3269657" cy="1089529"/>
          </a:xfrm>
          <a:prstGeom prst="rect">
            <a:avLst/>
          </a:prstGeom>
        </p:spPr>
        <p:txBody>
          <a:bodyPr wrap="square">
            <a:spAutoFit/>
          </a:bodyPr>
          <a:lstStyle/>
          <a:p>
            <a:pPr marL="171450" indent="-171450">
              <a:spcBef>
                <a:spcPct val="20000"/>
              </a:spcBef>
              <a:buClr>
                <a:srgbClr val="C00000"/>
              </a:buClr>
              <a:buFont typeface="Wingdings" panose="05000000000000000000" pitchFamily="2" charset="2"/>
              <a:buChar char="§"/>
            </a:pPr>
            <a:r>
              <a:rPr lang="fr-FR" sz="1200" dirty="0">
                <a:solidFill>
                  <a:prstClr val="black">
                    <a:lumMod val="75000"/>
                    <a:lumOff val="25000"/>
                  </a:prstClr>
                </a:solidFill>
              </a:rPr>
              <a:t>Nos clients assurent leurs biens </a:t>
            </a:r>
            <a:r>
              <a:rPr lang="fr-FR" sz="1200" dirty="0" smtClean="0">
                <a:solidFill>
                  <a:prstClr val="black">
                    <a:lumMod val="75000"/>
                    <a:lumOff val="25000"/>
                  </a:prstClr>
                </a:solidFill>
              </a:rPr>
              <a:t>mais assurent- ils leurs </a:t>
            </a:r>
            <a:r>
              <a:rPr lang="fr-FR" sz="1200" dirty="0">
                <a:solidFill>
                  <a:prstClr val="black">
                    <a:lumMod val="75000"/>
                    <a:lumOff val="25000"/>
                  </a:prstClr>
                </a:solidFill>
              </a:rPr>
              <a:t>familles</a:t>
            </a:r>
            <a:r>
              <a:rPr lang="fr-FR" sz="1200" dirty="0" smtClean="0">
                <a:solidFill>
                  <a:prstClr val="black">
                    <a:lumMod val="75000"/>
                    <a:lumOff val="25000"/>
                  </a:prstClr>
                </a:solidFill>
              </a:rPr>
              <a:t>?</a:t>
            </a:r>
          </a:p>
          <a:p>
            <a:pPr marL="171450" indent="-171450">
              <a:spcBef>
                <a:spcPct val="20000"/>
              </a:spcBef>
              <a:buClr>
                <a:srgbClr val="C00000"/>
              </a:buClr>
              <a:buFont typeface="Wingdings" panose="05000000000000000000" pitchFamily="2" charset="2"/>
              <a:buChar char="§"/>
            </a:pPr>
            <a:endParaRPr lang="fr-FR" sz="1200" dirty="0">
              <a:solidFill>
                <a:prstClr val="black">
                  <a:lumMod val="75000"/>
                  <a:lumOff val="25000"/>
                </a:prstClr>
              </a:solidFill>
            </a:endParaRPr>
          </a:p>
          <a:p>
            <a:pPr marL="171450" indent="-171450">
              <a:spcBef>
                <a:spcPct val="20000"/>
              </a:spcBef>
              <a:buClr>
                <a:srgbClr val="C00000"/>
              </a:buClr>
              <a:buFont typeface="Wingdings" panose="05000000000000000000" pitchFamily="2" charset="2"/>
              <a:buChar char="§"/>
            </a:pPr>
            <a:r>
              <a:rPr lang="fr-FR" sz="1200" dirty="0" smtClean="0">
                <a:solidFill>
                  <a:prstClr val="black">
                    <a:lumMod val="75000"/>
                    <a:lumOff val="25000"/>
                  </a:prstClr>
                </a:solidFill>
              </a:rPr>
              <a:t>Nos clients sont-ils bien informés sur leur couverture en cas d’accidents à leur domicile ?</a:t>
            </a:r>
            <a:endParaRPr lang="fr-FR" sz="1200" dirty="0">
              <a:solidFill>
                <a:prstClr val="black">
                  <a:lumMod val="75000"/>
                  <a:lumOff val="25000"/>
                </a:prstClr>
              </a:solidFill>
            </a:endParaRPr>
          </a:p>
        </p:txBody>
      </p:sp>
      <p:grpSp>
        <p:nvGrpSpPr>
          <p:cNvPr id="23" name="Groupe 22"/>
          <p:cNvGrpSpPr/>
          <p:nvPr/>
        </p:nvGrpSpPr>
        <p:grpSpPr>
          <a:xfrm>
            <a:off x="5616166" y="1409831"/>
            <a:ext cx="3044179" cy="520464"/>
            <a:chOff x="2350362" y="1275003"/>
            <a:chExt cx="3044179" cy="292761"/>
          </a:xfrm>
        </p:grpSpPr>
        <p:pic>
          <p:nvPicPr>
            <p:cNvPr id="24" name="Picture 8" descr="C:\Users\A2173216\Desktop\list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50362" y="1275003"/>
              <a:ext cx="540010" cy="292761"/>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2810179" y="1346561"/>
              <a:ext cx="2584362" cy="164468"/>
            </a:xfrm>
            <a:prstGeom prst="rect">
              <a:avLst/>
            </a:prstGeom>
          </p:spPr>
          <p:txBody>
            <a:bodyPr wrap="none">
              <a:spAutoFit/>
            </a:bodyPr>
            <a:lstStyle/>
            <a:p>
              <a:pPr>
                <a:spcBef>
                  <a:spcPct val="20000"/>
                </a:spcBef>
              </a:pPr>
              <a:r>
                <a:rPr lang="fr-FR" sz="1300" b="1" dirty="0">
                  <a:solidFill>
                    <a:schemeClr val="tx1">
                      <a:lumMod val="75000"/>
                      <a:lumOff val="25000"/>
                    </a:schemeClr>
                  </a:solidFill>
                </a:rPr>
                <a:t>Des idées pour lancer la discussion</a:t>
              </a:r>
            </a:p>
          </p:txBody>
        </p:sp>
      </p:grpSp>
      <p:cxnSp>
        <p:nvCxnSpPr>
          <p:cNvPr id="27" name="Connecteur droit 26"/>
          <p:cNvCxnSpPr/>
          <p:nvPr/>
        </p:nvCxnSpPr>
        <p:spPr>
          <a:xfrm>
            <a:off x="5508104" y="1414830"/>
            <a:ext cx="0" cy="4735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68138" y="2083069"/>
            <a:ext cx="1511575" cy="698653"/>
          </a:xfrm>
          <a:prstGeom prst="rect">
            <a:avLst/>
          </a:prstGeom>
        </p:spPr>
        <p:txBody>
          <a:bodyPr wrap="square">
            <a:spAutoFit/>
          </a:bodyPr>
          <a:lstStyle/>
          <a:p>
            <a:pPr>
              <a:spcBef>
                <a:spcPct val="20000"/>
              </a:spcBef>
            </a:pPr>
            <a:r>
              <a:rPr lang="fr-FR" sz="1300" b="1" dirty="0">
                <a:solidFill>
                  <a:prstClr val="black">
                    <a:lumMod val="75000"/>
                    <a:lumOff val="25000"/>
                  </a:prstClr>
                </a:solidFill>
              </a:rPr>
              <a:t>Qui contacter </a:t>
            </a:r>
            <a:r>
              <a:rPr lang="fr-FR" sz="1300" b="1" dirty="0" smtClean="0">
                <a:solidFill>
                  <a:prstClr val="black">
                    <a:lumMod val="75000"/>
                    <a:lumOff val="25000"/>
                  </a:prstClr>
                </a:solidFill>
              </a:rPr>
              <a:t>?</a:t>
            </a:r>
          </a:p>
          <a:p>
            <a:pPr>
              <a:spcBef>
                <a:spcPct val="20000"/>
              </a:spcBef>
            </a:pPr>
            <a:r>
              <a:rPr lang="fr-FR" sz="1200" i="1" dirty="0" smtClean="0">
                <a:solidFill>
                  <a:prstClr val="black">
                    <a:lumMod val="75000"/>
                    <a:lumOff val="25000"/>
                  </a:prstClr>
                </a:solidFill>
              </a:rPr>
              <a:t>Les cibles GERC prioritaires</a:t>
            </a:r>
            <a:endParaRPr lang="fr-FR" sz="1200" i="1" dirty="0">
              <a:solidFill>
                <a:prstClr val="black">
                  <a:lumMod val="75000"/>
                  <a:lumOff val="25000"/>
                </a:prstClr>
              </a:solidFill>
            </a:endParaRPr>
          </a:p>
        </p:txBody>
      </p:sp>
      <p:sp>
        <p:nvSpPr>
          <p:cNvPr id="33" name="Rectangle 32"/>
          <p:cNvSpPr/>
          <p:nvPr/>
        </p:nvSpPr>
        <p:spPr>
          <a:xfrm>
            <a:off x="468137" y="4096428"/>
            <a:ext cx="1583583" cy="292388"/>
          </a:xfrm>
          <a:prstGeom prst="rect">
            <a:avLst/>
          </a:prstGeom>
        </p:spPr>
        <p:txBody>
          <a:bodyPr wrap="square">
            <a:spAutoFit/>
          </a:bodyPr>
          <a:lstStyle/>
          <a:p>
            <a:pPr>
              <a:spcBef>
                <a:spcPct val="20000"/>
              </a:spcBef>
            </a:pPr>
            <a:r>
              <a:rPr lang="fr-FR" sz="1300" b="1" dirty="0" smtClean="0">
                <a:solidFill>
                  <a:prstClr val="black">
                    <a:lumMod val="75000"/>
                    <a:lumOff val="25000"/>
                  </a:prstClr>
                </a:solidFill>
              </a:rPr>
              <a:t>Offres du moment</a:t>
            </a:r>
            <a:endParaRPr lang="fr-FR" sz="1300" b="1" dirty="0">
              <a:solidFill>
                <a:prstClr val="black">
                  <a:lumMod val="75000"/>
                  <a:lumOff val="25000"/>
                </a:prstClr>
              </a:solidFill>
            </a:endParaRPr>
          </a:p>
        </p:txBody>
      </p:sp>
      <p:pic>
        <p:nvPicPr>
          <p:cNvPr id="34" name="Picture 9" descr="C:\Users\A2173216\Desktop\offr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772" y="4005064"/>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 34"/>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88" y="2084851"/>
            <a:ext cx="815128" cy="531343"/>
          </a:xfrm>
          <a:prstGeom prst="rect">
            <a:avLst/>
          </a:prstGeom>
        </p:spPr>
      </p:pic>
      <p:grpSp>
        <p:nvGrpSpPr>
          <p:cNvPr id="28" name="Groupe 27"/>
          <p:cNvGrpSpPr/>
          <p:nvPr/>
        </p:nvGrpSpPr>
        <p:grpSpPr>
          <a:xfrm>
            <a:off x="6184901" y="79127"/>
            <a:ext cx="2665294" cy="185794"/>
            <a:chOff x="3581398" y="6163732"/>
            <a:chExt cx="4444995" cy="211667"/>
          </a:xfrm>
        </p:grpSpPr>
        <p:sp>
          <p:nvSpPr>
            <p:cNvPr id="29" name="Rectangle 28"/>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31" name="Rectangle 30"/>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32" name="Rectangle 31"/>
            <p:cNvSpPr/>
            <p:nvPr/>
          </p:nvSpPr>
          <p:spPr>
            <a:xfrm>
              <a:off x="5063063"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Gestion Privée</a:t>
              </a:r>
            </a:p>
          </p:txBody>
        </p:sp>
      </p:grpSp>
    </p:spTree>
    <p:extLst>
      <p:ext uri="{BB962C8B-B14F-4D97-AF65-F5344CB8AC3E}">
        <p14:creationId xmlns:p14="http://schemas.microsoft.com/office/powerpoint/2010/main" val="1515729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solidFill>
                  <a:prstClr val="white">
                    <a:lumMod val="65000"/>
                  </a:prstClr>
                </a:solidFill>
              </a:rPr>
              <a:pPr/>
              <a:t>23</a:t>
            </a:fld>
            <a:endParaRPr lang="fr-BE" dirty="0">
              <a:solidFill>
                <a:prstClr val="white">
                  <a:lumMod val="65000"/>
                </a:prstClr>
              </a:solidFill>
            </a:endParaRPr>
          </a:p>
        </p:txBody>
      </p:sp>
      <p:sp>
        <p:nvSpPr>
          <p:cNvPr id="4" name="Espace réservé du texte 3"/>
          <p:cNvSpPr>
            <a:spLocks noGrp="1"/>
          </p:cNvSpPr>
          <p:nvPr>
            <p:ph type="body" sz="quarter" idx="13"/>
          </p:nvPr>
        </p:nvSpPr>
        <p:spPr/>
        <p:txBody>
          <a:bodyPr/>
          <a:lstStyle/>
          <a:p>
            <a:r>
              <a:rPr lang="fr-FR" b="1" dirty="0">
                <a:solidFill>
                  <a:srgbClr val="C00000"/>
                </a:solidFill>
              </a:rPr>
              <a:t>BANCARISATION :</a:t>
            </a:r>
            <a:r>
              <a:rPr lang="fr-FR" b="1" dirty="0"/>
              <a:t> </a:t>
            </a:r>
            <a:r>
              <a:rPr lang="fr-FR" b="1" dirty="0" smtClean="0"/>
              <a:t>ventes cartes </a:t>
            </a:r>
            <a:r>
              <a:rPr lang="fr-FR" b="1" dirty="0" err="1" smtClean="0"/>
              <a:t>Infinite</a:t>
            </a:r>
            <a:r>
              <a:rPr lang="fr-FR" b="1" dirty="0" smtClean="0"/>
              <a:t> et </a:t>
            </a:r>
            <a:r>
              <a:rPr lang="fr-FR" b="1" dirty="0" err="1" smtClean="0"/>
              <a:t>Platinum</a:t>
            </a:r>
            <a:endParaRPr lang="fr-FR" b="1" dirty="0"/>
          </a:p>
        </p:txBody>
      </p:sp>
      <p:sp>
        <p:nvSpPr>
          <p:cNvPr id="5" name="Titre 4"/>
          <p:cNvSpPr>
            <a:spLocks noGrp="1"/>
          </p:cNvSpPr>
          <p:nvPr>
            <p:ph type="ctrTitle"/>
          </p:nvPr>
        </p:nvSpPr>
        <p:spPr/>
        <p:txBody>
          <a:bodyPr/>
          <a:lstStyle/>
          <a:p>
            <a:r>
              <a:rPr lang="fr-FR" sz="1300" dirty="0"/>
              <a:t>Moyens : Offres et cibles </a:t>
            </a:r>
            <a:r>
              <a:rPr lang="fr-FR" sz="1300" dirty="0" smtClean="0"/>
              <a:t>commerciales </a:t>
            </a:r>
            <a:endParaRPr lang="fr-FR" sz="1300" dirty="0"/>
          </a:p>
        </p:txBody>
      </p:sp>
      <p:sp>
        <p:nvSpPr>
          <p:cNvPr id="6" name="Rectangle 5">
            <a:hlinkClick r:id="rId2"/>
          </p:cNvPr>
          <p:cNvSpPr/>
          <p:nvPr/>
        </p:nvSpPr>
        <p:spPr>
          <a:xfrm>
            <a:off x="12211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Book GERC</a:t>
            </a:r>
            <a:endParaRPr lang="fr-FR" sz="1200" b="1" dirty="0">
              <a:solidFill>
                <a:prstClr val="black">
                  <a:lumMod val="75000"/>
                  <a:lumOff val="25000"/>
                </a:prstClr>
              </a:solidFill>
            </a:endParaRPr>
          </a:p>
        </p:txBody>
      </p:sp>
      <p:sp>
        <p:nvSpPr>
          <p:cNvPr id="7" name="Rectangle 6">
            <a:hlinkClick r:id="rId3"/>
          </p:cNvPr>
          <p:cNvSpPr/>
          <p:nvPr/>
        </p:nvSpPr>
        <p:spPr>
          <a:xfrm>
            <a:off x="2349806"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ORCA</a:t>
            </a:r>
            <a:endParaRPr lang="fr-FR" sz="1200" b="1" dirty="0">
              <a:solidFill>
                <a:prstClr val="black">
                  <a:lumMod val="75000"/>
                  <a:lumOff val="25000"/>
                </a:prstClr>
              </a:solidFill>
            </a:endParaRPr>
          </a:p>
        </p:txBody>
      </p:sp>
      <p:sp>
        <p:nvSpPr>
          <p:cNvPr id="8" name="Rectangle 7">
            <a:hlinkClick r:id="rId4"/>
          </p:cNvPr>
          <p:cNvSpPr/>
          <p:nvPr/>
        </p:nvSpPr>
        <p:spPr>
          <a:xfrm>
            <a:off x="4658620"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Offres promo</a:t>
            </a:r>
            <a:endParaRPr lang="fr-FR" sz="1200" b="1" dirty="0">
              <a:solidFill>
                <a:prstClr val="black">
                  <a:lumMod val="75000"/>
                  <a:lumOff val="25000"/>
                </a:prstClr>
              </a:solidFill>
            </a:endParaRPr>
          </a:p>
        </p:txBody>
      </p:sp>
      <p:sp>
        <p:nvSpPr>
          <p:cNvPr id="9" name="Rectangle 8">
            <a:hlinkClick r:id="rId5" action="ppaction://hlinksldjump"/>
          </p:cNvPr>
          <p:cNvSpPr/>
          <p:nvPr/>
        </p:nvSpPr>
        <p:spPr>
          <a:xfrm>
            <a:off x="6890868" y="6405331"/>
            <a:ext cx="1867650" cy="286896"/>
          </a:xfrm>
          <a:prstGeom prst="rect">
            <a:avLst/>
          </a:prstGeom>
          <a:noFill/>
          <a:ln w="127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prstClr val="black">
                    <a:lumMod val="75000"/>
                    <a:lumOff val="25000"/>
                  </a:prstClr>
                </a:solidFill>
              </a:rPr>
              <a:t>Boîte à outils</a:t>
            </a:r>
            <a:endParaRPr lang="fr-FR" sz="1200" b="1" dirty="0">
              <a:solidFill>
                <a:prstClr val="black">
                  <a:lumMod val="75000"/>
                  <a:lumOff val="25000"/>
                </a:prstClr>
              </a:solidFill>
            </a:endParaRPr>
          </a:p>
        </p:txBody>
      </p:sp>
      <p:pic>
        <p:nvPicPr>
          <p:cNvPr id="10"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1778769" y="6386568"/>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4005990"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6310246"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6667" b="74510" l="14493" r="94203">
                        <a14:foregroundMark x1="47826" y1="34314" x2="47826" y2="34314"/>
                        <a14:foregroundMark x1="53623" y1="40196" x2="53623" y2="40196"/>
                        <a14:foregroundMark x1="33333" y1="29412" x2="33333" y2="29412"/>
                        <a14:foregroundMark x1="30435" y1="36275" x2="30435" y2="36275"/>
                        <a14:foregroundMark x1="24638" y1="47059" x2="24638" y2="47059"/>
                      </a14:backgroundRemoval>
                    </a14:imgEffect>
                  </a14:imgLayer>
                </a14:imgProps>
              </a:ext>
              <a:ext uri="{28A0092B-C50C-407E-A947-70E740481C1C}">
                <a14:useLocalDpi xmlns:a14="http://schemas.microsoft.com/office/drawing/2010/main" val="0"/>
              </a:ext>
            </a:extLst>
          </a:blip>
          <a:srcRect l="18889" t="19753" r="15034" b="23429"/>
          <a:stretch/>
        </p:blipFill>
        <p:spPr bwMode="auto">
          <a:xfrm>
            <a:off x="8542494" y="64053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ZoneTexte 14"/>
          <p:cNvSpPr txBox="1"/>
          <p:nvPr/>
        </p:nvSpPr>
        <p:spPr>
          <a:xfrm>
            <a:off x="1777716" y="2468894"/>
            <a:ext cx="6250668" cy="630942"/>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CLIENTS EN PORTEFEUILLE GP EQUIPES CARTES</a:t>
            </a:r>
            <a:endParaRPr lang="fr-FR" sz="1200" dirty="0">
              <a:solidFill>
                <a:prstClr val="black">
                  <a:lumMod val="65000"/>
                  <a:lumOff val="35000"/>
                </a:prstClr>
              </a:solidFill>
            </a:endParaRPr>
          </a:p>
          <a:p>
            <a:r>
              <a:rPr lang="fr-FR" sz="1100" i="1" dirty="0" smtClean="0">
                <a:solidFill>
                  <a:prstClr val="black">
                    <a:lumMod val="75000"/>
                    <a:lumOff val="25000"/>
                  </a:prstClr>
                </a:solidFill>
              </a:rPr>
              <a:t>Clients en portefeuille GP équipés en cartes Visa </a:t>
            </a:r>
            <a:r>
              <a:rPr lang="fr-FR" sz="1100" i="1" dirty="0">
                <a:solidFill>
                  <a:prstClr val="black">
                    <a:lumMod val="75000"/>
                    <a:lumOff val="25000"/>
                  </a:prstClr>
                </a:solidFill>
              </a:rPr>
              <a:t>C</a:t>
            </a:r>
            <a:r>
              <a:rPr lang="fr-FR" sz="1100" i="1" dirty="0" smtClean="0">
                <a:solidFill>
                  <a:prstClr val="black">
                    <a:lumMod val="75000"/>
                    <a:lumOff val="25000"/>
                  </a:prstClr>
                </a:solidFill>
              </a:rPr>
              <a:t>lassique ou Visa Premier, pour montée en gamme </a:t>
            </a:r>
            <a:r>
              <a:rPr lang="fr-FR" sz="1100" i="1" dirty="0" err="1" smtClean="0">
                <a:solidFill>
                  <a:prstClr val="black">
                    <a:lumMod val="75000"/>
                    <a:lumOff val="25000"/>
                  </a:prstClr>
                </a:solidFill>
              </a:rPr>
              <a:t>Infinite</a:t>
            </a:r>
            <a:r>
              <a:rPr lang="fr-FR" sz="1100" i="1" dirty="0" smtClean="0">
                <a:solidFill>
                  <a:prstClr val="black">
                    <a:lumMod val="75000"/>
                    <a:lumOff val="25000"/>
                  </a:prstClr>
                </a:solidFill>
              </a:rPr>
              <a:t>/</a:t>
            </a:r>
            <a:r>
              <a:rPr lang="fr-FR" sz="1100" i="1" dirty="0" err="1" smtClean="0">
                <a:solidFill>
                  <a:prstClr val="black">
                    <a:lumMod val="75000"/>
                    <a:lumOff val="25000"/>
                  </a:prstClr>
                </a:solidFill>
              </a:rPr>
              <a:t>Platinum</a:t>
            </a:r>
            <a:endParaRPr lang="fr-FR" sz="1100" i="1" dirty="0">
              <a:solidFill>
                <a:prstClr val="black">
                  <a:lumMod val="75000"/>
                  <a:lumOff val="25000"/>
                </a:prstClr>
              </a:solidFill>
            </a:endParaRPr>
          </a:p>
        </p:txBody>
      </p:sp>
      <p:sp>
        <p:nvSpPr>
          <p:cNvPr id="17" name="ZoneTexte 16"/>
          <p:cNvSpPr txBox="1"/>
          <p:nvPr/>
        </p:nvSpPr>
        <p:spPr>
          <a:xfrm>
            <a:off x="1777715" y="1492042"/>
            <a:ext cx="5931659" cy="46166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CLIENTS EN PORTEFEUILLE NON BANCARISES </a:t>
            </a:r>
            <a:r>
              <a:rPr lang="fr-FR" sz="1200" dirty="0" smtClean="0">
                <a:solidFill>
                  <a:prstClr val="black">
                    <a:lumMod val="65000"/>
                    <a:lumOff val="35000"/>
                  </a:prstClr>
                </a:solidFill>
              </a:rPr>
              <a:t>(à venir)</a:t>
            </a:r>
          </a:p>
          <a:p>
            <a:r>
              <a:rPr lang="fr-FR" sz="1100" i="1" dirty="0" smtClean="0">
                <a:solidFill>
                  <a:prstClr val="black">
                    <a:lumMod val="75000"/>
                    <a:lumOff val="25000"/>
                  </a:prstClr>
                </a:solidFill>
              </a:rPr>
              <a:t>Clients en portefeuilles GP non équipés en cartes</a:t>
            </a:r>
            <a:endParaRPr lang="fr-FR" sz="1100" i="1" dirty="0">
              <a:solidFill>
                <a:prstClr val="black">
                  <a:lumMod val="75000"/>
                  <a:lumOff val="25000"/>
                </a:prstClr>
              </a:solidFill>
            </a:endParaRPr>
          </a:p>
        </p:txBody>
      </p:sp>
      <p:sp>
        <p:nvSpPr>
          <p:cNvPr id="19" name="Rectangle 18"/>
          <p:cNvSpPr/>
          <p:nvPr/>
        </p:nvSpPr>
        <p:spPr>
          <a:xfrm>
            <a:off x="1776839" y="4710916"/>
            <a:ext cx="3731265" cy="461665"/>
          </a:xfrm>
          <a:prstGeom prst="rect">
            <a:avLst/>
          </a:prstGeom>
        </p:spPr>
        <p:txBody>
          <a:bodyPr wrap="square">
            <a:spAutoFit/>
          </a:bodyPr>
          <a:lstStyle/>
          <a:p>
            <a:pPr marL="171450" indent="-171450">
              <a:buFont typeface="Wingdings" panose="05000000000000000000" pitchFamily="2" charset="2"/>
              <a:buChar char="§"/>
            </a:pPr>
            <a:r>
              <a:rPr lang="fr-FR" sz="1200" b="1" dirty="0">
                <a:solidFill>
                  <a:prstClr val="black">
                    <a:lumMod val="75000"/>
                    <a:lumOff val="25000"/>
                  </a:prstClr>
                </a:solidFill>
              </a:rPr>
              <a:t>Avantage 2ème carte : </a:t>
            </a:r>
            <a:r>
              <a:rPr lang="fr-FR" sz="1200" dirty="0">
                <a:solidFill>
                  <a:prstClr val="black">
                    <a:lumMod val="75000"/>
                    <a:lumOff val="25000"/>
                  </a:prstClr>
                </a:solidFill>
              </a:rPr>
              <a:t>Tarification préférentielle sur une </a:t>
            </a:r>
            <a:r>
              <a:rPr lang="fr-FR" sz="1200" dirty="0" smtClean="0">
                <a:solidFill>
                  <a:prstClr val="black">
                    <a:lumMod val="75000"/>
                    <a:lumOff val="25000"/>
                  </a:prstClr>
                </a:solidFill>
              </a:rPr>
              <a:t>2</a:t>
            </a:r>
            <a:r>
              <a:rPr lang="fr-FR" sz="1200" baseline="30000" dirty="0" smtClean="0">
                <a:solidFill>
                  <a:prstClr val="black">
                    <a:lumMod val="75000"/>
                    <a:lumOff val="25000"/>
                  </a:prstClr>
                </a:solidFill>
              </a:rPr>
              <a:t>ème</a:t>
            </a:r>
            <a:r>
              <a:rPr lang="fr-FR" sz="1200" dirty="0" smtClean="0">
                <a:solidFill>
                  <a:prstClr val="black">
                    <a:lumMod val="75000"/>
                    <a:lumOff val="25000"/>
                  </a:prstClr>
                </a:solidFill>
              </a:rPr>
              <a:t> carte </a:t>
            </a:r>
            <a:r>
              <a:rPr lang="fr-FR" sz="1200" dirty="0">
                <a:solidFill>
                  <a:prstClr val="black">
                    <a:lumMod val="75000"/>
                    <a:lumOff val="25000"/>
                  </a:prstClr>
                </a:solidFill>
              </a:rPr>
              <a:t>selon le type de carte</a:t>
            </a:r>
          </a:p>
        </p:txBody>
      </p:sp>
      <p:sp>
        <p:nvSpPr>
          <p:cNvPr id="33" name="Rectangle 32"/>
          <p:cNvSpPr/>
          <p:nvPr/>
        </p:nvSpPr>
        <p:spPr>
          <a:xfrm>
            <a:off x="468138" y="2083069"/>
            <a:ext cx="1511575" cy="292388"/>
          </a:xfrm>
          <a:prstGeom prst="rect">
            <a:avLst/>
          </a:prstGeom>
        </p:spPr>
        <p:txBody>
          <a:bodyPr wrap="square">
            <a:spAutoFit/>
          </a:bodyPr>
          <a:lstStyle/>
          <a:p>
            <a:pPr>
              <a:spcBef>
                <a:spcPct val="20000"/>
              </a:spcBef>
            </a:pPr>
            <a:r>
              <a:rPr lang="fr-FR" sz="1300" b="1" dirty="0">
                <a:solidFill>
                  <a:prstClr val="black">
                    <a:lumMod val="75000"/>
                    <a:lumOff val="25000"/>
                  </a:prstClr>
                </a:solidFill>
              </a:rPr>
              <a:t>Qui contacter </a:t>
            </a:r>
            <a:r>
              <a:rPr lang="fr-FR" sz="1300" b="1" dirty="0" smtClean="0">
                <a:solidFill>
                  <a:prstClr val="black">
                    <a:lumMod val="75000"/>
                    <a:lumOff val="25000"/>
                  </a:prstClr>
                </a:solidFill>
              </a:rPr>
              <a:t>?</a:t>
            </a:r>
          </a:p>
        </p:txBody>
      </p:sp>
      <p:pic>
        <p:nvPicPr>
          <p:cNvPr id="36" name="Image 35"/>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88" y="2084851"/>
            <a:ext cx="815128" cy="531343"/>
          </a:xfrm>
          <a:prstGeom prst="rect">
            <a:avLst/>
          </a:prstGeom>
        </p:spPr>
      </p:pic>
      <p:sp>
        <p:nvSpPr>
          <p:cNvPr id="30" name="Rectangle 29"/>
          <p:cNvSpPr/>
          <p:nvPr/>
        </p:nvSpPr>
        <p:spPr>
          <a:xfrm>
            <a:off x="432133" y="4710916"/>
            <a:ext cx="1583583" cy="292388"/>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Offres du moment</a:t>
            </a:r>
            <a:endParaRPr lang="fr-FR" sz="1300" b="1" dirty="0">
              <a:solidFill>
                <a:schemeClr val="tx1">
                  <a:lumMod val="75000"/>
                  <a:lumOff val="25000"/>
                </a:schemeClr>
              </a:solidFill>
            </a:endParaRPr>
          </a:p>
        </p:txBody>
      </p:sp>
      <p:pic>
        <p:nvPicPr>
          <p:cNvPr id="31" name="Picture 9" descr="C:\Users\A2173216\Desktop\offr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768" y="4619552"/>
            <a:ext cx="432780" cy="414197"/>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e 20"/>
          <p:cNvGrpSpPr/>
          <p:nvPr/>
        </p:nvGrpSpPr>
        <p:grpSpPr>
          <a:xfrm>
            <a:off x="6184901" y="79127"/>
            <a:ext cx="2665294" cy="185794"/>
            <a:chOff x="3581398" y="6163732"/>
            <a:chExt cx="4444995" cy="211667"/>
          </a:xfrm>
        </p:grpSpPr>
        <p:sp>
          <p:nvSpPr>
            <p:cNvPr id="22" name="Rectangle 21"/>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23" name="Rectangle 22"/>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24" name="Rectangle 23"/>
            <p:cNvSpPr/>
            <p:nvPr/>
          </p:nvSpPr>
          <p:spPr>
            <a:xfrm>
              <a:off x="5063063"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Gestion Privée</a:t>
              </a:r>
            </a:p>
          </p:txBody>
        </p:sp>
      </p:grpSp>
    </p:spTree>
    <p:extLst>
      <p:ext uri="{BB962C8B-B14F-4D97-AF65-F5344CB8AC3E}">
        <p14:creationId xmlns:p14="http://schemas.microsoft.com/office/powerpoint/2010/main" val="1292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solidFill>
                  <a:prstClr val="white">
                    <a:lumMod val="65000"/>
                  </a:prstClr>
                </a:solidFill>
              </a:rPr>
              <a:pPr/>
              <a:t>24</a:t>
            </a:fld>
            <a:endParaRPr lang="fr-BE" dirty="0">
              <a:solidFill>
                <a:prstClr val="white">
                  <a:lumMod val="65000"/>
                </a:prstClr>
              </a:solidFill>
            </a:endParaRPr>
          </a:p>
        </p:txBody>
      </p:sp>
      <p:sp>
        <p:nvSpPr>
          <p:cNvPr id="5" name="Titre 4"/>
          <p:cNvSpPr>
            <a:spLocks noGrp="1"/>
          </p:cNvSpPr>
          <p:nvPr>
            <p:ph type="ctrTitle"/>
          </p:nvPr>
        </p:nvSpPr>
        <p:spPr/>
        <p:txBody>
          <a:bodyPr/>
          <a:lstStyle/>
          <a:p>
            <a:r>
              <a:rPr lang="fr-FR" sz="1300" dirty="0"/>
              <a:t>Moyens : Offres et cibles </a:t>
            </a:r>
            <a:r>
              <a:rPr lang="fr-FR" sz="1300" dirty="0" smtClean="0"/>
              <a:t>commerciales </a:t>
            </a:r>
            <a:endParaRPr lang="fr-FR" sz="1300" dirty="0"/>
          </a:p>
        </p:txBody>
      </p:sp>
      <p:sp>
        <p:nvSpPr>
          <p:cNvPr id="7" name="ZoneTexte 6"/>
          <p:cNvSpPr txBox="1"/>
          <p:nvPr/>
        </p:nvSpPr>
        <p:spPr>
          <a:xfrm>
            <a:off x="1835696" y="1722800"/>
            <a:ext cx="5832648" cy="1754326"/>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 Cible Immobilier Patrimonial »</a:t>
            </a:r>
          </a:p>
          <a:p>
            <a:pPr lvl="1"/>
            <a:r>
              <a:rPr lang="fr-FR" sz="1200" i="1" dirty="0">
                <a:solidFill>
                  <a:prstClr val="black">
                    <a:lumMod val="75000"/>
                    <a:lumOff val="25000"/>
                  </a:prstClr>
                </a:solidFill>
              </a:rPr>
              <a:t>26-60 ans, Premium GP ou </a:t>
            </a:r>
            <a:r>
              <a:rPr lang="fr-FR" sz="1200" i="1" dirty="0" smtClean="0">
                <a:solidFill>
                  <a:prstClr val="black">
                    <a:lumMod val="75000"/>
                    <a:lumOff val="25000"/>
                  </a:prstClr>
                </a:solidFill>
              </a:rPr>
              <a:t>HDG</a:t>
            </a:r>
          </a:p>
          <a:p>
            <a:pPr lvl="1"/>
            <a:endParaRPr lang="fr-FR" sz="1200" i="1" dirty="0">
              <a:solidFill>
                <a:prstClr val="black">
                  <a:lumMod val="75000"/>
                  <a:lumOff val="25000"/>
                </a:prstClr>
              </a:solidFill>
            </a:endParaRPr>
          </a:p>
          <a:p>
            <a:pPr lvl="1"/>
            <a:r>
              <a:rPr lang="fr-FR" sz="1200" i="1" u="sng" dirty="0">
                <a:solidFill>
                  <a:prstClr val="black">
                    <a:lumMod val="75000"/>
                    <a:lumOff val="25000"/>
                  </a:prstClr>
                </a:solidFill>
              </a:rPr>
              <a:t>Cible 1 </a:t>
            </a:r>
            <a:r>
              <a:rPr lang="fr-FR" sz="1200" i="1" dirty="0">
                <a:solidFill>
                  <a:prstClr val="black">
                    <a:lumMod val="75000"/>
                    <a:lumOff val="25000"/>
                  </a:prstClr>
                </a:solidFill>
              </a:rPr>
              <a:t>: détenteurs crédit </a:t>
            </a:r>
            <a:r>
              <a:rPr lang="fr-FR" sz="1200" i="1" dirty="0" err="1">
                <a:solidFill>
                  <a:prstClr val="black">
                    <a:lumMod val="75000"/>
                    <a:lumOff val="25000"/>
                  </a:prstClr>
                </a:solidFill>
              </a:rPr>
              <a:t>immo</a:t>
            </a:r>
            <a:r>
              <a:rPr lang="fr-FR" sz="1200" i="1" dirty="0">
                <a:solidFill>
                  <a:prstClr val="black">
                    <a:lumMod val="75000"/>
                    <a:lumOff val="25000"/>
                  </a:prstClr>
                </a:solidFill>
              </a:rPr>
              <a:t> à échéance dans les 36 </a:t>
            </a:r>
            <a:r>
              <a:rPr lang="fr-FR" sz="1200" i="1" dirty="0" smtClean="0">
                <a:solidFill>
                  <a:prstClr val="black">
                    <a:lumMod val="75000"/>
                    <a:lumOff val="25000"/>
                  </a:prstClr>
                </a:solidFill>
              </a:rPr>
              <a:t>mois</a:t>
            </a:r>
          </a:p>
          <a:p>
            <a:pPr lvl="1"/>
            <a:endParaRPr lang="fr-FR" sz="1200" i="1" dirty="0">
              <a:solidFill>
                <a:prstClr val="black">
                  <a:lumMod val="75000"/>
                  <a:lumOff val="25000"/>
                </a:prstClr>
              </a:solidFill>
            </a:endParaRPr>
          </a:p>
          <a:p>
            <a:pPr lvl="1"/>
            <a:r>
              <a:rPr lang="fr-FR" sz="1200" i="1" u="sng" dirty="0">
                <a:solidFill>
                  <a:prstClr val="black">
                    <a:lumMod val="75000"/>
                    <a:lumOff val="25000"/>
                  </a:prstClr>
                </a:solidFill>
              </a:rPr>
              <a:t>Cible 2 </a:t>
            </a:r>
            <a:r>
              <a:rPr lang="fr-FR" sz="1200" i="1" dirty="0">
                <a:solidFill>
                  <a:prstClr val="black">
                    <a:lumMod val="75000"/>
                    <a:lumOff val="25000"/>
                  </a:prstClr>
                </a:solidFill>
              </a:rPr>
              <a:t>: clients propriétaires d'un bien immobilier avec SF &gt; 10K</a:t>
            </a:r>
            <a:r>
              <a:rPr lang="fr-FR" sz="1200" i="1" dirty="0" smtClean="0">
                <a:solidFill>
                  <a:prstClr val="black">
                    <a:lumMod val="75000"/>
                    <a:lumOff val="25000"/>
                  </a:prstClr>
                </a:solidFill>
              </a:rPr>
              <a:t>€</a:t>
            </a:r>
          </a:p>
          <a:p>
            <a:pPr lvl="1"/>
            <a:endParaRPr lang="fr-FR" sz="1200" i="1" dirty="0">
              <a:solidFill>
                <a:prstClr val="black">
                  <a:lumMod val="75000"/>
                  <a:lumOff val="25000"/>
                </a:prstClr>
              </a:solidFill>
            </a:endParaRPr>
          </a:p>
          <a:p>
            <a:pPr lvl="1"/>
            <a:r>
              <a:rPr lang="fr-FR" sz="1200" i="1" u="sng" dirty="0">
                <a:solidFill>
                  <a:prstClr val="black">
                    <a:lumMod val="75000"/>
                    <a:lumOff val="25000"/>
                  </a:prstClr>
                </a:solidFill>
              </a:rPr>
              <a:t>Cible 3 digitale </a:t>
            </a:r>
            <a:r>
              <a:rPr lang="fr-FR" sz="1200" i="1" dirty="0">
                <a:solidFill>
                  <a:prstClr val="black">
                    <a:lumMod val="75000"/>
                    <a:lumOff val="25000"/>
                  </a:prstClr>
                </a:solidFill>
              </a:rPr>
              <a:t>: clients ayant réalisé des navigations sur les pages défiscalisation (12 mois de stock)</a:t>
            </a:r>
            <a:endParaRPr lang="fr-FR" sz="1200" i="1" dirty="0" smtClean="0">
              <a:solidFill>
                <a:prstClr val="black">
                  <a:lumMod val="75000"/>
                  <a:lumOff val="25000"/>
                </a:prstClr>
              </a:solidFill>
            </a:endParaRPr>
          </a:p>
        </p:txBody>
      </p:sp>
      <p:sp>
        <p:nvSpPr>
          <p:cNvPr id="25" name="Rectangle 24"/>
          <p:cNvSpPr/>
          <p:nvPr/>
        </p:nvSpPr>
        <p:spPr>
          <a:xfrm>
            <a:off x="468138" y="2083069"/>
            <a:ext cx="1511575" cy="292388"/>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p>
        </p:txBody>
      </p:sp>
      <p:pic>
        <p:nvPicPr>
          <p:cNvPr id="26" name="Image 2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88" y="2084851"/>
            <a:ext cx="815128" cy="531343"/>
          </a:xfrm>
          <a:prstGeom prst="rect">
            <a:avLst/>
          </a:prstGeom>
        </p:spPr>
      </p:pic>
      <p:sp>
        <p:nvSpPr>
          <p:cNvPr id="27" name="Espace réservé du texte 3"/>
          <p:cNvSpPr txBox="1">
            <a:spLocks/>
          </p:cNvSpPr>
          <p:nvPr/>
        </p:nvSpPr>
        <p:spPr>
          <a:xfrm>
            <a:off x="1880592" y="349143"/>
            <a:ext cx="7452320" cy="672075"/>
          </a:xfrm>
          <a:prstGeom prst="rect">
            <a:avLst/>
          </a:prstGeom>
          <a:noFill/>
        </p:spPr>
        <p:txBody>
          <a:bodyPr anchor="ctr"/>
          <a:lstStyle>
            <a:lvl1pPr marL="0" marR="0" indent="-1523365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179388" algn="l"/>
                <a:tab pos="898525" algn="l"/>
              </a:tabLst>
              <a:defRPr lang="fr-FR" sz="1400" kern="1200" baseline="0">
                <a:solidFill>
                  <a:schemeClr val="bg1"/>
                </a:solidFill>
                <a:latin typeface="+mj-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b="1" dirty="0" smtClean="0">
                <a:solidFill>
                  <a:srgbClr val="C00000"/>
                </a:solidFill>
              </a:rPr>
              <a:t>IMMOBILIER PATRIMONIAL :</a:t>
            </a:r>
            <a:r>
              <a:rPr lang="fr-FR" b="1" dirty="0" smtClean="0"/>
              <a:t> ventes </a:t>
            </a:r>
            <a:r>
              <a:rPr lang="fr-FR" b="1" dirty="0" err="1"/>
              <a:t>I</a:t>
            </a:r>
            <a:r>
              <a:rPr lang="fr-FR" b="1" dirty="0" err="1" smtClean="0"/>
              <a:t>sélection</a:t>
            </a:r>
            <a:r>
              <a:rPr lang="fr-FR" b="1" dirty="0" smtClean="0"/>
              <a:t>/</a:t>
            </a:r>
            <a:r>
              <a:rPr lang="fr-FR" b="1" dirty="0" err="1" smtClean="0"/>
              <a:t>Domitys</a:t>
            </a:r>
            <a:endParaRPr lang="fr-FR" b="1" dirty="0"/>
          </a:p>
        </p:txBody>
      </p:sp>
      <p:grpSp>
        <p:nvGrpSpPr>
          <p:cNvPr id="9" name="Groupe 8"/>
          <p:cNvGrpSpPr/>
          <p:nvPr/>
        </p:nvGrpSpPr>
        <p:grpSpPr>
          <a:xfrm>
            <a:off x="6184901" y="79127"/>
            <a:ext cx="2665294" cy="185794"/>
            <a:chOff x="3581398" y="6163732"/>
            <a:chExt cx="4444995" cy="211667"/>
          </a:xfrm>
        </p:grpSpPr>
        <p:sp>
          <p:nvSpPr>
            <p:cNvPr id="10" name="Rectangle 9"/>
            <p:cNvSpPr/>
            <p:nvPr/>
          </p:nvSpPr>
          <p:spPr>
            <a:xfrm>
              <a:off x="6544726"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tx1">
                      <a:lumMod val="65000"/>
                      <a:lumOff val="35000"/>
                    </a:schemeClr>
                  </a:solidFill>
                </a:rPr>
                <a:t>Professionnels</a:t>
              </a:r>
              <a:endParaRPr lang="fr-FR" sz="900" b="1" dirty="0">
                <a:solidFill>
                  <a:schemeClr val="tx1">
                    <a:lumMod val="65000"/>
                    <a:lumOff val="35000"/>
                  </a:schemeClr>
                </a:solidFill>
              </a:endParaRPr>
            </a:p>
          </p:txBody>
        </p:sp>
        <p:sp>
          <p:nvSpPr>
            <p:cNvPr id="11" name="Rectangle 10"/>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12" name="Rectangle 11"/>
            <p:cNvSpPr/>
            <p:nvPr/>
          </p:nvSpPr>
          <p:spPr>
            <a:xfrm>
              <a:off x="5063063"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Gestion Privée</a:t>
              </a:r>
            </a:p>
          </p:txBody>
        </p:sp>
      </p:grpSp>
    </p:spTree>
    <p:extLst>
      <p:ext uri="{BB962C8B-B14F-4D97-AF65-F5344CB8AC3E}">
        <p14:creationId xmlns:p14="http://schemas.microsoft.com/office/powerpoint/2010/main" val="418893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057400" y="4326493"/>
            <a:ext cx="2472267" cy="41075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Sous-titre 2"/>
          <p:cNvSpPr txBox="1">
            <a:spLocks/>
          </p:cNvSpPr>
          <p:nvPr/>
        </p:nvSpPr>
        <p:spPr>
          <a:xfrm>
            <a:off x="1371600" y="4101075"/>
            <a:ext cx="6400800" cy="88694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8" name="Rectangle 7"/>
          <p:cNvSpPr/>
          <p:nvPr/>
        </p:nvSpPr>
        <p:spPr>
          <a:xfrm>
            <a:off x="0" y="3140968"/>
            <a:ext cx="914400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txBox="1">
            <a:spLocks/>
          </p:cNvSpPr>
          <p:nvPr/>
        </p:nvSpPr>
        <p:spPr>
          <a:xfrm>
            <a:off x="1619994" y="1988840"/>
            <a:ext cx="7560518" cy="412845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1200"/>
              </a:spcAft>
              <a:buClr>
                <a:srgbClr val="A50021"/>
              </a:buClr>
              <a:buSzPct val="135000"/>
              <a:buFont typeface="Wingdings" panose="05000000000000000000" pitchFamily="2" charset="2"/>
              <a:buChar char="«"/>
            </a:pPr>
            <a:r>
              <a:rPr lang="fr-FR" sz="2000" dirty="0"/>
              <a:t>Point d’étape et objectifs </a:t>
            </a:r>
            <a:endParaRPr lang="fr-FR" sz="2000" dirty="0" smtClean="0"/>
          </a:p>
          <a:p>
            <a:pPr>
              <a:spcBef>
                <a:spcPts val="1200"/>
              </a:spcBef>
              <a:spcAft>
                <a:spcPts val="1200"/>
              </a:spcAft>
              <a:buClr>
                <a:srgbClr val="A50021"/>
              </a:buClr>
              <a:buSzPct val="135000"/>
              <a:buFont typeface="Wingdings" panose="05000000000000000000" pitchFamily="2" charset="2"/>
              <a:buChar char="«"/>
            </a:pPr>
            <a:r>
              <a:rPr lang="fr-FR" sz="2000" dirty="0" smtClean="0"/>
              <a:t>Challenge </a:t>
            </a:r>
            <a:r>
              <a:rPr lang="fr-FR" sz="2000" i="1" dirty="0" smtClean="0"/>
              <a:t>Performons Ensemble</a:t>
            </a:r>
          </a:p>
          <a:p>
            <a:pPr>
              <a:spcBef>
                <a:spcPts val="1200"/>
              </a:spcBef>
              <a:spcAft>
                <a:spcPts val="1200"/>
              </a:spcAft>
              <a:buClr>
                <a:srgbClr val="A50021"/>
              </a:buClr>
              <a:buSzPct val="135000"/>
              <a:buFont typeface="Wingdings" panose="05000000000000000000" pitchFamily="2" charset="2"/>
              <a:buChar char="«"/>
            </a:pPr>
            <a:r>
              <a:rPr lang="fr-FR" sz="2000" dirty="0" smtClean="0"/>
              <a:t>Moyens </a:t>
            </a:r>
            <a:r>
              <a:rPr lang="fr-FR" sz="2000" dirty="0"/>
              <a:t>: Offres et cibles </a:t>
            </a:r>
            <a:r>
              <a:rPr lang="fr-FR" sz="2000" dirty="0" smtClean="0"/>
              <a:t>commerciales </a:t>
            </a:r>
            <a:endParaRPr lang="fr-FR" sz="2000" dirty="0"/>
          </a:p>
          <a:p>
            <a:pPr lvl="1">
              <a:spcBef>
                <a:spcPts val="600"/>
              </a:spcBef>
              <a:buClr>
                <a:srgbClr val="A50021"/>
              </a:buClr>
              <a:buSzPct val="135000"/>
              <a:buFont typeface="Wingdings" panose="05000000000000000000" pitchFamily="2" charset="2"/>
              <a:buChar char="«"/>
            </a:pPr>
            <a:r>
              <a:rPr lang="fr-FR" sz="1600" dirty="0"/>
              <a:t>Marché des Particuliers</a:t>
            </a:r>
          </a:p>
          <a:p>
            <a:pPr lvl="1">
              <a:spcBef>
                <a:spcPts val="600"/>
              </a:spcBef>
              <a:buClr>
                <a:srgbClr val="A50021"/>
              </a:buClr>
              <a:buSzPct val="135000"/>
              <a:buFont typeface="Wingdings" panose="05000000000000000000" pitchFamily="2" charset="2"/>
              <a:buChar char="«"/>
            </a:pPr>
            <a:r>
              <a:rPr lang="fr-FR" sz="1600" dirty="0"/>
              <a:t>Marché Gestion Privée</a:t>
            </a:r>
          </a:p>
          <a:p>
            <a:pPr lvl="1">
              <a:spcBef>
                <a:spcPts val="600"/>
              </a:spcBef>
              <a:buClr>
                <a:srgbClr val="A50021"/>
              </a:buClr>
              <a:buSzPct val="135000"/>
              <a:buFont typeface="Wingdings" panose="05000000000000000000" pitchFamily="2" charset="2"/>
              <a:buChar char="«"/>
            </a:pPr>
            <a:r>
              <a:rPr lang="fr-FR" sz="1600" dirty="0"/>
              <a:t>Marché des Pros</a:t>
            </a:r>
          </a:p>
          <a:p>
            <a:pPr>
              <a:spcBef>
                <a:spcPts val="1200"/>
              </a:spcBef>
              <a:spcAft>
                <a:spcPts val="1200"/>
              </a:spcAft>
              <a:buClr>
                <a:srgbClr val="A50021"/>
              </a:buClr>
              <a:buSzPct val="135000"/>
              <a:buFont typeface="Wingdings" panose="05000000000000000000" pitchFamily="2" charset="2"/>
              <a:buChar char="«"/>
            </a:pPr>
            <a:r>
              <a:rPr lang="fr-FR" sz="2000" dirty="0" smtClean="0"/>
              <a:t>Récapitulatif </a:t>
            </a:r>
            <a:r>
              <a:rPr lang="fr-FR" sz="2000" dirty="0"/>
              <a:t>des offres et accélérateurs</a:t>
            </a:r>
          </a:p>
          <a:p>
            <a:pPr>
              <a:spcBef>
                <a:spcPts val="1200"/>
              </a:spcBef>
              <a:spcAft>
                <a:spcPts val="1200"/>
              </a:spcAft>
              <a:buClr>
                <a:srgbClr val="A50021"/>
              </a:buClr>
              <a:buSzPct val="135000"/>
              <a:buFont typeface="Wingdings" panose="05000000000000000000" pitchFamily="2" charset="2"/>
              <a:buChar char="«"/>
            </a:pPr>
            <a:r>
              <a:rPr lang="fr-FR" sz="2000" dirty="0" smtClean="0"/>
              <a:t>Boîte </a:t>
            </a:r>
            <a:r>
              <a:rPr lang="fr-FR" sz="2000" dirty="0"/>
              <a:t>à outils</a:t>
            </a:r>
          </a:p>
          <a:p>
            <a:pPr marL="0" indent="0">
              <a:buNone/>
            </a:pPr>
            <a:r>
              <a:rPr lang="fr-FR" dirty="0" smtClean="0"/>
              <a:t/>
            </a:r>
            <a:br>
              <a:rPr lang="fr-FR" dirty="0" smtClean="0"/>
            </a:br>
            <a:endParaRPr lang="fr-FR" dirty="0" smtClean="0"/>
          </a:p>
        </p:txBody>
      </p:sp>
      <p:sp>
        <p:nvSpPr>
          <p:cNvPr id="13" name="Rectangle 12"/>
          <p:cNvSpPr/>
          <p:nvPr/>
        </p:nvSpPr>
        <p:spPr>
          <a:xfrm>
            <a:off x="0" y="6213307"/>
            <a:ext cx="9144000" cy="644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25</a:t>
            </a:fld>
            <a:endParaRPr lang="fr-FR" sz="1200" dirty="0">
              <a:solidFill>
                <a:schemeClr val="tx1">
                  <a:tint val="75000"/>
                </a:schemeClr>
              </a:solidFill>
            </a:endParaRPr>
          </a:p>
        </p:txBody>
      </p:sp>
      <p:sp>
        <p:nvSpPr>
          <p:cNvPr id="2" name="Titre 1"/>
          <p:cNvSpPr>
            <a:spLocks noGrp="1"/>
          </p:cNvSpPr>
          <p:nvPr>
            <p:ph type="ctrTitle"/>
          </p:nvPr>
        </p:nvSpPr>
        <p:spPr>
          <a:xfrm>
            <a:off x="1834252" y="34705"/>
            <a:ext cx="7346260" cy="284891"/>
          </a:xfrm>
          <a:prstGeom prst="rect">
            <a:avLst/>
          </a:prstGeom>
        </p:spPr>
        <p:txBody>
          <a:bodyPr/>
          <a:lstStyle/>
          <a:p>
            <a:endParaRPr lang="fr-FR" sz="1300" dirty="0"/>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386075"/>
            <a:ext cx="1584176" cy="355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3863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668DC-857F-487D-BFFA-8C0CA5037977}" type="slidenum">
              <a:rPr lang="fr-BE" smtClean="0">
                <a:solidFill>
                  <a:prstClr val="white">
                    <a:lumMod val="65000"/>
                  </a:prstClr>
                </a:solidFill>
              </a:rPr>
              <a:pPr/>
              <a:t>26</a:t>
            </a:fld>
            <a:endParaRPr lang="fr-BE" dirty="0">
              <a:solidFill>
                <a:prstClr val="white">
                  <a:lumMod val="65000"/>
                </a:prstClr>
              </a:solidFill>
            </a:endParaRPr>
          </a:p>
        </p:txBody>
      </p:sp>
      <p:sp>
        <p:nvSpPr>
          <p:cNvPr id="5" name="Titre 4"/>
          <p:cNvSpPr>
            <a:spLocks noGrp="1"/>
          </p:cNvSpPr>
          <p:nvPr>
            <p:ph type="ctrTitle"/>
          </p:nvPr>
        </p:nvSpPr>
        <p:spPr/>
        <p:txBody>
          <a:bodyPr/>
          <a:lstStyle/>
          <a:p>
            <a:r>
              <a:rPr lang="fr-FR" sz="1300" dirty="0"/>
              <a:t>Moyens : Offres et cibles </a:t>
            </a:r>
            <a:r>
              <a:rPr lang="fr-FR" sz="1300" dirty="0" smtClean="0"/>
              <a:t>commerciales </a:t>
            </a:r>
            <a:endParaRPr lang="fr-FR" sz="1300" dirty="0"/>
          </a:p>
        </p:txBody>
      </p:sp>
      <p:sp>
        <p:nvSpPr>
          <p:cNvPr id="25" name="Rectangle 24"/>
          <p:cNvSpPr/>
          <p:nvPr/>
        </p:nvSpPr>
        <p:spPr>
          <a:xfrm>
            <a:off x="468138" y="1829059"/>
            <a:ext cx="1727598" cy="292388"/>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p:txBody>
      </p:sp>
      <p:pic>
        <p:nvPicPr>
          <p:cNvPr id="26" name="Image 2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913" y="1830841"/>
            <a:ext cx="815128" cy="531343"/>
          </a:xfrm>
          <a:prstGeom prst="rect">
            <a:avLst/>
          </a:prstGeom>
        </p:spPr>
      </p:pic>
      <p:sp>
        <p:nvSpPr>
          <p:cNvPr id="9" name="ZoneTexte 8"/>
          <p:cNvSpPr txBox="1"/>
          <p:nvPr/>
        </p:nvSpPr>
        <p:spPr>
          <a:xfrm>
            <a:off x="1973636" y="1765002"/>
            <a:ext cx="5931659" cy="3016210"/>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Bancarisation PRO - CLIENTS EN PORTEFEUILLE </a:t>
            </a:r>
          </a:p>
          <a:p>
            <a:pPr marL="177800"/>
            <a:r>
              <a:rPr lang="fr-FR" sz="1100" b="1" dirty="0" smtClean="0">
                <a:solidFill>
                  <a:prstClr val="black">
                    <a:lumMod val="75000"/>
                    <a:lumOff val="25000"/>
                  </a:prstClr>
                </a:solidFill>
              </a:rPr>
              <a:t>Fichier « liste des clients » (filtre sur les colonnes AA et Z)     </a:t>
            </a:r>
          </a:p>
          <a:p>
            <a:pPr marL="177800"/>
            <a:r>
              <a:rPr lang="fr-FR" sz="1100" i="1" dirty="0" smtClean="0">
                <a:solidFill>
                  <a:prstClr val="black">
                    <a:lumMod val="75000"/>
                    <a:lumOff val="25000"/>
                  </a:prstClr>
                </a:solidFill>
              </a:rPr>
              <a:t>Clients en portefeuilles non équipés  en forfaits et en cartes</a:t>
            </a:r>
          </a:p>
          <a:p>
            <a:pPr marL="177800"/>
            <a:r>
              <a:rPr lang="fr-FR" sz="1100" b="1" dirty="0" smtClean="0">
                <a:solidFill>
                  <a:prstClr val="black">
                    <a:lumMod val="75000"/>
                    <a:lumOff val="25000"/>
                  </a:prstClr>
                </a:solidFill>
              </a:rPr>
              <a:t>Volumétrie : 3 300 clients</a:t>
            </a:r>
          </a:p>
          <a:p>
            <a:pPr marL="177800"/>
            <a:endParaRPr lang="fr-FR" sz="1100" b="1" dirty="0" smtClean="0">
              <a:solidFill>
                <a:prstClr val="black">
                  <a:lumMod val="75000"/>
                  <a:lumOff val="25000"/>
                </a:prstClr>
              </a:solidFill>
            </a:endParaRPr>
          </a:p>
          <a:p>
            <a:pPr marL="177800"/>
            <a:endParaRPr lang="fr-FR" sz="1100" b="1" dirty="0">
              <a:solidFill>
                <a:prstClr val="black">
                  <a:lumMod val="75000"/>
                  <a:lumOff val="25000"/>
                </a:prstClr>
              </a:solidFill>
            </a:endParaRPr>
          </a:p>
          <a:p>
            <a:pPr marL="171450" indent="-171450">
              <a:buFont typeface="Wingdings" panose="05000000000000000000" pitchFamily="2" charset="2"/>
              <a:buChar char="§"/>
            </a:pPr>
            <a:r>
              <a:rPr lang="fr-FR" sz="1200" b="1" dirty="0" smtClean="0">
                <a:solidFill>
                  <a:srgbClr val="C00000"/>
                </a:solidFill>
              </a:rPr>
              <a:t>IARD Prévoyance PRO </a:t>
            </a:r>
          </a:p>
          <a:p>
            <a:pPr marL="177800"/>
            <a:r>
              <a:rPr lang="fr-FR" sz="1100" b="1" dirty="0">
                <a:solidFill>
                  <a:prstClr val="black">
                    <a:lumMod val="75000"/>
                    <a:lumOff val="25000"/>
                  </a:prstClr>
                </a:solidFill>
              </a:rPr>
              <a:t>Cible « Bilans assurance des pros »</a:t>
            </a:r>
          </a:p>
          <a:p>
            <a:pPr marL="177800"/>
            <a:r>
              <a:rPr lang="fr-FR" sz="1100" i="1" dirty="0">
                <a:solidFill>
                  <a:prstClr val="black">
                    <a:lumMod val="75000"/>
                    <a:lumOff val="25000"/>
                  </a:prstClr>
                </a:solidFill>
              </a:rPr>
              <a:t>Clients détenteurs d’au moins une des assurances (Auto, MR, MADELIN, PAP, Prévoyance, Santé Collective</a:t>
            </a:r>
            <a:r>
              <a:rPr lang="fr-FR" sz="1100" i="1" dirty="0" smtClean="0">
                <a:solidFill>
                  <a:prstClr val="black">
                    <a:lumMod val="75000"/>
                    <a:lumOff val="25000"/>
                  </a:prstClr>
                </a:solidFill>
              </a:rPr>
              <a:t>)</a:t>
            </a:r>
          </a:p>
          <a:p>
            <a:pPr marL="177800"/>
            <a:r>
              <a:rPr lang="fr-FR" sz="1100" b="1" dirty="0">
                <a:solidFill>
                  <a:prstClr val="black">
                    <a:lumMod val="75000"/>
                    <a:lumOff val="25000"/>
                  </a:prstClr>
                </a:solidFill>
              </a:rPr>
              <a:t>Volumétrie : </a:t>
            </a:r>
            <a:r>
              <a:rPr lang="fr-FR" sz="1100" b="1" dirty="0" smtClean="0">
                <a:solidFill>
                  <a:prstClr val="black">
                    <a:lumMod val="75000"/>
                    <a:lumOff val="25000"/>
                  </a:prstClr>
                </a:solidFill>
              </a:rPr>
              <a:t>1 500 clients</a:t>
            </a:r>
          </a:p>
          <a:p>
            <a:pPr marL="177800"/>
            <a:endParaRPr lang="fr-FR" sz="1100" b="1" dirty="0" smtClean="0">
              <a:solidFill>
                <a:prstClr val="black">
                  <a:lumMod val="75000"/>
                  <a:lumOff val="25000"/>
                </a:prstClr>
              </a:solidFill>
            </a:endParaRPr>
          </a:p>
          <a:p>
            <a:pPr marL="177800"/>
            <a:endParaRPr lang="fr-FR" sz="1100" b="1" dirty="0">
              <a:solidFill>
                <a:prstClr val="black">
                  <a:lumMod val="75000"/>
                  <a:lumOff val="25000"/>
                </a:prstClr>
              </a:solidFill>
            </a:endParaRPr>
          </a:p>
          <a:p>
            <a:pPr marL="171450" indent="-171450">
              <a:buFont typeface="Wingdings" panose="05000000000000000000" pitchFamily="2" charset="2"/>
              <a:buChar char="§"/>
            </a:pPr>
            <a:r>
              <a:rPr lang="fr-FR" sz="1200" b="1" dirty="0" smtClean="0">
                <a:solidFill>
                  <a:srgbClr val="C00000"/>
                </a:solidFill>
              </a:rPr>
              <a:t>Crédit BAIL</a:t>
            </a:r>
            <a:endParaRPr lang="fr-FR" sz="1200" b="1" dirty="0">
              <a:solidFill>
                <a:srgbClr val="C00000"/>
              </a:solidFill>
            </a:endParaRPr>
          </a:p>
          <a:p>
            <a:pPr marL="177800"/>
            <a:r>
              <a:rPr lang="fr-FR" sz="1100" b="1" dirty="0">
                <a:solidFill>
                  <a:prstClr val="black">
                    <a:lumMod val="75000"/>
                    <a:lumOff val="25000"/>
                  </a:prstClr>
                </a:solidFill>
              </a:rPr>
              <a:t>Cible « </a:t>
            </a:r>
            <a:r>
              <a:rPr lang="fr-FR" sz="1100" b="1" dirty="0" smtClean="0">
                <a:solidFill>
                  <a:prstClr val="black">
                    <a:lumMod val="75000"/>
                    <a:lumOff val="25000"/>
                  </a:prstClr>
                </a:solidFill>
              </a:rPr>
              <a:t>Equipement CBM»</a:t>
            </a:r>
            <a:endParaRPr lang="fr-FR" sz="1100" b="1" dirty="0">
              <a:solidFill>
                <a:prstClr val="black">
                  <a:lumMod val="75000"/>
                  <a:lumOff val="25000"/>
                </a:prstClr>
              </a:solidFill>
            </a:endParaRPr>
          </a:p>
          <a:p>
            <a:pPr marL="177800"/>
            <a:r>
              <a:rPr lang="fr-FR" sz="1100" i="1" dirty="0" smtClean="0">
                <a:solidFill>
                  <a:prstClr val="black">
                    <a:lumMod val="75000"/>
                    <a:lumOff val="25000"/>
                  </a:prstClr>
                </a:solidFill>
              </a:rPr>
              <a:t>Clients Pros, exclusion des détenteurs d’un CBM</a:t>
            </a:r>
            <a:endParaRPr lang="fr-FR" sz="1100" i="1" dirty="0">
              <a:solidFill>
                <a:prstClr val="black">
                  <a:lumMod val="75000"/>
                  <a:lumOff val="25000"/>
                </a:prstClr>
              </a:solidFill>
            </a:endParaRPr>
          </a:p>
          <a:p>
            <a:pPr marL="177800"/>
            <a:endParaRPr lang="fr-FR" sz="1100" b="1" dirty="0">
              <a:solidFill>
                <a:prstClr val="black">
                  <a:lumMod val="75000"/>
                  <a:lumOff val="25000"/>
                </a:prstClr>
              </a:solidFill>
            </a:endParaRPr>
          </a:p>
        </p:txBody>
      </p:sp>
      <p:grpSp>
        <p:nvGrpSpPr>
          <p:cNvPr id="11" name="Groupe 10"/>
          <p:cNvGrpSpPr/>
          <p:nvPr/>
        </p:nvGrpSpPr>
        <p:grpSpPr>
          <a:xfrm>
            <a:off x="6184901" y="79127"/>
            <a:ext cx="2665294" cy="185794"/>
            <a:chOff x="3581398" y="6163732"/>
            <a:chExt cx="4444995" cy="211667"/>
          </a:xfrm>
        </p:grpSpPr>
        <p:sp>
          <p:nvSpPr>
            <p:cNvPr id="12" name="Rectangle 11"/>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13" name="Rectangle 12"/>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Gestion Privée</a:t>
              </a:r>
            </a:p>
          </p:txBody>
        </p:sp>
        <p:sp>
          <p:nvSpPr>
            <p:cNvPr id="14" name="Rectangle 13"/>
            <p:cNvSpPr/>
            <p:nvPr/>
          </p:nvSpPr>
          <p:spPr>
            <a:xfrm>
              <a:off x="6544726"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Professionnels</a:t>
              </a:r>
            </a:p>
          </p:txBody>
        </p:sp>
      </p:grpSp>
      <p:sp>
        <p:nvSpPr>
          <p:cNvPr id="24" name="Espace réservé du texte 3"/>
          <p:cNvSpPr txBox="1">
            <a:spLocks/>
          </p:cNvSpPr>
          <p:nvPr/>
        </p:nvSpPr>
        <p:spPr>
          <a:xfrm>
            <a:off x="1880592" y="349143"/>
            <a:ext cx="7452320" cy="672075"/>
          </a:xfrm>
          <a:prstGeom prst="rect">
            <a:avLst/>
          </a:prstGeom>
          <a:noFill/>
        </p:spPr>
        <p:txBody>
          <a:bodyPr anchor="ctr"/>
          <a:lstStyle>
            <a:lvl1pPr marL="0" marR="0" indent="-1523365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179388" algn="l"/>
                <a:tab pos="898525" algn="l"/>
              </a:tabLst>
              <a:defRPr lang="fr-FR" sz="1400" kern="1200" baseline="0">
                <a:solidFill>
                  <a:schemeClr val="bg1"/>
                </a:solidFill>
                <a:latin typeface="+mj-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b="1" dirty="0" smtClean="0">
                <a:solidFill>
                  <a:srgbClr val="C00000"/>
                </a:solidFill>
              </a:rPr>
              <a:t>Bancarisation </a:t>
            </a:r>
            <a:r>
              <a:rPr lang="fr-FR" b="1" dirty="0" smtClean="0"/>
              <a:t>PRO</a:t>
            </a:r>
            <a:r>
              <a:rPr lang="fr-FR" b="1" dirty="0" smtClean="0">
                <a:solidFill>
                  <a:srgbClr val="C00000"/>
                </a:solidFill>
              </a:rPr>
              <a:t> / IARD Prévoyance </a:t>
            </a:r>
            <a:r>
              <a:rPr lang="fr-FR" b="1" dirty="0" smtClean="0"/>
              <a:t>PRO</a:t>
            </a:r>
            <a:r>
              <a:rPr lang="fr-FR" b="1" dirty="0" smtClean="0">
                <a:solidFill>
                  <a:srgbClr val="C00000"/>
                </a:solidFill>
              </a:rPr>
              <a:t> / Crédit BAIL</a:t>
            </a:r>
            <a:endParaRPr lang="fr-FR" b="1" dirty="0"/>
          </a:p>
        </p:txBody>
      </p:sp>
    </p:spTree>
    <p:extLst>
      <p:ext uri="{BB962C8B-B14F-4D97-AF65-F5344CB8AC3E}">
        <p14:creationId xmlns:p14="http://schemas.microsoft.com/office/powerpoint/2010/main" val="28868062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371600" y="4101075"/>
            <a:ext cx="6400800" cy="88694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8" name="Rectangle 7"/>
          <p:cNvSpPr/>
          <p:nvPr/>
        </p:nvSpPr>
        <p:spPr>
          <a:xfrm>
            <a:off x="0" y="3768527"/>
            <a:ext cx="914400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txBox="1">
            <a:spLocks/>
          </p:cNvSpPr>
          <p:nvPr/>
        </p:nvSpPr>
        <p:spPr>
          <a:xfrm>
            <a:off x="1619994" y="1988840"/>
            <a:ext cx="7560518" cy="412845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1200"/>
              </a:spcAft>
              <a:buClr>
                <a:srgbClr val="A50021"/>
              </a:buClr>
              <a:buSzPct val="135000"/>
              <a:buFont typeface="Wingdings" panose="05000000000000000000" pitchFamily="2" charset="2"/>
              <a:buChar char="«"/>
            </a:pPr>
            <a:r>
              <a:rPr lang="fr-FR" sz="2000" dirty="0"/>
              <a:t>Point d’étape et objectifs </a:t>
            </a:r>
            <a:endParaRPr lang="fr-FR" sz="2000" dirty="0" smtClean="0"/>
          </a:p>
          <a:p>
            <a:pPr>
              <a:spcBef>
                <a:spcPts val="1200"/>
              </a:spcBef>
              <a:spcAft>
                <a:spcPts val="1200"/>
              </a:spcAft>
              <a:buClr>
                <a:srgbClr val="A50021"/>
              </a:buClr>
              <a:buSzPct val="135000"/>
              <a:buFont typeface="Wingdings" panose="05000000000000000000" pitchFamily="2" charset="2"/>
              <a:buChar char="«"/>
            </a:pPr>
            <a:r>
              <a:rPr lang="fr-FR" sz="2000" dirty="0" smtClean="0"/>
              <a:t>Challenge </a:t>
            </a:r>
            <a:r>
              <a:rPr lang="fr-FR" sz="2000" i="1" dirty="0" smtClean="0"/>
              <a:t>Performons Ensemble</a:t>
            </a:r>
          </a:p>
          <a:p>
            <a:pPr>
              <a:spcBef>
                <a:spcPts val="1200"/>
              </a:spcBef>
              <a:spcAft>
                <a:spcPts val="1200"/>
              </a:spcAft>
              <a:buClr>
                <a:srgbClr val="A50021"/>
              </a:buClr>
              <a:buSzPct val="135000"/>
              <a:buFont typeface="Wingdings" panose="05000000000000000000" pitchFamily="2" charset="2"/>
              <a:buChar char="«"/>
            </a:pPr>
            <a:r>
              <a:rPr lang="fr-FR" sz="2000" dirty="0" smtClean="0"/>
              <a:t>Moyens </a:t>
            </a:r>
            <a:r>
              <a:rPr lang="fr-FR" sz="2000" dirty="0"/>
              <a:t>: Offres et cibles </a:t>
            </a:r>
            <a:r>
              <a:rPr lang="fr-FR" sz="2000" dirty="0" smtClean="0"/>
              <a:t>commerciales</a:t>
            </a:r>
          </a:p>
          <a:p>
            <a:pPr>
              <a:spcBef>
                <a:spcPts val="1200"/>
              </a:spcBef>
              <a:spcAft>
                <a:spcPts val="1200"/>
              </a:spcAft>
              <a:buClr>
                <a:srgbClr val="A50021"/>
              </a:buClr>
              <a:buSzPct val="135000"/>
              <a:buFont typeface="Wingdings" panose="05000000000000000000" pitchFamily="2" charset="2"/>
              <a:buChar char="«"/>
            </a:pPr>
            <a:r>
              <a:rPr lang="fr-FR" sz="2000" dirty="0" smtClean="0"/>
              <a:t>Récapitulatif </a:t>
            </a:r>
            <a:r>
              <a:rPr lang="fr-FR" sz="2000" dirty="0"/>
              <a:t>des offres et accélérateurs</a:t>
            </a:r>
          </a:p>
          <a:p>
            <a:pPr>
              <a:spcBef>
                <a:spcPts val="1200"/>
              </a:spcBef>
              <a:spcAft>
                <a:spcPts val="1200"/>
              </a:spcAft>
              <a:buClr>
                <a:srgbClr val="A50021"/>
              </a:buClr>
              <a:buSzPct val="135000"/>
              <a:buFont typeface="Wingdings" panose="05000000000000000000" pitchFamily="2" charset="2"/>
              <a:buChar char="«"/>
            </a:pPr>
            <a:r>
              <a:rPr lang="fr-FR" sz="2000" dirty="0" smtClean="0"/>
              <a:t>Boîte </a:t>
            </a:r>
            <a:r>
              <a:rPr lang="fr-FR" sz="2000" dirty="0"/>
              <a:t>à outils</a:t>
            </a:r>
          </a:p>
          <a:p>
            <a:pPr marL="0" indent="0">
              <a:buNone/>
            </a:pPr>
            <a:r>
              <a:rPr lang="fr-FR" dirty="0" smtClean="0"/>
              <a:t/>
            </a:r>
            <a:br>
              <a:rPr lang="fr-FR" dirty="0" smtClean="0"/>
            </a:br>
            <a:endParaRPr lang="fr-FR" dirty="0" smtClean="0"/>
          </a:p>
        </p:txBody>
      </p:sp>
      <p:sp>
        <p:nvSpPr>
          <p:cNvPr id="13" name="Rectangle 12"/>
          <p:cNvSpPr/>
          <p:nvPr/>
        </p:nvSpPr>
        <p:spPr>
          <a:xfrm>
            <a:off x="0" y="6213307"/>
            <a:ext cx="9144000" cy="644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27</a:t>
            </a:fld>
            <a:endParaRPr lang="fr-FR" sz="1200" dirty="0">
              <a:solidFill>
                <a:schemeClr val="tx1">
                  <a:tint val="75000"/>
                </a:schemeClr>
              </a:solidFill>
            </a:endParaRPr>
          </a:p>
        </p:txBody>
      </p:sp>
      <p:sp>
        <p:nvSpPr>
          <p:cNvPr id="2" name="Titre 1"/>
          <p:cNvSpPr>
            <a:spLocks noGrp="1"/>
          </p:cNvSpPr>
          <p:nvPr>
            <p:ph type="ctrTitle"/>
          </p:nvPr>
        </p:nvSpPr>
        <p:spPr>
          <a:xfrm>
            <a:off x="1834252" y="34705"/>
            <a:ext cx="7346260" cy="308195"/>
          </a:xfrm>
          <a:prstGeom prst="rect">
            <a:avLst/>
          </a:prstGeom>
        </p:spPr>
        <p:txBody>
          <a:bodyPr/>
          <a:lstStyle/>
          <a:p>
            <a:endParaRPr lang="fr-FR" sz="1300" dirty="0"/>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386075"/>
            <a:ext cx="1584176" cy="355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913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r>
              <a:rPr lang="fr-FR" b="1" dirty="0" smtClean="0"/>
              <a:t>ÉPARGNE</a:t>
            </a:r>
            <a:endParaRPr lang="fr-FR" b="1" dirty="0"/>
          </a:p>
        </p:txBody>
      </p:sp>
      <p:sp>
        <p:nvSpPr>
          <p:cNvPr id="5" name="Titre 4"/>
          <p:cNvSpPr>
            <a:spLocks noGrp="1"/>
          </p:cNvSpPr>
          <p:nvPr>
            <p:ph type="ctrTitle"/>
          </p:nvPr>
        </p:nvSpPr>
        <p:spPr/>
        <p:txBody>
          <a:bodyPr/>
          <a:lstStyle/>
          <a:p>
            <a:r>
              <a:rPr lang="fr-FR" dirty="0"/>
              <a:t>Récapitulatif des offres et </a:t>
            </a:r>
            <a:r>
              <a:rPr lang="fr-FR" dirty="0" smtClean="0"/>
              <a:t>accélérateurs</a:t>
            </a:r>
            <a:endParaRPr lang="fr-FR" dirty="0"/>
          </a:p>
        </p:txBody>
      </p:sp>
      <p:sp>
        <p:nvSpPr>
          <p:cNvPr id="19"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28</a:t>
            </a:fld>
            <a:endParaRPr lang="fr-FR" sz="1200" dirty="0">
              <a:solidFill>
                <a:schemeClr val="tx1">
                  <a:tint val="75000"/>
                </a:schemeClr>
              </a:solidFill>
            </a:endParaRPr>
          </a:p>
        </p:txBody>
      </p:sp>
      <p:graphicFrame>
        <p:nvGraphicFramePr>
          <p:cNvPr id="21" name="Tableau 20"/>
          <p:cNvGraphicFramePr>
            <a:graphicFrameLocks noGrp="1"/>
          </p:cNvGraphicFramePr>
          <p:nvPr>
            <p:extLst>
              <p:ext uri="{D42A27DB-BD31-4B8C-83A1-F6EECF244321}">
                <p14:modId xmlns:p14="http://schemas.microsoft.com/office/powerpoint/2010/main" val="3000646628"/>
              </p:ext>
            </p:extLst>
          </p:nvPr>
        </p:nvGraphicFramePr>
        <p:xfrm>
          <a:off x="1403649" y="1916832"/>
          <a:ext cx="6971494" cy="3898899"/>
        </p:xfrm>
        <a:graphic>
          <a:graphicData uri="http://schemas.openxmlformats.org/drawingml/2006/table">
            <a:tbl>
              <a:tblPr firstRow="1" bandRow="1"/>
              <a:tblGrid>
                <a:gridCol w="1053830"/>
                <a:gridCol w="2350853"/>
                <a:gridCol w="2837236"/>
                <a:gridCol w="729575"/>
              </a:tblGrid>
              <a:tr h="372831">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b="1" dirty="0" smtClean="0">
                          <a:solidFill>
                            <a:schemeClr val="bg1"/>
                          </a:solidFill>
                          <a:latin typeface="+mn-lt"/>
                          <a:ea typeface="Verdana" panose="020B0604030504040204" pitchFamily="34" charset="0"/>
                          <a:cs typeface="Verdana" panose="020B0604030504040204" pitchFamily="34" charset="0"/>
                        </a:rPr>
                        <a:t>PRODUIT</a:t>
                      </a:r>
                      <a:endParaRPr lang="fr-FR" sz="1200" b="1"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ap="flat" cmpd="sng" algn="ctr">
                      <a:solidFill>
                        <a:srgbClr val="C00000"/>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PROMO</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CONDITIONS</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PÉRIODE</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r>
              <a:tr h="1095108">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smtClean="0">
                          <a:solidFill>
                            <a:schemeClr val="tx1"/>
                          </a:solidFill>
                          <a:effectLst/>
                          <a:latin typeface="+mn-lt"/>
                          <a:ea typeface="+mn-ea"/>
                          <a:cs typeface="+mn-cs"/>
                        </a:rPr>
                        <a:t>Arbitrages</a:t>
                      </a:r>
                      <a:r>
                        <a:rPr lang="fr-FR" sz="1100" b="1" i="0" u="none" strike="noStrike" kern="1200" baseline="0" dirty="0" smtClean="0">
                          <a:solidFill>
                            <a:schemeClr val="tx1"/>
                          </a:solidFill>
                          <a:effectLst/>
                          <a:latin typeface="+mn-lt"/>
                          <a:ea typeface="+mn-ea"/>
                          <a:cs typeface="+mn-cs"/>
                        </a:rPr>
                        <a:t> c</a:t>
                      </a:r>
                      <a:r>
                        <a:rPr lang="fr-FR" sz="1100" b="1" i="0" u="none" strike="noStrike" kern="1200" dirty="0" smtClean="0">
                          <a:solidFill>
                            <a:schemeClr val="tx1"/>
                          </a:solidFill>
                          <a:effectLst/>
                          <a:latin typeface="+mn-lt"/>
                          <a:ea typeface="+mn-ea"/>
                          <a:cs typeface="+mn-cs"/>
                        </a:rPr>
                        <a:t>ontrats</a:t>
                      </a:r>
                      <a:r>
                        <a:rPr lang="fr-FR" sz="1100" b="1" i="0" u="none" strike="noStrike" kern="1200" baseline="0" dirty="0" smtClean="0">
                          <a:solidFill>
                            <a:schemeClr val="tx1"/>
                          </a:solidFill>
                          <a:effectLst/>
                          <a:latin typeface="+mn-lt"/>
                          <a:ea typeface="+mn-ea"/>
                          <a:cs typeface="+mn-cs"/>
                        </a:rPr>
                        <a:t> d’Assurance-Vie Multisupports CNP</a:t>
                      </a:r>
                      <a:endParaRPr lang="fr-FR" sz="1100" b="1" i="0" u="none" strike="noStrike" kern="1200" dirty="0" smtClean="0">
                        <a:solidFill>
                          <a:schemeClr val="tx1"/>
                        </a:solidFill>
                        <a:effectLst/>
                        <a:latin typeface="+mn-lt"/>
                        <a:ea typeface="+mn-ea"/>
                        <a:cs typeface="+mn-cs"/>
                      </a:endParaRP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b="0" dirty="0" smtClean="0">
                          <a:solidFill>
                            <a:schemeClr val="tx1"/>
                          </a:solidFill>
                          <a:latin typeface="+mn-lt"/>
                          <a:ea typeface="Verdana" panose="020B0604030504040204" pitchFamily="34" charset="0"/>
                          <a:cs typeface="Verdana" panose="020B0604030504040204" pitchFamily="34" charset="0"/>
                        </a:rPr>
                        <a:t>Possibilité de minorer le </a:t>
                      </a:r>
                      <a:r>
                        <a:rPr lang="fr-FR" sz="1100" b="1" dirty="0" smtClean="0">
                          <a:solidFill>
                            <a:schemeClr val="tx1"/>
                          </a:solidFill>
                          <a:latin typeface="+mn-lt"/>
                          <a:ea typeface="Verdana" panose="020B0604030504040204" pitchFamily="34" charset="0"/>
                          <a:cs typeface="Verdana" panose="020B0604030504040204" pitchFamily="34" charset="0"/>
                        </a:rPr>
                        <a:t>taux de frais d’arbitrage jusqu’à 0 % selon votre appréciation.</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b="0" dirty="0" smtClean="0">
                          <a:solidFill>
                            <a:schemeClr val="tx1"/>
                          </a:solidFill>
                          <a:latin typeface="+mn-lt"/>
                          <a:ea typeface="Verdana" panose="020B0604030504040204" pitchFamily="34" charset="0"/>
                          <a:cs typeface="Verdana" panose="020B0604030504040204" pitchFamily="34" charset="0"/>
                        </a:rPr>
                        <a:t>Désinvestissement d’une UC monétaire ou support  € et réinvestissement d’à minima 20% vers Fonds à Formule ou UC hors monétaire : </a:t>
                      </a:r>
                      <a:r>
                        <a:rPr lang="fr-FR" sz="1100" b="1" dirty="0" smtClean="0">
                          <a:solidFill>
                            <a:schemeClr val="tx1"/>
                          </a:solidFill>
                          <a:latin typeface="+mn-lt"/>
                          <a:ea typeface="Verdana" panose="020B0604030504040204" pitchFamily="34" charset="0"/>
                          <a:cs typeface="Verdana" panose="020B0604030504040204" pitchFamily="34" charset="0"/>
                        </a:rPr>
                        <a:t>il est possible d’abaisser le taux</a:t>
                      </a:r>
                      <a:r>
                        <a:rPr lang="fr-FR" sz="1100" b="1" baseline="0" dirty="0" smtClean="0">
                          <a:solidFill>
                            <a:schemeClr val="tx1"/>
                          </a:solidFill>
                          <a:latin typeface="+mn-lt"/>
                          <a:ea typeface="Verdana" panose="020B0604030504040204" pitchFamily="34" charset="0"/>
                          <a:cs typeface="Verdana" panose="020B0604030504040204" pitchFamily="34" charset="0"/>
                        </a:rPr>
                        <a:t> jusqu’à 0%</a:t>
                      </a:r>
                      <a:endParaRPr lang="fr-FR" sz="1100" b="1"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sz="1100" b="0" dirty="0" smtClean="0">
                          <a:solidFill>
                            <a:schemeClr val="tx1"/>
                          </a:solidFill>
                          <a:latin typeface="+mn-lt"/>
                          <a:ea typeface="Verdana" panose="020B0604030504040204" pitchFamily="34" charset="0"/>
                          <a:cs typeface="Verdana" panose="020B0604030504040204" pitchFamily="34" charset="0"/>
                        </a:rPr>
                        <a:t>Pérenne</a:t>
                      </a:r>
                      <a:endParaRPr lang="fr-FR" sz="1100" b="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447531">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smtClean="0">
                          <a:solidFill>
                            <a:schemeClr val="tx1"/>
                          </a:solidFill>
                          <a:effectLst/>
                          <a:latin typeface="+mn-lt"/>
                          <a:ea typeface="+mn-ea"/>
                          <a:cs typeface="+mn-cs"/>
                        </a:rPr>
                        <a:t>Contrats</a:t>
                      </a:r>
                      <a:r>
                        <a:rPr lang="fr-FR" sz="1100" b="1" i="0" u="none" strike="noStrike" kern="1200" baseline="0" dirty="0" smtClean="0">
                          <a:solidFill>
                            <a:schemeClr val="tx1"/>
                          </a:solidFill>
                          <a:effectLst/>
                          <a:latin typeface="+mn-lt"/>
                          <a:ea typeface="+mn-ea"/>
                          <a:cs typeface="+mn-cs"/>
                        </a:rPr>
                        <a:t> d’Assurance-Vie Multisupports</a:t>
                      </a:r>
                      <a:endParaRPr lang="fr-FR" sz="1100" b="1" i="0" u="none" strike="noStrike" kern="1200" dirty="0" smtClean="0">
                        <a:solidFill>
                          <a:schemeClr val="tx1"/>
                        </a:solidFill>
                        <a:effectLst/>
                        <a:latin typeface="+mn-lt"/>
                        <a:ea typeface="+mn-ea"/>
                        <a:cs typeface="+mn-cs"/>
                      </a:endParaRP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b="1" dirty="0" smtClean="0">
                          <a:solidFill>
                            <a:schemeClr val="tx1"/>
                          </a:solidFill>
                          <a:latin typeface="+mn-lt"/>
                          <a:ea typeface="Verdana" panose="020B0604030504040204" pitchFamily="34" charset="0"/>
                          <a:cs typeface="Verdana" panose="020B0604030504040204" pitchFamily="34" charset="0"/>
                        </a:rPr>
                        <a:t>0%</a:t>
                      </a:r>
                      <a:r>
                        <a:rPr lang="fr-FR" sz="1100" b="1" baseline="0" dirty="0" smtClean="0">
                          <a:solidFill>
                            <a:schemeClr val="tx1"/>
                          </a:solidFill>
                          <a:latin typeface="+mn-lt"/>
                          <a:ea typeface="Verdana" panose="020B0604030504040204" pitchFamily="34" charset="0"/>
                          <a:cs typeface="Verdana" panose="020B0604030504040204" pitchFamily="34" charset="0"/>
                        </a:rPr>
                        <a:t> </a:t>
                      </a:r>
                      <a:r>
                        <a:rPr lang="fr-FR" sz="1100" b="0" baseline="0" dirty="0" smtClean="0">
                          <a:solidFill>
                            <a:schemeClr val="tx1"/>
                          </a:solidFill>
                          <a:latin typeface="+mn-lt"/>
                          <a:ea typeface="Verdana" panose="020B0604030504040204" pitchFamily="34" charset="0"/>
                          <a:cs typeface="Verdana" panose="020B0604030504040204" pitchFamily="34" charset="0"/>
                        </a:rPr>
                        <a:t>de frais d’entrée pour le recyclage des</a:t>
                      </a:r>
                      <a:r>
                        <a:rPr lang="fr-FR" sz="1100" b="0" u="sng" baseline="0" dirty="0" smtClean="0">
                          <a:solidFill>
                            <a:schemeClr val="tx1"/>
                          </a:solidFill>
                          <a:latin typeface="+mn-lt"/>
                          <a:ea typeface="Verdana" panose="020B0604030504040204" pitchFamily="34" charset="0"/>
                          <a:cs typeface="Verdana" panose="020B0604030504040204" pitchFamily="34" charset="0"/>
                        </a:rPr>
                        <a:t> fonds à échéances </a:t>
                      </a:r>
                      <a:r>
                        <a:rPr lang="fr-FR" sz="1100" b="0" baseline="0" dirty="0" smtClean="0">
                          <a:solidFill>
                            <a:schemeClr val="tx1"/>
                          </a:solidFill>
                          <a:latin typeface="+mn-lt"/>
                          <a:ea typeface="Verdana" panose="020B0604030504040204" pitchFamily="34" charset="0"/>
                          <a:cs typeface="Verdana" panose="020B0604030504040204" pitchFamily="34" charset="0"/>
                        </a:rPr>
                        <a:t>en 2019 (emprunt, FCP, LEP, CAT et Livret Grand Prix)</a:t>
                      </a:r>
                    </a:p>
                    <a:p>
                      <a:pPr algn="l"/>
                      <a:r>
                        <a:rPr lang="fr-FR" sz="1100" b="0" baseline="0" dirty="0" smtClean="0">
                          <a:solidFill>
                            <a:schemeClr val="tx1"/>
                          </a:solidFill>
                          <a:latin typeface="+mn-lt"/>
                          <a:ea typeface="Verdana" panose="020B0604030504040204" pitchFamily="34" charset="0"/>
                          <a:cs typeface="Verdana" panose="020B0604030504040204" pitchFamily="34" charset="0"/>
                        </a:rPr>
                        <a:t> </a:t>
                      </a:r>
                      <a:r>
                        <a:rPr lang="fr-FR" sz="1100" b="1" kern="1200" baseline="0" dirty="0" smtClean="0">
                          <a:solidFill>
                            <a:schemeClr val="tx1"/>
                          </a:solidFill>
                          <a:latin typeface="+mn-lt"/>
                          <a:ea typeface="Verdana" panose="020B0604030504040204" pitchFamily="34" charset="0"/>
                          <a:cs typeface="Verdana" panose="020B0604030504040204" pitchFamily="34" charset="0"/>
                        </a:rPr>
                        <a:t>0%</a:t>
                      </a:r>
                      <a:r>
                        <a:rPr lang="fr-FR" sz="1100" b="0" kern="1200" baseline="0" dirty="0" smtClean="0">
                          <a:solidFill>
                            <a:schemeClr val="tx1"/>
                          </a:solidFill>
                          <a:latin typeface="+mn-lt"/>
                          <a:ea typeface="Verdana" panose="020B0604030504040204" pitchFamily="34" charset="0"/>
                          <a:cs typeface="Verdana" panose="020B0604030504040204" pitchFamily="34" charset="0"/>
                        </a:rPr>
                        <a:t> de frais d’entrée pour l’argent frais versé en complément de recyclages d’emprunt sur CTO ou de CAT.</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b="0" dirty="0" smtClean="0">
                          <a:solidFill>
                            <a:schemeClr val="tx1"/>
                          </a:solidFill>
                          <a:latin typeface="+mn-lt"/>
                          <a:ea typeface="Verdana" panose="020B0604030504040204" pitchFamily="34" charset="0"/>
                          <a:cs typeface="Verdana" panose="020B0604030504040204" pitchFamily="34" charset="0"/>
                        </a:rPr>
                        <a:t>Avec</a:t>
                      </a:r>
                      <a:r>
                        <a:rPr lang="fr-FR" sz="1100" b="0" baseline="0" dirty="0" smtClean="0">
                          <a:solidFill>
                            <a:schemeClr val="tx1"/>
                          </a:solidFill>
                          <a:latin typeface="+mn-lt"/>
                          <a:ea typeface="Verdana" panose="020B0604030504040204" pitchFamily="34" charset="0"/>
                          <a:cs typeface="Verdana" panose="020B0604030504040204" pitchFamily="34" charset="0"/>
                        </a:rPr>
                        <a:t> au moins 30% d’UC pour </a:t>
                      </a:r>
                      <a:r>
                        <a:rPr lang="fr-FR" sz="1100" b="0" u="sng" baseline="0" dirty="0" smtClean="0">
                          <a:solidFill>
                            <a:schemeClr val="tx1"/>
                          </a:solidFill>
                          <a:latin typeface="+mn-lt"/>
                          <a:ea typeface="Verdana" panose="020B0604030504040204" pitchFamily="34" charset="0"/>
                          <a:cs typeface="Verdana" panose="020B0604030504040204" pitchFamily="34" charset="0"/>
                        </a:rPr>
                        <a:t>les clients &lt;75 ans</a:t>
                      </a:r>
                    </a:p>
                    <a:p>
                      <a:pPr algn="l"/>
                      <a:r>
                        <a:rPr lang="fr-FR" sz="1100" b="0" u="none" baseline="0" dirty="0" smtClean="0">
                          <a:solidFill>
                            <a:schemeClr val="tx1"/>
                          </a:solidFill>
                          <a:latin typeface="+mn-lt"/>
                          <a:ea typeface="Verdana" panose="020B0604030504040204" pitchFamily="34" charset="0"/>
                          <a:cs typeface="Verdana" panose="020B0604030504040204" pitchFamily="34" charset="0"/>
                        </a:rPr>
                        <a:t>Pour les clients de + de 75 ans sans conditions d’UC</a:t>
                      </a:r>
                    </a:p>
                    <a:p>
                      <a:pPr algn="l"/>
                      <a:r>
                        <a:rPr lang="fr-FR" sz="1100" b="0" baseline="0" dirty="0" smtClean="0">
                          <a:solidFill>
                            <a:schemeClr val="tx1"/>
                          </a:solidFill>
                          <a:latin typeface="+mn-lt"/>
                          <a:ea typeface="Verdana" panose="020B0604030504040204" pitchFamily="34" charset="0"/>
                          <a:cs typeface="Verdana" panose="020B0604030504040204" pitchFamily="34" charset="0"/>
                        </a:rPr>
                        <a:t>Hors schéma délégataire</a:t>
                      </a:r>
                      <a:endParaRPr lang="fr-FR" sz="1100" b="0"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sz="1100" b="0" dirty="0" smtClean="0">
                          <a:solidFill>
                            <a:schemeClr val="tx1"/>
                          </a:solidFill>
                          <a:latin typeface="+mn-lt"/>
                          <a:ea typeface="Verdana" panose="020B0604030504040204" pitchFamily="34" charset="0"/>
                          <a:cs typeface="Verdana" panose="020B0604030504040204" pitchFamily="34" charset="0"/>
                        </a:rPr>
                        <a:t>2019</a:t>
                      </a:r>
                      <a:endParaRPr lang="fr-FR" sz="1100" b="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983429">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smtClean="0">
                          <a:solidFill>
                            <a:schemeClr val="tx1"/>
                          </a:solidFill>
                          <a:effectLst/>
                          <a:latin typeface="+mn-lt"/>
                          <a:ea typeface="+mn-ea"/>
                          <a:cs typeface="+mn-cs"/>
                        </a:rPr>
                        <a:t>Contrats</a:t>
                      </a:r>
                      <a:r>
                        <a:rPr lang="fr-FR" sz="1100" b="1" i="0" u="none" strike="noStrike" kern="1200" baseline="0" dirty="0" smtClean="0">
                          <a:solidFill>
                            <a:schemeClr val="tx1"/>
                          </a:solidFill>
                          <a:effectLst/>
                          <a:latin typeface="+mn-lt"/>
                          <a:ea typeface="+mn-ea"/>
                          <a:cs typeface="+mn-cs"/>
                        </a:rPr>
                        <a:t> d’Assurance-Vie Multisupports</a:t>
                      </a:r>
                      <a:endParaRPr lang="fr-FR" sz="1100" b="1" i="0" u="none" strike="noStrike" kern="1200" dirty="0" smtClean="0">
                        <a:solidFill>
                          <a:schemeClr val="tx1"/>
                        </a:solidFill>
                        <a:effectLst/>
                        <a:latin typeface="+mn-lt"/>
                        <a:ea typeface="+mn-ea"/>
                        <a:cs typeface="+mn-cs"/>
                      </a:endParaRP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b="0" u="none" dirty="0" smtClean="0">
                          <a:solidFill>
                            <a:schemeClr val="tx1"/>
                          </a:solidFill>
                          <a:latin typeface="+mn-lt"/>
                          <a:ea typeface="Verdana" panose="020B0604030504040204" pitchFamily="34" charset="0"/>
                          <a:cs typeface="Verdana" panose="020B0604030504040204" pitchFamily="34" charset="0"/>
                        </a:rPr>
                        <a:t>.</a:t>
                      </a:r>
                      <a:r>
                        <a:rPr lang="fr-FR" sz="1100" b="0" u="none" baseline="0" dirty="0" smtClean="0">
                          <a:solidFill>
                            <a:schemeClr val="tx1"/>
                          </a:solidFill>
                          <a:latin typeface="+mn-lt"/>
                          <a:ea typeface="Verdana" panose="020B0604030504040204" pitchFamily="34" charset="0"/>
                          <a:cs typeface="Verdana" panose="020B0604030504040204" pitchFamily="34" charset="0"/>
                        </a:rPr>
                        <a:t> Versement ≥ 5 000€ -&gt; </a:t>
                      </a:r>
                      <a:r>
                        <a:rPr lang="fr-FR" sz="1100" b="1" u="none" baseline="0" dirty="0" smtClean="0">
                          <a:solidFill>
                            <a:schemeClr val="tx1"/>
                          </a:solidFill>
                          <a:latin typeface="+mn-lt"/>
                          <a:ea typeface="Verdana" panose="020B0604030504040204" pitchFamily="34" charset="0"/>
                          <a:cs typeface="Verdana" panose="020B0604030504040204" pitchFamily="34" charset="0"/>
                        </a:rPr>
                        <a:t>50€ offerts</a:t>
                      </a:r>
                      <a:r>
                        <a:rPr lang="fr-FR" sz="1100" b="0" u="none" baseline="0" dirty="0" smtClean="0">
                          <a:solidFill>
                            <a:schemeClr val="tx1"/>
                          </a:solidFill>
                          <a:latin typeface="+mn-lt"/>
                          <a:ea typeface="Verdana" panose="020B0604030504040204" pitchFamily="34" charset="0"/>
                          <a:cs typeface="Verdana" panose="020B0604030504040204" pitchFamily="34" charset="0"/>
                        </a:rPr>
                        <a:t> </a:t>
                      </a:r>
                    </a:p>
                    <a:p>
                      <a:pPr algn="l"/>
                      <a:r>
                        <a:rPr lang="fr-FR" sz="1100" b="0" u="none" baseline="0" dirty="0" smtClean="0">
                          <a:solidFill>
                            <a:schemeClr val="tx1"/>
                          </a:solidFill>
                          <a:latin typeface="+mn-lt"/>
                          <a:ea typeface="Verdana" panose="020B0604030504040204" pitchFamily="34" charset="0"/>
                          <a:cs typeface="Verdana" panose="020B0604030504040204" pitchFamily="34" charset="0"/>
                        </a:rPr>
                        <a:t>. Versement ≥ 50 000€ -&gt; </a:t>
                      </a:r>
                      <a:r>
                        <a:rPr lang="fr-FR" sz="1100" b="1" u="none" baseline="0" dirty="0" smtClean="0">
                          <a:solidFill>
                            <a:schemeClr val="tx1"/>
                          </a:solidFill>
                          <a:latin typeface="+mn-lt"/>
                          <a:ea typeface="Verdana" panose="020B0604030504040204" pitchFamily="34" charset="0"/>
                          <a:cs typeface="Verdana" panose="020B0604030504040204" pitchFamily="34" charset="0"/>
                        </a:rPr>
                        <a:t>100€ offerts</a:t>
                      </a:r>
                      <a:endParaRPr lang="fr-FR" sz="1100" b="1" u="none"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b="0" baseline="0" dirty="0" smtClean="0">
                          <a:solidFill>
                            <a:schemeClr val="tx1"/>
                          </a:solidFill>
                          <a:latin typeface="+mn-lt"/>
                          <a:ea typeface="Verdana" panose="020B0604030504040204" pitchFamily="34" charset="0"/>
                          <a:cs typeface="Verdana" panose="020B0604030504040204" pitchFamily="34" charset="0"/>
                        </a:rPr>
                        <a:t>Versements initiaux et libres (y compris par transfert Fourgous) </a:t>
                      </a:r>
                    </a:p>
                    <a:p>
                      <a:pPr algn="l"/>
                      <a:r>
                        <a:rPr lang="fr-FR" sz="1100" b="0" baseline="0" dirty="0" smtClean="0">
                          <a:solidFill>
                            <a:schemeClr val="tx1"/>
                          </a:solidFill>
                          <a:latin typeface="+mn-lt"/>
                          <a:ea typeface="Verdana" panose="020B0604030504040204" pitchFamily="34" charset="0"/>
                          <a:cs typeface="Verdana" panose="020B0604030504040204" pitchFamily="34" charset="0"/>
                        </a:rPr>
                        <a:t>Dans la limite d’un seul versement par assuré sur la période</a:t>
                      </a:r>
                    </a:p>
                    <a:p>
                      <a:pPr algn="l"/>
                      <a:r>
                        <a:rPr lang="fr-FR" sz="1100" b="0" baseline="0" dirty="0" smtClean="0">
                          <a:solidFill>
                            <a:schemeClr val="tx1"/>
                          </a:solidFill>
                          <a:latin typeface="+mn-lt"/>
                          <a:ea typeface="Verdana" panose="020B0604030504040204" pitchFamily="34" charset="0"/>
                          <a:cs typeface="Verdana" panose="020B0604030504040204" pitchFamily="34" charset="0"/>
                        </a:rPr>
                        <a:t>Taux d’UC de 25% minimum</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0" dirty="0" smtClean="0">
                          <a:solidFill>
                            <a:schemeClr val="tx1"/>
                          </a:solidFill>
                          <a:latin typeface="+mn-lt"/>
                          <a:ea typeface="Verdana" panose="020B0604030504040204" pitchFamily="34" charset="0"/>
                          <a:cs typeface="Verdana" panose="020B0604030504040204" pitchFamily="34" charset="0"/>
                        </a:rPr>
                        <a:t>Du 15/05/19</a:t>
                      </a:r>
                      <a:r>
                        <a:rPr lang="fr-FR" sz="1100" b="0" baseline="0" dirty="0" smtClean="0">
                          <a:solidFill>
                            <a:schemeClr val="tx1"/>
                          </a:solidFill>
                          <a:latin typeface="+mn-lt"/>
                          <a:ea typeface="Verdana" panose="020B0604030504040204" pitchFamily="34" charset="0"/>
                          <a:cs typeface="Verdana" panose="020B0604030504040204" pitchFamily="34" charset="0"/>
                        </a:rPr>
                        <a:t> au 13/07/19</a:t>
                      </a:r>
                      <a:endParaRPr lang="fr-FR" sz="1100" b="0"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bl>
          </a:graphicData>
        </a:graphic>
      </p:graphicFrame>
      <p:sp>
        <p:nvSpPr>
          <p:cNvPr id="8" name="Rectangle 7"/>
          <p:cNvSpPr/>
          <p:nvPr/>
        </p:nvSpPr>
        <p:spPr>
          <a:xfrm>
            <a:off x="7628505" y="19060"/>
            <a:ext cx="1493277" cy="338554"/>
          </a:xfrm>
          <a:prstGeom prst="rect">
            <a:avLst/>
          </a:prstGeom>
        </p:spPr>
        <p:txBody>
          <a:bodyPr wrap="square">
            <a:spAutoFit/>
          </a:bodyPr>
          <a:lstStyle/>
          <a:p>
            <a:pPr algn="r">
              <a:defRPr/>
            </a:pPr>
            <a:r>
              <a:rPr lang="fr-FR" sz="800" i="1" kern="0" dirty="0" smtClean="0">
                <a:solidFill>
                  <a:prstClr val="black">
                    <a:lumMod val="65000"/>
                    <a:lumOff val="35000"/>
                  </a:prstClr>
                </a:solidFill>
              </a:rPr>
              <a:t>Retrouvez le BOOK des Offres promotionnelles : </a:t>
            </a:r>
            <a:r>
              <a:rPr lang="fr-FR" sz="800" i="1" kern="0" dirty="0" smtClean="0">
                <a:solidFill>
                  <a:prstClr val="black">
                    <a:lumMod val="65000"/>
                    <a:lumOff val="35000"/>
                  </a:prstClr>
                </a:solidFill>
                <a:hlinkClick r:id="rId2"/>
              </a:rPr>
              <a:t>Clic ici</a:t>
            </a:r>
            <a:endParaRPr lang="fr-FR" sz="800" i="1" kern="0" dirty="0" smtClean="0">
              <a:solidFill>
                <a:prstClr val="black">
                  <a:lumMod val="65000"/>
                  <a:lumOff val="35000"/>
                </a:prstClr>
              </a:solidFill>
            </a:endParaRPr>
          </a:p>
        </p:txBody>
      </p:sp>
    </p:spTree>
    <p:extLst>
      <p:ext uri="{BB962C8B-B14F-4D97-AF65-F5344CB8AC3E}">
        <p14:creationId xmlns:p14="http://schemas.microsoft.com/office/powerpoint/2010/main" val="67072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r>
              <a:rPr lang="fr-FR" b="1" dirty="0"/>
              <a:t>CRÉDIT CONSOMMATION </a:t>
            </a:r>
          </a:p>
        </p:txBody>
      </p:sp>
      <p:sp>
        <p:nvSpPr>
          <p:cNvPr id="5" name="Titre 4"/>
          <p:cNvSpPr>
            <a:spLocks noGrp="1"/>
          </p:cNvSpPr>
          <p:nvPr>
            <p:ph type="ctrTitle"/>
          </p:nvPr>
        </p:nvSpPr>
        <p:spPr/>
        <p:txBody>
          <a:bodyPr/>
          <a:lstStyle/>
          <a:p>
            <a:r>
              <a:rPr lang="fr-FR" sz="1300" dirty="0"/>
              <a:t>Récapitulatif des offres et accélérateurs</a:t>
            </a:r>
          </a:p>
        </p:txBody>
      </p:sp>
      <p:sp>
        <p:nvSpPr>
          <p:cNvPr id="7" name="Rectangle 6"/>
          <p:cNvSpPr/>
          <p:nvPr/>
        </p:nvSpPr>
        <p:spPr>
          <a:xfrm>
            <a:off x="7628505" y="19060"/>
            <a:ext cx="1493277" cy="338554"/>
          </a:xfrm>
          <a:prstGeom prst="rect">
            <a:avLst/>
          </a:prstGeom>
        </p:spPr>
        <p:txBody>
          <a:bodyPr wrap="square">
            <a:spAutoFit/>
          </a:bodyPr>
          <a:lstStyle/>
          <a:p>
            <a:pPr algn="r">
              <a:defRPr/>
            </a:pPr>
            <a:r>
              <a:rPr lang="fr-FR" sz="800" i="1" kern="0" dirty="0" smtClean="0">
                <a:solidFill>
                  <a:prstClr val="black">
                    <a:lumMod val="65000"/>
                    <a:lumOff val="35000"/>
                  </a:prstClr>
                </a:solidFill>
              </a:rPr>
              <a:t>Retrouvez le BOOK des Offres promotionnelles : </a:t>
            </a:r>
            <a:r>
              <a:rPr lang="fr-FR" sz="800" i="1" kern="0" dirty="0" smtClean="0">
                <a:solidFill>
                  <a:prstClr val="black">
                    <a:lumMod val="65000"/>
                    <a:lumOff val="35000"/>
                  </a:prstClr>
                </a:solidFill>
                <a:hlinkClick r:id="rId2"/>
              </a:rPr>
              <a:t>Clic ici</a:t>
            </a:r>
            <a:endParaRPr lang="fr-FR" sz="800" i="1" kern="0" dirty="0" smtClean="0">
              <a:solidFill>
                <a:prstClr val="black">
                  <a:lumMod val="65000"/>
                  <a:lumOff val="35000"/>
                </a:prstClr>
              </a:solidFill>
            </a:endParaRPr>
          </a:p>
        </p:txBody>
      </p:sp>
      <p:sp>
        <p:nvSpPr>
          <p:cNvPr id="8"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29</a:t>
            </a:fld>
            <a:endParaRPr lang="fr-FR" sz="1200" dirty="0">
              <a:solidFill>
                <a:schemeClr val="tx1">
                  <a:tint val="75000"/>
                </a:schemeClr>
              </a:solidFill>
            </a:endParaRPr>
          </a:p>
        </p:txBody>
      </p:sp>
      <p:graphicFrame>
        <p:nvGraphicFramePr>
          <p:cNvPr id="3" name="Tableau 2"/>
          <p:cNvGraphicFramePr>
            <a:graphicFrameLocks noGrp="1"/>
          </p:cNvGraphicFramePr>
          <p:nvPr>
            <p:extLst>
              <p:ext uri="{D42A27DB-BD31-4B8C-83A1-F6EECF244321}">
                <p14:modId xmlns:p14="http://schemas.microsoft.com/office/powerpoint/2010/main" val="936020394"/>
              </p:ext>
            </p:extLst>
          </p:nvPr>
        </p:nvGraphicFramePr>
        <p:xfrm>
          <a:off x="971600" y="1329716"/>
          <a:ext cx="7560841" cy="5305804"/>
        </p:xfrm>
        <a:graphic>
          <a:graphicData uri="http://schemas.openxmlformats.org/drawingml/2006/table">
            <a:tbl>
              <a:tblPr firstRow="1" bandRow="1"/>
              <a:tblGrid>
                <a:gridCol w="1142918"/>
                <a:gridCol w="2549586"/>
                <a:gridCol w="3077086"/>
                <a:gridCol w="791251"/>
              </a:tblGrid>
              <a:tr h="229014">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b="1" dirty="0" smtClean="0">
                          <a:solidFill>
                            <a:schemeClr val="bg1"/>
                          </a:solidFill>
                          <a:latin typeface="+mn-lt"/>
                          <a:ea typeface="Verdana" panose="020B0604030504040204" pitchFamily="34" charset="0"/>
                          <a:cs typeface="Verdana" panose="020B0604030504040204" pitchFamily="34" charset="0"/>
                        </a:rPr>
                        <a:t>PRODUIT</a:t>
                      </a:r>
                      <a:endParaRPr lang="fr-FR" sz="1200" b="1"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ap="flat" cmpd="sng" algn="ctr">
                      <a:solidFill>
                        <a:srgbClr val="C00000"/>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PROMO</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CONDITIONS</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PÉRIODE</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r>
              <a:tr h="530944">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50" b="1" dirty="0" smtClean="0">
                          <a:solidFill>
                            <a:schemeClr val="tx1"/>
                          </a:solidFill>
                          <a:latin typeface="+mn-lt"/>
                          <a:ea typeface="Verdana" panose="020B0604030504040204" pitchFamily="34" charset="0"/>
                          <a:cs typeface="Verdana" panose="020B0604030504040204" pitchFamily="34" charset="0"/>
                        </a:rPr>
                        <a:t>Taux</a:t>
                      </a:r>
                      <a:r>
                        <a:rPr lang="fr-FR" sz="1050" b="1" baseline="0" dirty="0" smtClean="0">
                          <a:solidFill>
                            <a:schemeClr val="tx1"/>
                          </a:solidFill>
                          <a:latin typeface="+mn-lt"/>
                          <a:ea typeface="Verdana" panose="020B0604030504040204" pitchFamily="34" charset="0"/>
                          <a:cs typeface="Verdana" panose="020B0604030504040204" pitchFamily="34" charset="0"/>
                        </a:rPr>
                        <a:t> promo conso</a:t>
                      </a:r>
                    </a:p>
                    <a:p>
                      <a:pPr marL="0" marR="0" indent="0" algn="ctr" defTabSz="914400" rtl="0" eaLnBrk="1" fontAlgn="auto" latinLnBrk="0" hangingPunct="1">
                        <a:lnSpc>
                          <a:spcPct val="100000"/>
                        </a:lnSpc>
                        <a:spcBef>
                          <a:spcPts val="0"/>
                        </a:spcBef>
                        <a:spcAft>
                          <a:spcPts val="0"/>
                        </a:spcAft>
                        <a:buClrTx/>
                        <a:buSzTx/>
                        <a:buFontTx/>
                        <a:buNone/>
                        <a:tabLst/>
                        <a:defRPr/>
                      </a:pPr>
                      <a:r>
                        <a:rPr lang="fr-FR" sz="1050" b="1" baseline="0" dirty="0" smtClean="0">
                          <a:solidFill>
                            <a:schemeClr val="tx1"/>
                          </a:solidFill>
                          <a:latin typeface="+mn-lt"/>
                          <a:ea typeface="Verdana" panose="020B0604030504040204" pitchFamily="34" charset="0"/>
                          <a:cs typeface="Verdana" panose="020B0604030504040204" pitchFamily="34" charset="0"/>
                        </a:rPr>
                        <a:t> Tout univers</a:t>
                      </a:r>
                      <a:endParaRPr lang="fr-FR" sz="1050" b="1"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12 mois : </a:t>
                      </a:r>
                      <a:r>
                        <a:rPr lang="fr-FR" sz="1050" b="1" i="0" u="none" strike="noStrike" kern="1200" dirty="0" smtClean="0">
                          <a:solidFill>
                            <a:schemeClr val="tx1"/>
                          </a:solidFill>
                          <a:effectLst/>
                          <a:latin typeface="+mn-lt"/>
                          <a:ea typeface="+mn-ea"/>
                          <a:cs typeface="+mn-cs"/>
                        </a:rPr>
                        <a:t>0,98% </a:t>
                      </a:r>
                    </a:p>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Jusqu’à 72 mois / 10K€ à 15K€ : </a:t>
                      </a:r>
                      <a:r>
                        <a:rPr lang="fr-FR" sz="1050" b="1" i="0" u="none" strike="noStrike" kern="1200" dirty="0" smtClean="0">
                          <a:solidFill>
                            <a:schemeClr val="tx1"/>
                          </a:solidFill>
                          <a:effectLst/>
                          <a:latin typeface="+mn-lt"/>
                          <a:ea typeface="+mn-ea"/>
                          <a:cs typeface="+mn-cs"/>
                        </a:rPr>
                        <a:t>3,90%</a:t>
                      </a:r>
                    </a:p>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Jusqu’à 72 mois / 15K€ à 50K€ : </a:t>
                      </a:r>
                      <a:r>
                        <a:rPr lang="fr-FR" sz="1050" b="1" i="0" u="none" strike="noStrike" kern="1200" dirty="0" smtClean="0">
                          <a:solidFill>
                            <a:schemeClr val="tx1"/>
                          </a:solidFill>
                          <a:effectLst/>
                          <a:latin typeface="+mn-lt"/>
                          <a:ea typeface="+mn-ea"/>
                          <a:cs typeface="+mn-cs"/>
                        </a:rPr>
                        <a:t>2,90%</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Univers véhicule, travaux et trésorerie</a:t>
                      </a:r>
                    </a:p>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Pas de tarification différenciée possible sur les taux promo (note Bâle II, délégations)</a:t>
                      </a:r>
                    </a:p>
                  </a:txBody>
                  <a:tcPr marL="46800" marR="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50" b="0" dirty="0" smtClean="0">
                          <a:solidFill>
                            <a:schemeClr val="tx1"/>
                          </a:solidFill>
                          <a:latin typeface="+mn-lt"/>
                          <a:ea typeface="Verdana" panose="020B0604030504040204" pitchFamily="34" charset="0"/>
                          <a:cs typeface="Verdana" panose="020B0604030504040204" pitchFamily="34" charset="0"/>
                        </a:rPr>
                        <a:t>Du 13/05/19 au 13/07/19</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530944">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50" b="1" dirty="0" smtClean="0">
                          <a:solidFill>
                            <a:schemeClr val="tx1"/>
                          </a:solidFill>
                          <a:latin typeface="+mn-lt"/>
                          <a:ea typeface="Verdana" panose="020B0604030504040204" pitchFamily="34" charset="0"/>
                          <a:cs typeface="Verdana" panose="020B0604030504040204" pitchFamily="34" charset="0"/>
                        </a:rPr>
                        <a:t>Crédit Cigogne</a:t>
                      </a: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1 an : </a:t>
                      </a:r>
                      <a:r>
                        <a:rPr lang="fr-FR" sz="1050" b="1" i="0" u="none" strike="noStrike" kern="1200" dirty="0" smtClean="0">
                          <a:solidFill>
                            <a:schemeClr val="tx1"/>
                          </a:solidFill>
                          <a:effectLst/>
                          <a:latin typeface="+mn-lt"/>
                          <a:ea typeface="+mn-ea"/>
                          <a:cs typeface="+mn-cs"/>
                        </a:rPr>
                        <a:t>1%</a:t>
                      </a:r>
                    </a:p>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2 ans : </a:t>
                      </a:r>
                      <a:r>
                        <a:rPr lang="fr-FR" sz="1050" b="1" i="0" u="none" strike="noStrike" kern="1200" dirty="0" smtClean="0">
                          <a:solidFill>
                            <a:schemeClr val="tx1"/>
                          </a:solidFill>
                          <a:effectLst/>
                          <a:latin typeface="+mn-lt"/>
                          <a:ea typeface="+mn-ea"/>
                          <a:cs typeface="+mn-cs"/>
                        </a:rPr>
                        <a:t>2%</a:t>
                      </a:r>
                    </a:p>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3 ans : </a:t>
                      </a:r>
                      <a:r>
                        <a:rPr lang="fr-FR" sz="1050" b="1" i="0" u="none" strike="noStrike" kern="1200" dirty="0" smtClean="0">
                          <a:solidFill>
                            <a:schemeClr val="tx1"/>
                          </a:solidFill>
                          <a:effectLst/>
                          <a:latin typeface="+mn-lt"/>
                          <a:ea typeface="+mn-ea"/>
                          <a:cs typeface="+mn-cs"/>
                        </a:rPr>
                        <a:t>3%</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Réservée aux futurs parents ou parents d’enfants</a:t>
                      </a:r>
                      <a:r>
                        <a:rPr lang="fr-FR" sz="1050" b="0" i="0" u="none" strike="noStrike" kern="1200" baseline="0" dirty="0" smtClean="0">
                          <a:solidFill>
                            <a:schemeClr val="tx1"/>
                          </a:solidFill>
                          <a:effectLst/>
                          <a:latin typeface="+mn-lt"/>
                          <a:ea typeface="+mn-ea"/>
                          <a:cs typeface="+mn-cs"/>
                        </a:rPr>
                        <a:t> de </a:t>
                      </a:r>
                      <a:r>
                        <a:rPr lang="fr-FR" sz="1050" b="0" i="0" u="none" strike="noStrike" kern="1200" dirty="0" smtClean="0">
                          <a:solidFill>
                            <a:schemeClr val="tx1"/>
                          </a:solidFill>
                          <a:effectLst/>
                          <a:latin typeface="+mn-lt"/>
                          <a:ea typeface="+mn-ea"/>
                          <a:cs typeface="+mn-cs"/>
                        </a:rPr>
                        <a:t>-1</a:t>
                      </a:r>
                      <a:r>
                        <a:rPr lang="fr-FR" sz="1050" b="0" i="0" u="none" strike="noStrike" kern="1200" baseline="0" dirty="0" smtClean="0">
                          <a:solidFill>
                            <a:schemeClr val="tx1"/>
                          </a:solidFill>
                          <a:effectLst/>
                          <a:latin typeface="+mn-lt"/>
                          <a:ea typeface="+mn-ea"/>
                          <a:cs typeface="+mn-cs"/>
                        </a:rPr>
                        <a:t>an au jour de la </a:t>
                      </a:r>
                      <a:r>
                        <a:rPr lang="fr-FR" sz="1050" b="0" i="0" u="none" strike="noStrike" kern="1200" baseline="0" dirty="0" err="1" smtClean="0">
                          <a:solidFill>
                            <a:schemeClr val="tx1"/>
                          </a:solidFill>
                          <a:effectLst/>
                          <a:latin typeface="+mn-lt"/>
                          <a:ea typeface="+mn-ea"/>
                          <a:cs typeface="+mn-cs"/>
                        </a:rPr>
                        <a:t>dmde</a:t>
                      </a:r>
                      <a:r>
                        <a:rPr lang="fr-FR" sz="1050" b="0" i="0" u="none" strike="noStrike" kern="1200" baseline="0" dirty="0" smtClean="0">
                          <a:solidFill>
                            <a:schemeClr val="tx1"/>
                          </a:solidFill>
                          <a:effectLst/>
                          <a:latin typeface="+mn-lt"/>
                          <a:ea typeface="+mn-ea"/>
                          <a:cs typeface="+mn-cs"/>
                        </a:rPr>
                        <a:t> de prêt. Sur présentation d’un justificatif. </a:t>
                      </a:r>
                      <a:r>
                        <a:rPr lang="fr-FR" sz="1050" b="0" i="0" u="none" strike="noStrike" kern="1200" dirty="0" smtClean="0">
                          <a:solidFill>
                            <a:schemeClr val="tx1"/>
                          </a:solidFill>
                          <a:effectLst/>
                          <a:latin typeface="+mn-lt"/>
                          <a:ea typeface="+mn-ea"/>
                          <a:cs typeface="+mn-cs"/>
                        </a:rPr>
                        <a:t>Montant : 1 000 à 3 000 € - Durée : 4 à 36 mois</a:t>
                      </a:r>
                    </a:p>
                  </a:txBody>
                  <a:tcPr marL="46800" marR="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sz="1050" b="0" dirty="0" smtClean="0">
                          <a:solidFill>
                            <a:schemeClr val="tx1"/>
                          </a:solidFill>
                          <a:latin typeface="+mn-lt"/>
                          <a:ea typeface="Verdana" panose="020B0604030504040204" pitchFamily="34" charset="0"/>
                          <a:cs typeface="Verdana" panose="020B0604030504040204" pitchFamily="34" charset="0"/>
                        </a:rPr>
                        <a:t>Pérenne</a:t>
                      </a:r>
                      <a:endParaRPr lang="fr-FR" sz="105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30944">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50" b="1" i="0" u="none" strike="noStrike" kern="1200" dirty="0" smtClean="0">
                          <a:solidFill>
                            <a:schemeClr val="tx1"/>
                          </a:solidFill>
                          <a:effectLst/>
                          <a:latin typeface="+mn-lt"/>
                          <a:ea typeface="+mn-ea"/>
                          <a:cs typeface="+mn-cs"/>
                        </a:rPr>
                        <a:t>Projet travaux détenteur immo</a:t>
                      </a:r>
                      <a:endParaRPr lang="fr-FR" sz="1050" b="1"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50" b="1" i="0" u="none" strike="noStrike" kern="1200" dirty="0" smtClean="0">
                          <a:solidFill>
                            <a:schemeClr val="tx1"/>
                          </a:solidFill>
                          <a:effectLst/>
                          <a:latin typeface="+mn-lt"/>
                          <a:ea typeface="+mn-ea"/>
                          <a:cs typeface="+mn-cs"/>
                        </a:rPr>
                        <a:t>2,80%</a:t>
                      </a:r>
                      <a:r>
                        <a:rPr lang="fr-FR" sz="1050" b="0" i="0" u="none" strike="noStrike" kern="1200" dirty="0" smtClean="0">
                          <a:solidFill>
                            <a:schemeClr val="tx1"/>
                          </a:solidFill>
                          <a:effectLst/>
                          <a:latin typeface="+mn-lt"/>
                          <a:ea typeface="+mn-ea"/>
                          <a:cs typeface="+mn-cs"/>
                        </a:rPr>
                        <a:t> - Frais de dossier 0 €</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Réservée aux clients souscripteurs/détenteurs d'un crédit immobilier</a:t>
                      </a:r>
                      <a:r>
                        <a:rPr lang="fr-FR" sz="1050" b="0" i="0" u="none" strike="noStrike" kern="1200" baseline="0" dirty="0" smtClean="0">
                          <a:solidFill>
                            <a:schemeClr val="tx1"/>
                          </a:solidFill>
                          <a:effectLst/>
                          <a:latin typeface="+mn-lt"/>
                          <a:ea typeface="+mn-ea"/>
                          <a:cs typeface="+mn-cs"/>
                        </a:rPr>
                        <a:t> CEA, CELCA ou CEGEE de moins de 6 mois</a:t>
                      </a:r>
                      <a:endParaRPr lang="fr-FR" sz="1050" b="0" i="0" u="none" strike="noStrike"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Montant : 6 000 à 75</a:t>
                      </a:r>
                      <a:r>
                        <a:rPr lang="fr-FR" sz="1050" b="0" i="0" u="none" strike="noStrike" kern="1200" baseline="0" dirty="0" smtClean="0">
                          <a:solidFill>
                            <a:schemeClr val="tx1"/>
                          </a:solidFill>
                          <a:effectLst/>
                          <a:latin typeface="+mn-lt"/>
                          <a:ea typeface="+mn-ea"/>
                          <a:cs typeface="+mn-cs"/>
                        </a:rPr>
                        <a:t> 000</a:t>
                      </a:r>
                      <a:r>
                        <a:rPr lang="fr-FR" sz="1050" b="0" i="0" u="none" strike="noStrike" kern="1200" dirty="0" smtClean="0">
                          <a:solidFill>
                            <a:schemeClr val="tx1"/>
                          </a:solidFill>
                          <a:effectLst/>
                          <a:latin typeface="+mn-lt"/>
                          <a:ea typeface="+mn-ea"/>
                          <a:cs typeface="+mn-cs"/>
                        </a:rPr>
                        <a:t> € - Durée : 4 à 120 mois</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sz="1050" b="0" dirty="0" smtClean="0">
                          <a:solidFill>
                            <a:schemeClr val="tx1"/>
                          </a:solidFill>
                          <a:latin typeface="+mn-lt"/>
                          <a:ea typeface="Verdana" panose="020B0604030504040204" pitchFamily="34" charset="0"/>
                          <a:cs typeface="Verdana" panose="020B0604030504040204" pitchFamily="34" charset="0"/>
                        </a:rPr>
                        <a:t>Pérenne</a:t>
                      </a:r>
                      <a:endParaRPr lang="fr-FR" sz="105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05276">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50" b="1" i="0" u="none" strike="noStrike" kern="1200" dirty="0" smtClean="0">
                          <a:solidFill>
                            <a:schemeClr val="tx1"/>
                          </a:solidFill>
                          <a:effectLst/>
                          <a:latin typeface="+mn-lt"/>
                          <a:ea typeface="+mn-ea"/>
                          <a:cs typeface="+mn-cs"/>
                        </a:rPr>
                        <a:t>Prêt Auto</a:t>
                      </a:r>
                      <a:r>
                        <a:rPr lang="fr-FR" sz="1050" b="1" i="0" u="none" strike="noStrike" kern="1200" baseline="0" dirty="0" smtClean="0">
                          <a:solidFill>
                            <a:schemeClr val="tx1"/>
                          </a:solidFill>
                          <a:effectLst/>
                          <a:latin typeface="+mn-lt"/>
                          <a:ea typeface="+mn-ea"/>
                          <a:cs typeface="+mn-cs"/>
                        </a:rPr>
                        <a:t> et moi</a:t>
                      </a:r>
                      <a:endParaRPr lang="fr-FR" sz="1050" b="1" i="0" u="none" strike="noStrike" kern="1200" dirty="0" smtClean="0">
                        <a:solidFill>
                          <a:schemeClr val="tx1"/>
                        </a:solidFill>
                        <a:effectLst/>
                        <a:latin typeface="+mn-lt"/>
                        <a:ea typeface="+mn-ea"/>
                        <a:cs typeface="+mn-cs"/>
                      </a:endParaRP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050" b="1" dirty="0" smtClean="0">
                          <a:solidFill>
                            <a:schemeClr val="tx1"/>
                          </a:solidFill>
                          <a:latin typeface="+mn-lt"/>
                          <a:ea typeface="Verdana" panose="020B0604030504040204" pitchFamily="34" charset="0"/>
                          <a:cs typeface="Verdana" panose="020B0604030504040204" pitchFamily="34" charset="0"/>
                        </a:rPr>
                        <a:t>3,10%</a:t>
                      </a:r>
                      <a:r>
                        <a:rPr lang="fr-FR" sz="1050" b="0" dirty="0" smtClean="0">
                          <a:solidFill>
                            <a:schemeClr val="tx1"/>
                          </a:solidFill>
                          <a:latin typeface="+mn-lt"/>
                          <a:ea typeface="Verdana" panose="020B0604030504040204" pitchFamily="34" charset="0"/>
                          <a:cs typeface="Verdana" panose="020B0604030504040204" pitchFamily="34" charset="0"/>
                        </a:rPr>
                        <a:t> - Frais de dossier 0 €</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Réservée aux clients réalisant un prêt Auto ET souscrivant à l’assurance Auto</a:t>
                      </a:r>
                    </a:p>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Montant : 6 000 à 75 000 € - Durée : 24 à 120 mois</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sz="1050" b="0" dirty="0" smtClean="0">
                          <a:solidFill>
                            <a:schemeClr val="tx1"/>
                          </a:solidFill>
                          <a:latin typeface="+mn-lt"/>
                          <a:ea typeface="Verdana" panose="020B0604030504040204" pitchFamily="34" charset="0"/>
                          <a:cs typeface="Verdana" panose="020B0604030504040204" pitchFamily="34" charset="0"/>
                        </a:rPr>
                        <a:t>Pérenne</a:t>
                      </a:r>
                      <a:endParaRPr lang="fr-FR" sz="105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05276">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smtClean="0">
                          <a:ln>
                            <a:noFill/>
                          </a:ln>
                          <a:solidFill>
                            <a:srgbClr val="000000"/>
                          </a:solidFill>
                          <a:effectLst/>
                          <a:uLnTx/>
                          <a:uFillTx/>
                          <a:latin typeface="+mn-lt"/>
                          <a:ea typeface="+mn-ea"/>
                          <a:cs typeface="+mn-cs"/>
                        </a:rPr>
                        <a:t>Prêt Eco - Auto</a:t>
                      </a: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fr-FR" sz="1050" b="1" i="0" u="none" strike="noStrike" kern="1200" cap="none" spc="0" normalizeH="0" baseline="0" dirty="0" smtClean="0">
                          <a:ln>
                            <a:noFill/>
                          </a:ln>
                          <a:solidFill>
                            <a:srgbClr val="000000"/>
                          </a:solidFill>
                          <a:effectLst/>
                          <a:uLnTx/>
                          <a:uFillTx/>
                          <a:latin typeface="+mn-lt"/>
                          <a:ea typeface="+mn-ea"/>
                          <a:cs typeface="+mn-cs"/>
                        </a:rPr>
                        <a:t>3,10% </a:t>
                      </a:r>
                      <a:r>
                        <a:rPr kumimoji="0" lang="fr-FR" sz="1050" b="0" i="0" u="none" strike="noStrike" kern="1200" cap="none" spc="0" normalizeH="0" baseline="0" dirty="0" smtClean="0">
                          <a:ln>
                            <a:noFill/>
                          </a:ln>
                          <a:solidFill>
                            <a:srgbClr val="000000"/>
                          </a:solidFill>
                          <a:effectLst/>
                          <a:uLnTx/>
                          <a:uFillTx/>
                          <a:latin typeface="+mn-lt"/>
                          <a:ea typeface="+mn-ea"/>
                          <a:cs typeface="+mn-cs"/>
                        </a:rPr>
                        <a:t>- Frais de dossier 0 €</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fr-FR" sz="1050" b="0" i="0" u="none" strike="noStrike" kern="1200" cap="none" spc="0" normalizeH="0" baseline="0" dirty="0" smtClean="0">
                          <a:ln>
                            <a:noFill/>
                          </a:ln>
                          <a:solidFill>
                            <a:srgbClr val="000000"/>
                          </a:solidFill>
                          <a:effectLst/>
                          <a:uLnTx/>
                          <a:uFillTx/>
                          <a:latin typeface="+mn-lt"/>
                          <a:ea typeface="+mn-ea"/>
                          <a:cs typeface="+mn-cs"/>
                        </a:rPr>
                        <a:t>Le véhicule neuf/d’occasion doit être électrique ou hybride</a:t>
                      </a:r>
                    </a:p>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Montant : 6 000 à 75 000 € - Durée : 4 à 120 mois</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0" dirty="0" smtClean="0">
                          <a:solidFill>
                            <a:schemeClr val="tx1"/>
                          </a:solidFill>
                          <a:latin typeface="+mn-lt"/>
                          <a:ea typeface="Verdana" panose="020B0604030504040204" pitchFamily="34" charset="0"/>
                          <a:cs typeface="Verdana" panose="020B0604030504040204" pitchFamily="34" charset="0"/>
                        </a:rPr>
                        <a:t>Pérenne</a:t>
                      </a:r>
                      <a:endParaRPr kumimoji="0" lang="fr-FR" sz="1050" b="0" i="0" u="none" strike="noStrike" kern="1200" cap="none" spc="0" normalizeH="0" baseline="0" dirty="0">
                        <a:ln>
                          <a:noFill/>
                        </a:ln>
                        <a:solidFill>
                          <a:srgbClr val="000000"/>
                        </a:solidFill>
                        <a:effectLst/>
                        <a:uLnTx/>
                        <a:uFillTx/>
                        <a:latin typeface="+mn-lt"/>
                        <a:ea typeface="+mn-ea"/>
                        <a:cs typeface="+mn-cs"/>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05276">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smtClean="0">
                          <a:ln>
                            <a:noFill/>
                          </a:ln>
                          <a:solidFill>
                            <a:srgbClr val="000000"/>
                          </a:solidFill>
                          <a:effectLst/>
                          <a:uLnTx/>
                          <a:uFillTx/>
                          <a:latin typeface="+mn-lt"/>
                          <a:ea typeface="+mn-ea"/>
                          <a:cs typeface="+mn-cs"/>
                        </a:rPr>
                        <a:t>Prêt Eco - Travaux</a:t>
                      </a: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fr-FR" sz="1050" b="1" i="0" u="none" strike="noStrike" kern="1200" cap="none" spc="0" normalizeH="0" baseline="0" dirty="0" smtClean="0">
                          <a:ln>
                            <a:noFill/>
                          </a:ln>
                          <a:solidFill>
                            <a:srgbClr val="000000"/>
                          </a:solidFill>
                          <a:effectLst/>
                          <a:uLnTx/>
                          <a:uFillTx/>
                          <a:latin typeface="+mn-lt"/>
                          <a:ea typeface="+mn-ea"/>
                          <a:cs typeface="+mn-cs"/>
                        </a:rPr>
                        <a:t>2,80%</a:t>
                      </a:r>
                      <a:r>
                        <a:rPr kumimoji="0" lang="fr-FR" sz="1050" b="0" i="0" u="none" strike="noStrike" kern="1200" cap="none" spc="0" normalizeH="0" baseline="0" dirty="0" smtClean="0">
                          <a:ln>
                            <a:noFill/>
                          </a:ln>
                          <a:solidFill>
                            <a:srgbClr val="000000"/>
                          </a:solidFill>
                          <a:effectLst/>
                          <a:uLnTx/>
                          <a:uFillTx/>
                          <a:latin typeface="+mn-lt"/>
                          <a:ea typeface="+mn-ea"/>
                          <a:cs typeface="+mn-cs"/>
                        </a:rPr>
                        <a:t> - Frais de dossier 0 €</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fr-FR" sz="1050" b="0" i="0" u="none" strike="noStrike" kern="1200" cap="none" spc="0" normalizeH="0" baseline="0" dirty="0" smtClean="0">
                          <a:ln>
                            <a:noFill/>
                          </a:ln>
                          <a:solidFill>
                            <a:srgbClr val="000000"/>
                          </a:solidFill>
                          <a:effectLst/>
                          <a:uLnTx/>
                          <a:uFillTx/>
                          <a:latin typeface="+mn-lt"/>
                          <a:ea typeface="+mn-ea"/>
                          <a:cs typeface="+mn-cs"/>
                        </a:rPr>
                        <a:t>50% du montant des travaux à financer réalisés par un professionnel labellisé RGE</a:t>
                      </a:r>
                    </a:p>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Montant : 6</a:t>
                      </a:r>
                      <a:r>
                        <a:rPr lang="fr-FR" sz="1050" b="0" i="0" u="none" strike="noStrike" kern="1200" baseline="0" dirty="0" smtClean="0">
                          <a:solidFill>
                            <a:schemeClr val="tx1"/>
                          </a:solidFill>
                          <a:effectLst/>
                          <a:latin typeface="+mn-lt"/>
                          <a:ea typeface="+mn-ea"/>
                          <a:cs typeface="+mn-cs"/>
                        </a:rPr>
                        <a:t> 000</a:t>
                      </a:r>
                      <a:r>
                        <a:rPr lang="fr-FR" sz="1050" b="0" i="0" u="none" strike="noStrike" kern="1200" dirty="0" smtClean="0">
                          <a:solidFill>
                            <a:schemeClr val="tx1"/>
                          </a:solidFill>
                          <a:effectLst/>
                          <a:latin typeface="+mn-lt"/>
                          <a:ea typeface="+mn-ea"/>
                          <a:cs typeface="+mn-cs"/>
                        </a:rPr>
                        <a:t> à 75</a:t>
                      </a:r>
                      <a:r>
                        <a:rPr lang="fr-FR" sz="1050" b="0" i="0" u="none" strike="noStrike" kern="1200" baseline="0" dirty="0" smtClean="0">
                          <a:solidFill>
                            <a:schemeClr val="tx1"/>
                          </a:solidFill>
                          <a:effectLst/>
                          <a:latin typeface="+mn-lt"/>
                          <a:ea typeface="+mn-ea"/>
                          <a:cs typeface="+mn-cs"/>
                        </a:rPr>
                        <a:t> 000</a:t>
                      </a:r>
                      <a:r>
                        <a:rPr lang="fr-FR" sz="1050" b="0" i="0" u="none" strike="noStrike" kern="1200" dirty="0" smtClean="0">
                          <a:solidFill>
                            <a:schemeClr val="tx1"/>
                          </a:solidFill>
                          <a:effectLst/>
                          <a:latin typeface="+mn-lt"/>
                          <a:ea typeface="+mn-ea"/>
                          <a:cs typeface="+mn-cs"/>
                        </a:rPr>
                        <a:t> € - Durée : 4 à 120 mois</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50" b="0" dirty="0" smtClean="0">
                          <a:solidFill>
                            <a:schemeClr val="tx1"/>
                          </a:solidFill>
                          <a:latin typeface="+mn-lt"/>
                          <a:ea typeface="Verdana" panose="020B0604030504040204" pitchFamily="34" charset="0"/>
                          <a:cs typeface="Verdana" panose="020B0604030504040204" pitchFamily="34" charset="0"/>
                        </a:rPr>
                        <a:t>Pérenne</a:t>
                      </a:r>
                      <a:endParaRPr kumimoji="0" lang="fr-FR" sz="1050" b="0" i="0" u="none" strike="noStrike" kern="1200" cap="none" spc="0" normalizeH="0" baseline="0" dirty="0">
                        <a:ln>
                          <a:noFill/>
                        </a:ln>
                        <a:solidFill>
                          <a:srgbClr val="000000"/>
                        </a:solidFill>
                        <a:effectLst/>
                        <a:uLnTx/>
                        <a:uFillTx/>
                        <a:latin typeface="+mn-lt"/>
                        <a:ea typeface="+mn-ea"/>
                        <a:cs typeface="+mn-cs"/>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28340">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algn="l" defTabSz="914400" rtl="0" eaLnBrk="1" latinLnBrk="0" hangingPunct="1">
                        <a:spcAft>
                          <a:spcPts val="0"/>
                        </a:spcAft>
                      </a:pPr>
                      <a:r>
                        <a:rPr lang="fr-FR" sz="1050" b="1" kern="1200" dirty="0">
                          <a:solidFill>
                            <a:schemeClr val="tx1"/>
                          </a:solidFill>
                          <a:latin typeface="+mn-lt"/>
                          <a:ea typeface="Verdana" panose="020B0604030504040204" pitchFamily="34" charset="0"/>
                          <a:cs typeface="Verdana" panose="020B0604030504040204" pitchFamily="34" charset="0"/>
                        </a:rPr>
                        <a:t>Prêt auto prime à la conversion</a:t>
                      </a:r>
                    </a:p>
                  </a:txBody>
                  <a:tcPr marL="68580" marR="68580" marT="0" marB="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spcAft>
                          <a:spcPts val="0"/>
                        </a:spcAft>
                      </a:pPr>
                      <a:r>
                        <a:rPr kumimoji="0" lang="fr-FR" sz="1050" b="1" i="0" u="none" strike="noStrike" kern="1200" cap="none" spc="0" normalizeH="0" baseline="0" dirty="0">
                          <a:ln>
                            <a:noFill/>
                          </a:ln>
                          <a:solidFill>
                            <a:srgbClr val="000000"/>
                          </a:solidFill>
                          <a:effectLst/>
                          <a:uLnTx/>
                          <a:uFillTx/>
                          <a:latin typeface="+mn-lt"/>
                          <a:ea typeface="+mn-ea"/>
                          <a:cs typeface="+mn-cs"/>
                        </a:rPr>
                        <a:t>1,49</a:t>
                      </a:r>
                      <a:r>
                        <a:rPr kumimoji="0" lang="fr-FR" sz="1050" b="1" i="0" u="none" strike="noStrike" kern="1200" cap="none" spc="0" normalizeH="0" baseline="0" dirty="0" smtClean="0">
                          <a:ln>
                            <a:noFill/>
                          </a:ln>
                          <a:solidFill>
                            <a:srgbClr val="000000"/>
                          </a:solidFill>
                          <a:effectLst/>
                          <a:uLnTx/>
                          <a:uFillTx/>
                          <a:latin typeface="+mn-lt"/>
                          <a:ea typeface="+mn-ea"/>
                          <a:cs typeface="+mn-cs"/>
                        </a:rPr>
                        <a:t>% </a:t>
                      </a:r>
                      <a:r>
                        <a:rPr kumimoji="0" lang="fr-FR" sz="1050" b="0" i="0" u="none" strike="noStrike" kern="1200" cap="none" spc="0" normalizeH="0" baseline="0" dirty="0" smtClean="0">
                          <a:ln>
                            <a:noFill/>
                          </a:ln>
                          <a:solidFill>
                            <a:srgbClr val="000000"/>
                          </a:solidFill>
                          <a:effectLst/>
                          <a:uLnTx/>
                          <a:uFillTx/>
                          <a:latin typeface="+mn-lt"/>
                          <a:ea typeface="+mn-ea"/>
                          <a:cs typeface="+mn-cs"/>
                        </a:rPr>
                        <a:t>- Frais de dossier 0€ </a:t>
                      </a:r>
                      <a:r>
                        <a:rPr kumimoji="0" lang="fr-FR" sz="1050" b="0" i="0" u="none" strike="noStrike" kern="1200" cap="none" spc="0" normalizeH="0" baseline="0" dirty="0">
                          <a:ln>
                            <a:noFill/>
                          </a:ln>
                          <a:solidFill>
                            <a:srgbClr val="000000"/>
                          </a:solidFill>
                          <a:effectLst/>
                          <a:uLnTx/>
                          <a:uFillTx/>
                          <a:latin typeface="+mn-lt"/>
                          <a:ea typeface="+mn-ea"/>
                          <a:cs typeface="+mn-cs"/>
                        </a:rPr>
                        <a:t> </a:t>
                      </a:r>
                    </a:p>
                  </a:txBody>
                  <a:tcPr marL="68580" marR="68580" marT="0" marB="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spcAft>
                          <a:spcPts val="0"/>
                        </a:spcAft>
                      </a:pPr>
                      <a:r>
                        <a:rPr lang="fr-FR" sz="1050" b="0" i="0" u="none" strike="noStrike" kern="1200" dirty="0">
                          <a:solidFill>
                            <a:schemeClr val="tx1"/>
                          </a:solidFill>
                          <a:effectLst/>
                          <a:latin typeface="+mn-lt"/>
                          <a:ea typeface="+mn-ea"/>
                          <a:cs typeface="+mn-cs"/>
                        </a:rPr>
                        <a:t>Financement du décalage de trésorerie lié au versement de la prime à la conversion pour l’acquisition </a:t>
                      </a:r>
                      <a:r>
                        <a:rPr lang="fr-FR" sz="1050" b="0" i="0" u="none" strike="noStrike" kern="1200" dirty="0" smtClean="0">
                          <a:solidFill>
                            <a:schemeClr val="tx1"/>
                          </a:solidFill>
                          <a:effectLst/>
                          <a:latin typeface="+mn-lt"/>
                          <a:ea typeface="+mn-ea"/>
                          <a:cs typeface="+mn-cs"/>
                        </a:rPr>
                        <a:t>d’un</a:t>
                      </a:r>
                      <a:r>
                        <a:rPr lang="fr-FR" sz="1050" b="0" i="0" u="none" strike="noStrike" kern="1200" baseline="0" dirty="0" smtClean="0">
                          <a:solidFill>
                            <a:schemeClr val="tx1"/>
                          </a:solidFill>
                          <a:effectLst/>
                          <a:latin typeface="+mn-lt"/>
                          <a:ea typeface="+mn-ea"/>
                          <a:cs typeface="+mn-cs"/>
                        </a:rPr>
                        <a:t> </a:t>
                      </a:r>
                      <a:r>
                        <a:rPr lang="fr-FR" sz="1050" b="0" i="0" u="none" strike="noStrike" kern="1200" dirty="0" smtClean="0">
                          <a:solidFill>
                            <a:schemeClr val="tx1"/>
                          </a:solidFill>
                          <a:effectLst/>
                          <a:latin typeface="+mn-lt"/>
                          <a:ea typeface="+mn-ea"/>
                          <a:cs typeface="+mn-cs"/>
                        </a:rPr>
                        <a:t>véhicule </a:t>
                      </a:r>
                      <a:r>
                        <a:rPr lang="fr-FR" sz="1050" b="0" i="0" u="none" strike="noStrike" kern="1200" dirty="0">
                          <a:solidFill>
                            <a:schemeClr val="tx1"/>
                          </a:solidFill>
                          <a:effectLst/>
                          <a:latin typeface="+mn-lt"/>
                          <a:ea typeface="+mn-ea"/>
                          <a:cs typeface="+mn-cs"/>
                        </a:rPr>
                        <a:t>propre</a:t>
                      </a:r>
                    </a:p>
                    <a:p>
                      <a:pPr>
                        <a:spcAft>
                          <a:spcPts val="0"/>
                        </a:spcAft>
                      </a:pPr>
                      <a:r>
                        <a:rPr lang="fr-FR" sz="1050" b="0" i="0" u="none" strike="noStrike" kern="1200" dirty="0">
                          <a:solidFill>
                            <a:schemeClr val="tx1"/>
                          </a:solidFill>
                          <a:effectLst/>
                          <a:latin typeface="+mn-lt"/>
                          <a:ea typeface="+mn-ea"/>
                          <a:cs typeface="+mn-cs"/>
                        </a:rPr>
                        <a:t>2 000 à 10 000 € - différé 12 mois </a:t>
                      </a:r>
                      <a:r>
                        <a:rPr lang="fr-FR" sz="1050" b="0" i="0" u="none" strike="noStrike" kern="1200" dirty="0" smtClean="0">
                          <a:solidFill>
                            <a:schemeClr val="tx1"/>
                          </a:solidFill>
                          <a:effectLst/>
                          <a:latin typeface="+mn-lt"/>
                          <a:ea typeface="+mn-ea"/>
                          <a:cs typeface="+mn-cs"/>
                        </a:rPr>
                        <a:t>- amortissement </a:t>
                      </a:r>
                      <a:r>
                        <a:rPr lang="fr-FR" sz="1050" b="0" i="0" u="none" strike="noStrike" kern="1200" dirty="0">
                          <a:solidFill>
                            <a:schemeClr val="tx1"/>
                          </a:solidFill>
                          <a:effectLst/>
                          <a:latin typeface="+mn-lt"/>
                          <a:ea typeface="+mn-ea"/>
                          <a:cs typeface="+mn-cs"/>
                        </a:rPr>
                        <a:t>12 à 48 mois</a:t>
                      </a:r>
                    </a:p>
                  </a:txBody>
                  <a:tcPr marL="68580" marR="68580" marT="0" marB="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sz="1050" b="0" dirty="0" smtClean="0">
                          <a:solidFill>
                            <a:schemeClr val="tx1"/>
                          </a:solidFill>
                          <a:latin typeface="+mn-lt"/>
                          <a:ea typeface="Verdana" panose="020B0604030504040204" pitchFamily="34" charset="0"/>
                          <a:cs typeface="Verdana" panose="020B0604030504040204" pitchFamily="34" charset="0"/>
                        </a:rPr>
                        <a:t>Pérenne</a:t>
                      </a:r>
                      <a:endParaRPr lang="fr-FR" sz="1050" dirty="0">
                        <a:solidFill>
                          <a:schemeClr val="tx1"/>
                        </a:solidFill>
                        <a:latin typeface="+mn-lt"/>
                        <a:ea typeface="Verdana" panose="020B0604030504040204" pitchFamily="34" charset="0"/>
                        <a:cs typeface="Verdana" panose="020B0604030504040204" pitchFamily="34" charset="0"/>
                      </a:endParaRPr>
                    </a:p>
                  </a:txBody>
                  <a:tcPr marL="68580" marR="68580" marT="0" marB="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754008">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spcAft>
                          <a:spcPts val="0"/>
                        </a:spcAft>
                      </a:pPr>
                      <a:r>
                        <a:rPr lang="fr-FR" sz="1050" b="1" kern="1200" dirty="0">
                          <a:solidFill>
                            <a:schemeClr val="tx1"/>
                          </a:solidFill>
                          <a:latin typeface="+mn-lt"/>
                          <a:ea typeface="Verdana" panose="020B0604030504040204" pitchFamily="34" charset="0"/>
                          <a:cs typeface="Verdana" panose="020B0604030504040204" pitchFamily="34" charset="0"/>
                        </a:rPr>
                        <a:t>Prêt avance </a:t>
                      </a:r>
                      <a:r>
                        <a:rPr lang="fr-FR" sz="1050" b="1" kern="1200" dirty="0" smtClean="0">
                          <a:solidFill>
                            <a:schemeClr val="tx1"/>
                          </a:solidFill>
                          <a:latin typeface="+mn-lt"/>
                          <a:ea typeface="Verdana" panose="020B0604030504040204" pitchFamily="34" charset="0"/>
                          <a:cs typeface="Verdana" panose="020B0604030504040204" pitchFamily="34" charset="0"/>
                        </a:rPr>
                        <a:t>liberté</a:t>
                      </a:r>
                      <a:endParaRPr lang="fr-FR" sz="1050" b="1" kern="1200" dirty="0">
                        <a:solidFill>
                          <a:schemeClr val="tx1"/>
                        </a:solidFill>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spcAft>
                          <a:spcPts val="0"/>
                        </a:spcAft>
                      </a:pPr>
                      <a:r>
                        <a:rPr lang="fr-FR" sz="1050" b="1" i="0" u="none" strike="noStrike" kern="1200" dirty="0">
                          <a:solidFill>
                            <a:schemeClr val="tx1"/>
                          </a:solidFill>
                          <a:effectLst/>
                          <a:latin typeface="+mn-lt"/>
                          <a:ea typeface="+mn-ea"/>
                          <a:cs typeface="+mn-cs"/>
                        </a:rPr>
                        <a:t>3,15%</a:t>
                      </a:r>
                      <a:r>
                        <a:rPr lang="fr-FR" sz="1050" b="0" i="0" u="none" strike="noStrike" kern="1200" dirty="0">
                          <a:solidFill>
                            <a:schemeClr val="tx1"/>
                          </a:solidFill>
                          <a:effectLst/>
                          <a:latin typeface="+mn-lt"/>
                          <a:ea typeface="+mn-ea"/>
                          <a:cs typeface="+mn-cs"/>
                        </a:rPr>
                        <a:t> de 10 000 à 19 999 €</a:t>
                      </a:r>
                    </a:p>
                    <a:p>
                      <a:pPr>
                        <a:spcAft>
                          <a:spcPts val="0"/>
                        </a:spcAft>
                      </a:pPr>
                      <a:r>
                        <a:rPr lang="fr-FR" sz="1050" b="1" i="0" u="none" strike="noStrike" kern="1200" dirty="0">
                          <a:solidFill>
                            <a:schemeClr val="tx1"/>
                          </a:solidFill>
                          <a:effectLst/>
                          <a:latin typeface="+mn-lt"/>
                          <a:ea typeface="+mn-ea"/>
                          <a:cs typeface="+mn-cs"/>
                        </a:rPr>
                        <a:t>2,75%</a:t>
                      </a:r>
                      <a:r>
                        <a:rPr lang="fr-FR" sz="1050" b="0" i="0" u="none" strike="noStrike" kern="1200" dirty="0">
                          <a:solidFill>
                            <a:schemeClr val="tx1"/>
                          </a:solidFill>
                          <a:effectLst/>
                          <a:latin typeface="+mn-lt"/>
                          <a:ea typeface="+mn-ea"/>
                          <a:cs typeface="+mn-cs"/>
                        </a:rPr>
                        <a:t> de 20 000 à 49 999 €</a:t>
                      </a:r>
                    </a:p>
                    <a:p>
                      <a:pPr>
                        <a:spcAft>
                          <a:spcPts val="0"/>
                        </a:spcAft>
                      </a:pPr>
                      <a:r>
                        <a:rPr lang="fr-FR" sz="1050" b="1" i="0" u="none" strike="noStrike" kern="1200" dirty="0">
                          <a:solidFill>
                            <a:schemeClr val="tx1"/>
                          </a:solidFill>
                          <a:effectLst/>
                          <a:latin typeface="+mn-lt"/>
                          <a:ea typeface="+mn-ea"/>
                          <a:cs typeface="+mn-cs"/>
                        </a:rPr>
                        <a:t>2,15%</a:t>
                      </a:r>
                      <a:r>
                        <a:rPr lang="fr-FR" sz="1050" b="0" i="0" u="none" strike="noStrike" kern="1200" dirty="0">
                          <a:solidFill>
                            <a:schemeClr val="tx1"/>
                          </a:solidFill>
                          <a:effectLst/>
                          <a:latin typeface="+mn-lt"/>
                          <a:ea typeface="+mn-ea"/>
                          <a:cs typeface="+mn-cs"/>
                        </a:rPr>
                        <a:t> de 50 000 à 75 000 €</a:t>
                      </a:r>
                    </a:p>
                    <a:p>
                      <a:pPr>
                        <a:spcAft>
                          <a:spcPts val="0"/>
                        </a:spcAft>
                      </a:pPr>
                      <a:r>
                        <a:rPr lang="fr-FR" sz="1050" b="0" i="0" u="none" strike="noStrike" kern="1200" dirty="0">
                          <a:solidFill>
                            <a:schemeClr val="tx1"/>
                          </a:solidFill>
                          <a:effectLst/>
                          <a:latin typeface="+mn-lt"/>
                          <a:ea typeface="+mn-ea"/>
                          <a:cs typeface="+mn-cs"/>
                        </a:rPr>
                        <a:t>Frais de dossier 1%</a:t>
                      </a:r>
                    </a:p>
                  </a:txBody>
                  <a:tcPr marL="68580" marR="68580" marT="0" marB="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spcAft>
                          <a:spcPts val="0"/>
                        </a:spcAft>
                      </a:pPr>
                      <a:r>
                        <a:rPr lang="fr-FR" sz="1050" b="0" i="0" u="none" strike="noStrike" kern="1200" dirty="0">
                          <a:solidFill>
                            <a:schemeClr val="tx1"/>
                          </a:solidFill>
                          <a:effectLst/>
                          <a:latin typeface="+mn-lt"/>
                          <a:ea typeface="+mn-ea"/>
                          <a:cs typeface="+mn-cs"/>
                        </a:rPr>
                        <a:t>Anticipation d’une arrivée de fonds (succession, actif non disponible ou </a:t>
                      </a:r>
                      <a:r>
                        <a:rPr lang="fr-FR" sz="1050" b="0" i="0" u="none" strike="noStrike" kern="1200" dirty="0" smtClean="0">
                          <a:solidFill>
                            <a:schemeClr val="tx1"/>
                          </a:solidFill>
                          <a:effectLst/>
                          <a:latin typeface="+mn-lt"/>
                          <a:ea typeface="+mn-ea"/>
                          <a:cs typeface="+mn-cs"/>
                        </a:rPr>
                        <a:t>en</a:t>
                      </a:r>
                      <a:r>
                        <a:rPr lang="fr-FR" sz="1050" b="0" i="0" u="none" strike="noStrike" kern="1200" baseline="0" dirty="0" smtClean="0">
                          <a:solidFill>
                            <a:schemeClr val="tx1"/>
                          </a:solidFill>
                          <a:effectLst/>
                          <a:latin typeface="+mn-lt"/>
                          <a:ea typeface="+mn-ea"/>
                          <a:cs typeface="+mn-cs"/>
                        </a:rPr>
                        <a:t> </a:t>
                      </a:r>
                      <a:r>
                        <a:rPr lang="fr-FR" sz="1050" b="0" i="0" u="none" strike="noStrike" kern="1200" dirty="0" smtClean="0">
                          <a:solidFill>
                            <a:schemeClr val="tx1"/>
                          </a:solidFill>
                          <a:effectLst/>
                          <a:latin typeface="+mn-lt"/>
                          <a:ea typeface="+mn-ea"/>
                          <a:cs typeface="+mn-cs"/>
                        </a:rPr>
                        <a:t>attente </a:t>
                      </a:r>
                      <a:r>
                        <a:rPr lang="fr-FR" sz="1050" b="0" i="0" u="none" strike="noStrike" kern="1200" dirty="0">
                          <a:solidFill>
                            <a:schemeClr val="tx1"/>
                          </a:solidFill>
                          <a:effectLst/>
                          <a:latin typeface="+mn-lt"/>
                          <a:ea typeface="+mn-ea"/>
                          <a:cs typeface="+mn-cs"/>
                        </a:rPr>
                        <a:t>de déblocage, anti-décaissement …) pour répondre à un besoin immédiat</a:t>
                      </a:r>
                    </a:p>
                    <a:p>
                      <a:pPr>
                        <a:spcAft>
                          <a:spcPts val="0"/>
                        </a:spcAft>
                      </a:pPr>
                      <a:r>
                        <a:rPr lang="fr-FR" sz="1050" b="0" i="0" u="none" strike="noStrike" kern="1200" dirty="0">
                          <a:solidFill>
                            <a:schemeClr val="tx1"/>
                          </a:solidFill>
                          <a:effectLst/>
                          <a:latin typeface="+mn-lt"/>
                          <a:ea typeface="+mn-ea"/>
                          <a:cs typeface="+mn-cs"/>
                        </a:rPr>
                        <a:t>10 000 à 75 000 € - différé 12 à 60 mois </a:t>
                      </a:r>
                      <a:r>
                        <a:rPr lang="fr-FR" sz="1050" b="0" i="0" u="none" strike="noStrike" kern="1200" dirty="0" smtClean="0">
                          <a:solidFill>
                            <a:schemeClr val="tx1"/>
                          </a:solidFill>
                          <a:effectLst/>
                          <a:latin typeface="+mn-lt"/>
                          <a:ea typeface="+mn-ea"/>
                          <a:cs typeface="+mn-cs"/>
                        </a:rPr>
                        <a:t>- amortissement </a:t>
                      </a:r>
                      <a:r>
                        <a:rPr lang="fr-FR" sz="1050" b="0" i="0" u="none" strike="noStrike" kern="1200" dirty="0">
                          <a:solidFill>
                            <a:schemeClr val="tx1"/>
                          </a:solidFill>
                          <a:effectLst/>
                          <a:latin typeface="+mn-lt"/>
                          <a:ea typeface="+mn-ea"/>
                          <a:cs typeface="+mn-cs"/>
                        </a:rPr>
                        <a:t>4 à 60 mois</a:t>
                      </a:r>
                    </a:p>
                  </a:txBody>
                  <a:tcPr marL="68580" marR="68580" marT="0" marB="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sz="1050" b="0" dirty="0" smtClean="0">
                          <a:solidFill>
                            <a:schemeClr val="tx1"/>
                          </a:solidFill>
                          <a:latin typeface="+mn-lt"/>
                          <a:ea typeface="Verdana" panose="020B0604030504040204" pitchFamily="34" charset="0"/>
                          <a:cs typeface="Verdana" panose="020B0604030504040204" pitchFamily="34" charset="0"/>
                        </a:rPr>
                        <a:t>Pérenne</a:t>
                      </a:r>
                      <a:endParaRPr lang="fr-FR" sz="1050" dirty="0">
                        <a:solidFill>
                          <a:schemeClr val="tx1"/>
                        </a:solidFill>
                        <a:latin typeface="+mn-lt"/>
                        <a:ea typeface="Verdana" panose="020B0604030504040204" pitchFamily="34" charset="0"/>
                        <a:cs typeface="Verdana" panose="020B0604030504040204" pitchFamily="34" charset="0"/>
                      </a:endParaRPr>
                    </a:p>
                  </a:txBody>
                  <a:tcPr marL="68580" marR="68580" marT="0" marB="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257844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r>
              <a:rPr lang="fr-FR" b="1" dirty="0" smtClean="0"/>
              <a:t>IARD</a:t>
            </a:r>
            <a:endParaRPr lang="fr-FR" b="1" dirty="0"/>
          </a:p>
        </p:txBody>
      </p:sp>
      <p:sp>
        <p:nvSpPr>
          <p:cNvPr id="5" name="Titre 4"/>
          <p:cNvSpPr>
            <a:spLocks noGrp="1"/>
          </p:cNvSpPr>
          <p:nvPr>
            <p:ph type="ctrTitle"/>
          </p:nvPr>
        </p:nvSpPr>
        <p:spPr/>
        <p:txBody>
          <a:bodyPr/>
          <a:lstStyle/>
          <a:p>
            <a:r>
              <a:rPr lang="fr-FR" sz="1300" dirty="0"/>
              <a:t>Récapitulatif des offres et accélérateurs</a:t>
            </a:r>
          </a:p>
        </p:txBody>
      </p:sp>
      <p:sp>
        <p:nvSpPr>
          <p:cNvPr id="7" name="Rectangle 6"/>
          <p:cNvSpPr/>
          <p:nvPr/>
        </p:nvSpPr>
        <p:spPr>
          <a:xfrm>
            <a:off x="7628505" y="19060"/>
            <a:ext cx="1493277" cy="338554"/>
          </a:xfrm>
          <a:prstGeom prst="rect">
            <a:avLst/>
          </a:prstGeom>
        </p:spPr>
        <p:txBody>
          <a:bodyPr wrap="square">
            <a:spAutoFit/>
          </a:bodyPr>
          <a:lstStyle/>
          <a:p>
            <a:pPr algn="r">
              <a:defRPr/>
            </a:pPr>
            <a:r>
              <a:rPr lang="fr-FR" sz="800" i="1" kern="0" dirty="0" smtClean="0">
                <a:solidFill>
                  <a:prstClr val="black">
                    <a:lumMod val="65000"/>
                    <a:lumOff val="35000"/>
                  </a:prstClr>
                </a:solidFill>
              </a:rPr>
              <a:t>Retrouvez le BOOK des Offres promotionnelles : </a:t>
            </a:r>
            <a:r>
              <a:rPr lang="fr-FR" sz="800" i="1" kern="0" dirty="0" smtClean="0">
                <a:solidFill>
                  <a:prstClr val="black">
                    <a:lumMod val="65000"/>
                    <a:lumOff val="35000"/>
                  </a:prstClr>
                </a:solidFill>
                <a:hlinkClick r:id="rId2"/>
              </a:rPr>
              <a:t>Clic ici</a:t>
            </a:r>
            <a:endParaRPr lang="fr-FR" sz="800" i="1" kern="0" dirty="0" smtClean="0">
              <a:solidFill>
                <a:prstClr val="black">
                  <a:lumMod val="65000"/>
                  <a:lumOff val="35000"/>
                </a:prstClr>
              </a:solidFill>
            </a:endParaRPr>
          </a:p>
        </p:txBody>
      </p:sp>
      <p:sp>
        <p:nvSpPr>
          <p:cNvPr id="9"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30</a:t>
            </a:fld>
            <a:endParaRPr lang="fr-FR" sz="1200" dirty="0">
              <a:solidFill>
                <a:schemeClr val="tx1">
                  <a:tint val="75000"/>
                </a:schemeClr>
              </a:solidFill>
            </a:endParaRPr>
          </a:p>
        </p:txBody>
      </p:sp>
      <p:graphicFrame>
        <p:nvGraphicFramePr>
          <p:cNvPr id="2" name="Tableau 1"/>
          <p:cNvGraphicFramePr>
            <a:graphicFrameLocks noGrp="1"/>
          </p:cNvGraphicFramePr>
          <p:nvPr>
            <p:extLst>
              <p:ext uri="{D42A27DB-BD31-4B8C-83A1-F6EECF244321}">
                <p14:modId xmlns:p14="http://schemas.microsoft.com/office/powerpoint/2010/main" val="468356112"/>
              </p:ext>
            </p:extLst>
          </p:nvPr>
        </p:nvGraphicFramePr>
        <p:xfrm>
          <a:off x="457200" y="1600200"/>
          <a:ext cx="8363272" cy="4677120"/>
        </p:xfrm>
        <a:graphic>
          <a:graphicData uri="http://schemas.openxmlformats.org/drawingml/2006/table">
            <a:tbl>
              <a:tblPr firstRow="1" bandRow="1"/>
              <a:tblGrid>
                <a:gridCol w="1264216"/>
                <a:gridCol w="2820173"/>
                <a:gridCol w="3486795"/>
                <a:gridCol w="792088"/>
              </a:tblGrid>
              <a:tr h="252000">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000" b="1" dirty="0" smtClean="0">
                          <a:solidFill>
                            <a:schemeClr val="bg1"/>
                          </a:solidFill>
                          <a:latin typeface="+mn-lt"/>
                          <a:ea typeface="Verdana" panose="020B0604030504040204" pitchFamily="34" charset="0"/>
                          <a:cs typeface="Verdana" panose="020B0604030504040204" pitchFamily="34" charset="0"/>
                        </a:rPr>
                        <a:t>PRODUIT</a:t>
                      </a:r>
                      <a:endParaRPr lang="fr-FR" sz="1000" b="1"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ap="flat" cmpd="sng" algn="ctr">
                      <a:solidFill>
                        <a:srgbClr val="C00000"/>
                      </a:solidFill>
                      <a:prstDash val="solid"/>
                      <a:round/>
                      <a:headEnd type="none" w="med" len="med"/>
                      <a:tailEnd type="none" w="med" len="med"/>
                    </a:lnL>
                    <a:lnR w="12700" cmpd="sng">
                      <a:solidFill>
                        <a:sysClr val="window" lastClr="FFFFFF"/>
                      </a:solidFill>
                    </a:lnR>
                    <a:lnT w="12700" cmpd="sng">
                      <a:solidFill>
                        <a:sysClr val="window" lastClr="FFFFFF"/>
                      </a:solidFill>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100" dirty="0" smtClean="0">
                          <a:solidFill>
                            <a:schemeClr val="bg1"/>
                          </a:solidFill>
                          <a:latin typeface="+mn-lt"/>
                          <a:ea typeface="Verdana" panose="020B0604030504040204" pitchFamily="34" charset="0"/>
                          <a:cs typeface="Verdana" panose="020B0604030504040204" pitchFamily="34" charset="0"/>
                        </a:rPr>
                        <a:t>PROMO</a:t>
                      </a:r>
                      <a:endParaRPr lang="fr-FR" sz="11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100" dirty="0" smtClean="0">
                          <a:solidFill>
                            <a:schemeClr val="bg1"/>
                          </a:solidFill>
                          <a:latin typeface="+mn-lt"/>
                          <a:ea typeface="Verdana" panose="020B0604030504040204" pitchFamily="34" charset="0"/>
                          <a:cs typeface="Verdana" panose="020B0604030504040204" pitchFamily="34" charset="0"/>
                        </a:rPr>
                        <a:t>CONDITIONS</a:t>
                      </a:r>
                      <a:endParaRPr lang="fr-FR" sz="11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100" dirty="0" smtClean="0">
                          <a:solidFill>
                            <a:schemeClr val="bg1"/>
                          </a:solidFill>
                          <a:latin typeface="+mn-lt"/>
                          <a:ea typeface="Verdana" panose="020B0604030504040204" pitchFamily="34" charset="0"/>
                          <a:cs typeface="Verdana" panose="020B0604030504040204" pitchFamily="34" charset="0"/>
                        </a:rPr>
                        <a:t>PÉRIODE</a:t>
                      </a:r>
                      <a:endParaRPr lang="fr-FR" sz="11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r>
              <a:tr h="539551">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1" i="0" u="none" strike="noStrike" kern="1200" dirty="0" smtClean="0">
                          <a:solidFill>
                            <a:schemeClr val="tx1"/>
                          </a:solidFill>
                          <a:effectLst/>
                          <a:latin typeface="+mn-lt"/>
                          <a:ea typeface="+mn-ea"/>
                          <a:cs typeface="+mn-cs"/>
                        </a:rPr>
                        <a:t>Assurance</a:t>
                      </a:r>
                      <a:r>
                        <a:rPr lang="fr-FR" sz="1000" b="1" i="0" u="none" strike="noStrike" kern="1200" baseline="0" dirty="0" smtClean="0">
                          <a:solidFill>
                            <a:schemeClr val="tx1"/>
                          </a:solidFill>
                          <a:effectLst/>
                          <a:latin typeface="+mn-lt"/>
                          <a:ea typeface="+mn-ea"/>
                          <a:cs typeface="+mn-cs"/>
                        </a:rPr>
                        <a:t> </a:t>
                      </a:r>
                      <a:r>
                        <a:rPr lang="fr-FR" sz="1000" b="1" i="0" u="none" strike="noStrike" kern="1200" dirty="0" smtClean="0">
                          <a:solidFill>
                            <a:schemeClr val="tx1"/>
                          </a:solidFill>
                          <a:effectLst/>
                          <a:latin typeface="+mn-lt"/>
                          <a:ea typeface="+mn-ea"/>
                          <a:cs typeface="+mn-cs"/>
                        </a:rPr>
                        <a:t>Auto - GAV – MRH</a:t>
                      </a:r>
                    </a:p>
                  </a:txBody>
                  <a:tcPr marL="46800" marR="46800" marT="18000" marB="18000" anchor="ctr">
                    <a:lnL w="6350" cap="flat" cmpd="sng" algn="ctr">
                      <a:solidFill>
                        <a:srgbClr val="C31632"/>
                      </a:solidFill>
                      <a:prstDash val="solid"/>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72000" marR="0" indent="-72000" algn="l" defTabSz="914400" rtl="0" eaLnBrk="1" fontAlgn="ctr" latinLnBrk="0" hangingPunct="1">
                        <a:lnSpc>
                          <a:spcPct val="100000"/>
                        </a:lnSpc>
                        <a:spcBef>
                          <a:spcPts val="0"/>
                        </a:spcBef>
                        <a:spcAft>
                          <a:spcPts val="0"/>
                        </a:spcAft>
                        <a:buClrTx/>
                        <a:buSzTx/>
                        <a:buFont typeface="Arial Narrow" panose="020B0606020202030204" pitchFamily="34" charset="0"/>
                        <a:buChar char="-"/>
                        <a:tabLst/>
                        <a:defRPr/>
                      </a:pPr>
                      <a:r>
                        <a:rPr lang="fr-FR" sz="1000" b="0" i="0" u="none" strike="noStrike" kern="1200" dirty="0" smtClean="0">
                          <a:solidFill>
                            <a:schemeClr val="tx1"/>
                          </a:solidFill>
                          <a:effectLst/>
                          <a:latin typeface="+mn-lt"/>
                          <a:ea typeface="+mn-ea"/>
                          <a:cs typeface="+mn-cs"/>
                        </a:rPr>
                        <a:t>Mon Auto &amp; Moi  </a:t>
                      </a:r>
                      <a:r>
                        <a:rPr lang="fr-FR" sz="1000" b="1" i="0" u="none" strike="noStrike" kern="1200" dirty="0" smtClean="0">
                          <a:solidFill>
                            <a:schemeClr val="tx1"/>
                          </a:solidFill>
                          <a:effectLst/>
                          <a:latin typeface="+mn-lt"/>
                          <a:ea typeface="+mn-ea"/>
                          <a:cs typeface="+mn-cs"/>
                        </a:rPr>
                        <a:t>(contrats en cours): 7% de remise </a:t>
                      </a:r>
                      <a:r>
                        <a:rPr lang="fr-FR" sz="1000" b="0" i="0" u="none" strike="noStrike" kern="1200" dirty="0" smtClean="0">
                          <a:solidFill>
                            <a:schemeClr val="tx1"/>
                          </a:solidFill>
                          <a:effectLst/>
                          <a:latin typeface="+mn-lt"/>
                          <a:ea typeface="+mn-ea"/>
                          <a:cs typeface="+mn-cs"/>
                        </a:rPr>
                        <a:t>formules Tiers et Tiers +</a:t>
                      </a:r>
                      <a:r>
                        <a:rPr lang="fr-FR" sz="1000" b="0" i="0" u="none" strike="noStrike" kern="1200" baseline="0" dirty="0" smtClean="0">
                          <a:solidFill>
                            <a:schemeClr val="tx1"/>
                          </a:solidFill>
                          <a:effectLst/>
                          <a:latin typeface="+mn-lt"/>
                          <a:ea typeface="+mn-ea"/>
                          <a:cs typeface="+mn-cs"/>
                        </a:rPr>
                        <a:t>,</a:t>
                      </a:r>
                      <a:r>
                        <a:rPr lang="fr-FR" sz="1000" b="0" i="0" u="none" strike="noStrike" kern="1200" dirty="0" smtClean="0">
                          <a:solidFill>
                            <a:schemeClr val="tx1"/>
                          </a:solidFill>
                          <a:effectLst/>
                          <a:latin typeface="+mn-lt"/>
                          <a:ea typeface="+mn-ea"/>
                          <a:cs typeface="+mn-cs"/>
                        </a:rPr>
                        <a:t> </a:t>
                      </a:r>
                      <a:r>
                        <a:rPr lang="fr-FR" sz="1000" b="1" i="0" u="none" strike="noStrike" kern="1200" dirty="0" smtClean="0">
                          <a:solidFill>
                            <a:schemeClr val="tx1"/>
                          </a:solidFill>
                          <a:effectLst/>
                          <a:latin typeface="+mn-lt"/>
                          <a:ea typeface="+mn-ea"/>
                          <a:cs typeface="+mn-cs"/>
                        </a:rPr>
                        <a:t>10% de remise</a:t>
                      </a:r>
                      <a:r>
                        <a:rPr lang="fr-FR" sz="1000" b="0" i="0" u="none" strike="noStrike" kern="1200" dirty="0" smtClean="0">
                          <a:solidFill>
                            <a:schemeClr val="tx1"/>
                          </a:solidFill>
                          <a:effectLst/>
                          <a:latin typeface="+mn-lt"/>
                          <a:ea typeface="+mn-ea"/>
                          <a:cs typeface="+mn-cs"/>
                        </a:rPr>
                        <a:t> formules TR et TR+</a:t>
                      </a:r>
                      <a:endParaRPr lang="fr-FR" sz="1000" b="1" i="0" u="none" strike="noStrike" kern="1200" dirty="0" smtClean="0">
                        <a:solidFill>
                          <a:schemeClr val="tx1"/>
                        </a:solidFill>
                        <a:effectLst/>
                        <a:latin typeface="+mn-lt"/>
                        <a:ea typeface="+mn-ea"/>
                        <a:cs typeface="+mn-cs"/>
                      </a:endParaRPr>
                    </a:p>
                    <a:p>
                      <a:pPr marL="72000" marR="0" indent="-72000" algn="l" defTabSz="914400" rtl="0" eaLnBrk="1" fontAlgn="ctr" latinLnBrk="0" hangingPunct="1">
                        <a:lnSpc>
                          <a:spcPct val="100000"/>
                        </a:lnSpc>
                        <a:spcBef>
                          <a:spcPts val="0"/>
                        </a:spcBef>
                        <a:spcAft>
                          <a:spcPts val="0"/>
                        </a:spcAft>
                        <a:buClrTx/>
                        <a:buSzTx/>
                        <a:buFont typeface="Arial Narrow" panose="020B0606020202030204" pitchFamily="34" charset="0"/>
                        <a:buChar char="-"/>
                        <a:tabLst/>
                        <a:defRPr/>
                      </a:pPr>
                      <a:r>
                        <a:rPr lang="fr-FR" sz="1000" b="0" i="0" u="none" strike="noStrike" kern="1200" dirty="0" smtClean="0">
                          <a:solidFill>
                            <a:schemeClr val="tx1"/>
                          </a:solidFill>
                          <a:effectLst/>
                          <a:latin typeface="+mn-lt"/>
                          <a:ea typeface="+mn-ea"/>
                          <a:cs typeface="+mn-cs"/>
                        </a:rPr>
                        <a:t>Offre Auto 4 : </a:t>
                      </a:r>
                      <a:r>
                        <a:rPr lang="fr-FR" sz="1000" b="1" i="0" u="none" strike="noStrike" kern="1200" dirty="0" smtClean="0">
                          <a:solidFill>
                            <a:schemeClr val="tx1"/>
                          </a:solidFill>
                          <a:effectLst/>
                          <a:latin typeface="+mn-lt"/>
                          <a:ea typeface="+mn-ea"/>
                          <a:cs typeface="+mn-cs"/>
                        </a:rPr>
                        <a:t>5 % de remise</a:t>
                      </a:r>
                    </a:p>
                    <a:p>
                      <a:pPr marL="72000" marR="0" indent="-72000" algn="l" defTabSz="914400" rtl="0" eaLnBrk="1" fontAlgn="ctr" latinLnBrk="0" hangingPunct="1">
                        <a:lnSpc>
                          <a:spcPct val="100000"/>
                        </a:lnSpc>
                        <a:spcBef>
                          <a:spcPts val="0"/>
                        </a:spcBef>
                        <a:spcAft>
                          <a:spcPts val="0"/>
                        </a:spcAft>
                        <a:buClrTx/>
                        <a:buSzTx/>
                        <a:buFont typeface="Arial Narrow" panose="020B0606020202030204" pitchFamily="34" charset="0"/>
                        <a:buChar char="-"/>
                        <a:tabLst/>
                        <a:defRPr/>
                      </a:pPr>
                      <a:r>
                        <a:rPr lang="fr-FR" sz="1000" b="0" i="0" u="none" strike="noStrike" kern="1200" dirty="0" smtClean="0">
                          <a:solidFill>
                            <a:schemeClr val="tx1"/>
                          </a:solidFill>
                          <a:effectLst/>
                          <a:latin typeface="+mn-lt"/>
                          <a:ea typeface="+mn-ea"/>
                          <a:cs typeface="+mn-cs"/>
                        </a:rPr>
                        <a:t>MRH et GAV : </a:t>
                      </a:r>
                      <a:r>
                        <a:rPr lang="fr-FR" sz="1000" b="1" i="0" u="none" strike="noStrike" kern="1200" dirty="0" smtClean="0">
                          <a:solidFill>
                            <a:schemeClr val="tx1"/>
                          </a:solidFill>
                          <a:effectLst/>
                          <a:latin typeface="+mn-lt"/>
                          <a:ea typeface="+mn-ea"/>
                          <a:cs typeface="+mn-cs"/>
                        </a:rPr>
                        <a:t>7% de remise</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Offre valable sur le 2ème contrat IARD souscrit si le premier contrat est un contrat Auto, MRH ou GAV</a:t>
                      </a:r>
                      <a:br>
                        <a:rPr lang="fr-FR" sz="1000" b="0" i="0" u="none" strike="noStrike" kern="1200" dirty="0" smtClean="0">
                          <a:solidFill>
                            <a:schemeClr val="tx1"/>
                          </a:solidFill>
                          <a:effectLst/>
                          <a:latin typeface="+mn-lt"/>
                          <a:ea typeface="+mn-ea"/>
                          <a:cs typeface="+mn-cs"/>
                        </a:rPr>
                      </a:br>
                      <a:r>
                        <a:rPr lang="fr-FR" sz="1000" b="0" i="0" u="none" strike="noStrike" kern="1200" dirty="0" smtClean="0">
                          <a:solidFill>
                            <a:schemeClr val="tx1"/>
                          </a:solidFill>
                          <a:effectLst/>
                          <a:latin typeface="+mn-lt"/>
                          <a:ea typeface="+mn-ea"/>
                          <a:cs typeface="+mn-cs"/>
                        </a:rPr>
                        <a:t>Obligation de conserver 2 contrats éligibles à l'offre pour continuer à profiter de la remise</a:t>
                      </a:r>
                      <a:endParaRPr lang="fr-FR" sz="1000" b="0" i="0" u="none" strike="noStrike" kern="1200" dirty="0">
                        <a:solidFill>
                          <a:schemeClr val="tx1"/>
                        </a:solidFill>
                        <a:effectLst/>
                        <a:latin typeface="+mn-lt"/>
                        <a:ea typeface="+mn-ea"/>
                        <a:cs typeface="+mn-cs"/>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sz="1000" b="0" dirty="0" smtClean="0">
                          <a:solidFill>
                            <a:schemeClr val="tx1"/>
                          </a:solidFill>
                          <a:latin typeface="+mn-lt"/>
                          <a:ea typeface="Verdana" panose="020B0604030504040204" pitchFamily="34" charset="0"/>
                          <a:cs typeface="Verdana" panose="020B0604030504040204" pitchFamily="34" charset="0"/>
                        </a:rPr>
                        <a:t>Pérenne</a:t>
                      </a:r>
                      <a:endParaRPr lang="fr-FR" sz="1000" b="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39551">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tx1"/>
                          </a:solidFill>
                          <a:latin typeface="+mn-lt"/>
                          <a:ea typeface="Verdana" panose="020B0604030504040204" pitchFamily="34" charset="0"/>
                          <a:cs typeface="Verdana" panose="020B0604030504040204" pitchFamily="34" charset="0"/>
                        </a:rPr>
                        <a:t>Nouvelle Offre</a:t>
                      </a:r>
                      <a:r>
                        <a:rPr lang="fr-FR" sz="1000" b="1" baseline="0" dirty="0" smtClean="0">
                          <a:solidFill>
                            <a:schemeClr val="tx1"/>
                          </a:solidFill>
                          <a:latin typeface="+mn-lt"/>
                          <a:ea typeface="Verdana" panose="020B0604030504040204" pitchFamily="34" charset="0"/>
                          <a:cs typeface="Verdana" panose="020B0604030504040204" pitchFamily="34" charset="0"/>
                        </a:rPr>
                        <a:t> Auto / Mon Auto &amp; Moi / </a:t>
                      </a:r>
                      <a:r>
                        <a:rPr lang="fr-FR" sz="1000" b="1" baseline="0" dirty="0" err="1" smtClean="0">
                          <a:solidFill>
                            <a:schemeClr val="tx1"/>
                          </a:solidFill>
                          <a:latin typeface="+mn-lt"/>
                          <a:ea typeface="Verdana" panose="020B0604030504040204" pitchFamily="34" charset="0"/>
                          <a:cs typeface="Verdana" panose="020B0604030504040204" pitchFamily="34" charset="0"/>
                        </a:rPr>
                        <a:t>Assur’toit</a:t>
                      </a:r>
                      <a:endParaRPr lang="fr-FR" sz="1000" b="1"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olid"/>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b="1" i="0" u="none" strike="noStrike" kern="1200" dirty="0" smtClean="0">
                          <a:solidFill>
                            <a:schemeClr val="tx1"/>
                          </a:solidFill>
                          <a:effectLst/>
                          <a:latin typeface="+mn-lt"/>
                          <a:ea typeface="+mn-ea"/>
                          <a:cs typeface="+mn-cs"/>
                        </a:rPr>
                        <a:t>Remise tarifaire exceptionnelle </a:t>
                      </a:r>
                    </a:p>
                    <a:p>
                      <a:pPr marL="0" marR="0" indent="0" algn="l" defTabSz="914400" rtl="0" eaLnBrk="1" fontAlgn="auto"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Prime &lt; à 100€ : 5€ / </a:t>
                      </a:r>
                      <a:r>
                        <a:rPr lang="fr-FR" sz="1000" b="0" i="0" u="none" strike="noStrike" kern="1200" baseline="0" dirty="0" smtClean="0">
                          <a:solidFill>
                            <a:schemeClr val="tx1"/>
                          </a:solidFill>
                          <a:effectLst/>
                          <a:latin typeface="+mn-lt"/>
                          <a:ea typeface="+mn-ea"/>
                          <a:cs typeface="+mn-cs"/>
                        </a:rPr>
                        <a:t>10€ ; Entre 100€ et 299€ : 10€ / 15€ ; Entre 300€ et 499€ : 20€ / 30€ / 40€; </a:t>
                      </a:r>
                    </a:p>
                    <a:p>
                      <a:pPr marL="0" marR="0" indent="0" algn="l" defTabSz="914400" rtl="0" eaLnBrk="1" fontAlgn="auto" latinLnBrk="0" hangingPunct="1">
                        <a:lnSpc>
                          <a:spcPct val="100000"/>
                        </a:lnSpc>
                        <a:spcBef>
                          <a:spcPts val="0"/>
                        </a:spcBef>
                        <a:spcAft>
                          <a:spcPts val="0"/>
                        </a:spcAft>
                        <a:buClrTx/>
                        <a:buSzTx/>
                        <a:buFontTx/>
                        <a:buNone/>
                        <a:tabLst/>
                        <a:defRPr/>
                      </a:pPr>
                      <a:r>
                        <a:rPr lang="fr-FR" sz="1000" b="0" i="0" u="none" strike="noStrike" kern="1200" baseline="0" dirty="0" smtClean="0">
                          <a:solidFill>
                            <a:schemeClr val="tx1"/>
                          </a:solidFill>
                          <a:effectLst/>
                          <a:latin typeface="+mn-lt"/>
                          <a:ea typeface="+mn-ea"/>
                          <a:cs typeface="+mn-cs"/>
                        </a:rPr>
                        <a:t>&gt;500€ : 40€ / 60€ / 80€</a:t>
                      </a:r>
                      <a:endParaRPr lang="fr-FR" sz="1000" b="0" i="0" u="none" strike="noStrike" kern="1200" dirty="0" smtClean="0">
                        <a:solidFill>
                          <a:schemeClr val="tx1"/>
                        </a:solidFill>
                        <a:effectLst/>
                        <a:latin typeface="+mn-lt"/>
                        <a:ea typeface="+mn-ea"/>
                        <a:cs typeface="+mn-cs"/>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 typeface="Arial Narrow" panose="020B0606020202030204" pitchFamily="34" charset="0"/>
                        <a:buNone/>
                        <a:tabLst/>
                        <a:defRPr/>
                      </a:pPr>
                      <a:r>
                        <a:rPr lang="fr-FR" sz="1000" b="0" i="0" u="none" strike="noStrike" kern="1200" dirty="0" smtClean="0">
                          <a:solidFill>
                            <a:schemeClr val="tx1"/>
                          </a:solidFill>
                          <a:effectLst/>
                          <a:latin typeface="+mn-lt"/>
                          <a:ea typeface="+mn-ea"/>
                          <a:cs typeface="+mn-cs"/>
                        </a:rPr>
                        <a:t>Délégation DA</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0" dirty="0" smtClean="0">
                          <a:solidFill>
                            <a:schemeClr val="tx1"/>
                          </a:solidFill>
                          <a:latin typeface="+mn-lt"/>
                          <a:ea typeface="Verdana" panose="020B0604030504040204" pitchFamily="34" charset="0"/>
                          <a:cs typeface="Verdana" panose="020B0604030504040204" pitchFamily="34" charset="0"/>
                        </a:rPr>
                        <a:t>Pérenne</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20420">
                <a:tc rowSpan="3">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dirty="0" smtClean="0">
                          <a:solidFill>
                            <a:prstClr val="black"/>
                          </a:solidFill>
                        </a:rPr>
                        <a:t>Nouvelle Offre Auto (Auto 4)</a:t>
                      </a:r>
                    </a:p>
                  </a:txBody>
                  <a:tcPr marL="46800" marR="46800" marT="18000" marB="18000" anchor="ctr">
                    <a:lnL w="6350" cap="flat" cmpd="sng" algn="ctr">
                      <a:solidFill>
                        <a:srgbClr val="C31632"/>
                      </a:solidFill>
                      <a:prstDash val="solid"/>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Remise changement de véhicule :</a:t>
                      </a:r>
                      <a:br>
                        <a:rPr lang="fr-FR" sz="1000" b="0" i="0" u="none" strike="noStrike" kern="1200" dirty="0" smtClean="0">
                          <a:solidFill>
                            <a:schemeClr val="tx1"/>
                          </a:solidFill>
                          <a:effectLst/>
                          <a:latin typeface="+mn-lt"/>
                          <a:ea typeface="+mn-ea"/>
                          <a:cs typeface="+mn-cs"/>
                        </a:rPr>
                      </a:br>
                      <a:r>
                        <a:rPr lang="fr-FR" sz="1000" b="0" i="0" u="none" strike="noStrike" kern="1200" dirty="0" smtClean="0">
                          <a:solidFill>
                            <a:schemeClr val="tx1"/>
                          </a:solidFill>
                          <a:effectLst/>
                          <a:latin typeface="+mn-lt"/>
                          <a:ea typeface="+mn-ea"/>
                          <a:cs typeface="+mn-cs"/>
                        </a:rPr>
                        <a:t>Jusqu'à </a:t>
                      </a:r>
                      <a:r>
                        <a:rPr lang="fr-FR" sz="1000" b="1" i="0" u="none" strike="noStrike" kern="1200" dirty="0" smtClean="0">
                          <a:solidFill>
                            <a:schemeClr val="tx1"/>
                          </a:solidFill>
                          <a:effectLst/>
                          <a:latin typeface="+mn-lt"/>
                          <a:ea typeface="+mn-ea"/>
                          <a:cs typeface="+mn-cs"/>
                        </a:rPr>
                        <a:t>1 mois offert </a:t>
                      </a:r>
                      <a:r>
                        <a:rPr lang="fr-FR" sz="1000" b="0" i="0" u="none" strike="noStrike" kern="1200" dirty="0" smtClean="0">
                          <a:solidFill>
                            <a:schemeClr val="tx1"/>
                          </a:solidFill>
                          <a:effectLst/>
                          <a:latin typeface="+mn-lt"/>
                          <a:ea typeface="+mn-ea"/>
                          <a:cs typeface="+mn-cs"/>
                        </a:rPr>
                        <a:t>sur l'année en cours et </a:t>
                      </a:r>
                      <a:br>
                        <a:rPr lang="fr-FR" sz="1000" b="0" i="0" u="none" strike="noStrike" kern="1200" dirty="0" smtClean="0">
                          <a:solidFill>
                            <a:schemeClr val="tx1"/>
                          </a:solidFill>
                          <a:effectLst/>
                          <a:latin typeface="+mn-lt"/>
                          <a:ea typeface="+mn-ea"/>
                          <a:cs typeface="+mn-cs"/>
                        </a:rPr>
                      </a:br>
                      <a:r>
                        <a:rPr lang="fr-FR" sz="1000" b="1" i="0" u="none" strike="noStrike" kern="1200" dirty="0" smtClean="0">
                          <a:solidFill>
                            <a:schemeClr val="tx1"/>
                          </a:solidFill>
                          <a:effectLst/>
                          <a:latin typeface="+mn-lt"/>
                          <a:ea typeface="+mn-ea"/>
                          <a:cs typeface="+mn-cs"/>
                        </a:rPr>
                        <a:t>1 mois offert </a:t>
                      </a:r>
                      <a:r>
                        <a:rPr lang="fr-FR" sz="1000" b="0" i="0" u="none" strike="noStrike" kern="1200" dirty="0" smtClean="0">
                          <a:solidFill>
                            <a:schemeClr val="tx1"/>
                          </a:solidFill>
                          <a:effectLst/>
                          <a:latin typeface="+mn-lt"/>
                          <a:ea typeface="+mn-ea"/>
                          <a:cs typeface="+mn-cs"/>
                        </a:rPr>
                        <a:t>l'année suivante (automatiquement</a:t>
                      </a:r>
                      <a:r>
                        <a:rPr lang="fr-FR" sz="1000" b="0" i="0" u="none" strike="noStrike" kern="1200" baseline="0" dirty="0" smtClean="0">
                          <a:solidFill>
                            <a:schemeClr val="tx1"/>
                          </a:solidFill>
                          <a:effectLst/>
                          <a:latin typeface="+mn-lt"/>
                          <a:ea typeface="+mn-ea"/>
                          <a:cs typeface="+mn-cs"/>
                        </a:rPr>
                        <a:t> inclus dans la tarification)</a:t>
                      </a:r>
                      <a:endParaRPr lang="fr-FR" sz="1000" b="0" i="0" u="none" strike="noStrike" kern="1200" dirty="0" smtClean="0">
                        <a:solidFill>
                          <a:schemeClr val="tx1"/>
                        </a:solidFill>
                        <a:effectLst/>
                        <a:latin typeface="+mn-lt"/>
                        <a:ea typeface="+mn-ea"/>
                        <a:cs typeface="+mn-cs"/>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En cas de renouvellement de l’assurance pour un nouveau véhicule (réaliser un avenant changement de véhicule)</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0" dirty="0" smtClean="0">
                          <a:solidFill>
                            <a:schemeClr val="tx1"/>
                          </a:solidFill>
                          <a:latin typeface="+mn-lt"/>
                          <a:ea typeface="Verdana" panose="020B0604030504040204" pitchFamily="34" charset="0"/>
                          <a:cs typeface="Verdana" panose="020B0604030504040204" pitchFamily="34" charset="0"/>
                        </a:rPr>
                        <a:t>Pérenne</a:t>
                      </a:r>
                      <a:endParaRPr lang="fr-FR" sz="1000" b="0" i="0" u="none" strike="noStrike" kern="1200" dirty="0" smtClean="0">
                        <a:solidFill>
                          <a:schemeClr val="tx1"/>
                        </a:solidFill>
                        <a:effectLst/>
                        <a:latin typeface="+mn-lt"/>
                        <a:ea typeface="+mn-ea"/>
                        <a:cs typeface="+mn-cs"/>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933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900" b="1" i="0" u="none" strike="noStrike" kern="1200" dirty="0" smtClean="0">
                        <a:solidFill>
                          <a:schemeClr val="tx1"/>
                        </a:solidFill>
                        <a:effectLst/>
                        <a:latin typeface="+mn-lt"/>
                        <a:ea typeface="+mn-ea"/>
                        <a:cs typeface="+mn-cs"/>
                      </a:endParaRPr>
                    </a:p>
                  </a:txBody>
                  <a:tcPr marL="46800" marR="46800" marT="18000" marB="18000" anchor="ctr">
                    <a:lnL w="6350" cap="flat" cmpd="sng" algn="ctr">
                      <a:solidFill>
                        <a:schemeClr val="accent1"/>
                      </a:solidFill>
                      <a:prstDash val="solid"/>
                      <a:round/>
                      <a:headEnd type="none" w="med" len="med"/>
                      <a:tailEnd type="none" w="med" len="med"/>
                    </a:lnL>
                    <a:lnR w="3175" cap="flat" cmpd="sng" algn="ctr">
                      <a:solidFill>
                        <a:schemeClr val="accent1"/>
                      </a:solidFill>
                      <a:prstDash val="sysDash"/>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Avantage Bonus 50 :</a:t>
                      </a:r>
                    </a:p>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Tarif</a:t>
                      </a:r>
                      <a:r>
                        <a:rPr lang="fr-FR" sz="1000" b="0" i="0" u="none" strike="noStrike" kern="1200" baseline="0" dirty="0" smtClean="0">
                          <a:solidFill>
                            <a:schemeClr val="tx1"/>
                          </a:solidFill>
                          <a:effectLst/>
                          <a:latin typeface="+mn-lt"/>
                          <a:ea typeface="+mn-ea"/>
                          <a:cs typeface="+mn-cs"/>
                        </a:rPr>
                        <a:t> privilégié jusqu’à </a:t>
                      </a:r>
                      <a:r>
                        <a:rPr lang="fr-FR" sz="1000" b="1" i="0" u="none" strike="noStrike" kern="1200" dirty="0" smtClean="0">
                          <a:solidFill>
                            <a:schemeClr val="tx1"/>
                          </a:solidFill>
                          <a:effectLst/>
                          <a:latin typeface="+mn-lt"/>
                          <a:ea typeface="+mn-ea"/>
                          <a:cs typeface="+mn-cs"/>
                        </a:rPr>
                        <a:t>- 3% à la souscription</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Réservée aux détenteurs d'un bonus 50 depuis au </a:t>
                      </a:r>
                    </a:p>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moins 3 ans</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0" dirty="0" smtClean="0">
                          <a:solidFill>
                            <a:schemeClr val="tx1"/>
                          </a:solidFill>
                          <a:latin typeface="+mn-lt"/>
                          <a:ea typeface="Verdana" panose="020B0604030504040204" pitchFamily="34" charset="0"/>
                          <a:cs typeface="Verdana" panose="020B0604030504040204" pitchFamily="34" charset="0"/>
                        </a:rPr>
                        <a:t>Pérenne</a:t>
                      </a:r>
                      <a:endParaRPr lang="fr-FR" sz="1000" b="0" i="0" u="none" strike="noStrike" kern="1200" dirty="0" smtClean="0">
                        <a:solidFill>
                          <a:schemeClr val="tx1"/>
                        </a:solidFill>
                        <a:effectLst/>
                        <a:latin typeface="+mn-lt"/>
                        <a:ea typeface="+mn-ea"/>
                        <a:cs typeface="+mn-cs"/>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9338">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1" dirty="0" smtClean="0">
                        <a:solidFill>
                          <a:prstClr val="black"/>
                        </a:solidFill>
                      </a:endParaRPr>
                    </a:p>
                  </a:txBody>
                  <a:tcPr marL="46800" marR="46800" marT="18000" marB="18000" anchor="ctr">
                    <a:lnL w="6350" cap="flat" cmpd="sng" algn="ctr">
                      <a:solidFill>
                        <a:schemeClr val="accent1"/>
                      </a:solidFill>
                      <a:prstDash val="solid"/>
                      <a:round/>
                      <a:headEnd type="none" w="med" len="med"/>
                      <a:tailEnd type="none" w="med" len="med"/>
                    </a:lnL>
                    <a:lnR w="3175" cap="flat" cmpd="sng" algn="ctr">
                      <a:solidFill>
                        <a:schemeClr val="accent1"/>
                      </a:solidFill>
                      <a:prstDash val="sysDash"/>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1" i="0" u="none" strike="noStrike" kern="1200" dirty="0" smtClean="0">
                          <a:solidFill>
                            <a:schemeClr val="tx1"/>
                          </a:solidFill>
                          <a:effectLst/>
                          <a:latin typeface="+mn-lt"/>
                          <a:ea typeface="+mn-ea"/>
                          <a:cs typeface="+mn-cs"/>
                        </a:rPr>
                        <a:t>1 mois</a:t>
                      </a:r>
                      <a:r>
                        <a:rPr lang="fr-FR" sz="1000" b="1" i="0" u="none" strike="noStrike" kern="1200" baseline="0" dirty="0" smtClean="0">
                          <a:solidFill>
                            <a:schemeClr val="tx1"/>
                          </a:solidFill>
                          <a:effectLst/>
                          <a:latin typeface="+mn-lt"/>
                          <a:ea typeface="+mn-ea"/>
                          <a:cs typeface="+mn-cs"/>
                        </a:rPr>
                        <a:t> offert  </a:t>
                      </a:r>
                      <a:r>
                        <a:rPr lang="fr-FR" sz="1000" b="0" i="0" u="none" strike="noStrike" kern="1200" baseline="0" dirty="0" smtClean="0">
                          <a:solidFill>
                            <a:schemeClr val="tx1"/>
                          </a:solidFill>
                          <a:effectLst/>
                          <a:latin typeface="+mn-lt"/>
                          <a:ea typeface="+mn-ea"/>
                          <a:cs typeface="+mn-cs"/>
                        </a:rPr>
                        <a:t>pour toute nouvelle souscription en</a:t>
                      </a:r>
                      <a:r>
                        <a:rPr lang="fr-FR" sz="1000" b="1" i="0" u="none" strike="noStrike" kern="1200" baseline="0" dirty="0" smtClean="0">
                          <a:solidFill>
                            <a:schemeClr val="tx1"/>
                          </a:solidFill>
                          <a:effectLst/>
                          <a:latin typeface="+mn-lt"/>
                          <a:ea typeface="+mn-ea"/>
                          <a:cs typeface="+mn-cs"/>
                        </a:rPr>
                        <a:t> Formule Tous Risques</a:t>
                      </a:r>
                      <a:endParaRPr lang="fr-FR" sz="1000" b="1" i="0" u="none" strike="noStrike" kern="1200" dirty="0" smtClean="0">
                        <a:solidFill>
                          <a:schemeClr val="tx1"/>
                        </a:solidFill>
                        <a:effectLst/>
                        <a:latin typeface="+mn-lt"/>
                        <a:ea typeface="+mn-ea"/>
                        <a:cs typeface="+mn-cs"/>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Non cumulable avec la remise exceptionnelle en conquête. </a:t>
                      </a:r>
                    </a:p>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1 mois de cotisation lissés sur 12 mois. Le contrat auto doit être définitif.</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0" dirty="0" smtClean="0">
                          <a:solidFill>
                            <a:schemeClr val="tx1"/>
                          </a:solidFill>
                          <a:latin typeface="+mn-lt"/>
                          <a:ea typeface="Verdana" panose="020B0604030504040204" pitchFamily="34" charset="0"/>
                          <a:cs typeface="Verdana" panose="020B0604030504040204" pitchFamily="34" charset="0"/>
                        </a:rPr>
                        <a:t>Du 01/04/19 au 31/05/19</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279338">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dirty="0" smtClean="0">
                          <a:solidFill>
                            <a:prstClr val="black"/>
                          </a:solidFill>
                        </a:rPr>
                        <a:t>Nouvelle Offre Auto (Auto 4)</a:t>
                      </a:r>
                      <a:r>
                        <a:rPr lang="fr-FR" sz="1050" b="1" baseline="0" dirty="0" smtClean="0">
                          <a:solidFill>
                            <a:prstClr val="black"/>
                          </a:solidFill>
                        </a:rPr>
                        <a:t> / Mon Auto et Moi</a:t>
                      </a:r>
                      <a:endParaRPr lang="fr-FR" sz="1050" b="1" dirty="0" smtClean="0">
                        <a:solidFill>
                          <a:prstClr val="black"/>
                        </a:solidFill>
                      </a:endParaRPr>
                    </a:p>
                  </a:txBody>
                  <a:tcPr marL="46800" marR="46800" marT="18000" marB="18000" anchor="ctr">
                    <a:lnL w="6350" cap="flat" cmpd="sng" algn="ctr">
                      <a:solidFill>
                        <a:srgbClr val="C31632"/>
                      </a:solidFill>
                      <a:prstDash val="solid"/>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Bonus Bon Conducteur : </a:t>
                      </a:r>
                    </a:p>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Maintien durant  toute la durée de vie du contrat d'un</a:t>
                      </a:r>
                      <a:r>
                        <a:rPr lang="fr-FR" sz="1000" b="1" i="0" u="none" strike="noStrike" kern="1200" dirty="0" smtClean="0">
                          <a:solidFill>
                            <a:schemeClr val="tx1"/>
                          </a:solidFill>
                          <a:effectLst/>
                          <a:latin typeface="+mn-lt"/>
                          <a:ea typeface="+mn-ea"/>
                          <a:cs typeface="+mn-cs"/>
                        </a:rPr>
                        <a:t> tarif équivalent à un bonus 50</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 typeface="Arial Narrow" panose="020B0606020202030204" pitchFamily="34" charset="0"/>
                        <a:buNone/>
                        <a:tabLst/>
                        <a:defRPr/>
                      </a:pPr>
                      <a:r>
                        <a:rPr lang="fr-FR" sz="1000" b="0" i="0" u="none" strike="noStrike" kern="1200" dirty="0" smtClean="0">
                          <a:solidFill>
                            <a:schemeClr val="tx1"/>
                          </a:solidFill>
                          <a:effectLst/>
                          <a:latin typeface="+mn-lt"/>
                          <a:ea typeface="+mn-ea"/>
                          <a:cs typeface="+mn-cs"/>
                        </a:rPr>
                        <a:t>Réservée aux contrats souscrits depuis au moins 3 ans (hors "usage professionnels" et "tournées") :</a:t>
                      </a:r>
                    </a:p>
                    <a:p>
                      <a:pPr marL="72000" marR="0" indent="-72000" algn="l" defTabSz="914400" rtl="0" eaLnBrk="1" fontAlgn="ctr" latinLnBrk="0" hangingPunct="1">
                        <a:lnSpc>
                          <a:spcPct val="100000"/>
                        </a:lnSpc>
                        <a:spcBef>
                          <a:spcPts val="0"/>
                        </a:spcBef>
                        <a:spcAft>
                          <a:spcPts val="0"/>
                        </a:spcAft>
                        <a:buClrTx/>
                        <a:buSzTx/>
                        <a:buFont typeface="Arial Narrow" panose="020B0606020202030204" pitchFamily="34" charset="0"/>
                        <a:buChar char="−"/>
                        <a:tabLst/>
                        <a:defRPr/>
                      </a:pPr>
                      <a:r>
                        <a:rPr lang="fr-FR" sz="1000" b="0" i="0" u="none" strike="noStrike" kern="1200" dirty="0" smtClean="0">
                          <a:solidFill>
                            <a:schemeClr val="tx1"/>
                          </a:solidFill>
                          <a:effectLst/>
                          <a:latin typeface="+mn-lt"/>
                          <a:ea typeface="+mn-ea"/>
                          <a:cs typeface="+mn-cs"/>
                        </a:rPr>
                        <a:t>dont conducteur principal est bonus 50 depuis au -3 ans</a:t>
                      </a:r>
                    </a:p>
                    <a:p>
                      <a:pPr marL="72000" marR="0" indent="-72000" algn="l" defTabSz="914400" rtl="0" eaLnBrk="1" fontAlgn="ctr" latinLnBrk="0" hangingPunct="1">
                        <a:lnSpc>
                          <a:spcPct val="100000"/>
                        </a:lnSpc>
                        <a:spcBef>
                          <a:spcPts val="0"/>
                        </a:spcBef>
                        <a:spcAft>
                          <a:spcPts val="0"/>
                        </a:spcAft>
                        <a:buClrTx/>
                        <a:buSzTx/>
                        <a:buFont typeface="Arial Narrow" panose="020B0606020202030204" pitchFamily="34" charset="0"/>
                        <a:buChar char="−"/>
                        <a:tabLst/>
                        <a:defRPr/>
                      </a:pPr>
                      <a:r>
                        <a:rPr lang="fr-FR" sz="1000" b="0" i="0" u="none" strike="noStrike" kern="1200" dirty="0" smtClean="0">
                          <a:solidFill>
                            <a:schemeClr val="tx1"/>
                          </a:solidFill>
                          <a:effectLst/>
                          <a:latin typeface="+mn-lt"/>
                          <a:ea typeface="+mn-ea"/>
                          <a:cs typeface="+mn-cs"/>
                        </a:rPr>
                        <a:t>et sans sinistre responsable sur cette période</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0" dirty="0" smtClean="0">
                          <a:solidFill>
                            <a:schemeClr val="tx1"/>
                          </a:solidFill>
                          <a:latin typeface="+mn-lt"/>
                          <a:ea typeface="Verdana" panose="020B0604030504040204" pitchFamily="34" charset="0"/>
                          <a:cs typeface="Verdana" panose="020B0604030504040204" pitchFamily="34" charset="0"/>
                        </a:rPr>
                        <a:t>Pérenne</a:t>
                      </a:r>
                      <a:endParaRPr lang="fr-FR" sz="1000" b="0" i="0" u="none" strike="noStrike" kern="1200" dirty="0" smtClean="0">
                        <a:solidFill>
                          <a:schemeClr val="tx1"/>
                        </a:solidFill>
                        <a:effectLst/>
                        <a:latin typeface="+mn-lt"/>
                        <a:ea typeface="+mn-ea"/>
                        <a:cs typeface="+mn-cs"/>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933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900" b="1" i="0" u="none" strike="noStrike" kern="1200" dirty="0" smtClean="0">
                        <a:solidFill>
                          <a:schemeClr val="tx1"/>
                        </a:solidFill>
                        <a:effectLst/>
                        <a:latin typeface="+mn-lt"/>
                        <a:ea typeface="+mn-ea"/>
                        <a:cs typeface="+mn-cs"/>
                      </a:endParaRPr>
                    </a:p>
                  </a:txBody>
                  <a:tcPr marL="46800" marR="46800" marT="18000" marB="18000" anchor="ctr">
                    <a:lnL w="6350" cap="flat" cmpd="sng" algn="ctr">
                      <a:solidFill>
                        <a:schemeClr val="accent1"/>
                      </a:solidFill>
                      <a:prstDash val="solid"/>
                      <a:round/>
                      <a:headEnd type="none" w="med" len="med"/>
                      <a:tailEnd type="none" w="med" len="med"/>
                    </a:lnL>
                    <a:lnR w="3175" cap="flat" cmpd="sng" algn="ctr">
                      <a:solidFill>
                        <a:schemeClr val="accent1"/>
                      </a:solidFill>
                      <a:prstDash val="sysDash"/>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000" b="0" i="0" u="none" strike="noStrike" kern="1200" dirty="0" smtClean="0">
                          <a:solidFill>
                            <a:schemeClr val="tx1"/>
                          </a:solidFill>
                          <a:effectLst/>
                          <a:latin typeface="+mn-lt"/>
                          <a:ea typeface="+mn-ea"/>
                          <a:cs typeface="+mn-cs"/>
                        </a:rPr>
                        <a:t>Avantage Kilomètre responsable :</a:t>
                      </a:r>
                      <a:br>
                        <a:rPr lang="fr-FR" sz="1000" b="0" i="0" u="none" strike="noStrike" kern="1200" dirty="0" smtClean="0">
                          <a:solidFill>
                            <a:schemeClr val="tx1"/>
                          </a:solidFill>
                          <a:effectLst/>
                          <a:latin typeface="+mn-lt"/>
                          <a:ea typeface="+mn-ea"/>
                          <a:cs typeface="+mn-cs"/>
                        </a:rPr>
                      </a:br>
                      <a:r>
                        <a:rPr lang="fr-FR" sz="1000" b="1" i="0" u="none" strike="noStrike" kern="1200" dirty="0" smtClean="0">
                          <a:solidFill>
                            <a:schemeClr val="tx1"/>
                          </a:solidFill>
                          <a:effectLst/>
                          <a:latin typeface="+mn-lt"/>
                          <a:ea typeface="+mn-ea"/>
                          <a:cs typeface="+mn-cs"/>
                        </a:rPr>
                        <a:t>Jusqu'à - 10% sur la prime annuelle</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 typeface="Arial Narrow" panose="020B0606020202030204" pitchFamily="34" charset="0"/>
                        <a:buNone/>
                        <a:tabLst/>
                        <a:defRPr/>
                      </a:pPr>
                      <a:r>
                        <a:rPr lang="fr-FR" sz="1000" b="0" i="0" u="none" strike="noStrike" kern="1200" dirty="0" smtClean="0">
                          <a:solidFill>
                            <a:schemeClr val="tx1"/>
                          </a:solidFill>
                          <a:effectLst/>
                          <a:latin typeface="+mn-lt"/>
                          <a:ea typeface="+mn-ea"/>
                          <a:cs typeface="+mn-cs"/>
                        </a:rPr>
                        <a:t>Réservée aux assurés qui s'engagent à parcourir - de 8000 km  par année d'assurance (sauf pour les moins de 25 ans et hors usage "professionnels" et "tournées")</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b="0" dirty="0" smtClean="0">
                          <a:solidFill>
                            <a:schemeClr val="tx1"/>
                          </a:solidFill>
                          <a:latin typeface="+mn-lt"/>
                          <a:ea typeface="Verdana" panose="020B0604030504040204" pitchFamily="34" charset="0"/>
                          <a:cs typeface="Verdana" panose="020B0604030504040204" pitchFamily="34" charset="0"/>
                        </a:rPr>
                        <a:t>Pérenne</a:t>
                      </a:r>
                      <a:endParaRPr lang="fr-FR" sz="1000" b="0" i="0" u="none" strike="noStrike" kern="1200" dirty="0" smtClean="0">
                        <a:solidFill>
                          <a:schemeClr val="tx1"/>
                        </a:solidFill>
                        <a:effectLst/>
                        <a:latin typeface="+mn-lt"/>
                        <a:ea typeface="+mn-ea"/>
                        <a:cs typeface="+mn-cs"/>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9338">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50" b="1" dirty="0" err="1" smtClean="0">
                          <a:solidFill>
                            <a:schemeClr val="tx1"/>
                          </a:solidFill>
                          <a:latin typeface="+mn-lt"/>
                          <a:ea typeface="Verdana" panose="020B0604030504040204" pitchFamily="34" charset="0"/>
                          <a:cs typeface="Verdana" panose="020B0604030504040204" pitchFamily="34" charset="0"/>
                        </a:rPr>
                        <a:t>Assur’Toit</a:t>
                      </a:r>
                      <a:r>
                        <a:rPr lang="fr-FR" sz="1050" b="1" dirty="0" smtClean="0">
                          <a:solidFill>
                            <a:schemeClr val="tx1"/>
                          </a:solidFill>
                          <a:latin typeface="+mn-lt"/>
                          <a:ea typeface="Verdana" panose="020B0604030504040204" pitchFamily="34" charset="0"/>
                          <a:cs typeface="Verdana" panose="020B0604030504040204" pitchFamily="34" charset="0"/>
                        </a:rPr>
                        <a:t> Jeunes</a:t>
                      </a:r>
                      <a:endParaRPr lang="fr-FR" sz="1050" b="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olid"/>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50" b="1" dirty="0" smtClean="0">
                          <a:solidFill>
                            <a:schemeClr val="tx1"/>
                          </a:solidFill>
                          <a:latin typeface="+mn-lt"/>
                          <a:ea typeface="Verdana" panose="020B0604030504040204" pitchFamily="34" charset="0"/>
                          <a:cs typeface="Verdana" panose="020B0604030504040204" pitchFamily="34" charset="0"/>
                        </a:rPr>
                        <a:t>1 mois de cotisation offert</a:t>
                      </a:r>
                      <a:r>
                        <a:rPr lang="fr-FR" sz="1050" b="1" baseline="0" dirty="0" smtClean="0">
                          <a:solidFill>
                            <a:schemeClr val="tx1"/>
                          </a:solidFill>
                          <a:latin typeface="+mn-lt"/>
                          <a:ea typeface="Verdana" panose="020B0604030504040204" pitchFamily="34" charset="0"/>
                          <a:cs typeface="Verdana" panose="020B0604030504040204" pitchFamily="34" charset="0"/>
                        </a:rPr>
                        <a:t> </a:t>
                      </a:r>
                      <a:r>
                        <a:rPr lang="fr-FR" sz="1050" b="0" baseline="0" dirty="0" smtClean="0">
                          <a:solidFill>
                            <a:schemeClr val="tx1"/>
                          </a:solidFill>
                          <a:latin typeface="+mn-lt"/>
                          <a:ea typeface="Verdana" panose="020B0604030504040204" pitchFamily="34" charset="0"/>
                          <a:cs typeface="Verdana" panose="020B0604030504040204" pitchFamily="34" charset="0"/>
                        </a:rPr>
                        <a:t>: </a:t>
                      </a:r>
                      <a:r>
                        <a:rPr lang="fr-FR" sz="1050" b="0" baseline="0" dirty="0" err="1" smtClean="0">
                          <a:solidFill>
                            <a:schemeClr val="tx1"/>
                          </a:solidFill>
                          <a:latin typeface="+mn-lt"/>
                          <a:ea typeface="Verdana" panose="020B0604030504040204" pitchFamily="34" charset="0"/>
                          <a:cs typeface="Verdana" panose="020B0604030504040204" pitchFamily="34" charset="0"/>
                        </a:rPr>
                        <a:t>Assur’Toit</a:t>
                      </a:r>
                      <a:r>
                        <a:rPr lang="fr-FR" sz="1050" b="0" baseline="0" dirty="0" smtClean="0">
                          <a:solidFill>
                            <a:schemeClr val="tx1"/>
                          </a:solidFill>
                          <a:latin typeface="+mn-lt"/>
                          <a:ea typeface="Verdana" panose="020B0604030504040204" pitchFamily="34" charset="0"/>
                          <a:cs typeface="Verdana" panose="020B0604030504040204" pitchFamily="34" charset="0"/>
                        </a:rPr>
                        <a:t> </a:t>
                      </a:r>
                      <a:r>
                        <a:rPr lang="fr-FR" sz="1050" b="0" dirty="0" smtClean="0">
                          <a:solidFill>
                            <a:schemeClr val="tx1"/>
                          </a:solidFill>
                          <a:latin typeface="+mn-lt"/>
                          <a:ea typeface="Verdana" panose="020B0604030504040204" pitchFamily="34" charset="0"/>
                          <a:cs typeface="Verdana" panose="020B0604030504040204" pitchFamily="34" charset="0"/>
                        </a:rPr>
                        <a:t>version Jeunes F1</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50" b="0" i="0" u="none" strike="noStrike" kern="1200" dirty="0" smtClean="0">
                          <a:solidFill>
                            <a:schemeClr val="tx1"/>
                          </a:solidFill>
                          <a:effectLst/>
                          <a:latin typeface="+mn-lt"/>
                          <a:ea typeface="+mn-ea"/>
                          <a:cs typeface="+mn-cs"/>
                        </a:rPr>
                        <a:t>Valable pour toute 1ère souscription avec</a:t>
                      </a:r>
                      <a:r>
                        <a:rPr lang="fr-FR" sz="1050" b="0" i="0" u="none" strike="noStrike" kern="1200" baseline="0" dirty="0" smtClean="0">
                          <a:solidFill>
                            <a:schemeClr val="tx1"/>
                          </a:solidFill>
                          <a:effectLst/>
                          <a:latin typeface="+mn-lt"/>
                          <a:ea typeface="+mn-ea"/>
                          <a:cs typeface="+mn-cs"/>
                        </a:rPr>
                        <a:t> </a:t>
                      </a:r>
                      <a:r>
                        <a:rPr lang="fr-FR" sz="1050" b="0" i="0" u="none" strike="noStrike" kern="1200" dirty="0" smtClean="0">
                          <a:solidFill>
                            <a:schemeClr val="tx1"/>
                          </a:solidFill>
                          <a:effectLst/>
                          <a:latin typeface="+mn-lt"/>
                          <a:ea typeface="+mn-ea"/>
                          <a:cs typeface="+mn-cs"/>
                        </a:rPr>
                        <a:t>une date d’effet immédiat ou différé</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50" b="0" dirty="0" smtClean="0">
                          <a:solidFill>
                            <a:schemeClr val="tx1"/>
                          </a:solidFill>
                          <a:latin typeface="+mn-lt"/>
                          <a:ea typeface="Verdana" panose="020B0604030504040204" pitchFamily="34" charset="0"/>
                          <a:cs typeface="Verdana" panose="020B0604030504040204" pitchFamily="34" charset="0"/>
                        </a:rPr>
                        <a:t>Du 01/06/19 au 31/10/19</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bl>
          </a:graphicData>
        </a:graphic>
      </p:graphicFrame>
    </p:spTree>
    <p:extLst>
      <p:ext uri="{BB962C8B-B14F-4D97-AF65-F5344CB8AC3E}">
        <p14:creationId xmlns:p14="http://schemas.microsoft.com/office/powerpoint/2010/main" val="285873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r>
              <a:rPr lang="fr-FR" b="1" dirty="0" smtClean="0"/>
              <a:t>PRÉVOYANCE</a:t>
            </a:r>
            <a:endParaRPr lang="fr-FR" b="1" dirty="0"/>
          </a:p>
        </p:txBody>
      </p:sp>
      <p:sp>
        <p:nvSpPr>
          <p:cNvPr id="5" name="Titre 4"/>
          <p:cNvSpPr>
            <a:spLocks noGrp="1"/>
          </p:cNvSpPr>
          <p:nvPr>
            <p:ph type="ctrTitle"/>
          </p:nvPr>
        </p:nvSpPr>
        <p:spPr/>
        <p:txBody>
          <a:bodyPr/>
          <a:lstStyle/>
          <a:p>
            <a:r>
              <a:rPr lang="fr-FR" sz="1300" dirty="0"/>
              <a:t>Récapitulatif des offres et accélérateurs</a:t>
            </a:r>
          </a:p>
        </p:txBody>
      </p:sp>
      <p:sp>
        <p:nvSpPr>
          <p:cNvPr id="7" name="Rectangle 6"/>
          <p:cNvSpPr/>
          <p:nvPr/>
        </p:nvSpPr>
        <p:spPr>
          <a:xfrm>
            <a:off x="7628505" y="19060"/>
            <a:ext cx="1493277" cy="338554"/>
          </a:xfrm>
          <a:prstGeom prst="rect">
            <a:avLst/>
          </a:prstGeom>
        </p:spPr>
        <p:txBody>
          <a:bodyPr wrap="square">
            <a:spAutoFit/>
          </a:bodyPr>
          <a:lstStyle/>
          <a:p>
            <a:pPr algn="r">
              <a:defRPr/>
            </a:pPr>
            <a:r>
              <a:rPr lang="fr-FR" sz="800" i="1" kern="0" dirty="0" smtClean="0">
                <a:solidFill>
                  <a:prstClr val="black">
                    <a:lumMod val="65000"/>
                    <a:lumOff val="35000"/>
                  </a:prstClr>
                </a:solidFill>
              </a:rPr>
              <a:t>Retrouvez le BOOK des Offres promotionnelles : </a:t>
            </a:r>
            <a:r>
              <a:rPr lang="fr-FR" sz="800" i="1" kern="0" dirty="0" smtClean="0">
                <a:solidFill>
                  <a:prstClr val="black">
                    <a:lumMod val="65000"/>
                    <a:lumOff val="35000"/>
                  </a:prstClr>
                </a:solidFill>
                <a:hlinkClick r:id="rId2"/>
              </a:rPr>
              <a:t>Clic ici</a:t>
            </a:r>
            <a:endParaRPr lang="fr-FR" sz="800" i="1" kern="0" dirty="0" smtClean="0">
              <a:solidFill>
                <a:prstClr val="black">
                  <a:lumMod val="65000"/>
                  <a:lumOff val="35000"/>
                </a:prstClr>
              </a:solidFill>
            </a:endParaRPr>
          </a:p>
        </p:txBody>
      </p:sp>
      <p:sp>
        <p:nvSpPr>
          <p:cNvPr id="9" name="Espace réservé du texte 10"/>
          <p:cNvSpPr txBox="1">
            <a:spLocks/>
          </p:cNvSpPr>
          <p:nvPr/>
        </p:nvSpPr>
        <p:spPr>
          <a:xfrm>
            <a:off x="1907704" y="2852936"/>
            <a:ext cx="4806866" cy="301297"/>
          </a:xfrm>
          <a:prstGeom prst="rect">
            <a:avLst/>
          </a:prstGeom>
        </p:spPr>
        <p:txBody>
          <a:bodyPr lIns="0" tIns="0" rIns="0" bIns="0" anchor="t"/>
          <a:lstStyle>
            <a:lvl1pPr marL="0" indent="0" algn="l" defTabSz="914400" rtl="0" eaLnBrk="1" latinLnBrk="0" hangingPunct="1">
              <a:lnSpc>
                <a:spcPts val="1700"/>
              </a:lnSpc>
              <a:spcBef>
                <a:spcPct val="20000"/>
              </a:spcBef>
              <a:buFont typeface="Arial" pitchFamily="34" charset="0"/>
              <a:buNone/>
              <a:defRPr sz="1600" kern="1200">
                <a:solidFill>
                  <a:schemeClr val="tx1">
                    <a:lumMod val="75000"/>
                    <a:lumOff val="25000"/>
                  </a:schemeClr>
                </a:solidFill>
                <a:latin typeface="Gill Sans MT" panose="020B0502020104020203" pitchFamily="34" charset="0"/>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fr-FR" sz="1300" b="1" dirty="0" smtClean="0">
                <a:solidFill>
                  <a:srgbClr val="C00000"/>
                </a:solidFill>
                <a:latin typeface="Calibri"/>
              </a:rPr>
              <a:t>BANCARISATION</a:t>
            </a:r>
            <a:endParaRPr lang="fr-FR" sz="1300" dirty="0">
              <a:latin typeface="Calibri"/>
            </a:endParaRPr>
          </a:p>
        </p:txBody>
      </p:sp>
      <p:sp>
        <p:nvSpPr>
          <p:cNvPr id="11"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31</a:t>
            </a:fld>
            <a:endParaRPr lang="fr-FR" sz="1200" dirty="0">
              <a:solidFill>
                <a:schemeClr val="tx1">
                  <a:tint val="75000"/>
                </a:schemeClr>
              </a:solidFill>
            </a:endParaRPr>
          </a:p>
        </p:txBody>
      </p:sp>
      <p:graphicFrame>
        <p:nvGraphicFramePr>
          <p:cNvPr id="3" name="Tableau 2"/>
          <p:cNvGraphicFramePr>
            <a:graphicFrameLocks noGrp="1"/>
          </p:cNvGraphicFramePr>
          <p:nvPr>
            <p:extLst>
              <p:ext uri="{D42A27DB-BD31-4B8C-83A1-F6EECF244321}">
                <p14:modId xmlns:p14="http://schemas.microsoft.com/office/powerpoint/2010/main" val="1361301746"/>
              </p:ext>
            </p:extLst>
          </p:nvPr>
        </p:nvGraphicFramePr>
        <p:xfrm>
          <a:off x="771432" y="1355498"/>
          <a:ext cx="7810951" cy="1353422"/>
        </p:xfrm>
        <a:graphic>
          <a:graphicData uri="http://schemas.openxmlformats.org/drawingml/2006/table">
            <a:tbl>
              <a:tblPr firstRow="1" bandRow="1"/>
              <a:tblGrid>
                <a:gridCol w="1177639"/>
                <a:gridCol w="2627040"/>
                <a:gridCol w="3170568"/>
                <a:gridCol w="835704"/>
              </a:tblGrid>
              <a:tr h="252000">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050" b="1" dirty="0" smtClean="0">
                          <a:solidFill>
                            <a:schemeClr val="bg1"/>
                          </a:solidFill>
                          <a:latin typeface="+mn-lt"/>
                          <a:ea typeface="Verdana" panose="020B0604030504040204" pitchFamily="34" charset="0"/>
                          <a:cs typeface="Verdana" panose="020B0604030504040204" pitchFamily="34" charset="0"/>
                        </a:rPr>
                        <a:t>PRODUIT</a:t>
                      </a:r>
                      <a:endParaRPr lang="fr-FR" sz="1050" b="1"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ap="flat" cmpd="sng" algn="ctr">
                      <a:solidFill>
                        <a:srgbClr val="C00000"/>
                      </a:solidFill>
                      <a:prstDash val="solid"/>
                      <a:round/>
                      <a:headEnd type="none" w="med" len="med"/>
                      <a:tailEnd type="none" w="med" len="med"/>
                    </a:lnL>
                    <a:lnR w="12700" cmpd="sng">
                      <a:solidFill>
                        <a:sysClr val="window" lastClr="FFFFFF"/>
                      </a:solidFill>
                    </a:lnR>
                    <a:lnT w="12700" cmpd="sng">
                      <a:solidFill>
                        <a:sysClr val="window" lastClr="FFFFFF"/>
                      </a:solidFill>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PROMO</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CONDITIONS</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PÉRIODE</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r>
              <a:tr h="539551">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err="1" smtClean="0">
                          <a:solidFill>
                            <a:schemeClr val="tx1"/>
                          </a:solidFill>
                          <a:effectLst/>
                          <a:latin typeface="+mn-lt"/>
                          <a:ea typeface="+mn-ea"/>
                          <a:cs typeface="+mn-cs"/>
                        </a:rPr>
                        <a:t>Sécur'Famille</a:t>
                      </a:r>
                      <a:endParaRPr lang="fr-FR" sz="1100" b="1" i="0" u="none" strike="noStrike" kern="1200" dirty="0" smtClean="0">
                        <a:solidFill>
                          <a:schemeClr val="tx1"/>
                        </a:solidFill>
                        <a:effectLst/>
                        <a:latin typeface="+mn-lt"/>
                        <a:ea typeface="+mn-ea"/>
                        <a:cs typeface="+mn-cs"/>
                      </a:endParaRPr>
                    </a:p>
                  </a:txBody>
                  <a:tcPr marL="46800" marR="46800" marT="18000" marB="18000" anchor="ctr">
                    <a:lnL w="6350" cap="flat" cmpd="sng" algn="ctr">
                      <a:solidFill>
                        <a:srgbClr val="C31632"/>
                      </a:solidFill>
                      <a:prstDash val="solid"/>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100" b="0" i="0" u="none" strike="noStrike" kern="1200" dirty="0" smtClean="0">
                          <a:solidFill>
                            <a:schemeClr val="tx1"/>
                          </a:solidFill>
                          <a:effectLst/>
                          <a:latin typeface="+mn-lt"/>
                          <a:ea typeface="+mn-ea"/>
                          <a:cs typeface="+mn-cs"/>
                        </a:rPr>
                        <a:t>Réduction tarifaire couple de </a:t>
                      </a:r>
                      <a:r>
                        <a:rPr lang="fr-FR" sz="1100" b="1" i="0" u="none" strike="noStrike" kern="1200" dirty="0" smtClean="0">
                          <a:solidFill>
                            <a:schemeClr val="tx1"/>
                          </a:solidFill>
                          <a:effectLst/>
                          <a:latin typeface="+mn-lt"/>
                          <a:ea typeface="+mn-ea"/>
                          <a:cs typeface="+mn-cs"/>
                        </a:rPr>
                        <a:t>10% </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ctr" latinLnBrk="0" hangingPunct="1">
                        <a:lnSpc>
                          <a:spcPct val="100000"/>
                        </a:lnSpc>
                        <a:spcBef>
                          <a:spcPts val="0"/>
                        </a:spcBef>
                        <a:spcAft>
                          <a:spcPts val="0"/>
                        </a:spcAft>
                        <a:buClrTx/>
                        <a:buSzTx/>
                        <a:buFont typeface="Arial Narrow" panose="020B0606020202030204" pitchFamily="34" charset="0"/>
                        <a:buNone/>
                        <a:tabLst/>
                        <a:defRPr/>
                      </a:pPr>
                      <a:r>
                        <a:rPr lang="fr-FR" sz="1100" b="0" i="0" u="none" strike="noStrike" kern="1200" dirty="0" smtClean="0">
                          <a:solidFill>
                            <a:schemeClr val="tx1"/>
                          </a:solidFill>
                          <a:effectLst/>
                          <a:latin typeface="+mn-lt"/>
                          <a:ea typeface="+mn-ea"/>
                          <a:cs typeface="+mn-cs"/>
                        </a:rPr>
                        <a:t>Remise de 10% appliquée sur les cotisations du 2</a:t>
                      </a:r>
                      <a:r>
                        <a:rPr lang="fr-FR" sz="1100" b="0" i="0" u="none" strike="noStrike" kern="1200" baseline="30000" dirty="0" smtClean="0">
                          <a:solidFill>
                            <a:schemeClr val="tx1"/>
                          </a:solidFill>
                          <a:effectLst/>
                          <a:latin typeface="+mn-lt"/>
                          <a:ea typeface="+mn-ea"/>
                          <a:cs typeface="+mn-cs"/>
                        </a:rPr>
                        <a:t>nd</a:t>
                      </a:r>
                      <a:r>
                        <a:rPr lang="fr-FR" sz="1100" b="0" i="0" u="none" strike="noStrike" kern="1200" dirty="0" smtClean="0">
                          <a:solidFill>
                            <a:schemeClr val="tx1"/>
                          </a:solidFill>
                          <a:effectLst/>
                          <a:latin typeface="+mn-lt"/>
                          <a:ea typeface="+mn-ea"/>
                          <a:cs typeface="+mn-cs"/>
                        </a:rPr>
                        <a:t> contrat si adhésion dans la même année que le</a:t>
                      </a:r>
                      <a:r>
                        <a:rPr lang="fr-FR" sz="1100" b="0" i="0" u="none" strike="noStrike" kern="1200" baseline="0" dirty="0" smtClean="0">
                          <a:solidFill>
                            <a:schemeClr val="tx1"/>
                          </a:solidFill>
                          <a:effectLst/>
                          <a:latin typeface="+mn-lt"/>
                          <a:ea typeface="+mn-ea"/>
                          <a:cs typeface="+mn-cs"/>
                        </a:rPr>
                        <a:t> </a:t>
                      </a:r>
                      <a:r>
                        <a:rPr lang="fr-FR" sz="1100" b="0" i="0" u="none" strike="noStrike" kern="1200" dirty="0" smtClean="0">
                          <a:solidFill>
                            <a:schemeClr val="tx1"/>
                          </a:solidFill>
                          <a:effectLst/>
                          <a:latin typeface="+mn-lt"/>
                          <a:ea typeface="+mn-ea"/>
                          <a:cs typeface="+mn-cs"/>
                        </a:rPr>
                        <a:t>conjoint</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0" dirty="0" smtClean="0">
                          <a:solidFill>
                            <a:schemeClr val="tx1"/>
                          </a:solidFill>
                          <a:latin typeface="+mn-lt"/>
                          <a:ea typeface="Verdana" panose="020B0604030504040204" pitchFamily="34" charset="0"/>
                          <a:cs typeface="Verdana" panose="020B0604030504040204" pitchFamily="34" charset="0"/>
                        </a:rPr>
                        <a:t>Pérenne</a:t>
                      </a:r>
                      <a:endParaRPr lang="fr-FR" sz="1100" b="0" i="0" u="none" strike="noStrike" kern="1200" dirty="0" smtClean="0">
                        <a:solidFill>
                          <a:schemeClr val="tx1"/>
                        </a:solidFill>
                        <a:effectLst/>
                        <a:latin typeface="+mn-lt"/>
                        <a:ea typeface="+mn-ea"/>
                        <a:cs typeface="+mn-cs"/>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39551">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1" baseline="0" dirty="0" smtClean="0">
                          <a:solidFill>
                            <a:schemeClr val="tx1"/>
                          </a:solidFill>
                          <a:latin typeface="+mn-lt"/>
                          <a:ea typeface="Verdana" panose="020B0604030504040204" pitchFamily="34" charset="0"/>
                          <a:cs typeface="Verdana" panose="020B0604030504040204" pitchFamily="34" charset="0"/>
                        </a:rPr>
                        <a:t>Garantie Santé Jeunes</a:t>
                      </a:r>
                      <a:endParaRPr lang="fr-FR" sz="1100" b="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olid"/>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b="1" dirty="0" smtClean="0">
                          <a:solidFill>
                            <a:schemeClr val="tx1"/>
                          </a:solidFill>
                          <a:latin typeface="+mn-lt"/>
                          <a:ea typeface="Verdana" panose="020B0604030504040204" pitchFamily="34" charset="0"/>
                          <a:cs typeface="Verdana" panose="020B0604030504040204" pitchFamily="34" charset="0"/>
                        </a:rPr>
                        <a:t>1 mois de cotisation offert</a:t>
                      </a:r>
                      <a:r>
                        <a:rPr lang="fr-FR" sz="1100" b="1" baseline="0" dirty="0" smtClean="0">
                          <a:solidFill>
                            <a:schemeClr val="tx1"/>
                          </a:solidFill>
                          <a:latin typeface="+mn-lt"/>
                          <a:ea typeface="Verdana" panose="020B0604030504040204" pitchFamily="34" charset="0"/>
                          <a:cs typeface="Verdana" panose="020B0604030504040204" pitchFamily="34" charset="0"/>
                        </a:rPr>
                        <a:t> </a:t>
                      </a:r>
                      <a:r>
                        <a:rPr lang="fr-FR" sz="1100" b="0" baseline="0" dirty="0" smtClean="0">
                          <a:solidFill>
                            <a:schemeClr val="tx1"/>
                          </a:solidFill>
                          <a:latin typeface="+mn-lt"/>
                          <a:ea typeface="Verdana" panose="020B0604030504040204" pitchFamily="34" charset="0"/>
                          <a:cs typeface="Verdana" panose="020B0604030504040204" pitchFamily="34" charset="0"/>
                        </a:rPr>
                        <a:t>: Garantie santé Côté Je F1</a:t>
                      </a:r>
                      <a:endParaRPr lang="fr-FR" sz="1100" b="0"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b="0" i="0" u="none" strike="noStrike" kern="1200" dirty="0" smtClean="0">
                          <a:solidFill>
                            <a:schemeClr val="tx1"/>
                          </a:solidFill>
                          <a:effectLst/>
                          <a:latin typeface="+mn-lt"/>
                          <a:ea typeface="+mn-ea"/>
                          <a:cs typeface="+mn-cs"/>
                        </a:rPr>
                        <a:t>Valable pour toute 1ère souscription avec</a:t>
                      </a:r>
                      <a:r>
                        <a:rPr lang="fr-FR" sz="1100" b="0" i="0" u="none" strike="noStrike" kern="1200" baseline="0" dirty="0" smtClean="0">
                          <a:solidFill>
                            <a:schemeClr val="tx1"/>
                          </a:solidFill>
                          <a:effectLst/>
                          <a:latin typeface="+mn-lt"/>
                          <a:ea typeface="+mn-ea"/>
                          <a:cs typeface="+mn-cs"/>
                        </a:rPr>
                        <a:t> </a:t>
                      </a:r>
                      <a:r>
                        <a:rPr lang="fr-FR" sz="1100" b="0" i="0" u="none" strike="noStrike" kern="1200" dirty="0" smtClean="0">
                          <a:solidFill>
                            <a:schemeClr val="tx1"/>
                          </a:solidFill>
                          <a:effectLst/>
                          <a:latin typeface="+mn-lt"/>
                          <a:ea typeface="+mn-ea"/>
                          <a:cs typeface="+mn-cs"/>
                        </a:rPr>
                        <a:t>une date d’effet immédiat ou différé</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0" dirty="0" smtClean="0">
                          <a:solidFill>
                            <a:schemeClr val="tx1"/>
                          </a:solidFill>
                          <a:latin typeface="+mn-lt"/>
                          <a:ea typeface="Verdana" panose="020B0604030504040204" pitchFamily="34" charset="0"/>
                          <a:cs typeface="Verdana" panose="020B0604030504040204" pitchFamily="34" charset="0"/>
                        </a:rPr>
                        <a:t>Du 01/06/19 au 31/10/19</a:t>
                      </a:r>
                    </a:p>
                  </a:txBody>
                  <a:tcPr marL="46800" marR="46800" marT="18000" marB="18000" anchor="ctr">
                    <a:lnL w="3175" cap="flat" cmpd="sng" algn="ctr">
                      <a:solidFill>
                        <a:srgbClr val="C31632"/>
                      </a:solidFill>
                      <a:prstDash val="sysDash"/>
                      <a:round/>
                      <a:headEnd type="none" w="med" len="med"/>
                      <a:tailEnd type="none" w="med" len="med"/>
                    </a:lnL>
                    <a:lnR w="3175" cap="flat" cmpd="sng" algn="ctr">
                      <a:solidFill>
                        <a:srgbClr val="C31632"/>
                      </a:solidFill>
                      <a:prstDash val="sysDash"/>
                      <a:round/>
                      <a:headEnd type="none" w="med" len="med"/>
                      <a:tailEnd type="none" w="med" len="med"/>
                    </a:lnR>
                    <a:lnT w="6350" cap="flat" cmpd="sng" algn="ctr">
                      <a:solidFill>
                        <a:srgbClr val="C31632"/>
                      </a:solidFill>
                      <a:prstDash val="solid"/>
                      <a:round/>
                      <a:headEnd type="none" w="med" len="med"/>
                      <a:tailEnd type="none" w="med" len="med"/>
                    </a:lnT>
                    <a:lnB w="635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bl>
          </a:graphicData>
        </a:graphic>
      </p:graphicFrame>
      <p:graphicFrame>
        <p:nvGraphicFramePr>
          <p:cNvPr id="17" name="Tableau 16"/>
          <p:cNvGraphicFramePr>
            <a:graphicFrameLocks noGrp="1"/>
          </p:cNvGraphicFramePr>
          <p:nvPr>
            <p:extLst>
              <p:ext uri="{D42A27DB-BD31-4B8C-83A1-F6EECF244321}">
                <p14:modId xmlns:p14="http://schemas.microsoft.com/office/powerpoint/2010/main" val="2767559833"/>
              </p:ext>
            </p:extLst>
          </p:nvPr>
        </p:nvGraphicFramePr>
        <p:xfrm>
          <a:off x="755576" y="3212976"/>
          <a:ext cx="7826807" cy="2968920"/>
        </p:xfrm>
        <a:graphic>
          <a:graphicData uri="http://schemas.openxmlformats.org/drawingml/2006/table">
            <a:tbl>
              <a:tblPr firstRow="1" bandRow="1"/>
              <a:tblGrid>
                <a:gridCol w="1080121"/>
                <a:gridCol w="2737410"/>
                <a:gridCol w="3181276"/>
                <a:gridCol w="828000"/>
              </a:tblGrid>
              <a:tr h="259200">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b="1" dirty="0" smtClean="0">
                          <a:solidFill>
                            <a:schemeClr val="bg1"/>
                          </a:solidFill>
                          <a:latin typeface="+mn-lt"/>
                          <a:ea typeface="Verdana" panose="020B0604030504040204" pitchFamily="34" charset="0"/>
                          <a:cs typeface="Verdana" panose="020B0604030504040204" pitchFamily="34" charset="0"/>
                        </a:rPr>
                        <a:t>PRODUIT</a:t>
                      </a:r>
                      <a:endParaRPr lang="fr-FR" sz="1200" b="1"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ap="flat" cmpd="sng" algn="ctr">
                      <a:solidFill>
                        <a:srgbClr val="C00000"/>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PROMO</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CONDITIONS</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sz="1200" dirty="0" smtClean="0">
                          <a:solidFill>
                            <a:schemeClr val="bg1"/>
                          </a:solidFill>
                          <a:latin typeface="+mn-lt"/>
                          <a:ea typeface="Verdana" panose="020B0604030504040204" pitchFamily="34" charset="0"/>
                          <a:cs typeface="Verdana" panose="020B0604030504040204" pitchFamily="34" charset="0"/>
                        </a:rPr>
                        <a:t>PÉRIODE</a:t>
                      </a:r>
                      <a:endParaRPr lang="fr-FR" sz="1200" dirty="0">
                        <a:solidFill>
                          <a:schemeClr val="bg1"/>
                        </a:solidFill>
                        <a:latin typeface="+mn-lt"/>
                        <a:ea typeface="Verdana" panose="020B0604030504040204" pitchFamily="34" charset="0"/>
                        <a:cs typeface="Verdana" panose="020B0604030504040204" pitchFamily="34" charset="0"/>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rgbClr val="C31632"/>
                    </a:solidFill>
                  </a:tcPr>
                </a:tc>
              </a:tr>
              <a:tr h="610070">
                <a:tc rowSpan="3">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1" dirty="0" smtClean="0">
                          <a:solidFill>
                            <a:schemeClr val="tx1"/>
                          </a:solidFill>
                          <a:latin typeface="+mn-lt"/>
                          <a:ea typeface="Verdana" panose="020B0604030504040204" pitchFamily="34" charset="0"/>
                          <a:cs typeface="Verdana" panose="020B0604030504040204" pitchFamily="34" charset="0"/>
                        </a:rPr>
                        <a:t>Bouquet Liberté</a:t>
                      </a: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b="1" dirty="0" smtClean="0">
                          <a:solidFill>
                            <a:schemeClr val="tx1"/>
                          </a:solidFill>
                          <a:latin typeface="+mn-lt"/>
                          <a:ea typeface="Verdana" panose="020B0604030504040204" pitchFamily="34" charset="0"/>
                          <a:cs typeface="Verdana" panose="020B0604030504040204" pitchFamily="34" charset="0"/>
                        </a:rPr>
                        <a:t>-50%</a:t>
                      </a:r>
                      <a:r>
                        <a:rPr lang="fr-FR" sz="1100" b="1" baseline="0" dirty="0" smtClean="0">
                          <a:solidFill>
                            <a:schemeClr val="tx1"/>
                          </a:solidFill>
                          <a:latin typeface="+mn-lt"/>
                          <a:ea typeface="Verdana" panose="020B0604030504040204" pitchFamily="34" charset="0"/>
                          <a:cs typeface="Verdana" panose="020B0604030504040204" pitchFamily="34" charset="0"/>
                        </a:rPr>
                        <a:t> sur le BL </a:t>
                      </a:r>
                      <a:r>
                        <a:rPr lang="fr-FR" sz="1100" b="1" dirty="0" smtClean="0">
                          <a:solidFill>
                            <a:schemeClr val="tx1"/>
                          </a:solidFill>
                          <a:latin typeface="+mn-lt"/>
                          <a:ea typeface="Verdana" panose="020B0604030504040204" pitchFamily="34" charset="0"/>
                          <a:cs typeface="Verdana" panose="020B0604030504040204" pitchFamily="34" charset="0"/>
                        </a:rPr>
                        <a:t>pendant 1 an </a:t>
                      </a:r>
                      <a:r>
                        <a:rPr lang="fr-FR" sz="1100" dirty="0" smtClean="0">
                          <a:solidFill>
                            <a:schemeClr val="tx1"/>
                          </a:solidFill>
                          <a:latin typeface="+mn-lt"/>
                          <a:ea typeface="Verdana" panose="020B0604030504040204" pitchFamily="34" charset="0"/>
                          <a:cs typeface="Verdana" panose="020B0604030504040204" pitchFamily="34" charset="0"/>
                        </a:rPr>
                        <a:t>s'il est souscrit avec une Izicarte Premier, Izicarte Platinum ou une carte Visa Infinite</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dirty="0" smtClean="0">
                          <a:solidFill>
                            <a:schemeClr val="tx1"/>
                          </a:solidFill>
                          <a:latin typeface="+mn-lt"/>
                          <a:ea typeface="Verdana" panose="020B0604030504040204" pitchFamily="34" charset="0"/>
                          <a:cs typeface="Verdana" panose="020B0604030504040204" pitchFamily="34" charset="0"/>
                        </a:rPr>
                        <a:t>Réservée aux entrées en relation (clients non détenteurs de carte bancaire) qui souscrivent pour la 1ère fois à un BL ou montées en gamme dans un BL (ou d’un ancien forfait) depuis une carte inférieure. </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sz="1100" dirty="0" smtClean="0">
                          <a:solidFill>
                            <a:schemeClr val="tx1"/>
                          </a:solidFill>
                          <a:latin typeface="+mn-lt"/>
                          <a:ea typeface="Verdana" panose="020B0604030504040204" pitchFamily="34" charset="0"/>
                          <a:cs typeface="Verdana" panose="020B0604030504040204" pitchFamily="34" charset="0"/>
                        </a:rPr>
                        <a:t>Pérenne</a:t>
                      </a:r>
                      <a:endParaRPr lang="fr-FR" sz="110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2381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900" b="0" dirty="0">
                        <a:solidFill>
                          <a:schemeClr val="tx1"/>
                        </a:solidFill>
                        <a:latin typeface="+mn-lt"/>
                        <a:ea typeface="Verdana" panose="020B0604030504040204" pitchFamily="34" charset="0"/>
                        <a:cs typeface="Verdana" panose="020B0604030504040204" pitchFamily="34" charset="0"/>
                      </a:endParaRPr>
                    </a:p>
                  </a:txBody>
                  <a:tcPr marL="45720" marR="45720" anchor="ctr">
                    <a:lnL w="12700" cap="flat" cmpd="sng" algn="ctr">
                      <a:solidFill>
                        <a:schemeClr val="accent1"/>
                      </a:solidFill>
                      <a:prstDash val="solid"/>
                      <a:round/>
                      <a:headEnd type="none" w="med" len="med"/>
                      <a:tailEnd type="none" w="med" len="med"/>
                    </a:lnL>
                    <a:lnR w="6350" cap="flat" cmpd="sng" algn="ctr">
                      <a:solidFill>
                        <a:schemeClr val="accent1"/>
                      </a:solidFill>
                      <a:prstDash val="sysDot"/>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b="1" dirty="0" smtClean="0">
                          <a:solidFill>
                            <a:schemeClr val="tx1"/>
                          </a:solidFill>
                          <a:latin typeface="+mn-lt"/>
                          <a:ea typeface="Verdana" panose="020B0604030504040204" pitchFamily="34" charset="0"/>
                          <a:cs typeface="Verdana" panose="020B0604030504040204" pitchFamily="34" charset="0"/>
                        </a:rPr>
                        <a:t>Avantage 2</a:t>
                      </a:r>
                      <a:r>
                        <a:rPr lang="fr-FR" sz="1100" b="1" baseline="30000" dirty="0" smtClean="0">
                          <a:solidFill>
                            <a:schemeClr val="tx1"/>
                          </a:solidFill>
                          <a:latin typeface="+mn-lt"/>
                          <a:ea typeface="Verdana" panose="020B0604030504040204" pitchFamily="34" charset="0"/>
                          <a:cs typeface="Verdana" panose="020B0604030504040204" pitchFamily="34" charset="0"/>
                        </a:rPr>
                        <a:t>ème</a:t>
                      </a:r>
                      <a:r>
                        <a:rPr lang="fr-FR" sz="1100" b="1" dirty="0" smtClean="0">
                          <a:solidFill>
                            <a:schemeClr val="tx1"/>
                          </a:solidFill>
                          <a:latin typeface="+mn-lt"/>
                          <a:ea typeface="Verdana" panose="020B0604030504040204" pitchFamily="34" charset="0"/>
                          <a:cs typeface="Verdana" panose="020B0604030504040204" pitchFamily="34" charset="0"/>
                        </a:rPr>
                        <a:t> carte </a:t>
                      </a:r>
                      <a:r>
                        <a:rPr lang="fr-FR" sz="1100" dirty="0" smtClean="0">
                          <a:solidFill>
                            <a:schemeClr val="tx1"/>
                          </a:solidFill>
                          <a:latin typeface="+mn-lt"/>
                          <a:ea typeface="Verdana" panose="020B0604030504040204" pitchFamily="34" charset="0"/>
                          <a:cs typeface="Verdana" panose="020B0604030504040204" pitchFamily="34" charset="0"/>
                        </a:rPr>
                        <a:t>: Tarification préférentielle</a:t>
                      </a:r>
                      <a:r>
                        <a:rPr lang="fr-FR" sz="1100" baseline="0" dirty="0" smtClean="0">
                          <a:solidFill>
                            <a:schemeClr val="tx1"/>
                          </a:solidFill>
                          <a:latin typeface="+mn-lt"/>
                          <a:ea typeface="Verdana" panose="020B0604030504040204" pitchFamily="34" charset="0"/>
                          <a:cs typeface="Verdana" panose="020B0604030504040204" pitchFamily="34" charset="0"/>
                        </a:rPr>
                        <a:t> sur une 2</a:t>
                      </a:r>
                      <a:r>
                        <a:rPr lang="fr-FR" sz="1100" baseline="30000" dirty="0" smtClean="0">
                          <a:solidFill>
                            <a:schemeClr val="tx1"/>
                          </a:solidFill>
                          <a:latin typeface="+mn-lt"/>
                          <a:ea typeface="Verdana" panose="020B0604030504040204" pitchFamily="34" charset="0"/>
                          <a:cs typeface="Verdana" panose="020B0604030504040204" pitchFamily="34" charset="0"/>
                        </a:rPr>
                        <a:t>ème</a:t>
                      </a:r>
                      <a:r>
                        <a:rPr lang="fr-FR" sz="1100" baseline="0" dirty="0" smtClean="0">
                          <a:solidFill>
                            <a:schemeClr val="tx1"/>
                          </a:solidFill>
                          <a:latin typeface="+mn-lt"/>
                          <a:ea typeface="Verdana" panose="020B0604030504040204" pitchFamily="34" charset="0"/>
                          <a:cs typeface="Verdana" panose="020B0604030504040204" pitchFamily="34" charset="0"/>
                        </a:rPr>
                        <a:t> carte selon le type de carte</a:t>
                      </a:r>
                      <a:endParaRPr lang="fr-FR" sz="1100"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dirty="0" smtClean="0">
                          <a:solidFill>
                            <a:schemeClr val="tx1"/>
                          </a:solidFill>
                          <a:latin typeface="+mn-lt"/>
                          <a:ea typeface="Verdana" panose="020B0604030504040204" pitchFamily="34" charset="0"/>
                          <a:cs typeface="Verdana" panose="020B0604030504040204" pitchFamily="34" charset="0"/>
                        </a:rPr>
                        <a:t>Réservée aux</a:t>
                      </a:r>
                      <a:r>
                        <a:rPr lang="fr-FR" sz="1100" baseline="0" dirty="0" smtClean="0">
                          <a:solidFill>
                            <a:schemeClr val="tx1"/>
                          </a:solidFill>
                          <a:latin typeface="+mn-lt"/>
                          <a:ea typeface="Verdana" panose="020B0604030504040204" pitchFamily="34" charset="0"/>
                          <a:cs typeface="Verdana" panose="020B0604030504040204" pitchFamily="34" charset="0"/>
                        </a:rPr>
                        <a:t> détenteurs d’un Bouquet Liberté </a:t>
                      </a:r>
                      <a:br>
                        <a:rPr lang="fr-FR" sz="1100" baseline="0" dirty="0" smtClean="0">
                          <a:solidFill>
                            <a:schemeClr val="tx1"/>
                          </a:solidFill>
                          <a:latin typeface="+mn-lt"/>
                          <a:ea typeface="Verdana" panose="020B0604030504040204" pitchFamily="34" charset="0"/>
                          <a:cs typeface="Verdana" panose="020B0604030504040204" pitchFamily="34" charset="0"/>
                        </a:rPr>
                      </a:br>
                      <a:r>
                        <a:rPr lang="fr-FR" sz="1100" baseline="0" dirty="0" smtClean="0">
                          <a:solidFill>
                            <a:schemeClr val="tx1"/>
                          </a:solidFill>
                          <a:latin typeface="+mn-lt"/>
                          <a:ea typeface="Verdana" panose="020B0604030504040204" pitchFamily="34" charset="0"/>
                          <a:cs typeface="Verdana" panose="020B0604030504040204" pitchFamily="34" charset="0"/>
                        </a:rPr>
                        <a:t>(détails des offres dans la brochure tarifaire)</a:t>
                      </a:r>
                      <a:endParaRPr lang="fr-FR" sz="1100"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sz="1100" dirty="0" smtClean="0">
                          <a:solidFill>
                            <a:schemeClr val="tx1"/>
                          </a:solidFill>
                          <a:latin typeface="+mn-lt"/>
                          <a:ea typeface="Verdana" panose="020B0604030504040204" pitchFamily="34" charset="0"/>
                          <a:cs typeface="Verdana" panose="020B0604030504040204" pitchFamily="34" charset="0"/>
                        </a:rPr>
                        <a:t>Pérenne</a:t>
                      </a:r>
                      <a:endParaRPr lang="fr-FR" sz="110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2381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900" b="0" dirty="0">
                        <a:solidFill>
                          <a:schemeClr val="tx1"/>
                        </a:solidFill>
                        <a:latin typeface="+mn-lt"/>
                        <a:ea typeface="Verdana" panose="020B0604030504040204" pitchFamily="34" charset="0"/>
                        <a:cs typeface="Verdana" panose="020B0604030504040204" pitchFamily="34" charset="0"/>
                      </a:endParaRPr>
                    </a:p>
                  </a:txBody>
                  <a:tcPr marL="45720" marR="45720" anchor="ctr">
                    <a:lnL w="12700" cap="flat" cmpd="sng" algn="ctr">
                      <a:solidFill>
                        <a:schemeClr val="accent1"/>
                      </a:solidFill>
                      <a:prstDash val="solid"/>
                      <a:round/>
                      <a:headEnd type="none" w="med" len="med"/>
                      <a:tailEnd type="none" w="med" len="med"/>
                    </a:lnL>
                    <a:lnR w="6350" cap="flat" cmpd="sng" algn="ctr">
                      <a:solidFill>
                        <a:schemeClr val="accent1"/>
                      </a:solidFill>
                      <a:prstDash val="sysDot"/>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sz="1100" b="1" dirty="0" smtClean="0">
                          <a:solidFill>
                            <a:schemeClr val="tx1"/>
                          </a:solidFill>
                          <a:latin typeface="+mn-lt"/>
                          <a:ea typeface="Verdana" panose="020B0604030504040204" pitchFamily="34" charset="0"/>
                          <a:cs typeface="Verdana" panose="020B0604030504040204" pitchFamily="34" charset="0"/>
                        </a:rPr>
                        <a:t>Services complémentaires </a:t>
                      </a:r>
                      <a:r>
                        <a:rPr lang="fr-FR" sz="1100" dirty="0" smtClean="0">
                          <a:solidFill>
                            <a:schemeClr val="tx1"/>
                          </a:solidFill>
                          <a:latin typeface="+mn-lt"/>
                          <a:ea typeface="Verdana" panose="020B0604030504040204" pitchFamily="34" charset="0"/>
                          <a:cs typeface="Verdana" panose="020B0604030504040204" pitchFamily="34" charset="0"/>
                        </a:rPr>
                        <a:t>: -10%</a:t>
                      </a:r>
                      <a:r>
                        <a:rPr lang="fr-FR" sz="1100" baseline="0" dirty="0" smtClean="0">
                          <a:solidFill>
                            <a:schemeClr val="tx1"/>
                          </a:solidFill>
                          <a:latin typeface="+mn-lt"/>
                          <a:ea typeface="Verdana" panose="020B0604030504040204" pitchFamily="34" charset="0"/>
                          <a:cs typeface="Verdana" panose="020B0604030504040204" pitchFamily="34" charset="0"/>
                        </a:rPr>
                        <a:t> à -30% de remise sur les prix des services à l’unité</a:t>
                      </a:r>
                      <a:endParaRPr lang="fr-FR" sz="1100"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l"/>
                      <a:endParaRPr lang="fr-FR" sz="900" dirty="0" smtClean="0">
                        <a:solidFill>
                          <a:schemeClr val="tx1"/>
                        </a:solidFill>
                        <a:latin typeface="+mn-lt"/>
                        <a:ea typeface="Verdana" panose="020B0604030504040204" pitchFamily="34" charset="0"/>
                        <a:cs typeface="Verdana" panose="020B0604030504040204" pitchFamily="34" charset="0"/>
                      </a:endParaRPr>
                    </a:p>
                  </a:txBody>
                  <a:tcPr marL="45720" marR="45720" anchor="ctr">
                    <a:lnL w="6350" cap="flat" cmpd="sng" algn="ctr">
                      <a:solidFill>
                        <a:schemeClr val="accent1"/>
                      </a:solidFill>
                      <a:prstDash val="sysDot"/>
                      <a:round/>
                      <a:headEnd type="none" w="med" len="med"/>
                      <a:tailEnd type="none" w="med" len="med"/>
                    </a:lnL>
                    <a:lnR w="6350" cap="flat" cmpd="sng" algn="ctr">
                      <a:solidFill>
                        <a:schemeClr val="accent1"/>
                      </a:solidFill>
                      <a:prstDash val="sysDot"/>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vMerge="1">
                  <a:txBody>
                    <a:bodyPr/>
                    <a:lstStyle/>
                    <a:p>
                      <a:pPr algn="l"/>
                      <a:endParaRPr lang="fr-FR" sz="900" dirty="0">
                        <a:solidFill>
                          <a:schemeClr val="tx1"/>
                        </a:solidFill>
                        <a:latin typeface="+mn-lt"/>
                        <a:ea typeface="Verdana" panose="020B0604030504040204" pitchFamily="34" charset="0"/>
                        <a:cs typeface="Verdana" panose="020B0604030504040204" pitchFamily="34" charset="0"/>
                      </a:endParaRPr>
                    </a:p>
                  </a:txBody>
                  <a:tcPr marL="45720" marR="45720" anchor="ctr">
                    <a:lnL w="6350" cap="flat" cmpd="sng" algn="ctr">
                      <a:solidFill>
                        <a:schemeClr val="accent1"/>
                      </a:solidFill>
                      <a:prstDash val="sysDot"/>
                      <a:round/>
                      <a:headEnd type="none" w="med" len="med"/>
                      <a:tailEnd type="none" w="med" len="med"/>
                    </a:lnL>
                    <a:lnR w="6350" cap="flat" cmpd="sng" algn="ctr">
                      <a:solidFill>
                        <a:schemeClr val="accent1"/>
                      </a:solidFill>
                      <a:prstDash val="sysDot"/>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r>
              <a:tr h="323818">
                <a:tc rowSpan="2">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1" kern="1200" baseline="0" dirty="0" smtClean="0">
                          <a:solidFill>
                            <a:schemeClr val="tx1"/>
                          </a:solidFill>
                          <a:latin typeface="+mn-lt"/>
                          <a:ea typeface="Verdana" panose="020B0604030504040204" pitchFamily="34" charset="0"/>
                          <a:cs typeface="Verdana" panose="020B0604030504040204" pitchFamily="34" charset="0"/>
                        </a:rPr>
                        <a:t>Offre Campagne Jeunes – Bouquet Liberté*</a:t>
                      </a:r>
                      <a:endParaRPr lang="fr-FR" sz="1100" b="1" kern="120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12700" cap="flat" cmpd="sng" algn="ctr">
                      <a:solidFill>
                        <a:srgbClr val="C31632"/>
                      </a:solidFill>
                      <a:prstDash val="solid"/>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 typeface="Arial Narrow" panose="020B0606020202030204" pitchFamily="34" charset="0"/>
                        <a:buNone/>
                        <a:tabLst/>
                        <a:defRPr/>
                      </a:pPr>
                      <a:r>
                        <a:rPr lang="fr-FR" sz="1100" kern="1200" dirty="0" smtClean="0">
                          <a:solidFill>
                            <a:schemeClr val="tx1"/>
                          </a:solidFill>
                          <a:latin typeface="+mn-lt"/>
                          <a:ea typeface="Verdana" panose="020B0604030504040204" pitchFamily="34" charset="0"/>
                          <a:cs typeface="Verdana" panose="020B0604030504040204" pitchFamily="34" charset="0"/>
                        </a:rPr>
                        <a:t>16-21 ans</a:t>
                      </a:r>
                      <a:r>
                        <a:rPr lang="fr-FR" sz="1100" kern="1200" baseline="0" dirty="0" smtClean="0">
                          <a:solidFill>
                            <a:schemeClr val="tx1"/>
                          </a:solidFill>
                          <a:latin typeface="+mn-lt"/>
                          <a:ea typeface="Verdana" panose="020B0604030504040204" pitchFamily="34" charset="0"/>
                          <a:cs typeface="Verdana" panose="020B0604030504040204" pitchFamily="34" charset="0"/>
                        </a:rPr>
                        <a:t> </a:t>
                      </a:r>
                      <a:r>
                        <a:rPr lang="fr-FR" sz="1100" b="1" kern="1200" baseline="0" dirty="0" smtClean="0">
                          <a:solidFill>
                            <a:schemeClr val="tx1"/>
                          </a:solidFill>
                          <a:latin typeface="+mn-lt"/>
                          <a:ea typeface="Verdana" panose="020B0604030504040204" pitchFamily="34" charset="0"/>
                          <a:cs typeface="Verdana" panose="020B0604030504040204" pitchFamily="34" charset="0"/>
                        </a:rPr>
                        <a:t>: BL Gratuit pendant 2 ans </a:t>
                      </a:r>
                      <a:r>
                        <a:rPr lang="fr-FR" sz="1100" kern="1200" baseline="0" dirty="0" smtClean="0">
                          <a:solidFill>
                            <a:schemeClr val="tx1"/>
                          </a:solidFill>
                          <a:latin typeface="+mn-lt"/>
                          <a:ea typeface="Verdana" panose="020B0604030504040204" pitchFamily="34" charset="0"/>
                          <a:cs typeface="Verdana" panose="020B0604030504040204" pitchFamily="34" charset="0"/>
                        </a:rPr>
                        <a:t>avec une carte </a:t>
                      </a:r>
                      <a:r>
                        <a:rPr lang="fr-FR" sz="1100" b="1" kern="1200" baseline="0" dirty="0" smtClean="0">
                          <a:solidFill>
                            <a:schemeClr val="tx1"/>
                          </a:solidFill>
                          <a:latin typeface="+mn-lt"/>
                          <a:ea typeface="Verdana" panose="020B0604030504040204" pitchFamily="34" charset="0"/>
                          <a:cs typeface="Verdana" panose="020B0604030504040204" pitchFamily="34" charset="0"/>
                        </a:rPr>
                        <a:t>Visa </a:t>
                      </a:r>
                      <a:r>
                        <a:rPr lang="fr-FR" sz="1100" b="1" kern="1200" baseline="0" dirty="0" err="1" smtClean="0">
                          <a:solidFill>
                            <a:schemeClr val="tx1"/>
                          </a:solidFill>
                          <a:latin typeface="+mn-lt"/>
                          <a:ea typeface="Verdana" panose="020B0604030504040204" pitchFamily="34" charset="0"/>
                          <a:cs typeface="Verdana" panose="020B0604030504040204" pitchFamily="34" charset="0"/>
                        </a:rPr>
                        <a:t>Classic</a:t>
                      </a:r>
                      <a:r>
                        <a:rPr lang="fr-FR" sz="1100" b="1" kern="1200" baseline="0" dirty="0" smtClean="0">
                          <a:solidFill>
                            <a:schemeClr val="tx1"/>
                          </a:solidFill>
                          <a:latin typeface="+mn-lt"/>
                          <a:ea typeface="Verdana" panose="020B0604030504040204" pitchFamily="34" charset="0"/>
                          <a:cs typeface="Verdana" panose="020B0604030504040204" pitchFamily="34" charset="0"/>
                        </a:rPr>
                        <a:t> ou Izicarte </a:t>
                      </a:r>
                      <a:r>
                        <a:rPr lang="fr-FR" sz="1100" b="1" kern="1200" baseline="0" dirty="0" err="1" smtClean="0">
                          <a:solidFill>
                            <a:schemeClr val="tx1"/>
                          </a:solidFill>
                          <a:latin typeface="+mn-lt"/>
                          <a:ea typeface="Verdana" panose="020B0604030504040204" pitchFamily="34" charset="0"/>
                          <a:cs typeface="Verdana" panose="020B0604030504040204" pitchFamily="34" charset="0"/>
                        </a:rPr>
                        <a:t>Classic</a:t>
                      </a:r>
                      <a:endParaRPr lang="fr-FR" sz="1100" b="1" kern="1200"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kern="1200" dirty="0" smtClean="0">
                          <a:solidFill>
                            <a:schemeClr val="tx1"/>
                          </a:solidFill>
                          <a:latin typeface="+mn-lt"/>
                          <a:ea typeface="Verdana" panose="020B0604030504040204" pitchFamily="34" charset="0"/>
                          <a:cs typeface="Verdana" panose="020B0604030504040204" pitchFamily="34" charset="0"/>
                        </a:rPr>
                        <a:t>Réservée aux entrées en relation bancarisation (clients non détenteurs de carte bancaire) ou montées en gamme avec une</a:t>
                      </a:r>
                      <a:r>
                        <a:rPr lang="fr-FR" sz="1100" kern="1200" baseline="0" dirty="0" smtClean="0">
                          <a:solidFill>
                            <a:schemeClr val="tx1"/>
                          </a:solidFill>
                          <a:latin typeface="+mn-lt"/>
                          <a:ea typeface="Verdana" panose="020B0604030504040204" pitchFamily="34" charset="0"/>
                          <a:cs typeface="Verdana" panose="020B0604030504040204" pitchFamily="34" charset="0"/>
                        </a:rPr>
                        <a:t> Visa </a:t>
                      </a:r>
                      <a:r>
                        <a:rPr lang="fr-FR" sz="1100" kern="1200" baseline="0" dirty="0" err="1" smtClean="0">
                          <a:solidFill>
                            <a:schemeClr val="tx1"/>
                          </a:solidFill>
                          <a:latin typeface="+mn-lt"/>
                          <a:ea typeface="Verdana" panose="020B0604030504040204" pitchFamily="34" charset="0"/>
                          <a:cs typeface="Verdana" panose="020B0604030504040204" pitchFamily="34" charset="0"/>
                        </a:rPr>
                        <a:t>Classic</a:t>
                      </a:r>
                      <a:endParaRPr lang="fr-FR" sz="1100" kern="1200"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0" dirty="0" smtClean="0">
                          <a:solidFill>
                            <a:schemeClr val="tx1"/>
                          </a:solidFill>
                          <a:latin typeface="+mn-lt"/>
                          <a:ea typeface="Verdana" panose="020B0604030504040204" pitchFamily="34" charset="0"/>
                          <a:cs typeface="Verdana" panose="020B0604030504040204" pitchFamily="34" charset="0"/>
                        </a:rPr>
                        <a:t>Du 16/05/19 au 31/10/19</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32381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900" b="1" kern="1200" dirty="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12700" cap="flat" cmpd="sng" algn="ctr">
                      <a:solidFill>
                        <a:schemeClr val="accent1"/>
                      </a:solidFill>
                      <a:prstDash val="solid"/>
                      <a:round/>
                      <a:headEnd type="none" w="med" len="med"/>
                      <a:tailEnd type="none" w="med" len="med"/>
                    </a:lnL>
                    <a:lnR w="6350" cap="flat" cmpd="sng" algn="ctr">
                      <a:solidFill>
                        <a:schemeClr val="accent1"/>
                      </a:solidFill>
                      <a:prstDash val="sysDot"/>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 typeface="Arial Narrow" panose="020B0606020202030204" pitchFamily="34" charset="0"/>
                        <a:buNone/>
                        <a:tabLst/>
                        <a:defRPr/>
                      </a:pPr>
                      <a:r>
                        <a:rPr lang="fr-FR" sz="1100" kern="1200" dirty="0" smtClean="0">
                          <a:solidFill>
                            <a:schemeClr val="tx1"/>
                          </a:solidFill>
                          <a:latin typeface="+mn-lt"/>
                          <a:ea typeface="Verdana" panose="020B0604030504040204" pitchFamily="34" charset="0"/>
                          <a:cs typeface="Verdana" panose="020B0604030504040204" pitchFamily="34" charset="0"/>
                        </a:rPr>
                        <a:t>18-25</a:t>
                      </a:r>
                      <a:r>
                        <a:rPr lang="fr-FR" sz="1100" kern="1200" baseline="0" dirty="0" smtClean="0">
                          <a:solidFill>
                            <a:schemeClr val="tx1"/>
                          </a:solidFill>
                          <a:latin typeface="+mn-lt"/>
                          <a:ea typeface="Verdana" panose="020B0604030504040204" pitchFamily="34" charset="0"/>
                          <a:cs typeface="Verdana" panose="020B0604030504040204" pitchFamily="34" charset="0"/>
                        </a:rPr>
                        <a:t> ans : </a:t>
                      </a:r>
                      <a:r>
                        <a:rPr lang="fr-FR" sz="1100" b="1" kern="1200" baseline="0" dirty="0" smtClean="0">
                          <a:solidFill>
                            <a:schemeClr val="tx1"/>
                          </a:solidFill>
                          <a:latin typeface="+mn-lt"/>
                          <a:ea typeface="Verdana" panose="020B0604030504040204" pitchFamily="34" charset="0"/>
                          <a:cs typeface="Verdana" panose="020B0604030504040204" pitchFamily="34" charset="0"/>
                        </a:rPr>
                        <a:t>BL à 1€/mois </a:t>
                      </a:r>
                      <a:r>
                        <a:rPr lang="fr-FR" sz="1100" kern="1200" baseline="0" dirty="0" smtClean="0">
                          <a:solidFill>
                            <a:schemeClr val="tx1"/>
                          </a:solidFill>
                          <a:latin typeface="+mn-lt"/>
                          <a:ea typeface="Verdana" panose="020B0604030504040204" pitchFamily="34" charset="0"/>
                          <a:cs typeface="Verdana" panose="020B0604030504040204" pitchFamily="34" charset="0"/>
                        </a:rPr>
                        <a:t>pendant 2 ans avec une carte </a:t>
                      </a:r>
                      <a:r>
                        <a:rPr lang="fr-FR" sz="1100" b="1" kern="1200" baseline="0" dirty="0" smtClean="0">
                          <a:solidFill>
                            <a:schemeClr val="tx1"/>
                          </a:solidFill>
                          <a:latin typeface="+mn-lt"/>
                          <a:ea typeface="Verdana" panose="020B0604030504040204" pitchFamily="34" charset="0"/>
                          <a:cs typeface="Verdana" panose="020B0604030504040204" pitchFamily="34" charset="0"/>
                        </a:rPr>
                        <a:t>Visa Premier ou Izicarte Premier</a:t>
                      </a:r>
                      <a:endParaRPr lang="fr-FR" sz="1100" b="1" kern="1200" dirty="0" smtClean="0">
                        <a:solidFill>
                          <a:schemeClr val="tx1"/>
                        </a:solidFill>
                        <a:latin typeface="+mn-lt"/>
                        <a:ea typeface="Verdana" panose="020B0604030504040204" pitchFamily="34" charset="0"/>
                        <a:cs typeface="Verdana" panose="020B0604030504040204" pitchFamily="34" charset="0"/>
                      </a:endParaRP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kern="1200" dirty="0" smtClean="0">
                          <a:solidFill>
                            <a:schemeClr val="tx1"/>
                          </a:solidFill>
                          <a:latin typeface="+mn-lt"/>
                          <a:ea typeface="Verdana" panose="020B0604030504040204" pitchFamily="34" charset="0"/>
                          <a:cs typeface="Verdana" panose="020B0604030504040204" pitchFamily="34" charset="0"/>
                        </a:rPr>
                        <a:t>Réservée aux entrées en relation bancarisation (clients non détenteurs de carte bancaire) ou montées en gamme avec une carte Visa Premier</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b="0" dirty="0" smtClean="0">
                          <a:solidFill>
                            <a:schemeClr val="tx1"/>
                          </a:solidFill>
                          <a:latin typeface="+mn-lt"/>
                          <a:ea typeface="Verdana" panose="020B0604030504040204" pitchFamily="34" charset="0"/>
                          <a:cs typeface="Verdana" panose="020B0604030504040204" pitchFamily="34" charset="0"/>
                        </a:rPr>
                        <a:t>Du 16/05/19 au 31/10/19</a:t>
                      </a:r>
                    </a:p>
                  </a:txBody>
                  <a:tcPr marL="46800" marR="46800" marT="18000" marB="18000" anchor="ctr">
                    <a:lnL w="6350" cap="flat" cmpd="sng" algn="ctr">
                      <a:solidFill>
                        <a:srgbClr val="C31632"/>
                      </a:solidFill>
                      <a:prstDash val="sysDot"/>
                      <a:round/>
                      <a:headEnd type="none" w="med" len="med"/>
                      <a:tailEnd type="none" w="med" len="med"/>
                    </a:lnL>
                    <a:lnR w="6350" cap="flat" cmpd="sng" algn="ctr">
                      <a:solidFill>
                        <a:srgbClr val="C31632"/>
                      </a:solidFill>
                      <a:prstDash val="sysDot"/>
                      <a:round/>
                      <a:headEnd type="none" w="med" len="med"/>
                      <a:tailEnd type="none" w="med" len="med"/>
                    </a:lnR>
                    <a:lnT w="12700" cap="flat" cmpd="sng" algn="ctr">
                      <a:solidFill>
                        <a:srgbClr val="C31632"/>
                      </a:solidFill>
                      <a:prstDash val="solid"/>
                      <a:round/>
                      <a:headEnd type="none" w="med" len="med"/>
                      <a:tailEnd type="none" w="med" len="med"/>
                    </a:lnT>
                    <a:lnB w="12700" cap="flat" cmpd="sng" algn="ctr">
                      <a:solidFill>
                        <a:srgbClr val="C31632"/>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bl>
          </a:graphicData>
        </a:graphic>
      </p:graphicFrame>
    </p:spTree>
    <p:extLst>
      <p:ext uri="{BB962C8B-B14F-4D97-AF65-F5344CB8AC3E}">
        <p14:creationId xmlns:p14="http://schemas.microsoft.com/office/powerpoint/2010/main" val="238294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371600" y="4101075"/>
            <a:ext cx="6400800" cy="88694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8" name="Rectangle 7"/>
          <p:cNvSpPr/>
          <p:nvPr/>
        </p:nvSpPr>
        <p:spPr>
          <a:xfrm>
            <a:off x="0" y="4395433"/>
            <a:ext cx="914400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contenu 3"/>
          <p:cNvSpPr txBox="1">
            <a:spLocks/>
          </p:cNvSpPr>
          <p:nvPr/>
        </p:nvSpPr>
        <p:spPr>
          <a:xfrm>
            <a:off x="1619994" y="1988840"/>
            <a:ext cx="7560518" cy="412845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1200"/>
              </a:spcAft>
              <a:buClr>
                <a:srgbClr val="A50021"/>
              </a:buClr>
              <a:buSzPct val="135000"/>
              <a:buFont typeface="Wingdings" panose="05000000000000000000" pitchFamily="2" charset="2"/>
              <a:buChar char="«"/>
            </a:pPr>
            <a:r>
              <a:rPr lang="fr-FR" sz="2000" dirty="0"/>
              <a:t>Point d’étape et objectifs </a:t>
            </a:r>
            <a:endParaRPr lang="fr-FR" sz="2000" dirty="0" smtClean="0"/>
          </a:p>
          <a:p>
            <a:pPr>
              <a:spcBef>
                <a:spcPts val="1200"/>
              </a:spcBef>
              <a:spcAft>
                <a:spcPts val="1200"/>
              </a:spcAft>
              <a:buClr>
                <a:srgbClr val="A50021"/>
              </a:buClr>
              <a:buSzPct val="135000"/>
              <a:buFont typeface="Wingdings" panose="05000000000000000000" pitchFamily="2" charset="2"/>
              <a:buChar char="«"/>
            </a:pPr>
            <a:r>
              <a:rPr lang="fr-FR" sz="2000" dirty="0" smtClean="0"/>
              <a:t>Challenge Performons Ensemble</a:t>
            </a:r>
          </a:p>
          <a:p>
            <a:pPr>
              <a:spcBef>
                <a:spcPts val="1200"/>
              </a:spcBef>
              <a:spcAft>
                <a:spcPts val="1200"/>
              </a:spcAft>
              <a:buClr>
                <a:srgbClr val="A50021"/>
              </a:buClr>
              <a:buSzPct val="135000"/>
              <a:buFont typeface="Wingdings" panose="05000000000000000000" pitchFamily="2" charset="2"/>
              <a:buChar char="«"/>
            </a:pPr>
            <a:r>
              <a:rPr lang="fr-FR" sz="2000" dirty="0" smtClean="0"/>
              <a:t>Moyens </a:t>
            </a:r>
            <a:r>
              <a:rPr lang="fr-FR" sz="2000" dirty="0"/>
              <a:t>: Offres et cibles </a:t>
            </a:r>
            <a:r>
              <a:rPr lang="fr-FR" sz="2000" dirty="0" smtClean="0"/>
              <a:t>commerciales </a:t>
            </a:r>
          </a:p>
          <a:p>
            <a:pPr>
              <a:spcBef>
                <a:spcPts val="1200"/>
              </a:spcBef>
              <a:spcAft>
                <a:spcPts val="1200"/>
              </a:spcAft>
              <a:buClr>
                <a:srgbClr val="A50021"/>
              </a:buClr>
              <a:buSzPct val="135000"/>
              <a:buFont typeface="Wingdings" panose="05000000000000000000" pitchFamily="2" charset="2"/>
              <a:buChar char="«"/>
            </a:pPr>
            <a:r>
              <a:rPr lang="fr-FR" sz="2000" dirty="0" smtClean="0"/>
              <a:t>Récapitulatif </a:t>
            </a:r>
            <a:r>
              <a:rPr lang="fr-FR" sz="2000" dirty="0"/>
              <a:t>des offres et accélérateurs</a:t>
            </a:r>
          </a:p>
          <a:p>
            <a:pPr>
              <a:spcBef>
                <a:spcPts val="1200"/>
              </a:spcBef>
              <a:spcAft>
                <a:spcPts val="1200"/>
              </a:spcAft>
              <a:buClr>
                <a:srgbClr val="A50021"/>
              </a:buClr>
              <a:buSzPct val="135000"/>
              <a:buFont typeface="Wingdings" panose="05000000000000000000" pitchFamily="2" charset="2"/>
              <a:buChar char="«"/>
            </a:pPr>
            <a:r>
              <a:rPr lang="fr-FR" sz="2000" dirty="0" smtClean="0"/>
              <a:t>Boîte </a:t>
            </a:r>
            <a:r>
              <a:rPr lang="fr-FR" sz="2000" dirty="0"/>
              <a:t>à outils</a:t>
            </a:r>
          </a:p>
          <a:p>
            <a:pPr marL="0" indent="0">
              <a:buNone/>
            </a:pPr>
            <a:r>
              <a:rPr lang="fr-FR" dirty="0" smtClean="0"/>
              <a:t/>
            </a:r>
            <a:br>
              <a:rPr lang="fr-FR" dirty="0" smtClean="0"/>
            </a:br>
            <a:endParaRPr lang="fr-FR" dirty="0" smtClean="0"/>
          </a:p>
        </p:txBody>
      </p:sp>
      <p:sp>
        <p:nvSpPr>
          <p:cNvPr id="13" name="Rectangle 12"/>
          <p:cNvSpPr/>
          <p:nvPr/>
        </p:nvSpPr>
        <p:spPr>
          <a:xfrm>
            <a:off x="0" y="6213307"/>
            <a:ext cx="9144000" cy="644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32</a:t>
            </a:fld>
            <a:endParaRPr lang="fr-FR" sz="1200" dirty="0">
              <a:solidFill>
                <a:schemeClr val="tx1">
                  <a:tint val="75000"/>
                </a:schemeClr>
              </a:solidFill>
            </a:endParaRPr>
          </a:p>
        </p:txBody>
      </p:sp>
      <p:sp>
        <p:nvSpPr>
          <p:cNvPr id="2" name="Titre 1"/>
          <p:cNvSpPr>
            <a:spLocks noGrp="1"/>
          </p:cNvSpPr>
          <p:nvPr>
            <p:ph type="ctrTitle"/>
          </p:nvPr>
        </p:nvSpPr>
        <p:spPr>
          <a:xfrm>
            <a:off x="1834252" y="34706"/>
            <a:ext cx="7346260" cy="287028"/>
          </a:xfrm>
          <a:prstGeom prst="rect">
            <a:avLst/>
          </a:prstGeom>
        </p:spPr>
        <p:txBody>
          <a:bodyPr/>
          <a:lstStyle/>
          <a:p>
            <a:endParaRPr lang="fr-FR" sz="1300" dirty="0"/>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386075"/>
            <a:ext cx="1584176" cy="355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9252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a:xfrm>
            <a:off x="1718667" y="334938"/>
            <a:ext cx="3996333" cy="672075"/>
          </a:xfrm>
        </p:spPr>
        <p:txBody>
          <a:bodyPr/>
          <a:lstStyle/>
          <a:p>
            <a:r>
              <a:rPr lang="fr-FR" b="1" dirty="0">
                <a:solidFill>
                  <a:srgbClr val="C00000"/>
                </a:solidFill>
              </a:rPr>
              <a:t>Des outils </a:t>
            </a:r>
            <a:r>
              <a:rPr lang="fr-FR" b="1" dirty="0" smtClean="0">
                <a:solidFill>
                  <a:srgbClr val="C00000"/>
                </a:solidFill>
              </a:rPr>
              <a:t>permettant à chacun de trouver les informations qui le concernent ! </a:t>
            </a:r>
            <a:endParaRPr lang="fr-FR" b="1" dirty="0"/>
          </a:p>
        </p:txBody>
      </p:sp>
      <p:sp>
        <p:nvSpPr>
          <p:cNvPr id="5" name="Titre 4"/>
          <p:cNvSpPr>
            <a:spLocks noGrp="1"/>
          </p:cNvSpPr>
          <p:nvPr>
            <p:ph type="ctrTitle"/>
          </p:nvPr>
        </p:nvSpPr>
        <p:spPr/>
        <p:txBody>
          <a:bodyPr/>
          <a:lstStyle/>
          <a:p>
            <a:r>
              <a:rPr lang="fr-FR" sz="1300" dirty="0" smtClean="0"/>
              <a:t>Boîte à outils</a:t>
            </a:r>
            <a:endParaRPr lang="fr-FR" sz="1300" dirty="0"/>
          </a:p>
        </p:txBody>
      </p:sp>
      <p:graphicFrame>
        <p:nvGraphicFramePr>
          <p:cNvPr id="13" name="Tableau 12"/>
          <p:cNvGraphicFramePr>
            <a:graphicFrameLocks noGrp="1"/>
          </p:cNvGraphicFramePr>
          <p:nvPr>
            <p:extLst>
              <p:ext uri="{D42A27DB-BD31-4B8C-83A1-F6EECF244321}">
                <p14:modId xmlns:p14="http://schemas.microsoft.com/office/powerpoint/2010/main" val="454403288"/>
              </p:ext>
            </p:extLst>
          </p:nvPr>
        </p:nvGraphicFramePr>
        <p:xfrm>
          <a:off x="611560" y="1694318"/>
          <a:ext cx="7838678" cy="4649729"/>
        </p:xfrm>
        <a:graphic>
          <a:graphicData uri="http://schemas.openxmlformats.org/drawingml/2006/table">
            <a:tbl>
              <a:tblPr/>
              <a:tblGrid>
                <a:gridCol w="1655991"/>
                <a:gridCol w="1772320"/>
                <a:gridCol w="2160000"/>
                <a:gridCol w="1062367"/>
                <a:gridCol w="1188000"/>
              </a:tblGrid>
              <a:tr h="639649">
                <a:tc>
                  <a:txBody>
                    <a:bodyPr/>
                    <a:lstStyle/>
                    <a:p>
                      <a:pPr algn="ctr" fontAlgn="ctr"/>
                      <a:r>
                        <a:rPr lang="fr-FR" sz="1200" b="1" i="0" u="none" strike="noStrike" dirty="0">
                          <a:solidFill>
                            <a:srgbClr val="C00000"/>
                          </a:solidFill>
                          <a:effectLst/>
                          <a:latin typeface="Calibri"/>
                        </a:rPr>
                        <a:t>Offre</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a:solidFill>
                            <a:srgbClr val="C00000"/>
                          </a:solidFill>
                          <a:effectLst/>
                          <a:latin typeface="Calibri"/>
                        </a:rPr>
                        <a:t>Outils</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a:solidFill>
                            <a:srgbClr val="C00000"/>
                          </a:solidFill>
                          <a:effectLst/>
                          <a:latin typeface="Calibri"/>
                        </a:rPr>
                        <a:t>Objectifs</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a:solidFill>
                            <a:srgbClr val="C00000"/>
                          </a:solidFill>
                          <a:effectLst/>
                          <a:latin typeface="Calibri"/>
                        </a:rPr>
                        <a:t>Lien</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Niveau de recommandation</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r>
              <a:tr h="755904">
                <a:tc rowSpan="6">
                  <a:txBody>
                    <a:bodyPr/>
                    <a:lstStyle/>
                    <a:p>
                      <a:pPr algn="ctr" fontAlgn="ctr"/>
                      <a:r>
                        <a:rPr lang="fr-FR" sz="1200" b="1" i="0" u="none" strike="noStrike" dirty="0">
                          <a:solidFill>
                            <a:srgbClr val="FFFFFF"/>
                          </a:solidFill>
                          <a:effectLst/>
                          <a:latin typeface="Calibri"/>
                        </a:rPr>
                        <a:t>EPARGNE UC</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l" fontAlgn="ctr"/>
                      <a:r>
                        <a:rPr lang="fr-FR" sz="1200" b="1" i="0" u="none" strike="noStrike" dirty="0">
                          <a:solidFill>
                            <a:srgbClr val="FFFFFF"/>
                          </a:solidFill>
                          <a:effectLst/>
                          <a:latin typeface="Calibri"/>
                        </a:rPr>
                        <a:t>La Sélection de Fonds de la Caisse d'Epargne</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Prendre connaissance de nos solutions d’épargne pour bénéficier de la diversité des opportunités des marchés financiers. </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800" b="0" i="0" u="sng" strike="noStrike">
                          <a:solidFill>
                            <a:srgbClr val="0000FF"/>
                          </a:solidFill>
                          <a:effectLst/>
                          <a:latin typeface="Calibri"/>
                          <a:hlinkClick r:id="rId2"/>
                        </a:rPr>
                        <a:t>Clic ici</a:t>
                      </a:r>
                      <a:endParaRPr lang="fr-FR" sz="800" b="0" i="0" u="sng" strike="noStrike">
                        <a:solidFill>
                          <a:srgbClr val="0000FF"/>
                        </a:solidFill>
                        <a:effectLst/>
                        <a:latin typeface="Calibri"/>
                      </a:endParaRP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100" b="0" i="0" u="none" strike="noStrike" dirty="0">
                          <a:solidFill>
                            <a:srgbClr val="EBF1DE"/>
                          </a:solidFill>
                          <a:effectLst/>
                          <a:latin typeface="Calibri"/>
                        </a:rPr>
                        <a:t> </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797505">
                <a:tc vMerge="1">
                  <a:txBody>
                    <a:bodyPr/>
                    <a:lstStyle/>
                    <a:p>
                      <a:endParaRPr lang="fr-FR"/>
                    </a:p>
                  </a:txBody>
                  <a:tcPr/>
                </a:tc>
                <a:tc>
                  <a:txBody>
                    <a:bodyPr/>
                    <a:lstStyle/>
                    <a:p>
                      <a:pPr algn="l" fontAlgn="ctr"/>
                      <a:r>
                        <a:rPr lang="fr-FR" sz="1200" b="1" i="0" u="none" strike="noStrike">
                          <a:solidFill>
                            <a:srgbClr val="FFFFFF"/>
                          </a:solidFill>
                          <a:effectLst/>
                          <a:latin typeface="Calibri"/>
                        </a:rPr>
                        <a:t>Barème tarifaire ASV 2019</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Ce document présente le schéma délégataire applicable aux marchés des particuliers et des professionnels en matière de remises commerciales ET gestes commerciaux.</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800" b="0" i="0" u="sng" strike="noStrike">
                          <a:solidFill>
                            <a:srgbClr val="0000FF"/>
                          </a:solidFill>
                          <a:effectLst/>
                          <a:latin typeface="Calibri"/>
                          <a:hlinkClick r:id="rId3"/>
                        </a:rPr>
                        <a:t>Clic ici</a:t>
                      </a:r>
                      <a:endParaRPr lang="fr-FR" sz="800" b="0" i="0" u="sng" strike="noStrike">
                        <a:solidFill>
                          <a:srgbClr val="0000FF"/>
                        </a:solidFill>
                        <a:effectLst/>
                        <a:latin typeface="Calibri"/>
                      </a:endParaRP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100" b="0" i="0" u="none" strike="noStrike">
                          <a:solidFill>
                            <a:srgbClr val="FFFFFF"/>
                          </a:solidFill>
                          <a:effectLst/>
                          <a:latin typeface="Calibri"/>
                        </a:rPr>
                        <a:t> </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618346">
                <a:tc vMerge="1">
                  <a:txBody>
                    <a:bodyPr/>
                    <a:lstStyle/>
                    <a:p>
                      <a:endParaRPr lang="fr-FR"/>
                    </a:p>
                  </a:txBody>
                  <a:tcPr/>
                </a:tc>
                <a:tc>
                  <a:txBody>
                    <a:bodyPr/>
                    <a:lstStyle/>
                    <a:p>
                      <a:pPr algn="l" fontAlgn="ctr"/>
                      <a:r>
                        <a:rPr lang="fr-FR" sz="1200" b="1" i="0" u="none" strike="noStrike">
                          <a:solidFill>
                            <a:srgbClr val="FFFFFF"/>
                          </a:solidFill>
                          <a:effectLst/>
                          <a:latin typeface="Calibri"/>
                        </a:rPr>
                        <a:t>ESPACE DEFI</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Accéder à votre portail dédié à l'Epargne Financière. </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Un seul point d'entrée pour toutes les infos sur l'Epargne Financière.</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800" b="0" i="0" u="sng" strike="noStrike">
                          <a:solidFill>
                            <a:srgbClr val="0000FF"/>
                          </a:solidFill>
                          <a:effectLst/>
                          <a:latin typeface="Calibri"/>
                          <a:hlinkClick r:id="rId4"/>
                        </a:rPr>
                        <a:t>Clic ici</a:t>
                      </a:r>
                      <a:endParaRPr lang="fr-FR" sz="800" b="0" i="0" u="sng" strike="noStrike">
                        <a:solidFill>
                          <a:srgbClr val="0000FF"/>
                        </a:solidFill>
                        <a:effectLst/>
                        <a:latin typeface="Calibri"/>
                      </a:endParaRP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100" b="0" i="0" u="none" strike="noStrike">
                          <a:solidFill>
                            <a:srgbClr val="FFFFFF"/>
                          </a:solidFill>
                          <a:effectLst/>
                          <a:latin typeface="Calibri"/>
                        </a:rPr>
                        <a:t> </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504056">
                <a:tc vMerge="1">
                  <a:txBody>
                    <a:bodyPr/>
                    <a:lstStyle/>
                    <a:p>
                      <a:endParaRPr lang="fr-FR"/>
                    </a:p>
                  </a:txBody>
                  <a:tcPr/>
                </a:tc>
                <a:tc>
                  <a:txBody>
                    <a:bodyPr/>
                    <a:lstStyle/>
                    <a:p>
                      <a:pPr algn="l" fontAlgn="ctr"/>
                      <a:r>
                        <a:rPr lang="fr-FR" sz="1200" b="1" i="0" u="none" strike="noStrike">
                          <a:solidFill>
                            <a:srgbClr val="FFFFFF"/>
                          </a:solidFill>
                          <a:effectLst/>
                          <a:latin typeface="Calibri"/>
                        </a:rPr>
                        <a:t>MYEAV</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Accéder à votre Espace Assurance-Vie et Prévoyance et y trouver tous les outils d'aide à la vente.</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800" b="0" i="0" u="sng" strike="noStrike">
                          <a:solidFill>
                            <a:srgbClr val="0000FF"/>
                          </a:solidFill>
                          <a:effectLst/>
                          <a:latin typeface="Calibri"/>
                          <a:hlinkClick r:id="rId5"/>
                        </a:rPr>
                        <a:t>Clic ici</a:t>
                      </a:r>
                      <a:endParaRPr lang="fr-FR" sz="800" b="0" i="0" u="sng" strike="noStrike">
                        <a:solidFill>
                          <a:srgbClr val="0000FF"/>
                        </a:solidFill>
                        <a:effectLst/>
                        <a:latin typeface="Calibri"/>
                      </a:endParaRP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100" b="0" i="0" u="none" strike="noStrike">
                          <a:solidFill>
                            <a:srgbClr val="FFFFFF"/>
                          </a:solidFill>
                          <a:effectLst/>
                          <a:latin typeface="Calibri"/>
                        </a:rPr>
                        <a:t> </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657737">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Espace OPCVM</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Découvrir nos 4 familles de fonds : les produits d'allocation, les produits actions à thématiques, les produits actions géographiques et les produits de taux.</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800" b="0" i="0" u="sng" strike="noStrike">
                          <a:solidFill>
                            <a:srgbClr val="0000FF"/>
                          </a:solidFill>
                          <a:effectLst/>
                          <a:latin typeface="Calibri"/>
                          <a:hlinkClick r:id="rId6"/>
                        </a:rPr>
                        <a:t>Clic ici</a:t>
                      </a:r>
                      <a:endParaRPr lang="fr-FR" sz="800" b="0" i="0" u="sng" strike="noStrike">
                        <a:solidFill>
                          <a:srgbClr val="0000FF"/>
                        </a:solidFill>
                        <a:effectLst/>
                        <a:latin typeface="Calibri"/>
                      </a:endParaRP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100" b="0" i="0" u="none" strike="noStrike">
                          <a:solidFill>
                            <a:srgbClr val="EBF1DE"/>
                          </a:solidFill>
                          <a:effectLst/>
                          <a:latin typeface="Calibri"/>
                        </a:rPr>
                        <a:t> </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458089">
                <a:tc vMerge="1">
                  <a:txBody>
                    <a:bodyPr/>
                    <a:lstStyle/>
                    <a:p>
                      <a:endParaRPr lang="fr-FR"/>
                    </a:p>
                  </a:txBody>
                  <a:tcPr/>
                </a:tc>
                <a:tc>
                  <a:txBody>
                    <a:bodyPr/>
                    <a:lstStyle/>
                    <a:p>
                      <a:pPr algn="l" fontAlgn="ctr"/>
                      <a:r>
                        <a:rPr lang="fr-FR" sz="1200" b="1" i="0" u="none" strike="noStrike">
                          <a:solidFill>
                            <a:srgbClr val="FFFFFF"/>
                          </a:solidFill>
                          <a:effectLst/>
                          <a:latin typeface="Calibri"/>
                        </a:rPr>
                        <a:t>Rendements 2018</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6A6A6"/>
                    </a:solidFill>
                  </a:tcPr>
                </a:tc>
                <a:tc>
                  <a:txBody>
                    <a:bodyPr/>
                    <a:lstStyle/>
                    <a:p>
                      <a:pPr algn="l" fontAlgn="ctr"/>
                      <a:r>
                        <a:rPr lang="fr-FR" sz="1050" b="0" i="0" u="none" strike="noStrike" dirty="0">
                          <a:solidFill>
                            <a:srgbClr val="000000"/>
                          </a:solidFill>
                          <a:effectLst/>
                          <a:latin typeface="Calibri"/>
                        </a:rPr>
                        <a:t>Présenter au client le rendements des fonds € de nos contrats d'assurance-Vie</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800" b="0" i="0" u="sng" strike="noStrike">
                          <a:solidFill>
                            <a:srgbClr val="0000FF"/>
                          </a:solidFill>
                          <a:effectLst/>
                          <a:latin typeface="Calibri"/>
                          <a:hlinkClick r:id="rId7"/>
                        </a:rPr>
                        <a:t>Clic ici</a:t>
                      </a:r>
                      <a:endParaRPr lang="fr-FR" sz="800" b="0" i="0" u="sng" strike="noStrike">
                        <a:solidFill>
                          <a:srgbClr val="0000FF"/>
                        </a:solidFill>
                        <a:effectLst/>
                        <a:latin typeface="Calibri"/>
                      </a:endParaRP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100" b="0" i="0" u="none" strike="noStrike" dirty="0">
                          <a:solidFill>
                            <a:srgbClr val="EBF1DE"/>
                          </a:solidFill>
                          <a:effectLst/>
                          <a:latin typeface="Calibri"/>
                        </a:rPr>
                        <a:t> </a:t>
                      </a:r>
                    </a:p>
                  </a:txBody>
                  <a:tcPr marL="5584" marR="5584" marT="7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bl>
          </a:graphicData>
        </a:graphic>
      </p:graphicFrame>
      <p:pic>
        <p:nvPicPr>
          <p:cNvPr id="14" name="Picture 2" descr="Disque A - Autocollant sticker - Jeune conducteur permis 15mX15cm ROND"/>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7380324" y="2551809"/>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2" descr="Disque A - Autocollant sticker - Jeune conducteur permis 15mX15cm ROND"/>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7380324" y="412511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6" name="Picture 2" descr="Disque A - Autocollant sticker - Jeune conducteur permis 15mX15cm ROND"/>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7380324" y="4677136"/>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7" name="Picture 2" descr="Disque A - Autocollant sticker - Jeune conducteur permis 15mX15cm ROND"/>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7380324" y="5325208"/>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8" name="Picture 2" descr="Disque A - Autocollant sticker - Jeune conducteur permis 15mX15cm ROND"/>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7380324" y="5973280"/>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9" name="Picture 2" descr="Disque A - Autocollant sticker - Jeune conducteur permis 15mX15cm ROND"/>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7380324" y="338099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20" name="Picture 4" descr="Résultat de recherche d'images pour &quot;validé&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68976" y="3356992"/>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Résultat de recherche d'images pour &quot;validé&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68976" y="4101112"/>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Résultat de recherche d'images pour &quot;validé&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68976" y="4653136"/>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Résultat de recherche d'images pour &quot;validé&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68976" y="5301208"/>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Résultat de recherche d'images pour &quot;validé&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68976" y="5949280"/>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Résultat de recherche d'images pour &quot;validé&quot;"/>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9424" t="10001" r="8184" b="7234"/>
          <a:stretch/>
        </p:blipFill>
        <p:spPr bwMode="auto">
          <a:xfrm>
            <a:off x="7956376" y="412511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26" name="Picture 6" descr="Résultat de recherche d'images pour &quot;validé&quot;"/>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9424" t="10001" r="8184" b="7234"/>
          <a:stretch/>
        </p:blipFill>
        <p:spPr bwMode="auto">
          <a:xfrm>
            <a:off x="7956376" y="4677136"/>
            <a:ext cx="216000" cy="288000"/>
          </a:xfrm>
          <a:prstGeom prst="ellipse">
            <a:avLst/>
          </a:prstGeom>
          <a:noFill/>
          <a:extLst>
            <a:ext uri="{909E8E84-426E-40DD-AFC4-6F175D3DCCD1}">
              <a14:hiddenFill xmlns:a14="http://schemas.microsoft.com/office/drawing/2010/main">
                <a:solidFill>
                  <a:srgbClr val="FFFFFF"/>
                </a:solidFill>
              </a14:hiddenFill>
            </a:ext>
          </a:extLst>
        </p:spPr>
      </p:pic>
      <p:sp>
        <p:nvSpPr>
          <p:cNvPr id="27"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33</a:t>
            </a:fld>
            <a:endParaRPr lang="fr-FR" sz="1200" dirty="0">
              <a:solidFill>
                <a:schemeClr val="tx1">
                  <a:tint val="75000"/>
                </a:schemeClr>
              </a:solidFill>
            </a:endParaRPr>
          </a:p>
        </p:txBody>
      </p:sp>
      <p:pic>
        <p:nvPicPr>
          <p:cNvPr id="28" name="Picture 2" descr="Disque A - Autocollant sticker - Jeune conducteur permis 15mX15cm ROND"/>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5941098" y="399523"/>
            <a:ext cx="140615" cy="153386"/>
          </a:xfrm>
          <a:prstGeom prst="ellipse">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6044565" y="342689"/>
            <a:ext cx="3121367" cy="253916"/>
          </a:xfrm>
          <a:prstGeom prst="rect">
            <a:avLst/>
          </a:prstGeom>
          <a:noFill/>
        </p:spPr>
        <p:txBody>
          <a:bodyPr wrap="none" rtlCol="0">
            <a:spAutoFit/>
          </a:bodyPr>
          <a:lstStyle/>
          <a:p>
            <a:r>
              <a:rPr lang="fr-FR" sz="1050" dirty="0" smtClean="0">
                <a:solidFill>
                  <a:srgbClr val="C00000"/>
                </a:solidFill>
              </a:rPr>
              <a:t>Débutant </a:t>
            </a:r>
            <a:r>
              <a:rPr lang="fr-FR" sz="1050" dirty="0" smtClean="0">
                <a:solidFill>
                  <a:schemeClr val="tx1">
                    <a:lumMod val="50000"/>
                    <a:lumOff val="50000"/>
                  </a:schemeClr>
                </a:solidFill>
              </a:rPr>
              <a:t>: découverte du produit </a:t>
            </a:r>
            <a:r>
              <a:rPr lang="fr-FR" sz="1050" dirty="0" smtClean="0">
                <a:solidFill>
                  <a:schemeClr val="tx1">
                    <a:lumMod val="50000"/>
                    <a:lumOff val="50000"/>
                  </a:schemeClr>
                </a:solidFill>
                <a:sym typeface="Wingdings" panose="05000000000000000000" pitchFamily="2" charset="2"/>
              </a:rPr>
              <a:t> pour apprendre</a:t>
            </a:r>
            <a:endParaRPr lang="fr-FR" sz="1050" dirty="0">
              <a:solidFill>
                <a:schemeClr val="tx1">
                  <a:lumMod val="50000"/>
                  <a:lumOff val="50000"/>
                </a:schemeClr>
              </a:solidFill>
            </a:endParaRPr>
          </a:p>
        </p:txBody>
      </p:sp>
      <p:pic>
        <p:nvPicPr>
          <p:cNvPr id="29" name="Picture 4" descr="Résultat de recherche d'images pour &quot;validé&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25265" y="565003"/>
            <a:ext cx="168306" cy="186943"/>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p:cNvSpPr txBox="1"/>
          <p:nvPr/>
        </p:nvSpPr>
        <p:spPr>
          <a:xfrm>
            <a:off x="6044565" y="520489"/>
            <a:ext cx="2879314" cy="253916"/>
          </a:xfrm>
          <a:prstGeom prst="rect">
            <a:avLst/>
          </a:prstGeom>
          <a:noFill/>
        </p:spPr>
        <p:txBody>
          <a:bodyPr wrap="none" rtlCol="0">
            <a:spAutoFit/>
          </a:bodyPr>
          <a:lstStyle/>
          <a:p>
            <a:r>
              <a:rPr lang="fr-FR" sz="1050" dirty="0" smtClean="0">
                <a:solidFill>
                  <a:srgbClr val="C00000"/>
                </a:solidFill>
              </a:rPr>
              <a:t>Confirmé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progresser</a:t>
            </a:r>
            <a:endParaRPr lang="fr-FR" sz="1050" dirty="0">
              <a:solidFill>
                <a:schemeClr val="tx1">
                  <a:lumMod val="50000"/>
                  <a:lumOff val="50000"/>
                </a:schemeClr>
              </a:solidFill>
            </a:endParaRPr>
          </a:p>
        </p:txBody>
      </p:sp>
      <p:pic>
        <p:nvPicPr>
          <p:cNvPr id="31" name="Picture 6" descr="Résultat de recherche d'images pour &quot;validé&quot;"/>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9424" t="10001" r="8184" b="7234"/>
          <a:stretch/>
        </p:blipFill>
        <p:spPr bwMode="auto">
          <a:xfrm>
            <a:off x="5940250" y="768609"/>
            <a:ext cx="132760" cy="177013"/>
          </a:xfrm>
          <a:prstGeom prst="ellipse">
            <a:avLst/>
          </a:prstGeom>
          <a:noFill/>
          <a:extLst>
            <a:ext uri="{909E8E84-426E-40DD-AFC4-6F175D3DCCD1}">
              <a14:hiddenFill xmlns:a14="http://schemas.microsoft.com/office/drawing/2010/main">
                <a:solidFill>
                  <a:srgbClr val="FFFFFF"/>
                </a:solidFill>
              </a14:hiddenFill>
            </a:ext>
          </a:extLst>
        </p:spPr>
      </p:pic>
      <p:sp>
        <p:nvSpPr>
          <p:cNvPr id="32" name="ZoneTexte 31"/>
          <p:cNvSpPr txBox="1"/>
          <p:nvPr/>
        </p:nvSpPr>
        <p:spPr>
          <a:xfrm>
            <a:off x="6044565" y="736389"/>
            <a:ext cx="3127779" cy="253916"/>
          </a:xfrm>
          <a:prstGeom prst="rect">
            <a:avLst/>
          </a:prstGeom>
          <a:noFill/>
        </p:spPr>
        <p:txBody>
          <a:bodyPr wrap="none" rtlCol="0">
            <a:spAutoFit/>
          </a:bodyPr>
          <a:lstStyle/>
          <a:p>
            <a:r>
              <a:rPr lang="fr-FR" sz="1050" dirty="0" smtClean="0">
                <a:solidFill>
                  <a:srgbClr val="C00000"/>
                </a:solidFill>
              </a:rPr>
              <a:t>Expert</a:t>
            </a:r>
            <a:r>
              <a:rPr lang="fr-FR" sz="1050" dirty="0" smtClean="0">
                <a:solidFill>
                  <a:schemeClr val="tx1">
                    <a:lumMod val="85000"/>
                    <a:lumOff val="15000"/>
                  </a:schemeClr>
                </a:solidFill>
              </a:rPr>
              <a:t>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se maintenir à jour</a:t>
            </a:r>
            <a:endParaRPr lang="fr-FR" sz="1050" dirty="0">
              <a:solidFill>
                <a:schemeClr val="tx1">
                  <a:lumMod val="50000"/>
                  <a:lumOff val="50000"/>
                </a:schemeClr>
              </a:solidFill>
            </a:endParaRPr>
          </a:p>
        </p:txBody>
      </p:sp>
    </p:spTree>
    <p:extLst>
      <p:ext uri="{BB962C8B-B14F-4D97-AF65-F5344CB8AC3E}">
        <p14:creationId xmlns:p14="http://schemas.microsoft.com/office/powerpoint/2010/main" val="420172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sz="1300" dirty="0" smtClean="0"/>
              <a:t>Boîte à outils</a:t>
            </a:r>
            <a:endParaRPr lang="fr-FR" sz="1300" dirty="0"/>
          </a:p>
        </p:txBody>
      </p:sp>
      <p:pic>
        <p:nvPicPr>
          <p:cNvPr id="14"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380324" y="2551809"/>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380324" y="412511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6"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380324" y="4677136"/>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7"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380324" y="5325208"/>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8"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380324" y="5973280"/>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9"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380324" y="338099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20" name="Picture 4" descr="Résultat de recherche d'images pour &quot;validé&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976" y="3356992"/>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Résultat de recherche d'images pour &quot;validé&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976" y="4101112"/>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Résultat de recherche d'images pour &quot;validé&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976" y="4653136"/>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Résultat de recherche d'images pour &quot;validé&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976" y="5301208"/>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Résultat de recherche d'images pour &quot;validé&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976" y="5949280"/>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Résultat de recherche d'images pour &quot;validé&quo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424" t="10001" r="8184" b="7234"/>
          <a:stretch/>
        </p:blipFill>
        <p:spPr bwMode="auto">
          <a:xfrm>
            <a:off x="7956376" y="412511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26" name="Picture 6" descr="Résultat de recherche d'images pour &quot;validé&quo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424" t="10001" r="8184" b="7234"/>
          <a:stretch/>
        </p:blipFill>
        <p:spPr bwMode="auto">
          <a:xfrm>
            <a:off x="7956376" y="4677136"/>
            <a:ext cx="216000" cy="288000"/>
          </a:xfrm>
          <a:prstGeom prst="ellipse">
            <a:avLst/>
          </a:prstGeom>
          <a:noFill/>
          <a:extLst>
            <a:ext uri="{909E8E84-426E-40DD-AFC4-6F175D3DCCD1}">
              <a14:hiddenFill xmlns:a14="http://schemas.microsoft.com/office/drawing/2010/main">
                <a:solidFill>
                  <a:srgbClr val="FFFFFF"/>
                </a:solidFill>
              </a14:hiddenFill>
            </a:ext>
          </a:extLst>
        </p:spPr>
      </p:pic>
      <p:sp>
        <p:nvSpPr>
          <p:cNvPr id="27"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34</a:t>
            </a:fld>
            <a:endParaRPr lang="fr-FR" sz="1200" dirty="0">
              <a:solidFill>
                <a:schemeClr val="tx1">
                  <a:tint val="75000"/>
                </a:schemeClr>
              </a:solidFill>
            </a:endParaRPr>
          </a:p>
        </p:txBody>
      </p:sp>
      <p:graphicFrame>
        <p:nvGraphicFramePr>
          <p:cNvPr id="28" name="Tableau 27"/>
          <p:cNvGraphicFramePr>
            <a:graphicFrameLocks noGrp="1"/>
          </p:cNvGraphicFramePr>
          <p:nvPr>
            <p:extLst>
              <p:ext uri="{D42A27DB-BD31-4B8C-83A1-F6EECF244321}">
                <p14:modId xmlns:p14="http://schemas.microsoft.com/office/powerpoint/2010/main" val="2981868971"/>
              </p:ext>
            </p:extLst>
          </p:nvPr>
        </p:nvGraphicFramePr>
        <p:xfrm>
          <a:off x="683568" y="1832597"/>
          <a:ext cx="7715964" cy="4532246"/>
        </p:xfrm>
        <a:graphic>
          <a:graphicData uri="http://schemas.openxmlformats.org/drawingml/2006/table">
            <a:tbl>
              <a:tblPr/>
              <a:tblGrid>
                <a:gridCol w="1735569"/>
                <a:gridCol w="1857489"/>
                <a:gridCol w="1857489"/>
                <a:gridCol w="1113417"/>
                <a:gridCol w="1152000"/>
              </a:tblGrid>
              <a:tr h="300259">
                <a:tc>
                  <a:txBody>
                    <a:bodyPr/>
                    <a:lstStyle/>
                    <a:p>
                      <a:pPr algn="ctr" fontAlgn="ctr"/>
                      <a:r>
                        <a:rPr lang="fr-FR" sz="1200" b="1" i="0" u="none" strike="noStrike" dirty="0">
                          <a:solidFill>
                            <a:srgbClr val="C00000"/>
                          </a:solidFill>
                          <a:effectLst/>
                          <a:latin typeface="Calibri"/>
                        </a:rPr>
                        <a:t>Offre</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Outils</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Objectifs</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Lien</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Niveau de recommandation</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r>
              <a:tr h="901224">
                <a:tc rowSpan="6">
                  <a:txBody>
                    <a:bodyPr/>
                    <a:lstStyle/>
                    <a:p>
                      <a:pPr algn="ctr" fontAlgn="ctr"/>
                      <a:r>
                        <a:rPr lang="fr-FR" sz="1200" b="1" i="0" u="none" strike="noStrike" dirty="0">
                          <a:solidFill>
                            <a:srgbClr val="FFFFFF"/>
                          </a:solidFill>
                          <a:effectLst/>
                          <a:latin typeface="Calibri"/>
                        </a:rPr>
                        <a:t>CREDIT</a:t>
                      </a:r>
                      <a:br>
                        <a:rPr lang="fr-FR" sz="1200" b="1" i="0" u="none" strike="noStrike" dirty="0">
                          <a:solidFill>
                            <a:srgbClr val="FFFFFF"/>
                          </a:solidFill>
                          <a:effectLst/>
                          <a:latin typeface="Calibri"/>
                        </a:rPr>
                      </a:br>
                      <a:r>
                        <a:rPr lang="fr-FR" sz="1200" b="1" i="0" u="none" strike="noStrike" dirty="0">
                          <a:solidFill>
                            <a:srgbClr val="FFFFFF"/>
                          </a:solidFill>
                          <a:effectLst/>
                          <a:latin typeface="Calibri"/>
                        </a:rPr>
                        <a:t>CONSO</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l" fontAlgn="ctr"/>
                      <a:r>
                        <a:rPr lang="fr-FR" sz="1200" b="1" i="0" u="none" strike="noStrike" dirty="0">
                          <a:solidFill>
                            <a:srgbClr val="FFFFFF"/>
                          </a:solidFill>
                          <a:effectLst/>
                          <a:latin typeface="Calibri"/>
                        </a:rPr>
                        <a:t>OAV Prêt AUTO - Assurance</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Prendre connaissance de l'offre Crédit CONSO AUTO. </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Savoir répondre au besoin global de son client et adapter notre offre.</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Préparer son entretien.</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a:solidFill>
                            <a:srgbClr val="0000FF"/>
                          </a:solidFill>
                          <a:effectLst/>
                          <a:latin typeface="Calibri"/>
                          <a:hlinkClick r:id="rId5"/>
                        </a:rPr>
                        <a:t>Clic ici</a:t>
                      </a:r>
                      <a:endParaRPr lang="fr-FR" sz="900" b="0" i="0" u="sng" strike="noStrike">
                        <a:solidFill>
                          <a:srgbClr val="0000FF"/>
                        </a:solidFill>
                        <a:effectLst/>
                        <a:latin typeface="Calibri"/>
                      </a:endParaRPr>
                    </a:p>
                  </a:txBody>
                  <a:tcPr marL="6035" marR="6035" marT="804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200" b="0" i="0" u="none" strike="noStrike" dirty="0">
                          <a:solidFill>
                            <a:srgbClr val="EBF1DE"/>
                          </a:solidFill>
                          <a:effectLst/>
                          <a:latin typeface="Calibri"/>
                        </a:rPr>
                        <a:t> </a:t>
                      </a:r>
                    </a:p>
                  </a:txBody>
                  <a:tcPr marL="6035" marR="6035" marT="804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595452">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OAV Prêt Auto Prime à la conversion</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Tout savoir sur la prime à la conversion.</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Connaître les enjeux et les détails du dispositif.</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a:solidFill>
                            <a:srgbClr val="0000FF"/>
                          </a:solidFill>
                          <a:effectLst/>
                          <a:latin typeface="Calibri"/>
                          <a:hlinkClick r:id="rId6"/>
                        </a:rPr>
                        <a:t>Clic ici</a:t>
                      </a:r>
                      <a:endParaRPr lang="fr-FR" sz="900" b="0" i="0" u="sng" strike="noStrike">
                        <a:solidFill>
                          <a:srgbClr val="0000FF"/>
                        </a:solidFill>
                        <a:effectLst/>
                        <a:latin typeface="Calibri"/>
                      </a:endParaRPr>
                    </a:p>
                  </a:txBody>
                  <a:tcPr marL="6035" marR="6035" marT="804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200" b="0" i="0" u="none" strike="noStrike">
                          <a:solidFill>
                            <a:srgbClr val="FFFFFF"/>
                          </a:solidFill>
                          <a:effectLst/>
                          <a:latin typeface="Calibri"/>
                        </a:rPr>
                        <a:t> </a:t>
                      </a:r>
                    </a:p>
                  </a:txBody>
                  <a:tcPr marL="6035" marR="6035" marT="804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410379">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Note d’info - Le Prêt Auto éco</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a:solidFill>
                            <a:srgbClr val="000000"/>
                          </a:solidFill>
                          <a:effectLst/>
                          <a:latin typeface="Calibri"/>
                        </a:rPr>
                        <a:t>Connaître les conditions d'éligibilité au Prêt Auto éco</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a:solidFill>
                            <a:srgbClr val="0000FF"/>
                          </a:solidFill>
                          <a:effectLst/>
                          <a:latin typeface="Calibri"/>
                          <a:hlinkClick r:id="rId7"/>
                        </a:rPr>
                        <a:t>Clic ici</a:t>
                      </a:r>
                      <a:endParaRPr lang="fr-FR" sz="900" b="0" i="0" u="sng" strike="noStrike">
                        <a:solidFill>
                          <a:srgbClr val="0000FF"/>
                        </a:solidFill>
                        <a:effectLst/>
                        <a:latin typeface="Calibri"/>
                      </a:endParaRPr>
                    </a:p>
                  </a:txBody>
                  <a:tcPr marL="6035" marR="6035" marT="804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200" b="0" i="0" u="none" strike="noStrike">
                          <a:solidFill>
                            <a:srgbClr val="FFFFFF"/>
                          </a:solidFill>
                          <a:effectLst/>
                          <a:latin typeface="Calibri"/>
                        </a:rPr>
                        <a:t> </a:t>
                      </a:r>
                    </a:p>
                  </a:txBody>
                  <a:tcPr marL="6035" marR="6035" marT="804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495727">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Crédit Conso - Projet</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Tout savoir sur le Crédit Projet</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Connaître les enjeux et les détails du dispositif.</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none" strike="noStrike" dirty="0">
                          <a:solidFill>
                            <a:srgbClr val="000000"/>
                          </a:solidFill>
                          <a:effectLst/>
                          <a:latin typeface="Calibri"/>
                          <a:hlinkClick r:id="rId8"/>
                        </a:rPr>
                        <a:t>Clic ici</a:t>
                      </a:r>
                      <a:endParaRPr lang="fr-FR" sz="900" b="0" i="0" u="none" strike="noStrike" dirty="0">
                        <a:solidFill>
                          <a:srgbClr val="000000"/>
                        </a:solidFill>
                        <a:effectLst/>
                        <a:latin typeface="Calibri"/>
                      </a:endParaRPr>
                    </a:p>
                  </a:txBody>
                  <a:tcPr marL="6035" marR="6035" marT="804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200" b="0" i="0" u="none" strike="noStrike" dirty="0">
                          <a:solidFill>
                            <a:srgbClr val="FFFFFF"/>
                          </a:solidFill>
                          <a:effectLst/>
                          <a:latin typeface="Calibri"/>
                        </a:rPr>
                        <a:t> </a:t>
                      </a:r>
                    </a:p>
                  </a:txBody>
                  <a:tcPr marL="6035" marR="6035" marT="804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667872">
                <a:tc vMerge="1">
                  <a:txBody>
                    <a:bodyPr/>
                    <a:lstStyle/>
                    <a:p>
                      <a:endParaRPr lang="fr-FR"/>
                    </a:p>
                  </a:txBody>
                  <a:tcPr/>
                </a:tc>
                <a:tc>
                  <a:txBody>
                    <a:bodyPr/>
                    <a:lstStyle/>
                    <a:p>
                      <a:pPr algn="l" fontAlgn="ctr"/>
                      <a:r>
                        <a:rPr lang="fr-FR" sz="1200" b="1" i="0" u="none" strike="noStrike" dirty="0" err="1">
                          <a:solidFill>
                            <a:srgbClr val="FFFFFF"/>
                          </a:solidFill>
                          <a:effectLst/>
                          <a:latin typeface="Calibri"/>
                        </a:rPr>
                        <a:t>Didactitiel</a:t>
                      </a:r>
                      <a:r>
                        <a:rPr lang="fr-FR" sz="1200" b="1" i="0" u="none" strike="noStrike" dirty="0">
                          <a:solidFill>
                            <a:srgbClr val="FFFFFF"/>
                          </a:solidFill>
                          <a:effectLst/>
                          <a:latin typeface="Calibri"/>
                        </a:rPr>
                        <a:t> Prêt Personnel</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a:solidFill>
                            <a:srgbClr val="000000"/>
                          </a:solidFill>
                          <a:effectLst/>
                          <a:latin typeface="Calibri"/>
                        </a:rPr>
                        <a:t>Prendre connaissance des étapes d'instruction d'un prêt personnel</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a:solidFill>
                            <a:srgbClr val="0000FF"/>
                          </a:solidFill>
                          <a:effectLst/>
                          <a:latin typeface="Calibri"/>
                          <a:hlinkClick r:id="rId9"/>
                        </a:rPr>
                        <a:t>Clic ici</a:t>
                      </a:r>
                      <a:endParaRPr lang="fr-FR" sz="900" b="0" i="0" u="sng" strike="noStrike">
                        <a:solidFill>
                          <a:srgbClr val="0000FF"/>
                        </a:solidFill>
                        <a:effectLst/>
                        <a:latin typeface="Calibri"/>
                      </a:endParaRPr>
                    </a:p>
                  </a:txBody>
                  <a:tcPr marL="6035" marR="6035" marT="804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200" b="0" i="0" u="none" strike="noStrike">
                          <a:solidFill>
                            <a:srgbClr val="EBF1DE"/>
                          </a:solidFill>
                          <a:effectLst/>
                          <a:latin typeface="Calibri"/>
                        </a:rPr>
                        <a:t> </a:t>
                      </a:r>
                    </a:p>
                  </a:txBody>
                  <a:tcPr marL="6035" marR="6035" marT="804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852944">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OAV Prêts d’équipement</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6A6A6"/>
                    </a:solidFill>
                  </a:tcPr>
                </a:tc>
                <a:tc>
                  <a:txBody>
                    <a:bodyPr/>
                    <a:lstStyle/>
                    <a:p>
                      <a:pPr algn="l" fontAlgn="ctr"/>
                      <a:r>
                        <a:rPr lang="fr-FR" sz="1050" b="0" i="0" u="none" strike="noStrike" dirty="0">
                          <a:solidFill>
                            <a:srgbClr val="000000"/>
                          </a:solidFill>
                          <a:effectLst/>
                          <a:latin typeface="Calibri"/>
                        </a:rPr>
                        <a:t>Prendre connaissance de l'offre Crédit Equipement. </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Savoir répondre au besoin global de son client et adapter notre offre.</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Préparer son entretien.</a:t>
                      </a:r>
                    </a:p>
                  </a:txBody>
                  <a:tcPr marL="6035" marR="6035" marT="804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a:solidFill>
                            <a:srgbClr val="0000FF"/>
                          </a:solidFill>
                          <a:effectLst/>
                          <a:latin typeface="Calibri"/>
                          <a:hlinkClick r:id="rId10"/>
                        </a:rPr>
                        <a:t>Clic ici</a:t>
                      </a:r>
                      <a:endParaRPr lang="fr-FR" sz="900" b="0" i="0" u="sng" strike="noStrike">
                        <a:solidFill>
                          <a:srgbClr val="0000FF"/>
                        </a:solidFill>
                        <a:effectLst/>
                        <a:latin typeface="Calibri"/>
                      </a:endParaRPr>
                    </a:p>
                  </a:txBody>
                  <a:tcPr marL="6035" marR="6035" marT="804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200" b="0" i="0" u="none" strike="noStrike" dirty="0">
                          <a:solidFill>
                            <a:srgbClr val="EBF1DE"/>
                          </a:solidFill>
                          <a:effectLst/>
                          <a:latin typeface="Calibri"/>
                        </a:rPr>
                        <a:t> </a:t>
                      </a:r>
                    </a:p>
                  </a:txBody>
                  <a:tcPr marL="6035" marR="6035" marT="804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bl>
          </a:graphicData>
        </a:graphic>
      </p:graphicFrame>
      <p:pic>
        <p:nvPicPr>
          <p:cNvPr id="29"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284737" y="2564904"/>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0"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284737" y="3885048"/>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1"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284737" y="4365104"/>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2"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284737" y="4941200"/>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3"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284737" y="5709288"/>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4" name="Picture 2" descr="Disque A - Autocollant sticker - Jeune conducteur permis 15mX15cm RO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284737" y="338099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5" name="Picture 4" descr="Résultat de recherche d'images pour &quot;validé&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92" y="3356992"/>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Résultat de recherche d'images pour &quot;validé&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92" y="3861048"/>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Résultat de recherche d'images pour &quot;validé&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35562" y="5685288"/>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 descr="Résultat de recherche d'images pour &quot;validé&quo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424" t="10001" r="8184" b="7234"/>
          <a:stretch/>
        </p:blipFill>
        <p:spPr bwMode="auto">
          <a:xfrm>
            <a:off x="7907957" y="338099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9" name="Picture 6" descr="Résultat de recherche d'images pour &quot;validé&quo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424" t="10001" r="8184" b="7234"/>
          <a:stretch/>
        </p:blipFill>
        <p:spPr bwMode="auto">
          <a:xfrm>
            <a:off x="7910605" y="3885048"/>
            <a:ext cx="216000" cy="288000"/>
          </a:xfrm>
          <a:prstGeom prst="ellipse">
            <a:avLst/>
          </a:prstGeom>
          <a:noFill/>
          <a:extLst>
            <a:ext uri="{909E8E84-426E-40DD-AFC4-6F175D3DCCD1}">
              <a14:hiddenFill xmlns:a14="http://schemas.microsoft.com/office/drawing/2010/main">
                <a:solidFill>
                  <a:srgbClr val="FFFFFF"/>
                </a:solidFill>
              </a14:hiddenFill>
            </a:ext>
          </a:extLst>
        </p:spPr>
      </p:pic>
      <p:sp>
        <p:nvSpPr>
          <p:cNvPr id="40" name="Espace réservé du texte 3"/>
          <p:cNvSpPr>
            <a:spLocks noGrp="1"/>
          </p:cNvSpPr>
          <p:nvPr>
            <p:ph type="body" sz="quarter" idx="13"/>
          </p:nvPr>
        </p:nvSpPr>
        <p:spPr>
          <a:xfrm>
            <a:off x="1718667" y="334938"/>
            <a:ext cx="4087047" cy="672075"/>
          </a:xfrm>
        </p:spPr>
        <p:txBody>
          <a:bodyPr/>
          <a:lstStyle/>
          <a:p>
            <a:r>
              <a:rPr lang="fr-FR" b="1" dirty="0">
                <a:solidFill>
                  <a:srgbClr val="C00000"/>
                </a:solidFill>
              </a:rPr>
              <a:t>Des outils permettant à chacun de trouver les informations qui le concernent ! </a:t>
            </a:r>
            <a:endParaRPr lang="fr-FR" b="1" dirty="0"/>
          </a:p>
        </p:txBody>
      </p:sp>
      <p:pic>
        <p:nvPicPr>
          <p:cNvPr id="41" name="Picture 2" descr="Disque A - Autocollant sticker - Jeune conducteur permis 15mX15cm ROND"/>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5941098" y="399523"/>
            <a:ext cx="140615" cy="153386"/>
          </a:xfrm>
          <a:prstGeom prst="ellipse">
            <a:avLst/>
          </a:prstGeom>
          <a:noFill/>
          <a:extLst>
            <a:ext uri="{909E8E84-426E-40DD-AFC4-6F175D3DCCD1}">
              <a14:hiddenFill xmlns:a14="http://schemas.microsoft.com/office/drawing/2010/main">
                <a:solidFill>
                  <a:srgbClr val="FFFFFF"/>
                </a:solidFill>
              </a14:hiddenFill>
            </a:ext>
          </a:extLst>
        </p:spPr>
      </p:pic>
      <p:sp>
        <p:nvSpPr>
          <p:cNvPr id="42" name="ZoneTexte 41"/>
          <p:cNvSpPr txBox="1"/>
          <p:nvPr/>
        </p:nvSpPr>
        <p:spPr>
          <a:xfrm>
            <a:off x="6044565" y="342689"/>
            <a:ext cx="3121367" cy="253916"/>
          </a:xfrm>
          <a:prstGeom prst="rect">
            <a:avLst/>
          </a:prstGeom>
          <a:noFill/>
        </p:spPr>
        <p:txBody>
          <a:bodyPr wrap="none" rtlCol="0">
            <a:spAutoFit/>
          </a:bodyPr>
          <a:lstStyle/>
          <a:p>
            <a:r>
              <a:rPr lang="fr-FR" sz="1050" dirty="0" smtClean="0">
                <a:solidFill>
                  <a:srgbClr val="C00000"/>
                </a:solidFill>
              </a:rPr>
              <a:t>Débutant </a:t>
            </a:r>
            <a:r>
              <a:rPr lang="fr-FR" sz="1050" dirty="0" smtClean="0">
                <a:solidFill>
                  <a:schemeClr val="tx1">
                    <a:lumMod val="50000"/>
                    <a:lumOff val="50000"/>
                  </a:schemeClr>
                </a:solidFill>
              </a:rPr>
              <a:t>: découverte du produit </a:t>
            </a:r>
            <a:r>
              <a:rPr lang="fr-FR" sz="1050" dirty="0" smtClean="0">
                <a:solidFill>
                  <a:schemeClr val="tx1">
                    <a:lumMod val="50000"/>
                    <a:lumOff val="50000"/>
                  </a:schemeClr>
                </a:solidFill>
                <a:sym typeface="Wingdings" panose="05000000000000000000" pitchFamily="2" charset="2"/>
              </a:rPr>
              <a:t> pour apprendre</a:t>
            </a:r>
            <a:endParaRPr lang="fr-FR" sz="1050" dirty="0">
              <a:solidFill>
                <a:schemeClr val="tx1">
                  <a:lumMod val="50000"/>
                  <a:lumOff val="50000"/>
                </a:schemeClr>
              </a:solidFill>
            </a:endParaRPr>
          </a:p>
        </p:txBody>
      </p:sp>
      <p:pic>
        <p:nvPicPr>
          <p:cNvPr id="43" name="Picture 4" descr="Résultat de recherche d'images pour &quot;validé&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5265" y="565003"/>
            <a:ext cx="168306" cy="186943"/>
          </a:xfrm>
          <a:prstGeom prst="rect">
            <a:avLst/>
          </a:prstGeom>
          <a:noFill/>
          <a:extLst>
            <a:ext uri="{909E8E84-426E-40DD-AFC4-6F175D3DCCD1}">
              <a14:hiddenFill xmlns:a14="http://schemas.microsoft.com/office/drawing/2010/main">
                <a:solidFill>
                  <a:srgbClr val="FFFFFF"/>
                </a:solidFill>
              </a14:hiddenFill>
            </a:ext>
          </a:extLst>
        </p:spPr>
      </p:pic>
      <p:sp>
        <p:nvSpPr>
          <p:cNvPr id="44" name="ZoneTexte 43"/>
          <p:cNvSpPr txBox="1"/>
          <p:nvPr/>
        </p:nvSpPr>
        <p:spPr>
          <a:xfrm>
            <a:off x="6044565" y="520489"/>
            <a:ext cx="2879314" cy="253916"/>
          </a:xfrm>
          <a:prstGeom prst="rect">
            <a:avLst/>
          </a:prstGeom>
          <a:noFill/>
        </p:spPr>
        <p:txBody>
          <a:bodyPr wrap="none" rtlCol="0">
            <a:spAutoFit/>
          </a:bodyPr>
          <a:lstStyle/>
          <a:p>
            <a:r>
              <a:rPr lang="fr-FR" sz="1050" dirty="0" smtClean="0">
                <a:solidFill>
                  <a:srgbClr val="C00000"/>
                </a:solidFill>
              </a:rPr>
              <a:t>Confirmé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progresser</a:t>
            </a:r>
            <a:endParaRPr lang="fr-FR" sz="1050" dirty="0">
              <a:solidFill>
                <a:schemeClr val="tx1">
                  <a:lumMod val="50000"/>
                  <a:lumOff val="50000"/>
                </a:schemeClr>
              </a:solidFill>
            </a:endParaRPr>
          </a:p>
        </p:txBody>
      </p:sp>
      <p:pic>
        <p:nvPicPr>
          <p:cNvPr id="45" name="Picture 6" descr="Résultat de recherche d'images pour &quot;validé&quot;"/>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9424" t="10001" r="8184" b="7234"/>
          <a:stretch/>
        </p:blipFill>
        <p:spPr bwMode="auto">
          <a:xfrm>
            <a:off x="5940250" y="768609"/>
            <a:ext cx="132760" cy="177013"/>
          </a:xfrm>
          <a:prstGeom prst="ellipse">
            <a:avLst/>
          </a:prstGeom>
          <a:noFill/>
          <a:extLst>
            <a:ext uri="{909E8E84-426E-40DD-AFC4-6F175D3DCCD1}">
              <a14:hiddenFill xmlns:a14="http://schemas.microsoft.com/office/drawing/2010/main">
                <a:solidFill>
                  <a:srgbClr val="FFFFFF"/>
                </a:solidFill>
              </a14:hiddenFill>
            </a:ext>
          </a:extLst>
        </p:spPr>
      </p:pic>
      <p:sp>
        <p:nvSpPr>
          <p:cNvPr id="46" name="ZoneTexte 45"/>
          <p:cNvSpPr txBox="1"/>
          <p:nvPr/>
        </p:nvSpPr>
        <p:spPr>
          <a:xfrm>
            <a:off x="6044565" y="736389"/>
            <a:ext cx="3127779" cy="253916"/>
          </a:xfrm>
          <a:prstGeom prst="rect">
            <a:avLst/>
          </a:prstGeom>
          <a:noFill/>
        </p:spPr>
        <p:txBody>
          <a:bodyPr wrap="none" rtlCol="0">
            <a:spAutoFit/>
          </a:bodyPr>
          <a:lstStyle/>
          <a:p>
            <a:r>
              <a:rPr lang="fr-FR" sz="1050" dirty="0" smtClean="0">
                <a:solidFill>
                  <a:srgbClr val="C00000"/>
                </a:solidFill>
              </a:rPr>
              <a:t>Expert</a:t>
            </a:r>
            <a:r>
              <a:rPr lang="fr-FR" sz="1050" dirty="0" smtClean="0">
                <a:solidFill>
                  <a:schemeClr val="tx1">
                    <a:lumMod val="85000"/>
                    <a:lumOff val="15000"/>
                  </a:schemeClr>
                </a:solidFill>
              </a:rPr>
              <a:t>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se maintenir à jour</a:t>
            </a:r>
            <a:endParaRPr lang="fr-FR" sz="1050" dirty="0">
              <a:solidFill>
                <a:schemeClr val="tx1">
                  <a:lumMod val="50000"/>
                  <a:lumOff val="50000"/>
                </a:schemeClr>
              </a:solidFill>
            </a:endParaRPr>
          </a:p>
        </p:txBody>
      </p:sp>
    </p:spTree>
    <p:extLst>
      <p:ext uri="{BB962C8B-B14F-4D97-AF65-F5344CB8AC3E}">
        <p14:creationId xmlns:p14="http://schemas.microsoft.com/office/powerpoint/2010/main" val="308994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sz="1300" dirty="0" smtClean="0"/>
              <a:t>Boîte à outils</a:t>
            </a:r>
            <a:endParaRPr lang="fr-FR" sz="1300" dirty="0"/>
          </a:p>
        </p:txBody>
      </p:sp>
      <p:sp>
        <p:nvSpPr>
          <p:cNvPr id="27"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35</a:t>
            </a:fld>
            <a:endParaRPr lang="fr-FR" sz="1200" dirty="0">
              <a:solidFill>
                <a:schemeClr val="tx1">
                  <a:tint val="75000"/>
                </a:schemeClr>
              </a:solidFill>
            </a:endParaRPr>
          </a:p>
        </p:txBody>
      </p:sp>
      <p:graphicFrame>
        <p:nvGraphicFramePr>
          <p:cNvPr id="28" name="Tableau 27"/>
          <p:cNvGraphicFramePr>
            <a:graphicFrameLocks noGrp="1"/>
          </p:cNvGraphicFramePr>
          <p:nvPr>
            <p:extLst>
              <p:ext uri="{D42A27DB-BD31-4B8C-83A1-F6EECF244321}">
                <p14:modId xmlns:p14="http://schemas.microsoft.com/office/powerpoint/2010/main" val="3409682882"/>
              </p:ext>
            </p:extLst>
          </p:nvPr>
        </p:nvGraphicFramePr>
        <p:xfrm>
          <a:off x="755577" y="1844824"/>
          <a:ext cx="8183705" cy="4359645"/>
        </p:xfrm>
        <a:graphic>
          <a:graphicData uri="http://schemas.openxmlformats.org/drawingml/2006/table">
            <a:tbl>
              <a:tblPr/>
              <a:tblGrid>
                <a:gridCol w="1709532"/>
                <a:gridCol w="1921458"/>
                <a:gridCol w="2124000"/>
                <a:gridCol w="1096715"/>
                <a:gridCol w="1332000"/>
              </a:tblGrid>
              <a:tr h="377707">
                <a:tc>
                  <a:txBody>
                    <a:bodyPr/>
                    <a:lstStyle/>
                    <a:p>
                      <a:pPr algn="ctr" fontAlgn="ctr"/>
                      <a:r>
                        <a:rPr lang="fr-FR" sz="1200" b="1" i="0" u="none" strike="noStrike" dirty="0">
                          <a:solidFill>
                            <a:srgbClr val="C00000"/>
                          </a:solidFill>
                          <a:effectLst/>
                          <a:latin typeface="Calibri"/>
                        </a:rPr>
                        <a:t>Offre</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Outils</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Objectifs</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a:solidFill>
                            <a:srgbClr val="C00000"/>
                          </a:solidFill>
                          <a:effectLst/>
                          <a:latin typeface="Calibri"/>
                        </a:rPr>
                        <a:t>Lien</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Niveau de recommandation</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r>
              <a:tr h="551672">
                <a:tc rowSpan="5">
                  <a:txBody>
                    <a:bodyPr/>
                    <a:lstStyle/>
                    <a:p>
                      <a:pPr algn="ctr" fontAlgn="ctr"/>
                      <a:r>
                        <a:rPr lang="fr-FR" sz="1200" b="1" i="0" u="none" strike="noStrike" dirty="0">
                          <a:solidFill>
                            <a:srgbClr val="FFFFFF"/>
                          </a:solidFill>
                          <a:effectLst/>
                          <a:latin typeface="Calibri"/>
                        </a:rPr>
                        <a:t>IARD</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l" fontAlgn="ctr"/>
                      <a:r>
                        <a:rPr lang="fr-FR" sz="1200" b="1" i="0" u="none" strike="noStrike" dirty="0">
                          <a:solidFill>
                            <a:srgbClr val="FFFFFF"/>
                          </a:solidFill>
                          <a:effectLst/>
                          <a:latin typeface="Calibri"/>
                        </a:rPr>
                        <a:t>Le BOOK de l'assurance</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Accéder directement aux informations indispensables de l'offre AUTO et MRH dans le BOOK de l'assurance.</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a:solidFill>
                            <a:srgbClr val="0000FF"/>
                          </a:solidFill>
                          <a:effectLst/>
                          <a:latin typeface="Calibri"/>
                          <a:hlinkClick r:id="rId2"/>
                        </a:rPr>
                        <a:t>Clic ici</a:t>
                      </a:r>
                      <a:endParaRPr lang="fr-FR" sz="900" b="0" i="0" u="sng" strike="noStrike">
                        <a:solidFill>
                          <a:srgbClr val="0000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dirty="0">
                          <a:solidFill>
                            <a:srgbClr val="FFFFFF"/>
                          </a:solidFill>
                          <a:effectLst/>
                          <a:latin typeface="Calibri"/>
                        </a:rPr>
                        <a:t> </a:t>
                      </a:r>
                    </a:p>
                  </a:txBody>
                  <a:tcPr marL="6465" marR="6465" marT="862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732689">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La fiche produit AUTO (client)</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Présenter de manière synthétique notre offre AUTO au client.</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Envoyer au client le lien afin qu'il puisse se documenter.</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a:solidFill>
                            <a:srgbClr val="0000FF"/>
                          </a:solidFill>
                          <a:effectLst/>
                          <a:latin typeface="Calibri"/>
                          <a:hlinkClick r:id="rId3"/>
                        </a:rPr>
                        <a:t>Clic ici</a:t>
                      </a:r>
                      <a:endParaRPr lang="fr-FR" sz="900" b="0" i="0" u="sng" strike="noStrike">
                        <a:solidFill>
                          <a:srgbClr val="0000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dirty="0">
                          <a:solidFill>
                            <a:srgbClr val="FFFFFF"/>
                          </a:solidFill>
                          <a:effectLst/>
                          <a:latin typeface="Calibri"/>
                        </a:rPr>
                        <a:t> </a:t>
                      </a:r>
                    </a:p>
                  </a:txBody>
                  <a:tcPr marL="6465" marR="6465" marT="862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1001629">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Le comparateur IARD AUTO-MRH-SANTÉ</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Avoir une lecture rapide et simplifiée des contrats AUTO, MRH et Santé.</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Comparer les garanties de nos contrats avec les garanties des contrats concurrents dans une base de données couvrant plus de 90% du marché !</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a:solidFill>
                            <a:srgbClr val="0000FF"/>
                          </a:solidFill>
                          <a:effectLst/>
                          <a:latin typeface="Calibri"/>
                          <a:hlinkClick r:id="rId4"/>
                        </a:rPr>
                        <a:t>Clic ici</a:t>
                      </a:r>
                      <a:endParaRPr lang="fr-FR" sz="900" b="0" i="0" u="sng" strike="noStrike">
                        <a:solidFill>
                          <a:srgbClr val="0000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dirty="0">
                          <a:solidFill>
                            <a:srgbClr val="FFFFFF"/>
                          </a:solidFill>
                          <a:effectLst/>
                          <a:latin typeface="Calibri"/>
                        </a:rPr>
                        <a:t> </a:t>
                      </a:r>
                    </a:p>
                  </a:txBody>
                  <a:tcPr marL="6465" marR="6465" marT="862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732689">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La fiche produit MRH (client)</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Présenter de manière synthétique notre offre MRH au client.</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Envoyer au client le lien afin qu'il puisse se documenter.</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a:solidFill>
                            <a:srgbClr val="0000FF"/>
                          </a:solidFill>
                          <a:effectLst/>
                          <a:latin typeface="Calibri"/>
                          <a:hlinkClick r:id="rId5"/>
                        </a:rPr>
                        <a:t>Clic ici</a:t>
                      </a:r>
                      <a:endParaRPr lang="fr-FR" sz="900" b="0" i="0" u="sng" strike="noStrike">
                        <a:solidFill>
                          <a:srgbClr val="0000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dirty="0">
                          <a:solidFill>
                            <a:srgbClr val="FFFFFF"/>
                          </a:solidFill>
                          <a:effectLst/>
                          <a:latin typeface="Calibri"/>
                        </a:rPr>
                        <a:t> </a:t>
                      </a:r>
                    </a:p>
                  </a:txBody>
                  <a:tcPr marL="6465" marR="6465" marT="862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836128">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La fiche produit Télésurveillance MRH (client)</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6A6A6"/>
                    </a:solidFill>
                  </a:tcPr>
                </a:tc>
                <a:tc>
                  <a:txBody>
                    <a:bodyPr/>
                    <a:lstStyle/>
                    <a:p>
                      <a:pPr algn="l" fontAlgn="ctr"/>
                      <a:r>
                        <a:rPr lang="fr-FR" sz="1050" b="0" i="0" u="none" strike="noStrike" dirty="0">
                          <a:solidFill>
                            <a:srgbClr val="000000"/>
                          </a:solidFill>
                          <a:effectLst/>
                          <a:latin typeface="Calibri"/>
                        </a:rPr>
                        <a:t>Présenter de manière synthétique notre offre de télésurveillance associée à notre offre MRH.</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Envoyer au client le lien afin qu'il puisse se documenter.</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a:solidFill>
                            <a:srgbClr val="0000FF"/>
                          </a:solidFill>
                          <a:effectLst/>
                          <a:latin typeface="Calibri"/>
                          <a:hlinkClick r:id="rId6"/>
                        </a:rPr>
                        <a:t>Clic ici</a:t>
                      </a:r>
                      <a:endParaRPr lang="fr-FR" sz="900" b="0" i="0" u="sng" strike="noStrike">
                        <a:solidFill>
                          <a:srgbClr val="0000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1100" b="1" i="0" u="none" strike="noStrike" dirty="0">
                          <a:solidFill>
                            <a:srgbClr val="FF0000"/>
                          </a:solidFill>
                          <a:effectLst/>
                          <a:latin typeface="Calibri"/>
                        </a:rPr>
                        <a:t> </a:t>
                      </a:r>
                    </a:p>
                  </a:txBody>
                  <a:tcPr marL="6465" marR="6465" marT="862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bl>
          </a:graphicData>
        </a:graphic>
      </p:graphicFrame>
      <p:pic>
        <p:nvPicPr>
          <p:cNvPr id="29" name="Picture 2" descr="Disque A - Autocollant sticker - Jeune conducteur permis 15mX15cm ROND"/>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716761" y="2348880"/>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0" name="Picture 2" descr="Disque A - Autocollant sticker - Jeune conducteur permis 15mX15cm ROND"/>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716761" y="4029064"/>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1" name="Picture 2" descr="Disque A - Autocollant sticker - Jeune conducteur permis 15mX15cm ROND"/>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716761" y="482115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2" name="Picture 2" descr="Disque A - Autocollant sticker - Jeune conducteur permis 15mX15cm ROND"/>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716761" y="5614603"/>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3" name="Picture 2" descr="Disque A - Autocollant sticker - Jeune conducteur permis 15mX15cm ROND"/>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716761" y="302095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4"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96264" y="4005064"/>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96264" y="2996952"/>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96264" y="4797152"/>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Résultat de recherche d'images pour &quot;validé&quo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424" t="10001" r="8184" b="7234"/>
          <a:stretch/>
        </p:blipFill>
        <p:spPr bwMode="auto">
          <a:xfrm>
            <a:off x="8316440" y="4029064"/>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8" name="Picture 6" descr="Résultat de recherche d'images pour &quot;validé&quo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424" t="10001" r="8184" b="7234"/>
          <a:stretch/>
        </p:blipFill>
        <p:spPr bwMode="auto">
          <a:xfrm>
            <a:off x="8316440" y="5614603"/>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9"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96264" y="5590603"/>
            <a:ext cx="252000" cy="336000"/>
          </a:xfrm>
          <a:prstGeom prst="rect">
            <a:avLst/>
          </a:prstGeom>
          <a:noFill/>
          <a:extLst>
            <a:ext uri="{909E8E84-426E-40DD-AFC4-6F175D3DCCD1}">
              <a14:hiddenFill xmlns:a14="http://schemas.microsoft.com/office/drawing/2010/main">
                <a:solidFill>
                  <a:srgbClr val="FFFFFF"/>
                </a:solidFill>
              </a14:hiddenFill>
            </a:ext>
          </a:extLst>
        </p:spPr>
      </p:pic>
      <p:sp>
        <p:nvSpPr>
          <p:cNvPr id="21" name="Espace réservé du texte 3"/>
          <p:cNvSpPr>
            <a:spLocks noGrp="1"/>
          </p:cNvSpPr>
          <p:nvPr>
            <p:ph type="body" sz="quarter" idx="13"/>
          </p:nvPr>
        </p:nvSpPr>
        <p:spPr>
          <a:xfrm>
            <a:off x="1718667" y="334938"/>
            <a:ext cx="3883847" cy="672075"/>
          </a:xfrm>
        </p:spPr>
        <p:txBody>
          <a:bodyPr/>
          <a:lstStyle/>
          <a:p>
            <a:r>
              <a:rPr lang="fr-FR" b="1" dirty="0">
                <a:solidFill>
                  <a:srgbClr val="C00000"/>
                </a:solidFill>
              </a:rPr>
              <a:t>Des outils permettant à chacun de trouver les informations qui le concernent ! </a:t>
            </a:r>
            <a:endParaRPr lang="fr-FR" b="1" dirty="0"/>
          </a:p>
        </p:txBody>
      </p:sp>
      <p:pic>
        <p:nvPicPr>
          <p:cNvPr id="22" name="Picture 2" descr="Disque A - Autocollant sticker - Jeune conducteur permis 15mX15cm ROND"/>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5941098" y="399523"/>
            <a:ext cx="140615" cy="153386"/>
          </a:xfrm>
          <a:prstGeom prst="ellipse">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6044565" y="342689"/>
            <a:ext cx="3121367" cy="253916"/>
          </a:xfrm>
          <a:prstGeom prst="rect">
            <a:avLst/>
          </a:prstGeom>
          <a:noFill/>
        </p:spPr>
        <p:txBody>
          <a:bodyPr wrap="none" rtlCol="0">
            <a:spAutoFit/>
          </a:bodyPr>
          <a:lstStyle/>
          <a:p>
            <a:r>
              <a:rPr lang="fr-FR" sz="1050" dirty="0" smtClean="0">
                <a:solidFill>
                  <a:srgbClr val="C00000"/>
                </a:solidFill>
              </a:rPr>
              <a:t>Débutant </a:t>
            </a:r>
            <a:r>
              <a:rPr lang="fr-FR" sz="1050" dirty="0" smtClean="0">
                <a:solidFill>
                  <a:schemeClr val="tx1">
                    <a:lumMod val="50000"/>
                    <a:lumOff val="50000"/>
                  </a:schemeClr>
                </a:solidFill>
              </a:rPr>
              <a:t>: découverte du produit </a:t>
            </a:r>
            <a:r>
              <a:rPr lang="fr-FR" sz="1050" dirty="0" smtClean="0">
                <a:solidFill>
                  <a:schemeClr val="tx1">
                    <a:lumMod val="50000"/>
                    <a:lumOff val="50000"/>
                  </a:schemeClr>
                </a:solidFill>
                <a:sym typeface="Wingdings" panose="05000000000000000000" pitchFamily="2" charset="2"/>
              </a:rPr>
              <a:t> pour apprendre</a:t>
            </a:r>
            <a:endParaRPr lang="fr-FR" sz="1050" dirty="0">
              <a:solidFill>
                <a:schemeClr val="tx1">
                  <a:lumMod val="50000"/>
                  <a:lumOff val="50000"/>
                </a:schemeClr>
              </a:solidFill>
            </a:endParaRPr>
          </a:p>
        </p:txBody>
      </p:sp>
      <p:pic>
        <p:nvPicPr>
          <p:cNvPr id="24"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25265" y="565003"/>
            <a:ext cx="168306" cy="186943"/>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p:cNvSpPr txBox="1"/>
          <p:nvPr/>
        </p:nvSpPr>
        <p:spPr>
          <a:xfrm>
            <a:off x="6044565" y="520489"/>
            <a:ext cx="2879314" cy="253916"/>
          </a:xfrm>
          <a:prstGeom prst="rect">
            <a:avLst/>
          </a:prstGeom>
          <a:noFill/>
        </p:spPr>
        <p:txBody>
          <a:bodyPr wrap="none" rtlCol="0">
            <a:spAutoFit/>
          </a:bodyPr>
          <a:lstStyle/>
          <a:p>
            <a:r>
              <a:rPr lang="fr-FR" sz="1050" dirty="0" smtClean="0">
                <a:solidFill>
                  <a:srgbClr val="C00000"/>
                </a:solidFill>
              </a:rPr>
              <a:t>Confirmé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progresser</a:t>
            </a:r>
            <a:endParaRPr lang="fr-FR" sz="1050" dirty="0">
              <a:solidFill>
                <a:schemeClr val="tx1">
                  <a:lumMod val="50000"/>
                  <a:lumOff val="50000"/>
                </a:schemeClr>
              </a:solidFill>
            </a:endParaRPr>
          </a:p>
        </p:txBody>
      </p:sp>
      <p:pic>
        <p:nvPicPr>
          <p:cNvPr id="26" name="Picture 6" descr="Résultat de recherche d'images pour &quot;validé&quot;"/>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9424" t="10001" r="8184" b="7234"/>
          <a:stretch/>
        </p:blipFill>
        <p:spPr bwMode="auto">
          <a:xfrm>
            <a:off x="5940250" y="768609"/>
            <a:ext cx="132760" cy="177013"/>
          </a:xfrm>
          <a:prstGeom prst="ellipse">
            <a:avLst/>
          </a:prstGeom>
          <a:noFill/>
          <a:extLst>
            <a:ext uri="{909E8E84-426E-40DD-AFC4-6F175D3DCCD1}">
              <a14:hiddenFill xmlns:a14="http://schemas.microsoft.com/office/drawing/2010/main">
                <a:solidFill>
                  <a:srgbClr val="FFFFFF"/>
                </a:solidFill>
              </a14:hiddenFill>
            </a:ext>
          </a:extLst>
        </p:spPr>
      </p:pic>
      <p:sp>
        <p:nvSpPr>
          <p:cNvPr id="40" name="ZoneTexte 39"/>
          <p:cNvSpPr txBox="1"/>
          <p:nvPr/>
        </p:nvSpPr>
        <p:spPr>
          <a:xfrm>
            <a:off x="6044565" y="736389"/>
            <a:ext cx="3127779" cy="253916"/>
          </a:xfrm>
          <a:prstGeom prst="rect">
            <a:avLst/>
          </a:prstGeom>
          <a:noFill/>
        </p:spPr>
        <p:txBody>
          <a:bodyPr wrap="none" rtlCol="0">
            <a:spAutoFit/>
          </a:bodyPr>
          <a:lstStyle/>
          <a:p>
            <a:r>
              <a:rPr lang="fr-FR" sz="1050" dirty="0" smtClean="0">
                <a:solidFill>
                  <a:srgbClr val="C00000"/>
                </a:solidFill>
              </a:rPr>
              <a:t>Expert</a:t>
            </a:r>
            <a:r>
              <a:rPr lang="fr-FR" sz="1050" dirty="0" smtClean="0">
                <a:solidFill>
                  <a:schemeClr val="tx1">
                    <a:lumMod val="85000"/>
                    <a:lumOff val="15000"/>
                  </a:schemeClr>
                </a:solidFill>
              </a:rPr>
              <a:t>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se maintenir à jour</a:t>
            </a:r>
            <a:endParaRPr lang="fr-FR" sz="1050" dirty="0">
              <a:solidFill>
                <a:schemeClr val="tx1">
                  <a:lumMod val="50000"/>
                  <a:lumOff val="50000"/>
                </a:schemeClr>
              </a:solidFill>
            </a:endParaRPr>
          </a:p>
        </p:txBody>
      </p:sp>
    </p:spTree>
    <p:extLst>
      <p:ext uri="{BB962C8B-B14F-4D97-AF65-F5344CB8AC3E}">
        <p14:creationId xmlns:p14="http://schemas.microsoft.com/office/powerpoint/2010/main" val="354445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sz="1300" dirty="0" smtClean="0"/>
              <a:t>Boîte à outils</a:t>
            </a:r>
            <a:endParaRPr lang="fr-FR" sz="1300" dirty="0"/>
          </a:p>
        </p:txBody>
      </p:sp>
      <p:sp>
        <p:nvSpPr>
          <p:cNvPr id="27"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36</a:t>
            </a:fld>
            <a:endParaRPr lang="fr-FR" sz="1200" dirty="0">
              <a:solidFill>
                <a:schemeClr val="tx1">
                  <a:tint val="75000"/>
                </a:schemeClr>
              </a:solidFill>
            </a:endParaRPr>
          </a:p>
        </p:txBody>
      </p:sp>
      <p:graphicFrame>
        <p:nvGraphicFramePr>
          <p:cNvPr id="55" name="Tableau 54"/>
          <p:cNvGraphicFramePr>
            <a:graphicFrameLocks noGrp="1"/>
          </p:cNvGraphicFramePr>
          <p:nvPr>
            <p:extLst>
              <p:ext uri="{D42A27DB-BD31-4B8C-83A1-F6EECF244321}">
                <p14:modId xmlns:p14="http://schemas.microsoft.com/office/powerpoint/2010/main" val="659338954"/>
              </p:ext>
            </p:extLst>
          </p:nvPr>
        </p:nvGraphicFramePr>
        <p:xfrm>
          <a:off x="827585" y="1484784"/>
          <a:ext cx="8057803" cy="5215223"/>
        </p:xfrm>
        <a:graphic>
          <a:graphicData uri="http://schemas.openxmlformats.org/drawingml/2006/table">
            <a:tbl>
              <a:tblPr/>
              <a:tblGrid>
                <a:gridCol w="1080000"/>
                <a:gridCol w="2104372"/>
                <a:gridCol w="2946120"/>
                <a:gridCol w="631311"/>
                <a:gridCol w="1296000"/>
              </a:tblGrid>
              <a:tr h="226095">
                <a:tc>
                  <a:txBody>
                    <a:bodyPr/>
                    <a:lstStyle/>
                    <a:p>
                      <a:pPr algn="ctr" fontAlgn="ctr"/>
                      <a:r>
                        <a:rPr lang="fr-FR" sz="1200" b="1" i="0" u="none" strike="noStrike" dirty="0">
                          <a:solidFill>
                            <a:srgbClr val="C00000"/>
                          </a:solidFill>
                          <a:effectLst/>
                          <a:latin typeface="Calibri"/>
                        </a:rPr>
                        <a:t>Offre</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Outils</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Objectifs</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a:solidFill>
                            <a:srgbClr val="C00000"/>
                          </a:solidFill>
                          <a:effectLst/>
                          <a:latin typeface="Calibri"/>
                        </a:rPr>
                        <a:t>Lien</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Niveau de recommandation</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r>
              <a:tr h="421499">
                <a:tc rowSpan="10">
                  <a:txBody>
                    <a:bodyPr/>
                    <a:lstStyle/>
                    <a:p>
                      <a:pPr algn="ctr" fontAlgn="ctr"/>
                      <a:r>
                        <a:rPr lang="fr-FR" sz="1200" b="1" i="0" u="none" strike="noStrike" dirty="0">
                          <a:solidFill>
                            <a:srgbClr val="FFFFFF"/>
                          </a:solidFill>
                          <a:effectLst/>
                          <a:latin typeface="Calibri"/>
                        </a:rPr>
                        <a:t>PREVOYANCE</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l" fontAlgn="ctr"/>
                      <a:r>
                        <a:rPr lang="fr-FR" sz="1100" b="1" i="0" u="none" strike="noStrike" dirty="0">
                          <a:solidFill>
                            <a:srgbClr val="FFFFFF"/>
                          </a:solidFill>
                          <a:effectLst/>
                          <a:latin typeface="Calibri"/>
                        </a:rPr>
                        <a:t>MYEAV</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a:solidFill>
                            <a:srgbClr val="000000"/>
                          </a:solidFill>
                          <a:effectLst/>
                          <a:latin typeface="Calibri"/>
                        </a:rPr>
                        <a:t>Accéder à votre Espace Assurance-Vie et </a:t>
                      </a:r>
                      <a:r>
                        <a:rPr lang="fr-FR" sz="900" b="0" i="0" u="none" strike="noStrike" dirty="0">
                          <a:solidFill>
                            <a:srgbClr val="C00000"/>
                          </a:solidFill>
                          <a:effectLst/>
                          <a:latin typeface="Calibri"/>
                        </a:rPr>
                        <a:t>Prévoyance</a:t>
                      </a:r>
                      <a:r>
                        <a:rPr lang="fr-FR" sz="900" b="0" i="0" u="none" strike="noStrike" dirty="0">
                          <a:solidFill>
                            <a:srgbClr val="000000"/>
                          </a:solidFill>
                          <a:effectLst/>
                          <a:latin typeface="Calibri"/>
                        </a:rPr>
                        <a:t> et y trouver tous les outils d'aide à la vente.</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2"/>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FFFFFF"/>
                          </a:solidFill>
                          <a:effectLst/>
                          <a:latin typeface="Calibri"/>
                        </a:rPr>
                        <a:t> </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629511">
                <a:tc vMerge="1">
                  <a:txBody>
                    <a:bodyPr/>
                    <a:lstStyle/>
                    <a:p>
                      <a:endParaRPr lang="fr-FR"/>
                    </a:p>
                  </a:txBody>
                  <a:tcPr/>
                </a:tc>
                <a:tc>
                  <a:txBody>
                    <a:bodyPr/>
                    <a:lstStyle/>
                    <a:p>
                      <a:pPr algn="l" fontAlgn="ctr"/>
                      <a:r>
                        <a:rPr lang="fr-FR" sz="1100" b="1" i="0" u="none" strike="noStrike" dirty="0">
                          <a:solidFill>
                            <a:srgbClr val="FFFFFF"/>
                          </a:solidFill>
                          <a:effectLst/>
                          <a:latin typeface="Calibri"/>
                        </a:rPr>
                        <a:t>Simulateur </a:t>
                      </a:r>
                      <a:r>
                        <a:rPr lang="fr-FR" sz="1100" b="1" i="0" u="none" strike="noStrike" dirty="0" err="1">
                          <a:solidFill>
                            <a:srgbClr val="FFFFFF"/>
                          </a:solidFill>
                          <a:effectLst/>
                          <a:latin typeface="Calibri"/>
                        </a:rPr>
                        <a:t>Sécur'Famille</a:t>
                      </a:r>
                      <a:endParaRPr lang="fr-FR" sz="1100" b="1" i="0" u="none" strike="noStrike" dirty="0">
                        <a:solidFill>
                          <a:srgbClr val="FFFF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a:solidFill>
                            <a:srgbClr val="000000"/>
                          </a:solidFill>
                          <a:effectLst/>
                          <a:latin typeface="Calibri"/>
                        </a:rPr>
                        <a:t>En quelques clics, calculer pour le client le capital garanti par rapport à la cotisation mensuelle qu'il envisage de payer.</a:t>
                      </a:r>
                      <a:br>
                        <a:rPr lang="fr-FR" sz="900" b="0" i="0" u="none" strike="noStrike" dirty="0">
                          <a:solidFill>
                            <a:srgbClr val="000000"/>
                          </a:solidFill>
                          <a:effectLst/>
                          <a:latin typeface="Calibri"/>
                        </a:rPr>
                      </a:br>
                      <a:r>
                        <a:rPr lang="fr-FR" sz="900" b="0" i="0" u="none" strike="noStrike" dirty="0">
                          <a:solidFill>
                            <a:srgbClr val="000000"/>
                          </a:solidFill>
                          <a:effectLst/>
                          <a:latin typeface="Calibri"/>
                        </a:rPr>
                        <a:t>Ou inversement, calculer la cotisation à partir d'un capital garanti souhaité.</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3"/>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FFFFFF"/>
                          </a:solidFill>
                          <a:effectLst/>
                          <a:latin typeface="Calibri"/>
                        </a:rPr>
                        <a:t> </a:t>
                      </a: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399603">
                <a:tc vMerge="1">
                  <a:txBody>
                    <a:bodyPr/>
                    <a:lstStyle/>
                    <a:p>
                      <a:endParaRPr lang="fr-FR"/>
                    </a:p>
                  </a:txBody>
                  <a:tcPr/>
                </a:tc>
                <a:tc>
                  <a:txBody>
                    <a:bodyPr/>
                    <a:lstStyle/>
                    <a:p>
                      <a:pPr algn="l" fontAlgn="ctr"/>
                      <a:r>
                        <a:rPr lang="fr-FR" sz="1100" b="1" i="0" u="none" strike="noStrike" dirty="0">
                          <a:solidFill>
                            <a:srgbClr val="FFFFFF"/>
                          </a:solidFill>
                          <a:effectLst/>
                          <a:latin typeface="Calibri"/>
                        </a:rPr>
                        <a:t>Fiche </a:t>
                      </a:r>
                      <a:r>
                        <a:rPr lang="fr-FR" sz="1100" b="1" i="0" u="none" strike="noStrike" dirty="0" err="1">
                          <a:solidFill>
                            <a:srgbClr val="FFFFFF"/>
                          </a:solidFill>
                          <a:effectLst/>
                          <a:latin typeface="Calibri"/>
                        </a:rPr>
                        <a:t>Sécur'Famille</a:t>
                      </a:r>
                      <a:r>
                        <a:rPr lang="fr-FR" sz="1100" b="1" i="0" u="none" strike="noStrike" dirty="0">
                          <a:solidFill>
                            <a:srgbClr val="FFFFFF"/>
                          </a:solidFill>
                          <a:effectLst/>
                          <a:latin typeface="Calibri"/>
                        </a:rPr>
                        <a:t> - L'Indispensable 2019</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a:solidFill>
                            <a:srgbClr val="000000"/>
                          </a:solidFill>
                          <a:effectLst/>
                          <a:latin typeface="Calibri"/>
                        </a:rPr>
                        <a:t>Accéder directement aux informations indispensables de l'offre </a:t>
                      </a:r>
                      <a:r>
                        <a:rPr lang="fr-FR" sz="900" b="0" i="0" u="none" strike="noStrike" dirty="0" err="1">
                          <a:solidFill>
                            <a:srgbClr val="000000"/>
                          </a:solidFill>
                          <a:effectLst/>
                          <a:latin typeface="Calibri"/>
                        </a:rPr>
                        <a:t>Sécur'Famille</a:t>
                      </a:r>
                      <a:endParaRPr lang="fr-FR" sz="900" b="0" i="0" u="none" strike="noStrike" dirty="0">
                        <a:solidFill>
                          <a:srgbClr val="000000"/>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4"/>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FFFFFF"/>
                          </a:solidFill>
                          <a:effectLst/>
                          <a:latin typeface="Calibri"/>
                        </a:rPr>
                        <a:t> </a:t>
                      </a: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425547">
                <a:tc vMerge="1">
                  <a:txBody>
                    <a:bodyPr/>
                    <a:lstStyle/>
                    <a:p>
                      <a:endParaRPr lang="fr-FR"/>
                    </a:p>
                  </a:txBody>
                  <a:tcPr/>
                </a:tc>
                <a:tc>
                  <a:txBody>
                    <a:bodyPr/>
                    <a:lstStyle/>
                    <a:p>
                      <a:pPr algn="l" fontAlgn="ctr"/>
                      <a:r>
                        <a:rPr lang="fr-FR" sz="1100" b="1" i="0" u="none" strike="noStrike" dirty="0">
                          <a:solidFill>
                            <a:srgbClr val="FFFFFF"/>
                          </a:solidFill>
                          <a:effectLst/>
                          <a:latin typeface="Calibri"/>
                        </a:rPr>
                        <a:t>J'assure n°59 - Avril 2019</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a:solidFill>
                            <a:srgbClr val="000000"/>
                          </a:solidFill>
                          <a:effectLst/>
                          <a:latin typeface="Calibri"/>
                        </a:rPr>
                        <a:t>Pour parler </a:t>
                      </a:r>
                      <a:r>
                        <a:rPr lang="fr-FR" sz="900" b="0" i="0" u="none" strike="noStrike" dirty="0" smtClean="0">
                          <a:solidFill>
                            <a:srgbClr val="000000"/>
                          </a:solidFill>
                          <a:effectLst/>
                          <a:latin typeface="Calibri"/>
                        </a:rPr>
                        <a:t>concrètement </a:t>
                      </a:r>
                      <a:r>
                        <a:rPr lang="fr-FR" sz="900" b="0" i="0" u="none" strike="noStrike" dirty="0">
                          <a:solidFill>
                            <a:srgbClr val="000000"/>
                          </a:solidFill>
                          <a:effectLst/>
                          <a:latin typeface="Calibri"/>
                        </a:rPr>
                        <a:t>de </a:t>
                      </a:r>
                      <a:r>
                        <a:rPr lang="fr-FR" sz="900" b="0" i="0" u="none" strike="noStrike" dirty="0" smtClean="0">
                          <a:solidFill>
                            <a:srgbClr val="000000"/>
                          </a:solidFill>
                          <a:effectLst/>
                          <a:latin typeface="Calibri"/>
                        </a:rPr>
                        <a:t>protection </a:t>
                      </a:r>
                      <a:r>
                        <a:rPr lang="fr-FR" sz="900" b="0" i="0" u="none" strike="noStrike" dirty="0">
                          <a:solidFill>
                            <a:srgbClr val="000000"/>
                          </a:solidFill>
                          <a:effectLst/>
                          <a:latin typeface="Calibri"/>
                        </a:rPr>
                        <a:t>et prévoyance à nos clients et les convaincre</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5"/>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FFFFFF"/>
                          </a:solidFill>
                          <a:effectLst/>
                          <a:latin typeface="Calibri"/>
                        </a:rPr>
                        <a:t> </a:t>
                      </a: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396000">
                <a:tc vMerge="1">
                  <a:txBody>
                    <a:bodyPr/>
                    <a:lstStyle/>
                    <a:p>
                      <a:endParaRPr lang="fr-FR"/>
                    </a:p>
                  </a:txBody>
                  <a:tcPr/>
                </a:tc>
                <a:tc>
                  <a:txBody>
                    <a:bodyPr/>
                    <a:lstStyle/>
                    <a:p>
                      <a:pPr algn="l" fontAlgn="ctr"/>
                      <a:r>
                        <a:rPr lang="fr-FR" sz="1100" b="1" i="0" u="none" strike="noStrike" dirty="0">
                          <a:solidFill>
                            <a:srgbClr val="FFFFFF"/>
                          </a:solidFill>
                          <a:effectLst/>
                          <a:latin typeface="Calibri"/>
                        </a:rPr>
                        <a:t>La fiche produit </a:t>
                      </a:r>
                      <a:r>
                        <a:rPr lang="fr-FR" sz="1100" b="1" i="0" u="none" strike="noStrike" dirty="0" err="1">
                          <a:solidFill>
                            <a:srgbClr val="FFFFFF"/>
                          </a:solidFill>
                          <a:effectLst/>
                          <a:latin typeface="Calibri"/>
                        </a:rPr>
                        <a:t>Sécur'Famille</a:t>
                      </a:r>
                      <a:r>
                        <a:rPr lang="fr-FR" sz="1100" b="1" i="0" u="none" strike="noStrike" dirty="0">
                          <a:solidFill>
                            <a:srgbClr val="FFFFFF"/>
                          </a:solidFill>
                          <a:effectLst/>
                          <a:latin typeface="Calibri"/>
                        </a:rPr>
                        <a:t> (client)</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a:solidFill>
                            <a:srgbClr val="000000"/>
                          </a:solidFill>
                          <a:effectLst/>
                          <a:latin typeface="Calibri"/>
                        </a:rPr>
                        <a:t>Présenter de manière synthétique notre offre </a:t>
                      </a:r>
                      <a:r>
                        <a:rPr lang="fr-FR" sz="900" b="0" i="0" u="none" strike="noStrike" dirty="0" err="1">
                          <a:solidFill>
                            <a:srgbClr val="000000"/>
                          </a:solidFill>
                          <a:effectLst/>
                          <a:latin typeface="Calibri"/>
                        </a:rPr>
                        <a:t>Sécur'Famille</a:t>
                      </a:r>
                      <a:r>
                        <a:rPr lang="fr-FR" sz="900" b="0" i="0" u="none" strike="noStrike" dirty="0">
                          <a:solidFill>
                            <a:srgbClr val="000000"/>
                          </a:solidFill>
                          <a:effectLst/>
                          <a:latin typeface="Calibri"/>
                        </a:rPr>
                        <a:t> au </a:t>
                      </a:r>
                      <a:r>
                        <a:rPr lang="fr-FR" sz="900" b="0" i="0" u="none" strike="noStrike" dirty="0" smtClean="0">
                          <a:solidFill>
                            <a:srgbClr val="000000"/>
                          </a:solidFill>
                          <a:effectLst/>
                          <a:latin typeface="Calibri"/>
                        </a:rPr>
                        <a:t>client.</a:t>
                      </a:r>
                      <a:r>
                        <a:rPr lang="fr-FR" sz="900" b="0" i="0" u="none" strike="noStrike" baseline="0" dirty="0" smtClean="0">
                          <a:solidFill>
                            <a:srgbClr val="000000"/>
                          </a:solidFill>
                          <a:effectLst/>
                          <a:latin typeface="Calibri"/>
                        </a:rPr>
                        <a:t> </a:t>
                      </a:r>
                      <a:r>
                        <a:rPr lang="fr-FR" sz="900" b="0" i="0" u="none" strike="noStrike" dirty="0" smtClean="0">
                          <a:solidFill>
                            <a:srgbClr val="000000"/>
                          </a:solidFill>
                          <a:effectLst/>
                          <a:latin typeface="Calibri"/>
                        </a:rPr>
                        <a:t>Envoyer </a:t>
                      </a:r>
                      <a:r>
                        <a:rPr lang="fr-FR" sz="900" b="0" i="0" u="none" strike="noStrike" dirty="0">
                          <a:solidFill>
                            <a:srgbClr val="000000"/>
                          </a:solidFill>
                          <a:effectLst/>
                          <a:latin typeface="Calibri"/>
                        </a:rPr>
                        <a:t>au client le lien afin qu'il puisse se documenter.</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6"/>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EBF1DE"/>
                          </a:solidFill>
                          <a:effectLst/>
                          <a:latin typeface="Calibri"/>
                        </a:rPr>
                        <a:t> </a:t>
                      </a: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360000">
                <a:tc vMerge="1">
                  <a:txBody>
                    <a:bodyPr/>
                    <a:lstStyle/>
                    <a:p>
                      <a:endParaRPr lang="fr-FR"/>
                    </a:p>
                  </a:txBody>
                  <a:tcPr/>
                </a:tc>
                <a:tc>
                  <a:txBody>
                    <a:bodyPr/>
                    <a:lstStyle/>
                    <a:p>
                      <a:pPr algn="l" fontAlgn="ctr"/>
                      <a:r>
                        <a:rPr lang="fr-FR" sz="1100" b="1" i="0" u="none" strike="noStrike" dirty="0">
                          <a:solidFill>
                            <a:srgbClr val="FFFFFF"/>
                          </a:solidFill>
                          <a:effectLst/>
                          <a:latin typeface="Calibri"/>
                        </a:rPr>
                        <a:t>Le BOOK de l'assurance</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a:solidFill>
                            <a:srgbClr val="000000"/>
                          </a:solidFill>
                          <a:effectLst/>
                          <a:latin typeface="Calibri"/>
                        </a:rPr>
                        <a:t>Accéder directement aux informations indispensables de l'offre SANTÉ dans le BOOK de l'assurance.</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7"/>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FFFFFF"/>
                          </a:solidFill>
                          <a:effectLst/>
                          <a:latin typeface="Calibri"/>
                        </a:rPr>
                        <a:t> </a:t>
                      </a: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636079">
                <a:tc vMerge="1">
                  <a:txBody>
                    <a:bodyPr/>
                    <a:lstStyle/>
                    <a:p>
                      <a:endParaRPr lang="fr-FR"/>
                    </a:p>
                  </a:txBody>
                  <a:tcPr/>
                </a:tc>
                <a:tc>
                  <a:txBody>
                    <a:bodyPr/>
                    <a:lstStyle/>
                    <a:p>
                      <a:pPr algn="l" fontAlgn="ctr"/>
                      <a:r>
                        <a:rPr lang="fr-FR" sz="1100" b="1" i="0" u="none" strike="noStrike" dirty="0">
                          <a:solidFill>
                            <a:srgbClr val="FFFFFF"/>
                          </a:solidFill>
                          <a:effectLst/>
                          <a:latin typeface="Calibri"/>
                        </a:rPr>
                        <a:t>Le comparateur IARD AUTO-MRH-</a:t>
                      </a:r>
                      <a:r>
                        <a:rPr lang="fr-FR" sz="1100" b="1" i="0" u="none" strike="noStrike" dirty="0">
                          <a:solidFill>
                            <a:srgbClr val="C00000"/>
                          </a:solidFill>
                          <a:effectLst/>
                          <a:latin typeface="Calibri"/>
                        </a:rPr>
                        <a:t>SANTÉ</a:t>
                      </a:r>
                      <a:endParaRPr lang="fr-FR" sz="1100" b="1" i="0" u="none" strike="noStrike" dirty="0">
                        <a:solidFill>
                          <a:srgbClr val="FFFF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a:solidFill>
                            <a:srgbClr val="000000"/>
                          </a:solidFill>
                          <a:effectLst/>
                          <a:latin typeface="Calibri"/>
                        </a:rPr>
                        <a:t>Avoir une lecture rapide et simplifiée des contrats AUTO, MRH et </a:t>
                      </a:r>
                      <a:r>
                        <a:rPr lang="fr-FR" sz="900" b="0" i="0" u="none" strike="noStrike" dirty="0" smtClean="0">
                          <a:solidFill>
                            <a:srgbClr val="C00000"/>
                          </a:solidFill>
                          <a:effectLst/>
                          <a:latin typeface="Calibri"/>
                        </a:rPr>
                        <a:t>Santé.</a:t>
                      </a:r>
                      <a:r>
                        <a:rPr lang="fr-FR" sz="900" b="0" i="0" u="none" strike="noStrike" baseline="0" dirty="0">
                          <a:solidFill>
                            <a:srgbClr val="000000"/>
                          </a:solidFill>
                          <a:effectLst/>
                          <a:latin typeface="Calibri"/>
                        </a:rPr>
                        <a:t> </a:t>
                      </a:r>
                      <a:r>
                        <a:rPr lang="fr-FR" sz="900" b="0" i="0" u="none" strike="noStrike" dirty="0" smtClean="0">
                          <a:solidFill>
                            <a:srgbClr val="000000"/>
                          </a:solidFill>
                          <a:effectLst/>
                          <a:latin typeface="Calibri"/>
                        </a:rPr>
                        <a:t>Comparer </a:t>
                      </a:r>
                      <a:r>
                        <a:rPr lang="fr-FR" sz="900" b="0" i="0" u="none" strike="noStrike" dirty="0">
                          <a:solidFill>
                            <a:srgbClr val="000000"/>
                          </a:solidFill>
                          <a:effectLst/>
                          <a:latin typeface="Calibri"/>
                        </a:rPr>
                        <a:t>les garanties de nos contrats avec les garanties des contrats concurrents dans une base de données couvrant plus de 90% du marché !</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8"/>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FFFFFF"/>
                          </a:solidFill>
                          <a:effectLst/>
                          <a:latin typeface="Calibri"/>
                        </a:rPr>
                        <a:t> </a:t>
                      </a: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465291">
                <a:tc vMerge="1">
                  <a:txBody>
                    <a:bodyPr/>
                    <a:lstStyle/>
                    <a:p>
                      <a:endParaRPr lang="fr-FR"/>
                    </a:p>
                  </a:txBody>
                  <a:tcPr/>
                </a:tc>
                <a:tc>
                  <a:txBody>
                    <a:bodyPr/>
                    <a:lstStyle/>
                    <a:p>
                      <a:pPr algn="l" fontAlgn="ctr"/>
                      <a:r>
                        <a:rPr lang="fr-FR" sz="1100" b="1" i="0" u="none" strike="noStrike" dirty="0">
                          <a:solidFill>
                            <a:srgbClr val="FFFFFF"/>
                          </a:solidFill>
                          <a:effectLst/>
                          <a:latin typeface="Calibri"/>
                        </a:rPr>
                        <a:t>La fiche produit Santé (client)</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a:solidFill>
                            <a:srgbClr val="000000"/>
                          </a:solidFill>
                          <a:effectLst/>
                          <a:latin typeface="Calibri"/>
                        </a:rPr>
                        <a:t>Présenter de manière synthétique notre offre Santé au client.</a:t>
                      </a:r>
                      <a:br>
                        <a:rPr lang="fr-FR" sz="900" b="0" i="0" u="none" strike="noStrike" dirty="0">
                          <a:solidFill>
                            <a:srgbClr val="000000"/>
                          </a:solidFill>
                          <a:effectLst/>
                          <a:latin typeface="Calibri"/>
                        </a:rPr>
                      </a:br>
                      <a:r>
                        <a:rPr lang="fr-FR" sz="900" b="0" i="0" u="none" strike="noStrike" dirty="0">
                          <a:solidFill>
                            <a:srgbClr val="000000"/>
                          </a:solidFill>
                          <a:effectLst/>
                          <a:latin typeface="Calibri"/>
                        </a:rPr>
                        <a:t>Envoyer au client le lien afin qu'il puisse se documenter.</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9"/>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EBF1DE"/>
                          </a:solidFill>
                          <a:effectLst/>
                          <a:latin typeface="Calibri"/>
                        </a:rPr>
                        <a:t> </a:t>
                      </a: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347166">
                <a:tc vMerge="1">
                  <a:txBody>
                    <a:bodyPr/>
                    <a:lstStyle/>
                    <a:p>
                      <a:endParaRPr lang="fr-FR"/>
                    </a:p>
                  </a:txBody>
                  <a:tcPr/>
                </a:tc>
                <a:tc>
                  <a:txBody>
                    <a:bodyPr/>
                    <a:lstStyle/>
                    <a:p>
                      <a:pPr algn="l" fontAlgn="ctr"/>
                      <a:r>
                        <a:rPr lang="fr-FR" sz="1100" b="1" i="0" u="none" strike="noStrike" dirty="0">
                          <a:solidFill>
                            <a:srgbClr val="FFFFFF"/>
                          </a:solidFill>
                          <a:effectLst/>
                          <a:latin typeface="Calibri"/>
                        </a:rPr>
                        <a:t>Régime général de Santé</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a:solidFill>
                            <a:srgbClr val="000000"/>
                          </a:solidFill>
                          <a:effectLst/>
                          <a:latin typeface="Calibri"/>
                        </a:rPr>
                        <a:t>Grâce à des exemples simples et concret prendre connaissance du Régime général de Santé. </a:t>
                      </a:r>
                      <a:r>
                        <a:rPr lang="fr-FR" sz="900" b="0" i="0" u="none" strike="noStrike" dirty="0" smtClean="0">
                          <a:solidFill>
                            <a:srgbClr val="000000"/>
                          </a:solidFill>
                          <a:effectLst/>
                          <a:latin typeface="Calibri"/>
                        </a:rPr>
                        <a:t>Savoir </a:t>
                      </a:r>
                      <a:r>
                        <a:rPr lang="fr-FR" sz="900" b="0" i="0" u="none" strike="noStrike" dirty="0">
                          <a:solidFill>
                            <a:srgbClr val="000000"/>
                          </a:solidFill>
                          <a:effectLst/>
                          <a:latin typeface="Calibri"/>
                        </a:rPr>
                        <a:t>répondre au besoin global de son client et adapter notre </a:t>
                      </a:r>
                      <a:r>
                        <a:rPr lang="fr-FR" sz="900" b="0" i="0" u="none" strike="noStrike" dirty="0" smtClean="0">
                          <a:solidFill>
                            <a:srgbClr val="000000"/>
                          </a:solidFill>
                          <a:effectLst/>
                          <a:latin typeface="Calibri"/>
                        </a:rPr>
                        <a:t>offre.</a:t>
                      </a:r>
                      <a:r>
                        <a:rPr lang="fr-FR" sz="900" b="0" i="0" u="none" strike="noStrike" baseline="0" dirty="0" smtClean="0">
                          <a:solidFill>
                            <a:srgbClr val="000000"/>
                          </a:solidFill>
                          <a:effectLst/>
                          <a:latin typeface="Calibri"/>
                        </a:rPr>
                        <a:t> </a:t>
                      </a:r>
                      <a:r>
                        <a:rPr lang="fr-FR" sz="900" b="0" i="0" u="none" strike="noStrike" dirty="0" smtClean="0">
                          <a:solidFill>
                            <a:srgbClr val="000000"/>
                          </a:solidFill>
                          <a:effectLst/>
                          <a:latin typeface="Calibri"/>
                        </a:rPr>
                        <a:t>Préparer </a:t>
                      </a:r>
                      <a:r>
                        <a:rPr lang="fr-FR" sz="900" b="0" i="0" u="none" strike="noStrike" dirty="0">
                          <a:solidFill>
                            <a:srgbClr val="000000"/>
                          </a:solidFill>
                          <a:effectLst/>
                          <a:latin typeface="Calibri"/>
                        </a:rPr>
                        <a:t>son entretien.</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10"/>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a:solidFill>
                            <a:srgbClr val="EBF1DE"/>
                          </a:solidFill>
                          <a:effectLst/>
                          <a:latin typeface="Calibri"/>
                        </a:rPr>
                        <a:t> </a:t>
                      </a: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695199">
                <a:tc vMerge="1">
                  <a:txBody>
                    <a:bodyPr/>
                    <a:lstStyle/>
                    <a:p>
                      <a:endParaRPr lang="fr-FR"/>
                    </a:p>
                  </a:txBody>
                  <a:tcPr/>
                </a:tc>
                <a:tc>
                  <a:txBody>
                    <a:bodyPr/>
                    <a:lstStyle/>
                    <a:p>
                      <a:pPr algn="l" fontAlgn="ctr"/>
                      <a:r>
                        <a:rPr lang="fr-FR" sz="1100" b="1" i="0" u="none" strike="noStrike" dirty="0">
                          <a:solidFill>
                            <a:srgbClr val="FFFFFF"/>
                          </a:solidFill>
                          <a:effectLst/>
                          <a:latin typeface="Calibri"/>
                        </a:rPr>
                        <a:t>Régime local Alsace-Moselle de Santé</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6A6A6"/>
                    </a:solidFill>
                  </a:tcPr>
                </a:tc>
                <a:tc>
                  <a:txBody>
                    <a:bodyPr/>
                    <a:lstStyle/>
                    <a:p>
                      <a:pPr algn="l" fontAlgn="ctr"/>
                      <a:r>
                        <a:rPr lang="fr-FR" sz="900" b="0" i="0" u="none" strike="noStrike" dirty="0">
                          <a:solidFill>
                            <a:srgbClr val="000000"/>
                          </a:solidFill>
                          <a:effectLst/>
                          <a:latin typeface="Calibri"/>
                        </a:rPr>
                        <a:t>Grâce à des exemples simples et concret prendre connaissance du Régime local </a:t>
                      </a:r>
                      <a:r>
                        <a:rPr lang="fr-FR" sz="900" b="0" i="0" u="none" strike="noStrike" dirty="0" smtClean="0">
                          <a:solidFill>
                            <a:srgbClr val="000000"/>
                          </a:solidFill>
                          <a:effectLst/>
                          <a:latin typeface="Calibri"/>
                        </a:rPr>
                        <a:t>Alsace-Moselle de </a:t>
                      </a:r>
                      <a:r>
                        <a:rPr lang="fr-FR" sz="900" b="0" i="0" u="none" strike="noStrike" dirty="0">
                          <a:solidFill>
                            <a:srgbClr val="000000"/>
                          </a:solidFill>
                          <a:effectLst/>
                          <a:latin typeface="Calibri"/>
                        </a:rPr>
                        <a:t>Santé. </a:t>
                      </a:r>
                      <a:br>
                        <a:rPr lang="fr-FR" sz="900" b="0" i="0" u="none" strike="noStrike" dirty="0">
                          <a:solidFill>
                            <a:srgbClr val="000000"/>
                          </a:solidFill>
                          <a:effectLst/>
                          <a:latin typeface="Calibri"/>
                        </a:rPr>
                      </a:br>
                      <a:r>
                        <a:rPr lang="fr-FR" sz="900" b="0" i="0" u="none" strike="noStrike" dirty="0">
                          <a:solidFill>
                            <a:srgbClr val="000000"/>
                          </a:solidFill>
                          <a:effectLst/>
                          <a:latin typeface="Calibri"/>
                        </a:rPr>
                        <a:t>Savoir répondre au besoin global de son client et adapter notre </a:t>
                      </a:r>
                      <a:r>
                        <a:rPr lang="fr-FR" sz="900" b="0" i="0" u="none" strike="noStrike" dirty="0" smtClean="0">
                          <a:solidFill>
                            <a:srgbClr val="000000"/>
                          </a:solidFill>
                          <a:effectLst/>
                          <a:latin typeface="Calibri"/>
                        </a:rPr>
                        <a:t>offre.</a:t>
                      </a:r>
                      <a:r>
                        <a:rPr lang="fr-FR" sz="900" b="0" i="0" u="none" strike="noStrike" baseline="0" dirty="0" smtClean="0">
                          <a:solidFill>
                            <a:srgbClr val="000000"/>
                          </a:solidFill>
                          <a:effectLst/>
                          <a:latin typeface="Calibri"/>
                        </a:rPr>
                        <a:t> </a:t>
                      </a:r>
                      <a:r>
                        <a:rPr lang="fr-FR" sz="900" b="0" i="0" u="none" strike="noStrike" dirty="0" smtClean="0">
                          <a:solidFill>
                            <a:srgbClr val="000000"/>
                          </a:solidFill>
                          <a:effectLst/>
                          <a:latin typeface="Calibri"/>
                        </a:rPr>
                        <a:t>Préparer </a:t>
                      </a:r>
                      <a:r>
                        <a:rPr lang="fr-FR" sz="900" b="0" i="0" u="none" strike="noStrike" dirty="0">
                          <a:solidFill>
                            <a:srgbClr val="000000"/>
                          </a:solidFill>
                          <a:effectLst/>
                          <a:latin typeface="Calibri"/>
                        </a:rPr>
                        <a:t>son entretien.</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11"/>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EBF1DE"/>
                          </a:solidFill>
                          <a:effectLst/>
                          <a:latin typeface="Calibri"/>
                        </a:rPr>
                        <a:t> </a:t>
                      </a: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bl>
          </a:graphicData>
        </a:graphic>
      </p:graphicFrame>
      <p:grpSp>
        <p:nvGrpSpPr>
          <p:cNvPr id="56" name="Groupe 55"/>
          <p:cNvGrpSpPr/>
          <p:nvPr/>
        </p:nvGrpSpPr>
        <p:grpSpPr>
          <a:xfrm>
            <a:off x="7704202" y="1916832"/>
            <a:ext cx="900246" cy="4536504"/>
            <a:chOff x="6995563" y="1491630"/>
            <a:chExt cx="900246" cy="3402378"/>
          </a:xfrm>
        </p:grpSpPr>
        <p:pic>
          <p:nvPicPr>
            <p:cNvPr id="57" name="Picture 2" descr="Disque A - Autocollant sticker - Jeune conducteur permis 15mX15cm ROND"/>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995563" y="1509630"/>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58" name="Picture 2" descr="Disque A - Autocollant sticker - Jeune conducteur permis 15mX15cm ROND"/>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995563" y="2283744"/>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59" name="Picture 2" descr="Disque A - Autocollant sticker - Jeune conducteur permis 15mX15cm ROND"/>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995563" y="2589750"/>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60" name="Picture 2" descr="Disque A - Autocollant sticker - Jeune conducteur permis 15mX15cm ROND"/>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995563" y="2877810"/>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61" name="Picture 2" descr="Disque A - Autocollant sticker - Jeune conducteur permis 15mX15cm ROND"/>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995563" y="3183816"/>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62" name="Picture 2" descr="Disque A - Autocollant sticker - Jeune conducteur permis 15mX15cm ROND"/>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995563" y="1905702"/>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63" name="Picture 4" descr="Résultat de recherche d'images pour &quot;validé&quot;">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4445" y="1491630"/>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Résultat de recherche d'images pour &quot;validé&quot;">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4445" y="4263966"/>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 descr="Résultat de recherche d'images pour &quot;validé&quot;">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4445" y="3165816"/>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6" descr="Résultat de recherche d'images pour &quot;validé&quot;"/>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9424" t="10001" r="8184" b="7234"/>
            <a:stretch/>
          </p:blipFill>
          <p:spPr bwMode="auto">
            <a:xfrm>
              <a:off x="7679809" y="3525882"/>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67" name="Picture 2" descr="Disque A - Autocollant sticker - Jeune conducteur permis 15mX15cm ROND"/>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995563" y="3525882"/>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68" name="Picture 2" descr="Disque A - Autocollant sticker - Jeune conducteur permis 15mX15cm ROND"/>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995563" y="3957930"/>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69" name="Picture 2" descr="Disque A - Autocollant sticker - Jeune conducteur permis 15mX15cm ROND"/>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995563" y="4281966"/>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70" name="Picture 2" descr="Disque A - Autocollant sticker - Jeune conducteur permis 15mX15cm ROND"/>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995563" y="4660008"/>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71" name="Picture 4" descr="Résultat de recherche d'images pour &quot;validé&quot;">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4445" y="2265744"/>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descr="Résultat de recherche d'images pour &quot;validé&quot;">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4445" y="2571750"/>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descr="Résultat de recherche d'images pour &quot;validé&quot;">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4445" y="2859810"/>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 descr="Résultat de recherche d'images pour &quot;validé&quot;">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4445" y="350788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Résultat de recherche d'images pour &quot;validé&quot;">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4445" y="3939930"/>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Résultat de recherche d'images pour &quot;validé&quot;">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4445" y="4642008"/>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Résultat de recherche d'images pour &quot;validé&quot;">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4445" y="188770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6" descr="Résultat de recherche d'images pour &quot;validé&quot;"/>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9424" t="10001" r="8184" b="7234"/>
            <a:stretch/>
          </p:blipFill>
          <p:spPr bwMode="auto">
            <a:xfrm>
              <a:off x="7679809" y="1905702"/>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79" name="Picture 6" descr="Résultat de recherche d'images pour &quot;validé&quot;"/>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9424" t="10001" r="8184" b="7234"/>
            <a:stretch/>
          </p:blipFill>
          <p:spPr bwMode="auto">
            <a:xfrm>
              <a:off x="7679809" y="2589750"/>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80" name="Picture 6" descr="Résultat de recherche d'images pour &quot;validé&quot;"/>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9424" t="10001" r="8184" b="7234"/>
            <a:stretch/>
          </p:blipFill>
          <p:spPr bwMode="auto">
            <a:xfrm>
              <a:off x="7679809" y="4281966"/>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81" name="Picture 6" descr="Résultat de recherche d'images pour &quot;validé&quot;"/>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9424" t="10001" r="8184" b="7234"/>
            <a:stretch/>
          </p:blipFill>
          <p:spPr bwMode="auto">
            <a:xfrm>
              <a:off x="7679809" y="4660008"/>
              <a:ext cx="216000" cy="216000"/>
            </a:xfrm>
            <a:prstGeom prst="ellipse">
              <a:avLst/>
            </a:prstGeom>
            <a:noFill/>
            <a:extLst>
              <a:ext uri="{909E8E84-426E-40DD-AFC4-6F175D3DCCD1}">
                <a14:hiddenFill xmlns:a14="http://schemas.microsoft.com/office/drawing/2010/main">
                  <a:solidFill>
                    <a:srgbClr val="FFFFFF"/>
                  </a:solidFill>
                </a14:hiddenFill>
              </a:ext>
            </a:extLst>
          </p:spPr>
        </p:pic>
      </p:grpSp>
      <p:sp>
        <p:nvSpPr>
          <p:cNvPr id="35" name="Espace réservé du texte 3"/>
          <p:cNvSpPr>
            <a:spLocks noGrp="1"/>
          </p:cNvSpPr>
          <p:nvPr>
            <p:ph type="body" sz="quarter" idx="13"/>
          </p:nvPr>
        </p:nvSpPr>
        <p:spPr>
          <a:xfrm>
            <a:off x="1718667" y="334938"/>
            <a:ext cx="4101562" cy="672075"/>
          </a:xfrm>
        </p:spPr>
        <p:txBody>
          <a:bodyPr/>
          <a:lstStyle/>
          <a:p>
            <a:r>
              <a:rPr lang="fr-FR" b="1" dirty="0">
                <a:solidFill>
                  <a:srgbClr val="C00000"/>
                </a:solidFill>
              </a:rPr>
              <a:t>Des outils permettant à chacun de trouver les informations qui le concernent ! </a:t>
            </a:r>
            <a:endParaRPr lang="fr-FR" b="1" dirty="0"/>
          </a:p>
        </p:txBody>
      </p:sp>
      <p:pic>
        <p:nvPicPr>
          <p:cNvPr id="36" name="Picture 2" descr="Disque A - Autocollant sticker - Jeune conducteur permis 15mX15cm ROND"/>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a:stretch/>
        </p:blipFill>
        <p:spPr bwMode="auto">
          <a:xfrm>
            <a:off x="5941098" y="399523"/>
            <a:ext cx="140615" cy="153386"/>
          </a:xfrm>
          <a:prstGeom prst="ellipse">
            <a:avLst/>
          </a:prstGeom>
          <a:noFill/>
          <a:extLst>
            <a:ext uri="{909E8E84-426E-40DD-AFC4-6F175D3DCCD1}">
              <a14:hiddenFill xmlns:a14="http://schemas.microsoft.com/office/drawing/2010/main">
                <a:solidFill>
                  <a:srgbClr val="FFFFFF"/>
                </a:solidFill>
              </a14:hiddenFill>
            </a:ext>
          </a:extLst>
        </p:spPr>
      </p:pic>
      <p:sp>
        <p:nvSpPr>
          <p:cNvPr id="37" name="ZoneTexte 36"/>
          <p:cNvSpPr txBox="1"/>
          <p:nvPr/>
        </p:nvSpPr>
        <p:spPr>
          <a:xfrm>
            <a:off x="6044565" y="342689"/>
            <a:ext cx="3121367" cy="253916"/>
          </a:xfrm>
          <a:prstGeom prst="rect">
            <a:avLst/>
          </a:prstGeom>
          <a:noFill/>
        </p:spPr>
        <p:txBody>
          <a:bodyPr wrap="none" rtlCol="0">
            <a:spAutoFit/>
          </a:bodyPr>
          <a:lstStyle/>
          <a:p>
            <a:r>
              <a:rPr lang="fr-FR" sz="1050" dirty="0" smtClean="0">
                <a:solidFill>
                  <a:srgbClr val="C00000"/>
                </a:solidFill>
              </a:rPr>
              <a:t>Débutant </a:t>
            </a:r>
            <a:r>
              <a:rPr lang="fr-FR" sz="1050" dirty="0" smtClean="0">
                <a:solidFill>
                  <a:schemeClr val="tx1">
                    <a:lumMod val="50000"/>
                    <a:lumOff val="50000"/>
                  </a:schemeClr>
                </a:solidFill>
              </a:rPr>
              <a:t>: découverte du produit </a:t>
            </a:r>
            <a:r>
              <a:rPr lang="fr-FR" sz="1050" dirty="0" smtClean="0">
                <a:solidFill>
                  <a:schemeClr val="tx1">
                    <a:lumMod val="50000"/>
                    <a:lumOff val="50000"/>
                  </a:schemeClr>
                </a:solidFill>
                <a:sym typeface="Wingdings" panose="05000000000000000000" pitchFamily="2" charset="2"/>
              </a:rPr>
              <a:t> pour apprendre</a:t>
            </a:r>
            <a:endParaRPr lang="fr-FR" sz="1050" dirty="0">
              <a:solidFill>
                <a:schemeClr val="tx1">
                  <a:lumMod val="50000"/>
                  <a:lumOff val="50000"/>
                </a:schemeClr>
              </a:solidFill>
            </a:endParaRPr>
          </a:p>
        </p:txBody>
      </p:sp>
      <p:pic>
        <p:nvPicPr>
          <p:cNvPr id="38" name="Picture 4" descr="Résultat de recherche d'images pour &quot;validé&quo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925265" y="565003"/>
            <a:ext cx="168306" cy="186943"/>
          </a:xfrm>
          <a:prstGeom prst="rect">
            <a:avLst/>
          </a:prstGeom>
          <a:noFill/>
          <a:extLst>
            <a:ext uri="{909E8E84-426E-40DD-AFC4-6F175D3DCCD1}">
              <a14:hiddenFill xmlns:a14="http://schemas.microsoft.com/office/drawing/2010/main">
                <a:solidFill>
                  <a:srgbClr val="FFFFFF"/>
                </a:solidFill>
              </a14:hiddenFill>
            </a:ext>
          </a:extLst>
        </p:spPr>
      </p:pic>
      <p:sp>
        <p:nvSpPr>
          <p:cNvPr id="39" name="ZoneTexte 38"/>
          <p:cNvSpPr txBox="1"/>
          <p:nvPr/>
        </p:nvSpPr>
        <p:spPr>
          <a:xfrm>
            <a:off x="6044565" y="520489"/>
            <a:ext cx="2879314" cy="253916"/>
          </a:xfrm>
          <a:prstGeom prst="rect">
            <a:avLst/>
          </a:prstGeom>
          <a:noFill/>
        </p:spPr>
        <p:txBody>
          <a:bodyPr wrap="none" rtlCol="0">
            <a:spAutoFit/>
          </a:bodyPr>
          <a:lstStyle/>
          <a:p>
            <a:r>
              <a:rPr lang="fr-FR" sz="1050" dirty="0" smtClean="0">
                <a:solidFill>
                  <a:srgbClr val="C00000"/>
                </a:solidFill>
              </a:rPr>
              <a:t>Confirmé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progresser</a:t>
            </a:r>
            <a:endParaRPr lang="fr-FR" sz="1050" dirty="0">
              <a:solidFill>
                <a:schemeClr val="tx1">
                  <a:lumMod val="50000"/>
                  <a:lumOff val="50000"/>
                </a:schemeClr>
              </a:solidFill>
            </a:endParaRPr>
          </a:p>
        </p:txBody>
      </p:sp>
      <p:pic>
        <p:nvPicPr>
          <p:cNvPr id="40" name="Picture 6" descr="Résultat de recherche d'images pour &quot;validé&quot;"/>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9424" t="10001" r="8184" b="7234"/>
          <a:stretch/>
        </p:blipFill>
        <p:spPr bwMode="auto">
          <a:xfrm>
            <a:off x="5940250" y="768609"/>
            <a:ext cx="132760" cy="177013"/>
          </a:xfrm>
          <a:prstGeom prst="ellipse">
            <a:avLst/>
          </a:prstGeom>
          <a:noFill/>
          <a:extLst>
            <a:ext uri="{909E8E84-426E-40DD-AFC4-6F175D3DCCD1}">
              <a14:hiddenFill xmlns:a14="http://schemas.microsoft.com/office/drawing/2010/main">
                <a:solidFill>
                  <a:srgbClr val="FFFFFF"/>
                </a:solidFill>
              </a14:hiddenFill>
            </a:ext>
          </a:extLst>
        </p:spPr>
      </p:pic>
      <p:sp>
        <p:nvSpPr>
          <p:cNvPr id="41" name="ZoneTexte 40"/>
          <p:cNvSpPr txBox="1"/>
          <p:nvPr/>
        </p:nvSpPr>
        <p:spPr>
          <a:xfrm>
            <a:off x="6044565" y="736389"/>
            <a:ext cx="3127779" cy="253916"/>
          </a:xfrm>
          <a:prstGeom prst="rect">
            <a:avLst/>
          </a:prstGeom>
          <a:noFill/>
        </p:spPr>
        <p:txBody>
          <a:bodyPr wrap="none" rtlCol="0">
            <a:spAutoFit/>
          </a:bodyPr>
          <a:lstStyle/>
          <a:p>
            <a:r>
              <a:rPr lang="fr-FR" sz="1050" dirty="0" smtClean="0">
                <a:solidFill>
                  <a:srgbClr val="C00000"/>
                </a:solidFill>
              </a:rPr>
              <a:t>Expert</a:t>
            </a:r>
            <a:r>
              <a:rPr lang="fr-FR" sz="1050" dirty="0" smtClean="0">
                <a:solidFill>
                  <a:schemeClr val="tx1">
                    <a:lumMod val="85000"/>
                    <a:lumOff val="15000"/>
                  </a:schemeClr>
                </a:solidFill>
              </a:rPr>
              <a:t>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se maintenir à jour</a:t>
            </a:r>
            <a:endParaRPr lang="fr-FR" sz="1050" dirty="0">
              <a:solidFill>
                <a:schemeClr val="tx1">
                  <a:lumMod val="50000"/>
                  <a:lumOff val="50000"/>
                </a:schemeClr>
              </a:solidFill>
            </a:endParaRPr>
          </a:p>
        </p:txBody>
      </p:sp>
    </p:spTree>
    <p:extLst>
      <p:ext uri="{BB962C8B-B14F-4D97-AF65-F5344CB8AC3E}">
        <p14:creationId xmlns:p14="http://schemas.microsoft.com/office/powerpoint/2010/main" val="3744248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sz="1300" dirty="0" smtClean="0"/>
              <a:t>Boîte à outils</a:t>
            </a:r>
            <a:endParaRPr lang="fr-FR" sz="1300" dirty="0"/>
          </a:p>
        </p:txBody>
      </p:sp>
      <p:sp>
        <p:nvSpPr>
          <p:cNvPr id="27"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37</a:t>
            </a:fld>
            <a:endParaRPr lang="fr-FR" sz="1200" dirty="0">
              <a:solidFill>
                <a:schemeClr val="tx1">
                  <a:tint val="75000"/>
                </a:schemeClr>
              </a:solidFill>
            </a:endParaRPr>
          </a:p>
        </p:txBody>
      </p:sp>
      <p:graphicFrame>
        <p:nvGraphicFramePr>
          <p:cNvPr id="34" name="Tableau 33"/>
          <p:cNvGraphicFramePr>
            <a:graphicFrameLocks noGrp="1"/>
          </p:cNvGraphicFramePr>
          <p:nvPr>
            <p:extLst>
              <p:ext uri="{D42A27DB-BD31-4B8C-83A1-F6EECF244321}">
                <p14:modId xmlns:p14="http://schemas.microsoft.com/office/powerpoint/2010/main" val="3738171035"/>
              </p:ext>
            </p:extLst>
          </p:nvPr>
        </p:nvGraphicFramePr>
        <p:xfrm>
          <a:off x="755576" y="2016725"/>
          <a:ext cx="8027159" cy="3598644"/>
        </p:xfrm>
        <a:graphic>
          <a:graphicData uri="http://schemas.openxmlformats.org/drawingml/2006/table">
            <a:tbl>
              <a:tblPr/>
              <a:tblGrid>
                <a:gridCol w="1757914"/>
                <a:gridCol w="1975838"/>
                <a:gridCol w="1977654"/>
                <a:gridCol w="1127753"/>
                <a:gridCol w="1188000"/>
              </a:tblGrid>
              <a:tr h="667752">
                <a:tc>
                  <a:txBody>
                    <a:bodyPr/>
                    <a:lstStyle/>
                    <a:p>
                      <a:pPr algn="ctr" fontAlgn="ctr"/>
                      <a:r>
                        <a:rPr lang="fr-FR" sz="1200" b="1" i="0" u="none" strike="noStrike" dirty="0">
                          <a:solidFill>
                            <a:srgbClr val="C00000"/>
                          </a:solidFill>
                          <a:effectLst/>
                          <a:latin typeface="Calibri"/>
                        </a:rPr>
                        <a:t>Offre</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Outils</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Objectifs</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Lien</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Niveau de recommandation</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r>
              <a:tr h="1010652">
                <a:tc rowSpan="4">
                  <a:txBody>
                    <a:bodyPr/>
                    <a:lstStyle/>
                    <a:p>
                      <a:pPr algn="ctr" fontAlgn="ctr"/>
                      <a:r>
                        <a:rPr lang="fr-FR" sz="1200" b="1" i="0" u="none" strike="noStrike" dirty="0">
                          <a:solidFill>
                            <a:srgbClr val="FFFFFF"/>
                          </a:solidFill>
                          <a:effectLst/>
                          <a:latin typeface="Calibri"/>
                        </a:rPr>
                        <a:t>BANCA</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l" fontAlgn="ctr"/>
                      <a:r>
                        <a:rPr lang="fr-FR" sz="1200" b="1" i="0" u="none" strike="noStrike" dirty="0">
                          <a:solidFill>
                            <a:srgbClr val="FFFFFF"/>
                          </a:solidFill>
                          <a:effectLst/>
                          <a:latin typeface="Calibri"/>
                        </a:rPr>
                        <a:t>Le Book BANCA</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Accéder directement aux informations indispensables de l'offre BANCA</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1100" b="0" i="0" u="sng" strike="noStrike" dirty="0">
                          <a:solidFill>
                            <a:srgbClr val="0000FF"/>
                          </a:solidFill>
                          <a:effectLst/>
                          <a:latin typeface="Calibri"/>
                          <a:hlinkClick r:id="rId2"/>
                        </a:rPr>
                        <a:t>Clic ici</a:t>
                      </a:r>
                      <a:endParaRPr lang="fr-FR" sz="1100" b="0" i="0" u="sng" strike="noStrike" dirty="0">
                        <a:solidFill>
                          <a:srgbClr val="0000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a:solidFill>
                            <a:srgbClr val="EBF1DE"/>
                          </a:solidFill>
                          <a:effectLst/>
                          <a:latin typeface="Calibri"/>
                        </a:rPr>
                        <a:t> </a:t>
                      </a:r>
                    </a:p>
                  </a:txBody>
                  <a:tcPr marL="6768" marR="6768" marT="902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902368">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OAV IZICARTE</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Prendre connaissance de l'offre IZICARTE. </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Savoir répondre au besoin global de son client et adapter notre offre.</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Préparer son entretien.</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1100" b="0" i="0" u="sng" strike="noStrike">
                          <a:solidFill>
                            <a:srgbClr val="0000FF"/>
                          </a:solidFill>
                          <a:effectLst/>
                          <a:latin typeface="Calibri"/>
                          <a:hlinkClick r:id="rId3"/>
                        </a:rPr>
                        <a:t>Clic ici</a:t>
                      </a:r>
                      <a:endParaRPr lang="fr-FR" sz="1100" b="0" i="0" u="sng" strike="noStrike">
                        <a:solidFill>
                          <a:srgbClr val="0000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a:solidFill>
                            <a:srgbClr val="FFFFFF"/>
                          </a:solidFill>
                          <a:effectLst/>
                          <a:latin typeface="Calibri"/>
                        </a:rPr>
                        <a:t> </a:t>
                      </a:r>
                    </a:p>
                  </a:txBody>
                  <a:tcPr marL="6768" marR="6768" marT="902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460208">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Aide à la souscription Izicarte</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Prendre connaissance des étapes de souscription d'IZICARTE</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1100" b="0" i="0" u="sng" strike="noStrike">
                          <a:solidFill>
                            <a:srgbClr val="0000FF"/>
                          </a:solidFill>
                          <a:effectLst/>
                          <a:latin typeface="Calibri"/>
                          <a:hlinkClick r:id="rId4"/>
                        </a:rPr>
                        <a:t>Clic ici</a:t>
                      </a:r>
                      <a:endParaRPr lang="fr-FR" sz="1100" b="0" i="0" u="sng" strike="noStrike">
                        <a:solidFill>
                          <a:srgbClr val="0000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a:solidFill>
                            <a:srgbClr val="FFFFFF"/>
                          </a:solidFill>
                          <a:effectLst/>
                          <a:latin typeface="Calibri"/>
                        </a:rPr>
                        <a:t> </a:t>
                      </a:r>
                    </a:p>
                  </a:txBody>
                  <a:tcPr marL="6768" marR="6768" marT="902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557664">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Mobilité Bancaire</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6A6A6"/>
                    </a:solidFill>
                  </a:tcPr>
                </a:tc>
                <a:tc>
                  <a:txBody>
                    <a:bodyPr/>
                    <a:lstStyle/>
                    <a:p>
                      <a:pPr algn="l" fontAlgn="ctr"/>
                      <a:r>
                        <a:rPr lang="fr-FR" sz="1050" b="0" i="0" u="none" strike="noStrike" dirty="0">
                          <a:solidFill>
                            <a:srgbClr val="000000"/>
                          </a:solidFill>
                          <a:effectLst/>
                          <a:latin typeface="Calibri"/>
                        </a:rPr>
                        <a:t>Accéder à tous les supports dédiés à la Mobilité Bancaire et y trouver tous les outils d'aide à la vente.</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1100" b="0" i="0" u="sng" strike="noStrike">
                          <a:solidFill>
                            <a:srgbClr val="0000FF"/>
                          </a:solidFill>
                          <a:effectLst/>
                          <a:latin typeface="Calibri"/>
                          <a:hlinkClick r:id="rId5"/>
                        </a:rPr>
                        <a:t>Clic ici</a:t>
                      </a:r>
                      <a:endParaRPr lang="fr-FR" sz="1100" b="0" i="0" u="sng" strike="noStrike">
                        <a:solidFill>
                          <a:srgbClr val="0000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dirty="0">
                          <a:solidFill>
                            <a:srgbClr val="FFFFFF"/>
                          </a:solidFill>
                          <a:effectLst/>
                          <a:latin typeface="Calibri"/>
                        </a:rPr>
                        <a:t> </a:t>
                      </a:r>
                    </a:p>
                  </a:txBody>
                  <a:tcPr marL="6768" marR="6768" marT="902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bl>
          </a:graphicData>
        </a:graphic>
      </p:graphicFrame>
      <p:pic>
        <p:nvPicPr>
          <p:cNvPr id="35" name="Picture 2" descr="Disque A - Autocollant sticker - Jeune conducteur permis 15mX15cm ROND"/>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653562" y="3082076"/>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6" name="Picture 2" descr="Disque A - Autocollant sticker - Jeune conducteur permis 15mX15cm ROND"/>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653562" y="4671955"/>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7" name="Picture 2" descr="Disque A - Autocollant sticker - Jeune conducteur permis 15mX15cm ROND"/>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653562" y="5196613"/>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8" name="Picture 2" descr="Disque A - Autocollant sticker - Jeune conducteur permis 15mX15cm ROND"/>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653562" y="3998160"/>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9" name="Picture 4" descr="Résultat de recherche d'images pour &quot;validé&quot;">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53170" y="3058076"/>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Résultat de recherche d'images pour &quot;validé&quot;">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53170" y="5172613"/>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Résultat de recherche d'images pour &quot;validé&quot;">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53170" y="3974160"/>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Résultat de recherche d'images pour &quot;validé&quo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424" t="10001" r="8184" b="7234"/>
          <a:stretch/>
        </p:blipFill>
        <p:spPr bwMode="auto">
          <a:xfrm>
            <a:off x="8307677" y="5196613"/>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43" name="Picture 6" descr="Résultat de recherche d'images pour &quot;validé&quo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424" t="10001" r="8184" b="7234"/>
          <a:stretch/>
        </p:blipFill>
        <p:spPr bwMode="auto">
          <a:xfrm>
            <a:off x="8307677" y="3082076"/>
            <a:ext cx="216000" cy="288000"/>
          </a:xfrm>
          <a:prstGeom prst="ellipse">
            <a:avLst/>
          </a:prstGeom>
          <a:noFill/>
          <a:extLst>
            <a:ext uri="{909E8E84-426E-40DD-AFC4-6F175D3DCCD1}">
              <a14:hiddenFill xmlns:a14="http://schemas.microsoft.com/office/drawing/2010/main">
                <a:solidFill>
                  <a:srgbClr val="FFFFFF"/>
                </a:solidFill>
              </a14:hiddenFill>
            </a:ext>
          </a:extLst>
        </p:spPr>
      </p:pic>
      <p:sp>
        <p:nvSpPr>
          <p:cNvPr id="18" name="Espace réservé du texte 3"/>
          <p:cNvSpPr>
            <a:spLocks noGrp="1"/>
          </p:cNvSpPr>
          <p:nvPr>
            <p:ph type="body" sz="quarter" idx="13"/>
          </p:nvPr>
        </p:nvSpPr>
        <p:spPr>
          <a:xfrm>
            <a:off x="1718667" y="334938"/>
            <a:ext cx="4159619" cy="672075"/>
          </a:xfrm>
        </p:spPr>
        <p:txBody>
          <a:bodyPr/>
          <a:lstStyle/>
          <a:p>
            <a:r>
              <a:rPr lang="fr-FR" b="1" dirty="0">
                <a:solidFill>
                  <a:srgbClr val="C00000"/>
                </a:solidFill>
              </a:rPr>
              <a:t>Des outils permettant à chacun de trouver les informations qui le concernent ! </a:t>
            </a:r>
            <a:endParaRPr lang="fr-FR" b="1" dirty="0"/>
          </a:p>
        </p:txBody>
      </p:sp>
      <p:pic>
        <p:nvPicPr>
          <p:cNvPr id="19" name="Picture 2" descr="Disque A - Autocollant sticker - Jeune conducteur permis 15mX15cm ROND"/>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5941098" y="399523"/>
            <a:ext cx="140615" cy="153386"/>
          </a:xfrm>
          <a:prstGeom prst="ellipse">
            <a:avLst/>
          </a:prstGeom>
          <a:noFill/>
          <a:extLst>
            <a:ext uri="{909E8E84-426E-40DD-AFC4-6F175D3DCCD1}">
              <a14:hiddenFill xmlns:a14="http://schemas.microsoft.com/office/drawing/2010/main">
                <a:solidFill>
                  <a:srgbClr val="FFFFFF"/>
                </a:solidFill>
              </a14:hiddenFill>
            </a:ext>
          </a:extLst>
        </p:spPr>
      </p:pic>
      <p:sp>
        <p:nvSpPr>
          <p:cNvPr id="20" name="ZoneTexte 19"/>
          <p:cNvSpPr txBox="1"/>
          <p:nvPr/>
        </p:nvSpPr>
        <p:spPr>
          <a:xfrm>
            <a:off x="6044565" y="342689"/>
            <a:ext cx="3121367" cy="253916"/>
          </a:xfrm>
          <a:prstGeom prst="rect">
            <a:avLst/>
          </a:prstGeom>
          <a:noFill/>
        </p:spPr>
        <p:txBody>
          <a:bodyPr wrap="none" rtlCol="0">
            <a:spAutoFit/>
          </a:bodyPr>
          <a:lstStyle/>
          <a:p>
            <a:r>
              <a:rPr lang="fr-FR" sz="1050" dirty="0" smtClean="0">
                <a:solidFill>
                  <a:srgbClr val="C00000"/>
                </a:solidFill>
              </a:rPr>
              <a:t>Débutant </a:t>
            </a:r>
            <a:r>
              <a:rPr lang="fr-FR" sz="1050" dirty="0" smtClean="0">
                <a:solidFill>
                  <a:schemeClr val="tx1">
                    <a:lumMod val="50000"/>
                    <a:lumOff val="50000"/>
                  </a:schemeClr>
                </a:solidFill>
              </a:rPr>
              <a:t>: découverte du produit </a:t>
            </a:r>
            <a:r>
              <a:rPr lang="fr-FR" sz="1050" dirty="0" smtClean="0">
                <a:solidFill>
                  <a:schemeClr val="tx1">
                    <a:lumMod val="50000"/>
                    <a:lumOff val="50000"/>
                  </a:schemeClr>
                </a:solidFill>
                <a:sym typeface="Wingdings" panose="05000000000000000000" pitchFamily="2" charset="2"/>
              </a:rPr>
              <a:t> pour apprendre</a:t>
            </a:r>
            <a:endParaRPr lang="fr-FR" sz="1050" dirty="0">
              <a:solidFill>
                <a:schemeClr val="tx1">
                  <a:lumMod val="50000"/>
                  <a:lumOff val="50000"/>
                </a:schemeClr>
              </a:solidFill>
            </a:endParaRPr>
          </a:p>
        </p:txBody>
      </p:sp>
      <p:pic>
        <p:nvPicPr>
          <p:cNvPr id="21"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25265" y="565003"/>
            <a:ext cx="168306" cy="186943"/>
          </a:xfrm>
          <a:prstGeom prst="rect">
            <a:avLst/>
          </a:prstGeom>
          <a:noFill/>
          <a:extLst>
            <a:ext uri="{909E8E84-426E-40DD-AFC4-6F175D3DCCD1}">
              <a14:hiddenFill xmlns:a14="http://schemas.microsoft.com/office/drawing/2010/main">
                <a:solidFill>
                  <a:srgbClr val="FFFFFF"/>
                </a:solidFill>
              </a14:hiddenFill>
            </a:ext>
          </a:extLst>
        </p:spPr>
      </p:pic>
      <p:sp>
        <p:nvSpPr>
          <p:cNvPr id="22" name="ZoneTexte 21"/>
          <p:cNvSpPr txBox="1"/>
          <p:nvPr/>
        </p:nvSpPr>
        <p:spPr>
          <a:xfrm>
            <a:off x="6044565" y="520489"/>
            <a:ext cx="2879314" cy="253916"/>
          </a:xfrm>
          <a:prstGeom prst="rect">
            <a:avLst/>
          </a:prstGeom>
          <a:noFill/>
        </p:spPr>
        <p:txBody>
          <a:bodyPr wrap="none" rtlCol="0">
            <a:spAutoFit/>
          </a:bodyPr>
          <a:lstStyle/>
          <a:p>
            <a:r>
              <a:rPr lang="fr-FR" sz="1050" dirty="0" smtClean="0">
                <a:solidFill>
                  <a:srgbClr val="C00000"/>
                </a:solidFill>
              </a:rPr>
              <a:t>Confirmé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progresser</a:t>
            </a:r>
            <a:endParaRPr lang="fr-FR" sz="1050" dirty="0">
              <a:solidFill>
                <a:schemeClr val="tx1">
                  <a:lumMod val="50000"/>
                  <a:lumOff val="50000"/>
                </a:schemeClr>
              </a:solidFill>
            </a:endParaRPr>
          </a:p>
        </p:txBody>
      </p:sp>
      <p:pic>
        <p:nvPicPr>
          <p:cNvPr id="23" name="Picture 6" descr="Résultat de recherche d'images pour &quot;validé&quot;"/>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9424" t="10001" r="8184" b="7234"/>
          <a:stretch/>
        </p:blipFill>
        <p:spPr bwMode="auto">
          <a:xfrm>
            <a:off x="5940250" y="768609"/>
            <a:ext cx="132760" cy="177013"/>
          </a:xfrm>
          <a:prstGeom prst="ellipse">
            <a:avLst/>
          </a:prstGeom>
          <a:noFill/>
          <a:extLst>
            <a:ext uri="{909E8E84-426E-40DD-AFC4-6F175D3DCCD1}">
              <a14:hiddenFill xmlns:a14="http://schemas.microsoft.com/office/drawing/2010/main">
                <a:solidFill>
                  <a:srgbClr val="FFFFFF"/>
                </a:solidFill>
              </a14:hiddenFill>
            </a:ext>
          </a:extLst>
        </p:spPr>
      </p:pic>
      <p:sp>
        <p:nvSpPr>
          <p:cNvPr id="24" name="ZoneTexte 23"/>
          <p:cNvSpPr txBox="1"/>
          <p:nvPr/>
        </p:nvSpPr>
        <p:spPr>
          <a:xfrm>
            <a:off x="6044565" y="736389"/>
            <a:ext cx="3127779" cy="253916"/>
          </a:xfrm>
          <a:prstGeom prst="rect">
            <a:avLst/>
          </a:prstGeom>
          <a:noFill/>
        </p:spPr>
        <p:txBody>
          <a:bodyPr wrap="none" rtlCol="0">
            <a:spAutoFit/>
          </a:bodyPr>
          <a:lstStyle/>
          <a:p>
            <a:r>
              <a:rPr lang="fr-FR" sz="1050" dirty="0" smtClean="0">
                <a:solidFill>
                  <a:srgbClr val="C00000"/>
                </a:solidFill>
              </a:rPr>
              <a:t>Expert</a:t>
            </a:r>
            <a:r>
              <a:rPr lang="fr-FR" sz="1050" dirty="0" smtClean="0">
                <a:solidFill>
                  <a:schemeClr val="tx1">
                    <a:lumMod val="85000"/>
                    <a:lumOff val="15000"/>
                  </a:schemeClr>
                </a:solidFill>
              </a:rPr>
              <a:t>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se maintenir à jour</a:t>
            </a:r>
            <a:endParaRPr lang="fr-FR" sz="1050" dirty="0">
              <a:solidFill>
                <a:schemeClr val="tx1">
                  <a:lumMod val="50000"/>
                  <a:lumOff val="50000"/>
                </a:schemeClr>
              </a:solidFill>
            </a:endParaRPr>
          </a:p>
        </p:txBody>
      </p:sp>
    </p:spTree>
    <p:extLst>
      <p:ext uri="{BB962C8B-B14F-4D97-AF65-F5344CB8AC3E}">
        <p14:creationId xmlns:p14="http://schemas.microsoft.com/office/powerpoint/2010/main" val="190457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sz="1300" dirty="0" smtClean="0"/>
              <a:t>Boîte à outils</a:t>
            </a:r>
            <a:endParaRPr lang="fr-FR" sz="1300" dirty="0"/>
          </a:p>
        </p:txBody>
      </p:sp>
      <p:sp>
        <p:nvSpPr>
          <p:cNvPr id="27"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38</a:t>
            </a:fld>
            <a:endParaRPr lang="fr-FR" sz="1200" dirty="0">
              <a:solidFill>
                <a:schemeClr val="tx1">
                  <a:tint val="75000"/>
                </a:schemeClr>
              </a:solidFill>
            </a:endParaRPr>
          </a:p>
        </p:txBody>
      </p:sp>
      <p:graphicFrame>
        <p:nvGraphicFramePr>
          <p:cNvPr id="34" name="Tableau 33"/>
          <p:cNvGraphicFramePr>
            <a:graphicFrameLocks noGrp="1"/>
          </p:cNvGraphicFramePr>
          <p:nvPr>
            <p:extLst>
              <p:ext uri="{D42A27DB-BD31-4B8C-83A1-F6EECF244321}">
                <p14:modId xmlns:p14="http://schemas.microsoft.com/office/powerpoint/2010/main" val="501568240"/>
              </p:ext>
            </p:extLst>
          </p:nvPr>
        </p:nvGraphicFramePr>
        <p:xfrm>
          <a:off x="755576" y="2016725"/>
          <a:ext cx="8027159" cy="2872307"/>
        </p:xfrm>
        <a:graphic>
          <a:graphicData uri="http://schemas.openxmlformats.org/drawingml/2006/table">
            <a:tbl>
              <a:tblPr/>
              <a:tblGrid>
                <a:gridCol w="1757914"/>
                <a:gridCol w="1975838"/>
                <a:gridCol w="1977654"/>
                <a:gridCol w="1127753"/>
                <a:gridCol w="1188000"/>
              </a:tblGrid>
              <a:tr h="667752">
                <a:tc>
                  <a:txBody>
                    <a:bodyPr/>
                    <a:lstStyle/>
                    <a:p>
                      <a:pPr algn="ctr" fontAlgn="ctr"/>
                      <a:r>
                        <a:rPr lang="fr-FR" sz="1200" b="1" i="0" u="none" strike="noStrike" dirty="0">
                          <a:solidFill>
                            <a:srgbClr val="C00000"/>
                          </a:solidFill>
                          <a:effectLst/>
                          <a:latin typeface="Calibri"/>
                        </a:rPr>
                        <a:t>Offre</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Outils</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Objectifs</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Lien</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Niveau de recommandation</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r>
              <a:tr h="744523">
                <a:tc rowSpan="3">
                  <a:txBody>
                    <a:bodyPr/>
                    <a:lstStyle/>
                    <a:p>
                      <a:pPr algn="ctr" fontAlgn="ctr"/>
                      <a:r>
                        <a:rPr lang="fr-FR" sz="1200" b="1" i="0" u="none" strike="noStrike" dirty="0">
                          <a:solidFill>
                            <a:srgbClr val="FFFFFF"/>
                          </a:solidFill>
                          <a:effectLst/>
                          <a:latin typeface="Calibri"/>
                        </a:rPr>
                        <a:t>BANCA</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l" fontAlgn="ctr"/>
                      <a:r>
                        <a:rPr lang="fr-FR" sz="1200" b="1" i="0" u="none" strike="noStrike" dirty="0" smtClean="0">
                          <a:solidFill>
                            <a:srgbClr val="FFFFFF"/>
                          </a:solidFill>
                          <a:effectLst/>
                          <a:latin typeface="Calibri"/>
                        </a:rPr>
                        <a:t>Référentiels</a:t>
                      </a:r>
                      <a:r>
                        <a:rPr lang="fr-FR" sz="1200" b="1" i="0" u="none" strike="noStrike" baseline="0" dirty="0" smtClean="0">
                          <a:solidFill>
                            <a:srgbClr val="FFFFFF"/>
                          </a:solidFill>
                          <a:effectLst/>
                          <a:latin typeface="Calibri"/>
                        </a:rPr>
                        <a:t> des Forfaits  Pro </a:t>
                      </a: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Accéder </a:t>
                      </a:r>
                      <a:r>
                        <a:rPr lang="fr-FR" sz="1050" b="0" i="0" u="none" strike="noStrike" dirty="0" smtClean="0">
                          <a:solidFill>
                            <a:srgbClr val="000000"/>
                          </a:solidFill>
                          <a:effectLst/>
                          <a:latin typeface="Calibri"/>
                        </a:rPr>
                        <a:t>directement</a:t>
                      </a:r>
                      <a:r>
                        <a:rPr lang="fr-FR" sz="1050" b="0" i="0" u="none" strike="noStrike" baseline="0" dirty="0" smtClean="0">
                          <a:solidFill>
                            <a:srgbClr val="000000"/>
                          </a:solidFill>
                          <a:effectLst/>
                          <a:latin typeface="Calibri"/>
                        </a:rPr>
                        <a:t> à la synthèse des offres de comptes Pro</a:t>
                      </a:r>
                      <a:endParaRPr lang="fr-FR" sz="1050" b="0" i="0" u="none" strike="noStrike" dirty="0">
                        <a:solidFill>
                          <a:srgbClr val="000000"/>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1100" b="0" i="0" u="sng" strike="noStrike" dirty="0">
                          <a:solidFill>
                            <a:srgbClr val="0000FF"/>
                          </a:solidFill>
                          <a:effectLst/>
                          <a:latin typeface="Calibri"/>
                          <a:hlinkClick r:id="rId2"/>
                        </a:rPr>
                        <a:t>Clic ici</a:t>
                      </a:r>
                      <a:endParaRPr lang="fr-FR" sz="1100" b="0" i="0" u="sng" strike="noStrike" dirty="0">
                        <a:solidFill>
                          <a:srgbClr val="0000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a:solidFill>
                            <a:srgbClr val="EBF1DE"/>
                          </a:solidFill>
                          <a:effectLst/>
                          <a:latin typeface="Calibri"/>
                        </a:rPr>
                        <a:t> </a:t>
                      </a:r>
                    </a:p>
                  </a:txBody>
                  <a:tcPr marL="6768" marR="6768" marT="902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902368">
                <a:tc vMerge="1">
                  <a:txBody>
                    <a:bodyPr/>
                    <a:lstStyle/>
                    <a:p>
                      <a:endParaRPr lang="fr-FR"/>
                    </a:p>
                  </a:txBody>
                  <a:tcPr/>
                </a:tc>
                <a:tc>
                  <a:txBody>
                    <a:bodyPr/>
                    <a:lstStyle/>
                    <a:p>
                      <a:pPr algn="l" fontAlgn="ctr"/>
                      <a:r>
                        <a:rPr lang="fr-FR" sz="1200" b="1" i="0" u="none" strike="noStrike" dirty="0" smtClean="0">
                          <a:solidFill>
                            <a:srgbClr val="FFFFFF"/>
                          </a:solidFill>
                          <a:effectLst/>
                          <a:latin typeface="Calibri"/>
                        </a:rPr>
                        <a:t>Présentation des cartes Business</a:t>
                      </a:r>
                      <a:r>
                        <a:rPr lang="fr-FR" sz="1200" b="1" i="0" u="none" strike="noStrike" baseline="0" dirty="0" smtClean="0">
                          <a:solidFill>
                            <a:srgbClr val="FFFFFF"/>
                          </a:solidFill>
                          <a:effectLst/>
                          <a:latin typeface="Calibri"/>
                        </a:rPr>
                        <a:t> Pro </a:t>
                      </a:r>
                      <a:endParaRPr lang="fr-FR" sz="1200" b="1" i="0" u="none" strike="noStrike" dirty="0">
                        <a:solidFill>
                          <a:srgbClr val="FFFF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Prendre connaissance </a:t>
                      </a:r>
                      <a:r>
                        <a:rPr lang="fr-FR" sz="1050" b="0" i="0" u="none" strike="noStrike" dirty="0" smtClean="0">
                          <a:solidFill>
                            <a:srgbClr val="000000"/>
                          </a:solidFill>
                          <a:effectLst/>
                          <a:latin typeface="Calibri"/>
                        </a:rPr>
                        <a:t>des offres Visa Business</a:t>
                      </a:r>
                      <a:r>
                        <a:rPr lang="fr-FR" sz="1050" b="0" i="0" u="none" strike="noStrike" baseline="0" dirty="0" smtClean="0">
                          <a:solidFill>
                            <a:srgbClr val="000000"/>
                          </a:solidFill>
                          <a:effectLst/>
                          <a:latin typeface="Calibri"/>
                        </a:rPr>
                        <a:t> Pro </a:t>
                      </a:r>
                      <a:r>
                        <a:rPr lang="fr-FR" sz="1050" b="0" i="0" u="none" strike="noStrike" dirty="0" smtClean="0">
                          <a:solidFill>
                            <a:srgbClr val="000000"/>
                          </a:solidFill>
                          <a:effectLst/>
                          <a:latin typeface="Calibri"/>
                        </a:rPr>
                        <a:t>. </a:t>
                      </a:r>
                      <a:r>
                        <a:rPr lang="fr-FR" sz="1050" b="0" i="0" u="none" strike="noStrike" dirty="0">
                          <a:solidFill>
                            <a:srgbClr val="000000"/>
                          </a:solidFill>
                          <a:effectLst/>
                          <a:latin typeface="Calibri"/>
                        </a:rPr>
                        <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Savoir répondre au besoin global de son client et adapter notre offre.</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Préparer son entretien.</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1100" b="0" i="0" u="sng" strike="noStrike" dirty="0">
                          <a:solidFill>
                            <a:srgbClr val="0000FF"/>
                          </a:solidFill>
                          <a:effectLst/>
                          <a:latin typeface="Calibri"/>
                          <a:hlinkClick r:id="rId3"/>
                        </a:rPr>
                        <a:t>Clic ici</a:t>
                      </a:r>
                      <a:endParaRPr lang="fr-FR" sz="1100" b="0" i="0" u="sng" strike="noStrike" dirty="0">
                        <a:solidFill>
                          <a:srgbClr val="0000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a:solidFill>
                            <a:srgbClr val="FFFFFF"/>
                          </a:solidFill>
                          <a:effectLst/>
                          <a:latin typeface="Calibri"/>
                        </a:rPr>
                        <a:t> </a:t>
                      </a:r>
                    </a:p>
                  </a:txBody>
                  <a:tcPr marL="6768" marR="6768" marT="902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557664">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Mobilité Bancaire</a:t>
                      </a: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6A6A6"/>
                    </a:solidFill>
                  </a:tcPr>
                </a:tc>
                <a:tc>
                  <a:txBody>
                    <a:bodyPr/>
                    <a:lstStyle/>
                    <a:p>
                      <a:pPr algn="l" fontAlgn="ctr"/>
                      <a:r>
                        <a:rPr lang="fr-FR" sz="1050" b="0" i="0" u="none" strike="noStrike" dirty="0" err="1" smtClean="0">
                          <a:solidFill>
                            <a:srgbClr val="000000"/>
                          </a:solidFill>
                          <a:effectLst/>
                          <a:latin typeface="Calibri"/>
                        </a:rPr>
                        <a:t>Domilis</a:t>
                      </a:r>
                      <a:r>
                        <a:rPr lang="fr-FR" sz="1050" b="0" i="0" u="none" strike="noStrike" dirty="0" smtClean="0">
                          <a:solidFill>
                            <a:srgbClr val="000000"/>
                          </a:solidFill>
                          <a:effectLst/>
                          <a:latin typeface="Calibri"/>
                        </a:rPr>
                        <a:t> et les</a:t>
                      </a:r>
                      <a:r>
                        <a:rPr lang="fr-FR" sz="1050" b="0" i="0" u="none" strike="noStrike" baseline="0" dirty="0" smtClean="0">
                          <a:solidFill>
                            <a:srgbClr val="000000"/>
                          </a:solidFill>
                          <a:effectLst/>
                          <a:latin typeface="Calibri"/>
                        </a:rPr>
                        <a:t> questions à poser face clients pour être plus efficient </a:t>
                      </a:r>
                      <a:endParaRPr lang="fr-FR" sz="1050" b="0" i="0" u="none" strike="noStrike" dirty="0">
                        <a:solidFill>
                          <a:srgbClr val="000000"/>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1100" b="0" i="0" u="sng" strike="noStrike" dirty="0">
                          <a:solidFill>
                            <a:srgbClr val="0000FF"/>
                          </a:solidFill>
                          <a:effectLst/>
                          <a:latin typeface="Calibri"/>
                          <a:hlinkClick r:id="rId4"/>
                        </a:rPr>
                        <a:t>Clic ici</a:t>
                      </a:r>
                      <a:endParaRPr lang="fr-FR" sz="1100" b="0" i="0" u="sng" strike="noStrike" dirty="0">
                        <a:solidFill>
                          <a:srgbClr val="0000FF"/>
                        </a:solidFill>
                        <a:effectLst/>
                        <a:latin typeface="Calibri"/>
                      </a:endParaRPr>
                    </a:p>
                  </a:txBody>
                  <a:tcPr marL="6768" marR="6768" marT="9024"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dirty="0">
                          <a:solidFill>
                            <a:srgbClr val="FFFFFF"/>
                          </a:solidFill>
                          <a:effectLst/>
                          <a:latin typeface="Calibri"/>
                        </a:rPr>
                        <a:t> </a:t>
                      </a:r>
                    </a:p>
                  </a:txBody>
                  <a:tcPr marL="6768" marR="6768" marT="9024"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bl>
          </a:graphicData>
        </a:graphic>
      </p:graphicFrame>
      <p:pic>
        <p:nvPicPr>
          <p:cNvPr id="35" name="Picture 2" descr="Disque A - Autocollant sticker - Jeune conducteur permis 15mX15cm ROND"/>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7653562" y="3082076"/>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6" name="Picture 2" descr="Disque A - Autocollant sticker - Jeune conducteur permis 15mX15cm ROND"/>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7655048" y="4527955"/>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8" name="Picture 2" descr="Disque A - Autocollant sticker - Jeune conducteur permis 15mX15cm ROND"/>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7672785" y="3710160"/>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9" name="Picture 4" descr="Résultat de recherche d'images pour &quot;validé&quot;">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53170" y="3058076"/>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Résultat de recherche d'images pour &quot;validé&quot;">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96148" y="4503955"/>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Résultat de recherche d'images pour &quot;validé&quot;">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84653" y="3675045"/>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Résultat de recherche d'images pour &quot;validé&quot;"/>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9424" t="10001" r="8184" b="7234"/>
          <a:stretch/>
        </p:blipFill>
        <p:spPr bwMode="auto">
          <a:xfrm>
            <a:off x="8415677" y="4527955"/>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43" name="Picture 6" descr="Résultat de recherche d'images pour &quot;validé&quot;"/>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9424" t="10001" r="8184" b="7234"/>
          <a:stretch/>
        </p:blipFill>
        <p:spPr bwMode="auto">
          <a:xfrm>
            <a:off x="8415677" y="3675045"/>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6" name="Picture 2" descr="Disque A - Autocollant sticker - Jeune conducteur permis 15mX15cm ROND"/>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5941098" y="399523"/>
            <a:ext cx="140615" cy="153386"/>
          </a:xfrm>
          <a:prstGeom prst="ellipse">
            <a:avLst/>
          </a:prstGeom>
          <a:noFill/>
          <a:extLst>
            <a:ext uri="{909E8E84-426E-40DD-AFC4-6F175D3DCCD1}">
              <a14:hiddenFill xmlns:a14="http://schemas.microsoft.com/office/drawing/2010/main">
                <a:solidFill>
                  <a:srgbClr val="FFFFFF"/>
                </a:solidFill>
              </a14:hiddenFill>
            </a:ext>
          </a:extLst>
        </p:spPr>
      </p:pic>
      <p:sp>
        <p:nvSpPr>
          <p:cNvPr id="17" name="ZoneTexte 16"/>
          <p:cNvSpPr txBox="1"/>
          <p:nvPr/>
        </p:nvSpPr>
        <p:spPr>
          <a:xfrm>
            <a:off x="6044565" y="342689"/>
            <a:ext cx="3121367" cy="253916"/>
          </a:xfrm>
          <a:prstGeom prst="rect">
            <a:avLst/>
          </a:prstGeom>
          <a:noFill/>
        </p:spPr>
        <p:txBody>
          <a:bodyPr wrap="none" rtlCol="0">
            <a:spAutoFit/>
          </a:bodyPr>
          <a:lstStyle/>
          <a:p>
            <a:r>
              <a:rPr lang="fr-FR" sz="1050" dirty="0" smtClean="0">
                <a:solidFill>
                  <a:srgbClr val="C00000"/>
                </a:solidFill>
              </a:rPr>
              <a:t>Débutant </a:t>
            </a:r>
            <a:r>
              <a:rPr lang="fr-FR" sz="1050" dirty="0" smtClean="0">
                <a:solidFill>
                  <a:schemeClr val="tx1">
                    <a:lumMod val="50000"/>
                    <a:lumOff val="50000"/>
                  </a:schemeClr>
                </a:solidFill>
              </a:rPr>
              <a:t>: découverte du produit </a:t>
            </a:r>
            <a:r>
              <a:rPr lang="fr-FR" sz="1050" dirty="0" smtClean="0">
                <a:solidFill>
                  <a:schemeClr val="tx1">
                    <a:lumMod val="50000"/>
                    <a:lumOff val="50000"/>
                  </a:schemeClr>
                </a:solidFill>
                <a:sym typeface="Wingdings" panose="05000000000000000000" pitchFamily="2" charset="2"/>
              </a:rPr>
              <a:t> pour apprendre</a:t>
            </a:r>
            <a:endParaRPr lang="fr-FR" sz="1050" dirty="0">
              <a:solidFill>
                <a:schemeClr val="tx1">
                  <a:lumMod val="50000"/>
                  <a:lumOff val="50000"/>
                </a:schemeClr>
              </a:solidFill>
            </a:endParaRPr>
          </a:p>
        </p:txBody>
      </p:sp>
      <p:pic>
        <p:nvPicPr>
          <p:cNvPr id="18" name="Picture 4" descr="Résultat de recherche d'images pour &quot;validé&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25265" y="565003"/>
            <a:ext cx="168306" cy="186943"/>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p:cNvSpPr txBox="1"/>
          <p:nvPr/>
        </p:nvSpPr>
        <p:spPr>
          <a:xfrm>
            <a:off x="6044565" y="520489"/>
            <a:ext cx="2879314" cy="253916"/>
          </a:xfrm>
          <a:prstGeom prst="rect">
            <a:avLst/>
          </a:prstGeom>
          <a:noFill/>
        </p:spPr>
        <p:txBody>
          <a:bodyPr wrap="none" rtlCol="0">
            <a:spAutoFit/>
          </a:bodyPr>
          <a:lstStyle/>
          <a:p>
            <a:r>
              <a:rPr lang="fr-FR" sz="1050" dirty="0" smtClean="0">
                <a:solidFill>
                  <a:srgbClr val="C00000"/>
                </a:solidFill>
              </a:rPr>
              <a:t>Confirmé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progresser</a:t>
            </a:r>
            <a:endParaRPr lang="fr-FR" sz="1050" dirty="0">
              <a:solidFill>
                <a:schemeClr val="tx1">
                  <a:lumMod val="50000"/>
                  <a:lumOff val="50000"/>
                </a:schemeClr>
              </a:solidFill>
            </a:endParaRPr>
          </a:p>
        </p:txBody>
      </p:sp>
      <p:pic>
        <p:nvPicPr>
          <p:cNvPr id="20" name="Picture 6" descr="Résultat de recherche d'images pour &quot;validé&quot;"/>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9424" t="10001" r="8184" b="7234"/>
          <a:stretch/>
        </p:blipFill>
        <p:spPr bwMode="auto">
          <a:xfrm>
            <a:off x="5940250" y="768609"/>
            <a:ext cx="132760" cy="177013"/>
          </a:xfrm>
          <a:prstGeom prst="ellipse">
            <a:avLst/>
          </a:prstGeom>
          <a:noFill/>
          <a:extLst>
            <a:ext uri="{909E8E84-426E-40DD-AFC4-6F175D3DCCD1}">
              <a14:hiddenFill xmlns:a14="http://schemas.microsoft.com/office/drawing/2010/main">
                <a:solidFill>
                  <a:srgbClr val="FFFFFF"/>
                </a:solidFill>
              </a14:hiddenFill>
            </a:ext>
          </a:extLst>
        </p:spPr>
      </p:pic>
      <p:sp>
        <p:nvSpPr>
          <p:cNvPr id="21" name="ZoneTexte 20"/>
          <p:cNvSpPr txBox="1"/>
          <p:nvPr/>
        </p:nvSpPr>
        <p:spPr>
          <a:xfrm>
            <a:off x="6044565" y="736389"/>
            <a:ext cx="3127779" cy="253916"/>
          </a:xfrm>
          <a:prstGeom prst="rect">
            <a:avLst/>
          </a:prstGeom>
          <a:noFill/>
        </p:spPr>
        <p:txBody>
          <a:bodyPr wrap="none" rtlCol="0">
            <a:spAutoFit/>
          </a:bodyPr>
          <a:lstStyle/>
          <a:p>
            <a:r>
              <a:rPr lang="fr-FR" sz="1050" dirty="0" smtClean="0">
                <a:solidFill>
                  <a:srgbClr val="C00000"/>
                </a:solidFill>
              </a:rPr>
              <a:t>Expert</a:t>
            </a:r>
            <a:r>
              <a:rPr lang="fr-FR" sz="1050" dirty="0" smtClean="0">
                <a:solidFill>
                  <a:schemeClr val="tx1">
                    <a:lumMod val="85000"/>
                    <a:lumOff val="15000"/>
                  </a:schemeClr>
                </a:solidFill>
              </a:rPr>
              <a:t>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se maintenir à jour</a:t>
            </a:r>
            <a:endParaRPr lang="fr-FR" sz="1050" dirty="0">
              <a:solidFill>
                <a:schemeClr val="tx1">
                  <a:lumMod val="50000"/>
                  <a:lumOff val="50000"/>
                </a:schemeClr>
              </a:solidFill>
            </a:endParaRPr>
          </a:p>
        </p:txBody>
      </p:sp>
      <p:sp>
        <p:nvSpPr>
          <p:cNvPr id="24" name="Espace réservé du texte 3"/>
          <p:cNvSpPr>
            <a:spLocks noGrp="1"/>
          </p:cNvSpPr>
          <p:nvPr>
            <p:ph type="body" sz="quarter" idx="13"/>
          </p:nvPr>
        </p:nvSpPr>
        <p:spPr>
          <a:xfrm>
            <a:off x="1718667" y="334938"/>
            <a:ext cx="4159619" cy="672075"/>
          </a:xfrm>
        </p:spPr>
        <p:txBody>
          <a:bodyPr/>
          <a:lstStyle/>
          <a:p>
            <a:r>
              <a:rPr lang="fr-FR" b="1" dirty="0">
                <a:solidFill>
                  <a:srgbClr val="C00000"/>
                </a:solidFill>
              </a:rPr>
              <a:t>Des outils permettant à chacun de trouver les informations qui le concernent ! </a:t>
            </a:r>
            <a:endParaRPr lang="fr-FR" b="1" dirty="0"/>
          </a:p>
        </p:txBody>
      </p:sp>
      <p:grpSp>
        <p:nvGrpSpPr>
          <p:cNvPr id="25" name="Groupe 24"/>
          <p:cNvGrpSpPr/>
          <p:nvPr/>
        </p:nvGrpSpPr>
        <p:grpSpPr>
          <a:xfrm>
            <a:off x="6184901" y="79127"/>
            <a:ext cx="2665294" cy="185794"/>
            <a:chOff x="3581398" y="6163732"/>
            <a:chExt cx="4444995" cy="211667"/>
          </a:xfrm>
        </p:grpSpPr>
        <p:sp>
          <p:nvSpPr>
            <p:cNvPr id="26" name="Rectangle 25"/>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28" name="Rectangle 27"/>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Gestion Privée</a:t>
              </a:r>
            </a:p>
          </p:txBody>
        </p:sp>
        <p:sp>
          <p:nvSpPr>
            <p:cNvPr id="29" name="Rectangle 28"/>
            <p:cNvSpPr/>
            <p:nvPr/>
          </p:nvSpPr>
          <p:spPr>
            <a:xfrm>
              <a:off x="6544726"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Professionnels</a:t>
              </a:r>
            </a:p>
          </p:txBody>
        </p:sp>
      </p:grpSp>
    </p:spTree>
    <p:extLst>
      <p:ext uri="{BB962C8B-B14F-4D97-AF65-F5344CB8AC3E}">
        <p14:creationId xmlns:p14="http://schemas.microsoft.com/office/powerpoint/2010/main" val="41326392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sz="1300" dirty="0" smtClean="0"/>
              <a:t>Boîte à outils</a:t>
            </a:r>
            <a:endParaRPr lang="fr-FR" sz="1300" dirty="0"/>
          </a:p>
        </p:txBody>
      </p:sp>
      <p:sp>
        <p:nvSpPr>
          <p:cNvPr id="27"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39</a:t>
            </a:fld>
            <a:endParaRPr lang="fr-FR" sz="1200" dirty="0">
              <a:solidFill>
                <a:schemeClr val="tx1">
                  <a:tint val="75000"/>
                </a:schemeClr>
              </a:solidFill>
            </a:endParaRPr>
          </a:p>
        </p:txBody>
      </p:sp>
      <p:graphicFrame>
        <p:nvGraphicFramePr>
          <p:cNvPr id="28" name="Tableau 27"/>
          <p:cNvGraphicFramePr>
            <a:graphicFrameLocks noGrp="1"/>
          </p:cNvGraphicFramePr>
          <p:nvPr>
            <p:extLst>
              <p:ext uri="{D42A27DB-BD31-4B8C-83A1-F6EECF244321}">
                <p14:modId xmlns:p14="http://schemas.microsoft.com/office/powerpoint/2010/main" val="238213095"/>
              </p:ext>
            </p:extLst>
          </p:nvPr>
        </p:nvGraphicFramePr>
        <p:xfrm>
          <a:off x="755577" y="1844824"/>
          <a:ext cx="8183705" cy="3801065"/>
        </p:xfrm>
        <a:graphic>
          <a:graphicData uri="http://schemas.openxmlformats.org/drawingml/2006/table">
            <a:tbl>
              <a:tblPr/>
              <a:tblGrid>
                <a:gridCol w="1709532"/>
                <a:gridCol w="1921458"/>
                <a:gridCol w="2124000"/>
                <a:gridCol w="1096715"/>
                <a:gridCol w="1332000"/>
              </a:tblGrid>
              <a:tr h="377707">
                <a:tc>
                  <a:txBody>
                    <a:bodyPr/>
                    <a:lstStyle/>
                    <a:p>
                      <a:pPr algn="ctr" fontAlgn="ctr"/>
                      <a:r>
                        <a:rPr lang="fr-FR" sz="1200" b="1" i="0" u="none" strike="noStrike" dirty="0">
                          <a:solidFill>
                            <a:srgbClr val="C00000"/>
                          </a:solidFill>
                          <a:effectLst/>
                          <a:latin typeface="Calibri"/>
                        </a:rPr>
                        <a:t>Offre</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Outils</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Objectifs</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a:solidFill>
                            <a:srgbClr val="C00000"/>
                          </a:solidFill>
                          <a:effectLst/>
                          <a:latin typeface="Calibri"/>
                        </a:rPr>
                        <a:t>Lien</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Niveau de recommandation</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r>
              <a:tr h="551672">
                <a:tc rowSpan="5">
                  <a:txBody>
                    <a:bodyPr/>
                    <a:lstStyle/>
                    <a:p>
                      <a:pPr algn="ctr" fontAlgn="ctr"/>
                      <a:r>
                        <a:rPr lang="fr-FR" sz="1200" b="1" i="0" u="none" strike="noStrike" dirty="0">
                          <a:solidFill>
                            <a:srgbClr val="FFFFFF"/>
                          </a:solidFill>
                          <a:effectLst/>
                          <a:latin typeface="Calibri"/>
                        </a:rPr>
                        <a:t>IARD</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l" fontAlgn="ctr"/>
                      <a:r>
                        <a:rPr lang="fr-FR" sz="1200" b="1" i="0" u="none" strike="noStrike" dirty="0">
                          <a:solidFill>
                            <a:srgbClr val="FFFFFF"/>
                          </a:solidFill>
                          <a:effectLst/>
                          <a:latin typeface="Calibri"/>
                        </a:rPr>
                        <a:t>Le BOOK de l'assurance</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Accéder directement aux informations indispensables de l'offre AUTO et MRH dans le BOOK de l'assurance.</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2"/>
                        </a:rPr>
                        <a:t>Clic ici</a:t>
                      </a:r>
                      <a:endParaRPr lang="fr-FR" sz="900" b="0" i="0" u="sng" strike="noStrike" dirty="0">
                        <a:solidFill>
                          <a:srgbClr val="0000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dirty="0">
                          <a:solidFill>
                            <a:srgbClr val="FFFFFF"/>
                          </a:solidFill>
                          <a:effectLst/>
                          <a:latin typeface="Calibri"/>
                        </a:rPr>
                        <a:t> </a:t>
                      </a:r>
                    </a:p>
                  </a:txBody>
                  <a:tcPr marL="6465" marR="6465" marT="862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732689">
                <a:tc vMerge="1">
                  <a:txBody>
                    <a:bodyPr/>
                    <a:lstStyle/>
                    <a:p>
                      <a:endParaRPr lang="fr-FR"/>
                    </a:p>
                  </a:txBody>
                  <a:tcPr/>
                </a:tc>
                <a:tc>
                  <a:txBody>
                    <a:bodyPr/>
                    <a:lstStyle/>
                    <a:p>
                      <a:pPr algn="l" fontAlgn="ctr"/>
                      <a:r>
                        <a:rPr lang="fr-FR" sz="1200" b="1" i="0" u="none" strike="noStrike" dirty="0" smtClean="0">
                          <a:solidFill>
                            <a:srgbClr val="FFFFFF"/>
                          </a:solidFill>
                          <a:effectLst/>
                          <a:latin typeface="Calibri"/>
                        </a:rPr>
                        <a:t>OAV Guide</a:t>
                      </a:r>
                      <a:r>
                        <a:rPr lang="fr-FR" sz="1200" b="1" i="0" u="none" strike="noStrike" baseline="0" dirty="0" smtClean="0">
                          <a:solidFill>
                            <a:srgbClr val="FFFFFF"/>
                          </a:solidFill>
                          <a:effectLst/>
                          <a:latin typeface="Calibri"/>
                        </a:rPr>
                        <a:t> de l’assurance </a:t>
                      </a:r>
                      <a:endParaRPr lang="fr-FR" sz="1200" b="1" i="0" u="none" strike="noStrike" dirty="0">
                        <a:solidFill>
                          <a:srgbClr val="FFFF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smtClean="0">
                          <a:solidFill>
                            <a:srgbClr val="000000"/>
                          </a:solidFill>
                          <a:effectLst/>
                          <a:latin typeface="Calibri"/>
                        </a:rPr>
                        <a:t>Tout savoir sur les Assurances</a:t>
                      </a:r>
                      <a:r>
                        <a:rPr lang="fr-FR" sz="1050" b="0" i="0" u="none" strike="noStrike" baseline="0" dirty="0" smtClean="0">
                          <a:solidFill>
                            <a:srgbClr val="000000"/>
                          </a:solidFill>
                          <a:effectLst/>
                          <a:latin typeface="Calibri"/>
                        </a:rPr>
                        <a:t> IARD PRO</a:t>
                      </a:r>
                      <a:endParaRPr lang="fr-FR" sz="1050" b="0" i="0" u="none" strike="noStrike" dirty="0">
                        <a:solidFill>
                          <a:srgbClr val="000000"/>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3"/>
                        </a:rPr>
                        <a:t>Clic ici</a:t>
                      </a:r>
                      <a:endParaRPr lang="fr-FR" sz="900" b="0" i="0" u="sng" strike="noStrike" dirty="0">
                        <a:solidFill>
                          <a:srgbClr val="0000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dirty="0">
                          <a:solidFill>
                            <a:srgbClr val="FFFFFF"/>
                          </a:solidFill>
                          <a:effectLst/>
                          <a:latin typeface="Calibri"/>
                        </a:rPr>
                        <a:t> </a:t>
                      </a:r>
                    </a:p>
                  </a:txBody>
                  <a:tcPr marL="6465" marR="6465" marT="862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570180">
                <a:tc vMerge="1">
                  <a:txBody>
                    <a:bodyPr/>
                    <a:lstStyle/>
                    <a:p>
                      <a:endParaRPr lang="fr-FR"/>
                    </a:p>
                  </a:txBody>
                  <a:tcPr/>
                </a:tc>
                <a:tc>
                  <a:txBody>
                    <a:bodyPr/>
                    <a:lstStyle/>
                    <a:p>
                      <a:pPr algn="l" fontAlgn="ctr"/>
                      <a:r>
                        <a:rPr lang="fr-FR" sz="1200" b="1" i="0" u="none" strike="noStrike" dirty="0" smtClean="0">
                          <a:solidFill>
                            <a:srgbClr val="FFFFFF"/>
                          </a:solidFill>
                          <a:effectLst/>
                          <a:latin typeface="Calibri"/>
                        </a:rPr>
                        <a:t>OORA</a:t>
                      </a:r>
                      <a:endParaRPr lang="fr-FR" sz="1200" b="1" i="0" u="none" strike="noStrike" dirty="0">
                        <a:solidFill>
                          <a:srgbClr val="FFFF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r>
                        <a:rPr lang="fr-FR" sz="1050" b="0" i="0" u="none" strike="noStrike" dirty="0" smtClean="0">
                          <a:solidFill>
                            <a:srgbClr val="000000"/>
                          </a:solidFill>
                          <a:effectLst/>
                          <a:latin typeface="Calibri"/>
                        </a:rPr>
                        <a:t>Outil permettant de </a:t>
                      </a:r>
                      <a:endParaRPr lang="fr-FR" sz="1800" b="0" i="0" u="none" strike="noStrike" kern="1200" baseline="0" dirty="0" smtClean="0">
                        <a:solidFill>
                          <a:schemeClr val="tx1"/>
                        </a:solidFill>
                        <a:latin typeface="+mn-lt"/>
                        <a:ea typeface="+mn-ea"/>
                        <a:cs typeface="+mn-cs"/>
                      </a:endParaRPr>
                    </a:p>
                    <a:p>
                      <a:r>
                        <a:rPr lang="fr-FR" sz="1050" b="0" i="0" u="none" strike="noStrike" kern="1200" baseline="0" dirty="0" smtClean="0">
                          <a:solidFill>
                            <a:schemeClr val="tx1"/>
                          </a:solidFill>
                          <a:latin typeface="+mn-lt"/>
                          <a:ea typeface="+mn-ea"/>
                          <a:cs typeface="+mn-cs"/>
                        </a:rPr>
                        <a:t>préparer son entretien de vente et optimiser ses propositions </a:t>
                      </a:r>
                      <a:endParaRPr lang="fr-FR" sz="1050" b="0" i="0" u="none" strike="noStrike" dirty="0">
                        <a:solidFill>
                          <a:srgbClr val="000000"/>
                        </a:solidFill>
                        <a:effectLst/>
                        <a:latin typeface="+mn-lt"/>
                      </a:endParaRP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4"/>
                        </a:rPr>
                        <a:t>Clic ici</a:t>
                      </a:r>
                      <a:endParaRPr lang="fr-FR" sz="900" b="0" i="0" u="sng" strike="noStrike" dirty="0">
                        <a:solidFill>
                          <a:srgbClr val="0000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dirty="0">
                          <a:solidFill>
                            <a:srgbClr val="FFFFFF"/>
                          </a:solidFill>
                          <a:effectLst/>
                          <a:latin typeface="Calibri"/>
                        </a:rPr>
                        <a:t> </a:t>
                      </a:r>
                    </a:p>
                  </a:txBody>
                  <a:tcPr marL="6465" marR="6465" marT="862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732689">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La fiche produit </a:t>
                      </a:r>
                      <a:r>
                        <a:rPr lang="fr-FR" sz="1200" b="1" i="0" u="none" strike="noStrike" dirty="0" smtClean="0">
                          <a:solidFill>
                            <a:srgbClr val="FFFFFF"/>
                          </a:solidFill>
                          <a:effectLst/>
                          <a:latin typeface="Calibri"/>
                        </a:rPr>
                        <a:t>Auto</a:t>
                      </a:r>
                      <a:r>
                        <a:rPr lang="fr-FR" sz="1200" b="1" i="0" u="none" strike="noStrike" baseline="0" dirty="0" smtClean="0">
                          <a:solidFill>
                            <a:srgbClr val="FFFFFF"/>
                          </a:solidFill>
                          <a:effectLst/>
                          <a:latin typeface="Calibri"/>
                        </a:rPr>
                        <a:t> Pro </a:t>
                      </a:r>
                      <a:r>
                        <a:rPr lang="fr-FR" sz="1200" b="1" i="0" u="none" strike="noStrike" dirty="0" smtClean="0">
                          <a:solidFill>
                            <a:srgbClr val="FFFFFF"/>
                          </a:solidFill>
                          <a:effectLst/>
                          <a:latin typeface="Calibri"/>
                        </a:rPr>
                        <a:t> </a:t>
                      </a:r>
                      <a:r>
                        <a:rPr lang="fr-FR" sz="1200" b="1" i="0" u="none" strike="noStrike" dirty="0">
                          <a:solidFill>
                            <a:srgbClr val="FFFFFF"/>
                          </a:solidFill>
                          <a:effectLst/>
                          <a:latin typeface="Calibri"/>
                        </a:rPr>
                        <a:t>(client)</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1050" b="0" i="0" u="none" strike="noStrike" dirty="0">
                          <a:solidFill>
                            <a:srgbClr val="000000"/>
                          </a:solidFill>
                          <a:effectLst/>
                          <a:latin typeface="Calibri"/>
                        </a:rPr>
                        <a:t>Présenter de manière synthétique notre offre </a:t>
                      </a:r>
                      <a:r>
                        <a:rPr lang="fr-FR" sz="1050" b="0" i="0" u="none" strike="noStrike" dirty="0" smtClean="0">
                          <a:solidFill>
                            <a:srgbClr val="000000"/>
                          </a:solidFill>
                          <a:effectLst/>
                          <a:latin typeface="Calibri"/>
                        </a:rPr>
                        <a:t>Auto Pro </a:t>
                      </a:r>
                      <a:r>
                        <a:rPr lang="fr-FR" sz="1050" b="0" i="0" u="none" strike="noStrike" dirty="0">
                          <a:solidFill>
                            <a:srgbClr val="000000"/>
                          </a:solidFill>
                          <a:effectLst/>
                          <a:latin typeface="Calibri"/>
                        </a:rPr>
                        <a:t>au client.</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Envoyer au client le lien afin qu'il puisse se documenter.</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5"/>
                        </a:rPr>
                        <a:t>Clic ici</a:t>
                      </a:r>
                      <a:endParaRPr lang="fr-FR" sz="900" b="0" i="0" u="sng" strike="noStrike" dirty="0">
                        <a:solidFill>
                          <a:srgbClr val="0000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1300" b="0" i="0" u="none" strike="noStrike" dirty="0">
                          <a:solidFill>
                            <a:srgbClr val="FFFFFF"/>
                          </a:solidFill>
                          <a:effectLst/>
                          <a:latin typeface="Calibri"/>
                        </a:rPr>
                        <a:t> </a:t>
                      </a:r>
                    </a:p>
                  </a:txBody>
                  <a:tcPr marL="6465" marR="6465" marT="862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836128">
                <a:tc vMerge="1">
                  <a:txBody>
                    <a:bodyPr/>
                    <a:lstStyle/>
                    <a:p>
                      <a:endParaRPr lang="fr-FR"/>
                    </a:p>
                  </a:txBody>
                  <a:tcPr/>
                </a:tc>
                <a:tc>
                  <a:txBody>
                    <a:bodyPr/>
                    <a:lstStyle/>
                    <a:p>
                      <a:pPr algn="l" fontAlgn="ctr"/>
                      <a:r>
                        <a:rPr lang="fr-FR" sz="1200" b="1" i="0" u="none" strike="noStrike" dirty="0">
                          <a:solidFill>
                            <a:srgbClr val="FFFFFF"/>
                          </a:solidFill>
                          <a:effectLst/>
                          <a:latin typeface="Calibri"/>
                        </a:rPr>
                        <a:t>La fiche produit </a:t>
                      </a:r>
                      <a:r>
                        <a:rPr lang="fr-FR" sz="1200" b="1" i="0" u="none" strike="noStrike" dirty="0" smtClean="0">
                          <a:solidFill>
                            <a:srgbClr val="FFFFFF"/>
                          </a:solidFill>
                          <a:effectLst/>
                          <a:latin typeface="Calibri"/>
                        </a:rPr>
                        <a:t>Multirisque Pro (client</a:t>
                      </a:r>
                      <a:r>
                        <a:rPr lang="fr-FR" sz="1200" b="1" i="0" u="none" strike="noStrike" dirty="0">
                          <a:solidFill>
                            <a:srgbClr val="FFFFFF"/>
                          </a:solidFill>
                          <a:effectLst/>
                          <a:latin typeface="Calibri"/>
                        </a:rPr>
                        <a:t>)</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6A6A6"/>
                    </a:solidFill>
                  </a:tcPr>
                </a:tc>
                <a:tc>
                  <a:txBody>
                    <a:bodyPr/>
                    <a:lstStyle/>
                    <a:p>
                      <a:pPr algn="l" fontAlgn="ctr"/>
                      <a:r>
                        <a:rPr lang="fr-FR" sz="1050" b="0" i="0" u="none" strike="noStrike" dirty="0">
                          <a:solidFill>
                            <a:srgbClr val="000000"/>
                          </a:solidFill>
                          <a:effectLst/>
                          <a:latin typeface="Calibri"/>
                        </a:rPr>
                        <a:t>Présenter de manière synthétique notre offre </a:t>
                      </a:r>
                      <a:r>
                        <a:rPr lang="fr-FR" sz="1050" b="0" i="0" u="none" strike="noStrike" dirty="0" smtClean="0">
                          <a:solidFill>
                            <a:srgbClr val="000000"/>
                          </a:solidFill>
                          <a:effectLst/>
                          <a:latin typeface="Calibri"/>
                        </a:rPr>
                        <a:t>Multirisque</a:t>
                      </a:r>
                      <a:r>
                        <a:rPr lang="fr-FR" sz="1050" b="0" i="0" u="none" strike="noStrike" baseline="0" dirty="0" smtClean="0">
                          <a:solidFill>
                            <a:srgbClr val="000000"/>
                          </a:solidFill>
                          <a:effectLst/>
                          <a:latin typeface="Calibri"/>
                        </a:rPr>
                        <a:t> Pro </a:t>
                      </a:r>
                      <a:r>
                        <a:rPr lang="fr-FR" sz="1050" b="0" i="0" u="none" strike="noStrike" dirty="0" smtClean="0">
                          <a:solidFill>
                            <a:srgbClr val="000000"/>
                          </a:solidFill>
                          <a:effectLst/>
                          <a:latin typeface="Calibri"/>
                        </a:rPr>
                        <a:t>.</a:t>
                      </a:r>
                      <a:r>
                        <a:rPr lang="fr-FR" sz="1050" b="0" i="0" u="none" strike="noStrike" dirty="0">
                          <a:solidFill>
                            <a:srgbClr val="000000"/>
                          </a:solidFill>
                          <a:effectLst/>
                          <a:latin typeface="Calibri"/>
                        </a:rPr>
                        <a:t/>
                      </a:r>
                      <a:br>
                        <a:rPr lang="fr-FR" sz="1050" b="0" i="0" u="none" strike="noStrike" dirty="0">
                          <a:solidFill>
                            <a:srgbClr val="000000"/>
                          </a:solidFill>
                          <a:effectLst/>
                          <a:latin typeface="Calibri"/>
                        </a:rPr>
                      </a:br>
                      <a:r>
                        <a:rPr lang="fr-FR" sz="1050" b="0" i="0" u="none" strike="noStrike" dirty="0">
                          <a:solidFill>
                            <a:srgbClr val="000000"/>
                          </a:solidFill>
                          <a:effectLst/>
                          <a:latin typeface="Calibri"/>
                        </a:rPr>
                        <a:t>Envoyer au client le lien afin qu'il puisse se documenter.</a:t>
                      </a:r>
                    </a:p>
                  </a:txBody>
                  <a:tcPr marL="6465" marR="6465"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6"/>
                        </a:rPr>
                        <a:t>Clic ici</a:t>
                      </a:r>
                      <a:endParaRPr lang="fr-FR" sz="900" b="0" i="0" u="sng" strike="noStrike" dirty="0">
                        <a:solidFill>
                          <a:srgbClr val="0000FF"/>
                        </a:solidFill>
                        <a:effectLst/>
                        <a:latin typeface="Calibri"/>
                      </a:endParaRPr>
                    </a:p>
                  </a:txBody>
                  <a:tcPr marL="6465" marR="6465" marT="862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1100" b="1" i="0" u="none" strike="noStrike" dirty="0">
                          <a:solidFill>
                            <a:srgbClr val="FF0000"/>
                          </a:solidFill>
                          <a:effectLst/>
                          <a:latin typeface="Calibri"/>
                        </a:rPr>
                        <a:t> </a:t>
                      </a:r>
                    </a:p>
                  </a:txBody>
                  <a:tcPr marL="6465" marR="6465" marT="862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bl>
          </a:graphicData>
        </a:graphic>
      </p:graphicFrame>
      <p:pic>
        <p:nvPicPr>
          <p:cNvPr id="29" name="Picture 2" descr="Disque A - Autocollant sticker - Jeune conducteur permis 15mX15cm ROND"/>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716761" y="2348880"/>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0" name="Picture 2" descr="Disque A - Autocollant sticker - Jeune conducteur permis 15mX15cm ROND"/>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763048" y="3645024"/>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1" name="Picture 2" descr="Disque A - Autocollant sticker - Jeune conducteur permis 15mX15cm ROND"/>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716761" y="450915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2" name="Picture 2" descr="Disque A - Autocollant sticker - Jeune conducteur permis 15mX15cm ROND"/>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711972" y="5302603"/>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3" name="Picture 2" descr="Disque A - Autocollant sticker - Jeune conducteur permis 15mX15cm ROND"/>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716761" y="3020952"/>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4"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95903" y="3607663"/>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02867" y="2972952"/>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76867" y="4461152"/>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Résultat de recherche d'images pour &quot;validé&quo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424" t="10001" r="8184" b="7234"/>
          <a:stretch/>
        </p:blipFill>
        <p:spPr bwMode="auto">
          <a:xfrm>
            <a:off x="8655332" y="3655663"/>
            <a:ext cx="184671"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8" name="Picture 6" descr="Résultat de recherche d'images pour &quot;validé&quo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424" t="10001" r="8184" b="7234"/>
          <a:stretch/>
        </p:blipFill>
        <p:spPr bwMode="auto">
          <a:xfrm>
            <a:off x="8531668" y="5326603"/>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39"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83831" y="5278603"/>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ésultat de recherche d'images pour &quot;validé&quo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424" t="10001" r="8184" b="7234"/>
          <a:stretch/>
        </p:blipFill>
        <p:spPr bwMode="auto">
          <a:xfrm>
            <a:off x="8626896" y="2348880"/>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20"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42429" y="2342757"/>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ésultat de recherche d'images pour &quot;validé&quo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424" t="10001" r="8184" b="7234"/>
          <a:stretch/>
        </p:blipFill>
        <p:spPr bwMode="auto">
          <a:xfrm>
            <a:off x="8608339" y="4511280"/>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22" name="Picture 2" descr="Disque A - Autocollant sticker - Jeune conducteur permis 15mX15cm ROND"/>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5941098" y="399523"/>
            <a:ext cx="140615" cy="153386"/>
          </a:xfrm>
          <a:prstGeom prst="ellipse">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6044565" y="342689"/>
            <a:ext cx="3121367" cy="253916"/>
          </a:xfrm>
          <a:prstGeom prst="rect">
            <a:avLst/>
          </a:prstGeom>
          <a:noFill/>
        </p:spPr>
        <p:txBody>
          <a:bodyPr wrap="none" rtlCol="0">
            <a:spAutoFit/>
          </a:bodyPr>
          <a:lstStyle/>
          <a:p>
            <a:r>
              <a:rPr lang="fr-FR" sz="1050" dirty="0" smtClean="0">
                <a:solidFill>
                  <a:srgbClr val="C00000"/>
                </a:solidFill>
              </a:rPr>
              <a:t>Débutant </a:t>
            </a:r>
            <a:r>
              <a:rPr lang="fr-FR" sz="1050" dirty="0" smtClean="0">
                <a:solidFill>
                  <a:schemeClr val="tx1">
                    <a:lumMod val="50000"/>
                    <a:lumOff val="50000"/>
                  </a:schemeClr>
                </a:solidFill>
              </a:rPr>
              <a:t>: découverte du produit </a:t>
            </a:r>
            <a:r>
              <a:rPr lang="fr-FR" sz="1050" dirty="0" smtClean="0">
                <a:solidFill>
                  <a:schemeClr val="tx1">
                    <a:lumMod val="50000"/>
                    <a:lumOff val="50000"/>
                  </a:schemeClr>
                </a:solidFill>
                <a:sym typeface="Wingdings" panose="05000000000000000000" pitchFamily="2" charset="2"/>
              </a:rPr>
              <a:t> pour apprendre</a:t>
            </a:r>
            <a:endParaRPr lang="fr-FR" sz="1050" dirty="0">
              <a:solidFill>
                <a:schemeClr val="tx1">
                  <a:lumMod val="50000"/>
                  <a:lumOff val="50000"/>
                </a:schemeClr>
              </a:solidFill>
            </a:endParaRPr>
          </a:p>
        </p:txBody>
      </p:sp>
      <p:pic>
        <p:nvPicPr>
          <p:cNvPr id="24" name="Picture 4" descr="Résultat de recherche d'images pour &quot;validé&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25265" y="565003"/>
            <a:ext cx="168306" cy="186943"/>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p:cNvSpPr txBox="1"/>
          <p:nvPr/>
        </p:nvSpPr>
        <p:spPr>
          <a:xfrm>
            <a:off x="6044565" y="520489"/>
            <a:ext cx="2879314" cy="253916"/>
          </a:xfrm>
          <a:prstGeom prst="rect">
            <a:avLst/>
          </a:prstGeom>
          <a:noFill/>
        </p:spPr>
        <p:txBody>
          <a:bodyPr wrap="none" rtlCol="0">
            <a:spAutoFit/>
          </a:bodyPr>
          <a:lstStyle/>
          <a:p>
            <a:r>
              <a:rPr lang="fr-FR" sz="1050" dirty="0" smtClean="0">
                <a:solidFill>
                  <a:srgbClr val="C00000"/>
                </a:solidFill>
              </a:rPr>
              <a:t>Confirmé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progresser</a:t>
            </a:r>
            <a:endParaRPr lang="fr-FR" sz="1050" dirty="0">
              <a:solidFill>
                <a:schemeClr val="tx1">
                  <a:lumMod val="50000"/>
                  <a:lumOff val="50000"/>
                </a:schemeClr>
              </a:solidFill>
            </a:endParaRPr>
          </a:p>
        </p:txBody>
      </p:sp>
      <p:pic>
        <p:nvPicPr>
          <p:cNvPr id="26" name="Picture 6" descr="Résultat de recherche d'images pour &quot;validé&quot;"/>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9424" t="10001" r="8184" b="7234"/>
          <a:stretch/>
        </p:blipFill>
        <p:spPr bwMode="auto">
          <a:xfrm>
            <a:off x="5940250" y="768609"/>
            <a:ext cx="132760" cy="177013"/>
          </a:xfrm>
          <a:prstGeom prst="ellipse">
            <a:avLst/>
          </a:prstGeom>
          <a:noFill/>
          <a:extLst>
            <a:ext uri="{909E8E84-426E-40DD-AFC4-6F175D3DCCD1}">
              <a14:hiddenFill xmlns:a14="http://schemas.microsoft.com/office/drawing/2010/main">
                <a:solidFill>
                  <a:srgbClr val="FFFFFF"/>
                </a:solidFill>
              </a14:hiddenFill>
            </a:ext>
          </a:extLst>
        </p:spPr>
      </p:pic>
      <p:sp>
        <p:nvSpPr>
          <p:cNvPr id="40" name="ZoneTexte 39"/>
          <p:cNvSpPr txBox="1"/>
          <p:nvPr/>
        </p:nvSpPr>
        <p:spPr>
          <a:xfrm>
            <a:off x="6044565" y="736389"/>
            <a:ext cx="3127779" cy="253916"/>
          </a:xfrm>
          <a:prstGeom prst="rect">
            <a:avLst/>
          </a:prstGeom>
          <a:noFill/>
        </p:spPr>
        <p:txBody>
          <a:bodyPr wrap="none" rtlCol="0">
            <a:spAutoFit/>
          </a:bodyPr>
          <a:lstStyle/>
          <a:p>
            <a:r>
              <a:rPr lang="fr-FR" sz="1050" dirty="0" smtClean="0">
                <a:solidFill>
                  <a:srgbClr val="C00000"/>
                </a:solidFill>
              </a:rPr>
              <a:t>Expert</a:t>
            </a:r>
            <a:r>
              <a:rPr lang="fr-FR" sz="1050" dirty="0" smtClean="0">
                <a:solidFill>
                  <a:schemeClr val="tx1">
                    <a:lumMod val="85000"/>
                    <a:lumOff val="15000"/>
                  </a:schemeClr>
                </a:solidFill>
              </a:rPr>
              <a:t>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se maintenir à jour</a:t>
            </a:r>
            <a:endParaRPr lang="fr-FR" sz="1050" dirty="0">
              <a:solidFill>
                <a:schemeClr val="tx1">
                  <a:lumMod val="50000"/>
                  <a:lumOff val="50000"/>
                </a:schemeClr>
              </a:solidFill>
            </a:endParaRPr>
          </a:p>
        </p:txBody>
      </p:sp>
      <p:sp>
        <p:nvSpPr>
          <p:cNvPr id="41" name="Espace réservé du texte 3"/>
          <p:cNvSpPr>
            <a:spLocks noGrp="1"/>
          </p:cNvSpPr>
          <p:nvPr>
            <p:ph type="body" sz="quarter" idx="13"/>
          </p:nvPr>
        </p:nvSpPr>
        <p:spPr>
          <a:xfrm>
            <a:off x="1718667" y="334938"/>
            <a:ext cx="4159619" cy="672075"/>
          </a:xfrm>
        </p:spPr>
        <p:txBody>
          <a:bodyPr/>
          <a:lstStyle/>
          <a:p>
            <a:r>
              <a:rPr lang="fr-FR" b="1" dirty="0">
                <a:solidFill>
                  <a:srgbClr val="C00000"/>
                </a:solidFill>
              </a:rPr>
              <a:t>Des outils permettant à chacun de trouver les informations qui le concernent ! </a:t>
            </a:r>
            <a:endParaRPr lang="fr-FR" b="1" dirty="0"/>
          </a:p>
        </p:txBody>
      </p:sp>
      <p:grpSp>
        <p:nvGrpSpPr>
          <p:cNvPr id="42" name="Groupe 41"/>
          <p:cNvGrpSpPr/>
          <p:nvPr/>
        </p:nvGrpSpPr>
        <p:grpSpPr>
          <a:xfrm>
            <a:off x="6184901" y="79127"/>
            <a:ext cx="2665294" cy="185794"/>
            <a:chOff x="3581398" y="6163732"/>
            <a:chExt cx="4444995" cy="211667"/>
          </a:xfrm>
        </p:grpSpPr>
        <p:sp>
          <p:nvSpPr>
            <p:cNvPr id="43" name="Rectangle 42"/>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44" name="Rectangle 43"/>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Gestion Privée</a:t>
              </a:r>
            </a:p>
          </p:txBody>
        </p:sp>
        <p:sp>
          <p:nvSpPr>
            <p:cNvPr id="45" name="Rectangle 44"/>
            <p:cNvSpPr/>
            <p:nvPr/>
          </p:nvSpPr>
          <p:spPr>
            <a:xfrm>
              <a:off x="6544726"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Professionnels</a:t>
              </a:r>
            </a:p>
          </p:txBody>
        </p:sp>
      </p:grpSp>
    </p:spTree>
    <p:extLst>
      <p:ext uri="{BB962C8B-B14F-4D97-AF65-F5344CB8AC3E}">
        <p14:creationId xmlns:p14="http://schemas.microsoft.com/office/powerpoint/2010/main" val="16476434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sz="1300" dirty="0" smtClean="0"/>
              <a:t>Boîte à outils</a:t>
            </a:r>
            <a:endParaRPr lang="fr-FR" sz="1300" dirty="0"/>
          </a:p>
        </p:txBody>
      </p:sp>
      <p:sp>
        <p:nvSpPr>
          <p:cNvPr id="27" name="Espace réservé du numéro de diapositive 3"/>
          <p:cNvSpPr txBox="1">
            <a:spLocks/>
          </p:cNvSpPr>
          <p:nvPr/>
        </p:nvSpPr>
        <p:spPr>
          <a:xfrm>
            <a:off x="6804248" y="6338610"/>
            <a:ext cx="2133600" cy="486833"/>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4978B3-919C-4DCC-8154-D5ABBF235A5C}" type="slidenum">
              <a:rPr lang="fr-FR" sz="1200">
                <a:solidFill>
                  <a:schemeClr val="tx1">
                    <a:tint val="75000"/>
                  </a:schemeClr>
                </a:solidFill>
              </a:rPr>
              <a:pPr algn="r"/>
              <a:t>40</a:t>
            </a:fld>
            <a:endParaRPr lang="fr-FR" sz="1200" dirty="0">
              <a:solidFill>
                <a:schemeClr val="tx1">
                  <a:tint val="75000"/>
                </a:schemeClr>
              </a:solidFill>
            </a:endParaRPr>
          </a:p>
        </p:txBody>
      </p:sp>
      <p:graphicFrame>
        <p:nvGraphicFramePr>
          <p:cNvPr id="55" name="Tableau 54"/>
          <p:cNvGraphicFramePr>
            <a:graphicFrameLocks noGrp="1"/>
          </p:cNvGraphicFramePr>
          <p:nvPr>
            <p:extLst>
              <p:ext uri="{D42A27DB-BD31-4B8C-83A1-F6EECF244321}">
                <p14:modId xmlns:p14="http://schemas.microsoft.com/office/powerpoint/2010/main" val="384020177"/>
              </p:ext>
            </p:extLst>
          </p:nvPr>
        </p:nvGraphicFramePr>
        <p:xfrm>
          <a:off x="854546" y="1869513"/>
          <a:ext cx="8057803" cy="2111824"/>
        </p:xfrm>
        <a:graphic>
          <a:graphicData uri="http://schemas.openxmlformats.org/drawingml/2006/table">
            <a:tbl>
              <a:tblPr/>
              <a:tblGrid>
                <a:gridCol w="1080000"/>
                <a:gridCol w="2104372"/>
                <a:gridCol w="2946120"/>
                <a:gridCol w="631311"/>
                <a:gridCol w="1296000"/>
              </a:tblGrid>
              <a:tr h="226095">
                <a:tc>
                  <a:txBody>
                    <a:bodyPr/>
                    <a:lstStyle/>
                    <a:p>
                      <a:pPr algn="ctr" fontAlgn="ctr"/>
                      <a:r>
                        <a:rPr lang="fr-FR" sz="1200" b="1" i="0" u="none" strike="noStrike" dirty="0">
                          <a:solidFill>
                            <a:srgbClr val="C00000"/>
                          </a:solidFill>
                          <a:effectLst/>
                          <a:latin typeface="Calibri"/>
                        </a:rPr>
                        <a:t>Offre</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Outils</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Objectifs</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a:solidFill>
                            <a:srgbClr val="C00000"/>
                          </a:solidFill>
                          <a:effectLst/>
                          <a:latin typeface="Calibri"/>
                        </a:rPr>
                        <a:t>Lien</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200" b="1" i="0" u="none" strike="noStrike" dirty="0">
                          <a:solidFill>
                            <a:srgbClr val="C00000"/>
                          </a:solidFill>
                          <a:effectLst/>
                          <a:latin typeface="Calibri"/>
                        </a:rPr>
                        <a:t>Niveau de recommandation</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r>
              <a:tr h="421499">
                <a:tc rowSpan="3">
                  <a:txBody>
                    <a:bodyPr/>
                    <a:lstStyle/>
                    <a:p>
                      <a:pPr algn="ctr" fontAlgn="ctr"/>
                      <a:r>
                        <a:rPr lang="fr-FR" sz="1200" b="1" i="0" u="none" strike="noStrike" dirty="0">
                          <a:solidFill>
                            <a:srgbClr val="FFFFFF"/>
                          </a:solidFill>
                          <a:effectLst/>
                          <a:latin typeface="Calibri"/>
                        </a:rPr>
                        <a:t>PREVOYANCE</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l" fontAlgn="ctr"/>
                      <a:r>
                        <a:rPr lang="fr-FR" sz="1100" b="1" i="0" u="none" strike="noStrike" dirty="0" smtClean="0">
                          <a:solidFill>
                            <a:srgbClr val="FFFFFF"/>
                          </a:solidFill>
                          <a:effectLst/>
                          <a:latin typeface="+mn-lt"/>
                        </a:rPr>
                        <a:t>Le BOOK de l'assurance</a:t>
                      </a:r>
                      <a:endParaRPr lang="fr-FR" sz="1100" b="1" i="0" u="none" strike="noStrike" dirty="0">
                        <a:solidFill>
                          <a:srgbClr val="FFFFFF"/>
                        </a:solidFill>
                        <a:effectLst/>
                        <a:latin typeface="+mn-lt"/>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smtClean="0">
                          <a:solidFill>
                            <a:srgbClr val="000000"/>
                          </a:solidFill>
                          <a:effectLst/>
                          <a:latin typeface="+mn-lt"/>
                        </a:rPr>
                        <a:t>Accéder directement aux informations indispensables  des</a:t>
                      </a:r>
                      <a:r>
                        <a:rPr lang="fr-FR" sz="900" b="0" i="0" u="none" strike="noStrike" baseline="0" dirty="0" smtClean="0">
                          <a:solidFill>
                            <a:srgbClr val="000000"/>
                          </a:solidFill>
                          <a:effectLst/>
                          <a:latin typeface="+mn-lt"/>
                        </a:rPr>
                        <a:t> </a:t>
                      </a:r>
                      <a:r>
                        <a:rPr lang="fr-FR" sz="900" b="0" i="0" u="none" strike="noStrike" dirty="0" smtClean="0">
                          <a:solidFill>
                            <a:srgbClr val="000000"/>
                          </a:solidFill>
                          <a:effectLst/>
                          <a:latin typeface="+mn-lt"/>
                        </a:rPr>
                        <a:t>offres</a:t>
                      </a:r>
                      <a:r>
                        <a:rPr lang="fr-FR" sz="900" b="0" i="0" u="none" strike="noStrike" baseline="0" dirty="0" smtClean="0">
                          <a:solidFill>
                            <a:srgbClr val="000000"/>
                          </a:solidFill>
                          <a:effectLst/>
                          <a:latin typeface="+mn-lt"/>
                        </a:rPr>
                        <a:t> prévoyance  (PAP, Pro TG, retraite, santé collective</a:t>
                      </a:r>
                      <a:r>
                        <a:rPr lang="fr-FR" sz="900" b="0" i="0" u="none" strike="noStrike" dirty="0" smtClean="0">
                          <a:solidFill>
                            <a:srgbClr val="000000"/>
                          </a:solidFill>
                          <a:effectLst/>
                          <a:latin typeface="+mn-lt"/>
                        </a:rPr>
                        <a:t> dans le BOOK de l'assurance.</a:t>
                      </a:r>
                      <a:endParaRPr lang="fr-FR" sz="900" b="0" i="0" u="none" strike="noStrike" dirty="0">
                        <a:solidFill>
                          <a:srgbClr val="000000"/>
                        </a:solidFill>
                        <a:effectLst/>
                        <a:latin typeface="+mn-lt"/>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2"/>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FFFFFF"/>
                          </a:solidFill>
                          <a:effectLst/>
                          <a:latin typeface="Calibri"/>
                        </a:rPr>
                        <a:t> </a:t>
                      </a: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629511">
                <a:tc vMerge="1">
                  <a:txBody>
                    <a:bodyPr/>
                    <a:lstStyle/>
                    <a:p>
                      <a:endParaRPr lang="fr-FR"/>
                    </a:p>
                  </a:txBody>
                  <a:tcPr/>
                </a:tc>
                <a:tc>
                  <a:txBody>
                    <a:bodyPr/>
                    <a:lstStyle/>
                    <a:p>
                      <a:pPr algn="l" fontAlgn="ctr"/>
                      <a:r>
                        <a:rPr lang="fr-FR" sz="1100" b="1" i="0" u="none" strike="noStrike" dirty="0" smtClean="0">
                          <a:solidFill>
                            <a:srgbClr val="FFFFFF"/>
                          </a:solidFill>
                          <a:effectLst/>
                          <a:latin typeface="Calibri"/>
                        </a:rPr>
                        <a:t>Déclic Pro TG </a:t>
                      </a:r>
                      <a:endParaRPr lang="fr-FR" sz="1100" b="1" i="0" u="none" strike="noStrike" dirty="0">
                        <a:solidFill>
                          <a:srgbClr val="FFFF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900" b="0" i="0" u="none" strike="noStrike" dirty="0" smtClean="0">
                          <a:solidFill>
                            <a:srgbClr val="000000"/>
                          </a:solidFill>
                          <a:effectLst/>
                          <a:latin typeface="+mn-lt"/>
                        </a:rPr>
                        <a:t>Prendre connaissance de l'offre Pack</a:t>
                      </a:r>
                      <a:r>
                        <a:rPr lang="fr-FR" sz="900" b="0" i="0" u="none" strike="noStrike" baseline="0" dirty="0" smtClean="0">
                          <a:solidFill>
                            <a:srgbClr val="000000"/>
                          </a:solidFill>
                          <a:effectLst/>
                          <a:latin typeface="+mn-lt"/>
                        </a:rPr>
                        <a:t> Pro TG</a:t>
                      </a:r>
                      <a:r>
                        <a:rPr lang="fr-FR" sz="900" b="0" i="0" u="none" strike="noStrike" dirty="0" smtClean="0">
                          <a:solidFill>
                            <a:srgbClr val="000000"/>
                          </a:solidFill>
                          <a:effectLst/>
                          <a:latin typeface="+mn-lt"/>
                        </a:rPr>
                        <a:t>. </a:t>
                      </a:r>
                      <a:br>
                        <a:rPr lang="fr-FR" sz="900" b="0" i="0" u="none" strike="noStrike" dirty="0" smtClean="0">
                          <a:solidFill>
                            <a:srgbClr val="000000"/>
                          </a:solidFill>
                          <a:effectLst/>
                          <a:latin typeface="+mn-lt"/>
                        </a:rPr>
                      </a:br>
                      <a:r>
                        <a:rPr lang="fr-FR" sz="900" b="0" i="0" u="none" strike="noStrike" dirty="0" smtClean="0">
                          <a:solidFill>
                            <a:srgbClr val="000000"/>
                          </a:solidFill>
                          <a:effectLst/>
                          <a:latin typeface="+mn-lt"/>
                        </a:rPr>
                        <a:t>Savoir répondre au besoin global de son client et adapter notre offre.</a:t>
                      </a:r>
                      <a:br>
                        <a:rPr lang="fr-FR" sz="900" b="0" i="0" u="none" strike="noStrike" dirty="0" smtClean="0">
                          <a:solidFill>
                            <a:srgbClr val="000000"/>
                          </a:solidFill>
                          <a:effectLst/>
                          <a:latin typeface="+mn-lt"/>
                        </a:rPr>
                      </a:br>
                      <a:r>
                        <a:rPr lang="fr-FR" sz="900" b="0" i="0" u="none" strike="noStrike" dirty="0" smtClean="0">
                          <a:solidFill>
                            <a:srgbClr val="000000"/>
                          </a:solidFill>
                          <a:effectLst/>
                          <a:latin typeface="+mn-lt"/>
                        </a:rPr>
                        <a:t>Préparer son entretien.</a:t>
                      </a:r>
                    </a:p>
                    <a:p>
                      <a:pPr algn="l" fontAlgn="ctr"/>
                      <a:endParaRPr lang="fr-FR" sz="900" b="0" i="0" u="none" strike="noStrike" dirty="0">
                        <a:solidFill>
                          <a:srgbClr val="000000"/>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900" b="0" i="0" u="sng" strike="noStrike" dirty="0" smtClean="0">
                          <a:solidFill>
                            <a:srgbClr val="0000FF"/>
                          </a:solidFill>
                          <a:effectLst/>
                          <a:latin typeface="+mn-lt"/>
                          <a:hlinkClick r:id="rId3"/>
                        </a:rPr>
                        <a:t>Clic</a:t>
                      </a:r>
                      <a:r>
                        <a:rPr lang="fr-FR" sz="900" b="0" i="0" u="sng" strike="noStrike" dirty="0" smtClean="0">
                          <a:solidFill>
                            <a:srgbClr val="0000FF"/>
                          </a:solidFill>
                          <a:effectLst/>
                          <a:latin typeface="+mn-lt"/>
                        </a:rPr>
                        <a:t> ici</a:t>
                      </a:r>
                    </a:p>
                    <a:p>
                      <a:pPr algn="ctr" fontAlgn="ct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endParaRPr lang="fr-FR" sz="700" b="0" i="0" u="none" strike="noStrike" dirty="0">
                        <a:solidFill>
                          <a:srgbClr val="FFFFFF"/>
                        </a:solidFill>
                        <a:effectLst/>
                        <a:latin typeface="Calibri"/>
                      </a:endParaRP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r h="629511">
                <a:tc vMerge="1">
                  <a:txBody>
                    <a:bodyPr/>
                    <a:lstStyle/>
                    <a:p>
                      <a:endParaRPr lang="fr-FR"/>
                    </a:p>
                  </a:txBody>
                  <a:tcPr/>
                </a:tc>
                <a:tc>
                  <a:txBody>
                    <a:bodyPr/>
                    <a:lstStyle/>
                    <a:p>
                      <a:pPr algn="l" fontAlgn="ctr"/>
                      <a:r>
                        <a:rPr lang="fr-FR" sz="1100" b="1" i="0" u="none" strike="noStrike" dirty="0" smtClean="0">
                          <a:solidFill>
                            <a:srgbClr val="FFFFFF"/>
                          </a:solidFill>
                          <a:effectLst/>
                          <a:latin typeface="Calibri"/>
                        </a:rPr>
                        <a:t>Le MEMO Pro</a:t>
                      </a:r>
                      <a:r>
                        <a:rPr lang="fr-FR" sz="1100" b="1" i="0" u="none" strike="noStrike" baseline="0" dirty="0" smtClean="0">
                          <a:solidFill>
                            <a:srgbClr val="FFFFFF"/>
                          </a:solidFill>
                          <a:effectLst/>
                          <a:latin typeface="Calibri"/>
                        </a:rPr>
                        <a:t> </a:t>
                      </a:r>
                      <a:endParaRPr lang="fr-FR" sz="1100" b="1" i="0" u="none" strike="noStrike" dirty="0">
                        <a:solidFill>
                          <a:srgbClr val="FFFF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algn="l" fontAlgn="ctr"/>
                      <a:r>
                        <a:rPr lang="fr-FR" sz="900" b="0" i="0" u="none" strike="noStrike" dirty="0">
                          <a:solidFill>
                            <a:srgbClr val="000000"/>
                          </a:solidFill>
                          <a:effectLst/>
                          <a:latin typeface="Calibri"/>
                        </a:rPr>
                        <a:t>En quelques clics, </a:t>
                      </a:r>
                      <a:r>
                        <a:rPr lang="fr-FR" sz="900" b="0" i="0" u="none" strike="noStrike" dirty="0" smtClean="0">
                          <a:solidFill>
                            <a:srgbClr val="000000"/>
                          </a:solidFill>
                          <a:effectLst/>
                          <a:latin typeface="Calibri"/>
                        </a:rPr>
                        <a:t>découvrez toute la gamme  des</a:t>
                      </a:r>
                      <a:r>
                        <a:rPr lang="fr-FR" sz="900" b="0" i="0" u="none" strike="noStrike" baseline="0" dirty="0" smtClean="0">
                          <a:solidFill>
                            <a:srgbClr val="000000"/>
                          </a:solidFill>
                          <a:effectLst/>
                          <a:latin typeface="Calibri"/>
                        </a:rPr>
                        <a:t> </a:t>
                      </a:r>
                      <a:r>
                        <a:rPr lang="fr-FR" sz="900" b="0" i="0" u="none" strike="noStrike" baseline="0" smtClean="0">
                          <a:solidFill>
                            <a:srgbClr val="000000"/>
                          </a:solidFill>
                          <a:effectLst/>
                          <a:latin typeface="Calibri"/>
                        </a:rPr>
                        <a:t>offres Prévoyances </a:t>
                      </a:r>
                      <a:r>
                        <a:rPr lang="fr-FR" sz="900" b="0" i="0" u="none" strike="noStrike" baseline="0" dirty="0" smtClean="0">
                          <a:solidFill>
                            <a:srgbClr val="000000"/>
                          </a:solidFill>
                          <a:effectLst/>
                          <a:latin typeface="Calibri"/>
                        </a:rPr>
                        <a:t>(et IARD) </a:t>
                      </a:r>
                      <a:endParaRPr lang="fr-FR" sz="900" b="0" i="0" u="none" strike="noStrike" dirty="0">
                        <a:solidFill>
                          <a:srgbClr val="000000"/>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r>
                        <a:rPr lang="fr-FR" sz="900" b="0" i="0" u="sng" strike="noStrike" dirty="0">
                          <a:solidFill>
                            <a:srgbClr val="0000FF"/>
                          </a:solidFill>
                          <a:effectLst/>
                          <a:latin typeface="Calibri"/>
                          <a:hlinkClick r:id="rId4"/>
                        </a:rPr>
                        <a:t>Clic ici</a:t>
                      </a:r>
                      <a:endParaRPr lang="fr-FR" sz="900" b="0" i="0" u="sng" strike="noStrike" dirty="0">
                        <a:solidFill>
                          <a:srgbClr val="0000FF"/>
                        </a:solidFill>
                        <a:effectLst/>
                        <a:latin typeface="Calibri"/>
                      </a:endParaRPr>
                    </a:p>
                  </a:txBody>
                  <a:tcPr marL="3470" marR="3470" marT="4627"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r>
                        <a:rPr lang="fr-FR" sz="700" b="0" i="0" u="none" strike="noStrike" dirty="0">
                          <a:solidFill>
                            <a:srgbClr val="FFFFFF"/>
                          </a:solidFill>
                          <a:effectLst/>
                          <a:latin typeface="Calibri"/>
                        </a:rPr>
                        <a:t> </a:t>
                      </a:r>
                    </a:p>
                  </a:txBody>
                  <a:tcPr marL="3470" marR="3470" marT="4627"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r>
            </a:tbl>
          </a:graphicData>
        </a:graphic>
      </p:graphicFrame>
      <p:grpSp>
        <p:nvGrpSpPr>
          <p:cNvPr id="56" name="Groupe 55"/>
          <p:cNvGrpSpPr/>
          <p:nvPr/>
        </p:nvGrpSpPr>
        <p:grpSpPr>
          <a:xfrm>
            <a:off x="7767611" y="2333637"/>
            <a:ext cx="570882" cy="864096"/>
            <a:chOff x="6995563" y="1491630"/>
            <a:chExt cx="570882" cy="648072"/>
          </a:xfrm>
        </p:grpSpPr>
        <p:pic>
          <p:nvPicPr>
            <p:cNvPr id="57" name="Picture 2" descr="Disque A - Autocollant sticker - Jeune conducteur permis 15mX15cm ROND"/>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995563" y="1509630"/>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62" name="Picture 2" descr="Disque A - Autocollant sticker - Jeune conducteur permis 15mX15cm ROND"/>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995563" y="1905702"/>
              <a:ext cx="216000" cy="216000"/>
            </a:xfrm>
            <a:prstGeom prst="ellipse">
              <a:avLst/>
            </a:prstGeom>
            <a:noFill/>
            <a:extLst>
              <a:ext uri="{909E8E84-426E-40DD-AFC4-6F175D3DCCD1}">
                <a14:hiddenFill xmlns:a14="http://schemas.microsoft.com/office/drawing/2010/main">
                  <a:solidFill>
                    <a:srgbClr val="FFFFFF"/>
                  </a:solidFill>
                </a14:hiddenFill>
              </a:ext>
            </a:extLst>
          </p:spPr>
        </p:pic>
        <p:pic>
          <p:nvPicPr>
            <p:cNvPr id="63" name="Picture 4" descr="Résultat de recherche d'images pour &quot;validé&quot;">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14445" y="1491630"/>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Résultat de recherche d'images pour &quot;validé&quot;">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14445" y="1887702"/>
              <a:ext cx="252000" cy="252000"/>
            </a:xfrm>
            <a:prstGeom prst="rect">
              <a:avLst/>
            </a:prstGeom>
            <a:noFill/>
            <a:extLst>
              <a:ext uri="{909E8E84-426E-40DD-AFC4-6F175D3DCCD1}">
                <a14:hiddenFill xmlns:a14="http://schemas.microsoft.com/office/drawing/2010/main">
                  <a:solidFill>
                    <a:srgbClr val="FFFFFF"/>
                  </a:solidFill>
                </a14:hiddenFill>
              </a:ext>
            </a:extLst>
          </p:spPr>
        </p:pic>
      </p:grpSp>
      <p:pic>
        <p:nvPicPr>
          <p:cNvPr id="40" name="Picture 2" descr="Disque A - Autocollant sticker - Jeune conducteur permis 15mX15cm ROND"/>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7812011" y="3501008"/>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41" name="Picture 4" descr="Résultat de recherche d'images pour &quot;validé&quot;">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99857" y="3473216"/>
            <a:ext cx="252000" cy="3360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Résultat de recherche d'images pour &quot;validé&quot;"/>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9424" t="10001" r="8184" b="7234"/>
          <a:stretch/>
        </p:blipFill>
        <p:spPr bwMode="auto">
          <a:xfrm>
            <a:off x="8604257" y="3521216"/>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6" name="Picture 6" descr="Résultat de recherche d'images pour &quot;validé&quot;"/>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9424" t="10001" r="8184" b="7234"/>
          <a:stretch/>
        </p:blipFill>
        <p:spPr bwMode="auto">
          <a:xfrm>
            <a:off x="8604257" y="2345465"/>
            <a:ext cx="216000" cy="288000"/>
          </a:xfrm>
          <a:prstGeom prst="ellipse">
            <a:avLst/>
          </a:prstGeom>
          <a:noFill/>
          <a:extLst>
            <a:ext uri="{909E8E84-426E-40DD-AFC4-6F175D3DCCD1}">
              <a14:hiddenFill xmlns:a14="http://schemas.microsoft.com/office/drawing/2010/main">
                <a:solidFill>
                  <a:srgbClr val="FFFFFF"/>
                </a:solidFill>
              </a14:hiddenFill>
            </a:ext>
          </a:extLst>
        </p:spPr>
      </p:pic>
      <p:pic>
        <p:nvPicPr>
          <p:cNvPr id="17" name="Picture 2" descr="Disque A - Autocollant sticker - Jeune conducteur permis 15mX15cm ROND"/>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5941098" y="399523"/>
            <a:ext cx="140615" cy="153386"/>
          </a:xfrm>
          <a:prstGeom prst="ellipse">
            <a:avLst/>
          </a:prstGeom>
          <a:noFill/>
          <a:extLst>
            <a:ext uri="{909E8E84-426E-40DD-AFC4-6F175D3DCCD1}">
              <a14:hiddenFill xmlns:a14="http://schemas.microsoft.com/office/drawing/2010/main">
                <a:solidFill>
                  <a:srgbClr val="FFFFFF"/>
                </a:solidFill>
              </a14:hiddenFill>
            </a:ext>
          </a:extLst>
        </p:spPr>
      </p:pic>
      <p:sp>
        <p:nvSpPr>
          <p:cNvPr id="18" name="ZoneTexte 17"/>
          <p:cNvSpPr txBox="1"/>
          <p:nvPr/>
        </p:nvSpPr>
        <p:spPr>
          <a:xfrm>
            <a:off x="6044565" y="342689"/>
            <a:ext cx="3121367" cy="253916"/>
          </a:xfrm>
          <a:prstGeom prst="rect">
            <a:avLst/>
          </a:prstGeom>
          <a:noFill/>
        </p:spPr>
        <p:txBody>
          <a:bodyPr wrap="none" rtlCol="0">
            <a:spAutoFit/>
          </a:bodyPr>
          <a:lstStyle/>
          <a:p>
            <a:r>
              <a:rPr lang="fr-FR" sz="1050" dirty="0" smtClean="0">
                <a:solidFill>
                  <a:srgbClr val="C00000"/>
                </a:solidFill>
              </a:rPr>
              <a:t>Débutant </a:t>
            </a:r>
            <a:r>
              <a:rPr lang="fr-FR" sz="1050" dirty="0" smtClean="0">
                <a:solidFill>
                  <a:schemeClr val="tx1">
                    <a:lumMod val="50000"/>
                    <a:lumOff val="50000"/>
                  </a:schemeClr>
                </a:solidFill>
              </a:rPr>
              <a:t>: découverte du produit </a:t>
            </a:r>
            <a:r>
              <a:rPr lang="fr-FR" sz="1050" dirty="0" smtClean="0">
                <a:solidFill>
                  <a:schemeClr val="tx1">
                    <a:lumMod val="50000"/>
                    <a:lumOff val="50000"/>
                  </a:schemeClr>
                </a:solidFill>
                <a:sym typeface="Wingdings" panose="05000000000000000000" pitchFamily="2" charset="2"/>
              </a:rPr>
              <a:t> pour apprendre</a:t>
            </a:r>
            <a:endParaRPr lang="fr-FR" sz="1050" dirty="0">
              <a:solidFill>
                <a:schemeClr val="tx1">
                  <a:lumMod val="50000"/>
                  <a:lumOff val="50000"/>
                </a:schemeClr>
              </a:solidFill>
            </a:endParaRPr>
          </a:p>
        </p:txBody>
      </p:sp>
      <p:pic>
        <p:nvPicPr>
          <p:cNvPr id="19" name="Picture 4" descr="Résultat de recherche d'images pour &quot;validé&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25265" y="565003"/>
            <a:ext cx="168306" cy="186943"/>
          </a:xfrm>
          <a:prstGeom prst="rect">
            <a:avLst/>
          </a:prstGeom>
          <a:noFill/>
          <a:extLst>
            <a:ext uri="{909E8E84-426E-40DD-AFC4-6F175D3DCCD1}">
              <a14:hiddenFill xmlns:a14="http://schemas.microsoft.com/office/drawing/2010/main">
                <a:solidFill>
                  <a:srgbClr val="FFFFFF"/>
                </a:solidFill>
              </a14:hiddenFill>
            </a:ext>
          </a:extLst>
        </p:spPr>
      </p:pic>
      <p:sp>
        <p:nvSpPr>
          <p:cNvPr id="20" name="ZoneTexte 19"/>
          <p:cNvSpPr txBox="1"/>
          <p:nvPr/>
        </p:nvSpPr>
        <p:spPr>
          <a:xfrm>
            <a:off x="6044565" y="520489"/>
            <a:ext cx="2879314" cy="253916"/>
          </a:xfrm>
          <a:prstGeom prst="rect">
            <a:avLst/>
          </a:prstGeom>
          <a:noFill/>
        </p:spPr>
        <p:txBody>
          <a:bodyPr wrap="none" rtlCol="0">
            <a:spAutoFit/>
          </a:bodyPr>
          <a:lstStyle/>
          <a:p>
            <a:r>
              <a:rPr lang="fr-FR" sz="1050" dirty="0" smtClean="0">
                <a:solidFill>
                  <a:srgbClr val="C00000"/>
                </a:solidFill>
              </a:rPr>
              <a:t>Confirmé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progresser</a:t>
            </a:r>
            <a:endParaRPr lang="fr-FR" sz="1050" dirty="0">
              <a:solidFill>
                <a:schemeClr val="tx1">
                  <a:lumMod val="50000"/>
                  <a:lumOff val="50000"/>
                </a:schemeClr>
              </a:solidFill>
            </a:endParaRPr>
          </a:p>
        </p:txBody>
      </p:sp>
      <p:pic>
        <p:nvPicPr>
          <p:cNvPr id="21" name="Picture 6" descr="Résultat de recherche d'images pour &quot;validé&quot;"/>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9424" t="10001" r="8184" b="7234"/>
          <a:stretch/>
        </p:blipFill>
        <p:spPr bwMode="auto">
          <a:xfrm>
            <a:off x="5940250" y="768609"/>
            <a:ext cx="132760" cy="177013"/>
          </a:xfrm>
          <a:prstGeom prst="ellipse">
            <a:avLst/>
          </a:prstGeom>
          <a:noFill/>
          <a:extLst>
            <a:ext uri="{909E8E84-426E-40DD-AFC4-6F175D3DCCD1}">
              <a14:hiddenFill xmlns:a14="http://schemas.microsoft.com/office/drawing/2010/main">
                <a:solidFill>
                  <a:srgbClr val="FFFFFF"/>
                </a:solidFill>
              </a14:hiddenFill>
            </a:ext>
          </a:extLst>
        </p:spPr>
      </p:pic>
      <p:sp>
        <p:nvSpPr>
          <p:cNvPr id="22" name="ZoneTexte 21"/>
          <p:cNvSpPr txBox="1"/>
          <p:nvPr/>
        </p:nvSpPr>
        <p:spPr>
          <a:xfrm>
            <a:off x="6044565" y="736389"/>
            <a:ext cx="3127779" cy="253916"/>
          </a:xfrm>
          <a:prstGeom prst="rect">
            <a:avLst/>
          </a:prstGeom>
          <a:noFill/>
        </p:spPr>
        <p:txBody>
          <a:bodyPr wrap="none" rtlCol="0">
            <a:spAutoFit/>
          </a:bodyPr>
          <a:lstStyle/>
          <a:p>
            <a:r>
              <a:rPr lang="fr-FR" sz="1050" dirty="0" smtClean="0">
                <a:solidFill>
                  <a:srgbClr val="C00000"/>
                </a:solidFill>
              </a:rPr>
              <a:t>Expert</a:t>
            </a:r>
            <a:r>
              <a:rPr lang="fr-FR" sz="1050" dirty="0" smtClean="0">
                <a:solidFill>
                  <a:schemeClr val="tx1">
                    <a:lumMod val="85000"/>
                    <a:lumOff val="15000"/>
                  </a:schemeClr>
                </a:solidFill>
              </a:rPr>
              <a:t> </a:t>
            </a:r>
            <a:r>
              <a:rPr lang="fr-FR" sz="1050" dirty="0" smtClean="0">
                <a:solidFill>
                  <a:schemeClr val="tx1">
                    <a:lumMod val="50000"/>
                    <a:lumOff val="50000"/>
                  </a:schemeClr>
                </a:solidFill>
              </a:rPr>
              <a:t>: pratique régulière </a:t>
            </a:r>
            <a:r>
              <a:rPr lang="fr-FR" sz="1050" dirty="0" smtClean="0">
                <a:solidFill>
                  <a:schemeClr val="tx1">
                    <a:lumMod val="50000"/>
                    <a:lumOff val="50000"/>
                  </a:schemeClr>
                </a:solidFill>
                <a:sym typeface="Wingdings" panose="05000000000000000000" pitchFamily="2" charset="2"/>
              </a:rPr>
              <a:t> pour se maintenir à jour</a:t>
            </a:r>
            <a:endParaRPr lang="fr-FR" sz="1050" dirty="0">
              <a:solidFill>
                <a:schemeClr val="tx1">
                  <a:lumMod val="50000"/>
                  <a:lumOff val="50000"/>
                </a:schemeClr>
              </a:solidFill>
            </a:endParaRPr>
          </a:p>
        </p:txBody>
      </p:sp>
      <p:sp>
        <p:nvSpPr>
          <p:cNvPr id="24" name="Espace réservé du texte 3"/>
          <p:cNvSpPr>
            <a:spLocks noGrp="1"/>
          </p:cNvSpPr>
          <p:nvPr>
            <p:ph type="body" sz="quarter" idx="13"/>
          </p:nvPr>
        </p:nvSpPr>
        <p:spPr>
          <a:xfrm>
            <a:off x="1718667" y="334938"/>
            <a:ext cx="4159619" cy="672075"/>
          </a:xfrm>
        </p:spPr>
        <p:txBody>
          <a:bodyPr/>
          <a:lstStyle/>
          <a:p>
            <a:r>
              <a:rPr lang="fr-FR" b="1" dirty="0">
                <a:solidFill>
                  <a:srgbClr val="C00000"/>
                </a:solidFill>
              </a:rPr>
              <a:t>Des outils permettant à chacun de trouver les informations qui le concernent ! </a:t>
            </a:r>
            <a:endParaRPr lang="fr-FR" b="1" dirty="0"/>
          </a:p>
        </p:txBody>
      </p:sp>
      <p:grpSp>
        <p:nvGrpSpPr>
          <p:cNvPr id="25" name="Groupe 24"/>
          <p:cNvGrpSpPr/>
          <p:nvPr/>
        </p:nvGrpSpPr>
        <p:grpSpPr>
          <a:xfrm>
            <a:off x="6184901" y="79127"/>
            <a:ext cx="2665294" cy="185794"/>
            <a:chOff x="3581398" y="6163732"/>
            <a:chExt cx="4444995" cy="211667"/>
          </a:xfrm>
        </p:grpSpPr>
        <p:sp>
          <p:nvSpPr>
            <p:cNvPr id="26" name="Rectangle 25"/>
            <p:cNvSpPr/>
            <p:nvPr/>
          </p:nvSpPr>
          <p:spPr>
            <a:xfrm>
              <a:off x="3581398"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Particuliers</a:t>
              </a:r>
            </a:p>
          </p:txBody>
        </p:sp>
        <p:sp>
          <p:nvSpPr>
            <p:cNvPr id="28" name="Rectangle 27"/>
            <p:cNvSpPr/>
            <p:nvPr/>
          </p:nvSpPr>
          <p:spPr>
            <a:xfrm>
              <a:off x="5063063" y="6163732"/>
              <a:ext cx="1481667" cy="211667"/>
            </a:xfrm>
            <a:prstGeom prst="rect">
              <a:avLst/>
            </a:prstGeom>
            <a:solidFill>
              <a:schemeClr val="bg1">
                <a:lumMod val="8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Gestion Privée</a:t>
              </a:r>
            </a:p>
          </p:txBody>
        </p:sp>
        <p:sp>
          <p:nvSpPr>
            <p:cNvPr id="29" name="Rectangle 28"/>
            <p:cNvSpPr/>
            <p:nvPr/>
          </p:nvSpPr>
          <p:spPr>
            <a:xfrm>
              <a:off x="6544726" y="6163732"/>
              <a:ext cx="1481667" cy="211667"/>
            </a:xfrm>
            <a:prstGeom prst="rect">
              <a:avLst/>
            </a:prstGeom>
            <a:solidFill>
              <a:schemeClr val="bg1">
                <a:lumMod val="65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C00000"/>
                  </a:solidFill>
                </a:rPr>
                <a:t>Professionnels</a:t>
              </a:r>
            </a:p>
          </p:txBody>
        </p:sp>
      </p:grpSp>
    </p:spTree>
    <p:extLst>
      <p:ext uri="{BB962C8B-B14F-4D97-AF65-F5344CB8AC3E}">
        <p14:creationId xmlns:p14="http://schemas.microsoft.com/office/powerpoint/2010/main" val="2055316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1399</TotalTime>
  <Words>6496</Words>
  <Application>Microsoft Office PowerPoint</Application>
  <PresentationFormat>Affichage à l'écran (4:3)</PresentationFormat>
  <Paragraphs>1257</Paragraphs>
  <Slides>40</Slides>
  <Notes>2</Notes>
  <HiddenSlides>0</HiddenSlides>
  <MMClips>0</MMClips>
  <ScaleCrop>false</ScaleCrop>
  <HeadingPairs>
    <vt:vector size="4" baseType="variant">
      <vt:variant>
        <vt:lpstr>Thème</vt:lpstr>
      </vt:variant>
      <vt:variant>
        <vt:i4>1</vt:i4>
      </vt:variant>
      <vt:variant>
        <vt:lpstr>Titres des diapositives</vt:lpstr>
      </vt:variant>
      <vt:variant>
        <vt:i4>40</vt:i4>
      </vt:variant>
    </vt:vector>
  </HeadingPairs>
  <TitlesOfParts>
    <vt:vector size="41" baseType="lpstr">
      <vt:lpstr>Thème Office</vt:lpstr>
      <vt:lpstr>Temps Fort du 13 mai au 6 juillet 2019</vt:lpstr>
      <vt:lpstr>Présentation PowerPoint</vt:lpstr>
      <vt:lpstr>Point d’étape et Objectifs</vt:lpstr>
      <vt:lpstr>Point d’étape et Objectifs </vt:lpstr>
      <vt:lpstr>Point d’étape et Objectifs </vt:lpstr>
      <vt:lpstr>Point d’étape et Objectifs</vt:lpstr>
      <vt:lpstr>Point d’étape et Objectifs </vt:lpstr>
      <vt:lpstr>Présentation PowerPoint</vt:lpstr>
      <vt:lpstr>Challenge Performons Ensemble </vt:lpstr>
      <vt:lpstr>Challenge Performons Ensemble </vt:lpstr>
      <vt:lpstr>Challenge Performons Ensemble</vt:lpstr>
      <vt:lpstr>Présentation PowerPoint</vt:lpstr>
      <vt:lpstr>Moyens : Offres et cibles commerciales </vt:lpstr>
      <vt:lpstr>Moyens : Offres et cibles commerciales</vt:lpstr>
      <vt:lpstr>Moyens : Offres et cibles commerciales</vt:lpstr>
      <vt:lpstr>Moyens : Offres et cibles commerciales</vt:lpstr>
      <vt:lpstr>Moyens : Offres et cibles commerciales</vt:lpstr>
      <vt:lpstr>Moyens : Offres et cibles commerciales</vt:lpstr>
      <vt:lpstr>Moyens : Offres et cibles commerciales</vt:lpstr>
      <vt:lpstr>Présentation PowerPoint</vt:lpstr>
      <vt:lpstr>Moyens : Offres et cibles commerciales </vt:lpstr>
      <vt:lpstr>Moyens : Offres et cibles commerciales</vt:lpstr>
      <vt:lpstr>Moyens : Offres et cibles commerciales </vt:lpstr>
      <vt:lpstr>Moyens : Offres et cibles commerciales </vt:lpstr>
      <vt:lpstr>Présentation PowerPoint</vt:lpstr>
      <vt:lpstr>Moyens : Offres et cibles commerciales </vt:lpstr>
      <vt:lpstr>Présentation PowerPoint</vt:lpstr>
      <vt:lpstr>Récapitulatif des offres et accélérateurs</vt:lpstr>
      <vt:lpstr>Récapitulatif des offres et accélérateurs</vt:lpstr>
      <vt:lpstr>Récapitulatif des offres et accélérateurs</vt:lpstr>
      <vt:lpstr>Récapitulatif des offres et accélérateurs</vt:lpstr>
      <vt:lpstr>Présentation PowerPoint</vt:lpstr>
      <vt:lpstr>Boîte à outils</vt:lpstr>
      <vt:lpstr>Boîte à outils</vt:lpstr>
      <vt:lpstr>Boîte à outils</vt:lpstr>
      <vt:lpstr>Boîte à outils</vt:lpstr>
      <vt:lpstr>Boîte à outils</vt:lpstr>
      <vt:lpstr>Boîte à outils</vt:lpstr>
      <vt:lpstr>Boîte à outils</vt:lpstr>
      <vt:lpstr>Boîte à outils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DAL-FOVO Nathalie [CEGEE]</dc:creator>
  <cp:lastModifiedBy>A5701248</cp:lastModifiedBy>
  <cp:revision>86</cp:revision>
  <cp:lastPrinted>2019-05-06T05:36:51Z</cp:lastPrinted>
  <dcterms:created xsi:type="dcterms:W3CDTF">2019-04-17T10:18:20Z</dcterms:created>
  <dcterms:modified xsi:type="dcterms:W3CDTF">2019-05-15T15:03:51Z</dcterms:modified>
</cp:coreProperties>
</file>