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4" r:id="rId2"/>
  </p:sldMasterIdLst>
  <p:notesMasterIdLst>
    <p:notesMasterId r:id="rId32"/>
  </p:notesMasterIdLst>
  <p:handoutMasterIdLst>
    <p:handoutMasterId r:id="rId33"/>
  </p:handoutMasterIdLst>
  <p:sldIdLst>
    <p:sldId id="270" r:id="rId3"/>
    <p:sldId id="277" r:id="rId4"/>
    <p:sldId id="278" r:id="rId5"/>
    <p:sldId id="282" r:id="rId6"/>
    <p:sldId id="283" r:id="rId7"/>
    <p:sldId id="284" r:id="rId8"/>
    <p:sldId id="285" r:id="rId9"/>
    <p:sldId id="286" r:id="rId10"/>
    <p:sldId id="287" r:id="rId11"/>
    <p:sldId id="279" r:id="rId12"/>
    <p:sldId id="289" r:id="rId13"/>
    <p:sldId id="290" r:id="rId14"/>
    <p:sldId id="291" r:id="rId15"/>
    <p:sldId id="292" r:id="rId16"/>
    <p:sldId id="293" r:id="rId17"/>
    <p:sldId id="295" r:id="rId18"/>
    <p:sldId id="294" r:id="rId19"/>
    <p:sldId id="296" r:id="rId20"/>
    <p:sldId id="297" r:id="rId21"/>
    <p:sldId id="298" r:id="rId22"/>
    <p:sldId id="280" r:id="rId23"/>
    <p:sldId id="299" r:id="rId24"/>
    <p:sldId id="300" r:id="rId25"/>
    <p:sldId id="301" r:id="rId26"/>
    <p:sldId id="302" r:id="rId27"/>
    <p:sldId id="281" r:id="rId28"/>
    <p:sldId id="303" r:id="rId29"/>
    <p:sldId id="304" r:id="rId30"/>
    <p:sldId id="305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>
        <p:scale>
          <a:sx n="122" d="100"/>
          <a:sy n="122" d="100"/>
        </p:scale>
        <p:origin x="-1314" y="-7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3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1" y="5961383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2" y="6358679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2" y="5961383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8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2" y="6424559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9" y="5438587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1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0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4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3" y="2643376"/>
            <a:ext cx="8595012" cy="709424"/>
            <a:chOff x="231382" y="357376"/>
            <a:chExt cx="8595012" cy="709424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2665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3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505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51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49" y="1600203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3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4770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5810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7" y="1336342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7" y="1336342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7" y="3941646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3" y="3941646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874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0" y="1343026"/>
            <a:ext cx="8542339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7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9" y="2140284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4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1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076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7" y="2755387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23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4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09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6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OAV réseau commercial• 27 AVRIL 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3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49" y="1354139"/>
            <a:ext cx="8542339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2" y="6358679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0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pocnewbad.sigcesie.caisse-epargne.fr:8080/bpce-crd-pro/89c3_app_ria_credit.pro/demo-nat/ce-mock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contact.creditdigitalpro@cegee.caisse-epargne.fr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ct.creditdigitalpro@cegee.caisse-epargne.fr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contact.creditdigitalpro@cegee.caisse-epargne.fr" TargetMode="Externa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image003.png@01D3ACB3.FFC37780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cid:image007.jpg@01D3ACBF.7BA49130" TargetMode="Externa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cid:image010.png@01D3ACB5.06F8C0E0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3ACB5.5DB7A1D0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ct.creditdigitalpro@cegee.caisse-epargne.fr" TargetMode="Externa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ous-titre 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mtClean="0"/>
              <a:t>Ipsum sit dolor</a:t>
            </a:r>
            <a:endParaRPr lang="fr-FR" dirty="0"/>
          </a:p>
        </p:txBody>
      </p:sp>
      <p:sp>
        <p:nvSpPr>
          <p:cNvPr id="52" name="Espace réservé du texte 5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2"/>
            <a:r>
              <a:rPr lang="fr-FR" smtClean="0"/>
              <a:t>DUIS AUTE IRURE DOLOR </a:t>
            </a:r>
            <a:br>
              <a:rPr lang="fr-FR" smtClean="0"/>
            </a:br>
            <a:r>
              <a:rPr lang="fr-FR" smtClean="0"/>
              <a:t>IN REPREHENDERIT IN </a:t>
            </a:r>
            <a:br>
              <a:rPr lang="fr-FR" smtClean="0"/>
            </a:br>
            <a:r>
              <a:rPr lang="fr-FR" smtClean="0"/>
              <a:t>VOLUPTATE VELIT ESSE  </a:t>
            </a:r>
            <a:br>
              <a:rPr lang="fr-FR" smtClean="0"/>
            </a:br>
            <a:r>
              <a:rPr lang="fr-FR" smtClean="0"/>
              <a:t>CILLUM </a:t>
            </a:r>
            <a:endParaRPr lang="fr-FR" dirty="0"/>
          </a:p>
        </p:txBody>
      </p:sp>
      <p:sp>
        <p:nvSpPr>
          <p:cNvPr id="47" name="Titre 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Titre 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7" name="Triangle rectangle 13"/>
          <p:cNvSpPr>
            <a:spLocks noChangeAspect="1"/>
          </p:cNvSpPr>
          <p:nvPr userDrawn="1"/>
        </p:nvSpPr>
        <p:spPr>
          <a:xfrm rot="13620000">
            <a:off x="-2411183" y="855294"/>
            <a:ext cx="6398288" cy="5558370"/>
          </a:xfrm>
          <a:custGeom>
            <a:avLst/>
            <a:gdLst>
              <a:gd name="connsiteX0" fmla="*/ 0 w 6408000"/>
              <a:gd name="connsiteY0" fmla="*/ 6408000 h 6408000"/>
              <a:gd name="connsiteX1" fmla="*/ 0 w 6408000"/>
              <a:gd name="connsiteY1" fmla="*/ 0 h 6408000"/>
              <a:gd name="connsiteX2" fmla="*/ 6408000 w 6408000"/>
              <a:gd name="connsiteY2" fmla="*/ 6408000 h 6408000"/>
              <a:gd name="connsiteX3" fmla="*/ 0 w 6408000"/>
              <a:gd name="connsiteY3" fmla="*/ 6408000 h 6408000"/>
              <a:gd name="connsiteX0" fmla="*/ 0 w 6408000"/>
              <a:gd name="connsiteY0" fmla="*/ 6408000 h 6408000"/>
              <a:gd name="connsiteX1" fmla="*/ 0 w 6408000"/>
              <a:gd name="connsiteY1" fmla="*/ 0 h 6408000"/>
              <a:gd name="connsiteX2" fmla="*/ 6035925 w 6408000"/>
              <a:gd name="connsiteY2" fmla="*/ 6025742 h 6408000"/>
              <a:gd name="connsiteX3" fmla="*/ 6408000 w 6408000"/>
              <a:gd name="connsiteY3" fmla="*/ 6408000 h 6408000"/>
              <a:gd name="connsiteX4" fmla="*/ 0 w 6408000"/>
              <a:gd name="connsiteY4" fmla="*/ 6408000 h 6408000"/>
              <a:gd name="connsiteX0" fmla="*/ 0 w 6408000"/>
              <a:gd name="connsiteY0" fmla="*/ 6408000 h 6408000"/>
              <a:gd name="connsiteX1" fmla="*/ 0 w 6408000"/>
              <a:gd name="connsiteY1" fmla="*/ 0 h 6408000"/>
              <a:gd name="connsiteX2" fmla="*/ 6383696 w 6408000"/>
              <a:gd name="connsiteY2" fmla="*/ 5512896 h 6408000"/>
              <a:gd name="connsiteX3" fmla="*/ 6408000 w 6408000"/>
              <a:gd name="connsiteY3" fmla="*/ 6408000 h 6408000"/>
              <a:gd name="connsiteX4" fmla="*/ 0 w 6408000"/>
              <a:gd name="connsiteY4" fmla="*/ 6408000 h 6408000"/>
              <a:gd name="connsiteX0" fmla="*/ 0 w 6383696"/>
              <a:gd name="connsiteY0" fmla="*/ 6408000 h 6409752"/>
              <a:gd name="connsiteX1" fmla="*/ 0 w 6383696"/>
              <a:gd name="connsiteY1" fmla="*/ 0 h 6409752"/>
              <a:gd name="connsiteX2" fmla="*/ 6383696 w 6383696"/>
              <a:gd name="connsiteY2" fmla="*/ 5512896 h 6409752"/>
              <a:gd name="connsiteX3" fmla="*/ 5585867 w 6383696"/>
              <a:gd name="connsiteY3" fmla="*/ 6409752 h 6409752"/>
              <a:gd name="connsiteX4" fmla="*/ 0 w 6383696"/>
              <a:gd name="connsiteY4" fmla="*/ 6408000 h 6409752"/>
              <a:gd name="connsiteX0" fmla="*/ 0 w 6393454"/>
              <a:gd name="connsiteY0" fmla="*/ 6408000 h 6409752"/>
              <a:gd name="connsiteX1" fmla="*/ 0 w 6393454"/>
              <a:gd name="connsiteY1" fmla="*/ 0 h 6409752"/>
              <a:gd name="connsiteX2" fmla="*/ 6393454 w 6393454"/>
              <a:gd name="connsiteY2" fmla="*/ 5535020 h 6409752"/>
              <a:gd name="connsiteX3" fmla="*/ 5585867 w 6393454"/>
              <a:gd name="connsiteY3" fmla="*/ 6409752 h 6409752"/>
              <a:gd name="connsiteX4" fmla="*/ 0 w 6393454"/>
              <a:gd name="connsiteY4" fmla="*/ 6408000 h 6409752"/>
              <a:gd name="connsiteX0" fmla="*/ 0 w 6393454"/>
              <a:gd name="connsiteY0" fmla="*/ 6408000 h 6409752"/>
              <a:gd name="connsiteX1" fmla="*/ 758 w 6393454"/>
              <a:gd name="connsiteY1" fmla="*/ 2320699 h 6409752"/>
              <a:gd name="connsiteX2" fmla="*/ 0 w 6393454"/>
              <a:gd name="connsiteY2" fmla="*/ 0 h 6409752"/>
              <a:gd name="connsiteX3" fmla="*/ 6393454 w 6393454"/>
              <a:gd name="connsiteY3" fmla="*/ 5535020 h 6409752"/>
              <a:gd name="connsiteX4" fmla="*/ 5585867 w 6393454"/>
              <a:gd name="connsiteY4" fmla="*/ 6409752 h 6409752"/>
              <a:gd name="connsiteX5" fmla="*/ 0 w 6393454"/>
              <a:gd name="connsiteY5" fmla="*/ 6408000 h 6409752"/>
              <a:gd name="connsiteX0" fmla="*/ 0 w 6393454"/>
              <a:gd name="connsiteY0" fmla="*/ 5551728 h 5553480"/>
              <a:gd name="connsiteX1" fmla="*/ 758 w 6393454"/>
              <a:gd name="connsiteY1" fmla="*/ 1464427 h 5553480"/>
              <a:gd name="connsiteX2" fmla="*/ 1372146 w 6393454"/>
              <a:gd name="connsiteY2" fmla="*/ 0 h 5553480"/>
              <a:gd name="connsiteX3" fmla="*/ 6393454 w 6393454"/>
              <a:gd name="connsiteY3" fmla="*/ 4678748 h 5553480"/>
              <a:gd name="connsiteX4" fmla="*/ 5585867 w 6393454"/>
              <a:gd name="connsiteY4" fmla="*/ 5553480 h 5553480"/>
              <a:gd name="connsiteX5" fmla="*/ 0 w 6393454"/>
              <a:gd name="connsiteY5" fmla="*/ 5551728 h 5553480"/>
              <a:gd name="connsiteX0" fmla="*/ 0 w 6393454"/>
              <a:gd name="connsiteY0" fmla="*/ 5551728 h 5553480"/>
              <a:gd name="connsiteX1" fmla="*/ 758 w 6393454"/>
              <a:gd name="connsiteY1" fmla="*/ 1464427 h 5553480"/>
              <a:gd name="connsiteX2" fmla="*/ 1372146 w 6393454"/>
              <a:gd name="connsiteY2" fmla="*/ 0 h 5553480"/>
              <a:gd name="connsiteX3" fmla="*/ 6393454 w 6393454"/>
              <a:gd name="connsiteY3" fmla="*/ 4678748 h 5553480"/>
              <a:gd name="connsiteX4" fmla="*/ 5585867 w 6393454"/>
              <a:gd name="connsiteY4" fmla="*/ 5553480 h 5553480"/>
              <a:gd name="connsiteX5" fmla="*/ 0 w 6393454"/>
              <a:gd name="connsiteY5" fmla="*/ 5551728 h 5553480"/>
              <a:gd name="connsiteX0" fmla="*/ 0 w 6393454"/>
              <a:gd name="connsiteY0" fmla="*/ 5551728 h 5553480"/>
              <a:gd name="connsiteX1" fmla="*/ 758 w 6393454"/>
              <a:gd name="connsiteY1" fmla="*/ 1464427 h 5553480"/>
              <a:gd name="connsiteX2" fmla="*/ 1372146 w 6393454"/>
              <a:gd name="connsiteY2" fmla="*/ 0 h 5553480"/>
              <a:gd name="connsiteX3" fmla="*/ 6393454 w 6393454"/>
              <a:gd name="connsiteY3" fmla="*/ 4678748 h 5553480"/>
              <a:gd name="connsiteX4" fmla="*/ 5585867 w 6393454"/>
              <a:gd name="connsiteY4" fmla="*/ 5553480 h 5553480"/>
              <a:gd name="connsiteX5" fmla="*/ 0 w 6393454"/>
              <a:gd name="connsiteY5" fmla="*/ 5551728 h 5553480"/>
              <a:gd name="connsiteX0" fmla="*/ 413458 w 6806912"/>
              <a:gd name="connsiteY0" fmla="*/ 5551728 h 5553480"/>
              <a:gd name="connsiteX1" fmla="*/ 414216 w 6806912"/>
              <a:gd name="connsiteY1" fmla="*/ 1464427 h 5553480"/>
              <a:gd name="connsiteX2" fmla="*/ 1785604 w 6806912"/>
              <a:gd name="connsiteY2" fmla="*/ 0 h 5553480"/>
              <a:gd name="connsiteX3" fmla="*/ 6806912 w 6806912"/>
              <a:gd name="connsiteY3" fmla="*/ 4678748 h 5553480"/>
              <a:gd name="connsiteX4" fmla="*/ 5999325 w 6806912"/>
              <a:gd name="connsiteY4" fmla="*/ 5553480 h 5553480"/>
              <a:gd name="connsiteX5" fmla="*/ 413458 w 6806912"/>
              <a:gd name="connsiteY5" fmla="*/ 5551728 h 5553480"/>
              <a:gd name="connsiteX0" fmla="*/ 413458 w 6806912"/>
              <a:gd name="connsiteY0" fmla="*/ 5551728 h 5553480"/>
              <a:gd name="connsiteX1" fmla="*/ 414216 w 6806912"/>
              <a:gd name="connsiteY1" fmla="*/ 1464427 h 5553480"/>
              <a:gd name="connsiteX2" fmla="*/ 1785604 w 6806912"/>
              <a:gd name="connsiteY2" fmla="*/ 0 h 5553480"/>
              <a:gd name="connsiteX3" fmla="*/ 6806912 w 6806912"/>
              <a:gd name="connsiteY3" fmla="*/ 4678748 h 5553480"/>
              <a:gd name="connsiteX4" fmla="*/ 5999325 w 6806912"/>
              <a:gd name="connsiteY4" fmla="*/ 5553480 h 5553480"/>
              <a:gd name="connsiteX5" fmla="*/ 413458 w 6806912"/>
              <a:gd name="connsiteY5" fmla="*/ 5551728 h 5553480"/>
              <a:gd name="connsiteX0" fmla="*/ 413458 w 6806912"/>
              <a:gd name="connsiteY0" fmla="*/ 5551728 h 5553480"/>
              <a:gd name="connsiteX1" fmla="*/ 414216 w 6806912"/>
              <a:gd name="connsiteY1" fmla="*/ 1464427 h 5553480"/>
              <a:gd name="connsiteX2" fmla="*/ 1785604 w 6806912"/>
              <a:gd name="connsiteY2" fmla="*/ 0 h 5553480"/>
              <a:gd name="connsiteX3" fmla="*/ 6806912 w 6806912"/>
              <a:gd name="connsiteY3" fmla="*/ 4678748 h 5553480"/>
              <a:gd name="connsiteX4" fmla="*/ 5999325 w 6806912"/>
              <a:gd name="connsiteY4" fmla="*/ 5553480 h 5553480"/>
              <a:gd name="connsiteX5" fmla="*/ 413458 w 6806912"/>
              <a:gd name="connsiteY5" fmla="*/ 5551728 h 5553480"/>
              <a:gd name="connsiteX0" fmla="*/ 1613 w 6395067"/>
              <a:gd name="connsiteY0" fmla="*/ 5551728 h 5553480"/>
              <a:gd name="connsiteX1" fmla="*/ 2371 w 6395067"/>
              <a:gd name="connsiteY1" fmla="*/ 1464427 h 5553480"/>
              <a:gd name="connsiteX2" fmla="*/ 1373759 w 6395067"/>
              <a:gd name="connsiteY2" fmla="*/ 0 h 5553480"/>
              <a:gd name="connsiteX3" fmla="*/ 6395067 w 6395067"/>
              <a:gd name="connsiteY3" fmla="*/ 4678748 h 5553480"/>
              <a:gd name="connsiteX4" fmla="*/ 5587480 w 6395067"/>
              <a:gd name="connsiteY4" fmla="*/ 5553480 h 5553480"/>
              <a:gd name="connsiteX5" fmla="*/ 1613 w 6395067"/>
              <a:gd name="connsiteY5" fmla="*/ 5551728 h 5553480"/>
              <a:gd name="connsiteX0" fmla="*/ 1613 w 6395067"/>
              <a:gd name="connsiteY0" fmla="*/ 5551727 h 5553479"/>
              <a:gd name="connsiteX1" fmla="*/ 2371 w 6395067"/>
              <a:gd name="connsiteY1" fmla="*/ 1464426 h 5553479"/>
              <a:gd name="connsiteX2" fmla="*/ 1373759 w 6395067"/>
              <a:gd name="connsiteY2" fmla="*/ 0 h 5553479"/>
              <a:gd name="connsiteX3" fmla="*/ 6395067 w 6395067"/>
              <a:gd name="connsiteY3" fmla="*/ 4678747 h 5553479"/>
              <a:gd name="connsiteX4" fmla="*/ 5587480 w 6395067"/>
              <a:gd name="connsiteY4" fmla="*/ 5553479 h 5553479"/>
              <a:gd name="connsiteX5" fmla="*/ 1613 w 6395067"/>
              <a:gd name="connsiteY5" fmla="*/ 5551727 h 5553479"/>
              <a:gd name="connsiteX0" fmla="*/ 1613 w 6389976"/>
              <a:gd name="connsiteY0" fmla="*/ 5551727 h 5553479"/>
              <a:gd name="connsiteX1" fmla="*/ 2371 w 6389976"/>
              <a:gd name="connsiteY1" fmla="*/ 1464426 h 5553479"/>
              <a:gd name="connsiteX2" fmla="*/ 1373759 w 6389976"/>
              <a:gd name="connsiteY2" fmla="*/ 0 h 5553479"/>
              <a:gd name="connsiteX3" fmla="*/ 6389976 w 6389976"/>
              <a:gd name="connsiteY3" fmla="*/ 4684206 h 5553479"/>
              <a:gd name="connsiteX4" fmla="*/ 5587480 w 6389976"/>
              <a:gd name="connsiteY4" fmla="*/ 5553479 h 5553479"/>
              <a:gd name="connsiteX5" fmla="*/ 1613 w 6389976"/>
              <a:gd name="connsiteY5" fmla="*/ 5551727 h 5553479"/>
              <a:gd name="connsiteX0" fmla="*/ 1613 w 6395842"/>
              <a:gd name="connsiteY0" fmla="*/ 5551727 h 5553479"/>
              <a:gd name="connsiteX1" fmla="*/ 2371 w 6395842"/>
              <a:gd name="connsiteY1" fmla="*/ 1464426 h 5553479"/>
              <a:gd name="connsiteX2" fmla="*/ 1373759 w 6395842"/>
              <a:gd name="connsiteY2" fmla="*/ 0 h 5553479"/>
              <a:gd name="connsiteX3" fmla="*/ 6395842 w 6395842"/>
              <a:gd name="connsiteY3" fmla="*/ 4682819 h 5553479"/>
              <a:gd name="connsiteX4" fmla="*/ 5587480 w 6395842"/>
              <a:gd name="connsiteY4" fmla="*/ 5553479 h 5553479"/>
              <a:gd name="connsiteX5" fmla="*/ 1613 w 6395842"/>
              <a:gd name="connsiteY5" fmla="*/ 5551727 h 5553479"/>
              <a:gd name="connsiteX0" fmla="*/ 1613 w 6395842"/>
              <a:gd name="connsiteY0" fmla="*/ 5551727 h 5558370"/>
              <a:gd name="connsiteX1" fmla="*/ 2371 w 6395842"/>
              <a:gd name="connsiteY1" fmla="*/ 1464426 h 5558370"/>
              <a:gd name="connsiteX2" fmla="*/ 1373759 w 6395842"/>
              <a:gd name="connsiteY2" fmla="*/ 0 h 5558370"/>
              <a:gd name="connsiteX3" fmla="*/ 6395842 w 6395842"/>
              <a:gd name="connsiteY3" fmla="*/ 4682819 h 5558370"/>
              <a:gd name="connsiteX4" fmla="*/ 5582919 w 6395842"/>
              <a:gd name="connsiteY4" fmla="*/ 5558370 h 5558370"/>
              <a:gd name="connsiteX5" fmla="*/ 1613 w 6395842"/>
              <a:gd name="connsiteY5" fmla="*/ 5551727 h 5558370"/>
              <a:gd name="connsiteX0" fmla="*/ 1613 w 6398288"/>
              <a:gd name="connsiteY0" fmla="*/ 5551727 h 5558370"/>
              <a:gd name="connsiteX1" fmla="*/ 2371 w 6398288"/>
              <a:gd name="connsiteY1" fmla="*/ 1464426 h 5558370"/>
              <a:gd name="connsiteX2" fmla="*/ 1373759 w 6398288"/>
              <a:gd name="connsiteY2" fmla="*/ 0 h 5558370"/>
              <a:gd name="connsiteX3" fmla="*/ 6398288 w 6398288"/>
              <a:gd name="connsiteY3" fmla="*/ 4685100 h 5558370"/>
              <a:gd name="connsiteX4" fmla="*/ 5582919 w 6398288"/>
              <a:gd name="connsiteY4" fmla="*/ 5558370 h 5558370"/>
              <a:gd name="connsiteX5" fmla="*/ 1613 w 6398288"/>
              <a:gd name="connsiteY5" fmla="*/ 5551727 h 555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8288" h="5558370">
                <a:moveTo>
                  <a:pt x="1613" y="5551727"/>
                </a:moveTo>
                <a:cubicBezTo>
                  <a:pt x="-2519" y="4336122"/>
                  <a:pt x="2624" y="2237992"/>
                  <a:pt x="2371" y="1464426"/>
                </a:cubicBezTo>
                <a:lnTo>
                  <a:pt x="1373759" y="0"/>
                </a:lnTo>
                <a:lnTo>
                  <a:pt x="6398288" y="4685100"/>
                </a:lnTo>
                <a:lnTo>
                  <a:pt x="5582919" y="5558370"/>
                </a:lnTo>
                <a:lnTo>
                  <a:pt x="1613" y="55517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Triangle rectangle 13"/>
          <p:cNvSpPr>
            <a:spLocks noChangeAspect="1"/>
          </p:cNvSpPr>
          <p:nvPr userDrawn="1"/>
        </p:nvSpPr>
        <p:spPr>
          <a:xfrm rot="13620000">
            <a:off x="3496266" y="-278946"/>
            <a:ext cx="7750589" cy="7016555"/>
          </a:xfrm>
          <a:custGeom>
            <a:avLst/>
            <a:gdLst>
              <a:gd name="connsiteX0" fmla="*/ 0 w 6408000"/>
              <a:gd name="connsiteY0" fmla="*/ 6408000 h 6408000"/>
              <a:gd name="connsiteX1" fmla="*/ 0 w 6408000"/>
              <a:gd name="connsiteY1" fmla="*/ 0 h 6408000"/>
              <a:gd name="connsiteX2" fmla="*/ 6408000 w 6408000"/>
              <a:gd name="connsiteY2" fmla="*/ 6408000 h 6408000"/>
              <a:gd name="connsiteX3" fmla="*/ 0 w 6408000"/>
              <a:gd name="connsiteY3" fmla="*/ 6408000 h 6408000"/>
              <a:gd name="connsiteX0" fmla="*/ 0 w 6408000"/>
              <a:gd name="connsiteY0" fmla="*/ 6408000 h 6408000"/>
              <a:gd name="connsiteX1" fmla="*/ 0 w 6408000"/>
              <a:gd name="connsiteY1" fmla="*/ 0 h 6408000"/>
              <a:gd name="connsiteX2" fmla="*/ 6035925 w 6408000"/>
              <a:gd name="connsiteY2" fmla="*/ 6025742 h 6408000"/>
              <a:gd name="connsiteX3" fmla="*/ 6408000 w 6408000"/>
              <a:gd name="connsiteY3" fmla="*/ 6408000 h 6408000"/>
              <a:gd name="connsiteX4" fmla="*/ 0 w 6408000"/>
              <a:gd name="connsiteY4" fmla="*/ 6408000 h 6408000"/>
              <a:gd name="connsiteX0" fmla="*/ 0 w 6408000"/>
              <a:gd name="connsiteY0" fmla="*/ 6408000 h 6408000"/>
              <a:gd name="connsiteX1" fmla="*/ 0 w 6408000"/>
              <a:gd name="connsiteY1" fmla="*/ 0 h 6408000"/>
              <a:gd name="connsiteX2" fmla="*/ 6383696 w 6408000"/>
              <a:gd name="connsiteY2" fmla="*/ 5512896 h 6408000"/>
              <a:gd name="connsiteX3" fmla="*/ 6408000 w 6408000"/>
              <a:gd name="connsiteY3" fmla="*/ 6408000 h 6408000"/>
              <a:gd name="connsiteX4" fmla="*/ 0 w 6408000"/>
              <a:gd name="connsiteY4" fmla="*/ 6408000 h 6408000"/>
              <a:gd name="connsiteX0" fmla="*/ 0 w 6383696"/>
              <a:gd name="connsiteY0" fmla="*/ 6408000 h 6409752"/>
              <a:gd name="connsiteX1" fmla="*/ 0 w 6383696"/>
              <a:gd name="connsiteY1" fmla="*/ 0 h 6409752"/>
              <a:gd name="connsiteX2" fmla="*/ 6383696 w 6383696"/>
              <a:gd name="connsiteY2" fmla="*/ 5512896 h 6409752"/>
              <a:gd name="connsiteX3" fmla="*/ 5585867 w 6383696"/>
              <a:gd name="connsiteY3" fmla="*/ 6409752 h 6409752"/>
              <a:gd name="connsiteX4" fmla="*/ 0 w 6383696"/>
              <a:gd name="connsiteY4" fmla="*/ 6408000 h 6409752"/>
              <a:gd name="connsiteX0" fmla="*/ 0 w 6393454"/>
              <a:gd name="connsiteY0" fmla="*/ 6408000 h 6409752"/>
              <a:gd name="connsiteX1" fmla="*/ 0 w 6393454"/>
              <a:gd name="connsiteY1" fmla="*/ 0 h 6409752"/>
              <a:gd name="connsiteX2" fmla="*/ 6393454 w 6393454"/>
              <a:gd name="connsiteY2" fmla="*/ 5535020 h 6409752"/>
              <a:gd name="connsiteX3" fmla="*/ 5585867 w 6393454"/>
              <a:gd name="connsiteY3" fmla="*/ 6409752 h 6409752"/>
              <a:gd name="connsiteX4" fmla="*/ 0 w 6393454"/>
              <a:gd name="connsiteY4" fmla="*/ 6408000 h 6409752"/>
              <a:gd name="connsiteX0" fmla="*/ 0 w 6393454"/>
              <a:gd name="connsiteY0" fmla="*/ 6408000 h 6409752"/>
              <a:gd name="connsiteX1" fmla="*/ 758 w 6393454"/>
              <a:gd name="connsiteY1" fmla="*/ 2320699 h 6409752"/>
              <a:gd name="connsiteX2" fmla="*/ 0 w 6393454"/>
              <a:gd name="connsiteY2" fmla="*/ 0 h 6409752"/>
              <a:gd name="connsiteX3" fmla="*/ 6393454 w 6393454"/>
              <a:gd name="connsiteY3" fmla="*/ 5535020 h 6409752"/>
              <a:gd name="connsiteX4" fmla="*/ 5585867 w 6393454"/>
              <a:gd name="connsiteY4" fmla="*/ 6409752 h 6409752"/>
              <a:gd name="connsiteX5" fmla="*/ 0 w 6393454"/>
              <a:gd name="connsiteY5" fmla="*/ 6408000 h 6409752"/>
              <a:gd name="connsiteX0" fmla="*/ 0 w 6393454"/>
              <a:gd name="connsiteY0" fmla="*/ 5551728 h 5553480"/>
              <a:gd name="connsiteX1" fmla="*/ 758 w 6393454"/>
              <a:gd name="connsiteY1" fmla="*/ 1464427 h 5553480"/>
              <a:gd name="connsiteX2" fmla="*/ 1372146 w 6393454"/>
              <a:gd name="connsiteY2" fmla="*/ 0 h 5553480"/>
              <a:gd name="connsiteX3" fmla="*/ 6393454 w 6393454"/>
              <a:gd name="connsiteY3" fmla="*/ 4678748 h 5553480"/>
              <a:gd name="connsiteX4" fmla="*/ 5585867 w 6393454"/>
              <a:gd name="connsiteY4" fmla="*/ 5553480 h 5553480"/>
              <a:gd name="connsiteX5" fmla="*/ 0 w 6393454"/>
              <a:gd name="connsiteY5" fmla="*/ 5551728 h 5553480"/>
              <a:gd name="connsiteX0" fmla="*/ 0 w 6393454"/>
              <a:gd name="connsiteY0" fmla="*/ 5551728 h 5553480"/>
              <a:gd name="connsiteX1" fmla="*/ 758 w 6393454"/>
              <a:gd name="connsiteY1" fmla="*/ 1464427 h 5553480"/>
              <a:gd name="connsiteX2" fmla="*/ 1372146 w 6393454"/>
              <a:gd name="connsiteY2" fmla="*/ 0 h 5553480"/>
              <a:gd name="connsiteX3" fmla="*/ 6393454 w 6393454"/>
              <a:gd name="connsiteY3" fmla="*/ 4678748 h 5553480"/>
              <a:gd name="connsiteX4" fmla="*/ 5585867 w 6393454"/>
              <a:gd name="connsiteY4" fmla="*/ 5553480 h 5553480"/>
              <a:gd name="connsiteX5" fmla="*/ 0 w 6393454"/>
              <a:gd name="connsiteY5" fmla="*/ 5551728 h 5553480"/>
              <a:gd name="connsiteX0" fmla="*/ 0 w 6393454"/>
              <a:gd name="connsiteY0" fmla="*/ 5551728 h 5553480"/>
              <a:gd name="connsiteX1" fmla="*/ 758 w 6393454"/>
              <a:gd name="connsiteY1" fmla="*/ 1464427 h 5553480"/>
              <a:gd name="connsiteX2" fmla="*/ 1372146 w 6393454"/>
              <a:gd name="connsiteY2" fmla="*/ 0 h 5553480"/>
              <a:gd name="connsiteX3" fmla="*/ 6393454 w 6393454"/>
              <a:gd name="connsiteY3" fmla="*/ 4678748 h 5553480"/>
              <a:gd name="connsiteX4" fmla="*/ 5585867 w 6393454"/>
              <a:gd name="connsiteY4" fmla="*/ 5553480 h 5553480"/>
              <a:gd name="connsiteX5" fmla="*/ 0 w 6393454"/>
              <a:gd name="connsiteY5" fmla="*/ 5551728 h 5553480"/>
              <a:gd name="connsiteX0" fmla="*/ 413458 w 6806912"/>
              <a:gd name="connsiteY0" fmla="*/ 5551728 h 5553480"/>
              <a:gd name="connsiteX1" fmla="*/ 414216 w 6806912"/>
              <a:gd name="connsiteY1" fmla="*/ 1464427 h 5553480"/>
              <a:gd name="connsiteX2" fmla="*/ 1785604 w 6806912"/>
              <a:gd name="connsiteY2" fmla="*/ 0 h 5553480"/>
              <a:gd name="connsiteX3" fmla="*/ 6806912 w 6806912"/>
              <a:gd name="connsiteY3" fmla="*/ 4678748 h 5553480"/>
              <a:gd name="connsiteX4" fmla="*/ 5999325 w 6806912"/>
              <a:gd name="connsiteY4" fmla="*/ 5553480 h 5553480"/>
              <a:gd name="connsiteX5" fmla="*/ 413458 w 6806912"/>
              <a:gd name="connsiteY5" fmla="*/ 5551728 h 5553480"/>
              <a:gd name="connsiteX0" fmla="*/ 413458 w 6806912"/>
              <a:gd name="connsiteY0" fmla="*/ 5551728 h 5553480"/>
              <a:gd name="connsiteX1" fmla="*/ 414216 w 6806912"/>
              <a:gd name="connsiteY1" fmla="*/ 1464427 h 5553480"/>
              <a:gd name="connsiteX2" fmla="*/ 1785604 w 6806912"/>
              <a:gd name="connsiteY2" fmla="*/ 0 h 5553480"/>
              <a:gd name="connsiteX3" fmla="*/ 6806912 w 6806912"/>
              <a:gd name="connsiteY3" fmla="*/ 4678748 h 5553480"/>
              <a:gd name="connsiteX4" fmla="*/ 5999325 w 6806912"/>
              <a:gd name="connsiteY4" fmla="*/ 5553480 h 5553480"/>
              <a:gd name="connsiteX5" fmla="*/ 413458 w 6806912"/>
              <a:gd name="connsiteY5" fmla="*/ 5551728 h 5553480"/>
              <a:gd name="connsiteX0" fmla="*/ 413458 w 6806912"/>
              <a:gd name="connsiteY0" fmla="*/ 5551728 h 5553480"/>
              <a:gd name="connsiteX1" fmla="*/ 414216 w 6806912"/>
              <a:gd name="connsiteY1" fmla="*/ 1464427 h 5553480"/>
              <a:gd name="connsiteX2" fmla="*/ 1785604 w 6806912"/>
              <a:gd name="connsiteY2" fmla="*/ 0 h 5553480"/>
              <a:gd name="connsiteX3" fmla="*/ 6806912 w 6806912"/>
              <a:gd name="connsiteY3" fmla="*/ 4678748 h 5553480"/>
              <a:gd name="connsiteX4" fmla="*/ 5999325 w 6806912"/>
              <a:gd name="connsiteY4" fmla="*/ 5553480 h 5553480"/>
              <a:gd name="connsiteX5" fmla="*/ 413458 w 6806912"/>
              <a:gd name="connsiteY5" fmla="*/ 5551728 h 5553480"/>
              <a:gd name="connsiteX0" fmla="*/ 1613 w 6395067"/>
              <a:gd name="connsiteY0" fmla="*/ 5551728 h 5553480"/>
              <a:gd name="connsiteX1" fmla="*/ 2371 w 6395067"/>
              <a:gd name="connsiteY1" fmla="*/ 1464427 h 5553480"/>
              <a:gd name="connsiteX2" fmla="*/ 1373759 w 6395067"/>
              <a:gd name="connsiteY2" fmla="*/ 0 h 5553480"/>
              <a:gd name="connsiteX3" fmla="*/ 6395067 w 6395067"/>
              <a:gd name="connsiteY3" fmla="*/ 4678748 h 5553480"/>
              <a:gd name="connsiteX4" fmla="*/ 5587480 w 6395067"/>
              <a:gd name="connsiteY4" fmla="*/ 5553480 h 5553480"/>
              <a:gd name="connsiteX5" fmla="*/ 1613 w 6395067"/>
              <a:gd name="connsiteY5" fmla="*/ 5551728 h 5553480"/>
              <a:gd name="connsiteX0" fmla="*/ 1613 w 6395067"/>
              <a:gd name="connsiteY0" fmla="*/ 5551727 h 5553479"/>
              <a:gd name="connsiteX1" fmla="*/ 2371 w 6395067"/>
              <a:gd name="connsiteY1" fmla="*/ 1464426 h 5553479"/>
              <a:gd name="connsiteX2" fmla="*/ 1373759 w 6395067"/>
              <a:gd name="connsiteY2" fmla="*/ 0 h 5553479"/>
              <a:gd name="connsiteX3" fmla="*/ 6395067 w 6395067"/>
              <a:gd name="connsiteY3" fmla="*/ 4678747 h 5553479"/>
              <a:gd name="connsiteX4" fmla="*/ 5587480 w 6395067"/>
              <a:gd name="connsiteY4" fmla="*/ 5553479 h 5553479"/>
              <a:gd name="connsiteX5" fmla="*/ 1613 w 6395067"/>
              <a:gd name="connsiteY5" fmla="*/ 5551727 h 5553479"/>
              <a:gd name="connsiteX0" fmla="*/ 1613 w 6389976"/>
              <a:gd name="connsiteY0" fmla="*/ 5551727 h 5553479"/>
              <a:gd name="connsiteX1" fmla="*/ 2371 w 6389976"/>
              <a:gd name="connsiteY1" fmla="*/ 1464426 h 5553479"/>
              <a:gd name="connsiteX2" fmla="*/ 1373759 w 6389976"/>
              <a:gd name="connsiteY2" fmla="*/ 0 h 5553479"/>
              <a:gd name="connsiteX3" fmla="*/ 6389976 w 6389976"/>
              <a:gd name="connsiteY3" fmla="*/ 4684206 h 5553479"/>
              <a:gd name="connsiteX4" fmla="*/ 5587480 w 6389976"/>
              <a:gd name="connsiteY4" fmla="*/ 5553479 h 5553479"/>
              <a:gd name="connsiteX5" fmla="*/ 1613 w 6389976"/>
              <a:gd name="connsiteY5" fmla="*/ 5551727 h 5553479"/>
              <a:gd name="connsiteX0" fmla="*/ 1613 w 6395842"/>
              <a:gd name="connsiteY0" fmla="*/ 5551727 h 5553479"/>
              <a:gd name="connsiteX1" fmla="*/ 2371 w 6395842"/>
              <a:gd name="connsiteY1" fmla="*/ 1464426 h 5553479"/>
              <a:gd name="connsiteX2" fmla="*/ 1373759 w 6395842"/>
              <a:gd name="connsiteY2" fmla="*/ 0 h 5553479"/>
              <a:gd name="connsiteX3" fmla="*/ 6395842 w 6395842"/>
              <a:gd name="connsiteY3" fmla="*/ 4682819 h 5553479"/>
              <a:gd name="connsiteX4" fmla="*/ 5587480 w 6395842"/>
              <a:gd name="connsiteY4" fmla="*/ 5553479 h 5553479"/>
              <a:gd name="connsiteX5" fmla="*/ 1613 w 6395842"/>
              <a:gd name="connsiteY5" fmla="*/ 5551727 h 5553479"/>
              <a:gd name="connsiteX0" fmla="*/ 1613 w 6395842"/>
              <a:gd name="connsiteY0" fmla="*/ 5551727 h 5558370"/>
              <a:gd name="connsiteX1" fmla="*/ 2371 w 6395842"/>
              <a:gd name="connsiteY1" fmla="*/ 1464426 h 5558370"/>
              <a:gd name="connsiteX2" fmla="*/ 1373759 w 6395842"/>
              <a:gd name="connsiteY2" fmla="*/ 0 h 5558370"/>
              <a:gd name="connsiteX3" fmla="*/ 6395842 w 6395842"/>
              <a:gd name="connsiteY3" fmla="*/ 4682819 h 5558370"/>
              <a:gd name="connsiteX4" fmla="*/ 5582919 w 6395842"/>
              <a:gd name="connsiteY4" fmla="*/ 5558370 h 5558370"/>
              <a:gd name="connsiteX5" fmla="*/ 1613 w 6395842"/>
              <a:gd name="connsiteY5" fmla="*/ 5551727 h 5558370"/>
              <a:gd name="connsiteX0" fmla="*/ 1613 w 6398288"/>
              <a:gd name="connsiteY0" fmla="*/ 5551727 h 5558370"/>
              <a:gd name="connsiteX1" fmla="*/ 2371 w 6398288"/>
              <a:gd name="connsiteY1" fmla="*/ 1464426 h 5558370"/>
              <a:gd name="connsiteX2" fmla="*/ 1373759 w 6398288"/>
              <a:gd name="connsiteY2" fmla="*/ 0 h 5558370"/>
              <a:gd name="connsiteX3" fmla="*/ 6398288 w 6398288"/>
              <a:gd name="connsiteY3" fmla="*/ 4685100 h 5558370"/>
              <a:gd name="connsiteX4" fmla="*/ 5582919 w 6398288"/>
              <a:gd name="connsiteY4" fmla="*/ 5558370 h 5558370"/>
              <a:gd name="connsiteX5" fmla="*/ 1613 w 6398288"/>
              <a:gd name="connsiteY5" fmla="*/ 5551727 h 5558370"/>
              <a:gd name="connsiteX0" fmla="*/ 1613 w 6398288"/>
              <a:gd name="connsiteY0" fmla="*/ 5551727 h 8476429"/>
              <a:gd name="connsiteX1" fmla="*/ 2371 w 6398288"/>
              <a:gd name="connsiteY1" fmla="*/ 1464426 h 8476429"/>
              <a:gd name="connsiteX2" fmla="*/ 1373759 w 6398288"/>
              <a:gd name="connsiteY2" fmla="*/ 0 h 8476429"/>
              <a:gd name="connsiteX3" fmla="*/ 6398288 w 6398288"/>
              <a:gd name="connsiteY3" fmla="*/ 4685100 h 8476429"/>
              <a:gd name="connsiteX4" fmla="*/ 2851339 w 6398288"/>
              <a:gd name="connsiteY4" fmla="*/ 8476429 h 8476429"/>
              <a:gd name="connsiteX5" fmla="*/ 5582919 w 6398288"/>
              <a:gd name="connsiteY5" fmla="*/ 5558370 h 8476429"/>
              <a:gd name="connsiteX6" fmla="*/ 1613 w 6398288"/>
              <a:gd name="connsiteY6" fmla="*/ 5551727 h 8476429"/>
              <a:gd name="connsiteX0" fmla="*/ 1613 w 5582919"/>
              <a:gd name="connsiteY0" fmla="*/ 5551727 h 8476429"/>
              <a:gd name="connsiteX1" fmla="*/ 2371 w 5582919"/>
              <a:gd name="connsiteY1" fmla="*/ 1464426 h 8476429"/>
              <a:gd name="connsiteX2" fmla="*/ 1373759 w 5582919"/>
              <a:gd name="connsiteY2" fmla="*/ 0 h 8476429"/>
              <a:gd name="connsiteX3" fmla="*/ 2239168 w 5582919"/>
              <a:gd name="connsiteY3" fmla="*/ 7833804 h 8476429"/>
              <a:gd name="connsiteX4" fmla="*/ 2851339 w 5582919"/>
              <a:gd name="connsiteY4" fmla="*/ 8476429 h 8476429"/>
              <a:gd name="connsiteX5" fmla="*/ 5582919 w 5582919"/>
              <a:gd name="connsiteY5" fmla="*/ 5558370 h 8476429"/>
              <a:gd name="connsiteX6" fmla="*/ 1613 w 5582919"/>
              <a:gd name="connsiteY6" fmla="*/ 5551727 h 8476429"/>
              <a:gd name="connsiteX0" fmla="*/ 2169283 w 7750589"/>
              <a:gd name="connsiteY0" fmla="*/ 4087301 h 7012003"/>
              <a:gd name="connsiteX1" fmla="*/ 2170041 w 7750589"/>
              <a:gd name="connsiteY1" fmla="*/ 0 h 7012003"/>
              <a:gd name="connsiteX2" fmla="*/ 0 w 7750589"/>
              <a:gd name="connsiteY2" fmla="*/ 2333292 h 7012003"/>
              <a:gd name="connsiteX3" fmla="*/ 4406838 w 7750589"/>
              <a:gd name="connsiteY3" fmla="*/ 6369378 h 7012003"/>
              <a:gd name="connsiteX4" fmla="*/ 5019009 w 7750589"/>
              <a:gd name="connsiteY4" fmla="*/ 7012003 h 7012003"/>
              <a:gd name="connsiteX5" fmla="*/ 7750589 w 7750589"/>
              <a:gd name="connsiteY5" fmla="*/ 4093944 h 7012003"/>
              <a:gd name="connsiteX6" fmla="*/ 2169283 w 7750589"/>
              <a:gd name="connsiteY6" fmla="*/ 4087301 h 7012003"/>
              <a:gd name="connsiteX0" fmla="*/ 2169283 w 7750589"/>
              <a:gd name="connsiteY0" fmla="*/ 4087301 h 7016555"/>
              <a:gd name="connsiteX1" fmla="*/ 2170041 w 7750589"/>
              <a:gd name="connsiteY1" fmla="*/ 0 h 7016555"/>
              <a:gd name="connsiteX2" fmla="*/ 0 w 7750589"/>
              <a:gd name="connsiteY2" fmla="*/ 2333292 h 7016555"/>
              <a:gd name="connsiteX3" fmla="*/ 4406838 w 7750589"/>
              <a:gd name="connsiteY3" fmla="*/ 6369378 h 7016555"/>
              <a:gd name="connsiteX4" fmla="*/ 5023890 w 7750589"/>
              <a:gd name="connsiteY4" fmla="*/ 7016555 h 7016555"/>
              <a:gd name="connsiteX5" fmla="*/ 7750589 w 7750589"/>
              <a:gd name="connsiteY5" fmla="*/ 4093944 h 7016555"/>
              <a:gd name="connsiteX6" fmla="*/ 2169283 w 7750589"/>
              <a:gd name="connsiteY6" fmla="*/ 4087301 h 7016555"/>
              <a:gd name="connsiteX0" fmla="*/ 2169283 w 7750589"/>
              <a:gd name="connsiteY0" fmla="*/ 4087301 h 7016555"/>
              <a:gd name="connsiteX1" fmla="*/ 2170041 w 7750589"/>
              <a:gd name="connsiteY1" fmla="*/ 0 h 7016555"/>
              <a:gd name="connsiteX2" fmla="*/ 0 w 7750589"/>
              <a:gd name="connsiteY2" fmla="*/ 2333292 h 7016555"/>
              <a:gd name="connsiteX3" fmla="*/ 5023890 w 7750589"/>
              <a:gd name="connsiteY3" fmla="*/ 7016555 h 7016555"/>
              <a:gd name="connsiteX4" fmla="*/ 7750589 w 7750589"/>
              <a:gd name="connsiteY4" fmla="*/ 4093944 h 7016555"/>
              <a:gd name="connsiteX5" fmla="*/ 2169283 w 7750589"/>
              <a:gd name="connsiteY5" fmla="*/ 4087301 h 701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589" h="7016555">
                <a:moveTo>
                  <a:pt x="2169283" y="4087301"/>
                </a:moveTo>
                <a:cubicBezTo>
                  <a:pt x="2165151" y="2871696"/>
                  <a:pt x="2170294" y="773566"/>
                  <a:pt x="2170041" y="0"/>
                </a:cubicBezTo>
                <a:lnTo>
                  <a:pt x="0" y="2333292"/>
                </a:lnTo>
                <a:lnTo>
                  <a:pt x="5023890" y="7016555"/>
                </a:lnTo>
                <a:lnTo>
                  <a:pt x="7750589" y="4093944"/>
                </a:lnTo>
                <a:lnTo>
                  <a:pt x="2169283" y="40873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198000" y="4799738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7096480" y="6237312"/>
            <a:ext cx="1796000" cy="432000"/>
          </a:xfrm>
          <a:prstGeom prst="rect">
            <a:avLst/>
          </a:prstGeom>
        </p:spPr>
      </p:pic>
      <p:pic>
        <p:nvPicPr>
          <p:cNvPr id="19" name="Espace réservé du contenu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8" b="6628"/>
          <a:stretch/>
        </p:blipFill>
        <p:spPr>
          <a:xfrm>
            <a:off x="179512" y="3140968"/>
            <a:ext cx="8028408" cy="15727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</p:pic>
      <p:sp>
        <p:nvSpPr>
          <p:cNvPr id="23" name="Espace réservé du texte 141"/>
          <p:cNvSpPr txBox="1">
            <a:spLocks/>
          </p:cNvSpPr>
          <p:nvPr/>
        </p:nvSpPr>
        <p:spPr>
          <a:xfrm>
            <a:off x="-1304446" y="6299727"/>
            <a:ext cx="4786317" cy="307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Marché DES Professionnels  -  avril 2019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I- </a:t>
            </a:r>
            <a:r>
              <a:rPr lang="fr-FR" dirty="0"/>
              <a:t>Le Crédit </a:t>
            </a:r>
            <a:r>
              <a:rPr lang="fr-FR" dirty="0" smtClean="0"/>
              <a:t>Digital Pro 	</a:t>
            </a:r>
            <a:r>
              <a:rPr lang="fr-FR" sz="1400" b="0" dirty="0" smtClean="0"/>
              <a:t>p.02</a:t>
            </a:r>
            <a:endParaRPr lang="da-DK" sz="1400" b="0" dirty="0" smtClean="0"/>
          </a:p>
          <a:p>
            <a:pPr lvl="1"/>
            <a:r>
              <a:rPr lang="da-DK" dirty="0" smtClean="0"/>
              <a:t>1/ </a:t>
            </a:r>
            <a:r>
              <a:rPr lang="fr-FR" dirty="0"/>
              <a:t>Caractéristiques de l’offre de </a:t>
            </a:r>
            <a:r>
              <a:rPr lang="fr-FR" dirty="0" smtClean="0"/>
              <a:t>financement</a:t>
            </a:r>
          </a:p>
          <a:p>
            <a:pPr lvl="1"/>
            <a:r>
              <a:rPr lang="fr-FR" dirty="0" smtClean="0"/>
              <a:t>2/ </a:t>
            </a:r>
            <a:r>
              <a:rPr lang="fr-FR" dirty="0"/>
              <a:t>Accessibilité et éligibilité à </a:t>
            </a:r>
            <a:r>
              <a:rPr lang="fr-FR" dirty="0" smtClean="0"/>
              <a:t>l’offre</a:t>
            </a:r>
          </a:p>
          <a:p>
            <a:pPr lvl="1"/>
            <a:r>
              <a:rPr lang="fr-FR" dirty="0"/>
              <a:t>3/ Présentation de </a:t>
            </a:r>
            <a:r>
              <a:rPr lang="fr-FR" dirty="0" smtClean="0"/>
              <a:t>l’offre</a:t>
            </a:r>
          </a:p>
          <a:p>
            <a:pPr lvl="1"/>
            <a:r>
              <a:rPr lang="fr-FR" dirty="0"/>
              <a:t>4/ Campagne </a:t>
            </a:r>
            <a:r>
              <a:rPr lang="fr-FR" dirty="0" smtClean="0"/>
              <a:t>CRM et </a:t>
            </a:r>
            <a:r>
              <a:rPr lang="fr-FR" dirty="0"/>
              <a:t>information </a:t>
            </a:r>
            <a:r>
              <a:rPr lang="fr-FR" dirty="0" smtClean="0"/>
              <a:t>réseau</a:t>
            </a:r>
          </a:p>
          <a:p>
            <a:pPr lvl="1"/>
            <a:r>
              <a:rPr lang="fr-FR" dirty="0"/>
              <a:t>5/ </a:t>
            </a:r>
            <a:r>
              <a:rPr lang="fr-FR" dirty="0" smtClean="0"/>
              <a:t>Alertes </a:t>
            </a:r>
            <a:r>
              <a:rPr lang="fr-FR" dirty="0"/>
              <a:t>réseau actions clients sur l’enveloppe</a:t>
            </a:r>
            <a:endParaRPr lang="fr-FR" dirty="0" smtClean="0"/>
          </a:p>
          <a:p>
            <a:r>
              <a:rPr lang="fr-FR" dirty="0" smtClean="0"/>
              <a:t>II- </a:t>
            </a:r>
            <a:r>
              <a:rPr lang="fr-FR" dirty="0"/>
              <a:t>Parcours </a:t>
            </a:r>
            <a:r>
              <a:rPr lang="fr-FR" dirty="0" smtClean="0"/>
              <a:t>Client		</a:t>
            </a:r>
            <a:r>
              <a:rPr lang="fr-FR" sz="1400" b="0" dirty="0"/>
              <a:t>p.10</a:t>
            </a:r>
            <a:endParaRPr lang="da-DK" sz="1400" b="0" dirty="0"/>
          </a:p>
          <a:p>
            <a:pPr lvl="1"/>
            <a:r>
              <a:rPr lang="da-DK" dirty="0" smtClean="0"/>
              <a:t>1/ </a:t>
            </a:r>
            <a:r>
              <a:rPr lang="da-DK" dirty="0"/>
              <a:t>E-mail de </a:t>
            </a:r>
            <a:r>
              <a:rPr lang="da-DK" dirty="0" smtClean="0"/>
              <a:t>notification</a:t>
            </a:r>
          </a:p>
          <a:p>
            <a:pPr lvl="1"/>
            <a:r>
              <a:rPr lang="fr-FR" dirty="0" smtClean="0"/>
              <a:t>2/ </a:t>
            </a:r>
            <a:r>
              <a:rPr lang="fr-FR" dirty="0"/>
              <a:t>Accès via DEI </a:t>
            </a:r>
            <a:r>
              <a:rPr lang="fr-FR" dirty="0" smtClean="0"/>
              <a:t>Pro</a:t>
            </a:r>
          </a:p>
          <a:p>
            <a:pPr lvl="1"/>
            <a:r>
              <a:rPr lang="fr-FR" dirty="0"/>
              <a:t>3/ Tutoriel parcours </a:t>
            </a:r>
            <a:r>
              <a:rPr lang="fr-FR" dirty="0" smtClean="0"/>
              <a:t>client</a:t>
            </a:r>
          </a:p>
          <a:p>
            <a:pPr lvl="1"/>
            <a:r>
              <a:rPr lang="fr-FR" dirty="0"/>
              <a:t>4/ Prise en charge de la demande par Service crédit</a:t>
            </a:r>
            <a:endParaRPr lang="fr-FR" dirty="0" smtClean="0"/>
          </a:p>
          <a:p>
            <a:r>
              <a:rPr lang="fr-FR" dirty="0" smtClean="0"/>
              <a:t>III- </a:t>
            </a:r>
            <a:r>
              <a:rPr lang="fr-FR" dirty="0"/>
              <a:t>Activation enveloppe &amp; demande de financement </a:t>
            </a:r>
            <a:r>
              <a:rPr lang="fr-FR" dirty="0" smtClean="0"/>
              <a:t> 	</a:t>
            </a:r>
            <a:r>
              <a:rPr lang="fr-FR" sz="1400" b="0" dirty="0"/>
              <a:t>	p.21</a:t>
            </a:r>
            <a:endParaRPr lang="da-DK" sz="1400" b="0" dirty="0"/>
          </a:p>
          <a:p>
            <a:pPr lvl="1"/>
            <a:r>
              <a:rPr lang="da-DK" dirty="0" smtClean="0"/>
              <a:t>1/ </a:t>
            </a:r>
            <a:r>
              <a:rPr lang="da-DK" dirty="0"/>
              <a:t>Rappel – </a:t>
            </a:r>
            <a:r>
              <a:rPr lang="da-DK" dirty="0" smtClean="0"/>
              <a:t>informations réseau commercial</a:t>
            </a:r>
          </a:p>
          <a:p>
            <a:pPr lvl="1"/>
            <a:r>
              <a:rPr lang="fr-FR" dirty="0" smtClean="0"/>
              <a:t>2/ </a:t>
            </a:r>
            <a:r>
              <a:rPr lang="fr-FR" dirty="0"/>
              <a:t>Vue Client vs Vue </a:t>
            </a:r>
            <a:r>
              <a:rPr lang="fr-FR" dirty="0" smtClean="0"/>
              <a:t>Réseau</a:t>
            </a:r>
          </a:p>
          <a:p>
            <a:r>
              <a:rPr lang="fr-FR" dirty="0" smtClean="0"/>
              <a:t>IV- Foire aux questions	</a:t>
            </a:r>
            <a:r>
              <a:rPr lang="fr-FR" sz="1400" b="0" dirty="0"/>
              <a:t>	</a:t>
            </a:r>
            <a:r>
              <a:rPr lang="fr-FR" sz="1400" b="0" dirty="0" smtClean="0"/>
              <a:t>p.26</a:t>
            </a:r>
            <a:endParaRPr lang="da-DK" sz="1400" b="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34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Crédit Digital Pro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Caractéristiques </a:t>
            </a:r>
            <a:r>
              <a:rPr lang="fr-FR" dirty="0"/>
              <a:t>de l’offre de financement</a:t>
            </a:r>
          </a:p>
          <a:p>
            <a:r>
              <a:rPr lang="fr-FR" dirty="0" smtClean="0"/>
              <a:t>Accessibilité </a:t>
            </a:r>
            <a:r>
              <a:rPr lang="fr-FR" dirty="0"/>
              <a:t>et éligibilité à l’offre</a:t>
            </a:r>
          </a:p>
          <a:p>
            <a:r>
              <a:rPr lang="fr-FR" dirty="0" smtClean="0"/>
              <a:t>Présentation </a:t>
            </a:r>
            <a:r>
              <a:rPr lang="fr-FR" dirty="0"/>
              <a:t>de l’offre</a:t>
            </a:r>
          </a:p>
          <a:p>
            <a:r>
              <a:rPr lang="fr-FR" dirty="0" smtClean="0"/>
              <a:t>Campagne </a:t>
            </a:r>
            <a:r>
              <a:rPr lang="fr-FR" dirty="0"/>
              <a:t>CRM et information réseau</a:t>
            </a:r>
          </a:p>
          <a:p>
            <a:r>
              <a:rPr lang="fr-FR" dirty="0" smtClean="0"/>
              <a:t>Alertes </a:t>
            </a:r>
            <a:r>
              <a:rPr lang="fr-FR" dirty="0"/>
              <a:t>réseau actions clients sur </a:t>
            </a:r>
            <a:r>
              <a:rPr lang="fr-FR" dirty="0" smtClean="0"/>
              <a:t>l’enveloppe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I-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Caractéristiques de l’offre de financement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649225" y="1297355"/>
            <a:ext cx="1405267" cy="3231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500" b="1" dirty="0" smtClean="0">
                <a:solidFill>
                  <a:srgbClr val="E51248"/>
                </a:solidFill>
                <a:latin typeface="Arial"/>
              </a:rPr>
              <a:t>ENVELOPPE</a:t>
            </a:r>
            <a:endParaRPr lang="fr-FR" altLang="fr-FR" sz="1500" b="1" dirty="0">
              <a:solidFill>
                <a:srgbClr val="E51248"/>
              </a:solidFill>
              <a:latin typeface="Arial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3300924" y="1297356"/>
            <a:ext cx="1405267" cy="3231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500" b="1" dirty="0" smtClean="0">
                <a:solidFill>
                  <a:srgbClr val="E51248"/>
                </a:solidFill>
                <a:latin typeface="Arial"/>
              </a:rPr>
              <a:t>CRÉDIT</a:t>
            </a:r>
            <a:endParaRPr lang="fr-FR" altLang="fr-FR" sz="1500" b="1" dirty="0">
              <a:solidFill>
                <a:srgbClr val="E51248"/>
              </a:solidFill>
              <a:latin typeface="Arial"/>
            </a:endParaRP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6390772" y="1297355"/>
            <a:ext cx="1405267" cy="3231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500" b="1" dirty="0" smtClean="0">
                <a:solidFill>
                  <a:srgbClr val="E51248"/>
                </a:solidFill>
                <a:latin typeface="Arial"/>
              </a:rPr>
              <a:t>CRÉDIT-BAIL</a:t>
            </a:r>
            <a:endParaRPr lang="fr-FR" altLang="fr-FR" sz="1500" b="1" dirty="0">
              <a:solidFill>
                <a:srgbClr val="E51248"/>
              </a:solidFill>
              <a:latin typeface="Arial"/>
            </a:endParaRP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562842" y="1774478"/>
            <a:ext cx="2018167" cy="4616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fontAlgn="auto">
              <a:spcBef>
                <a:spcPts val="0"/>
              </a:spcBef>
              <a:spcAft>
                <a:spcPts val="0"/>
              </a:spcAft>
              <a:defRPr sz="1100">
                <a:solidFill>
                  <a:srgbClr val="581D74"/>
                </a:solidFill>
                <a:latin typeface="Arial"/>
                <a:cs typeface="Arial" panose="020B0604020202020204" pitchFamily="34" charset="0"/>
              </a:defRPr>
            </a:lvl1pPr>
            <a:lvl2pPr marL="426920" indent="3015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853841" indent="6030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280761" indent="9046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707680" indent="120617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5371" defTabSz="914148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2446" defTabSz="914148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199520" defTabSz="914148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6595" defTabSz="914148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De </a:t>
            </a: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 50 </a:t>
            </a:r>
            <a:r>
              <a:rPr lang="fr-FR" alt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000€</a:t>
            </a:r>
          </a:p>
          <a:p>
            <a:r>
              <a:rPr lang="fr-FR" alt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 (liée au risque client)</a:t>
            </a: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3160883" y="1899167"/>
            <a:ext cx="2343495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Taux fixe et selon la durée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160883" y="2794738"/>
            <a:ext cx="2592000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De 24 à 60 mois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6150715" y="2876318"/>
            <a:ext cx="2962996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De  36 à 60 mois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522536" y="3014912"/>
            <a:ext cx="2247835" cy="4616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Tarification de mise en place de l’enveloppe : aucun frais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522536" y="3702772"/>
            <a:ext cx="2247835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Enveloppe non revolving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522536" y="5078492"/>
            <a:ext cx="2247835" cy="4616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Valable 12 mois, à compter de l’activation de l’enveloppe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cxnSp>
        <p:nvCxnSpPr>
          <p:cNvPr id="20" name="Connecteur droit 19"/>
          <p:cNvCxnSpPr/>
          <p:nvPr/>
        </p:nvCxnSpPr>
        <p:spPr bwMode="auto">
          <a:xfrm>
            <a:off x="649229" y="1742060"/>
            <a:ext cx="1405267" cy="0"/>
          </a:xfrm>
          <a:prstGeom prst="line">
            <a:avLst/>
          </a:prstGeom>
          <a:solidFill>
            <a:srgbClr val="581D74"/>
          </a:solidFill>
          <a:ln w="12700" cap="flat" cmpd="sng" algn="ctr">
            <a:solidFill>
              <a:srgbClr val="E512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necteur droit 20"/>
          <p:cNvCxnSpPr/>
          <p:nvPr/>
        </p:nvCxnSpPr>
        <p:spPr bwMode="auto">
          <a:xfrm>
            <a:off x="3291977" y="1742060"/>
            <a:ext cx="1405267" cy="0"/>
          </a:xfrm>
          <a:prstGeom prst="line">
            <a:avLst/>
          </a:prstGeom>
          <a:solidFill>
            <a:srgbClr val="581D74"/>
          </a:solidFill>
          <a:ln w="12700" cap="flat" cmpd="sng" algn="ctr">
            <a:solidFill>
              <a:srgbClr val="E512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Connecteur droit 21"/>
          <p:cNvCxnSpPr/>
          <p:nvPr/>
        </p:nvCxnSpPr>
        <p:spPr bwMode="auto">
          <a:xfrm>
            <a:off x="6390773" y="1742060"/>
            <a:ext cx="1405267" cy="0"/>
          </a:xfrm>
          <a:prstGeom prst="line">
            <a:avLst/>
          </a:prstGeom>
          <a:solidFill>
            <a:srgbClr val="581D74"/>
          </a:solidFill>
          <a:ln w="12700" cap="flat" cmpd="sng" algn="ctr">
            <a:solidFill>
              <a:srgbClr val="E512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3160883" y="3237394"/>
            <a:ext cx="2592000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Sans justificatif / sans garantie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6150715" y="3311430"/>
            <a:ext cx="2962996" cy="4616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Sans justificatif (côté client). Le fournisseur transmet l’original de la facture à Natixis Lease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50715" y="1800910"/>
            <a:ext cx="2962996" cy="4616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</a:rPr>
              <a:t>Taux fixe : Barèmes et conditions standards de Front Lease</a:t>
            </a: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6150715" y="4386838"/>
            <a:ext cx="2962996" cy="4616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Assurances optionnelles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Bris de machine / perte financière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3160883" y="3680048"/>
            <a:ext cx="2592000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Frais de tirage: 75€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6150715" y="3951726"/>
            <a:ext cx="2962996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Frais de tirage: offert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522536" y="2562282"/>
            <a:ext cx="2247835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Tirages multiples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3160883" y="2352082"/>
            <a:ext cx="2592000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Montant du financement minimum : 5 000€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31" name="TextBox 14"/>
          <p:cNvSpPr txBox="1">
            <a:spLocks noChangeArrowheads="1"/>
          </p:cNvSpPr>
          <p:nvPr/>
        </p:nvSpPr>
        <p:spPr bwMode="auto">
          <a:xfrm>
            <a:off x="6150715" y="2441206"/>
            <a:ext cx="2962996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Montant du financement minimum : 5 000€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sp>
        <p:nvSpPr>
          <p:cNvPr id="32" name="TextBox 14"/>
          <p:cNvSpPr txBox="1">
            <a:spLocks noChangeArrowheads="1"/>
          </p:cNvSpPr>
          <p:nvPr/>
        </p:nvSpPr>
        <p:spPr bwMode="auto">
          <a:xfrm>
            <a:off x="6150715" y="5027134"/>
            <a:ext cx="2962996" cy="276973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Encours max (crédit-bail) : 550K€</a:t>
            </a:r>
          </a:p>
        </p:txBody>
      </p:sp>
      <p:sp>
        <p:nvSpPr>
          <p:cNvPr id="34" name="TextBox 14"/>
          <p:cNvSpPr txBox="1">
            <a:spLocks noChangeArrowheads="1"/>
          </p:cNvSpPr>
          <p:nvPr/>
        </p:nvSpPr>
        <p:spPr bwMode="auto">
          <a:xfrm>
            <a:off x="6150715" y="5462249"/>
            <a:ext cx="2962996" cy="646305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Structure de l’opération :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50% du risque porté par l’établissement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50% porté par Natixis Lease</a:t>
            </a:r>
          </a:p>
        </p:txBody>
      </p:sp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3160883" y="4439653"/>
            <a:ext cx="2592000" cy="646305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Structure de l’opération :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100 % du risque porté par l’établissement</a:t>
            </a:r>
          </a:p>
        </p:txBody>
      </p: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522536" y="4185448"/>
            <a:ext cx="2247835" cy="646305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Proposition commerciale valable 3 mois à réception de l’e-mail par le client pro	</a:t>
            </a:r>
            <a:endParaRPr lang="fr-FR" altLang="fr-FR" sz="1200" dirty="0">
              <a:solidFill>
                <a:srgbClr val="000000">
                  <a:lumMod val="65000"/>
                  <a:lumOff val="35000"/>
                </a:srgbClr>
              </a:solidFill>
              <a:latin typeface="Arial Narrow"/>
            </a:endParaRPr>
          </a:p>
        </p:txBody>
      </p:sp>
      <p:grpSp>
        <p:nvGrpSpPr>
          <p:cNvPr id="37" name="Shape 606"/>
          <p:cNvGrpSpPr/>
          <p:nvPr/>
        </p:nvGrpSpPr>
        <p:grpSpPr>
          <a:xfrm>
            <a:off x="417400" y="5717627"/>
            <a:ext cx="493960" cy="362073"/>
            <a:chOff x="5247525" y="3007275"/>
            <a:chExt cx="517575" cy="384825"/>
          </a:xfrm>
        </p:grpSpPr>
        <p:sp>
          <p:nvSpPr>
            <p:cNvPr id="38" name="Shape 60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Shape 60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0" name="Shape 606"/>
          <p:cNvGrpSpPr/>
          <p:nvPr/>
        </p:nvGrpSpPr>
        <p:grpSpPr>
          <a:xfrm>
            <a:off x="251520" y="1838668"/>
            <a:ext cx="404273" cy="339800"/>
            <a:chOff x="5247525" y="3007275"/>
            <a:chExt cx="517575" cy="384825"/>
          </a:xfrm>
        </p:grpSpPr>
        <p:sp>
          <p:nvSpPr>
            <p:cNvPr id="41" name="Shape 60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Shape 60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3" name="Shape 606"/>
          <p:cNvGrpSpPr/>
          <p:nvPr/>
        </p:nvGrpSpPr>
        <p:grpSpPr>
          <a:xfrm>
            <a:off x="2791106" y="3726460"/>
            <a:ext cx="404273" cy="339800"/>
            <a:chOff x="5247525" y="3007275"/>
            <a:chExt cx="517575" cy="384825"/>
          </a:xfrm>
        </p:grpSpPr>
        <p:sp>
          <p:nvSpPr>
            <p:cNvPr id="44" name="Shape 60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Shape 60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6" name="Shape 606"/>
          <p:cNvGrpSpPr/>
          <p:nvPr/>
        </p:nvGrpSpPr>
        <p:grpSpPr>
          <a:xfrm>
            <a:off x="2791106" y="1863970"/>
            <a:ext cx="404273" cy="339800"/>
            <a:chOff x="5247525" y="3007275"/>
            <a:chExt cx="517575" cy="384825"/>
          </a:xfrm>
        </p:grpSpPr>
        <p:sp>
          <p:nvSpPr>
            <p:cNvPr id="47" name="Shape 60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Shape 60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9" name="Shape 606"/>
          <p:cNvGrpSpPr/>
          <p:nvPr/>
        </p:nvGrpSpPr>
        <p:grpSpPr>
          <a:xfrm>
            <a:off x="5781966" y="1863970"/>
            <a:ext cx="404273" cy="339800"/>
            <a:chOff x="5247525" y="3007275"/>
            <a:chExt cx="517575" cy="384825"/>
          </a:xfrm>
        </p:grpSpPr>
        <p:sp>
          <p:nvSpPr>
            <p:cNvPr id="50" name="Shape 60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" name="Shape 60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00B2C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77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Accessibilité et éligibilité à l’offre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4287624" y="1556792"/>
            <a:ext cx="4604856" cy="4758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Clients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du segment PRO au sens </a:t>
            </a:r>
            <a:r>
              <a:rPr lang="fr-FR" sz="130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McDonough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(MN102)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Clients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professionnels actifs hors décédés et SCI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Avec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note de risque de crédit de 1 à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6 ;</a:t>
            </a:r>
            <a:endParaRPr lang="fr-FR" sz="13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ntreprises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crées depuis 24 mois ou plus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lients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depuis plus de 6 mois dans la caisse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vec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DRC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complet ;</a:t>
            </a:r>
            <a:endParaRPr lang="fr-FR" sz="13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vec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numéro de SIREN renseigné ; 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vec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un Bilan datant 2 ans ou moins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vec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email renseigné et non </a:t>
            </a:r>
            <a:r>
              <a:rPr lang="fr-FR" sz="130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optout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(du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pro ou du dirigeant)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vec un tel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mobile renseigné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irigeants/pro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âgés de 18 à 63 ans (exclu) ;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quipés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de DEI pro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.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Code NAF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Chiffre d’affaires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renseigné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CA &gt; 80k€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Date du dernier Bilan &gt; à 18 mois</a:t>
            </a:r>
          </a:p>
          <a:p>
            <a:pPr lvl="0">
              <a:buClr>
                <a:srgbClr val="FF0000"/>
              </a:buClr>
              <a:defRPr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Sont exclus : les auto entrepreneurs, clients avec LCPA Actif, code NAF 5610C (restauration rapide ) Client CE NET, inscrit sur </a:t>
            </a:r>
            <a:r>
              <a:rPr lang="fr-FR" sz="1300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Watchlist</a:t>
            </a:r>
            <a:endParaRPr lang="fr-FR" sz="13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Encours brut crédit-bail chez </a:t>
            </a:r>
            <a:r>
              <a:rPr kumimoji="0" lang="fr-FR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Natixis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Lease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&lt; 550 K€</a:t>
            </a:r>
            <a:endParaRPr kumimoji="0" lang="fr-FR" sz="1300" b="0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Encours net crédit-bail </a:t>
            </a:r>
            <a:r>
              <a:rPr kumimoji="0" lang="fr-FR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Natixis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Lease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&lt; 275 K€</a:t>
            </a:r>
            <a:endParaRPr kumimoji="0" lang="fr-FR" sz="1300" b="0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23316" y="2313449"/>
            <a:ext cx="36609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05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La souscription d’un crédit équipement ou crédit-bail en ligne depuis un lien dans le menu des espaces de </a:t>
            </a:r>
            <a:r>
              <a:rPr lang="fr-FR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B</a:t>
            </a:r>
            <a:r>
              <a:rPr lang="fr-FR" sz="105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anques à Distance.</a:t>
            </a:r>
            <a:endParaRPr lang="fr-FR" sz="600" dirty="0">
              <a:solidFill>
                <a:srgbClr val="000000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553535" y="2998118"/>
            <a:ext cx="1000558" cy="430924"/>
            <a:chOff x="1433070" y="2440931"/>
            <a:chExt cx="1000558" cy="430924"/>
          </a:xfrm>
        </p:grpSpPr>
        <p:sp>
          <p:nvSpPr>
            <p:cNvPr id="9" name="Shape 600"/>
            <p:cNvSpPr/>
            <p:nvPr/>
          </p:nvSpPr>
          <p:spPr>
            <a:xfrm>
              <a:off x="2097891" y="2440931"/>
              <a:ext cx="335737" cy="430924"/>
            </a:xfrm>
            <a:custGeom>
              <a:avLst/>
              <a:gdLst/>
              <a:ahLst/>
              <a:cxnLst/>
              <a:rect l="0" t="0" r="0" b="0"/>
              <a:pathLst>
                <a:path w="15978" h="20508" fill="none" extrusionOk="0">
                  <a:moveTo>
                    <a:pt x="15977" y="1292"/>
                  </a:moveTo>
                  <a:lnTo>
                    <a:pt x="15977" y="19217"/>
                  </a:lnTo>
                  <a:lnTo>
                    <a:pt x="15977" y="19217"/>
                  </a:lnTo>
                  <a:lnTo>
                    <a:pt x="15953" y="19485"/>
                  </a:lnTo>
                  <a:lnTo>
                    <a:pt x="15880" y="19728"/>
                  </a:lnTo>
                  <a:lnTo>
                    <a:pt x="15758" y="19948"/>
                  </a:lnTo>
                  <a:lnTo>
                    <a:pt x="15612" y="20142"/>
                  </a:lnTo>
                  <a:lnTo>
                    <a:pt x="15417" y="20289"/>
                  </a:lnTo>
                  <a:lnTo>
                    <a:pt x="15198" y="20410"/>
                  </a:lnTo>
                  <a:lnTo>
                    <a:pt x="14955" y="20483"/>
                  </a:lnTo>
                  <a:lnTo>
                    <a:pt x="14711" y="20508"/>
                  </a:lnTo>
                  <a:lnTo>
                    <a:pt x="1267" y="20508"/>
                  </a:lnTo>
                  <a:lnTo>
                    <a:pt x="1267" y="20508"/>
                  </a:lnTo>
                  <a:lnTo>
                    <a:pt x="1023" y="20483"/>
                  </a:lnTo>
                  <a:lnTo>
                    <a:pt x="780" y="20410"/>
                  </a:lnTo>
                  <a:lnTo>
                    <a:pt x="561" y="20289"/>
                  </a:lnTo>
                  <a:lnTo>
                    <a:pt x="366" y="20142"/>
                  </a:lnTo>
                  <a:lnTo>
                    <a:pt x="220" y="19948"/>
                  </a:lnTo>
                  <a:lnTo>
                    <a:pt x="98" y="19728"/>
                  </a:lnTo>
                  <a:lnTo>
                    <a:pt x="25" y="19485"/>
                  </a:lnTo>
                  <a:lnTo>
                    <a:pt x="1" y="19217"/>
                  </a:lnTo>
                  <a:lnTo>
                    <a:pt x="1" y="1292"/>
                  </a:lnTo>
                  <a:lnTo>
                    <a:pt x="1" y="1292"/>
                  </a:lnTo>
                  <a:lnTo>
                    <a:pt x="25" y="1024"/>
                  </a:lnTo>
                  <a:lnTo>
                    <a:pt x="98" y="780"/>
                  </a:lnTo>
                  <a:lnTo>
                    <a:pt x="220" y="561"/>
                  </a:lnTo>
                  <a:lnTo>
                    <a:pt x="366" y="366"/>
                  </a:lnTo>
                  <a:lnTo>
                    <a:pt x="561" y="220"/>
                  </a:lnTo>
                  <a:lnTo>
                    <a:pt x="780" y="98"/>
                  </a:lnTo>
                  <a:lnTo>
                    <a:pt x="1023" y="25"/>
                  </a:lnTo>
                  <a:lnTo>
                    <a:pt x="1267" y="1"/>
                  </a:lnTo>
                  <a:lnTo>
                    <a:pt x="14711" y="1"/>
                  </a:lnTo>
                  <a:lnTo>
                    <a:pt x="14711" y="1"/>
                  </a:lnTo>
                  <a:lnTo>
                    <a:pt x="14955" y="25"/>
                  </a:lnTo>
                  <a:lnTo>
                    <a:pt x="15198" y="98"/>
                  </a:lnTo>
                  <a:lnTo>
                    <a:pt x="15417" y="220"/>
                  </a:lnTo>
                  <a:lnTo>
                    <a:pt x="15612" y="366"/>
                  </a:lnTo>
                  <a:lnTo>
                    <a:pt x="15758" y="561"/>
                  </a:lnTo>
                  <a:lnTo>
                    <a:pt x="15880" y="780"/>
                  </a:lnTo>
                  <a:lnTo>
                    <a:pt x="15953" y="1024"/>
                  </a:lnTo>
                  <a:lnTo>
                    <a:pt x="15977" y="1292"/>
                  </a:lnTo>
                  <a:lnTo>
                    <a:pt x="15977" y="1292"/>
                  </a:lnTo>
                  <a:close/>
                  <a:moveTo>
                    <a:pt x="7989" y="19899"/>
                  </a:moveTo>
                  <a:lnTo>
                    <a:pt x="7989" y="19899"/>
                  </a:lnTo>
                  <a:lnTo>
                    <a:pt x="8159" y="19875"/>
                  </a:lnTo>
                  <a:lnTo>
                    <a:pt x="8306" y="19826"/>
                  </a:lnTo>
                  <a:lnTo>
                    <a:pt x="8452" y="19753"/>
                  </a:lnTo>
                  <a:lnTo>
                    <a:pt x="8574" y="19655"/>
                  </a:lnTo>
                  <a:lnTo>
                    <a:pt x="8671" y="19534"/>
                  </a:lnTo>
                  <a:lnTo>
                    <a:pt x="8744" y="19387"/>
                  </a:lnTo>
                  <a:lnTo>
                    <a:pt x="8793" y="19241"/>
                  </a:lnTo>
                  <a:lnTo>
                    <a:pt x="8817" y="19071"/>
                  </a:lnTo>
                  <a:lnTo>
                    <a:pt x="8817" y="19071"/>
                  </a:lnTo>
                  <a:lnTo>
                    <a:pt x="8793" y="18900"/>
                  </a:lnTo>
                  <a:lnTo>
                    <a:pt x="8744" y="18754"/>
                  </a:lnTo>
                  <a:lnTo>
                    <a:pt x="8671" y="18608"/>
                  </a:lnTo>
                  <a:lnTo>
                    <a:pt x="8574" y="18486"/>
                  </a:lnTo>
                  <a:lnTo>
                    <a:pt x="8452" y="18389"/>
                  </a:lnTo>
                  <a:lnTo>
                    <a:pt x="8306" y="18316"/>
                  </a:lnTo>
                  <a:lnTo>
                    <a:pt x="8159" y="18267"/>
                  </a:lnTo>
                  <a:lnTo>
                    <a:pt x="7989" y="18243"/>
                  </a:lnTo>
                  <a:lnTo>
                    <a:pt x="7989" y="18243"/>
                  </a:lnTo>
                  <a:lnTo>
                    <a:pt x="7819" y="18267"/>
                  </a:lnTo>
                  <a:lnTo>
                    <a:pt x="7672" y="18316"/>
                  </a:lnTo>
                  <a:lnTo>
                    <a:pt x="7526" y="18389"/>
                  </a:lnTo>
                  <a:lnTo>
                    <a:pt x="7404" y="18486"/>
                  </a:lnTo>
                  <a:lnTo>
                    <a:pt x="7307" y="18608"/>
                  </a:lnTo>
                  <a:lnTo>
                    <a:pt x="7234" y="18754"/>
                  </a:lnTo>
                  <a:lnTo>
                    <a:pt x="7185" y="18900"/>
                  </a:lnTo>
                  <a:lnTo>
                    <a:pt x="7161" y="19071"/>
                  </a:lnTo>
                  <a:lnTo>
                    <a:pt x="7161" y="19071"/>
                  </a:lnTo>
                  <a:lnTo>
                    <a:pt x="7185" y="19241"/>
                  </a:lnTo>
                  <a:lnTo>
                    <a:pt x="7234" y="19387"/>
                  </a:lnTo>
                  <a:lnTo>
                    <a:pt x="7307" y="19534"/>
                  </a:lnTo>
                  <a:lnTo>
                    <a:pt x="7404" y="19655"/>
                  </a:lnTo>
                  <a:lnTo>
                    <a:pt x="7526" y="19753"/>
                  </a:lnTo>
                  <a:lnTo>
                    <a:pt x="7672" y="19826"/>
                  </a:lnTo>
                  <a:lnTo>
                    <a:pt x="7819" y="19875"/>
                  </a:lnTo>
                  <a:lnTo>
                    <a:pt x="7989" y="19899"/>
                  </a:lnTo>
                  <a:lnTo>
                    <a:pt x="7989" y="19899"/>
                  </a:lnTo>
                  <a:close/>
                  <a:moveTo>
                    <a:pt x="14394" y="1584"/>
                  </a:moveTo>
                  <a:lnTo>
                    <a:pt x="1584" y="1584"/>
                  </a:lnTo>
                  <a:lnTo>
                    <a:pt x="1584" y="17634"/>
                  </a:lnTo>
                  <a:lnTo>
                    <a:pt x="14394" y="17634"/>
                  </a:lnTo>
                  <a:lnTo>
                    <a:pt x="14394" y="1584"/>
                  </a:lnTo>
                  <a:close/>
                </a:path>
              </a:pathLst>
            </a:custGeom>
            <a:solidFill>
              <a:srgbClr val="E51248"/>
            </a:solidFill>
            <a:ln w="12175" cap="rnd" cmpd="sng">
              <a:solidFill>
                <a:srgbClr val="E5124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10" name="Shape 602"/>
            <p:cNvGrpSpPr/>
            <p:nvPr/>
          </p:nvGrpSpPr>
          <p:grpSpPr>
            <a:xfrm>
              <a:off x="1433070" y="2471394"/>
              <a:ext cx="387932" cy="367466"/>
              <a:chOff x="2583100" y="2973775"/>
              <a:chExt cx="461550" cy="437200"/>
            </a:xfrm>
            <a:solidFill>
              <a:srgbClr val="E51248"/>
            </a:solidFill>
          </p:grpSpPr>
          <p:sp>
            <p:nvSpPr>
              <p:cNvPr id="11" name="Shape 603"/>
              <p:cNvSpPr/>
              <p:nvPr/>
            </p:nvSpPr>
            <p:spPr>
              <a:xfrm>
                <a:off x="2701225" y="3315975"/>
                <a:ext cx="225300" cy="95000"/>
              </a:xfrm>
              <a:custGeom>
                <a:avLst/>
                <a:gdLst/>
                <a:ahLst/>
                <a:cxnLst/>
                <a:rect l="0" t="0" r="0" b="0"/>
                <a:pathLst>
                  <a:path w="9012" h="3800" fill="none" extrusionOk="0">
                    <a:moveTo>
                      <a:pt x="2947" y="0"/>
                    </a:moveTo>
                    <a:lnTo>
                      <a:pt x="2947" y="2947"/>
                    </a:lnTo>
                    <a:lnTo>
                      <a:pt x="853" y="2947"/>
                    </a:lnTo>
                    <a:lnTo>
                      <a:pt x="853" y="2947"/>
                    </a:lnTo>
                    <a:lnTo>
                      <a:pt x="682" y="2947"/>
                    </a:lnTo>
                    <a:lnTo>
                      <a:pt x="512" y="2996"/>
                    </a:lnTo>
                    <a:lnTo>
                      <a:pt x="365" y="3093"/>
                    </a:lnTo>
                    <a:lnTo>
                      <a:pt x="244" y="3191"/>
                    </a:lnTo>
                    <a:lnTo>
                      <a:pt x="146" y="3313"/>
                    </a:lnTo>
                    <a:lnTo>
                      <a:pt x="49" y="3459"/>
                    </a:lnTo>
                    <a:lnTo>
                      <a:pt x="0" y="3629"/>
                    </a:lnTo>
                    <a:lnTo>
                      <a:pt x="0" y="3800"/>
                    </a:lnTo>
                    <a:lnTo>
                      <a:pt x="9011" y="3800"/>
                    </a:lnTo>
                    <a:lnTo>
                      <a:pt x="9011" y="3800"/>
                    </a:lnTo>
                    <a:lnTo>
                      <a:pt x="9011" y="3629"/>
                    </a:lnTo>
                    <a:lnTo>
                      <a:pt x="8963" y="3459"/>
                    </a:lnTo>
                    <a:lnTo>
                      <a:pt x="8865" y="3313"/>
                    </a:lnTo>
                    <a:lnTo>
                      <a:pt x="8768" y="3191"/>
                    </a:lnTo>
                    <a:lnTo>
                      <a:pt x="8646" y="3093"/>
                    </a:lnTo>
                    <a:lnTo>
                      <a:pt x="8500" y="2996"/>
                    </a:lnTo>
                    <a:lnTo>
                      <a:pt x="8330" y="2947"/>
                    </a:lnTo>
                    <a:lnTo>
                      <a:pt x="8159" y="2947"/>
                    </a:lnTo>
                    <a:lnTo>
                      <a:pt x="6065" y="2947"/>
                    </a:lnTo>
                    <a:lnTo>
                      <a:pt x="6065" y="0"/>
                    </a:lnTo>
                  </a:path>
                </a:pathLst>
              </a:custGeom>
              <a:grpFill/>
              <a:ln w="12175" cap="rnd" cmpd="sng">
                <a:solidFill>
                  <a:srgbClr val="E5124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algn="ctr" fontAlgn="base">
                  <a:spcAft>
                    <a:spcPct val="0"/>
                  </a:spcAft>
                  <a:defRPr/>
                </a:pPr>
                <a:endParaRPr kern="0" dirty="0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" name="Shape 604"/>
              <p:cNvSpPr/>
              <p:nvPr/>
            </p:nvSpPr>
            <p:spPr>
              <a:xfrm>
                <a:off x="2583100" y="2973775"/>
                <a:ext cx="461550" cy="336125"/>
              </a:xfrm>
              <a:custGeom>
                <a:avLst/>
                <a:gdLst/>
                <a:ahLst/>
                <a:cxnLst/>
                <a:rect l="0" t="0" r="0" b="0"/>
                <a:pathLst>
                  <a:path w="18462" h="13445" fill="none" extrusionOk="0">
                    <a:moveTo>
                      <a:pt x="17974" y="1"/>
                    </a:moveTo>
                    <a:lnTo>
                      <a:pt x="487" y="1"/>
                    </a:lnTo>
                    <a:lnTo>
                      <a:pt x="487" y="1"/>
                    </a:lnTo>
                    <a:lnTo>
                      <a:pt x="390" y="1"/>
                    </a:lnTo>
                    <a:lnTo>
                      <a:pt x="317" y="50"/>
                    </a:lnTo>
                    <a:lnTo>
                      <a:pt x="220" y="74"/>
                    </a:lnTo>
                    <a:lnTo>
                      <a:pt x="146" y="147"/>
                    </a:lnTo>
                    <a:lnTo>
                      <a:pt x="98" y="220"/>
                    </a:lnTo>
                    <a:lnTo>
                      <a:pt x="49" y="293"/>
                    </a:lnTo>
                    <a:lnTo>
                      <a:pt x="25" y="390"/>
                    </a:lnTo>
                    <a:lnTo>
                      <a:pt x="0" y="488"/>
                    </a:lnTo>
                    <a:lnTo>
                      <a:pt x="0" y="12958"/>
                    </a:lnTo>
                    <a:lnTo>
                      <a:pt x="0" y="12958"/>
                    </a:lnTo>
                    <a:lnTo>
                      <a:pt x="25" y="13055"/>
                    </a:lnTo>
                    <a:lnTo>
                      <a:pt x="49" y="13152"/>
                    </a:lnTo>
                    <a:lnTo>
                      <a:pt x="98" y="13226"/>
                    </a:lnTo>
                    <a:lnTo>
                      <a:pt x="146" y="13299"/>
                    </a:lnTo>
                    <a:lnTo>
                      <a:pt x="220" y="13372"/>
                    </a:lnTo>
                    <a:lnTo>
                      <a:pt x="317" y="13396"/>
                    </a:lnTo>
                    <a:lnTo>
                      <a:pt x="390" y="13445"/>
                    </a:lnTo>
                    <a:lnTo>
                      <a:pt x="487" y="13445"/>
                    </a:lnTo>
                    <a:lnTo>
                      <a:pt x="17974" y="13445"/>
                    </a:lnTo>
                    <a:lnTo>
                      <a:pt x="17974" y="13445"/>
                    </a:lnTo>
                    <a:lnTo>
                      <a:pt x="18072" y="13445"/>
                    </a:lnTo>
                    <a:lnTo>
                      <a:pt x="18145" y="13396"/>
                    </a:lnTo>
                    <a:lnTo>
                      <a:pt x="18242" y="13372"/>
                    </a:lnTo>
                    <a:lnTo>
                      <a:pt x="18315" y="13299"/>
                    </a:lnTo>
                    <a:lnTo>
                      <a:pt x="18364" y="13226"/>
                    </a:lnTo>
                    <a:lnTo>
                      <a:pt x="18413" y="13152"/>
                    </a:lnTo>
                    <a:lnTo>
                      <a:pt x="18437" y="13055"/>
                    </a:lnTo>
                    <a:lnTo>
                      <a:pt x="18461" y="12958"/>
                    </a:lnTo>
                    <a:lnTo>
                      <a:pt x="18461" y="488"/>
                    </a:lnTo>
                    <a:lnTo>
                      <a:pt x="18461" y="488"/>
                    </a:lnTo>
                    <a:lnTo>
                      <a:pt x="18437" y="390"/>
                    </a:lnTo>
                    <a:lnTo>
                      <a:pt x="18413" y="293"/>
                    </a:lnTo>
                    <a:lnTo>
                      <a:pt x="18364" y="220"/>
                    </a:lnTo>
                    <a:lnTo>
                      <a:pt x="18315" y="147"/>
                    </a:lnTo>
                    <a:lnTo>
                      <a:pt x="18242" y="74"/>
                    </a:lnTo>
                    <a:lnTo>
                      <a:pt x="18145" y="50"/>
                    </a:lnTo>
                    <a:lnTo>
                      <a:pt x="18072" y="1"/>
                    </a:lnTo>
                    <a:lnTo>
                      <a:pt x="17974" y="1"/>
                    </a:lnTo>
                    <a:lnTo>
                      <a:pt x="17974" y="1"/>
                    </a:lnTo>
                    <a:close/>
                    <a:moveTo>
                      <a:pt x="17000" y="11983"/>
                    </a:moveTo>
                    <a:lnTo>
                      <a:pt x="1462" y="11983"/>
                    </a:lnTo>
                    <a:lnTo>
                      <a:pt x="1462" y="1462"/>
                    </a:lnTo>
                    <a:lnTo>
                      <a:pt x="17000" y="1462"/>
                    </a:lnTo>
                    <a:lnTo>
                      <a:pt x="17000" y="11983"/>
                    </a:lnTo>
                    <a:close/>
                  </a:path>
                </a:pathLst>
              </a:custGeom>
              <a:grpFill/>
              <a:ln w="12175" cap="rnd" cmpd="sng">
                <a:solidFill>
                  <a:srgbClr val="E5124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algn="ctr" fontAlgn="base">
                  <a:spcAft>
                    <a:spcPct val="0"/>
                  </a:spcAft>
                  <a:defRPr/>
                </a:pPr>
                <a:endParaRPr kern="0" dirty="0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13" name="Groupe 12"/>
          <p:cNvGrpSpPr/>
          <p:nvPr/>
        </p:nvGrpSpPr>
        <p:grpSpPr>
          <a:xfrm>
            <a:off x="1582107" y="4197454"/>
            <a:ext cx="943414" cy="435945"/>
            <a:chOff x="1659950" y="3640267"/>
            <a:chExt cx="943414" cy="435945"/>
          </a:xfrm>
        </p:grpSpPr>
        <p:sp>
          <p:nvSpPr>
            <p:cNvPr id="14" name="Shape 479"/>
            <p:cNvSpPr/>
            <p:nvPr/>
          </p:nvSpPr>
          <p:spPr>
            <a:xfrm>
              <a:off x="2128180" y="3640267"/>
              <a:ext cx="475184" cy="414664"/>
            </a:xfrm>
            <a:custGeom>
              <a:avLst/>
              <a:gdLst/>
              <a:ahLst/>
              <a:cxnLst/>
              <a:rect l="0" t="0" r="0" b="0"/>
              <a:pathLst>
                <a:path w="18365" h="16026" fill="none" extrusionOk="0">
                  <a:moveTo>
                    <a:pt x="9182" y="0"/>
                  </a:moveTo>
                  <a:lnTo>
                    <a:pt x="0" y="8841"/>
                  </a:lnTo>
                  <a:lnTo>
                    <a:pt x="2874" y="8841"/>
                  </a:lnTo>
                  <a:lnTo>
                    <a:pt x="2874" y="15246"/>
                  </a:lnTo>
                  <a:lnTo>
                    <a:pt x="2874" y="15246"/>
                  </a:lnTo>
                  <a:lnTo>
                    <a:pt x="2899" y="15417"/>
                  </a:lnTo>
                  <a:lnTo>
                    <a:pt x="2947" y="15563"/>
                  </a:lnTo>
                  <a:lnTo>
                    <a:pt x="3020" y="15685"/>
                  </a:lnTo>
                  <a:lnTo>
                    <a:pt x="3093" y="15806"/>
                  </a:lnTo>
                  <a:lnTo>
                    <a:pt x="3215" y="15904"/>
                  </a:lnTo>
                  <a:lnTo>
                    <a:pt x="3361" y="15977"/>
                  </a:lnTo>
                  <a:lnTo>
                    <a:pt x="3508" y="16026"/>
                  </a:lnTo>
                  <a:lnTo>
                    <a:pt x="3654" y="16026"/>
                  </a:lnTo>
                  <a:lnTo>
                    <a:pt x="7404" y="16026"/>
                  </a:lnTo>
                  <a:lnTo>
                    <a:pt x="7404" y="13420"/>
                  </a:lnTo>
                  <a:lnTo>
                    <a:pt x="7404" y="13420"/>
                  </a:lnTo>
                  <a:lnTo>
                    <a:pt x="7429" y="13127"/>
                  </a:lnTo>
                  <a:lnTo>
                    <a:pt x="7526" y="12860"/>
                  </a:lnTo>
                  <a:lnTo>
                    <a:pt x="7648" y="12616"/>
                  </a:lnTo>
                  <a:lnTo>
                    <a:pt x="7818" y="12421"/>
                  </a:lnTo>
                  <a:lnTo>
                    <a:pt x="8038" y="12251"/>
                  </a:lnTo>
                  <a:lnTo>
                    <a:pt x="8257" y="12129"/>
                  </a:lnTo>
                  <a:lnTo>
                    <a:pt x="8525" y="12031"/>
                  </a:lnTo>
                  <a:lnTo>
                    <a:pt x="8817" y="12007"/>
                  </a:lnTo>
                  <a:lnTo>
                    <a:pt x="9548" y="12007"/>
                  </a:lnTo>
                  <a:lnTo>
                    <a:pt x="9548" y="12007"/>
                  </a:lnTo>
                  <a:lnTo>
                    <a:pt x="9840" y="12031"/>
                  </a:lnTo>
                  <a:lnTo>
                    <a:pt x="10108" y="12129"/>
                  </a:lnTo>
                  <a:lnTo>
                    <a:pt x="10327" y="12251"/>
                  </a:lnTo>
                  <a:lnTo>
                    <a:pt x="10546" y="12421"/>
                  </a:lnTo>
                  <a:lnTo>
                    <a:pt x="10717" y="12616"/>
                  </a:lnTo>
                  <a:lnTo>
                    <a:pt x="10838" y="12860"/>
                  </a:lnTo>
                  <a:lnTo>
                    <a:pt x="10936" y="13127"/>
                  </a:lnTo>
                  <a:lnTo>
                    <a:pt x="10960" y="13420"/>
                  </a:lnTo>
                  <a:lnTo>
                    <a:pt x="10960" y="16026"/>
                  </a:lnTo>
                  <a:lnTo>
                    <a:pt x="14711" y="16026"/>
                  </a:lnTo>
                  <a:lnTo>
                    <a:pt x="14711" y="16026"/>
                  </a:lnTo>
                  <a:lnTo>
                    <a:pt x="14857" y="16026"/>
                  </a:lnTo>
                  <a:lnTo>
                    <a:pt x="15003" y="15977"/>
                  </a:lnTo>
                  <a:lnTo>
                    <a:pt x="15149" y="15904"/>
                  </a:lnTo>
                  <a:lnTo>
                    <a:pt x="15271" y="15806"/>
                  </a:lnTo>
                  <a:lnTo>
                    <a:pt x="15344" y="15685"/>
                  </a:lnTo>
                  <a:lnTo>
                    <a:pt x="15417" y="15563"/>
                  </a:lnTo>
                  <a:lnTo>
                    <a:pt x="15466" y="15417"/>
                  </a:lnTo>
                  <a:lnTo>
                    <a:pt x="15490" y="15246"/>
                  </a:lnTo>
                  <a:lnTo>
                    <a:pt x="15490" y="8841"/>
                  </a:lnTo>
                  <a:lnTo>
                    <a:pt x="18364" y="8841"/>
                  </a:lnTo>
                  <a:lnTo>
                    <a:pt x="918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E5124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Shape 601"/>
            <p:cNvSpPr/>
            <p:nvPr/>
          </p:nvSpPr>
          <p:spPr>
            <a:xfrm>
              <a:off x="1659950" y="3645288"/>
              <a:ext cx="248745" cy="430924"/>
            </a:xfrm>
            <a:custGeom>
              <a:avLst/>
              <a:gdLst/>
              <a:ahLst/>
              <a:cxnLst/>
              <a:rect l="0" t="0" r="0" b="0"/>
              <a:pathLst>
                <a:path w="11838" h="20508" fill="none" extrusionOk="0">
                  <a:moveTo>
                    <a:pt x="10547" y="1"/>
                  </a:moveTo>
                  <a:lnTo>
                    <a:pt x="1292" y="1"/>
                  </a:lnTo>
                  <a:lnTo>
                    <a:pt x="1292" y="1"/>
                  </a:lnTo>
                  <a:lnTo>
                    <a:pt x="1024" y="25"/>
                  </a:lnTo>
                  <a:lnTo>
                    <a:pt x="780" y="98"/>
                  </a:lnTo>
                  <a:lnTo>
                    <a:pt x="561" y="220"/>
                  </a:lnTo>
                  <a:lnTo>
                    <a:pt x="366" y="366"/>
                  </a:lnTo>
                  <a:lnTo>
                    <a:pt x="220" y="561"/>
                  </a:lnTo>
                  <a:lnTo>
                    <a:pt x="98" y="780"/>
                  </a:lnTo>
                  <a:lnTo>
                    <a:pt x="25" y="1024"/>
                  </a:lnTo>
                  <a:lnTo>
                    <a:pt x="1" y="1292"/>
                  </a:lnTo>
                  <a:lnTo>
                    <a:pt x="1" y="19217"/>
                  </a:lnTo>
                  <a:lnTo>
                    <a:pt x="1" y="19217"/>
                  </a:lnTo>
                  <a:lnTo>
                    <a:pt x="25" y="19485"/>
                  </a:lnTo>
                  <a:lnTo>
                    <a:pt x="98" y="19728"/>
                  </a:lnTo>
                  <a:lnTo>
                    <a:pt x="220" y="19948"/>
                  </a:lnTo>
                  <a:lnTo>
                    <a:pt x="366" y="20142"/>
                  </a:lnTo>
                  <a:lnTo>
                    <a:pt x="561" y="20289"/>
                  </a:lnTo>
                  <a:lnTo>
                    <a:pt x="780" y="20410"/>
                  </a:lnTo>
                  <a:lnTo>
                    <a:pt x="1024" y="20483"/>
                  </a:lnTo>
                  <a:lnTo>
                    <a:pt x="1292" y="20508"/>
                  </a:lnTo>
                  <a:lnTo>
                    <a:pt x="10547" y="20508"/>
                  </a:lnTo>
                  <a:lnTo>
                    <a:pt x="10547" y="20508"/>
                  </a:lnTo>
                  <a:lnTo>
                    <a:pt x="10814" y="20483"/>
                  </a:lnTo>
                  <a:lnTo>
                    <a:pt x="11058" y="20410"/>
                  </a:lnTo>
                  <a:lnTo>
                    <a:pt x="11277" y="20289"/>
                  </a:lnTo>
                  <a:lnTo>
                    <a:pt x="11472" y="20142"/>
                  </a:lnTo>
                  <a:lnTo>
                    <a:pt x="11618" y="19948"/>
                  </a:lnTo>
                  <a:lnTo>
                    <a:pt x="11740" y="19728"/>
                  </a:lnTo>
                  <a:lnTo>
                    <a:pt x="11813" y="19485"/>
                  </a:lnTo>
                  <a:lnTo>
                    <a:pt x="11837" y="19217"/>
                  </a:lnTo>
                  <a:lnTo>
                    <a:pt x="11837" y="1292"/>
                  </a:lnTo>
                  <a:lnTo>
                    <a:pt x="11837" y="1292"/>
                  </a:lnTo>
                  <a:lnTo>
                    <a:pt x="11813" y="1024"/>
                  </a:lnTo>
                  <a:lnTo>
                    <a:pt x="11740" y="780"/>
                  </a:lnTo>
                  <a:lnTo>
                    <a:pt x="11618" y="561"/>
                  </a:lnTo>
                  <a:lnTo>
                    <a:pt x="11472" y="366"/>
                  </a:lnTo>
                  <a:lnTo>
                    <a:pt x="11277" y="220"/>
                  </a:lnTo>
                  <a:lnTo>
                    <a:pt x="11058" y="98"/>
                  </a:lnTo>
                  <a:lnTo>
                    <a:pt x="10814" y="25"/>
                  </a:lnTo>
                  <a:lnTo>
                    <a:pt x="10547" y="1"/>
                  </a:lnTo>
                  <a:lnTo>
                    <a:pt x="10547" y="1"/>
                  </a:lnTo>
                  <a:close/>
                  <a:moveTo>
                    <a:pt x="5554" y="975"/>
                  </a:moveTo>
                  <a:lnTo>
                    <a:pt x="6284" y="975"/>
                  </a:lnTo>
                  <a:lnTo>
                    <a:pt x="6284" y="975"/>
                  </a:lnTo>
                  <a:lnTo>
                    <a:pt x="6406" y="999"/>
                  </a:lnTo>
                  <a:lnTo>
                    <a:pt x="6479" y="1073"/>
                  </a:lnTo>
                  <a:lnTo>
                    <a:pt x="6552" y="1146"/>
                  </a:lnTo>
                  <a:lnTo>
                    <a:pt x="6577" y="1267"/>
                  </a:lnTo>
                  <a:lnTo>
                    <a:pt x="6577" y="1267"/>
                  </a:lnTo>
                  <a:lnTo>
                    <a:pt x="6552" y="1365"/>
                  </a:lnTo>
                  <a:lnTo>
                    <a:pt x="6479" y="1462"/>
                  </a:lnTo>
                  <a:lnTo>
                    <a:pt x="6406" y="1511"/>
                  </a:lnTo>
                  <a:lnTo>
                    <a:pt x="6284" y="1535"/>
                  </a:lnTo>
                  <a:lnTo>
                    <a:pt x="5554" y="1535"/>
                  </a:lnTo>
                  <a:lnTo>
                    <a:pt x="5554" y="1535"/>
                  </a:lnTo>
                  <a:lnTo>
                    <a:pt x="5432" y="1511"/>
                  </a:lnTo>
                  <a:lnTo>
                    <a:pt x="5359" y="1462"/>
                  </a:lnTo>
                  <a:lnTo>
                    <a:pt x="5286" y="1365"/>
                  </a:lnTo>
                  <a:lnTo>
                    <a:pt x="5262" y="1267"/>
                  </a:lnTo>
                  <a:lnTo>
                    <a:pt x="5262" y="1267"/>
                  </a:lnTo>
                  <a:lnTo>
                    <a:pt x="5286" y="1146"/>
                  </a:lnTo>
                  <a:lnTo>
                    <a:pt x="5359" y="1073"/>
                  </a:lnTo>
                  <a:lnTo>
                    <a:pt x="5432" y="999"/>
                  </a:lnTo>
                  <a:lnTo>
                    <a:pt x="5554" y="975"/>
                  </a:lnTo>
                  <a:lnTo>
                    <a:pt x="5554" y="975"/>
                  </a:lnTo>
                  <a:close/>
                  <a:moveTo>
                    <a:pt x="5919" y="19436"/>
                  </a:moveTo>
                  <a:lnTo>
                    <a:pt x="5919" y="19436"/>
                  </a:lnTo>
                  <a:lnTo>
                    <a:pt x="5749" y="19412"/>
                  </a:lnTo>
                  <a:lnTo>
                    <a:pt x="5578" y="19363"/>
                  </a:lnTo>
                  <a:lnTo>
                    <a:pt x="5432" y="19290"/>
                  </a:lnTo>
                  <a:lnTo>
                    <a:pt x="5310" y="19193"/>
                  </a:lnTo>
                  <a:lnTo>
                    <a:pt x="5213" y="19071"/>
                  </a:lnTo>
                  <a:lnTo>
                    <a:pt x="5140" y="18925"/>
                  </a:lnTo>
                  <a:lnTo>
                    <a:pt x="5091" y="18754"/>
                  </a:lnTo>
                  <a:lnTo>
                    <a:pt x="5067" y="18584"/>
                  </a:lnTo>
                  <a:lnTo>
                    <a:pt x="5067" y="18584"/>
                  </a:lnTo>
                  <a:lnTo>
                    <a:pt x="5091" y="18413"/>
                  </a:lnTo>
                  <a:lnTo>
                    <a:pt x="5140" y="18243"/>
                  </a:lnTo>
                  <a:lnTo>
                    <a:pt x="5213" y="18097"/>
                  </a:lnTo>
                  <a:lnTo>
                    <a:pt x="5310" y="17975"/>
                  </a:lnTo>
                  <a:lnTo>
                    <a:pt x="5432" y="17877"/>
                  </a:lnTo>
                  <a:lnTo>
                    <a:pt x="5578" y="17804"/>
                  </a:lnTo>
                  <a:lnTo>
                    <a:pt x="5749" y="17756"/>
                  </a:lnTo>
                  <a:lnTo>
                    <a:pt x="5919" y="17731"/>
                  </a:lnTo>
                  <a:lnTo>
                    <a:pt x="5919" y="17731"/>
                  </a:lnTo>
                  <a:lnTo>
                    <a:pt x="6090" y="17756"/>
                  </a:lnTo>
                  <a:lnTo>
                    <a:pt x="6260" y="17804"/>
                  </a:lnTo>
                  <a:lnTo>
                    <a:pt x="6406" y="17877"/>
                  </a:lnTo>
                  <a:lnTo>
                    <a:pt x="6528" y="17975"/>
                  </a:lnTo>
                  <a:lnTo>
                    <a:pt x="6625" y="18097"/>
                  </a:lnTo>
                  <a:lnTo>
                    <a:pt x="6699" y="18243"/>
                  </a:lnTo>
                  <a:lnTo>
                    <a:pt x="6747" y="18413"/>
                  </a:lnTo>
                  <a:lnTo>
                    <a:pt x="6772" y="18584"/>
                  </a:lnTo>
                  <a:lnTo>
                    <a:pt x="6772" y="18584"/>
                  </a:lnTo>
                  <a:lnTo>
                    <a:pt x="6747" y="18754"/>
                  </a:lnTo>
                  <a:lnTo>
                    <a:pt x="6699" y="18925"/>
                  </a:lnTo>
                  <a:lnTo>
                    <a:pt x="6625" y="19071"/>
                  </a:lnTo>
                  <a:lnTo>
                    <a:pt x="6528" y="19193"/>
                  </a:lnTo>
                  <a:lnTo>
                    <a:pt x="6406" y="19290"/>
                  </a:lnTo>
                  <a:lnTo>
                    <a:pt x="6260" y="19363"/>
                  </a:lnTo>
                  <a:lnTo>
                    <a:pt x="6090" y="19412"/>
                  </a:lnTo>
                  <a:lnTo>
                    <a:pt x="5919" y="19436"/>
                  </a:lnTo>
                  <a:lnTo>
                    <a:pt x="5919" y="19436"/>
                  </a:lnTo>
                  <a:close/>
                  <a:moveTo>
                    <a:pt x="10547" y="16660"/>
                  </a:moveTo>
                  <a:lnTo>
                    <a:pt x="1292" y="16660"/>
                  </a:lnTo>
                  <a:lnTo>
                    <a:pt x="1292" y="2558"/>
                  </a:lnTo>
                  <a:lnTo>
                    <a:pt x="10547" y="2558"/>
                  </a:lnTo>
                  <a:lnTo>
                    <a:pt x="10547" y="16660"/>
                  </a:lnTo>
                  <a:close/>
                </a:path>
              </a:pathLst>
            </a:custGeom>
            <a:solidFill>
              <a:srgbClr val="B1006E"/>
            </a:solidFill>
            <a:ln w="12175" cap="rnd" cmpd="sng">
              <a:solidFill>
                <a:srgbClr val="E5124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  <a:defRPr/>
              </a:pPr>
              <a:endParaRPr kern="0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223316" y="1844824"/>
            <a:ext cx="3692895" cy="3231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500" b="1" dirty="0">
                <a:solidFill>
                  <a:srgbClr val="E51248"/>
                </a:solidFill>
                <a:latin typeface="Arial"/>
              </a:rPr>
              <a:t>Périmètre d’utilisation de l’application</a:t>
            </a:r>
          </a:p>
        </p:txBody>
      </p:sp>
      <p:cxnSp>
        <p:nvCxnSpPr>
          <p:cNvPr id="17" name="Connecteur droit 16"/>
          <p:cNvCxnSpPr/>
          <p:nvPr/>
        </p:nvCxnSpPr>
        <p:spPr bwMode="auto">
          <a:xfrm flipV="1">
            <a:off x="281303" y="1348678"/>
            <a:ext cx="3545022" cy="0"/>
          </a:xfrm>
          <a:prstGeom prst="line">
            <a:avLst/>
          </a:prstGeom>
          <a:solidFill>
            <a:srgbClr val="581D74"/>
          </a:solidFill>
          <a:ln w="12700" cap="flat" cmpd="sng" algn="ctr">
            <a:solidFill>
              <a:srgbClr val="E512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>
            <a:off x="301270" y="3515034"/>
            <a:ext cx="35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 smtClean="0">
                <a:solidFill>
                  <a:srgbClr val="7030A0"/>
                </a:solidFill>
                <a:latin typeface="Arial" charset="0"/>
              </a:rPr>
              <a:t>Disponible</a:t>
            </a:r>
            <a:r>
              <a:rPr 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 sur PC et sur Tablette via le navigateur web</a:t>
            </a:r>
            <a:endParaRPr lang="fr-FR" sz="800" dirty="0">
              <a:solidFill>
                <a:srgbClr val="000000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01270" y="4701472"/>
            <a:ext cx="35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 smtClean="0">
                <a:solidFill>
                  <a:srgbClr val="EA0000"/>
                </a:solidFill>
                <a:latin typeface="Arial" charset="0"/>
              </a:rPr>
              <a:t>Non disponible </a:t>
            </a:r>
            <a:r>
              <a:rPr 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charset="0"/>
              </a:rPr>
              <a:t>sur mobiles (smartphone iOS ou Android) ni en agence</a:t>
            </a:r>
            <a:endParaRPr lang="fr-FR" sz="800" dirty="0">
              <a:solidFill>
                <a:srgbClr val="000000">
                  <a:lumMod val="65000"/>
                  <a:lumOff val="35000"/>
                </a:srgbClr>
              </a:solidFill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01268" y="4048519"/>
            <a:ext cx="3505092" cy="1114618"/>
          </a:xfrm>
          <a:prstGeom prst="rect">
            <a:avLst/>
          </a:prstGeom>
          <a:noFill/>
          <a:ln w="9525" cap="flat" cmpd="sng" algn="ctr">
            <a:solidFill>
              <a:srgbClr val="E51248"/>
            </a:solidFill>
            <a:prstDash val="sysDot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kern="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4271001" y="1334925"/>
            <a:ext cx="3295573" cy="323139"/>
          </a:xfrm>
          <a:prstGeom prst="rect">
            <a:avLst/>
          </a:prstGeom>
          <a:noFill/>
          <a:ln>
            <a:noFill/>
          </a:ln>
        </p:spPr>
        <p:txBody>
          <a:bodyPr wrap="square" lIns="91415" tIns="45707" rIns="91415" bIns="45707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26920" indent="3015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853841" indent="6030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280761" indent="90464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707680" indent="12061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5371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2446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199520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6595" algn="l" defTabSz="914148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500" b="1" dirty="0" smtClean="0">
                <a:solidFill>
                  <a:srgbClr val="E51248"/>
                </a:solidFill>
                <a:latin typeface="Arial"/>
              </a:rPr>
              <a:t>Client Pro pré-ciblés par la Caisse</a:t>
            </a:r>
            <a:endParaRPr lang="fr-FR" altLang="fr-FR" sz="1500" b="1" dirty="0">
              <a:solidFill>
                <a:srgbClr val="E51248"/>
              </a:solidFill>
              <a:latin typeface="Arial"/>
            </a:endParaRPr>
          </a:p>
        </p:txBody>
      </p:sp>
      <p:cxnSp>
        <p:nvCxnSpPr>
          <p:cNvPr id="22" name="Connecteur droit 21"/>
          <p:cNvCxnSpPr/>
          <p:nvPr/>
        </p:nvCxnSpPr>
        <p:spPr bwMode="auto">
          <a:xfrm flipV="1">
            <a:off x="4368632" y="1348678"/>
            <a:ext cx="3222747" cy="0"/>
          </a:xfrm>
          <a:prstGeom prst="line">
            <a:avLst/>
          </a:prstGeom>
          <a:solidFill>
            <a:srgbClr val="581D74"/>
          </a:solidFill>
          <a:ln w="12700" cap="flat" cmpd="sng" algn="ctr">
            <a:solidFill>
              <a:srgbClr val="E5124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Zone de texte 2"/>
          <p:cNvSpPr txBox="1">
            <a:spLocks noChangeArrowheads="1"/>
          </p:cNvSpPr>
          <p:nvPr/>
        </p:nvSpPr>
        <p:spPr bwMode="auto">
          <a:xfrm>
            <a:off x="7832007" y="5782213"/>
            <a:ext cx="1249505" cy="58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Contrôles manuels effectués par le délégué Natixis Lease</a:t>
            </a:r>
          </a:p>
        </p:txBody>
      </p:sp>
      <p:sp>
        <p:nvSpPr>
          <p:cNvPr id="24" name="AutoShape 2"/>
          <p:cNvSpPr>
            <a:spLocks/>
          </p:cNvSpPr>
          <p:nvPr/>
        </p:nvSpPr>
        <p:spPr bwMode="auto">
          <a:xfrm>
            <a:off x="7832409" y="5785449"/>
            <a:ext cx="85597" cy="477838"/>
          </a:xfrm>
          <a:prstGeom prst="rightBrace">
            <a:avLst>
              <a:gd name="adj1" fmla="val 4324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2263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Présentation de l’offre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1259632" y="3212976"/>
            <a:ext cx="4186966" cy="25501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Offre destinée à nos clients Pro pour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0F2D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financer rapidement et facilement leurs équipements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professionnels en ligne depuis leur espace de Banque à Distance...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...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0F2D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 anticipant le besoin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client grâce à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0F2D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enveloppe pré-accordée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... 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...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0F2D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utilisable en plusieurs fois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83" y="1397960"/>
            <a:ext cx="8082705" cy="133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17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Campagne </a:t>
            </a:r>
            <a:r>
              <a:rPr lang="fr-FR" dirty="0" err="1"/>
              <a:t>crm</a:t>
            </a:r>
            <a:r>
              <a:rPr lang="fr-FR" dirty="0"/>
              <a:t> et information réseau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395536" y="1772816"/>
            <a:ext cx="8542339" cy="24529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Campagne de Marketing Direct est mis en œuvre à destination des clients ciblés :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Notification de mise à disposition d’une enveloppe de financement pré-accordée (e-mailing + sms)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Relancer en cas d’enveloppe non activée par le client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Relance sur les fonds disponibles, en cas d’enveloppe activée par le client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Rebonds suite à une démarche d’activation ou de demande de financement non finalisée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Marché des Pros 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informe les </a:t>
            </a:r>
            <a:r>
              <a:rPr lang="fr-FR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gestionnaires de clientèle (CCPROS, DA, DS, ..)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pour lesquels les clients bénéficient d’une enveloppe pré-accordée:</a:t>
            </a:r>
          </a:p>
        </p:txBody>
      </p:sp>
    </p:spTree>
    <p:extLst>
      <p:ext uri="{BB962C8B-B14F-4D97-AF65-F5344CB8AC3E}">
        <p14:creationId xmlns:p14="http://schemas.microsoft.com/office/powerpoint/2010/main" val="556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Campagne e-</a:t>
            </a:r>
            <a:r>
              <a:rPr lang="fr-FR" dirty="0" err="1"/>
              <a:t>crm</a:t>
            </a:r>
            <a:r>
              <a:rPr lang="fr-FR" dirty="0"/>
              <a:t> et information réseau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Espace réservé du contenu 7"/>
          <p:cNvSpPr txBox="1">
            <a:spLocks/>
          </p:cNvSpPr>
          <p:nvPr/>
        </p:nvSpPr>
        <p:spPr>
          <a:xfrm>
            <a:off x="327923" y="1347099"/>
            <a:ext cx="4435476" cy="9261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Pro – activité des GC Pro sur la Campagne e-CRM :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appel de courtoisie du GC Pro pour inciter le client à activer son enveloppe.</a:t>
            </a:r>
          </a:p>
        </p:txBody>
      </p:sp>
      <p:sp>
        <p:nvSpPr>
          <p:cNvPr id="6" name="Espace réservé du contenu 8"/>
          <p:cNvSpPr txBox="1">
            <a:spLocks/>
          </p:cNvSpPr>
          <p:nvPr/>
        </p:nvSpPr>
        <p:spPr>
          <a:xfrm>
            <a:off x="4831662" y="1347099"/>
            <a:ext cx="4038600" cy="93566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Remonter les opportunités de relances e-rebonds dans les actions prioritaires du GC Pro dans le </a:t>
            </a:r>
            <a:r>
              <a:rPr kumimoji="0" lang="fr-FR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« PCM &gt; Ma journée ».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34687" y="2441576"/>
            <a:ext cx="8023538" cy="4036862"/>
            <a:chOff x="320362" y="2474282"/>
            <a:chExt cx="8023538" cy="4036862"/>
          </a:xfrm>
        </p:grpSpPr>
        <p:sp>
          <p:nvSpPr>
            <p:cNvPr id="8" name="Espace réservé du contenu 8"/>
            <p:cNvSpPr txBox="1">
              <a:spLocks/>
            </p:cNvSpPr>
            <p:nvPr/>
          </p:nvSpPr>
          <p:spPr>
            <a:xfrm>
              <a:off x="320362" y="2809876"/>
              <a:ext cx="8023538" cy="3701268"/>
            </a:xfrm>
            <a:prstGeom prst="rect">
              <a:avLst/>
            </a:prstGeom>
            <a:solidFill>
              <a:srgbClr val="BFBFBF">
                <a:lumMod val="20000"/>
                <a:lumOff val="80000"/>
              </a:srgb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265113" indent="-265113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12788" indent="-255588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n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Madame, Monsieur,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Je suis très heureux(se) que vous fassiez partie de nos clients privilégiés.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A ce titre, nous vous avons envoyé récemment un e-mail vous proposant une enveloppe de financement pré-accordée d’un montant de 50 000 €.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fr-FR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C’est </a:t>
              </a: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un service en ligne qui met à disposition de votre entreprise une réserve d’argent valable un an, à condition de l’activer dans un délai de 3 mois.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Je vous invite à vous rendre dès maintenant sur votre espace client Direct Ecureuil Internet Pro et à cliquer sur le menu Crédits puis Gérer mon enveloppe, pour activer votre enveloppe de financement.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Cette activation est gratuite, sans engagement, et vous permet de réaliser un ou plusieurs financements d’équipement professionnels pendant un an, selon vos besoins.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Je reste à votre entière disposition afin de vous accompagner dans cette démarche.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Vous remerciant de votre confiance</a:t>
              </a:r>
              <a:r>
                <a:rPr kumimoji="0" lang="fr-FR" sz="105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,</a:t>
              </a: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Cordialement,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05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Nom GC PRO</a:t>
              </a:r>
              <a:endPara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9" name="Espace réservé du contenu 7"/>
            <p:cNvSpPr txBox="1">
              <a:spLocks/>
            </p:cNvSpPr>
            <p:nvPr/>
          </p:nvSpPr>
          <p:spPr>
            <a:xfrm>
              <a:off x="327023" y="2474282"/>
              <a:ext cx="8016877" cy="430843"/>
            </a:xfrm>
            <a:prstGeom prst="rect">
              <a:avLst/>
            </a:prstGeom>
            <a:solidFill>
              <a:srgbClr val="BFBFBF">
                <a:lumMod val="20000"/>
                <a:lumOff val="80000"/>
              </a:srgb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265113" indent="-265113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12788" indent="-255588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n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5113" marR="0" lvl="0" indent="-265113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E-mail de courtoisie du GC Pro si client injoignable :</a:t>
              </a: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1" t="37403" r="59325" b="42926"/>
          <a:stretch/>
        </p:blipFill>
        <p:spPr bwMode="auto">
          <a:xfrm>
            <a:off x="154278" y="260648"/>
            <a:ext cx="817322" cy="76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19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Campagne e-</a:t>
            </a:r>
            <a:r>
              <a:rPr lang="fr-FR" dirty="0" err="1"/>
              <a:t>crm</a:t>
            </a:r>
            <a:r>
              <a:rPr lang="fr-FR" dirty="0"/>
              <a:t> et information réseau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1" t="37403" r="59325" b="42926"/>
          <a:stretch/>
        </p:blipFill>
        <p:spPr bwMode="auto">
          <a:xfrm>
            <a:off x="154278" y="260648"/>
            <a:ext cx="817322" cy="76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2"/>
          <p:cNvSpPr txBox="1">
            <a:spLocks/>
          </p:cNvSpPr>
          <p:nvPr/>
        </p:nvSpPr>
        <p:spPr>
          <a:xfrm>
            <a:off x="298448" y="1328210"/>
            <a:ext cx="8542339" cy="49091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 smtClean="0">
                <a:solidFill>
                  <a:srgbClr val="000000"/>
                </a:solidFill>
              </a:rPr>
              <a:t>Le marché des Pros informe les commerciaux pour lesquels les clients bénéficient d’une enveloppe pré-accordée à chaque étape :</a:t>
            </a:r>
          </a:p>
          <a:p>
            <a:pPr>
              <a:buClr>
                <a:srgbClr val="FF0000"/>
              </a:buClr>
            </a:pPr>
            <a:endParaRPr lang="fr-FR" dirty="0" smtClean="0">
              <a:solidFill>
                <a:srgbClr val="000000"/>
              </a:solidFill>
            </a:endParaRPr>
          </a:p>
          <a:p>
            <a:pPr lvl="1">
              <a:buClr>
                <a:srgbClr val="BFBFBF"/>
              </a:buClr>
            </a:pPr>
            <a:r>
              <a:rPr lang="fr-FR" b="1" dirty="0" smtClean="0">
                <a:solidFill>
                  <a:srgbClr val="000000"/>
                </a:solidFill>
              </a:rPr>
              <a:t>PDO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0000"/>
                </a:solidFill>
              </a:rPr>
              <a:t>« </a:t>
            </a:r>
            <a:r>
              <a:rPr lang="fr-FR" b="1" dirty="0" smtClean="0">
                <a:solidFill>
                  <a:srgbClr val="000000"/>
                </a:solidFill>
              </a:rPr>
              <a:t>Pro cibles crédit Pro Digitalisé </a:t>
            </a:r>
            <a:r>
              <a:rPr lang="fr-FR" dirty="0" smtClean="0">
                <a:solidFill>
                  <a:srgbClr val="000000"/>
                </a:solidFill>
              </a:rPr>
              <a:t>» : liste des clients ayant reçu un e-mailing et un </a:t>
            </a:r>
            <a:r>
              <a:rPr lang="fr-FR" dirty="0" err="1" smtClean="0">
                <a:solidFill>
                  <a:srgbClr val="000000"/>
                </a:solidFill>
              </a:rPr>
              <a:t>sms</a:t>
            </a:r>
            <a:r>
              <a:rPr lang="fr-FR" dirty="0" smtClean="0">
                <a:solidFill>
                  <a:srgbClr val="000000"/>
                </a:solidFill>
              </a:rPr>
              <a:t> leur informant d’une mise à disposition d’une enveloppe de financement pré-accordée de 50 </a:t>
            </a:r>
            <a:r>
              <a:rPr lang="fr-FR" dirty="0">
                <a:solidFill>
                  <a:srgbClr val="000000"/>
                </a:solidFill>
              </a:rPr>
              <a:t>K</a:t>
            </a:r>
            <a:r>
              <a:rPr lang="fr-FR" dirty="0" smtClean="0">
                <a:solidFill>
                  <a:srgbClr val="000000"/>
                </a:solidFill>
              </a:rPr>
              <a:t>€</a:t>
            </a:r>
          </a:p>
          <a:p>
            <a:pPr lvl="3">
              <a:buClr>
                <a:srgbClr val="BFBFBF"/>
              </a:buCl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000000"/>
                </a:solidFill>
              </a:rPr>
              <a:t>Objectif : présentation de l’offre et incitation à activer son enveloppe </a:t>
            </a:r>
          </a:p>
          <a:p>
            <a:pPr lvl="3">
              <a:buClr>
                <a:srgbClr val="BFBFBF"/>
              </a:buClr>
              <a:buFont typeface="Wingdings" panose="05000000000000000000" pitchFamily="2" charset="2"/>
              <a:buChar char="ü"/>
            </a:pPr>
            <a:endParaRPr lang="fr-FR" dirty="0">
              <a:solidFill>
                <a:srgbClr val="000000"/>
              </a:solidFill>
            </a:endParaRP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0000"/>
                </a:solidFill>
              </a:rPr>
              <a:t>« </a:t>
            </a:r>
            <a:r>
              <a:rPr lang="fr-FR" b="1" dirty="0" smtClean="0">
                <a:solidFill>
                  <a:srgbClr val="000000"/>
                </a:solidFill>
              </a:rPr>
              <a:t>Pro relance activation enveloppe</a:t>
            </a:r>
            <a:r>
              <a:rPr lang="fr-FR" dirty="0" smtClean="0">
                <a:solidFill>
                  <a:srgbClr val="000000"/>
                </a:solidFill>
              </a:rPr>
              <a:t> » : liste des clients ayant découvert  dans leur DEI la proposition d’enveloppe mais qui ne l’ont pas activé.</a:t>
            </a:r>
          </a:p>
          <a:p>
            <a:pPr lvl="3">
              <a:buClr>
                <a:srgbClr val="BFBFBF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</a:rPr>
              <a:t>Objectif </a:t>
            </a:r>
            <a:r>
              <a:rPr lang="fr-FR" dirty="0" smtClean="0">
                <a:solidFill>
                  <a:srgbClr val="000000"/>
                </a:solidFill>
              </a:rPr>
              <a:t>: présentation </a:t>
            </a:r>
            <a:r>
              <a:rPr lang="fr-FR" dirty="0">
                <a:solidFill>
                  <a:srgbClr val="000000"/>
                </a:solidFill>
              </a:rPr>
              <a:t>de l’offre et incitation à activer son enveloppe 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fr-FR" dirty="0" smtClean="0">
              <a:solidFill>
                <a:srgbClr val="000000"/>
              </a:solidFill>
            </a:endParaRP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0000"/>
                </a:solidFill>
              </a:rPr>
              <a:t>« </a:t>
            </a:r>
            <a:r>
              <a:rPr lang="fr-FR" b="1" dirty="0" smtClean="0">
                <a:solidFill>
                  <a:srgbClr val="000000"/>
                </a:solidFill>
              </a:rPr>
              <a:t>Mise en place ligne d’investissement</a:t>
            </a:r>
            <a:r>
              <a:rPr lang="fr-FR" dirty="0" smtClean="0">
                <a:solidFill>
                  <a:srgbClr val="000000"/>
                </a:solidFill>
              </a:rPr>
              <a:t> » : liste des clients ayant activé leur enveloppe</a:t>
            </a:r>
          </a:p>
          <a:p>
            <a:pPr lvl="3">
              <a:buClr>
                <a:srgbClr val="BFBFBF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</a:rPr>
              <a:t>Objectif </a:t>
            </a:r>
            <a:r>
              <a:rPr lang="fr-FR" dirty="0" smtClean="0">
                <a:solidFill>
                  <a:srgbClr val="000000"/>
                </a:solidFill>
              </a:rPr>
              <a:t>: </a:t>
            </a:r>
            <a:r>
              <a:rPr lang="fr-FR" dirty="0">
                <a:solidFill>
                  <a:srgbClr val="000000"/>
                </a:solidFill>
              </a:rPr>
              <a:t>inciter les clients à utiliser leur enveloppe</a:t>
            </a:r>
            <a:endParaRPr lang="fr-FR" dirty="0" smtClean="0">
              <a:solidFill>
                <a:srgbClr val="000000"/>
              </a:solidFill>
            </a:endParaRPr>
          </a:p>
          <a:p>
            <a:pPr lvl="3">
              <a:buClr>
                <a:srgbClr val="BFBFBF"/>
              </a:buClr>
              <a:buFont typeface="Wingdings" panose="05000000000000000000" pitchFamily="2" charset="2"/>
              <a:buChar char="ü"/>
            </a:pPr>
            <a:endParaRPr lang="fr-FR" dirty="0">
              <a:solidFill>
                <a:srgbClr val="000000"/>
              </a:solidFill>
            </a:endParaRP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0000"/>
                </a:solidFill>
              </a:rPr>
              <a:t>« Pro </a:t>
            </a:r>
            <a:r>
              <a:rPr lang="fr-FR" b="1" dirty="0">
                <a:solidFill>
                  <a:srgbClr val="000000"/>
                </a:solidFill>
              </a:rPr>
              <a:t>relance </a:t>
            </a:r>
            <a:r>
              <a:rPr lang="fr-FR" b="1" dirty="0" smtClean="0">
                <a:solidFill>
                  <a:srgbClr val="000000"/>
                </a:solidFill>
              </a:rPr>
              <a:t>abandon utilisation enveloppe</a:t>
            </a:r>
            <a:r>
              <a:rPr lang="fr-FR" dirty="0">
                <a:solidFill>
                  <a:srgbClr val="000000"/>
                </a:solidFill>
              </a:rPr>
              <a:t> » : liste des clients </a:t>
            </a:r>
            <a:r>
              <a:rPr lang="fr-FR" dirty="0" smtClean="0">
                <a:solidFill>
                  <a:srgbClr val="000000"/>
                </a:solidFill>
              </a:rPr>
              <a:t>ayant activé leur enveloppe mais n’ayant pas validé leur demande de financement</a:t>
            </a:r>
            <a:endParaRPr lang="fr-FR" dirty="0">
              <a:solidFill>
                <a:srgbClr val="000000"/>
              </a:solidFill>
            </a:endParaRPr>
          </a:p>
          <a:p>
            <a:pPr lvl="3">
              <a:buClr>
                <a:srgbClr val="BFBFBF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</a:rPr>
              <a:t>Objectif </a:t>
            </a:r>
            <a:r>
              <a:rPr lang="fr-FR" dirty="0" smtClean="0">
                <a:solidFill>
                  <a:srgbClr val="000000"/>
                </a:solidFill>
              </a:rPr>
              <a:t>: inciter les clients à utiliser leur enveloppe</a:t>
            </a:r>
          </a:p>
        </p:txBody>
      </p:sp>
    </p:spTree>
    <p:extLst>
      <p:ext uri="{BB962C8B-B14F-4D97-AF65-F5344CB8AC3E}">
        <p14:creationId xmlns:p14="http://schemas.microsoft.com/office/powerpoint/2010/main" val="373696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Parcours Client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E-mail </a:t>
            </a:r>
            <a:r>
              <a:rPr lang="fr-FR" dirty="0"/>
              <a:t>de notification</a:t>
            </a:r>
          </a:p>
          <a:p>
            <a:r>
              <a:rPr lang="fr-FR" dirty="0" smtClean="0"/>
              <a:t>Accès </a:t>
            </a:r>
            <a:r>
              <a:rPr lang="fr-FR" dirty="0"/>
              <a:t>via DEI Pro</a:t>
            </a:r>
          </a:p>
          <a:p>
            <a:r>
              <a:rPr lang="fr-FR" dirty="0" smtClean="0"/>
              <a:t>Tutoriel </a:t>
            </a:r>
            <a:r>
              <a:rPr lang="fr-FR" dirty="0"/>
              <a:t>parcours client</a:t>
            </a:r>
          </a:p>
          <a:p>
            <a:r>
              <a:rPr lang="fr-FR" dirty="0" smtClean="0"/>
              <a:t>Prise </a:t>
            </a:r>
            <a:r>
              <a:rPr lang="fr-FR" dirty="0"/>
              <a:t>en charge de la demande par Service </a:t>
            </a:r>
            <a:r>
              <a:rPr lang="fr-FR" dirty="0" smtClean="0"/>
              <a:t>crédit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II-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37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E-mail de notification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04089" y="1412776"/>
            <a:ext cx="3560531" cy="500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</a:rPr>
              <a:t>Montant de l’enveloppe pré-accordée au client pro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</a:rPr>
              <a:t>..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5536" y="3135758"/>
            <a:ext cx="3559557" cy="8011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fr-FR"/>
            </a:defPPr>
            <a:lvl1pPr inden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</a:rPr>
              <a:t>Zone d’explication permettant au client d’accéder à l’application web. Pour rappel, une pop-up s’affichera dès sa connexion à DEI. Le client pourra également accéder à l’application via son menu [Crédits &gt; Gérer mon enveloppe].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04089" y="2111472"/>
            <a:ext cx="3560531" cy="472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inden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</a:rPr>
              <a:t>Contenu de l’e-mail intégrant une variable [Nom du client] et [Montant de l’enveloppe].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/>
          <a:srcRect l="34650" t="12344" r="35032" b="3658"/>
          <a:stretch/>
        </p:blipFill>
        <p:spPr>
          <a:xfrm>
            <a:off x="5592113" y="1358536"/>
            <a:ext cx="3084343" cy="4806768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 bwMode="auto">
          <a:xfrm>
            <a:off x="404089" y="1893788"/>
            <a:ext cx="5101771" cy="0"/>
          </a:xfrm>
          <a:prstGeom prst="line">
            <a:avLst/>
          </a:prstGeom>
          <a:solidFill>
            <a:srgbClr val="FF660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14"/>
          <p:cNvCxnSpPr/>
          <p:nvPr/>
        </p:nvCxnSpPr>
        <p:spPr bwMode="auto">
          <a:xfrm>
            <a:off x="404089" y="3905150"/>
            <a:ext cx="4829629" cy="0"/>
          </a:xfrm>
          <a:prstGeom prst="line">
            <a:avLst/>
          </a:prstGeom>
          <a:solidFill>
            <a:srgbClr val="FF660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onnecteur droit 16"/>
          <p:cNvCxnSpPr/>
          <p:nvPr/>
        </p:nvCxnSpPr>
        <p:spPr bwMode="auto">
          <a:xfrm>
            <a:off x="404089" y="2604629"/>
            <a:ext cx="4524829" cy="0"/>
          </a:xfrm>
          <a:prstGeom prst="line">
            <a:avLst/>
          </a:prstGeom>
          <a:solidFill>
            <a:srgbClr val="FF660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540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Accès via DEI Pro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992888" cy="449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6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Accès via DEI Pro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937757" y="1569151"/>
            <a:ext cx="6832601" cy="3843337"/>
            <a:chOff x="1948392" y="1581150"/>
            <a:chExt cx="6832601" cy="3843337"/>
          </a:xfrm>
        </p:grpSpPr>
        <p:pic>
          <p:nvPicPr>
            <p:cNvPr id="11" name="Image 5" descr="image02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8392" y="1581150"/>
              <a:ext cx="6832601" cy="384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09" t="32075" r="34947" b="16277"/>
            <a:stretch/>
          </p:blipFill>
          <p:spPr bwMode="auto">
            <a:xfrm>
              <a:off x="4206025" y="2989419"/>
              <a:ext cx="2466188" cy="2037678"/>
            </a:xfrm>
            <a:prstGeom prst="roundRect">
              <a:avLst>
                <a:gd name="adj" fmla="val 1050"/>
              </a:avLst>
            </a:prstGeom>
            <a:noFill/>
            <a:ln w="9525">
              <a:solidFill>
                <a:sysClr val="window" lastClr="FFFFFF">
                  <a:lumMod val="50000"/>
                </a:sys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cxnSp>
        <p:nvCxnSpPr>
          <p:cNvPr id="13" name="Connecteur droit 12"/>
          <p:cNvCxnSpPr/>
          <p:nvPr/>
        </p:nvCxnSpPr>
        <p:spPr bwMode="auto">
          <a:xfrm>
            <a:off x="158155" y="4305386"/>
            <a:ext cx="4143375" cy="0"/>
          </a:xfrm>
          <a:prstGeom prst="line">
            <a:avLst/>
          </a:prstGeom>
          <a:solidFill>
            <a:srgbClr val="FF660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171002" y="3638551"/>
            <a:ext cx="2676527" cy="6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Pop-up pour faire découvrir l’offre au client. En cliquant sur « je découvre », l’application s’ouvre dans un nouvel onglet.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11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Accès via DEI Pro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93" y="1796904"/>
            <a:ext cx="7102497" cy="399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5"/>
          <p:cNvCxnSpPr/>
          <p:nvPr/>
        </p:nvCxnSpPr>
        <p:spPr bwMode="auto">
          <a:xfrm>
            <a:off x="74431" y="4592464"/>
            <a:ext cx="3072809" cy="0"/>
          </a:xfrm>
          <a:prstGeom prst="line">
            <a:avLst/>
          </a:prstGeom>
          <a:solidFill>
            <a:srgbClr val="FF660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space réservé du contenu 1"/>
          <p:cNvSpPr txBox="1">
            <a:spLocks/>
          </p:cNvSpPr>
          <p:nvPr/>
        </p:nvSpPr>
        <p:spPr>
          <a:xfrm>
            <a:off x="55380" y="4095757"/>
            <a:ext cx="2676527" cy="465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 cliquant sur ce menu, une page s’ouvre dans un nouvel onglet.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8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Tutoriel parcours client  (univers Travaux)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09292" y="2348880"/>
            <a:ext cx="87347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Aft>
                <a:spcPts val="300"/>
              </a:spcAft>
            </a:pPr>
            <a:r>
              <a:rPr lang="fr-FR" sz="1050" i="1" cap="all" dirty="0">
                <a:solidFill>
                  <a:prstClr val="black"/>
                </a:solidFill>
                <a:latin typeface="Arial" charset="0"/>
                <a:hlinkClick r:id="rId2"/>
              </a:rPr>
              <a:t>http://pocnewbad.sigcesie.caisse-epargne.fr:8080/bpce-crd-pro/89c3_app_ria_credit.pro/demo-nat/ce-mock</a:t>
            </a:r>
            <a:endParaRPr lang="fr-FR" sz="1050" i="1" cap="al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99592" y="1978223"/>
            <a:ext cx="3323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Cliquer sur le lien ci dessous  pour voir la démo </a:t>
            </a: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22507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066280" cy="769441"/>
          </a:xfrm>
        </p:spPr>
        <p:txBody>
          <a:bodyPr/>
          <a:lstStyle/>
          <a:p>
            <a:r>
              <a:rPr lang="fr-FR" dirty="0"/>
              <a:t>Etapes </a:t>
            </a:r>
            <a:r>
              <a:rPr lang="fr-FR" dirty="0" smtClean="0"/>
              <a:t>Parcours - </a:t>
            </a:r>
            <a:br>
              <a:rPr lang="fr-FR" dirty="0" smtClean="0"/>
            </a:br>
            <a:r>
              <a:rPr lang="fr-FR" dirty="0" smtClean="0"/>
              <a:t>financement </a:t>
            </a:r>
            <a:r>
              <a:rPr lang="fr-FR" dirty="0"/>
              <a:t>d’une machine outil en crédit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664904" y="1912554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</a:t>
            </a:r>
          </a:p>
        </p:txBody>
      </p:sp>
      <p:cxnSp>
        <p:nvCxnSpPr>
          <p:cNvPr id="6" name="Connecteur droit 5"/>
          <p:cNvCxnSpPr>
            <a:stCxn id="5" idx="6"/>
            <a:endCxn id="7" idx="2"/>
          </p:cNvCxnSpPr>
          <p:nvPr/>
        </p:nvCxnSpPr>
        <p:spPr>
          <a:xfrm>
            <a:off x="880905" y="2020554"/>
            <a:ext cx="106313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7" name="Ellipse 6"/>
          <p:cNvSpPr/>
          <p:nvPr/>
        </p:nvSpPr>
        <p:spPr>
          <a:xfrm>
            <a:off x="1944041" y="1912554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</a:t>
            </a:r>
          </a:p>
        </p:txBody>
      </p:sp>
      <p:sp>
        <p:nvSpPr>
          <p:cNvPr id="8" name="Ellipse 7"/>
          <p:cNvSpPr/>
          <p:nvPr/>
        </p:nvSpPr>
        <p:spPr>
          <a:xfrm>
            <a:off x="3171560" y="1912554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</a:t>
            </a:r>
          </a:p>
        </p:txBody>
      </p:sp>
      <p:cxnSp>
        <p:nvCxnSpPr>
          <p:cNvPr id="9" name="Connecteur droit 8"/>
          <p:cNvCxnSpPr>
            <a:stCxn id="7" idx="6"/>
            <a:endCxn id="8" idx="2"/>
          </p:cNvCxnSpPr>
          <p:nvPr/>
        </p:nvCxnSpPr>
        <p:spPr>
          <a:xfrm>
            <a:off x="2160042" y="2020554"/>
            <a:ext cx="1011519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10" name="Connecteur droit 9"/>
          <p:cNvCxnSpPr>
            <a:stCxn id="8" idx="6"/>
            <a:endCxn id="11" idx="2"/>
          </p:cNvCxnSpPr>
          <p:nvPr/>
        </p:nvCxnSpPr>
        <p:spPr>
          <a:xfrm>
            <a:off x="3387561" y="2020554"/>
            <a:ext cx="115583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1" name="Ellipse 10"/>
          <p:cNvSpPr/>
          <p:nvPr/>
        </p:nvSpPr>
        <p:spPr>
          <a:xfrm>
            <a:off x="4543389" y="1912554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4</a:t>
            </a:r>
          </a:p>
        </p:txBody>
      </p:sp>
      <p:sp>
        <p:nvSpPr>
          <p:cNvPr id="12" name="Ellipse 11"/>
          <p:cNvSpPr/>
          <p:nvPr/>
        </p:nvSpPr>
        <p:spPr>
          <a:xfrm>
            <a:off x="6092471" y="1912554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5</a:t>
            </a:r>
          </a:p>
        </p:txBody>
      </p:sp>
      <p:cxnSp>
        <p:nvCxnSpPr>
          <p:cNvPr id="13" name="Connecteur droit 12"/>
          <p:cNvCxnSpPr>
            <a:stCxn id="11" idx="6"/>
            <a:endCxn id="12" idx="2"/>
          </p:cNvCxnSpPr>
          <p:nvPr/>
        </p:nvCxnSpPr>
        <p:spPr>
          <a:xfrm>
            <a:off x="4759392" y="2020554"/>
            <a:ext cx="133308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14" name="Shape 602"/>
          <p:cNvGrpSpPr/>
          <p:nvPr/>
        </p:nvGrpSpPr>
        <p:grpSpPr>
          <a:xfrm>
            <a:off x="3108968" y="1571060"/>
            <a:ext cx="274349" cy="259875"/>
            <a:chOff x="2583100" y="2973775"/>
            <a:chExt cx="461550" cy="437200"/>
          </a:xfrm>
        </p:grpSpPr>
        <p:sp>
          <p:nvSpPr>
            <p:cNvPr id="15" name="Shape 603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0" t="0" r="0" b="0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Shape 604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0" t="0" r="0" b="0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" name="ZoneTexte 16">
            <a:hlinkClick r:id="" action="ppaction://hlinkshowjump?jump=previousslide"/>
          </p:cNvPr>
          <p:cNvSpPr txBox="1"/>
          <p:nvPr/>
        </p:nvSpPr>
        <p:spPr>
          <a:xfrm>
            <a:off x="89746" y="2212510"/>
            <a:ext cx="134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reçois une proposition de financement d’équipement professionnel avec le montant de mon enveloppe pré-accordée</a:t>
            </a:r>
          </a:p>
        </p:txBody>
      </p:sp>
      <p:sp>
        <p:nvSpPr>
          <p:cNvPr id="18" name="ZoneTexte 17">
            <a:hlinkClick r:id="" action="ppaction://hlinkshowjump?jump=previousslide"/>
          </p:cNvPr>
          <p:cNvSpPr txBox="1"/>
          <p:nvPr/>
        </p:nvSpPr>
        <p:spPr>
          <a:xfrm>
            <a:off x="1430271" y="2212510"/>
            <a:ext cx="126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reçois un SMS de relance pour bénéficier de cette proposition limitée dans le temps (3 mois)</a:t>
            </a:r>
          </a:p>
        </p:txBody>
      </p:sp>
      <p:sp>
        <p:nvSpPr>
          <p:cNvPr id="19" name="ZoneTexte 18">
            <a:hlinkClick r:id="" action="ppaction://hlinkshowjump?jump=previousslide"/>
          </p:cNvPr>
          <p:cNvSpPr txBox="1"/>
          <p:nvPr/>
        </p:nvSpPr>
        <p:spPr>
          <a:xfrm>
            <a:off x="2710008" y="2212510"/>
            <a:ext cx="1544347" cy="63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En me connectant sur mon espace de banque à distance, je découvre une bannière publicitaire et une nouvelle section dans mon menu appelée « Gérer mon enveloppe de crédit»</a:t>
            </a:r>
          </a:p>
        </p:txBody>
      </p:sp>
      <p:grpSp>
        <p:nvGrpSpPr>
          <p:cNvPr id="20" name="Shape 480"/>
          <p:cNvGrpSpPr/>
          <p:nvPr/>
        </p:nvGrpSpPr>
        <p:grpSpPr>
          <a:xfrm>
            <a:off x="4528788" y="1564909"/>
            <a:ext cx="223195" cy="272177"/>
            <a:chOff x="596350" y="929175"/>
            <a:chExt cx="407950" cy="497475"/>
          </a:xfrm>
        </p:grpSpPr>
        <p:sp>
          <p:nvSpPr>
            <p:cNvPr id="21" name="Shape 48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 48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Shape 483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Shape 484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Shape 485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Shape 486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Shape 487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ZoneTexte 27">
            <a:hlinkClick r:id="" action="ppaction://hlinkshowjump?jump=previousslide"/>
          </p:cNvPr>
          <p:cNvSpPr txBox="1"/>
          <p:nvPr/>
        </p:nvSpPr>
        <p:spPr>
          <a:xfrm>
            <a:off x="4191625" y="2212510"/>
            <a:ext cx="1433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En cliquant sur la bannière ou le menu, je suis redirigé vers l’application (nouvel onglet) afin de redécouvrir l’offre et la manière dont je peux l’utiliser</a:t>
            </a:r>
          </a:p>
        </p:txBody>
      </p:sp>
      <p:grpSp>
        <p:nvGrpSpPr>
          <p:cNvPr id="29" name="Shape 507"/>
          <p:cNvGrpSpPr/>
          <p:nvPr/>
        </p:nvGrpSpPr>
        <p:grpSpPr>
          <a:xfrm>
            <a:off x="6066975" y="1577721"/>
            <a:ext cx="251815" cy="246550"/>
            <a:chOff x="1236875" y="1623900"/>
            <a:chExt cx="465200" cy="455475"/>
          </a:xfrm>
          <a:solidFill>
            <a:srgbClr val="8064A2"/>
          </a:solidFill>
        </p:grpSpPr>
        <p:sp>
          <p:nvSpPr>
            <p:cNvPr id="30" name="Shape 508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0" t="0" r="0" b="0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Shape 509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0" t="0" r="0" b="0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Shape 510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0" t="0" r="0" b="0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Shape 511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0" t="0" r="0" b="0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Shape 512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Shape 513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Shape 514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0" t="0" r="0" b="0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Shape 503"/>
          <p:cNvGrpSpPr/>
          <p:nvPr/>
        </p:nvGrpSpPr>
        <p:grpSpPr>
          <a:xfrm>
            <a:off x="645404" y="1607791"/>
            <a:ext cx="276000" cy="186413"/>
            <a:chOff x="564675" y="1700625"/>
            <a:chExt cx="465200" cy="314200"/>
          </a:xfrm>
        </p:grpSpPr>
        <p:sp>
          <p:nvSpPr>
            <p:cNvPr id="38" name="Shape 504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0" t="0" r="0" b="0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Shape 505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0" t="0" r="0" b="0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Shape 506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0" t="0" r="0" b="0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Shape 495"/>
          <p:cNvSpPr/>
          <p:nvPr/>
        </p:nvSpPr>
        <p:spPr>
          <a:xfrm>
            <a:off x="1946130" y="1595179"/>
            <a:ext cx="232671" cy="211637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2" name="ZoneTexte 41">
            <a:hlinkClick r:id="" action="ppaction://hlinkshowjump?jump=previousslide"/>
          </p:cNvPr>
          <p:cNvSpPr txBox="1"/>
          <p:nvPr/>
        </p:nvSpPr>
        <p:spPr>
          <a:xfrm>
            <a:off x="5671176" y="2212511"/>
            <a:ext cx="1250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J’active mon enveloppe de crédit pour pouvoir l’utiliser pendant un an</a:t>
            </a:r>
          </a:p>
        </p:txBody>
      </p:sp>
      <p:sp>
        <p:nvSpPr>
          <p:cNvPr id="43" name="Ellipse 42"/>
          <p:cNvSpPr/>
          <p:nvPr/>
        </p:nvSpPr>
        <p:spPr>
          <a:xfrm>
            <a:off x="7562439" y="1912554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6</a:t>
            </a:r>
          </a:p>
        </p:txBody>
      </p:sp>
      <p:cxnSp>
        <p:nvCxnSpPr>
          <p:cNvPr id="44" name="Connecteur droit 43"/>
          <p:cNvCxnSpPr>
            <a:stCxn id="12" idx="6"/>
            <a:endCxn id="43" idx="2"/>
          </p:cNvCxnSpPr>
          <p:nvPr/>
        </p:nvCxnSpPr>
        <p:spPr>
          <a:xfrm>
            <a:off x="6308473" y="2020554"/>
            <a:ext cx="125396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45" name="Shape 494"/>
          <p:cNvSpPr/>
          <p:nvPr/>
        </p:nvSpPr>
        <p:spPr>
          <a:xfrm>
            <a:off x="7556474" y="1629235"/>
            <a:ext cx="231548" cy="207851"/>
          </a:xfrm>
          <a:custGeom>
            <a:avLst/>
            <a:gdLst/>
            <a:ahLst/>
            <a:cxnLst/>
            <a:rect l="0" t="0" r="0" b="0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6" name="ZoneTexte 45">
            <a:hlinkClick r:id="" action="ppaction://hlinkshowjump?jump=previousslide"/>
          </p:cNvPr>
          <p:cNvSpPr txBox="1"/>
          <p:nvPr/>
        </p:nvSpPr>
        <p:spPr>
          <a:xfrm>
            <a:off x="7048919" y="2212511"/>
            <a:ext cx="14782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sélectionne mon besoin de financement parmi les univers « travaux, matériel ou véhicule »</a:t>
            </a:r>
          </a:p>
        </p:txBody>
      </p:sp>
      <p:sp>
        <p:nvSpPr>
          <p:cNvPr id="47" name="Ellipse 46"/>
          <p:cNvSpPr/>
          <p:nvPr/>
        </p:nvSpPr>
        <p:spPr>
          <a:xfrm>
            <a:off x="675404" y="3343299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7</a:t>
            </a:r>
          </a:p>
        </p:txBody>
      </p:sp>
      <p:cxnSp>
        <p:nvCxnSpPr>
          <p:cNvPr id="48" name="Connecteur droit 47"/>
          <p:cNvCxnSpPr>
            <a:stCxn id="43" idx="6"/>
          </p:cNvCxnSpPr>
          <p:nvPr/>
        </p:nvCxnSpPr>
        <p:spPr>
          <a:xfrm>
            <a:off x="7778439" y="2020554"/>
            <a:ext cx="1365416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49" name="Connecteur droit 48"/>
          <p:cNvCxnSpPr>
            <a:endCxn id="47" idx="2"/>
          </p:cNvCxnSpPr>
          <p:nvPr/>
        </p:nvCxnSpPr>
        <p:spPr>
          <a:xfrm>
            <a:off x="-146" y="3451299"/>
            <a:ext cx="67555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50" name="Shape 866"/>
          <p:cNvGrpSpPr/>
          <p:nvPr/>
        </p:nvGrpSpPr>
        <p:grpSpPr>
          <a:xfrm>
            <a:off x="650108" y="3052518"/>
            <a:ext cx="257753" cy="234272"/>
            <a:chOff x="4556450" y="4963575"/>
            <a:chExt cx="548025" cy="498100"/>
          </a:xfrm>
        </p:grpSpPr>
        <p:sp>
          <p:nvSpPr>
            <p:cNvPr id="51" name="Shape 867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0" t="0" r="0" b="0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Shape 868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0" t="0" r="0" b="0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Shape 869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Shape 87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Shape 87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0" t="0" r="0" b="0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6" name="ZoneTexte 55">
            <a:hlinkClick r:id="" action="ppaction://hlinkshowjump?jump=previousslide"/>
          </p:cNvPr>
          <p:cNvSpPr txBox="1"/>
          <p:nvPr/>
        </p:nvSpPr>
        <p:spPr>
          <a:xfrm>
            <a:off x="1479691" y="3612154"/>
            <a:ext cx="1314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J’indique son montant HT et la TVA puis renseigne selon mon besoin en financement un montant d’apport</a:t>
            </a:r>
          </a:p>
        </p:txBody>
      </p:sp>
      <p:sp>
        <p:nvSpPr>
          <p:cNvPr id="57" name="Ellipse 56"/>
          <p:cNvSpPr/>
          <p:nvPr/>
        </p:nvSpPr>
        <p:spPr>
          <a:xfrm>
            <a:off x="1944041" y="3343299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8</a:t>
            </a:r>
          </a:p>
        </p:txBody>
      </p:sp>
      <p:cxnSp>
        <p:nvCxnSpPr>
          <p:cNvPr id="58" name="Connecteur droit 57"/>
          <p:cNvCxnSpPr>
            <a:stCxn id="47" idx="6"/>
            <a:endCxn id="57" idx="2"/>
          </p:cNvCxnSpPr>
          <p:nvPr/>
        </p:nvCxnSpPr>
        <p:spPr>
          <a:xfrm>
            <a:off x="891404" y="3451299"/>
            <a:ext cx="105263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59" name="Shape 614"/>
          <p:cNvGrpSpPr/>
          <p:nvPr/>
        </p:nvGrpSpPr>
        <p:grpSpPr>
          <a:xfrm>
            <a:off x="1934324" y="3082018"/>
            <a:ext cx="266615" cy="204771"/>
            <a:chOff x="568950" y="3686775"/>
            <a:chExt cx="472500" cy="362900"/>
          </a:xfrm>
        </p:grpSpPr>
        <p:sp>
          <p:nvSpPr>
            <p:cNvPr id="60" name="Shape 615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0" t="0" r="0" b="0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Shape 616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0" t="0" r="0" b="0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Shape 617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0" t="0" r="0" b="0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3" name="ZoneTexte 62">
            <a:hlinkClick r:id="" action="ppaction://hlinkshowjump?jump=previousslide"/>
          </p:cNvPr>
          <p:cNvSpPr txBox="1"/>
          <p:nvPr/>
        </p:nvSpPr>
        <p:spPr>
          <a:xfrm>
            <a:off x="156253" y="3612154"/>
            <a:ext cx="1207507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J’affine mon besoin matériel en indiquant « machine outil »</a:t>
            </a:r>
          </a:p>
        </p:txBody>
      </p:sp>
      <p:sp>
        <p:nvSpPr>
          <p:cNvPr id="64" name="Ellipse 63"/>
          <p:cNvSpPr/>
          <p:nvPr/>
        </p:nvSpPr>
        <p:spPr>
          <a:xfrm>
            <a:off x="3179181" y="3343299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9</a:t>
            </a:r>
          </a:p>
        </p:txBody>
      </p:sp>
      <p:sp>
        <p:nvSpPr>
          <p:cNvPr id="65" name="Ellipse 64"/>
          <p:cNvSpPr/>
          <p:nvPr/>
        </p:nvSpPr>
        <p:spPr>
          <a:xfrm>
            <a:off x="4544723" y="3343299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10</a:t>
            </a:r>
          </a:p>
        </p:txBody>
      </p:sp>
      <p:cxnSp>
        <p:nvCxnSpPr>
          <p:cNvPr id="66" name="Connecteur droit 65"/>
          <p:cNvCxnSpPr>
            <a:stCxn id="57" idx="6"/>
            <a:endCxn id="64" idx="2"/>
          </p:cNvCxnSpPr>
          <p:nvPr/>
        </p:nvCxnSpPr>
        <p:spPr>
          <a:xfrm>
            <a:off x="2160042" y="3451299"/>
            <a:ext cx="1019140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67" name="Connecteur droit 66"/>
          <p:cNvCxnSpPr>
            <a:stCxn id="64" idx="6"/>
            <a:endCxn id="65" idx="2"/>
          </p:cNvCxnSpPr>
          <p:nvPr/>
        </p:nvCxnSpPr>
        <p:spPr>
          <a:xfrm>
            <a:off x="3395182" y="3451299"/>
            <a:ext cx="114954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68" name="Ellipse 67"/>
          <p:cNvSpPr/>
          <p:nvPr/>
        </p:nvSpPr>
        <p:spPr>
          <a:xfrm>
            <a:off x="6098513" y="3343299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11</a:t>
            </a:r>
          </a:p>
        </p:txBody>
      </p:sp>
      <p:sp>
        <p:nvSpPr>
          <p:cNvPr id="69" name="Ellipse 68"/>
          <p:cNvSpPr/>
          <p:nvPr/>
        </p:nvSpPr>
        <p:spPr>
          <a:xfrm>
            <a:off x="7572021" y="3343299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12</a:t>
            </a:r>
          </a:p>
        </p:txBody>
      </p:sp>
      <p:cxnSp>
        <p:nvCxnSpPr>
          <p:cNvPr id="70" name="Connecteur droit 69"/>
          <p:cNvCxnSpPr>
            <a:stCxn id="65" idx="6"/>
            <a:endCxn id="68" idx="2"/>
          </p:cNvCxnSpPr>
          <p:nvPr/>
        </p:nvCxnSpPr>
        <p:spPr>
          <a:xfrm>
            <a:off x="4760723" y="3451299"/>
            <a:ext cx="133779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71" name="Connecteur droit 70"/>
          <p:cNvCxnSpPr>
            <a:stCxn id="68" idx="6"/>
            <a:endCxn id="69" idx="2"/>
          </p:cNvCxnSpPr>
          <p:nvPr/>
        </p:nvCxnSpPr>
        <p:spPr>
          <a:xfrm>
            <a:off x="6314514" y="3451299"/>
            <a:ext cx="1257508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72" name="Shape 474"/>
          <p:cNvGrpSpPr/>
          <p:nvPr/>
        </p:nvGrpSpPr>
        <p:grpSpPr>
          <a:xfrm>
            <a:off x="4543391" y="3082017"/>
            <a:ext cx="208464" cy="237600"/>
            <a:chOff x="4630125" y="278900"/>
            <a:chExt cx="400675" cy="456675"/>
          </a:xfrm>
        </p:grpSpPr>
        <p:sp>
          <p:nvSpPr>
            <p:cNvPr id="73" name="Shape 475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0" t="0" r="0" b="0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Shape 476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0" t="0" r="0" b="0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Shape 477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0" t="0" r="0" b="0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Shape 478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0" t="0" r="0" b="0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7" name="ZoneTexte 76">
            <a:hlinkClick r:id="" action="ppaction://hlinkshowjump?jump=previousslide"/>
          </p:cNvPr>
          <p:cNvSpPr txBox="1"/>
          <p:nvPr/>
        </p:nvSpPr>
        <p:spPr>
          <a:xfrm>
            <a:off x="2877463" y="3612154"/>
            <a:ext cx="95779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J’indique si ma machine outil est neuve</a:t>
            </a:r>
          </a:p>
        </p:txBody>
      </p:sp>
      <p:sp>
        <p:nvSpPr>
          <p:cNvPr id="78" name="ZoneTexte 77">
            <a:hlinkClick r:id="" action="ppaction://hlinkshowjump?jump=previousslide"/>
          </p:cNvPr>
          <p:cNvSpPr txBox="1"/>
          <p:nvPr/>
        </p:nvSpPr>
        <p:spPr>
          <a:xfrm>
            <a:off x="4089071" y="3612154"/>
            <a:ext cx="1139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J’ai la possibilité de financer ma machine en crédit ou crédit-bail. Je décide de choisir le crédit classique</a:t>
            </a:r>
          </a:p>
        </p:txBody>
      </p:sp>
      <p:grpSp>
        <p:nvGrpSpPr>
          <p:cNvPr id="79" name="Shape 866"/>
          <p:cNvGrpSpPr/>
          <p:nvPr/>
        </p:nvGrpSpPr>
        <p:grpSpPr>
          <a:xfrm>
            <a:off x="3150685" y="3067267"/>
            <a:ext cx="257753" cy="234272"/>
            <a:chOff x="4556450" y="4963575"/>
            <a:chExt cx="548025" cy="498100"/>
          </a:xfrm>
        </p:grpSpPr>
        <p:sp>
          <p:nvSpPr>
            <p:cNvPr id="80" name="Shape 867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0" t="0" r="0" b="0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Shape 868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0" t="0" r="0" b="0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Shape 869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Shape 87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Shape 87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0" t="0" r="0" b="0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5" name="Shape 488"/>
          <p:cNvGrpSpPr/>
          <p:nvPr/>
        </p:nvGrpSpPr>
        <p:grpSpPr>
          <a:xfrm>
            <a:off x="6071883" y="3067267"/>
            <a:ext cx="261783" cy="224151"/>
            <a:chOff x="1934025" y="1001650"/>
            <a:chExt cx="415300" cy="355600"/>
          </a:xfrm>
        </p:grpSpPr>
        <p:sp>
          <p:nvSpPr>
            <p:cNvPr id="86" name="Shape 489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0" t="0" r="0" b="0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Shape 490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0" t="0" r="0" b="0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Shape 491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0" t="0" r="0" b="0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Shape 492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0" t="0" r="0" b="0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0" name="ZoneTexte 89">
            <a:hlinkClick r:id="" action="ppaction://hlinkshowjump?jump=previousslide"/>
          </p:cNvPr>
          <p:cNvSpPr txBox="1"/>
          <p:nvPr/>
        </p:nvSpPr>
        <p:spPr>
          <a:xfrm>
            <a:off x="5636550" y="3612154"/>
            <a:ext cx="1202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découvre mes propositions de crédit et décide d’affiner mon offre en choisissant de le rembourser sur 40 mois</a:t>
            </a:r>
          </a:p>
        </p:txBody>
      </p:sp>
      <p:sp>
        <p:nvSpPr>
          <p:cNvPr id="91" name="ZoneTexte 90">
            <a:hlinkClick r:id="" action="ppaction://hlinkshowjump?jump=previousslide"/>
          </p:cNvPr>
          <p:cNvSpPr txBox="1"/>
          <p:nvPr/>
        </p:nvSpPr>
        <p:spPr>
          <a:xfrm>
            <a:off x="7078893" y="3612154"/>
            <a:ext cx="157601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peux souscrire à l’assurance des emprunteurs en remplissant un questionnaire de santé simplifié</a:t>
            </a:r>
          </a:p>
        </p:txBody>
      </p:sp>
      <p:grpSp>
        <p:nvGrpSpPr>
          <p:cNvPr id="92" name="Shape 581"/>
          <p:cNvGrpSpPr/>
          <p:nvPr/>
        </p:nvGrpSpPr>
        <p:grpSpPr>
          <a:xfrm>
            <a:off x="7609903" y="2956184"/>
            <a:ext cx="140237" cy="318339"/>
            <a:chOff x="4747025" y="2332025"/>
            <a:chExt cx="166850" cy="378750"/>
          </a:xfrm>
        </p:grpSpPr>
        <p:sp>
          <p:nvSpPr>
            <p:cNvPr id="93" name="Shape 582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0" t="0" r="0" b="0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Shape 583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0" t="0" r="0" b="0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95" name="Connecteur droit 94"/>
          <p:cNvCxnSpPr>
            <a:stCxn id="69" idx="6"/>
          </p:cNvCxnSpPr>
          <p:nvPr/>
        </p:nvCxnSpPr>
        <p:spPr>
          <a:xfrm>
            <a:off x="7788022" y="3451299"/>
            <a:ext cx="1355833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96" name="Ellipse 95"/>
          <p:cNvSpPr/>
          <p:nvPr/>
        </p:nvSpPr>
        <p:spPr>
          <a:xfrm>
            <a:off x="675403" y="4589091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13</a:t>
            </a:r>
          </a:p>
        </p:txBody>
      </p:sp>
      <p:cxnSp>
        <p:nvCxnSpPr>
          <p:cNvPr id="97" name="Connecteur droit 96"/>
          <p:cNvCxnSpPr>
            <a:endCxn id="96" idx="2"/>
          </p:cNvCxnSpPr>
          <p:nvPr/>
        </p:nvCxnSpPr>
        <p:spPr>
          <a:xfrm>
            <a:off x="-146" y="4697091"/>
            <a:ext cx="67555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98" name="ZoneTexte 97">
            <a:hlinkClick r:id="" action="ppaction://hlinkshowjump?jump=previousslide"/>
          </p:cNvPr>
          <p:cNvSpPr txBox="1"/>
          <p:nvPr/>
        </p:nvSpPr>
        <p:spPr>
          <a:xfrm>
            <a:off x="1479689" y="4857947"/>
            <a:ext cx="13141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valide ma demande en ligne</a:t>
            </a:r>
          </a:p>
        </p:txBody>
      </p:sp>
      <p:sp>
        <p:nvSpPr>
          <p:cNvPr id="99" name="Ellipse 98"/>
          <p:cNvSpPr/>
          <p:nvPr/>
        </p:nvSpPr>
        <p:spPr>
          <a:xfrm>
            <a:off x="1944040" y="4589091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14</a:t>
            </a:r>
          </a:p>
        </p:txBody>
      </p:sp>
      <p:cxnSp>
        <p:nvCxnSpPr>
          <p:cNvPr id="100" name="Connecteur droit 99"/>
          <p:cNvCxnSpPr>
            <a:stCxn id="96" idx="6"/>
            <a:endCxn id="99" idx="2"/>
          </p:cNvCxnSpPr>
          <p:nvPr/>
        </p:nvCxnSpPr>
        <p:spPr>
          <a:xfrm>
            <a:off x="891404" y="4697091"/>
            <a:ext cx="105263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01" name="ZoneTexte 100">
            <a:hlinkClick r:id="" action="ppaction://hlinkshowjump?jump=previousslide"/>
          </p:cNvPr>
          <p:cNvSpPr txBox="1"/>
          <p:nvPr/>
        </p:nvSpPr>
        <p:spPr>
          <a:xfrm>
            <a:off x="156252" y="4857947"/>
            <a:ext cx="12075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J’ai le récapitulatif de ma demande de financement pour ma machine outil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179180" y="4589091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15</a:t>
            </a:r>
          </a:p>
        </p:txBody>
      </p:sp>
      <p:sp>
        <p:nvSpPr>
          <p:cNvPr id="103" name="Ellipse 102"/>
          <p:cNvSpPr/>
          <p:nvPr/>
        </p:nvSpPr>
        <p:spPr>
          <a:xfrm>
            <a:off x="4544721" y="4589091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16</a:t>
            </a:r>
          </a:p>
        </p:txBody>
      </p:sp>
      <p:cxnSp>
        <p:nvCxnSpPr>
          <p:cNvPr id="104" name="Connecteur droit 103"/>
          <p:cNvCxnSpPr>
            <a:stCxn id="99" idx="6"/>
            <a:endCxn id="102" idx="2"/>
          </p:cNvCxnSpPr>
          <p:nvPr/>
        </p:nvCxnSpPr>
        <p:spPr>
          <a:xfrm>
            <a:off x="2160041" y="4697091"/>
            <a:ext cx="1019140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105" name="Connecteur droit 104"/>
          <p:cNvCxnSpPr>
            <a:stCxn id="102" idx="6"/>
            <a:endCxn id="103" idx="2"/>
          </p:cNvCxnSpPr>
          <p:nvPr/>
        </p:nvCxnSpPr>
        <p:spPr>
          <a:xfrm>
            <a:off x="3395180" y="4697091"/>
            <a:ext cx="114954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06" name="Ellipse 105"/>
          <p:cNvSpPr/>
          <p:nvPr/>
        </p:nvSpPr>
        <p:spPr>
          <a:xfrm>
            <a:off x="6098512" y="4589091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17</a:t>
            </a:r>
          </a:p>
        </p:txBody>
      </p:sp>
      <p:cxnSp>
        <p:nvCxnSpPr>
          <p:cNvPr id="107" name="Connecteur droit 106"/>
          <p:cNvCxnSpPr>
            <a:stCxn id="103" idx="6"/>
            <a:endCxn id="106" idx="2"/>
          </p:cNvCxnSpPr>
          <p:nvPr/>
        </p:nvCxnSpPr>
        <p:spPr>
          <a:xfrm>
            <a:off x="4760722" y="4697091"/>
            <a:ext cx="133779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08" name="ZoneTexte 107">
            <a:hlinkClick r:id="" action="ppaction://hlinkshowjump?jump=previousslide"/>
          </p:cNvPr>
          <p:cNvSpPr txBox="1"/>
          <p:nvPr/>
        </p:nvSpPr>
        <p:spPr>
          <a:xfrm>
            <a:off x="2877462" y="4857947"/>
            <a:ext cx="10880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reçois par courrier mon contrat de prêt et d’assurance</a:t>
            </a:r>
          </a:p>
        </p:txBody>
      </p:sp>
      <p:sp>
        <p:nvSpPr>
          <p:cNvPr id="109" name="ZoneTexte 108">
            <a:hlinkClick r:id="" action="ppaction://hlinkshowjump?jump=previousslide"/>
          </p:cNvPr>
          <p:cNvSpPr txBox="1"/>
          <p:nvPr/>
        </p:nvSpPr>
        <p:spPr>
          <a:xfrm>
            <a:off x="4089071" y="4857946"/>
            <a:ext cx="1139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signe mon contrat de prêt et renseigne les documents sur l’assurance</a:t>
            </a:r>
          </a:p>
        </p:txBody>
      </p:sp>
      <p:sp>
        <p:nvSpPr>
          <p:cNvPr id="110" name="ZoneTexte 109">
            <a:hlinkClick r:id="" action="ppaction://hlinkshowjump?jump=previousslide"/>
          </p:cNvPr>
          <p:cNvSpPr txBox="1"/>
          <p:nvPr/>
        </p:nvSpPr>
        <p:spPr>
          <a:xfrm>
            <a:off x="5636547" y="4857946"/>
            <a:ext cx="14423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Mon crédit est débloqué dès réception par la banque de mon contrat retourné dûment complété et signé</a:t>
            </a:r>
          </a:p>
        </p:txBody>
      </p:sp>
      <p:grpSp>
        <p:nvGrpSpPr>
          <p:cNvPr id="111" name="Shape 480"/>
          <p:cNvGrpSpPr/>
          <p:nvPr/>
        </p:nvGrpSpPr>
        <p:grpSpPr>
          <a:xfrm>
            <a:off x="675404" y="4257585"/>
            <a:ext cx="223195" cy="272177"/>
            <a:chOff x="596350" y="929175"/>
            <a:chExt cx="407950" cy="497475"/>
          </a:xfrm>
        </p:grpSpPr>
        <p:sp>
          <p:nvSpPr>
            <p:cNvPr id="112" name="Shape 48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Shape 48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Shape 483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Shape 484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Shape 485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Shape 486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Shape 487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9" name="Shape 677"/>
          <p:cNvSpPr/>
          <p:nvPr/>
        </p:nvSpPr>
        <p:spPr>
          <a:xfrm>
            <a:off x="1938589" y="4293441"/>
            <a:ext cx="221451" cy="221465"/>
          </a:xfrm>
          <a:custGeom>
            <a:avLst/>
            <a:gdLst/>
            <a:ahLst/>
            <a:cxnLst/>
            <a:rect l="0" t="0" r="0" b="0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120" name="Shape 503"/>
          <p:cNvGrpSpPr/>
          <p:nvPr/>
        </p:nvGrpSpPr>
        <p:grpSpPr>
          <a:xfrm>
            <a:off x="3154112" y="4325533"/>
            <a:ext cx="276000" cy="186413"/>
            <a:chOff x="564675" y="1700625"/>
            <a:chExt cx="465200" cy="314200"/>
          </a:xfrm>
        </p:grpSpPr>
        <p:sp>
          <p:nvSpPr>
            <p:cNvPr id="121" name="Shape 504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0" t="0" r="0" b="0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Shape 505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0" t="0" r="0" b="0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Shape 506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0" t="0" r="0" b="0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4" name="Shape 515"/>
          <p:cNvGrpSpPr/>
          <p:nvPr/>
        </p:nvGrpSpPr>
        <p:grpSpPr>
          <a:xfrm>
            <a:off x="4574939" y="4346313"/>
            <a:ext cx="190908" cy="190897"/>
            <a:chOff x="1923675" y="1633650"/>
            <a:chExt cx="436000" cy="435975"/>
          </a:xfrm>
        </p:grpSpPr>
        <p:sp>
          <p:nvSpPr>
            <p:cNvPr id="125" name="Shape 516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0" t="0" r="0" b="0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Shape 517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0" t="0" r="0" b="0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Shape 518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0" t="0" r="0" b="0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Shape 519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0" t="0" r="0" b="0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Shape 52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0" t="0" r="0" b="0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Shape 521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0" t="0" r="0" b="0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1" name="Shape 563"/>
          <p:cNvGrpSpPr/>
          <p:nvPr/>
        </p:nvGrpSpPr>
        <p:grpSpPr>
          <a:xfrm>
            <a:off x="6088646" y="4314566"/>
            <a:ext cx="207247" cy="207246"/>
            <a:chOff x="1278900" y="2333250"/>
            <a:chExt cx="381175" cy="381175"/>
          </a:xfrm>
          <a:solidFill>
            <a:srgbClr val="8064A2"/>
          </a:solidFill>
        </p:grpSpPr>
        <p:sp>
          <p:nvSpPr>
            <p:cNvPr id="132" name="Shape 564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0" t="0" r="0" b="0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Shape 565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0" t="0" r="0" b="0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Shape 566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0" t="0" r="0" b="0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Shape 567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0" t="0" r="0" b="0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946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642344" cy="1107996"/>
          </a:xfrm>
        </p:spPr>
        <p:txBody>
          <a:bodyPr/>
          <a:lstStyle/>
          <a:p>
            <a:r>
              <a:rPr lang="fr-FR" dirty="0"/>
              <a:t>Étapes Parcours </a:t>
            </a:r>
            <a:r>
              <a:rPr lang="fr-FR" dirty="0" smtClean="0"/>
              <a:t>–</a:t>
            </a:r>
            <a:br>
              <a:rPr lang="fr-FR" dirty="0" smtClean="0"/>
            </a:br>
            <a:r>
              <a:rPr lang="fr-FR" dirty="0" smtClean="0"/>
              <a:t>financement </a:t>
            </a:r>
            <a:r>
              <a:rPr lang="fr-FR" dirty="0"/>
              <a:t>d’une machine outil en crédit-bail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665051" y="1908253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</a:t>
            </a:r>
          </a:p>
        </p:txBody>
      </p:sp>
      <p:cxnSp>
        <p:nvCxnSpPr>
          <p:cNvPr id="6" name="Connecteur droit 5"/>
          <p:cNvCxnSpPr>
            <a:stCxn id="5" idx="6"/>
            <a:endCxn id="7" idx="2"/>
          </p:cNvCxnSpPr>
          <p:nvPr/>
        </p:nvCxnSpPr>
        <p:spPr>
          <a:xfrm>
            <a:off x="881052" y="2016253"/>
            <a:ext cx="106313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7" name="Ellipse 6"/>
          <p:cNvSpPr/>
          <p:nvPr/>
        </p:nvSpPr>
        <p:spPr>
          <a:xfrm>
            <a:off x="1944187" y="1908253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</a:t>
            </a:r>
          </a:p>
        </p:txBody>
      </p:sp>
      <p:sp>
        <p:nvSpPr>
          <p:cNvPr id="8" name="Ellipse 7"/>
          <p:cNvSpPr/>
          <p:nvPr/>
        </p:nvSpPr>
        <p:spPr>
          <a:xfrm>
            <a:off x="3171707" y="1908253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</a:t>
            </a:r>
          </a:p>
        </p:txBody>
      </p:sp>
      <p:cxnSp>
        <p:nvCxnSpPr>
          <p:cNvPr id="9" name="Connecteur droit 8"/>
          <p:cNvCxnSpPr>
            <a:stCxn id="7" idx="6"/>
            <a:endCxn id="8" idx="2"/>
          </p:cNvCxnSpPr>
          <p:nvPr/>
        </p:nvCxnSpPr>
        <p:spPr>
          <a:xfrm>
            <a:off x="2160189" y="2016253"/>
            <a:ext cx="1011519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10" name="Connecteur droit 9"/>
          <p:cNvCxnSpPr>
            <a:stCxn id="8" idx="6"/>
            <a:endCxn id="11" idx="2"/>
          </p:cNvCxnSpPr>
          <p:nvPr/>
        </p:nvCxnSpPr>
        <p:spPr>
          <a:xfrm>
            <a:off x="3387706" y="2016253"/>
            <a:ext cx="115583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1" name="Ellipse 10"/>
          <p:cNvSpPr/>
          <p:nvPr/>
        </p:nvSpPr>
        <p:spPr>
          <a:xfrm>
            <a:off x="4543536" y="1908253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4</a:t>
            </a:r>
          </a:p>
        </p:txBody>
      </p:sp>
      <p:sp>
        <p:nvSpPr>
          <p:cNvPr id="12" name="Ellipse 11"/>
          <p:cNvSpPr/>
          <p:nvPr/>
        </p:nvSpPr>
        <p:spPr>
          <a:xfrm>
            <a:off x="6092617" y="1908253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5</a:t>
            </a:r>
          </a:p>
        </p:txBody>
      </p:sp>
      <p:cxnSp>
        <p:nvCxnSpPr>
          <p:cNvPr id="13" name="Connecteur droit 12"/>
          <p:cNvCxnSpPr>
            <a:stCxn id="11" idx="6"/>
            <a:endCxn id="12" idx="2"/>
          </p:cNvCxnSpPr>
          <p:nvPr/>
        </p:nvCxnSpPr>
        <p:spPr>
          <a:xfrm>
            <a:off x="4759537" y="2016253"/>
            <a:ext cx="133308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14" name="Shape 602"/>
          <p:cNvGrpSpPr/>
          <p:nvPr/>
        </p:nvGrpSpPr>
        <p:grpSpPr>
          <a:xfrm>
            <a:off x="3109114" y="1566758"/>
            <a:ext cx="274349" cy="259875"/>
            <a:chOff x="2583100" y="2973775"/>
            <a:chExt cx="461550" cy="437200"/>
          </a:xfrm>
        </p:grpSpPr>
        <p:sp>
          <p:nvSpPr>
            <p:cNvPr id="15" name="Shape 603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0" t="0" r="0" b="0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Shape 604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0" t="0" r="0" b="0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" name="ZoneTexte 16">
            <a:hlinkClick r:id="" action="ppaction://hlinkshowjump?jump=previousslide"/>
          </p:cNvPr>
          <p:cNvSpPr txBox="1"/>
          <p:nvPr/>
        </p:nvSpPr>
        <p:spPr>
          <a:xfrm>
            <a:off x="179409" y="2208209"/>
            <a:ext cx="1389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reçois une proposition de financement d’équipement professionnel avec le montant de mon enveloppe pré-accordée</a:t>
            </a:r>
          </a:p>
        </p:txBody>
      </p:sp>
      <p:sp>
        <p:nvSpPr>
          <p:cNvPr id="18" name="ZoneTexte 17">
            <a:hlinkClick r:id="" action="ppaction://hlinkshowjump?jump=previousslide"/>
          </p:cNvPr>
          <p:cNvSpPr txBox="1"/>
          <p:nvPr/>
        </p:nvSpPr>
        <p:spPr>
          <a:xfrm>
            <a:off x="1430417" y="2208209"/>
            <a:ext cx="126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reçois un SMS de relance pour bénéficier de cette proposition limitée dans le temps (3 mois)</a:t>
            </a:r>
          </a:p>
        </p:txBody>
      </p:sp>
      <p:sp>
        <p:nvSpPr>
          <p:cNvPr id="19" name="ZoneTexte 18">
            <a:hlinkClick r:id="" action="ppaction://hlinkshowjump?jump=previousslide"/>
          </p:cNvPr>
          <p:cNvSpPr txBox="1"/>
          <p:nvPr/>
        </p:nvSpPr>
        <p:spPr>
          <a:xfrm>
            <a:off x="2710153" y="2208209"/>
            <a:ext cx="1544347" cy="63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En me connectant sur mon espace de banque à distance, je découvre une bannière publicitaire et une nouvelle section dans mon menu appelée « Gérer mon enveloppe de crédit»</a:t>
            </a:r>
          </a:p>
        </p:txBody>
      </p:sp>
      <p:grpSp>
        <p:nvGrpSpPr>
          <p:cNvPr id="20" name="Shape 480"/>
          <p:cNvGrpSpPr/>
          <p:nvPr/>
        </p:nvGrpSpPr>
        <p:grpSpPr>
          <a:xfrm>
            <a:off x="4528933" y="1560608"/>
            <a:ext cx="223195" cy="272177"/>
            <a:chOff x="596350" y="929175"/>
            <a:chExt cx="407950" cy="497475"/>
          </a:xfrm>
        </p:grpSpPr>
        <p:sp>
          <p:nvSpPr>
            <p:cNvPr id="21" name="Shape 48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 48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Shape 483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Shape 484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Shape 485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Shape 486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Shape 487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ZoneTexte 27">
            <a:hlinkClick r:id="" action="ppaction://hlinkshowjump?jump=previousslide"/>
          </p:cNvPr>
          <p:cNvSpPr txBox="1"/>
          <p:nvPr/>
        </p:nvSpPr>
        <p:spPr>
          <a:xfrm>
            <a:off x="4191772" y="2208209"/>
            <a:ext cx="14335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En cliquant sur la bannière ou le menu, je suis redirigé vers l’application (nouvel onglet) afin de redécouvrir l’offre et la manière dont je peux l’utiliser</a:t>
            </a:r>
          </a:p>
        </p:txBody>
      </p:sp>
      <p:grpSp>
        <p:nvGrpSpPr>
          <p:cNvPr id="29" name="Shape 507"/>
          <p:cNvGrpSpPr/>
          <p:nvPr/>
        </p:nvGrpSpPr>
        <p:grpSpPr>
          <a:xfrm>
            <a:off x="6067122" y="1573421"/>
            <a:ext cx="251815" cy="246550"/>
            <a:chOff x="1236875" y="1623900"/>
            <a:chExt cx="465200" cy="455475"/>
          </a:xfrm>
          <a:solidFill>
            <a:srgbClr val="8064A2"/>
          </a:solidFill>
        </p:grpSpPr>
        <p:sp>
          <p:nvSpPr>
            <p:cNvPr id="30" name="Shape 508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0" t="0" r="0" b="0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Shape 509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0" t="0" r="0" b="0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Shape 510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0" t="0" r="0" b="0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Shape 511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0" t="0" r="0" b="0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Shape 512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Shape 513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Shape 514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0" t="0" r="0" b="0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Shape 503"/>
          <p:cNvGrpSpPr/>
          <p:nvPr/>
        </p:nvGrpSpPr>
        <p:grpSpPr>
          <a:xfrm>
            <a:off x="645549" y="1603490"/>
            <a:ext cx="276000" cy="186413"/>
            <a:chOff x="564675" y="1700625"/>
            <a:chExt cx="465200" cy="314200"/>
          </a:xfrm>
        </p:grpSpPr>
        <p:sp>
          <p:nvSpPr>
            <p:cNvPr id="38" name="Shape 504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0" t="0" r="0" b="0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Shape 505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0" t="0" r="0" b="0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Shape 506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0" t="0" r="0" b="0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Shape 495"/>
          <p:cNvSpPr/>
          <p:nvPr/>
        </p:nvSpPr>
        <p:spPr>
          <a:xfrm>
            <a:off x="1946275" y="1590878"/>
            <a:ext cx="232671" cy="211637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2" name="ZoneTexte 41">
            <a:hlinkClick r:id="" action="ppaction://hlinkshowjump?jump=previousslide"/>
          </p:cNvPr>
          <p:cNvSpPr txBox="1"/>
          <p:nvPr/>
        </p:nvSpPr>
        <p:spPr>
          <a:xfrm>
            <a:off x="5671321" y="2208209"/>
            <a:ext cx="1250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J’active mon enveloppe de crédit pour pouvoir l’utiliser pendant un an</a:t>
            </a:r>
          </a:p>
        </p:txBody>
      </p:sp>
      <p:sp>
        <p:nvSpPr>
          <p:cNvPr id="43" name="Ellipse 42"/>
          <p:cNvSpPr/>
          <p:nvPr/>
        </p:nvSpPr>
        <p:spPr>
          <a:xfrm>
            <a:off x="7562584" y="1908253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6</a:t>
            </a:r>
          </a:p>
        </p:txBody>
      </p:sp>
      <p:cxnSp>
        <p:nvCxnSpPr>
          <p:cNvPr id="44" name="Connecteur droit 43"/>
          <p:cNvCxnSpPr>
            <a:stCxn id="12" idx="6"/>
            <a:endCxn id="43" idx="2"/>
          </p:cNvCxnSpPr>
          <p:nvPr/>
        </p:nvCxnSpPr>
        <p:spPr>
          <a:xfrm>
            <a:off x="6308618" y="2016253"/>
            <a:ext cx="125396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45" name="Shape 494"/>
          <p:cNvSpPr/>
          <p:nvPr/>
        </p:nvSpPr>
        <p:spPr>
          <a:xfrm>
            <a:off x="7556619" y="1624934"/>
            <a:ext cx="231548" cy="207851"/>
          </a:xfrm>
          <a:custGeom>
            <a:avLst/>
            <a:gdLst/>
            <a:ahLst/>
            <a:cxnLst/>
            <a:rect l="0" t="0" r="0" b="0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6" name="Ellipse 45"/>
          <p:cNvSpPr/>
          <p:nvPr/>
        </p:nvSpPr>
        <p:spPr>
          <a:xfrm>
            <a:off x="675549" y="3338998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7</a:t>
            </a:r>
          </a:p>
        </p:txBody>
      </p:sp>
      <p:cxnSp>
        <p:nvCxnSpPr>
          <p:cNvPr id="47" name="Connecteur droit 46"/>
          <p:cNvCxnSpPr>
            <a:stCxn id="43" idx="6"/>
          </p:cNvCxnSpPr>
          <p:nvPr/>
        </p:nvCxnSpPr>
        <p:spPr>
          <a:xfrm>
            <a:off x="7778584" y="2016253"/>
            <a:ext cx="1365416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48" name="Connecteur droit 47"/>
          <p:cNvCxnSpPr>
            <a:endCxn id="46" idx="2"/>
          </p:cNvCxnSpPr>
          <p:nvPr/>
        </p:nvCxnSpPr>
        <p:spPr>
          <a:xfrm>
            <a:off x="0" y="3446998"/>
            <a:ext cx="67555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49" name="Shape 866"/>
          <p:cNvGrpSpPr/>
          <p:nvPr/>
        </p:nvGrpSpPr>
        <p:grpSpPr>
          <a:xfrm>
            <a:off x="650253" y="3048217"/>
            <a:ext cx="257753" cy="234272"/>
            <a:chOff x="4556450" y="4963575"/>
            <a:chExt cx="548025" cy="498100"/>
          </a:xfrm>
        </p:grpSpPr>
        <p:sp>
          <p:nvSpPr>
            <p:cNvPr id="50" name="Shape 867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0" t="0" r="0" b="0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Shape 868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0" t="0" r="0" b="0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Shape 869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Shape 87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Shape 87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0" t="0" r="0" b="0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5" name="ZoneTexte 54">
            <a:hlinkClick r:id="" action="ppaction://hlinkshowjump?jump=previousslide"/>
          </p:cNvPr>
          <p:cNvSpPr txBox="1"/>
          <p:nvPr/>
        </p:nvSpPr>
        <p:spPr>
          <a:xfrm>
            <a:off x="1479837" y="3607853"/>
            <a:ext cx="1314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J’indique son montant HT et la TVA puis renseigne selon mon besoin en financement un montant d’apport</a:t>
            </a:r>
          </a:p>
        </p:txBody>
      </p:sp>
      <p:sp>
        <p:nvSpPr>
          <p:cNvPr id="56" name="Ellipse 55"/>
          <p:cNvSpPr/>
          <p:nvPr/>
        </p:nvSpPr>
        <p:spPr>
          <a:xfrm>
            <a:off x="1944187" y="3338998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8</a:t>
            </a:r>
          </a:p>
        </p:txBody>
      </p:sp>
      <p:cxnSp>
        <p:nvCxnSpPr>
          <p:cNvPr id="57" name="Connecteur droit 56"/>
          <p:cNvCxnSpPr>
            <a:stCxn id="46" idx="6"/>
            <a:endCxn id="56" idx="2"/>
          </p:cNvCxnSpPr>
          <p:nvPr/>
        </p:nvCxnSpPr>
        <p:spPr>
          <a:xfrm>
            <a:off x="891551" y="3446998"/>
            <a:ext cx="105263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58" name="Shape 614"/>
          <p:cNvGrpSpPr/>
          <p:nvPr/>
        </p:nvGrpSpPr>
        <p:grpSpPr>
          <a:xfrm>
            <a:off x="1934470" y="3077717"/>
            <a:ext cx="266615" cy="204771"/>
            <a:chOff x="568950" y="3686775"/>
            <a:chExt cx="472500" cy="362900"/>
          </a:xfrm>
        </p:grpSpPr>
        <p:sp>
          <p:nvSpPr>
            <p:cNvPr id="59" name="Shape 615"/>
            <p:cNvSpPr/>
            <p:nvPr/>
          </p:nvSpPr>
          <p:spPr>
            <a:xfrm>
              <a:off x="568950" y="3686775"/>
              <a:ext cx="472500" cy="362900"/>
            </a:xfrm>
            <a:custGeom>
              <a:avLst/>
              <a:gdLst/>
              <a:ahLst/>
              <a:cxnLst/>
              <a:rect l="0" t="0" r="0" b="0"/>
              <a:pathLst>
                <a:path w="18900" h="14516" fill="none" extrusionOk="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Shape 616"/>
            <p:cNvSpPr/>
            <p:nvPr/>
          </p:nvSpPr>
          <p:spPr>
            <a:xfrm>
              <a:off x="645650" y="3820725"/>
              <a:ext cx="34125" cy="34125"/>
            </a:xfrm>
            <a:custGeom>
              <a:avLst/>
              <a:gdLst/>
              <a:ahLst/>
              <a:cxnLst/>
              <a:rect l="0" t="0" r="0" b="0"/>
              <a:pathLst>
                <a:path w="1365" h="1365" fill="none" extrusionOk="0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Shape 617"/>
            <p:cNvSpPr/>
            <p:nvPr/>
          </p:nvSpPr>
          <p:spPr>
            <a:xfrm>
              <a:off x="747950" y="3753750"/>
              <a:ext cx="85275" cy="12200"/>
            </a:xfrm>
            <a:custGeom>
              <a:avLst/>
              <a:gdLst/>
              <a:ahLst/>
              <a:cxnLst/>
              <a:rect l="0" t="0" r="0" b="0"/>
              <a:pathLst>
                <a:path w="3411" h="488" fill="none" extrusionOk="0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2" name="ZoneTexte 61">
            <a:hlinkClick r:id="" action="ppaction://hlinkshowjump?jump=previousslide"/>
          </p:cNvPr>
          <p:cNvSpPr txBox="1"/>
          <p:nvPr/>
        </p:nvSpPr>
        <p:spPr>
          <a:xfrm>
            <a:off x="156400" y="3607853"/>
            <a:ext cx="1207507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J’affine mon besoin matériel en indiquant « machine outil »</a:t>
            </a:r>
          </a:p>
        </p:txBody>
      </p:sp>
      <p:sp>
        <p:nvSpPr>
          <p:cNvPr id="63" name="Ellipse 62"/>
          <p:cNvSpPr/>
          <p:nvPr/>
        </p:nvSpPr>
        <p:spPr>
          <a:xfrm>
            <a:off x="3249661" y="3338998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9</a:t>
            </a:r>
          </a:p>
        </p:txBody>
      </p:sp>
      <p:sp>
        <p:nvSpPr>
          <p:cNvPr id="64" name="Ellipse 63"/>
          <p:cNvSpPr/>
          <p:nvPr/>
        </p:nvSpPr>
        <p:spPr>
          <a:xfrm>
            <a:off x="4544868" y="3338998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10</a:t>
            </a:r>
          </a:p>
        </p:txBody>
      </p:sp>
      <p:cxnSp>
        <p:nvCxnSpPr>
          <p:cNvPr id="65" name="Connecteur droit 64"/>
          <p:cNvCxnSpPr>
            <a:stCxn id="56" idx="6"/>
            <a:endCxn id="63" idx="2"/>
          </p:cNvCxnSpPr>
          <p:nvPr/>
        </p:nvCxnSpPr>
        <p:spPr>
          <a:xfrm>
            <a:off x="2160187" y="3446998"/>
            <a:ext cx="1089475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66" name="Connecteur droit 65"/>
          <p:cNvCxnSpPr>
            <a:stCxn id="63" idx="6"/>
            <a:endCxn id="64" idx="2"/>
          </p:cNvCxnSpPr>
          <p:nvPr/>
        </p:nvCxnSpPr>
        <p:spPr>
          <a:xfrm>
            <a:off x="3465662" y="3446998"/>
            <a:ext cx="107920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67" name="Ellipse 66"/>
          <p:cNvSpPr/>
          <p:nvPr/>
        </p:nvSpPr>
        <p:spPr>
          <a:xfrm>
            <a:off x="6098659" y="3338998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11</a:t>
            </a:r>
          </a:p>
        </p:txBody>
      </p:sp>
      <p:sp>
        <p:nvSpPr>
          <p:cNvPr id="68" name="Ellipse 67"/>
          <p:cNvSpPr/>
          <p:nvPr/>
        </p:nvSpPr>
        <p:spPr>
          <a:xfrm>
            <a:off x="7572167" y="3338998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12</a:t>
            </a:r>
          </a:p>
        </p:txBody>
      </p:sp>
      <p:cxnSp>
        <p:nvCxnSpPr>
          <p:cNvPr id="69" name="Connecteur droit 68"/>
          <p:cNvCxnSpPr>
            <a:stCxn id="64" idx="6"/>
            <a:endCxn id="67" idx="2"/>
          </p:cNvCxnSpPr>
          <p:nvPr/>
        </p:nvCxnSpPr>
        <p:spPr>
          <a:xfrm>
            <a:off x="4760870" y="3446998"/>
            <a:ext cx="133779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70" name="Connecteur droit 69"/>
          <p:cNvCxnSpPr>
            <a:stCxn id="67" idx="6"/>
            <a:endCxn id="68" idx="2"/>
          </p:cNvCxnSpPr>
          <p:nvPr/>
        </p:nvCxnSpPr>
        <p:spPr>
          <a:xfrm>
            <a:off x="6314659" y="3446998"/>
            <a:ext cx="1257508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grpSp>
        <p:nvGrpSpPr>
          <p:cNvPr id="71" name="Shape 474"/>
          <p:cNvGrpSpPr/>
          <p:nvPr/>
        </p:nvGrpSpPr>
        <p:grpSpPr>
          <a:xfrm>
            <a:off x="4543536" y="3077716"/>
            <a:ext cx="208464" cy="237600"/>
            <a:chOff x="4630125" y="278900"/>
            <a:chExt cx="400675" cy="456675"/>
          </a:xfrm>
        </p:grpSpPr>
        <p:sp>
          <p:nvSpPr>
            <p:cNvPr id="72" name="Shape 475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0" t="0" r="0" b="0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Shape 476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0" t="0" r="0" b="0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Shape 477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0" t="0" r="0" b="0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Shape 478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0" t="0" r="0" b="0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6" name="ZoneTexte 75">
            <a:hlinkClick r:id="" action="ppaction://hlinkshowjump?jump=previousslide"/>
          </p:cNvPr>
          <p:cNvSpPr txBox="1"/>
          <p:nvPr/>
        </p:nvSpPr>
        <p:spPr>
          <a:xfrm>
            <a:off x="2877609" y="3607854"/>
            <a:ext cx="1211609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J’indique que ma machine outil est neuve</a:t>
            </a:r>
          </a:p>
        </p:txBody>
      </p:sp>
      <p:sp>
        <p:nvSpPr>
          <p:cNvPr id="77" name="ZoneTexte 76">
            <a:hlinkClick r:id="" action="ppaction://hlinkshowjump?jump=previousslide"/>
          </p:cNvPr>
          <p:cNvSpPr txBox="1"/>
          <p:nvPr/>
        </p:nvSpPr>
        <p:spPr>
          <a:xfrm>
            <a:off x="4089217" y="3607854"/>
            <a:ext cx="1211745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choisis de financer ma machine en crédit-bail</a:t>
            </a:r>
          </a:p>
        </p:txBody>
      </p:sp>
      <p:grpSp>
        <p:nvGrpSpPr>
          <p:cNvPr id="78" name="Shape 866"/>
          <p:cNvGrpSpPr/>
          <p:nvPr/>
        </p:nvGrpSpPr>
        <p:grpSpPr>
          <a:xfrm>
            <a:off x="3221165" y="3062965"/>
            <a:ext cx="257753" cy="234272"/>
            <a:chOff x="4556450" y="4963575"/>
            <a:chExt cx="548025" cy="498100"/>
          </a:xfrm>
        </p:grpSpPr>
        <p:sp>
          <p:nvSpPr>
            <p:cNvPr id="79" name="Shape 867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0" t="0" r="0" b="0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Shape 868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0" t="0" r="0" b="0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Shape 869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Shape 87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0" t="0" r="0" b="0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Shape 871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0" t="0" r="0" b="0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4" name="Shape 488"/>
          <p:cNvGrpSpPr/>
          <p:nvPr/>
        </p:nvGrpSpPr>
        <p:grpSpPr>
          <a:xfrm>
            <a:off x="6072030" y="3062966"/>
            <a:ext cx="261783" cy="224151"/>
            <a:chOff x="1934025" y="1001650"/>
            <a:chExt cx="415300" cy="355600"/>
          </a:xfrm>
        </p:grpSpPr>
        <p:sp>
          <p:nvSpPr>
            <p:cNvPr id="85" name="Shape 489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0" t="0" r="0" b="0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Shape 490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0" t="0" r="0" b="0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Shape 491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0" t="0" r="0" b="0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Shape 492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0" t="0" r="0" b="0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9" name="ZoneTexte 88">
            <a:hlinkClick r:id="" action="ppaction://hlinkshowjump?jump=previousslide"/>
          </p:cNvPr>
          <p:cNvSpPr txBox="1"/>
          <p:nvPr/>
        </p:nvSpPr>
        <p:spPr>
          <a:xfrm>
            <a:off x="5568677" y="3607854"/>
            <a:ext cx="1321235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détermine le montant de mon loyer avec le simulateur</a:t>
            </a:r>
          </a:p>
        </p:txBody>
      </p:sp>
      <p:sp>
        <p:nvSpPr>
          <p:cNvPr id="90" name="ZoneTexte 89">
            <a:hlinkClick r:id="" action="ppaction://hlinkshowjump?jump=previousslide"/>
          </p:cNvPr>
          <p:cNvSpPr txBox="1"/>
          <p:nvPr/>
        </p:nvSpPr>
        <p:spPr>
          <a:xfrm>
            <a:off x="7079040" y="3607853"/>
            <a:ext cx="157601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peux souscrire à l’assurance des emprunteurs en remplissant un questionnaire de santé simplifié</a:t>
            </a:r>
          </a:p>
        </p:txBody>
      </p:sp>
      <p:grpSp>
        <p:nvGrpSpPr>
          <p:cNvPr id="91" name="Shape 581"/>
          <p:cNvGrpSpPr/>
          <p:nvPr/>
        </p:nvGrpSpPr>
        <p:grpSpPr>
          <a:xfrm>
            <a:off x="7610048" y="2951884"/>
            <a:ext cx="140237" cy="318339"/>
            <a:chOff x="4747025" y="2332025"/>
            <a:chExt cx="166850" cy="378750"/>
          </a:xfrm>
        </p:grpSpPr>
        <p:sp>
          <p:nvSpPr>
            <p:cNvPr id="92" name="Shape 582"/>
            <p:cNvSpPr/>
            <p:nvPr/>
          </p:nvSpPr>
          <p:spPr>
            <a:xfrm>
              <a:off x="4747025" y="2427025"/>
              <a:ext cx="166850" cy="283750"/>
            </a:xfrm>
            <a:custGeom>
              <a:avLst/>
              <a:gdLst/>
              <a:ahLst/>
              <a:cxnLst/>
              <a:rect l="0" t="0" r="0" b="0"/>
              <a:pathLst>
                <a:path w="6674" h="11350" fill="none" extrusionOk="0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Shape 583"/>
            <p:cNvSpPr/>
            <p:nvPr/>
          </p:nvSpPr>
          <p:spPr>
            <a:xfrm>
              <a:off x="4792100" y="2332025"/>
              <a:ext cx="76725" cy="84050"/>
            </a:xfrm>
            <a:custGeom>
              <a:avLst/>
              <a:gdLst/>
              <a:ahLst/>
              <a:cxnLst/>
              <a:rect l="0" t="0" r="0" b="0"/>
              <a:pathLst>
                <a:path w="3069" h="3362" fill="none" extrusionOk="0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94" name="Connecteur droit 93"/>
          <p:cNvCxnSpPr>
            <a:stCxn id="68" idx="6"/>
          </p:cNvCxnSpPr>
          <p:nvPr/>
        </p:nvCxnSpPr>
        <p:spPr>
          <a:xfrm>
            <a:off x="7788169" y="3446998"/>
            <a:ext cx="1355833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95" name="Ellipse 94"/>
          <p:cNvSpPr/>
          <p:nvPr/>
        </p:nvSpPr>
        <p:spPr>
          <a:xfrm>
            <a:off x="3213967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15</a:t>
            </a:r>
          </a:p>
        </p:txBody>
      </p:sp>
      <p:cxnSp>
        <p:nvCxnSpPr>
          <p:cNvPr id="96" name="Connecteur droit 95"/>
          <p:cNvCxnSpPr>
            <a:endCxn id="135" idx="2"/>
          </p:cNvCxnSpPr>
          <p:nvPr/>
        </p:nvCxnSpPr>
        <p:spPr>
          <a:xfrm flipV="1">
            <a:off x="1" y="4692577"/>
            <a:ext cx="693668" cy="41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97" name="ZoneTexte 96">
            <a:hlinkClick r:id="" action="ppaction://hlinkshowjump?jump=previousslide"/>
          </p:cNvPr>
          <p:cNvSpPr txBox="1"/>
          <p:nvPr/>
        </p:nvSpPr>
        <p:spPr>
          <a:xfrm>
            <a:off x="4050225" y="4853646"/>
            <a:ext cx="924591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valide ma demande en ligne</a:t>
            </a:r>
          </a:p>
        </p:txBody>
      </p:sp>
      <p:sp>
        <p:nvSpPr>
          <p:cNvPr id="98" name="Ellipse 97"/>
          <p:cNvSpPr/>
          <p:nvPr/>
        </p:nvSpPr>
        <p:spPr>
          <a:xfrm>
            <a:off x="4386695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16</a:t>
            </a:r>
          </a:p>
        </p:txBody>
      </p:sp>
      <p:cxnSp>
        <p:nvCxnSpPr>
          <p:cNvPr id="99" name="Connecteur droit 98"/>
          <p:cNvCxnSpPr>
            <a:stCxn id="95" idx="6"/>
            <a:endCxn id="98" idx="2"/>
          </p:cNvCxnSpPr>
          <p:nvPr/>
        </p:nvCxnSpPr>
        <p:spPr>
          <a:xfrm>
            <a:off x="3429969" y="4692577"/>
            <a:ext cx="95672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00" name="ZoneTexte 99">
            <a:hlinkClick r:id="" action="ppaction://hlinkshowjump?jump=previousslide"/>
          </p:cNvPr>
          <p:cNvSpPr txBox="1"/>
          <p:nvPr/>
        </p:nvSpPr>
        <p:spPr>
          <a:xfrm>
            <a:off x="2694817" y="4853645"/>
            <a:ext cx="12075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J’ai le récapitulatif de ma demande de financement pour ma machine outil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34104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17</a:t>
            </a:r>
          </a:p>
        </p:txBody>
      </p:sp>
      <p:sp>
        <p:nvSpPr>
          <p:cNvPr id="102" name="Ellipse 101"/>
          <p:cNvSpPr/>
          <p:nvPr/>
        </p:nvSpPr>
        <p:spPr>
          <a:xfrm>
            <a:off x="6674069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18</a:t>
            </a:r>
          </a:p>
        </p:txBody>
      </p:sp>
      <p:cxnSp>
        <p:nvCxnSpPr>
          <p:cNvPr id="103" name="Connecteur droit 102"/>
          <p:cNvCxnSpPr>
            <a:stCxn id="98" idx="6"/>
            <a:endCxn id="101" idx="2"/>
          </p:cNvCxnSpPr>
          <p:nvPr/>
        </p:nvCxnSpPr>
        <p:spPr>
          <a:xfrm>
            <a:off x="4602693" y="4692577"/>
            <a:ext cx="73141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104" name="Connecteur droit 103"/>
          <p:cNvCxnSpPr>
            <a:stCxn id="101" idx="6"/>
            <a:endCxn id="102" idx="2"/>
          </p:cNvCxnSpPr>
          <p:nvPr/>
        </p:nvCxnSpPr>
        <p:spPr>
          <a:xfrm>
            <a:off x="5550104" y="4692577"/>
            <a:ext cx="1123965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05" name="Ellipse 104"/>
          <p:cNvSpPr/>
          <p:nvPr/>
        </p:nvSpPr>
        <p:spPr>
          <a:xfrm>
            <a:off x="7972100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19</a:t>
            </a:r>
          </a:p>
        </p:txBody>
      </p:sp>
      <p:cxnSp>
        <p:nvCxnSpPr>
          <p:cNvPr id="106" name="Connecteur droit 105"/>
          <p:cNvCxnSpPr>
            <a:stCxn id="102" idx="6"/>
            <a:endCxn id="105" idx="2"/>
          </p:cNvCxnSpPr>
          <p:nvPr/>
        </p:nvCxnSpPr>
        <p:spPr>
          <a:xfrm>
            <a:off x="6890070" y="4692577"/>
            <a:ext cx="1082031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sp>
        <p:nvSpPr>
          <p:cNvPr id="107" name="ZoneTexte 106">
            <a:hlinkClick r:id="" action="ppaction://hlinkshowjump?jump=previousslide"/>
          </p:cNvPr>
          <p:cNvSpPr txBox="1"/>
          <p:nvPr/>
        </p:nvSpPr>
        <p:spPr>
          <a:xfrm>
            <a:off x="5032386" y="4853645"/>
            <a:ext cx="10880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reçois par courrier mon contrat de prêt et d’assurance</a:t>
            </a:r>
          </a:p>
        </p:txBody>
      </p:sp>
      <p:sp>
        <p:nvSpPr>
          <p:cNvPr id="108" name="ZoneTexte 107">
            <a:hlinkClick r:id="" action="ppaction://hlinkshowjump?jump=previousslide"/>
          </p:cNvPr>
          <p:cNvSpPr txBox="1"/>
          <p:nvPr/>
        </p:nvSpPr>
        <p:spPr>
          <a:xfrm>
            <a:off x="6218419" y="4853645"/>
            <a:ext cx="1139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signe mon contrat de prêt et renseigne les documents sur l’assurance</a:t>
            </a:r>
          </a:p>
        </p:txBody>
      </p:sp>
      <p:sp>
        <p:nvSpPr>
          <p:cNvPr id="109" name="ZoneTexte 108">
            <a:hlinkClick r:id="" action="ppaction://hlinkshowjump?jump=previousslide"/>
          </p:cNvPr>
          <p:cNvSpPr txBox="1"/>
          <p:nvPr/>
        </p:nvSpPr>
        <p:spPr>
          <a:xfrm>
            <a:off x="7398327" y="4853645"/>
            <a:ext cx="1554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Mon crédit-bail est débloqué dès réception par l’établissement de mon contrat retourné dûment complété et signé</a:t>
            </a:r>
          </a:p>
        </p:txBody>
      </p:sp>
      <p:grpSp>
        <p:nvGrpSpPr>
          <p:cNvPr id="110" name="Shape 480"/>
          <p:cNvGrpSpPr/>
          <p:nvPr/>
        </p:nvGrpSpPr>
        <p:grpSpPr>
          <a:xfrm>
            <a:off x="3181997" y="4253284"/>
            <a:ext cx="223195" cy="272177"/>
            <a:chOff x="596350" y="929175"/>
            <a:chExt cx="407950" cy="497475"/>
          </a:xfrm>
        </p:grpSpPr>
        <p:sp>
          <p:nvSpPr>
            <p:cNvPr id="111" name="Shape 48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Shape 48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Shape 483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Shape 484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Shape 485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Shape 486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Shape 487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8" name="Shape 677"/>
          <p:cNvSpPr/>
          <p:nvPr/>
        </p:nvSpPr>
        <p:spPr>
          <a:xfrm>
            <a:off x="4381244" y="4289140"/>
            <a:ext cx="221451" cy="221465"/>
          </a:xfrm>
          <a:custGeom>
            <a:avLst/>
            <a:gdLst/>
            <a:ahLst/>
            <a:cxnLst/>
            <a:rect l="0" t="0" r="0" b="0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119" name="Shape 503"/>
          <p:cNvGrpSpPr/>
          <p:nvPr/>
        </p:nvGrpSpPr>
        <p:grpSpPr>
          <a:xfrm>
            <a:off x="5309036" y="4321232"/>
            <a:ext cx="276000" cy="186413"/>
            <a:chOff x="564675" y="1700625"/>
            <a:chExt cx="465200" cy="314200"/>
          </a:xfrm>
        </p:grpSpPr>
        <p:sp>
          <p:nvSpPr>
            <p:cNvPr id="120" name="Shape 504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0" t="0" r="0" b="0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Shape 505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0" t="0" r="0" b="0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Shape 506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0" t="0" r="0" b="0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3" name="Shape 515"/>
          <p:cNvGrpSpPr/>
          <p:nvPr/>
        </p:nvGrpSpPr>
        <p:grpSpPr>
          <a:xfrm>
            <a:off x="6704287" y="4342012"/>
            <a:ext cx="190908" cy="190897"/>
            <a:chOff x="1923675" y="1633650"/>
            <a:chExt cx="436000" cy="435975"/>
          </a:xfrm>
        </p:grpSpPr>
        <p:sp>
          <p:nvSpPr>
            <p:cNvPr id="124" name="Shape 516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0" t="0" r="0" b="0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Shape 517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0" t="0" r="0" b="0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Shape 518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0" t="0" r="0" b="0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Shape 519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0" t="0" r="0" b="0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Shape 52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0" t="0" r="0" b="0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Shape 521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0" t="0" r="0" b="0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0" name="Shape 563"/>
          <p:cNvGrpSpPr/>
          <p:nvPr/>
        </p:nvGrpSpPr>
        <p:grpSpPr>
          <a:xfrm>
            <a:off x="7962234" y="4310265"/>
            <a:ext cx="207247" cy="207246"/>
            <a:chOff x="1278900" y="2333250"/>
            <a:chExt cx="381175" cy="381175"/>
          </a:xfrm>
          <a:solidFill>
            <a:srgbClr val="8064A2"/>
          </a:solidFill>
        </p:grpSpPr>
        <p:sp>
          <p:nvSpPr>
            <p:cNvPr id="131" name="Shape 564"/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0" t="0" r="0" b="0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Shape 565"/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0" t="0" r="0" b="0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Shape 566"/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0" t="0" r="0" b="0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Shape 567"/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0" t="0" r="0" b="0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grp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5" name="Ellipse 134"/>
          <p:cNvSpPr/>
          <p:nvPr/>
        </p:nvSpPr>
        <p:spPr>
          <a:xfrm>
            <a:off x="693668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13</a:t>
            </a:r>
          </a:p>
        </p:txBody>
      </p:sp>
      <p:grpSp>
        <p:nvGrpSpPr>
          <p:cNvPr id="136" name="Shape 480"/>
          <p:cNvGrpSpPr/>
          <p:nvPr/>
        </p:nvGrpSpPr>
        <p:grpSpPr>
          <a:xfrm>
            <a:off x="693669" y="4234299"/>
            <a:ext cx="223195" cy="272177"/>
            <a:chOff x="596350" y="929175"/>
            <a:chExt cx="407950" cy="497475"/>
          </a:xfrm>
        </p:grpSpPr>
        <p:sp>
          <p:nvSpPr>
            <p:cNvPr id="137" name="Shape 481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Shape 482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Shape 483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Shape 484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Shape 485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Shape 486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Shape 487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4" name="ZoneTexte 143">
            <a:hlinkClick r:id="" action="ppaction://hlinkshowjump?jump=previousslide"/>
          </p:cNvPr>
          <p:cNvSpPr txBox="1"/>
          <p:nvPr/>
        </p:nvSpPr>
        <p:spPr>
          <a:xfrm>
            <a:off x="7049066" y="2208209"/>
            <a:ext cx="14782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sélectionne mon besoin de financement parmi les univers « travaux, matériel ou véhicule »</a:t>
            </a:r>
          </a:p>
        </p:txBody>
      </p:sp>
      <p:sp>
        <p:nvSpPr>
          <p:cNvPr id="145" name="ZoneTexte 144">
            <a:hlinkClick r:id="" action="ppaction://hlinkshowjump?jump=previousslide"/>
          </p:cNvPr>
          <p:cNvSpPr txBox="1"/>
          <p:nvPr/>
        </p:nvSpPr>
        <p:spPr>
          <a:xfrm>
            <a:off x="225879" y="4843937"/>
            <a:ext cx="120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renseigne les informations sur :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Mon matériel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Mon fournisseur</a:t>
            </a:r>
          </a:p>
        </p:txBody>
      </p:sp>
      <p:sp>
        <p:nvSpPr>
          <p:cNvPr id="146" name="Ellipse 145"/>
          <p:cNvSpPr/>
          <p:nvPr/>
        </p:nvSpPr>
        <p:spPr>
          <a:xfrm>
            <a:off x="1954065" y="4584577"/>
            <a:ext cx="216000" cy="216000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rgbClr val="581D74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14</a:t>
            </a:r>
          </a:p>
        </p:txBody>
      </p:sp>
      <p:sp>
        <p:nvSpPr>
          <p:cNvPr id="147" name="ZoneTexte 146">
            <a:hlinkClick r:id="" action="ppaction://hlinkshowjump?jump=previousslide"/>
          </p:cNvPr>
          <p:cNvSpPr txBox="1"/>
          <p:nvPr/>
        </p:nvSpPr>
        <p:spPr>
          <a:xfrm>
            <a:off x="1434914" y="4853432"/>
            <a:ext cx="120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</a:rPr>
              <a:t>Je peux souscrire à l’assurance « bris de machine » pour assurer mon matériel</a:t>
            </a:r>
          </a:p>
        </p:txBody>
      </p:sp>
      <p:grpSp>
        <p:nvGrpSpPr>
          <p:cNvPr id="148" name="Shape 803"/>
          <p:cNvGrpSpPr/>
          <p:nvPr/>
        </p:nvGrpSpPr>
        <p:grpSpPr>
          <a:xfrm>
            <a:off x="1922153" y="4257291"/>
            <a:ext cx="279824" cy="268523"/>
            <a:chOff x="6605925" y="948050"/>
            <a:chExt cx="482250" cy="462775"/>
          </a:xfrm>
        </p:grpSpPr>
        <p:sp>
          <p:nvSpPr>
            <p:cNvPr id="149" name="Shape 804"/>
            <p:cNvSpPr/>
            <p:nvPr/>
          </p:nvSpPr>
          <p:spPr>
            <a:xfrm>
              <a:off x="6847025" y="1209875"/>
              <a:ext cx="60325" cy="200950"/>
            </a:xfrm>
            <a:custGeom>
              <a:avLst/>
              <a:gdLst/>
              <a:ahLst/>
              <a:cxnLst/>
              <a:rect l="0" t="0" r="0" b="0"/>
              <a:pathLst>
                <a:path w="2413" h="8038" fill="none" extrusionOk="0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Shape 805"/>
            <p:cNvSpPr/>
            <p:nvPr/>
          </p:nvSpPr>
          <p:spPr>
            <a:xfrm>
              <a:off x="6605925" y="971800"/>
              <a:ext cx="482250" cy="228350"/>
            </a:xfrm>
            <a:custGeom>
              <a:avLst/>
              <a:gdLst/>
              <a:ahLst/>
              <a:cxnLst/>
              <a:rect l="0" t="0" r="0" b="0"/>
              <a:pathLst>
                <a:path w="19290" h="9134" fill="none" extrusionOk="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Shape 806"/>
            <p:cNvSpPr/>
            <p:nvPr/>
          </p:nvSpPr>
          <p:spPr>
            <a:xfrm>
              <a:off x="6847025" y="948050"/>
              <a:ext cx="25" cy="23775"/>
            </a:xfrm>
            <a:custGeom>
              <a:avLst/>
              <a:gdLst/>
              <a:ahLst/>
              <a:cxnLst/>
              <a:rect l="0" t="0" r="0" b="0"/>
              <a:pathLst>
                <a:path w="1" h="951" fill="none" extrusionOk="0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Shape 807"/>
            <p:cNvSpPr/>
            <p:nvPr/>
          </p:nvSpPr>
          <p:spPr>
            <a:xfrm>
              <a:off x="6847025" y="1001025"/>
              <a:ext cx="25" cy="183900"/>
            </a:xfrm>
            <a:custGeom>
              <a:avLst/>
              <a:gdLst/>
              <a:ahLst/>
              <a:cxnLst/>
              <a:rect l="0" t="0" r="0" b="0"/>
              <a:pathLst>
                <a:path w="1" h="7356" fill="none" extrusionOk="0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Shape 808"/>
            <p:cNvSpPr/>
            <p:nvPr/>
          </p:nvSpPr>
          <p:spPr>
            <a:xfrm>
              <a:off x="6872000" y="994325"/>
              <a:ext cx="85275" cy="190600"/>
            </a:xfrm>
            <a:custGeom>
              <a:avLst/>
              <a:gdLst/>
              <a:ahLst/>
              <a:cxnLst/>
              <a:rect l="0" t="0" r="0" b="0"/>
              <a:pathLst>
                <a:path w="3411" h="7624" fill="none" extrusionOk="0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Shape 809"/>
            <p:cNvSpPr/>
            <p:nvPr/>
          </p:nvSpPr>
          <p:spPr>
            <a:xfrm>
              <a:off x="6736825" y="994325"/>
              <a:ext cx="85275" cy="190600"/>
            </a:xfrm>
            <a:custGeom>
              <a:avLst/>
              <a:gdLst/>
              <a:ahLst/>
              <a:cxnLst/>
              <a:rect l="0" t="0" r="0" b="0"/>
              <a:pathLst>
                <a:path w="3411" h="7624" fill="none" extrusionOk="0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w="12175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155" name="Connecteur droit 154"/>
          <p:cNvCxnSpPr>
            <a:stCxn id="135" idx="6"/>
            <a:endCxn id="146" idx="2"/>
          </p:cNvCxnSpPr>
          <p:nvPr/>
        </p:nvCxnSpPr>
        <p:spPr>
          <a:xfrm>
            <a:off x="909668" y="4692577"/>
            <a:ext cx="1044397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  <p:cxnSp>
        <p:nvCxnSpPr>
          <p:cNvPr id="156" name="Connecteur droit 155"/>
          <p:cNvCxnSpPr>
            <a:stCxn id="146" idx="6"/>
            <a:endCxn id="95" idx="2"/>
          </p:cNvCxnSpPr>
          <p:nvPr/>
        </p:nvCxnSpPr>
        <p:spPr>
          <a:xfrm>
            <a:off x="2170066" y="4692577"/>
            <a:ext cx="1043903" cy="0"/>
          </a:xfrm>
          <a:prstGeom prst="line">
            <a:avLst/>
          </a:prstGeom>
          <a:noFill/>
          <a:ln w="6350" cap="flat" cmpd="sng" algn="ctr">
            <a:solidFill>
              <a:srgbClr val="581D74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3974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986160" cy="1107996"/>
          </a:xfrm>
        </p:spPr>
        <p:txBody>
          <a:bodyPr/>
          <a:lstStyle/>
          <a:p>
            <a:r>
              <a:rPr lang="fr-FR" dirty="0"/>
              <a:t>Prise en charge de la demande par Service crédit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298449" y="1405054"/>
            <a:ext cx="8542339" cy="2266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Service Crédit est averti par e-mail d’une demande de tirage et prend en charge la demande client :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Traite les demandes de financement depuis NEO.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cas échéant, réalise des relances client en cas de contrats non retournés signés.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Réceptionne les documents contractuels signés.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Débloquer les fonds.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Informe le client et l’agence des étapes de traitement.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DirArrow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0800000">
            <a:off x="2017211" y="3832968"/>
            <a:ext cx="5509395" cy="339961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75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5850256" cy="1446550"/>
          </a:xfrm>
        </p:spPr>
        <p:txBody>
          <a:bodyPr/>
          <a:lstStyle/>
          <a:p>
            <a:r>
              <a:rPr lang="fr-FR" dirty="0"/>
              <a:t>E-mail d’envoi du dossier de prêt suite à une demande de financement en ligne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611560" y="1299913"/>
            <a:ext cx="8136904" cy="46954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Objet : VOTRE DEMANDE DE FINANCEMENT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Nous avons le plaisir de vous confirmer les termes de votre Offre de Crédit Pro Digitalisé,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Numéro XXXXXXXX formulée au nom de XXXXXXXXX.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Vous trouverez ci-joints, les exemplaires de l’offre de crédit comprenant :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05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conditions particulières, générales et, le cas échéant, spécifiques ainsi que les annexes éventuelles ;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05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tableau d’amortissement prévisionnel de votre Crédit ;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05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La(les) notice(s) relative(s) aux conditions d’assurance emprunteur ;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05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formulaire de mandat de prélèvement SEPA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Notre offre est valable {Période de validité de l’offre contractuelle} à compter de la date d'émission.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Vous voudrez bien nous retourner, par courrier postal, l'ensemble des documents dûment datés, paraphés et signés à l’adresse ci-dessous, en conservant les exemplaires qui vous sont destinés.</a:t>
            </a:r>
          </a:p>
          <a:p>
            <a:pPr marL="447675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9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[Adresse de renvoi des contrats signés]</a:t>
            </a:r>
          </a:p>
          <a:p>
            <a:pPr marL="0" lvl="0" indent="0">
              <a:buClr>
                <a:srgbClr val="FF0000"/>
              </a:buClr>
              <a:buNone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Pour toute question concernant votre demande de financement, vous pouvez nous contacter via l’adresse mail </a:t>
            </a:r>
            <a:r>
              <a:rPr lang="fr-FR" sz="1100" u="sng" dirty="0">
                <a:hlinkClick r:id="rId2"/>
              </a:rPr>
              <a:t>contact.creditdigitalpro@cegee.caisse-epargne.fr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] ; et nous nous engageons à vous répondre dans un délai de 24h.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Nous vous prions d'accepter, Mme/M.  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XXXXXXX, 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l'expression de nos sentiments les meilleurs.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indent="0">
              <a:buNone/>
            </a:pPr>
            <a:r>
              <a:rPr lang="fr-FR" sz="1100" b="1" dirty="0"/>
              <a:t>Le service réalisation des Crédits PRO</a:t>
            </a:r>
            <a:endParaRPr lang="fr-FR" sz="1100" dirty="0"/>
          </a:p>
          <a:p>
            <a:pPr marL="0" indent="0">
              <a:buNone/>
            </a:pPr>
            <a:r>
              <a:rPr lang="fr-FR" sz="1100" u="sng" dirty="0">
                <a:hlinkClick r:id="rId2"/>
              </a:rPr>
              <a:t>contact.creditdigitalpro@cegee.caisse-epargne.fr</a:t>
            </a: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 rot="1236702">
            <a:off x="5650198" y="1553042"/>
            <a:ext cx="3360618" cy="600164"/>
          </a:xfrm>
          <a:prstGeom prst="rect">
            <a:avLst/>
          </a:prstGeom>
          <a:noFill/>
          <a:ln>
            <a:solidFill>
              <a:schemeClr val="tx1">
                <a:alpha val="97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Les mails types (validés juridique et Conformité)  ont été crées dans « choix modèle »  sous Outlook pour la DCE</a:t>
            </a:r>
          </a:p>
          <a:p>
            <a:r>
              <a:rPr lang="fr-FR" sz="1100" dirty="0" smtClean="0"/>
              <a:t> </a:t>
            </a:r>
            <a:endParaRPr lang="fr-FR" sz="11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04864"/>
            <a:ext cx="1116625" cy="75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6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5562224" cy="1107996"/>
          </a:xfrm>
        </p:spPr>
        <p:txBody>
          <a:bodyPr/>
          <a:lstStyle/>
          <a:p>
            <a:r>
              <a:rPr lang="fr-FR" dirty="0"/>
              <a:t>E-mail d’information client, refus de financement pour situation dégradée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contenu 5"/>
          <p:cNvSpPr txBox="1">
            <a:spLocks/>
          </p:cNvSpPr>
          <p:nvPr/>
        </p:nvSpPr>
        <p:spPr>
          <a:xfrm>
            <a:off x="809477" y="1539819"/>
            <a:ext cx="5386359" cy="4239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Objet : VOTRE DEMANDE DE FINANCEMENT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Bonjour CIVILITE NOM,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Nous faisons suite à votre demande de financement d’un montant de xx € en date du xx/xx/</a:t>
            </a:r>
            <a:r>
              <a:rPr kumimoji="0" lang="fr-FR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xxxx</a:t>
            </a: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réalisée en ligne.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Nous vous informons que nous ne pouvons pas  y donner une suite favorable du fait que votre situation financière a évolué.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Nous vous invitons à vous rapprocher de votre conseiller habituel.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Nous vous remercions pour votre confiance.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indent="0">
              <a:buNone/>
            </a:pPr>
            <a:r>
              <a:rPr lang="fr-FR" sz="1400" b="1" dirty="0"/>
              <a:t>Le service réalisation des Crédits PRO</a:t>
            </a:r>
            <a:endParaRPr lang="fr-FR" sz="1400" dirty="0"/>
          </a:p>
          <a:p>
            <a:pPr marL="0" indent="0">
              <a:buNone/>
            </a:pPr>
            <a:r>
              <a:rPr lang="fr-FR" sz="1400" u="sng" dirty="0">
                <a:hlinkClick r:id="rId2"/>
              </a:rPr>
              <a:t>contact.creditdigitalpro@cegee.caisse-epargne.fr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 rot="1236702">
            <a:off x="5650198" y="1553042"/>
            <a:ext cx="3360618" cy="600164"/>
          </a:xfrm>
          <a:prstGeom prst="rect">
            <a:avLst/>
          </a:prstGeom>
          <a:noFill/>
          <a:ln>
            <a:solidFill>
              <a:schemeClr val="tx1">
                <a:alpha val="97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Les mails types (validés juridique et Conformité)  ont été crées dans « choix modèle »  sous Outlook pour la DCE</a:t>
            </a:r>
          </a:p>
          <a:p>
            <a:r>
              <a:rPr lang="fr-FR" sz="1100" dirty="0" smtClean="0"/>
              <a:t> </a:t>
            </a:r>
            <a:endParaRPr lang="fr-FR" sz="1100" dirty="0" smtClean="0"/>
          </a:p>
        </p:txBody>
      </p:sp>
    </p:spTree>
    <p:extLst>
      <p:ext uri="{BB962C8B-B14F-4D97-AF65-F5344CB8AC3E}">
        <p14:creationId xmlns:p14="http://schemas.microsoft.com/office/powerpoint/2010/main" val="207597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Activation enveloppe &amp; demande de financement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Rappel </a:t>
            </a:r>
            <a:r>
              <a:rPr lang="fr-FR" dirty="0"/>
              <a:t>– informations réseau commercial</a:t>
            </a:r>
          </a:p>
          <a:p>
            <a:r>
              <a:rPr lang="fr-FR" dirty="0" smtClean="0"/>
              <a:t>Vue </a:t>
            </a:r>
            <a:r>
              <a:rPr lang="fr-FR" dirty="0"/>
              <a:t>Client vs Vue </a:t>
            </a:r>
            <a:r>
              <a:rPr lang="fr-FR" dirty="0" smtClean="0"/>
              <a:t>Réseau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III-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31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 – informations réseau commercial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22</a:t>
            </a:fld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7504" y="1700808"/>
            <a:ext cx="8411036" cy="2504957"/>
            <a:chOff x="392723" y="3689498"/>
            <a:chExt cx="8411036" cy="2504957"/>
          </a:xfrm>
        </p:grpSpPr>
        <p:sp>
          <p:nvSpPr>
            <p:cNvPr id="11" name="Espace réservé du contenu 1"/>
            <p:cNvSpPr txBox="1">
              <a:spLocks/>
            </p:cNvSpPr>
            <p:nvPr/>
          </p:nvSpPr>
          <p:spPr>
            <a:xfrm>
              <a:off x="1290811" y="3689498"/>
              <a:ext cx="7512948" cy="25049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265113" indent="-265113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12788" indent="-255588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n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16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5113" marR="0" lvl="0" indent="-265113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FF0000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Actions non autorisées au réseau </a:t>
              </a:r>
            </a:p>
            <a:p>
              <a:pPr marL="712788" marR="0" lvl="1" indent="-255588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BFBFBF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Activation ou Annulation de l’enveloppe pré-accordées</a:t>
              </a:r>
            </a:p>
            <a:p>
              <a:pPr marL="712788" marR="0" lvl="1" indent="-255588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BFBFBF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Modification du montant de l’enveloppe</a:t>
              </a:r>
            </a:p>
            <a:p>
              <a:pPr marL="712788" marR="0" lvl="1" indent="-255588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BFBFBF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Annulation d’une demande de financement ou modification du montant de financement</a:t>
              </a:r>
            </a:p>
            <a:p>
              <a:pPr marL="712788" marR="0" lvl="1" indent="-255588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BFBFBF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Déblocage des fonds suite à retour des contrats signés</a:t>
              </a:r>
            </a:p>
            <a:p>
              <a:pPr marL="712788" marR="0" lvl="1" indent="-255588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BFBFBF"/>
                </a:buClr>
                <a:buSzTx/>
                <a:buFont typeface="Wingdings" panose="05000000000000000000" pitchFamily="2" charset="2"/>
                <a:buChar char="n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Archivage des contrats signés en agence. Ils doivent être transmis par navette au Service Crédit en charge de l’instruction des Crédit Digital Pro.</a:t>
              </a:r>
            </a:p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BFBFBF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NB : Le GC Pro doit solliciter le Service Crédit en charge du traitement des dossier.</a:t>
              </a:r>
              <a:r>
                <a:rPr kumimoji="0" lang="fr-FR" sz="1600" b="1" i="0" u="none" strike="noStrike" kern="1200" cap="none" spc="0" normalizeH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 </a:t>
              </a:r>
              <a:r>
                <a:rPr lang="fr-FR" u="sng" dirty="0" smtClean="0">
                  <a:hlinkClick r:id="rId2"/>
                </a:rPr>
                <a:t>contact.creditdigitalpro@cegee.caisse-epargne.fr</a:t>
              </a:r>
              <a:endParaRPr lang="fr-FR" dirty="0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21" t="55023" r="57326" b="25008"/>
            <a:stretch/>
          </p:blipFill>
          <p:spPr bwMode="auto">
            <a:xfrm>
              <a:off x="392723" y="4175192"/>
              <a:ext cx="1148995" cy="1622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26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client active son enveloppe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298449" y="1235034"/>
            <a:ext cx="8450015" cy="4785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Dans DEI PRO &gt; Crédit &gt; Synthèse : le client voit le montant initial, le reste disponible (qui se met à jour quand le dossier est en gestion dans NEO).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L’information est visible sur la synthèse client MYSYS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6" name="Image 4" descr="cid:image003.png@01D3ACB3.FFC3778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9" t="5013" r="10121" b="54016"/>
          <a:stretch>
            <a:fillRect/>
          </a:stretch>
        </p:blipFill>
        <p:spPr bwMode="auto">
          <a:xfrm>
            <a:off x="825647" y="4221018"/>
            <a:ext cx="7113240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id:image007.jpg@01D3ACBF.7BA49130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4" r="17578" b="49130"/>
          <a:stretch>
            <a:fillRect/>
          </a:stretch>
        </p:blipFill>
        <p:spPr bwMode="auto">
          <a:xfrm>
            <a:off x="1524478" y="1871772"/>
            <a:ext cx="3961921" cy="192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6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698128" cy="1107996"/>
          </a:xfrm>
        </p:spPr>
        <p:txBody>
          <a:bodyPr/>
          <a:lstStyle/>
          <a:p>
            <a:r>
              <a:rPr lang="fr-FR" dirty="0"/>
              <a:t>le client fait un tirage et les fonds ne sont pas encore versés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298449" y="1181868"/>
            <a:ext cx="8542339" cy="51126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client ne voit rien dans DEI PRO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Dans la synthèse client MYSYS on voit une ligne « Dossier »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ligne est créée automatiquement dans NEO (Accessible aux personne en charge du dossier – Services Crédit) 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6" name="Image 5" descr="cid:image010.png@01D3ACB5.06F8C0E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" t="3728" r="12111" b="23982"/>
          <a:stretch>
            <a:fillRect/>
          </a:stretch>
        </p:blipFill>
        <p:spPr bwMode="auto">
          <a:xfrm>
            <a:off x="931940" y="2137574"/>
            <a:ext cx="6570395" cy="354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12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client fait un tirage et les fonds sont versés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2123728" y="6309320"/>
            <a:ext cx="4932000" cy="365125"/>
          </a:xfrm>
        </p:spPr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730993" y="1124744"/>
            <a:ext cx="8233495" cy="51232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client voit le prêt dans DEI PRO dans la Synthèse Crédit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Dans la synthèse client MYSYS prêts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Dossier visible dans SYNCHRO, dès que le dossier est passé à signé par le client dans NEO.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1" indent="-265113">
              <a:buClr>
                <a:srgbClr val="FF0000"/>
              </a:buClr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6" name="Image 8" descr="cid:image002.png@01D3ACB5.5DB7A1D0"/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55"/>
          <a:stretch/>
        </p:blipFill>
        <p:spPr bwMode="auto">
          <a:xfrm>
            <a:off x="1187624" y="1484784"/>
            <a:ext cx="5521990" cy="159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673" y="3679936"/>
            <a:ext cx="4046353" cy="216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5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Foire aux questions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IV-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969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Foire Aux Questions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467543" y="1391163"/>
            <a:ext cx="8280921" cy="4918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Quelle est la finalité de cette offre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Offrir à nos clients pro la possibilité de financer rapidement et facilement leurs équipements professionnels en ligne depuis leur espace de Banque à Distance en anticipant le besoin client grâce à une enveloppe pré-accordée utilisable en plusieurs fois en crédit ou en crédit-bail.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clients détenteurs de CE net sont-ils également concernés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Non pas dans cette version. Cette fonctionnalité n’est disponible que sur le DEI PRO. Des évolutions sont prévues et les travaux sont en cours.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3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Qui peut activer l’enveloppe et réaliser des tirages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Seul l’usager principal du DEI Pro de type 00001 pourra accéder et tirer sur l’enveloppe car seul l’internaute de rang 1 répond au questionnaire de santé. </a:t>
            </a:r>
          </a:p>
          <a:p>
            <a:pPr marL="265113" marR="0" lvl="0" indent="-26511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4"/>
              <a:tabLst/>
              <a:defRPr/>
            </a:pPr>
            <a:r>
              <a:rPr kumimoji="0" lang="fr-FR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client peut-il activer son enveloppe à tous moments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L’activation de l’enveloppe par </a:t>
            </a:r>
            <a:r>
              <a:rPr lang="fr-FR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le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client est possible à tout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moment sauf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pendant les traitements automatiques (batch) de SYNCHRO qui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se </a:t>
            </a:r>
            <a:r>
              <a:rPr kumimoji="0" lang="fr-FR" sz="1600" b="0" i="0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</a:t>
            </a:r>
            <a:r>
              <a:rPr lang="fr-FR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 Narrow"/>
              </a:rPr>
              <a:t>nt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en général entre 22h et 24h.</a:t>
            </a:r>
          </a:p>
        </p:txBody>
      </p:sp>
    </p:spTree>
    <p:extLst>
      <p:ext uri="{BB962C8B-B14F-4D97-AF65-F5344CB8AC3E}">
        <p14:creationId xmlns:p14="http://schemas.microsoft.com/office/powerpoint/2010/main" val="8670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dirty="0"/>
              <a:t>Foire Aux Questions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Marché DES Professionnels  -  avril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395536" y="1573711"/>
            <a:ext cx="8362611" cy="49516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5"/>
              <a:tabLst/>
              <a:defRPr/>
            </a:pPr>
            <a:r>
              <a:rPr kumimoji="0" lang="fr-FR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Dans quels délais les contrats sont-ils adressés aux clients suite à une demande de financement (tirage sur l’enveloppe) ?</a:t>
            </a:r>
          </a:p>
          <a:p>
            <a:pPr lvl="1" algn="just">
              <a:buClr>
                <a:srgbClr val="BFBFBF"/>
              </a:buClr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Chaque demande de tirage d’un client en crédit génère un mail à une boite générique pour informer le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Service Crédit en charge de traiter la demande client </a:t>
            </a:r>
            <a:r>
              <a:rPr lang="fr-FR" u="sng" dirty="0">
                <a:hlinkClick r:id="rId2"/>
              </a:rPr>
              <a:t>contact.creditdigitalpro@cegee.caisse-epargne.fr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]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 L’engagement pris vis-à-vis du client est de lui transmettre ses documents contractuels dans les 2 jours ouvrés par mail de préférence.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S’il s’agit d’une demande  de tirage en Crédit-Bail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Natixis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Lease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cela générera une information au délégué régional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Natixis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Lease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de l’établissement qui se chargera de créer le dossier dans les outils dédiés (Front V4).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52425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6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Que faire si le client sollicite un financement plus important en agence et que l’enveloppe de Crédit Pro Digitalisé me bloque dans ma délégation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Monter la demande de financement dans le cadre de votre schéma délégataire et solliciter la Direction de Marché, le cas échéant.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7"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7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Que se passe-t-il si une demande de financement client passe au statut « sans suite » dans NEO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Si un dossier est passé à « sans suite » dans NEO le montant de l’enveloppe se reconstitue instantanément. 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 startAt="7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Que faire en cas de réception de dossier de prêts en agence ?</a:t>
            </a:r>
          </a:p>
          <a:p>
            <a:pPr marL="712788" marR="0" lvl="1" indent="-255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dossiers déposés en agence doivent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impérativement être transmis par navette interne au Service Crédit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en charge de traiter les demandes de financement du Crédit Digital Pro.</a:t>
            </a:r>
          </a:p>
        </p:txBody>
      </p:sp>
    </p:spTree>
    <p:extLst>
      <p:ext uri="{BB962C8B-B14F-4D97-AF65-F5344CB8AC3E}">
        <p14:creationId xmlns:p14="http://schemas.microsoft.com/office/powerpoint/2010/main" val="151836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9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9954</TotalTime>
  <Words>2697</Words>
  <Application>Microsoft Office PowerPoint</Application>
  <PresentationFormat>Affichage à l'écran (4:3)</PresentationFormat>
  <Paragraphs>407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31" baseType="lpstr">
      <vt:lpstr>Thème Office</vt:lpstr>
      <vt:lpstr>1-MODELE PART</vt:lpstr>
      <vt:lpstr>Titre lorem</vt:lpstr>
      <vt:lpstr>Présentation PowerPoint</vt:lpstr>
      <vt:lpstr>Le Crédit Digital Pro </vt:lpstr>
      <vt:lpstr>Caractéristiques de l’offre de financement</vt:lpstr>
      <vt:lpstr>Accessibilité et éligibilité à l’offre</vt:lpstr>
      <vt:lpstr>Présentation de l’offre</vt:lpstr>
      <vt:lpstr>Campagne crm et information réseau</vt:lpstr>
      <vt:lpstr>Campagne e-crm et information réseau</vt:lpstr>
      <vt:lpstr>Campagne e-crm et information réseau</vt:lpstr>
      <vt:lpstr>Parcours Client</vt:lpstr>
      <vt:lpstr>E-mail de notification</vt:lpstr>
      <vt:lpstr>Accès via DEI Pro</vt:lpstr>
      <vt:lpstr>Accès via DEI Pro</vt:lpstr>
      <vt:lpstr>Accès via DEI Pro</vt:lpstr>
      <vt:lpstr>Tutoriel parcours client  (univers Travaux)</vt:lpstr>
      <vt:lpstr>Etapes Parcours -  financement d’une machine outil en crédit</vt:lpstr>
      <vt:lpstr>Étapes Parcours – financement d’une machine outil en crédit-bail</vt:lpstr>
      <vt:lpstr>Prise en charge de la demande par Service crédit</vt:lpstr>
      <vt:lpstr>E-mail d’envoi du dossier de prêt suite à une demande de financement en ligne </vt:lpstr>
      <vt:lpstr>E-mail d’information client, refus de financement pour situation dégradée</vt:lpstr>
      <vt:lpstr>Activation enveloppe &amp; demande de financement </vt:lpstr>
      <vt:lpstr>Rappel – informations réseau commercial</vt:lpstr>
      <vt:lpstr>Le client active son enveloppe</vt:lpstr>
      <vt:lpstr>le client fait un tirage et les fonds ne sont pas encore versés</vt:lpstr>
      <vt:lpstr>le client fait un tirage et les fonds sont versés</vt:lpstr>
      <vt:lpstr>Foire aux questions</vt:lpstr>
      <vt:lpstr>Foire Aux Questions</vt:lpstr>
      <vt:lpstr>Foire Aux Questions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A6702354</cp:lastModifiedBy>
  <cp:revision>276</cp:revision>
  <dcterms:created xsi:type="dcterms:W3CDTF">2017-05-30T18:41:27Z</dcterms:created>
  <dcterms:modified xsi:type="dcterms:W3CDTF">2019-06-26T09:34:15Z</dcterms:modified>
</cp:coreProperties>
</file>