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16"/>
  </p:notesMasterIdLst>
  <p:handoutMasterIdLst>
    <p:handoutMasterId r:id="rId17"/>
  </p:handoutMasterIdLst>
  <p:sldIdLst>
    <p:sldId id="308" r:id="rId2"/>
    <p:sldId id="310" r:id="rId3"/>
    <p:sldId id="265" r:id="rId4"/>
    <p:sldId id="314" r:id="rId5"/>
    <p:sldId id="315" r:id="rId6"/>
    <p:sldId id="316" r:id="rId7"/>
    <p:sldId id="317" r:id="rId8"/>
    <p:sldId id="2134806024" r:id="rId9"/>
    <p:sldId id="2134806038" r:id="rId10"/>
    <p:sldId id="2134806041" r:id="rId11"/>
    <p:sldId id="2147376544" r:id="rId12"/>
    <p:sldId id="2147376545" r:id="rId13"/>
    <p:sldId id="271" r:id="rId14"/>
    <p:sldId id="272"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13C43-1DA7-47B3-88C8-19D33DDD89E2}" v="85" dt="2023-10-02T17:36:19.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6265" autoAdjust="0"/>
  </p:normalViewPr>
  <p:slideViewPr>
    <p:cSldViewPr snapToGrid="0" showGuides="1">
      <p:cViewPr varScale="1">
        <p:scale>
          <a:sx n="106" d="100"/>
          <a:sy n="106" d="100"/>
        </p:scale>
        <p:origin x="480" y="96"/>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03/10/2023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03/10/2023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2500491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3958299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1252640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1200972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6" name="Image 5" descr="Une image contenant herbe, extérieur, ciel, champ&#10;&#10;Description générée automatiquement">
            <a:extLst>
              <a:ext uri="{FF2B5EF4-FFF2-40B4-BE49-F238E27FC236}">
                <a16:creationId xmlns:a16="http://schemas.microsoft.com/office/drawing/2014/main" id="{312D017E-1043-4E94-8E22-FE94FC94E5DA}"/>
              </a:ext>
            </a:extLst>
          </p:cNvPr>
          <p:cNvPicPr>
            <a:picLocks noChangeAspect="1"/>
          </p:cNvPicPr>
          <p:nvPr userDrawn="1"/>
        </p:nvPicPr>
        <p:blipFill>
          <a:blip r:embed="rId2"/>
          <a:stretch>
            <a:fillRect/>
          </a:stretch>
        </p:blipFill>
        <p:spPr>
          <a:xfrm>
            <a:off x="-8243" y="0"/>
            <a:ext cx="6546513" cy="685800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3 octobre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3 octobre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3 octobre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3 octobre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3 octobre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7"/>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169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289492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3 octobre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1" r:id="rId17"/>
    <p:sldLayoutId id="2147483742" r:id="rId18"/>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3.xml"/><Relationship Id="rId7" Type="http://schemas.openxmlformats.org/officeDocument/2006/relationships/slide" Target="slide10.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slide" Target="slide4.xml"/><Relationship Id="rId9" Type="http://schemas.openxmlformats.org/officeDocument/2006/relationships/slide" Target="slide1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89c3.dev.caisse-epargne.fr/souscrire/financement-equipement-pro/mock/mock.html" TargetMode="External"/><Relationship Id="rId7"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89c3.dev.caisse-epargne.fr/souscrire/financement-equipement-pro/mock/mock.html" TargetMode="External"/><Relationship Id="rId7"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2.pn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8.png"/><Relationship Id="rId7"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hyperlink" Target="https://89c3.dev.caisse-epargne.fr/souscrire/financement-equipement-pro/mock/mock.html" TargetMode="External"/><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89c3.dev.caisse-epargne.fr/souscrire/financement-equipement-pro/mock/mock.html" TargetMode="External"/><Relationship Id="rId7"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image" Target="../media/image12.png"/><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89c3.dev.caisse-epargne.fr/souscrire/financement-equipement-pro/mock/mock.html" TargetMode="External"/><Relationship Id="rId7" Type="http://schemas.openxmlformats.org/officeDocument/2006/relationships/image" Target="../media/image22.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1.svg"/><Relationship Id="rId11" Type="http://schemas.microsoft.com/office/2007/relationships/hdphoto" Target="../media/hdphoto1.wdp"/><Relationship Id="rId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slide" Target="slide2.xml"/></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7.xml"/><Relationship Id="rId6" Type="http://schemas.openxmlformats.org/officeDocument/2006/relationships/image" Target="../media/image29.png"/><Relationship Id="rId11" Type="http://schemas.microsoft.com/office/2007/relationships/hdphoto" Target="../media/hdphoto1.wdp"/><Relationship Id="rId5" Type="http://schemas.openxmlformats.org/officeDocument/2006/relationships/image" Target="../media/image28.png"/><Relationship Id="rId10" Type="http://schemas.openxmlformats.org/officeDocument/2006/relationships/image" Target="../media/image15.png"/><Relationship Id="rId4" Type="http://schemas.openxmlformats.org/officeDocument/2006/relationships/image" Target="../media/image27.png"/><Relationship Id="rId9" Type="http://schemas.openxmlformats.org/officeDocument/2006/relationships/slide" Target="slide2.xml"/></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3.png"/><Relationship Id="rId7" Type="http://schemas.openxmlformats.org/officeDocument/2006/relationships/image" Target="../media/image15.png"/><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slide" Target="slide2.xml"/><Relationship Id="rId5" Type="http://schemas.openxmlformats.org/officeDocument/2006/relationships/image" Target="../media/image31.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Layout" Target="../slideLayouts/slideLayout17.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www.youtube.com/watch?v=smy7jc3hwt8" TargetMode="External"/><Relationship Id="rId7" Type="http://schemas.microsoft.com/office/2007/relationships/hdphoto" Target="../media/hdphoto2.wdp"/><Relationship Id="rId2" Type="http://schemas.openxmlformats.org/officeDocument/2006/relationships/image" Target="../media/image39.png"/><Relationship Id="rId1" Type="http://schemas.openxmlformats.org/officeDocument/2006/relationships/slideLayout" Target="../slideLayouts/slideLayout18.xml"/><Relationship Id="rId6" Type="http://schemas.openxmlformats.org/officeDocument/2006/relationships/image" Target="../media/image41.png"/><Relationship Id="rId5" Type="http://schemas.openxmlformats.org/officeDocument/2006/relationships/hyperlink" Target="https://www.youtube.com/watch?v=ujOdZWK-_Z0" TargetMode="External"/><Relationship Id="rId10" Type="http://schemas.microsoft.com/office/2007/relationships/hdphoto" Target="../media/hdphoto1.wdp"/><Relationship Id="rId4" Type="http://schemas.openxmlformats.org/officeDocument/2006/relationships/image" Target="../media/image40.pn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FE2E9D8-11C8-1104-CCB1-3F0F0CF71D27}"/>
              </a:ext>
            </a:extLst>
          </p:cNvPr>
          <p:cNvPicPr>
            <a:picLocks noChangeAspect="1"/>
          </p:cNvPicPr>
          <p:nvPr/>
        </p:nvPicPr>
        <p:blipFill>
          <a:blip r:embed="rId3" cstate="screen">
            <a:duotone>
              <a:srgbClr val="E7E6E6">
                <a:shade val="45000"/>
                <a:satMod val="135000"/>
              </a:srgbClr>
              <a:prstClr val="white"/>
            </a:duotone>
            <a:extLst>
              <a:ext uri="{28A0092B-C50C-407E-A947-70E740481C1C}">
                <a14:useLocalDpi xmlns:a14="http://schemas.microsoft.com/office/drawing/2010/main" val="0"/>
              </a:ext>
            </a:extLst>
          </a:blip>
          <a:stretch>
            <a:fillRect/>
          </a:stretch>
        </p:blipFill>
        <p:spPr>
          <a:xfrm>
            <a:off x="10582103" y="585891"/>
            <a:ext cx="1030777" cy="1032154"/>
          </a:xfrm>
          <a:prstGeom prst="rect">
            <a:avLst/>
          </a:prstGeom>
        </p:spPr>
      </p:pic>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935636" y="756458"/>
            <a:ext cx="10080000" cy="1930279"/>
          </a:xfrm>
        </p:spPr>
        <p:txBody>
          <a:bodyPr/>
          <a:lstStyle/>
          <a:p>
            <a:r>
              <a:rPr lang="fr-FR" sz="4800" dirty="0"/>
              <a:t>Le parcours pour les</a:t>
            </a:r>
            <a:br>
              <a:rPr lang="fr-FR" sz="4800" dirty="0"/>
            </a:br>
            <a:r>
              <a:rPr lang="fr-FR" sz="4800" dirty="0"/>
              <a:t> </a:t>
            </a:r>
            <a:br>
              <a:rPr lang="fr-FR" sz="4800" dirty="0"/>
            </a:br>
            <a:r>
              <a:rPr lang="fr-FR" sz="4800" dirty="0"/>
              <a:t>Enveloppes de Crédit Digital </a:t>
            </a:r>
            <a:r>
              <a:rPr lang="fr-FR" sz="3200" dirty="0"/>
              <a:t>(ECD)</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943950" y="2976486"/>
            <a:ext cx="10080000" cy="900000"/>
          </a:xfrm>
        </p:spPr>
        <p:txBody>
          <a:bodyPr/>
          <a:lstStyle/>
          <a:p>
            <a:r>
              <a:rPr lang="fr-FR" sz="2800" b="1" dirty="0"/>
              <a:t>Vision client et vision conseiller</a:t>
            </a:r>
            <a:br>
              <a:rPr lang="fr-FR" dirty="0"/>
            </a:b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018766" y="3944821"/>
            <a:ext cx="2520000" cy="540000"/>
          </a:xfrm>
        </p:spPr>
        <p:txBody>
          <a:bodyPr/>
          <a:lstStyle/>
          <a:p>
            <a:fld id="{E2053CFD-63D2-45D8-B765-6DDF850A3DD9}" type="datetime4">
              <a:rPr lang="fr-FR" smtClean="0"/>
              <a:pPr/>
              <a:t>3 octobre 2023</a:t>
            </a:fld>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4" y="1427778"/>
            <a:ext cx="2610615" cy="1080000"/>
          </a:xfrm>
        </p:spPr>
        <p:txBody>
          <a:bodyPr/>
          <a:lstStyle/>
          <a:p>
            <a:r>
              <a:rPr lang="fr-FR" dirty="0">
                <a:hlinkClick r:id="rId3" action="ppaction://hlinksldjump"/>
              </a:rPr>
              <a:t>Un parcours en 2 étapes :</a:t>
            </a:r>
          </a:p>
          <a:p>
            <a:r>
              <a:rPr lang="fr-FR" dirty="0">
                <a:hlinkClick r:id="rId3" action="ppaction://hlinksldjump"/>
              </a:rPr>
              <a:t>J’active l’enveloppe</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4" y="2799503"/>
            <a:ext cx="3217445" cy="1080000"/>
          </a:xfrm>
        </p:spPr>
        <p:txBody>
          <a:bodyPr/>
          <a:lstStyle/>
          <a:p>
            <a:r>
              <a:rPr lang="fr-FR" dirty="0">
                <a:hlinkClick r:id="rId4" action="ppaction://hlinksldjump"/>
              </a:rPr>
              <a:t>Un parcours en 2 étapes :</a:t>
            </a:r>
          </a:p>
          <a:p>
            <a:r>
              <a:rPr lang="fr-FR" dirty="0">
                <a:hlinkClick r:id="rId4" action="ppaction://hlinksldjump"/>
              </a:rPr>
              <a:t>J’utilise l’enveloppe en MLT ou CBM</a:t>
            </a:r>
            <a:endParaRPr lang="fr-FR" dirty="0"/>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4431787"/>
            <a:ext cx="1332000" cy="576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4" y="4167579"/>
            <a:ext cx="3682957" cy="1080000"/>
          </a:xfrm>
        </p:spPr>
        <p:txBody>
          <a:bodyPr/>
          <a:lstStyle/>
          <a:p>
            <a:r>
              <a:rPr lang="fr-FR" dirty="0">
                <a:hlinkClick r:id="rId5" action="ppaction://hlinksldjump"/>
              </a:rPr>
              <a:t>Accès client à l’enveloppe (Mobile, tablette ou ordinateur?)</a:t>
            </a:r>
            <a:endParaRPr lang="fr-FR" dirty="0"/>
          </a:p>
        </p:txBody>
      </p:sp>
      <p:sp>
        <p:nvSpPr>
          <p:cNvPr id="10" name="Espace réservé du texte 9">
            <a:extLst>
              <a:ext uri="{FF2B5EF4-FFF2-40B4-BE49-F238E27FC236}">
                <a16:creationId xmlns:a16="http://schemas.microsoft.com/office/drawing/2014/main" id="{BA3B7674-E629-40D0-B2C6-07B173A0B80A}"/>
              </a:ext>
            </a:extLst>
          </p:cNvPr>
          <p:cNvSpPr>
            <a:spLocks noGrp="1"/>
          </p:cNvSpPr>
          <p:nvPr>
            <p:ph type="body" idx="17"/>
          </p:nvPr>
        </p:nvSpPr>
        <p:spPr>
          <a:xfrm>
            <a:off x="6447818" y="1695730"/>
            <a:ext cx="1332000" cy="576000"/>
          </a:xfrm>
        </p:spPr>
        <p:txBody>
          <a:bodyPr/>
          <a:lstStyle/>
          <a:p>
            <a:r>
              <a:rPr lang="fr-FR" dirty="0"/>
              <a:t>04</a:t>
            </a:r>
          </a:p>
        </p:txBody>
      </p:sp>
      <p:sp>
        <p:nvSpPr>
          <p:cNvPr id="11" name="Espace réservé du texte 10">
            <a:extLst>
              <a:ext uri="{FF2B5EF4-FFF2-40B4-BE49-F238E27FC236}">
                <a16:creationId xmlns:a16="http://schemas.microsoft.com/office/drawing/2014/main" id="{4FFC0C4E-3880-4272-80C3-88D4B105A109}"/>
              </a:ext>
            </a:extLst>
          </p:cNvPr>
          <p:cNvSpPr>
            <a:spLocks noGrp="1"/>
          </p:cNvSpPr>
          <p:nvPr>
            <p:ph type="body" sz="quarter" idx="18"/>
          </p:nvPr>
        </p:nvSpPr>
        <p:spPr>
          <a:xfrm>
            <a:off x="7475725" y="1427778"/>
            <a:ext cx="2160000" cy="1080000"/>
          </a:xfrm>
        </p:spPr>
        <p:txBody>
          <a:bodyPr/>
          <a:lstStyle/>
          <a:p>
            <a:r>
              <a:rPr lang="fr-FR" dirty="0">
                <a:hlinkClick r:id="rId6" action="ppaction://hlinksldjump"/>
              </a:rPr>
              <a:t>Accès sur ordinateur </a:t>
            </a:r>
            <a:endParaRPr lang="fr-FR" dirty="0"/>
          </a:p>
        </p:txBody>
      </p:sp>
      <p:sp>
        <p:nvSpPr>
          <p:cNvPr id="12" name="Espace réservé du texte 11">
            <a:extLst>
              <a:ext uri="{FF2B5EF4-FFF2-40B4-BE49-F238E27FC236}">
                <a16:creationId xmlns:a16="http://schemas.microsoft.com/office/drawing/2014/main" id="{D9B0B1D8-0236-4C23-B572-4CDC2F2CB274}"/>
              </a:ext>
            </a:extLst>
          </p:cNvPr>
          <p:cNvSpPr>
            <a:spLocks noGrp="1"/>
          </p:cNvSpPr>
          <p:nvPr>
            <p:ph type="body" sz="quarter" idx="19"/>
          </p:nvPr>
        </p:nvSpPr>
        <p:spPr>
          <a:xfrm>
            <a:off x="6447818" y="3063759"/>
            <a:ext cx="1332000" cy="576000"/>
          </a:xfrm>
        </p:spPr>
        <p:txBody>
          <a:bodyPr/>
          <a:lstStyle/>
          <a:p>
            <a:r>
              <a:rPr lang="fr-FR" dirty="0"/>
              <a:t>05</a:t>
            </a:r>
          </a:p>
        </p:txBody>
      </p:sp>
      <p:sp>
        <p:nvSpPr>
          <p:cNvPr id="13" name="Espace réservé du texte 12">
            <a:extLst>
              <a:ext uri="{FF2B5EF4-FFF2-40B4-BE49-F238E27FC236}">
                <a16:creationId xmlns:a16="http://schemas.microsoft.com/office/drawing/2014/main" id="{CFABE2AA-DFBF-455D-92DC-DA7395D1D587}"/>
              </a:ext>
            </a:extLst>
          </p:cNvPr>
          <p:cNvSpPr>
            <a:spLocks noGrp="1"/>
          </p:cNvSpPr>
          <p:nvPr>
            <p:ph type="body" sz="quarter" idx="20"/>
          </p:nvPr>
        </p:nvSpPr>
        <p:spPr>
          <a:xfrm>
            <a:off x="7475725" y="2799503"/>
            <a:ext cx="2160000" cy="1080000"/>
          </a:xfrm>
        </p:spPr>
        <p:txBody>
          <a:bodyPr/>
          <a:lstStyle/>
          <a:p>
            <a:r>
              <a:rPr lang="fr-FR" dirty="0">
                <a:hlinkClick r:id="rId7" action="ppaction://hlinksldjump"/>
              </a:rPr>
              <a:t>Accès sur les applis Banxo et CENET mobile</a:t>
            </a:r>
            <a:endParaRPr lang="fr-FR" dirty="0"/>
          </a:p>
        </p:txBody>
      </p:sp>
      <p:sp>
        <p:nvSpPr>
          <p:cNvPr id="14" name="Espace réservé du texte 13">
            <a:extLst>
              <a:ext uri="{FF2B5EF4-FFF2-40B4-BE49-F238E27FC236}">
                <a16:creationId xmlns:a16="http://schemas.microsoft.com/office/drawing/2014/main" id="{6457C385-E4A4-426E-B274-09C049CF6350}"/>
              </a:ext>
            </a:extLst>
          </p:cNvPr>
          <p:cNvSpPr>
            <a:spLocks noGrp="1"/>
          </p:cNvSpPr>
          <p:nvPr>
            <p:ph type="body" sz="quarter" idx="21"/>
          </p:nvPr>
        </p:nvSpPr>
        <p:spPr>
          <a:xfrm>
            <a:off x="6447818" y="4431787"/>
            <a:ext cx="1332000" cy="576000"/>
          </a:xfrm>
        </p:spPr>
        <p:txBody>
          <a:bodyPr/>
          <a:lstStyle/>
          <a:p>
            <a:r>
              <a:rPr lang="fr-FR" dirty="0"/>
              <a:t>06</a:t>
            </a:r>
          </a:p>
        </p:txBody>
      </p:sp>
      <p:sp>
        <p:nvSpPr>
          <p:cNvPr id="15" name="Espace réservé du texte 14">
            <a:extLst>
              <a:ext uri="{FF2B5EF4-FFF2-40B4-BE49-F238E27FC236}">
                <a16:creationId xmlns:a16="http://schemas.microsoft.com/office/drawing/2014/main" id="{4DFB427D-D9BE-4737-9388-0662A0A35FED}"/>
              </a:ext>
            </a:extLst>
          </p:cNvPr>
          <p:cNvSpPr>
            <a:spLocks noGrp="1"/>
          </p:cNvSpPr>
          <p:nvPr>
            <p:ph type="body" sz="quarter" idx="22"/>
          </p:nvPr>
        </p:nvSpPr>
        <p:spPr>
          <a:xfrm>
            <a:off x="7475724" y="4167579"/>
            <a:ext cx="2906871" cy="1080000"/>
          </a:xfrm>
        </p:spPr>
        <p:txBody>
          <a:bodyPr/>
          <a:lstStyle/>
          <a:p>
            <a:r>
              <a:rPr lang="fr-FR" dirty="0">
                <a:hlinkClick r:id="rId8" action="ppaction://hlinksldjump"/>
              </a:rPr>
              <a:t>Vision collaborateur sur Mysys</a:t>
            </a:r>
            <a:endParaRPr lang="fr-FR" dirty="0"/>
          </a:p>
        </p:txBody>
      </p:sp>
      <p:sp>
        <p:nvSpPr>
          <p:cNvPr id="16" name="ZoneTexte 15">
            <a:extLst>
              <a:ext uri="{FF2B5EF4-FFF2-40B4-BE49-F238E27FC236}">
                <a16:creationId xmlns:a16="http://schemas.microsoft.com/office/drawing/2014/main" id="{5B148C73-6423-5E70-BCBD-0ACB6CE15FF1}"/>
              </a:ext>
            </a:extLst>
          </p:cNvPr>
          <p:cNvSpPr txBox="1"/>
          <p:nvPr/>
        </p:nvSpPr>
        <p:spPr>
          <a:xfrm>
            <a:off x="3092335" y="748146"/>
            <a:ext cx="5328458" cy="553998"/>
          </a:xfrm>
          <a:prstGeom prst="rect">
            <a:avLst/>
          </a:prstGeom>
          <a:noFill/>
        </p:spPr>
        <p:txBody>
          <a:bodyPr wrap="square" rtlCol="0">
            <a:spAutoFit/>
          </a:bodyPr>
          <a:lstStyle/>
          <a:p>
            <a:pPr algn="ctr"/>
            <a:r>
              <a:rPr lang="fr-FR" sz="1600" dirty="0">
                <a:solidFill>
                  <a:schemeClr val="tx1">
                    <a:lumMod val="75000"/>
                  </a:schemeClr>
                </a:solidFill>
              </a:rPr>
              <a:t>Accès direct à la thématique en cliquant sur le titre</a:t>
            </a:r>
          </a:p>
          <a:p>
            <a:pPr algn="ctr"/>
            <a:r>
              <a:rPr lang="fr-FR" sz="1400" dirty="0">
                <a:solidFill>
                  <a:schemeClr val="tx1">
                    <a:lumMod val="75000"/>
                  </a:schemeClr>
                </a:solidFill>
              </a:rPr>
              <a:t>(En mode diaporama)</a:t>
            </a:r>
          </a:p>
        </p:txBody>
      </p:sp>
      <p:sp>
        <p:nvSpPr>
          <p:cNvPr id="17" name="Espace réservé du texte 13">
            <a:extLst>
              <a:ext uri="{FF2B5EF4-FFF2-40B4-BE49-F238E27FC236}">
                <a16:creationId xmlns:a16="http://schemas.microsoft.com/office/drawing/2014/main" id="{1A347F2F-FAF5-5909-0231-7B57AAEF1D71}"/>
              </a:ext>
            </a:extLst>
          </p:cNvPr>
          <p:cNvSpPr txBox="1">
            <a:spLocks/>
          </p:cNvSpPr>
          <p:nvPr/>
        </p:nvSpPr>
        <p:spPr>
          <a:xfrm>
            <a:off x="6497694" y="5512441"/>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07 </a:t>
            </a:r>
          </a:p>
        </p:txBody>
      </p:sp>
      <p:sp>
        <p:nvSpPr>
          <p:cNvPr id="18" name="Espace réservé du texte 14">
            <a:extLst>
              <a:ext uri="{FF2B5EF4-FFF2-40B4-BE49-F238E27FC236}">
                <a16:creationId xmlns:a16="http://schemas.microsoft.com/office/drawing/2014/main" id="{02064A2C-575B-44B4-E333-D3DDEEED49FD}"/>
              </a:ext>
            </a:extLst>
          </p:cNvPr>
          <p:cNvSpPr txBox="1">
            <a:spLocks/>
          </p:cNvSpPr>
          <p:nvPr/>
        </p:nvSpPr>
        <p:spPr>
          <a:xfrm>
            <a:off x="7517287" y="5248234"/>
            <a:ext cx="2906871"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hlinkClick r:id="rId9" action="ppaction://hlinksldjump"/>
              </a:rPr>
              <a:t>Deux vidéos à votre disposition</a:t>
            </a:r>
            <a:endParaRPr lang="fr-FR" dirty="0"/>
          </a:p>
        </p:txBody>
      </p:sp>
      <p:sp>
        <p:nvSpPr>
          <p:cNvPr id="19" name="ZoneTexte 18">
            <a:extLst>
              <a:ext uri="{FF2B5EF4-FFF2-40B4-BE49-F238E27FC236}">
                <a16:creationId xmlns:a16="http://schemas.microsoft.com/office/drawing/2014/main" id="{59A3DA66-1A3E-104D-3008-C3735FCA831F}"/>
              </a:ext>
            </a:extLst>
          </p:cNvPr>
          <p:cNvSpPr txBox="1"/>
          <p:nvPr/>
        </p:nvSpPr>
        <p:spPr>
          <a:xfrm>
            <a:off x="9592886" y="3067396"/>
            <a:ext cx="1529543" cy="276999"/>
          </a:xfrm>
          <a:prstGeom prst="rect">
            <a:avLst/>
          </a:prstGeom>
          <a:noFill/>
          <a:ln>
            <a:solidFill>
              <a:schemeClr val="bg1">
                <a:lumMod val="50000"/>
              </a:schemeClr>
            </a:solidFill>
          </a:ln>
        </p:spPr>
        <p:txBody>
          <a:bodyPr wrap="square" rtlCol="0">
            <a:spAutoFit/>
          </a:bodyPr>
          <a:lstStyle/>
          <a:p>
            <a:r>
              <a:rPr lang="fr-FR" sz="1200" dirty="0"/>
              <a:t>A partir du 18/10/23</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Etape 1 : J’active mon enveloppe</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cap="small" dirty="0"/>
              <a:t>Un parcours en 2 étapes : activer et utiliser l’ECD</a:t>
            </a:r>
          </a:p>
        </p:txBody>
      </p:sp>
      <p:pic>
        <p:nvPicPr>
          <p:cNvPr id="9" name="Image 8">
            <a:hlinkClick r:id="rId3"/>
            <a:extLst>
              <a:ext uri="{FF2B5EF4-FFF2-40B4-BE49-F238E27FC236}">
                <a16:creationId xmlns:a16="http://schemas.microsoft.com/office/drawing/2014/main" id="{FF3790A5-9E79-537D-C5D2-3636CBF9B111}"/>
              </a:ext>
            </a:extLst>
          </p:cNvPr>
          <p:cNvPicPr>
            <a:picLocks noChangeAspect="1"/>
          </p:cNvPicPr>
          <p:nvPr/>
        </p:nvPicPr>
        <p:blipFill rotWithShape="1">
          <a:blip r:embed="rId4"/>
          <a:srcRect l="5929" t="36370" r="70546" b="32282"/>
          <a:stretch/>
        </p:blipFill>
        <p:spPr>
          <a:xfrm>
            <a:off x="2957910" y="5775921"/>
            <a:ext cx="252150" cy="252000"/>
          </a:xfrm>
          <a:prstGeom prst="rect">
            <a:avLst/>
          </a:prstGeom>
        </p:spPr>
      </p:pic>
      <p:sp>
        <p:nvSpPr>
          <p:cNvPr id="14" name="ZoneTexte 13">
            <a:extLst>
              <a:ext uri="{FF2B5EF4-FFF2-40B4-BE49-F238E27FC236}">
                <a16:creationId xmlns:a16="http://schemas.microsoft.com/office/drawing/2014/main" id="{A0AA9D51-B3B3-E59C-6176-6BDA2F760B89}"/>
              </a:ext>
            </a:extLst>
          </p:cNvPr>
          <p:cNvSpPr txBox="1"/>
          <p:nvPr/>
        </p:nvSpPr>
        <p:spPr>
          <a:xfrm>
            <a:off x="777898" y="5685712"/>
            <a:ext cx="1846662" cy="415498"/>
          </a:xfrm>
          <a:prstGeom prst="rect">
            <a:avLst/>
          </a:prstGeom>
          <a:noFill/>
        </p:spPr>
        <p:txBody>
          <a:bodyPr wrap="square" rtlCol="0">
            <a:spAutoFit/>
          </a:bodyPr>
          <a:lstStyle/>
          <a:p>
            <a:r>
              <a:rPr lang="fr-FR" sz="700" dirty="0"/>
              <a:t>Cliquez sur le logo de l’établissement é avec le bouton Ctrl enfoncé pour accéder à la démo du parcours client :</a:t>
            </a:r>
          </a:p>
        </p:txBody>
      </p:sp>
      <p:sp>
        <p:nvSpPr>
          <p:cNvPr id="15" name="Rectangle 14">
            <a:extLst>
              <a:ext uri="{FF2B5EF4-FFF2-40B4-BE49-F238E27FC236}">
                <a16:creationId xmlns:a16="http://schemas.microsoft.com/office/drawing/2014/main" id="{4AE3630D-1084-397D-7B0E-CCFE1088DD99}"/>
              </a:ext>
            </a:extLst>
          </p:cNvPr>
          <p:cNvSpPr/>
          <p:nvPr/>
        </p:nvSpPr>
        <p:spPr>
          <a:xfrm>
            <a:off x="777898" y="5604703"/>
            <a:ext cx="2639070" cy="54149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itre 1">
            <a:extLst>
              <a:ext uri="{FF2B5EF4-FFF2-40B4-BE49-F238E27FC236}">
                <a16:creationId xmlns:a16="http://schemas.microsoft.com/office/drawing/2014/main" id="{C8C91660-0FEC-183D-7C7F-00D6EAAFF63F}"/>
              </a:ext>
            </a:extLst>
          </p:cNvPr>
          <p:cNvSpPr txBox="1">
            <a:spLocks/>
          </p:cNvSpPr>
          <p:nvPr/>
        </p:nvSpPr>
        <p:spPr>
          <a:xfrm>
            <a:off x="1452177" y="1393665"/>
            <a:ext cx="7945165" cy="432000"/>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endParaRPr lang="fr-FR" cap="small" dirty="0"/>
          </a:p>
        </p:txBody>
      </p:sp>
      <p:sp>
        <p:nvSpPr>
          <p:cNvPr id="17" name="Espace réservé du texte 2">
            <a:extLst>
              <a:ext uri="{FF2B5EF4-FFF2-40B4-BE49-F238E27FC236}">
                <a16:creationId xmlns:a16="http://schemas.microsoft.com/office/drawing/2014/main" id="{30F5C9BC-B060-4A68-47C8-877B698BDB92}"/>
              </a:ext>
            </a:extLst>
          </p:cNvPr>
          <p:cNvSpPr txBox="1">
            <a:spLocks/>
          </p:cNvSpPr>
          <p:nvPr/>
        </p:nvSpPr>
        <p:spPr>
          <a:xfrm>
            <a:off x="1452178" y="1810180"/>
            <a:ext cx="7704098" cy="288032"/>
          </a:xfrm>
          <a:prstGeom prst="rect">
            <a:avLst/>
          </a:prstGeom>
        </p:spPr>
        <p:txBody>
          <a:bodyPr vert="horz" lIns="91440" tIns="45720" rIns="91440" bIns="45720" rtlCol="0" anchor="ctr">
            <a:normAutofit lnSpcReduction="10000"/>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30" name="Image 29">
            <a:extLst>
              <a:ext uri="{FF2B5EF4-FFF2-40B4-BE49-F238E27FC236}">
                <a16:creationId xmlns:a16="http://schemas.microsoft.com/office/drawing/2014/main" id="{AEE42A06-F732-2EE2-139E-0A7E78783FAC}"/>
              </a:ext>
            </a:extLst>
          </p:cNvPr>
          <p:cNvPicPr>
            <a:picLocks noChangeAspect="1"/>
          </p:cNvPicPr>
          <p:nvPr/>
        </p:nvPicPr>
        <p:blipFill>
          <a:blip r:embed="rId5"/>
          <a:stretch>
            <a:fillRect/>
          </a:stretch>
        </p:blipFill>
        <p:spPr>
          <a:xfrm>
            <a:off x="1147008" y="1362847"/>
            <a:ext cx="9416717" cy="4120910"/>
          </a:xfrm>
          <a:prstGeom prst="rect">
            <a:avLst/>
          </a:prstGeom>
        </p:spPr>
      </p:pic>
      <p:pic>
        <p:nvPicPr>
          <p:cNvPr id="32" name="Image 31">
            <a:extLst>
              <a:ext uri="{FF2B5EF4-FFF2-40B4-BE49-F238E27FC236}">
                <a16:creationId xmlns:a16="http://schemas.microsoft.com/office/drawing/2014/main" id="{8AC5D6A5-A61E-B482-DFED-38346F41667C}"/>
              </a:ext>
            </a:extLst>
          </p:cNvPr>
          <p:cNvPicPr>
            <a:picLocks noChangeAspect="1"/>
          </p:cNvPicPr>
          <p:nvPr/>
        </p:nvPicPr>
        <p:blipFill>
          <a:blip r:embed="rId6"/>
          <a:stretch>
            <a:fillRect/>
          </a:stretch>
        </p:blipFill>
        <p:spPr>
          <a:xfrm>
            <a:off x="10536316" y="0"/>
            <a:ext cx="1493649" cy="944962"/>
          </a:xfrm>
          <a:prstGeom prst="rect">
            <a:avLst/>
          </a:prstGeom>
        </p:spPr>
      </p:pic>
      <p:pic>
        <p:nvPicPr>
          <p:cNvPr id="34" name="Image 33">
            <a:hlinkClick r:id="rId7" action="ppaction://hlinksldjump"/>
            <a:extLst>
              <a:ext uri="{FF2B5EF4-FFF2-40B4-BE49-F238E27FC236}">
                <a16:creationId xmlns:a16="http://schemas.microsoft.com/office/drawing/2014/main" id="{5DB38C4C-A5A0-B2D2-1FC0-31DC125D98B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35" name="ZoneTexte 34">
            <a:extLst>
              <a:ext uri="{FF2B5EF4-FFF2-40B4-BE49-F238E27FC236}">
                <a16:creationId xmlns:a16="http://schemas.microsoft.com/office/drawing/2014/main" id="{57DEE8EC-FEE4-D1CE-0601-794C51D1F101}"/>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Etape 2 : J’utilise mon enveloppe – financement en CMLT (1/3)</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cap="small" dirty="0"/>
              <a:t>Un parcours en 2 étapes : activer et utiliser l’ECD</a:t>
            </a:r>
          </a:p>
        </p:txBody>
      </p:sp>
      <p:pic>
        <p:nvPicPr>
          <p:cNvPr id="9" name="Image 8">
            <a:hlinkClick r:id="rId3"/>
            <a:extLst>
              <a:ext uri="{FF2B5EF4-FFF2-40B4-BE49-F238E27FC236}">
                <a16:creationId xmlns:a16="http://schemas.microsoft.com/office/drawing/2014/main" id="{FF3790A5-9E79-537D-C5D2-3636CBF9B111}"/>
              </a:ext>
            </a:extLst>
          </p:cNvPr>
          <p:cNvPicPr>
            <a:picLocks noChangeAspect="1"/>
          </p:cNvPicPr>
          <p:nvPr/>
        </p:nvPicPr>
        <p:blipFill rotWithShape="1">
          <a:blip r:embed="rId4"/>
          <a:srcRect l="5929" t="36370" r="70546" b="32282"/>
          <a:stretch/>
        </p:blipFill>
        <p:spPr>
          <a:xfrm>
            <a:off x="2957910" y="5775921"/>
            <a:ext cx="252150" cy="252000"/>
          </a:xfrm>
          <a:prstGeom prst="rect">
            <a:avLst/>
          </a:prstGeom>
        </p:spPr>
      </p:pic>
      <p:sp>
        <p:nvSpPr>
          <p:cNvPr id="14" name="ZoneTexte 13">
            <a:extLst>
              <a:ext uri="{FF2B5EF4-FFF2-40B4-BE49-F238E27FC236}">
                <a16:creationId xmlns:a16="http://schemas.microsoft.com/office/drawing/2014/main" id="{A0AA9D51-B3B3-E59C-6176-6BDA2F760B89}"/>
              </a:ext>
            </a:extLst>
          </p:cNvPr>
          <p:cNvSpPr txBox="1"/>
          <p:nvPr/>
        </p:nvSpPr>
        <p:spPr>
          <a:xfrm>
            <a:off x="777898" y="5685712"/>
            <a:ext cx="1846662" cy="415498"/>
          </a:xfrm>
          <a:prstGeom prst="rect">
            <a:avLst/>
          </a:prstGeom>
          <a:noFill/>
        </p:spPr>
        <p:txBody>
          <a:bodyPr wrap="square" rtlCol="0">
            <a:spAutoFit/>
          </a:bodyPr>
          <a:lstStyle/>
          <a:p>
            <a:r>
              <a:rPr lang="fr-FR" sz="700" dirty="0"/>
              <a:t>Cliquez sur le logo de l’établissement é avec le bouton Ctrl enfoncé pour accéder à la démo du parcours client :</a:t>
            </a:r>
          </a:p>
        </p:txBody>
      </p:sp>
      <p:sp>
        <p:nvSpPr>
          <p:cNvPr id="15" name="Rectangle 14">
            <a:extLst>
              <a:ext uri="{FF2B5EF4-FFF2-40B4-BE49-F238E27FC236}">
                <a16:creationId xmlns:a16="http://schemas.microsoft.com/office/drawing/2014/main" id="{4AE3630D-1084-397D-7B0E-CCFE1088DD99}"/>
              </a:ext>
            </a:extLst>
          </p:cNvPr>
          <p:cNvSpPr/>
          <p:nvPr/>
        </p:nvSpPr>
        <p:spPr>
          <a:xfrm>
            <a:off x="641540" y="5668872"/>
            <a:ext cx="2639070" cy="54149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2">
            <a:extLst>
              <a:ext uri="{FF2B5EF4-FFF2-40B4-BE49-F238E27FC236}">
                <a16:creationId xmlns:a16="http://schemas.microsoft.com/office/drawing/2014/main" id="{30F5C9BC-B060-4A68-47C8-877B698BDB92}"/>
              </a:ext>
            </a:extLst>
          </p:cNvPr>
          <p:cNvSpPr txBox="1">
            <a:spLocks/>
          </p:cNvSpPr>
          <p:nvPr/>
        </p:nvSpPr>
        <p:spPr>
          <a:xfrm>
            <a:off x="1452178" y="1810180"/>
            <a:ext cx="7704098" cy="288032"/>
          </a:xfrm>
          <a:prstGeom prst="rect">
            <a:avLst/>
          </a:prstGeom>
        </p:spPr>
        <p:txBody>
          <a:bodyPr vert="horz" lIns="91440" tIns="45720" rIns="91440" bIns="45720" rtlCol="0" anchor="ctr">
            <a:normAutofit lnSpcReduction="10000"/>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3" name="Image 2">
            <a:extLst>
              <a:ext uri="{FF2B5EF4-FFF2-40B4-BE49-F238E27FC236}">
                <a16:creationId xmlns:a16="http://schemas.microsoft.com/office/drawing/2014/main" id="{2D70CBD9-4E18-0FC7-83C7-FB87F343F6C9}"/>
              </a:ext>
            </a:extLst>
          </p:cNvPr>
          <p:cNvPicPr>
            <a:picLocks noChangeAspect="1"/>
          </p:cNvPicPr>
          <p:nvPr/>
        </p:nvPicPr>
        <p:blipFill>
          <a:blip r:embed="rId5"/>
          <a:stretch>
            <a:fillRect/>
          </a:stretch>
        </p:blipFill>
        <p:spPr>
          <a:xfrm>
            <a:off x="0" y="1355002"/>
            <a:ext cx="11383964" cy="4372585"/>
          </a:xfrm>
          <a:prstGeom prst="rect">
            <a:avLst/>
          </a:prstGeom>
        </p:spPr>
      </p:pic>
      <p:sp>
        <p:nvSpPr>
          <p:cNvPr id="5" name="ZoneTexte 4">
            <a:extLst>
              <a:ext uri="{FF2B5EF4-FFF2-40B4-BE49-F238E27FC236}">
                <a16:creationId xmlns:a16="http://schemas.microsoft.com/office/drawing/2014/main" id="{66F3111E-352E-F4E7-1DA1-E3723ADEABB7}"/>
              </a:ext>
            </a:extLst>
          </p:cNvPr>
          <p:cNvSpPr txBox="1"/>
          <p:nvPr/>
        </p:nvSpPr>
        <p:spPr>
          <a:xfrm>
            <a:off x="4812631" y="5477272"/>
            <a:ext cx="7162800" cy="784830"/>
          </a:xfrm>
          <a:prstGeom prst="rect">
            <a:avLst/>
          </a:prstGeom>
          <a:noFill/>
        </p:spPr>
        <p:txBody>
          <a:bodyPr wrap="square">
            <a:spAutoFit/>
          </a:bodyPr>
          <a:lstStyle/>
          <a:p>
            <a:r>
              <a:rPr kumimoji="0" lang="fr-FR" sz="3600" b="0" i="0" u="none" strike="noStrike" kern="0" cap="none" spc="0" normalizeH="0" baseline="0" noProof="0" dirty="0">
                <a:ln>
                  <a:noFill/>
                </a:ln>
                <a:solidFill>
                  <a:srgbClr val="B34A8C"/>
                </a:solidFill>
                <a:effectLst/>
                <a:uLnTx/>
                <a:uFillTx/>
                <a:latin typeface="Arial"/>
                <a:cs typeface="Arial"/>
                <a:sym typeface="Arial"/>
              </a:rPr>
              <a:t>*</a:t>
            </a:r>
            <a:r>
              <a:rPr lang="fr-FR" sz="900" dirty="0"/>
              <a:t>Le taux proposé au client est celui paramétré par la CEGEE au moment de la demande de tirage. Il peut donc être différent de celui qui était paramétré au moment de l’activation de l’enveloppe, Il s’agit du barème standard PCM et PL.</a:t>
            </a:r>
            <a:endParaRPr lang="fr-FR" dirty="0"/>
          </a:p>
        </p:txBody>
      </p:sp>
      <p:pic>
        <p:nvPicPr>
          <p:cNvPr id="7" name="Image 6">
            <a:extLst>
              <a:ext uri="{FF2B5EF4-FFF2-40B4-BE49-F238E27FC236}">
                <a16:creationId xmlns:a16="http://schemas.microsoft.com/office/drawing/2014/main" id="{D41136D8-1917-BE35-C8F0-FAE04E8D7B47}"/>
              </a:ext>
            </a:extLst>
          </p:cNvPr>
          <p:cNvPicPr>
            <a:picLocks noChangeAspect="1"/>
          </p:cNvPicPr>
          <p:nvPr/>
        </p:nvPicPr>
        <p:blipFill>
          <a:blip r:embed="rId6"/>
          <a:stretch>
            <a:fillRect/>
          </a:stretch>
        </p:blipFill>
        <p:spPr>
          <a:xfrm>
            <a:off x="10698351" y="0"/>
            <a:ext cx="1493649" cy="944962"/>
          </a:xfrm>
          <a:prstGeom prst="rect">
            <a:avLst/>
          </a:prstGeom>
        </p:spPr>
      </p:pic>
      <p:pic>
        <p:nvPicPr>
          <p:cNvPr id="18" name="Image 17">
            <a:hlinkClick r:id="rId7" action="ppaction://hlinksldjump"/>
            <a:extLst>
              <a:ext uri="{FF2B5EF4-FFF2-40B4-BE49-F238E27FC236}">
                <a16:creationId xmlns:a16="http://schemas.microsoft.com/office/drawing/2014/main" id="{6E72527D-789E-C405-85F7-F0414971C34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19" name="ZoneTexte 18">
            <a:extLst>
              <a:ext uri="{FF2B5EF4-FFF2-40B4-BE49-F238E27FC236}">
                <a16:creationId xmlns:a16="http://schemas.microsoft.com/office/drawing/2014/main" id="{634F6A8B-FDFA-E29E-0FC7-20EFB3296C1C}"/>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428609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221ABC2-CD78-5351-E0AB-C3E216F5ECE2}"/>
              </a:ext>
            </a:extLst>
          </p:cNvPr>
          <p:cNvPicPr>
            <a:picLocks noChangeAspect="1"/>
          </p:cNvPicPr>
          <p:nvPr/>
        </p:nvPicPr>
        <p:blipFill>
          <a:blip r:embed="rId3"/>
          <a:stretch>
            <a:fillRect/>
          </a:stretch>
        </p:blipFill>
        <p:spPr>
          <a:xfrm>
            <a:off x="81766" y="1230197"/>
            <a:ext cx="12012701" cy="4791744"/>
          </a:xfrm>
          <a:prstGeom prst="rect">
            <a:avLst/>
          </a:prstGeom>
        </p:spPr>
      </p:pic>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Etape 2 : J’utilise mon enveloppe – financement en crédit amortissable (2/3)</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cap="small" dirty="0"/>
              <a:t>Un parcours en 2 étapes : activer et utiliser l’ECD</a:t>
            </a:r>
          </a:p>
        </p:txBody>
      </p:sp>
      <p:pic>
        <p:nvPicPr>
          <p:cNvPr id="9" name="Image 8">
            <a:hlinkClick r:id="rId4"/>
            <a:extLst>
              <a:ext uri="{FF2B5EF4-FFF2-40B4-BE49-F238E27FC236}">
                <a16:creationId xmlns:a16="http://schemas.microsoft.com/office/drawing/2014/main" id="{FF3790A5-9E79-537D-C5D2-3636CBF9B111}"/>
              </a:ext>
            </a:extLst>
          </p:cNvPr>
          <p:cNvPicPr>
            <a:picLocks noChangeAspect="1"/>
          </p:cNvPicPr>
          <p:nvPr/>
        </p:nvPicPr>
        <p:blipFill rotWithShape="1">
          <a:blip r:embed="rId5"/>
          <a:srcRect l="5929" t="36370" r="70546" b="32282"/>
          <a:stretch/>
        </p:blipFill>
        <p:spPr>
          <a:xfrm>
            <a:off x="2957910" y="5775921"/>
            <a:ext cx="252150" cy="252000"/>
          </a:xfrm>
          <a:prstGeom prst="rect">
            <a:avLst/>
          </a:prstGeom>
        </p:spPr>
      </p:pic>
      <p:sp>
        <p:nvSpPr>
          <p:cNvPr id="14" name="ZoneTexte 13">
            <a:extLst>
              <a:ext uri="{FF2B5EF4-FFF2-40B4-BE49-F238E27FC236}">
                <a16:creationId xmlns:a16="http://schemas.microsoft.com/office/drawing/2014/main" id="{A0AA9D51-B3B3-E59C-6176-6BDA2F760B89}"/>
              </a:ext>
            </a:extLst>
          </p:cNvPr>
          <p:cNvSpPr txBox="1"/>
          <p:nvPr/>
        </p:nvSpPr>
        <p:spPr>
          <a:xfrm>
            <a:off x="777898" y="5685712"/>
            <a:ext cx="1846662" cy="415498"/>
          </a:xfrm>
          <a:prstGeom prst="rect">
            <a:avLst/>
          </a:prstGeom>
          <a:noFill/>
        </p:spPr>
        <p:txBody>
          <a:bodyPr wrap="square" rtlCol="0">
            <a:spAutoFit/>
          </a:bodyPr>
          <a:lstStyle/>
          <a:p>
            <a:r>
              <a:rPr lang="fr-FR" sz="700" dirty="0"/>
              <a:t>Cliquez sur le logo de l’établissement é avec le bouton Ctrl enfoncé pour accéder à la démo du parcours client :</a:t>
            </a:r>
          </a:p>
        </p:txBody>
      </p:sp>
      <p:sp>
        <p:nvSpPr>
          <p:cNvPr id="15" name="Rectangle 14">
            <a:extLst>
              <a:ext uri="{FF2B5EF4-FFF2-40B4-BE49-F238E27FC236}">
                <a16:creationId xmlns:a16="http://schemas.microsoft.com/office/drawing/2014/main" id="{4AE3630D-1084-397D-7B0E-CCFE1088DD99}"/>
              </a:ext>
            </a:extLst>
          </p:cNvPr>
          <p:cNvSpPr/>
          <p:nvPr/>
        </p:nvSpPr>
        <p:spPr>
          <a:xfrm>
            <a:off x="641540" y="5668872"/>
            <a:ext cx="2639070" cy="54149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2">
            <a:extLst>
              <a:ext uri="{FF2B5EF4-FFF2-40B4-BE49-F238E27FC236}">
                <a16:creationId xmlns:a16="http://schemas.microsoft.com/office/drawing/2014/main" id="{30F5C9BC-B060-4A68-47C8-877B698BDB92}"/>
              </a:ext>
            </a:extLst>
          </p:cNvPr>
          <p:cNvSpPr txBox="1">
            <a:spLocks/>
          </p:cNvSpPr>
          <p:nvPr/>
        </p:nvSpPr>
        <p:spPr>
          <a:xfrm>
            <a:off x="1452178" y="1810180"/>
            <a:ext cx="7704098" cy="288032"/>
          </a:xfrm>
          <a:prstGeom prst="rect">
            <a:avLst/>
          </a:prstGeom>
        </p:spPr>
        <p:txBody>
          <a:bodyPr vert="horz" lIns="91440" tIns="45720" rIns="91440" bIns="45720" rtlCol="0" anchor="ctr">
            <a:normAutofit lnSpcReduction="10000"/>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6" name="Image 5">
            <a:extLst>
              <a:ext uri="{FF2B5EF4-FFF2-40B4-BE49-F238E27FC236}">
                <a16:creationId xmlns:a16="http://schemas.microsoft.com/office/drawing/2014/main" id="{79C637DE-8714-DF47-0FAB-C6B280896003}"/>
              </a:ext>
            </a:extLst>
          </p:cNvPr>
          <p:cNvPicPr>
            <a:picLocks noChangeAspect="1"/>
          </p:cNvPicPr>
          <p:nvPr/>
        </p:nvPicPr>
        <p:blipFill>
          <a:blip r:embed="rId6"/>
          <a:stretch>
            <a:fillRect/>
          </a:stretch>
        </p:blipFill>
        <p:spPr>
          <a:xfrm>
            <a:off x="10698351" y="0"/>
            <a:ext cx="1493649" cy="944962"/>
          </a:xfrm>
          <a:prstGeom prst="rect">
            <a:avLst/>
          </a:prstGeom>
        </p:spPr>
      </p:pic>
      <p:pic>
        <p:nvPicPr>
          <p:cNvPr id="7" name="Image 6">
            <a:hlinkClick r:id="rId7" action="ppaction://hlinksldjump"/>
            <a:extLst>
              <a:ext uri="{FF2B5EF4-FFF2-40B4-BE49-F238E27FC236}">
                <a16:creationId xmlns:a16="http://schemas.microsoft.com/office/drawing/2014/main" id="{E7BF113D-9FC2-31FE-8206-25EF2759A93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10" name="ZoneTexte 9">
            <a:extLst>
              <a:ext uri="{FF2B5EF4-FFF2-40B4-BE49-F238E27FC236}">
                <a16:creationId xmlns:a16="http://schemas.microsoft.com/office/drawing/2014/main" id="{C8B8621F-20F5-6931-25E4-DFD6B0CA924D}"/>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378579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Etape 2 : J’utilise mon enveloppe – financement en CBM (3/3)</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cap="small" dirty="0"/>
              <a:t>Un parcours en 2 étapes : activer et utiliser l’ECD</a:t>
            </a:r>
          </a:p>
        </p:txBody>
      </p:sp>
      <p:pic>
        <p:nvPicPr>
          <p:cNvPr id="9" name="Image 8">
            <a:hlinkClick r:id="rId3"/>
            <a:extLst>
              <a:ext uri="{FF2B5EF4-FFF2-40B4-BE49-F238E27FC236}">
                <a16:creationId xmlns:a16="http://schemas.microsoft.com/office/drawing/2014/main" id="{FF3790A5-9E79-537D-C5D2-3636CBF9B111}"/>
              </a:ext>
            </a:extLst>
          </p:cNvPr>
          <p:cNvPicPr>
            <a:picLocks noChangeAspect="1"/>
          </p:cNvPicPr>
          <p:nvPr/>
        </p:nvPicPr>
        <p:blipFill rotWithShape="1">
          <a:blip r:embed="rId4"/>
          <a:srcRect l="5929" t="36370" r="70546" b="32282"/>
          <a:stretch/>
        </p:blipFill>
        <p:spPr>
          <a:xfrm>
            <a:off x="2855434" y="6170059"/>
            <a:ext cx="252150" cy="252000"/>
          </a:xfrm>
          <a:prstGeom prst="rect">
            <a:avLst/>
          </a:prstGeom>
        </p:spPr>
      </p:pic>
      <p:sp>
        <p:nvSpPr>
          <p:cNvPr id="14" name="ZoneTexte 13">
            <a:extLst>
              <a:ext uri="{FF2B5EF4-FFF2-40B4-BE49-F238E27FC236}">
                <a16:creationId xmlns:a16="http://schemas.microsoft.com/office/drawing/2014/main" id="{A0AA9D51-B3B3-E59C-6176-6BDA2F760B89}"/>
              </a:ext>
            </a:extLst>
          </p:cNvPr>
          <p:cNvSpPr txBox="1"/>
          <p:nvPr/>
        </p:nvSpPr>
        <p:spPr>
          <a:xfrm>
            <a:off x="675422" y="6079850"/>
            <a:ext cx="1846662" cy="415498"/>
          </a:xfrm>
          <a:prstGeom prst="rect">
            <a:avLst/>
          </a:prstGeom>
          <a:noFill/>
        </p:spPr>
        <p:txBody>
          <a:bodyPr wrap="square" rtlCol="0">
            <a:spAutoFit/>
          </a:bodyPr>
          <a:lstStyle/>
          <a:p>
            <a:r>
              <a:rPr lang="fr-FR" sz="700" dirty="0"/>
              <a:t>Cliquez sur le logo de l’établissement é avec le bouton Ctrl enfoncé pour accéder à la démo du parcours client :</a:t>
            </a:r>
          </a:p>
        </p:txBody>
      </p:sp>
      <p:sp>
        <p:nvSpPr>
          <p:cNvPr id="15" name="Rectangle 14">
            <a:extLst>
              <a:ext uri="{FF2B5EF4-FFF2-40B4-BE49-F238E27FC236}">
                <a16:creationId xmlns:a16="http://schemas.microsoft.com/office/drawing/2014/main" id="{4AE3630D-1084-397D-7B0E-CCFE1088DD99}"/>
              </a:ext>
            </a:extLst>
          </p:cNvPr>
          <p:cNvSpPr/>
          <p:nvPr/>
        </p:nvSpPr>
        <p:spPr>
          <a:xfrm>
            <a:off x="539064" y="6063010"/>
            <a:ext cx="2639070" cy="54149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2">
            <a:extLst>
              <a:ext uri="{FF2B5EF4-FFF2-40B4-BE49-F238E27FC236}">
                <a16:creationId xmlns:a16="http://schemas.microsoft.com/office/drawing/2014/main" id="{30F5C9BC-B060-4A68-47C8-877B698BDB92}"/>
              </a:ext>
            </a:extLst>
          </p:cNvPr>
          <p:cNvSpPr txBox="1">
            <a:spLocks/>
          </p:cNvSpPr>
          <p:nvPr/>
        </p:nvSpPr>
        <p:spPr>
          <a:xfrm>
            <a:off x="1452178" y="1810180"/>
            <a:ext cx="7704098" cy="288032"/>
          </a:xfrm>
          <a:prstGeom prst="rect">
            <a:avLst/>
          </a:prstGeom>
        </p:spPr>
        <p:txBody>
          <a:bodyPr vert="horz" lIns="91440" tIns="45720" rIns="91440" bIns="45720" rtlCol="0" anchor="ctr">
            <a:normAutofit lnSpcReduction="10000"/>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3" name="Image 2">
            <a:extLst>
              <a:ext uri="{FF2B5EF4-FFF2-40B4-BE49-F238E27FC236}">
                <a16:creationId xmlns:a16="http://schemas.microsoft.com/office/drawing/2014/main" id="{E940F33F-6E77-4FB3-86A2-63343C4D5B3E}"/>
              </a:ext>
            </a:extLst>
          </p:cNvPr>
          <p:cNvPicPr>
            <a:picLocks noChangeAspect="1"/>
          </p:cNvPicPr>
          <p:nvPr/>
        </p:nvPicPr>
        <p:blipFill>
          <a:blip r:embed="rId5"/>
          <a:stretch>
            <a:fillRect/>
          </a:stretch>
        </p:blipFill>
        <p:spPr>
          <a:xfrm>
            <a:off x="378372" y="1352292"/>
            <a:ext cx="11616559" cy="4363027"/>
          </a:xfrm>
          <a:prstGeom prst="rect">
            <a:avLst/>
          </a:prstGeom>
        </p:spPr>
      </p:pic>
      <p:pic>
        <p:nvPicPr>
          <p:cNvPr id="5" name="Image 4">
            <a:extLst>
              <a:ext uri="{FF2B5EF4-FFF2-40B4-BE49-F238E27FC236}">
                <a16:creationId xmlns:a16="http://schemas.microsoft.com/office/drawing/2014/main" id="{75AC7D9A-29AA-3B1D-D9F1-F97A644AF4CD}"/>
              </a:ext>
            </a:extLst>
          </p:cNvPr>
          <p:cNvPicPr>
            <a:picLocks noChangeAspect="1"/>
          </p:cNvPicPr>
          <p:nvPr/>
        </p:nvPicPr>
        <p:blipFill>
          <a:blip r:embed="rId6"/>
          <a:stretch>
            <a:fillRect/>
          </a:stretch>
        </p:blipFill>
        <p:spPr>
          <a:xfrm>
            <a:off x="10698351" y="0"/>
            <a:ext cx="1493649" cy="944962"/>
          </a:xfrm>
          <a:prstGeom prst="rect">
            <a:avLst/>
          </a:prstGeom>
        </p:spPr>
      </p:pic>
      <p:pic>
        <p:nvPicPr>
          <p:cNvPr id="6" name="Image 5">
            <a:hlinkClick r:id="rId7" action="ppaction://hlinksldjump"/>
            <a:extLst>
              <a:ext uri="{FF2B5EF4-FFF2-40B4-BE49-F238E27FC236}">
                <a16:creationId xmlns:a16="http://schemas.microsoft.com/office/drawing/2014/main" id="{EA4CB352-A917-B3EC-78E7-9EED90B90D4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7" name="ZoneTexte 6">
            <a:extLst>
              <a:ext uri="{FF2B5EF4-FFF2-40B4-BE49-F238E27FC236}">
                <a16:creationId xmlns:a16="http://schemas.microsoft.com/office/drawing/2014/main" id="{E23469F9-A3C9-4AA8-F973-A7127C7C9C21}"/>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1294916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Des accès différents selon la forme juridique de l’activité</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cap="small" dirty="0"/>
              <a:t>Accès client à l’enveloppe (Mobile, tablette ou ordinateur)</a:t>
            </a:r>
          </a:p>
        </p:txBody>
      </p:sp>
      <p:pic>
        <p:nvPicPr>
          <p:cNvPr id="9" name="Image 8">
            <a:hlinkClick r:id="rId3"/>
            <a:extLst>
              <a:ext uri="{FF2B5EF4-FFF2-40B4-BE49-F238E27FC236}">
                <a16:creationId xmlns:a16="http://schemas.microsoft.com/office/drawing/2014/main" id="{FF3790A5-9E79-537D-C5D2-3636CBF9B111}"/>
              </a:ext>
            </a:extLst>
          </p:cNvPr>
          <p:cNvPicPr>
            <a:picLocks noChangeAspect="1"/>
          </p:cNvPicPr>
          <p:nvPr/>
        </p:nvPicPr>
        <p:blipFill rotWithShape="1">
          <a:blip r:embed="rId4"/>
          <a:srcRect l="5929" t="36370" r="70546" b="32282"/>
          <a:stretch/>
        </p:blipFill>
        <p:spPr>
          <a:xfrm>
            <a:off x="2855434" y="6170059"/>
            <a:ext cx="252150" cy="252000"/>
          </a:xfrm>
          <a:prstGeom prst="rect">
            <a:avLst/>
          </a:prstGeom>
        </p:spPr>
      </p:pic>
      <p:sp>
        <p:nvSpPr>
          <p:cNvPr id="14" name="ZoneTexte 13">
            <a:extLst>
              <a:ext uri="{FF2B5EF4-FFF2-40B4-BE49-F238E27FC236}">
                <a16:creationId xmlns:a16="http://schemas.microsoft.com/office/drawing/2014/main" id="{A0AA9D51-B3B3-E59C-6176-6BDA2F760B89}"/>
              </a:ext>
            </a:extLst>
          </p:cNvPr>
          <p:cNvSpPr txBox="1"/>
          <p:nvPr/>
        </p:nvSpPr>
        <p:spPr>
          <a:xfrm>
            <a:off x="675422" y="6079850"/>
            <a:ext cx="1846662" cy="415498"/>
          </a:xfrm>
          <a:prstGeom prst="rect">
            <a:avLst/>
          </a:prstGeom>
          <a:noFill/>
        </p:spPr>
        <p:txBody>
          <a:bodyPr wrap="square" rtlCol="0">
            <a:spAutoFit/>
          </a:bodyPr>
          <a:lstStyle/>
          <a:p>
            <a:r>
              <a:rPr lang="fr-FR" sz="700" dirty="0"/>
              <a:t>Cliquez sur le logo de l’établissement é avec le bouton Ctrl enfoncé pour accéder à la démo du parcours client :</a:t>
            </a:r>
          </a:p>
        </p:txBody>
      </p:sp>
      <p:sp>
        <p:nvSpPr>
          <p:cNvPr id="15" name="Rectangle 14">
            <a:extLst>
              <a:ext uri="{FF2B5EF4-FFF2-40B4-BE49-F238E27FC236}">
                <a16:creationId xmlns:a16="http://schemas.microsoft.com/office/drawing/2014/main" id="{4AE3630D-1084-397D-7B0E-CCFE1088DD99}"/>
              </a:ext>
            </a:extLst>
          </p:cNvPr>
          <p:cNvSpPr/>
          <p:nvPr/>
        </p:nvSpPr>
        <p:spPr>
          <a:xfrm>
            <a:off x="539064" y="6063010"/>
            <a:ext cx="2639070" cy="541490"/>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2">
            <a:extLst>
              <a:ext uri="{FF2B5EF4-FFF2-40B4-BE49-F238E27FC236}">
                <a16:creationId xmlns:a16="http://schemas.microsoft.com/office/drawing/2014/main" id="{30F5C9BC-B060-4A68-47C8-877B698BDB92}"/>
              </a:ext>
            </a:extLst>
          </p:cNvPr>
          <p:cNvSpPr txBox="1">
            <a:spLocks/>
          </p:cNvSpPr>
          <p:nvPr/>
        </p:nvSpPr>
        <p:spPr>
          <a:xfrm>
            <a:off x="1452178" y="1810180"/>
            <a:ext cx="7704098" cy="288032"/>
          </a:xfrm>
          <a:prstGeom prst="rect">
            <a:avLst/>
          </a:prstGeom>
        </p:spPr>
        <p:txBody>
          <a:bodyPr vert="horz" lIns="91440" tIns="45720" rIns="91440" bIns="45720" rtlCol="0" anchor="ctr">
            <a:normAutofit lnSpcReduction="10000"/>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grpSp>
        <p:nvGrpSpPr>
          <p:cNvPr id="2" name="Groupe 1">
            <a:extLst>
              <a:ext uri="{FF2B5EF4-FFF2-40B4-BE49-F238E27FC236}">
                <a16:creationId xmlns:a16="http://schemas.microsoft.com/office/drawing/2014/main" id="{91C642CB-6308-72BB-08E2-DDD6A191D172}"/>
              </a:ext>
            </a:extLst>
          </p:cNvPr>
          <p:cNvGrpSpPr/>
          <p:nvPr/>
        </p:nvGrpSpPr>
        <p:grpSpPr>
          <a:xfrm>
            <a:off x="831273" y="1673438"/>
            <a:ext cx="9236299" cy="3696583"/>
            <a:chOff x="667038" y="1268127"/>
            <a:chExt cx="7460915" cy="3173943"/>
          </a:xfrm>
        </p:grpSpPr>
        <p:pic>
          <p:nvPicPr>
            <p:cNvPr id="4" name="Graphique 3">
              <a:extLst>
                <a:ext uri="{FF2B5EF4-FFF2-40B4-BE49-F238E27FC236}">
                  <a16:creationId xmlns:a16="http://schemas.microsoft.com/office/drawing/2014/main" id="{1C64A0CA-00F5-B13B-F0A9-09AB8F3F3C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7284" y="1268127"/>
              <a:ext cx="762000" cy="762000"/>
            </a:xfrm>
            <a:prstGeom prst="rect">
              <a:avLst/>
            </a:prstGeom>
          </p:spPr>
        </p:pic>
        <p:sp>
          <p:nvSpPr>
            <p:cNvPr id="5" name="ZoneTexte 4">
              <a:extLst>
                <a:ext uri="{FF2B5EF4-FFF2-40B4-BE49-F238E27FC236}">
                  <a16:creationId xmlns:a16="http://schemas.microsoft.com/office/drawing/2014/main" id="{93F7EBDC-D4AC-077C-0621-2B140733F4DB}"/>
                </a:ext>
              </a:extLst>
            </p:cNvPr>
            <p:cNvSpPr txBox="1"/>
            <p:nvPr/>
          </p:nvSpPr>
          <p:spPr>
            <a:xfrm>
              <a:off x="667038" y="2516880"/>
              <a:ext cx="2052165" cy="307777"/>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Entrepreneur individuel</a:t>
              </a:r>
            </a:p>
          </p:txBody>
        </p:sp>
        <p:sp>
          <p:nvSpPr>
            <p:cNvPr id="6" name="ZoneTexte 5">
              <a:extLst>
                <a:ext uri="{FF2B5EF4-FFF2-40B4-BE49-F238E27FC236}">
                  <a16:creationId xmlns:a16="http://schemas.microsoft.com/office/drawing/2014/main" id="{9695A31F-8F5C-03DC-8F51-4055612786BC}"/>
                </a:ext>
              </a:extLst>
            </p:cNvPr>
            <p:cNvSpPr txBox="1"/>
            <p:nvPr/>
          </p:nvSpPr>
          <p:spPr>
            <a:xfrm>
              <a:off x="1043965" y="3531307"/>
              <a:ext cx="1675238" cy="307777"/>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Personne morale</a:t>
              </a:r>
            </a:p>
          </p:txBody>
        </p:sp>
        <p:sp>
          <p:nvSpPr>
            <p:cNvPr id="7" name="ZoneTexte 6">
              <a:extLst>
                <a:ext uri="{FF2B5EF4-FFF2-40B4-BE49-F238E27FC236}">
                  <a16:creationId xmlns:a16="http://schemas.microsoft.com/office/drawing/2014/main" id="{96EDA572-FA4E-2097-51F8-6164F6D8767C}"/>
                </a:ext>
              </a:extLst>
            </p:cNvPr>
            <p:cNvSpPr txBox="1"/>
            <p:nvPr/>
          </p:nvSpPr>
          <p:spPr>
            <a:xfrm>
              <a:off x="3170846" y="2393770"/>
              <a:ext cx="2052165"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DEI Pro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000000"/>
                  </a:solidFill>
                  <a:effectLst/>
                  <a:uLnTx/>
                  <a:uFillTx/>
                  <a:cs typeface="Arial"/>
                  <a:sym typeface="Arial"/>
                </a:rPr>
                <a:t>Synthèse des comptes &gt; famille « Financements »</a:t>
              </a:r>
            </a:p>
          </p:txBody>
        </p:sp>
        <p:sp>
          <p:nvSpPr>
            <p:cNvPr id="10" name="ZoneTexte 9">
              <a:extLst>
                <a:ext uri="{FF2B5EF4-FFF2-40B4-BE49-F238E27FC236}">
                  <a16:creationId xmlns:a16="http://schemas.microsoft.com/office/drawing/2014/main" id="{5D32CFAD-2321-5CCD-125D-CD1AA7850642}"/>
                </a:ext>
              </a:extLst>
            </p:cNvPr>
            <p:cNvSpPr txBox="1"/>
            <p:nvPr/>
          </p:nvSpPr>
          <p:spPr>
            <a:xfrm>
              <a:off x="3170845" y="3465785"/>
              <a:ext cx="2052165"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CENET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a:ln>
                    <a:noFill/>
                  </a:ln>
                  <a:solidFill>
                    <a:srgbClr val="000000"/>
                  </a:solidFill>
                  <a:effectLst/>
                  <a:uLnTx/>
                  <a:uFillTx/>
                  <a:cs typeface="Arial"/>
                  <a:sym typeface="Arial"/>
                </a:rPr>
                <a:t>Univers « Financements » &gt; Demandes de financements &gt; Crédits pré-acceptés</a:t>
              </a:r>
            </a:p>
          </p:txBody>
        </p:sp>
        <p:sp>
          <p:nvSpPr>
            <p:cNvPr id="13" name="ZoneTexte 12">
              <a:extLst>
                <a:ext uri="{FF2B5EF4-FFF2-40B4-BE49-F238E27FC236}">
                  <a16:creationId xmlns:a16="http://schemas.microsoft.com/office/drawing/2014/main" id="{E230D7DF-EF59-D94F-CD24-2A4925F9419C}"/>
                </a:ext>
              </a:extLst>
            </p:cNvPr>
            <p:cNvSpPr txBox="1"/>
            <p:nvPr/>
          </p:nvSpPr>
          <p:spPr>
            <a:xfrm>
              <a:off x="5872201" y="3465785"/>
              <a:ext cx="2052165"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CENET mobile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000000"/>
                  </a:solidFill>
                  <a:effectLst/>
                  <a:uLnTx/>
                  <a:uFillTx/>
                  <a:cs typeface="Arial"/>
                  <a:sym typeface="Arial"/>
                </a:rPr>
                <a:t>Synthèse des comptes &gt; famille « Financements »</a:t>
              </a:r>
            </a:p>
          </p:txBody>
        </p:sp>
        <p:sp>
          <p:nvSpPr>
            <p:cNvPr id="16" name="ZoneTexte 15">
              <a:extLst>
                <a:ext uri="{FF2B5EF4-FFF2-40B4-BE49-F238E27FC236}">
                  <a16:creationId xmlns:a16="http://schemas.microsoft.com/office/drawing/2014/main" id="{35F5E9F5-C7C6-13FE-DAFA-4B6F9A9952C6}"/>
                </a:ext>
              </a:extLst>
            </p:cNvPr>
            <p:cNvSpPr txBox="1"/>
            <p:nvPr/>
          </p:nvSpPr>
          <p:spPr>
            <a:xfrm>
              <a:off x="5872201" y="2393770"/>
              <a:ext cx="2052165"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cs typeface="Arial"/>
                  <a:sym typeface="Arial"/>
                </a:rPr>
                <a:t>Banxo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solidFill>
                  <a:effectLst/>
                  <a:uLnTx/>
                  <a:uFillTx/>
                  <a:cs typeface="Arial"/>
                  <a:sym typeface="Arial"/>
                </a:rPr>
                <a:t>Synthèse des comptes &gt; famille « Financements »</a:t>
              </a:r>
            </a:p>
          </p:txBody>
        </p:sp>
        <p:cxnSp>
          <p:nvCxnSpPr>
            <p:cNvPr id="18" name="Connecteur droit 17">
              <a:extLst>
                <a:ext uri="{FF2B5EF4-FFF2-40B4-BE49-F238E27FC236}">
                  <a16:creationId xmlns:a16="http://schemas.microsoft.com/office/drawing/2014/main" id="{AE3051F5-A01E-2E64-93A4-F820D385ADDF}"/>
                </a:ext>
              </a:extLst>
            </p:cNvPr>
            <p:cNvCxnSpPr>
              <a:cxnSpLocks/>
            </p:cNvCxnSpPr>
            <p:nvPr/>
          </p:nvCxnSpPr>
          <p:spPr>
            <a:xfrm>
              <a:off x="2854882" y="1382070"/>
              <a:ext cx="0" cy="3060000"/>
            </a:xfrm>
            <a:prstGeom prst="line">
              <a:avLst/>
            </a:prstGeom>
            <a:noFill/>
            <a:ln w="9525" cap="flat" cmpd="sng" algn="ctr">
              <a:solidFill>
                <a:srgbClr val="581D74">
                  <a:shade val="95000"/>
                  <a:satMod val="105000"/>
                </a:srgbClr>
              </a:solidFill>
              <a:prstDash val="solid"/>
            </a:ln>
            <a:effectLst/>
          </p:spPr>
        </p:cxnSp>
        <p:cxnSp>
          <p:nvCxnSpPr>
            <p:cNvPr id="19" name="Connecteur droit 18">
              <a:extLst>
                <a:ext uri="{FF2B5EF4-FFF2-40B4-BE49-F238E27FC236}">
                  <a16:creationId xmlns:a16="http://schemas.microsoft.com/office/drawing/2014/main" id="{594097BC-FEBC-31C7-7794-9C522AA1CE7B}"/>
                </a:ext>
              </a:extLst>
            </p:cNvPr>
            <p:cNvCxnSpPr/>
            <p:nvPr/>
          </p:nvCxnSpPr>
          <p:spPr>
            <a:xfrm>
              <a:off x="5673699" y="1382070"/>
              <a:ext cx="0" cy="3060000"/>
            </a:xfrm>
            <a:prstGeom prst="line">
              <a:avLst/>
            </a:prstGeom>
            <a:noFill/>
            <a:ln w="9525" cap="flat" cmpd="sng" algn="ctr">
              <a:solidFill>
                <a:srgbClr val="581D74">
                  <a:shade val="95000"/>
                  <a:satMod val="105000"/>
                </a:srgbClr>
              </a:solidFill>
              <a:prstDash val="solid"/>
            </a:ln>
            <a:effectLst/>
          </p:spPr>
        </p:cxnSp>
        <p:cxnSp>
          <p:nvCxnSpPr>
            <p:cNvPr id="20" name="Connecteur droit 19">
              <a:extLst>
                <a:ext uri="{FF2B5EF4-FFF2-40B4-BE49-F238E27FC236}">
                  <a16:creationId xmlns:a16="http://schemas.microsoft.com/office/drawing/2014/main" id="{355271A5-3CF6-7E36-FB88-2344BBE8C780}"/>
                </a:ext>
              </a:extLst>
            </p:cNvPr>
            <p:cNvCxnSpPr>
              <a:cxnSpLocks/>
            </p:cNvCxnSpPr>
            <p:nvPr/>
          </p:nvCxnSpPr>
          <p:spPr>
            <a:xfrm>
              <a:off x="722824" y="3231811"/>
              <a:ext cx="7200000" cy="0"/>
            </a:xfrm>
            <a:prstGeom prst="line">
              <a:avLst/>
            </a:prstGeom>
            <a:noFill/>
            <a:ln w="9525" cap="flat" cmpd="sng" algn="ctr">
              <a:solidFill>
                <a:srgbClr val="581D74">
                  <a:shade val="95000"/>
                  <a:satMod val="105000"/>
                </a:srgbClr>
              </a:solidFill>
              <a:prstDash val="solid"/>
            </a:ln>
            <a:effectLst/>
          </p:spPr>
        </p:cxnSp>
        <p:cxnSp>
          <p:nvCxnSpPr>
            <p:cNvPr id="21" name="Connecteur droit 20">
              <a:extLst>
                <a:ext uri="{FF2B5EF4-FFF2-40B4-BE49-F238E27FC236}">
                  <a16:creationId xmlns:a16="http://schemas.microsoft.com/office/drawing/2014/main" id="{42C72775-9570-084E-ACAF-BA8856A6B95A}"/>
                </a:ext>
              </a:extLst>
            </p:cNvPr>
            <p:cNvCxnSpPr>
              <a:cxnSpLocks/>
            </p:cNvCxnSpPr>
            <p:nvPr/>
          </p:nvCxnSpPr>
          <p:spPr>
            <a:xfrm>
              <a:off x="722824" y="2113823"/>
              <a:ext cx="7200000" cy="0"/>
            </a:xfrm>
            <a:prstGeom prst="line">
              <a:avLst/>
            </a:prstGeom>
            <a:noFill/>
            <a:ln w="9525" cap="flat" cmpd="sng" algn="ctr">
              <a:solidFill>
                <a:srgbClr val="581D74">
                  <a:shade val="95000"/>
                  <a:satMod val="105000"/>
                </a:srgbClr>
              </a:solidFill>
              <a:prstDash val="solid"/>
            </a:ln>
            <a:effectLst/>
          </p:spPr>
        </p:cxnSp>
        <p:sp>
          <p:nvSpPr>
            <p:cNvPr id="22" name="ZoneTexte 21">
              <a:extLst>
                <a:ext uri="{FF2B5EF4-FFF2-40B4-BE49-F238E27FC236}">
                  <a16:creationId xmlns:a16="http://schemas.microsoft.com/office/drawing/2014/main" id="{045B1ACE-6364-CB89-D7A6-832BDF713B6E}"/>
                </a:ext>
              </a:extLst>
            </p:cNvPr>
            <p:cNvSpPr txBox="1"/>
            <p:nvPr/>
          </p:nvSpPr>
          <p:spPr>
            <a:xfrm>
              <a:off x="3170845" y="1792665"/>
              <a:ext cx="205216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Ordinateur</a:t>
              </a:r>
            </a:p>
          </p:txBody>
        </p:sp>
        <p:sp>
          <p:nvSpPr>
            <p:cNvPr id="23" name="ZoneTexte 22">
              <a:extLst>
                <a:ext uri="{FF2B5EF4-FFF2-40B4-BE49-F238E27FC236}">
                  <a16:creationId xmlns:a16="http://schemas.microsoft.com/office/drawing/2014/main" id="{F00B5CEE-DCC8-36BA-5BEE-EC5D5FC41317}"/>
                </a:ext>
              </a:extLst>
            </p:cNvPr>
            <p:cNvSpPr txBox="1"/>
            <p:nvPr/>
          </p:nvSpPr>
          <p:spPr>
            <a:xfrm>
              <a:off x="5868092" y="1799355"/>
              <a:ext cx="205216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000000"/>
                  </a:solidFill>
                  <a:effectLst/>
                  <a:uLnTx/>
                  <a:uFillTx/>
                  <a:cs typeface="Arial"/>
                  <a:sym typeface="Arial"/>
                </a:rPr>
                <a:t>Mobile et tablette</a:t>
              </a:r>
            </a:p>
          </p:txBody>
        </p:sp>
        <p:sp>
          <p:nvSpPr>
            <p:cNvPr id="24" name="Rectangle 23">
              <a:extLst>
                <a:ext uri="{FF2B5EF4-FFF2-40B4-BE49-F238E27FC236}">
                  <a16:creationId xmlns:a16="http://schemas.microsoft.com/office/drawing/2014/main" id="{2F6641C1-318E-D3E4-593F-246760A7B6F9}"/>
                </a:ext>
              </a:extLst>
            </p:cNvPr>
            <p:cNvSpPr/>
            <p:nvPr/>
          </p:nvSpPr>
          <p:spPr>
            <a:xfrm>
              <a:off x="6972172" y="2929450"/>
              <a:ext cx="1006140" cy="180000"/>
            </a:xfrm>
            <a:prstGeom prst="rect">
              <a:avLst/>
            </a:prstGeom>
            <a:solidFill>
              <a:srgbClr val="581D74">
                <a:lumMod val="20000"/>
                <a:lumOff val="80000"/>
              </a:srgbClr>
            </a:solidFill>
            <a:ln w="12700" cap="flat" cmpd="sng" algn="ctr">
              <a:solidFill>
                <a:srgbClr val="9176B4">
                  <a:lumMod val="60000"/>
                  <a:lumOff val="40000"/>
                </a:srgbClr>
              </a:solidFill>
              <a:prstDash val="solid"/>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FFFFFF"/>
                  </a:solidFill>
                  <a:effectLst/>
                  <a:uLnTx/>
                  <a:uFillTx/>
                  <a:latin typeface="Arial" panose="020B0604020202020204"/>
                  <a:ea typeface="+mn-ea"/>
                  <a:cs typeface="+mn-cs"/>
                  <a:sym typeface="Arial"/>
                </a:rPr>
                <a:t>À partir du 11/10/23</a:t>
              </a:r>
            </a:p>
          </p:txBody>
        </p:sp>
        <p:sp>
          <p:nvSpPr>
            <p:cNvPr id="25" name="Rectangle 24">
              <a:extLst>
                <a:ext uri="{FF2B5EF4-FFF2-40B4-BE49-F238E27FC236}">
                  <a16:creationId xmlns:a16="http://schemas.microsoft.com/office/drawing/2014/main" id="{17C7E2F4-5D12-7AAE-224B-05EEE8ED8FBD}"/>
                </a:ext>
              </a:extLst>
            </p:cNvPr>
            <p:cNvSpPr/>
            <p:nvPr/>
          </p:nvSpPr>
          <p:spPr>
            <a:xfrm>
              <a:off x="6972172" y="4019783"/>
              <a:ext cx="1006140" cy="180000"/>
            </a:xfrm>
            <a:prstGeom prst="rect">
              <a:avLst/>
            </a:prstGeom>
            <a:solidFill>
              <a:srgbClr val="581D74">
                <a:lumMod val="20000"/>
                <a:lumOff val="80000"/>
              </a:srgbClr>
            </a:solidFill>
            <a:ln w="12700" cap="flat" cmpd="sng" algn="ctr">
              <a:solidFill>
                <a:srgbClr val="9176B4">
                  <a:lumMod val="60000"/>
                  <a:lumOff val="40000"/>
                </a:srgbClr>
              </a:solidFill>
              <a:prstDash val="solid"/>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FFFFFF"/>
                  </a:solidFill>
                  <a:effectLst/>
                  <a:uLnTx/>
                  <a:uFillTx/>
                  <a:latin typeface="Arial" panose="020B0604020202020204"/>
                  <a:ea typeface="+mn-ea"/>
                  <a:cs typeface="+mn-cs"/>
                  <a:sym typeface="Arial"/>
                </a:rPr>
                <a:t>À partir du 11/10/23</a:t>
              </a:r>
            </a:p>
          </p:txBody>
        </p:sp>
        <p:sp>
          <p:nvSpPr>
            <p:cNvPr id="26" name="Rectangle 25">
              <a:extLst>
                <a:ext uri="{FF2B5EF4-FFF2-40B4-BE49-F238E27FC236}">
                  <a16:creationId xmlns:a16="http://schemas.microsoft.com/office/drawing/2014/main" id="{7CC4A38E-8C8B-2861-55D0-1EACC92FFDE0}"/>
                </a:ext>
              </a:extLst>
            </p:cNvPr>
            <p:cNvSpPr/>
            <p:nvPr/>
          </p:nvSpPr>
          <p:spPr>
            <a:xfrm>
              <a:off x="4397496" y="2929048"/>
              <a:ext cx="1006140" cy="180000"/>
            </a:xfrm>
            <a:prstGeom prst="rect">
              <a:avLst/>
            </a:prstGeom>
            <a:solidFill>
              <a:srgbClr val="9176B4"/>
            </a:solidFill>
            <a:ln w="12700" cap="flat" cmpd="sng" algn="ctr">
              <a:solidFill>
                <a:srgbClr val="9176B4">
                  <a:lumMod val="75000"/>
                </a:srgbClr>
              </a:solidFill>
              <a:prstDash val="solid"/>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FFFFFF"/>
                  </a:solidFill>
                  <a:effectLst/>
                  <a:uLnTx/>
                  <a:uFillTx/>
                  <a:latin typeface="Arial" panose="020B0604020202020204"/>
                  <a:ea typeface="+mn-ea"/>
                  <a:cs typeface="+mn-cs"/>
                  <a:sym typeface="Arial"/>
                </a:rPr>
                <a:t>Existant</a:t>
              </a:r>
            </a:p>
          </p:txBody>
        </p:sp>
        <p:sp>
          <p:nvSpPr>
            <p:cNvPr id="27" name="Rectangle 26">
              <a:extLst>
                <a:ext uri="{FF2B5EF4-FFF2-40B4-BE49-F238E27FC236}">
                  <a16:creationId xmlns:a16="http://schemas.microsoft.com/office/drawing/2014/main" id="{8BEA159E-535A-F291-CABE-D42F16F3D052}"/>
                </a:ext>
              </a:extLst>
            </p:cNvPr>
            <p:cNvSpPr/>
            <p:nvPr/>
          </p:nvSpPr>
          <p:spPr>
            <a:xfrm>
              <a:off x="4397496" y="4015683"/>
              <a:ext cx="1006140" cy="180000"/>
            </a:xfrm>
            <a:prstGeom prst="rect">
              <a:avLst/>
            </a:prstGeom>
            <a:solidFill>
              <a:srgbClr val="9176B4"/>
            </a:solidFill>
            <a:ln w="12700" cap="flat" cmpd="sng" algn="ctr">
              <a:solidFill>
                <a:srgbClr val="9176B4">
                  <a:lumMod val="75000"/>
                </a:srgbClr>
              </a:solidFill>
              <a:prstDash val="solid"/>
            </a:ln>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FFFFFF"/>
                  </a:solidFill>
                  <a:effectLst/>
                  <a:uLnTx/>
                  <a:uFillTx/>
                  <a:latin typeface="Arial" panose="020B0604020202020204"/>
                  <a:ea typeface="+mn-ea"/>
                  <a:cs typeface="+mn-cs"/>
                  <a:sym typeface="Arial"/>
                </a:rPr>
                <a:t>Existant</a:t>
              </a:r>
            </a:p>
          </p:txBody>
        </p:sp>
        <p:sp>
          <p:nvSpPr>
            <p:cNvPr id="28" name="Rectangle 27">
              <a:extLst>
                <a:ext uri="{FF2B5EF4-FFF2-40B4-BE49-F238E27FC236}">
                  <a16:creationId xmlns:a16="http://schemas.microsoft.com/office/drawing/2014/main" id="{E54CA9A6-803B-6B6C-EC4F-07611B694D52}"/>
                </a:ext>
              </a:extLst>
            </p:cNvPr>
            <p:cNvSpPr/>
            <p:nvPr/>
          </p:nvSpPr>
          <p:spPr>
            <a:xfrm>
              <a:off x="3008446" y="3314233"/>
              <a:ext cx="5018722" cy="966915"/>
            </a:xfrm>
            <a:prstGeom prst="rect">
              <a:avLst/>
            </a:prstGeom>
            <a:noFill/>
            <a:ln w="25400" cap="flat" cmpd="sng" algn="ctr">
              <a:solidFill>
                <a:srgbClr val="EAB8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9" name="Rectangle 28">
              <a:extLst>
                <a:ext uri="{FF2B5EF4-FFF2-40B4-BE49-F238E27FC236}">
                  <a16:creationId xmlns:a16="http://schemas.microsoft.com/office/drawing/2014/main" id="{7EA86187-6FD1-9FBB-CC8B-A777BE50F073}"/>
                </a:ext>
              </a:extLst>
            </p:cNvPr>
            <p:cNvSpPr/>
            <p:nvPr/>
          </p:nvSpPr>
          <p:spPr>
            <a:xfrm>
              <a:off x="2910725" y="2182476"/>
              <a:ext cx="5217228" cy="2259593"/>
            </a:xfrm>
            <a:prstGeom prst="rect">
              <a:avLst/>
            </a:prstGeom>
            <a:noFill/>
            <a:ln w="25400" cap="flat" cmpd="sng" algn="ctr">
              <a:solidFill>
                <a:srgbClr val="00A19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ZoneTexte 29">
              <a:extLst>
                <a:ext uri="{FF2B5EF4-FFF2-40B4-BE49-F238E27FC236}">
                  <a16:creationId xmlns:a16="http://schemas.microsoft.com/office/drawing/2014/main" id="{1B759532-E0AE-3C57-0C5A-8C98FDC89E57}"/>
                </a:ext>
              </a:extLst>
            </p:cNvPr>
            <p:cNvSpPr txBox="1"/>
            <p:nvPr/>
          </p:nvSpPr>
          <p:spPr>
            <a:xfrm>
              <a:off x="2903690" y="2196320"/>
              <a:ext cx="882587"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00A193"/>
                  </a:solidFill>
                  <a:effectLst/>
                  <a:uLnTx/>
                  <a:uFillTx/>
                  <a:cs typeface="Arial"/>
                  <a:sym typeface="Arial"/>
                </a:rPr>
                <a:t>Marché Pros</a:t>
              </a:r>
            </a:p>
          </p:txBody>
        </p:sp>
        <p:sp>
          <p:nvSpPr>
            <p:cNvPr id="31" name="ZoneTexte 30">
              <a:extLst>
                <a:ext uri="{FF2B5EF4-FFF2-40B4-BE49-F238E27FC236}">
                  <a16:creationId xmlns:a16="http://schemas.microsoft.com/office/drawing/2014/main" id="{0E0A6479-2927-C274-FBEF-F601D64C3E05}"/>
                </a:ext>
              </a:extLst>
            </p:cNvPr>
            <p:cNvSpPr txBox="1"/>
            <p:nvPr/>
          </p:nvSpPr>
          <p:spPr>
            <a:xfrm>
              <a:off x="2989266" y="3321179"/>
              <a:ext cx="2052165" cy="230832"/>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AB818"/>
                  </a:solidFill>
                  <a:effectLst/>
                  <a:uLnTx/>
                  <a:uFillTx/>
                  <a:cs typeface="Arial"/>
                  <a:sym typeface="Arial"/>
                </a:rPr>
                <a:t>Marché Entreprises et ESS/ESI</a:t>
              </a:r>
            </a:p>
          </p:txBody>
        </p:sp>
      </p:grpSp>
      <p:sp>
        <p:nvSpPr>
          <p:cNvPr id="32" name="Rectangle 31">
            <a:extLst>
              <a:ext uri="{FF2B5EF4-FFF2-40B4-BE49-F238E27FC236}">
                <a16:creationId xmlns:a16="http://schemas.microsoft.com/office/drawing/2014/main" id="{DB6B6E4B-E585-220E-F8E9-9105F85B0FFD}"/>
              </a:ext>
            </a:extLst>
          </p:cNvPr>
          <p:cNvSpPr/>
          <p:nvPr/>
        </p:nvSpPr>
        <p:spPr>
          <a:xfrm>
            <a:off x="8639503" y="3586655"/>
            <a:ext cx="1237594" cy="23648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819E1DB2-F78D-BD48-0E31-C70400DFD403}"/>
              </a:ext>
            </a:extLst>
          </p:cNvPr>
          <p:cNvSpPr/>
          <p:nvPr/>
        </p:nvSpPr>
        <p:spPr>
          <a:xfrm>
            <a:off x="8630331" y="4843454"/>
            <a:ext cx="1237594" cy="23648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E5527B9C-7A18-9728-29A2-5335FEAF873C}"/>
              </a:ext>
            </a:extLst>
          </p:cNvPr>
          <p:cNvPicPr>
            <a:picLocks noChangeAspect="1"/>
          </p:cNvPicPr>
          <p:nvPr/>
        </p:nvPicPr>
        <p:blipFill>
          <a:blip r:embed="rId7"/>
          <a:stretch>
            <a:fillRect/>
          </a:stretch>
        </p:blipFill>
        <p:spPr>
          <a:xfrm>
            <a:off x="7623396" y="3449369"/>
            <a:ext cx="439005" cy="410551"/>
          </a:xfrm>
          <a:prstGeom prst="rect">
            <a:avLst/>
          </a:prstGeom>
        </p:spPr>
      </p:pic>
      <p:pic>
        <p:nvPicPr>
          <p:cNvPr id="36" name="Image 35">
            <a:extLst>
              <a:ext uri="{FF2B5EF4-FFF2-40B4-BE49-F238E27FC236}">
                <a16:creationId xmlns:a16="http://schemas.microsoft.com/office/drawing/2014/main" id="{99D7F764-A5B3-8152-AFAC-FBFF18AF36EE}"/>
              </a:ext>
            </a:extLst>
          </p:cNvPr>
          <p:cNvPicPr>
            <a:picLocks noChangeAspect="1"/>
          </p:cNvPicPr>
          <p:nvPr/>
        </p:nvPicPr>
        <p:blipFill>
          <a:blip r:embed="rId8"/>
          <a:stretch>
            <a:fillRect/>
          </a:stretch>
        </p:blipFill>
        <p:spPr>
          <a:xfrm>
            <a:off x="10698351" y="0"/>
            <a:ext cx="1493649" cy="944962"/>
          </a:xfrm>
          <a:prstGeom prst="rect">
            <a:avLst/>
          </a:prstGeom>
        </p:spPr>
      </p:pic>
      <p:pic>
        <p:nvPicPr>
          <p:cNvPr id="37" name="Image 36">
            <a:hlinkClick r:id="rId9" action="ppaction://hlinksldjump"/>
            <a:extLst>
              <a:ext uri="{FF2B5EF4-FFF2-40B4-BE49-F238E27FC236}">
                <a16:creationId xmlns:a16="http://schemas.microsoft.com/office/drawing/2014/main" id="{596FE2CB-B4D1-A217-8618-67DDAB7ECF0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38" name="ZoneTexte 37">
            <a:extLst>
              <a:ext uri="{FF2B5EF4-FFF2-40B4-BE49-F238E27FC236}">
                <a16:creationId xmlns:a16="http://schemas.microsoft.com/office/drawing/2014/main" id="{E3FA4593-2C83-FF1F-3012-8E6D666CB112}"/>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pic>
        <p:nvPicPr>
          <p:cNvPr id="34" name="Image 33">
            <a:extLst>
              <a:ext uri="{FF2B5EF4-FFF2-40B4-BE49-F238E27FC236}">
                <a16:creationId xmlns:a16="http://schemas.microsoft.com/office/drawing/2014/main" id="{EB1B15A7-A126-0290-4468-171328331BF7}"/>
              </a:ext>
            </a:extLst>
          </p:cNvPr>
          <p:cNvPicPr>
            <a:picLocks noChangeAspect="1"/>
          </p:cNvPicPr>
          <p:nvPr/>
        </p:nvPicPr>
        <p:blipFill>
          <a:blip r:embed="rId12"/>
          <a:stretch>
            <a:fillRect/>
          </a:stretch>
        </p:blipFill>
        <p:spPr>
          <a:xfrm>
            <a:off x="8245799" y="3496733"/>
            <a:ext cx="1657581" cy="371527"/>
          </a:xfrm>
          <a:prstGeom prst="rect">
            <a:avLst/>
          </a:prstGeom>
        </p:spPr>
      </p:pic>
      <p:pic>
        <p:nvPicPr>
          <p:cNvPr id="39" name="Image 38">
            <a:extLst>
              <a:ext uri="{FF2B5EF4-FFF2-40B4-BE49-F238E27FC236}">
                <a16:creationId xmlns:a16="http://schemas.microsoft.com/office/drawing/2014/main" id="{74098437-54F1-9E75-CE03-60D84985C732}"/>
              </a:ext>
            </a:extLst>
          </p:cNvPr>
          <p:cNvPicPr>
            <a:picLocks noChangeAspect="1"/>
          </p:cNvPicPr>
          <p:nvPr/>
        </p:nvPicPr>
        <p:blipFill>
          <a:blip r:embed="rId12"/>
          <a:stretch>
            <a:fillRect/>
          </a:stretch>
        </p:blipFill>
        <p:spPr>
          <a:xfrm>
            <a:off x="8272960" y="4764218"/>
            <a:ext cx="1657581" cy="371527"/>
          </a:xfrm>
          <a:prstGeom prst="rect">
            <a:avLst/>
          </a:prstGeom>
        </p:spPr>
      </p:pic>
      <p:pic>
        <p:nvPicPr>
          <p:cNvPr id="40" name="Image 39">
            <a:extLst>
              <a:ext uri="{FF2B5EF4-FFF2-40B4-BE49-F238E27FC236}">
                <a16:creationId xmlns:a16="http://schemas.microsoft.com/office/drawing/2014/main" id="{CA0CEF4A-7D00-B858-552B-1B32E189E75E}"/>
              </a:ext>
            </a:extLst>
          </p:cNvPr>
          <p:cNvPicPr>
            <a:picLocks noChangeAspect="1"/>
          </p:cNvPicPr>
          <p:nvPr/>
        </p:nvPicPr>
        <p:blipFill>
          <a:blip r:embed="rId7"/>
          <a:stretch>
            <a:fillRect/>
          </a:stretch>
        </p:blipFill>
        <p:spPr>
          <a:xfrm>
            <a:off x="7695824" y="4671587"/>
            <a:ext cx="439005" cy="410551"/>
          </a:xfrm>
          <a:prstGeom prst="rect">
            <a:avLst/>
          </a:prstGeom>
        </p:spPr>
      </p:pic>
    </p:spTree>
    <p:extLst>
      <p:ext uri="{BB962C8B-B14F-4D97-AF65-F5344CB8AC3E}">
        <p14:creationId xmlns:p14="http://schemas.microsoft.com/office/powerpoint/2010/main" val="2747043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97DB30D-CEAE-44B1-B891-444480034179}"/>
              </a:ext>
            </a:extLst>
          </p:cNvPr>
          <p:cNvPicPr>
            <a:picLocks noChangeAspect="1"/>
          </p:cNvPicPr>
          <p:nvPr/>
        </p:nvPicPr>
        <p:blipFill>
          <a:blip r:embed="rId2"/>
          <a:stretch>
            <a:fillRect/>
          </a:stretch>
        </p:blipFill>
        <p:spPr>
          <a:xfrm>
            <a:off x="272613" y="2189196"/>
            <a:ext cx="3463820" cy="2270873"/>
          </a:xfrm>
          <a:prstGeom prst="rect">
            <a:avLst/>
          </a:prstGeom>
          <a:effectLst>
            <a:outerShdw blurRad="50800" dist="38100" dir="5400000" algn="t" rotWithShape="0">
              <a:prstClr val="black">
                <a:alpha val="40000"/>
              </a:prstClr>
            </a:outerShdw>
          </a:effectLst>
        </p:spPr>
      </p:pic>
      <p:sp>
        <p:nvSpPr>
          <p:cNvPr id="2" name="Titre 1">
            <a:extLst>
              <a:ext uri="{FF2B5EF4-FFF2-40B4-BE49-F238E27FC236}">
                <a16:creationId xmlns:a16="http://schemas.microsoft.com/office/drawing/2014/main" id="{0C902088-1836-40B4-BC79-7C0821135CD4}"/>
              </a:ext>
            </a:extLst>
          </p:cNvPr>
          <p:cNvSpPr>
            <a:spLocks noGrp="1"/>
          </p:cNvSpPr>
          <p:nvPr>
            <p:ph type="title"/>
          </p:nvPr>
        </p:nvSpPr>
        <p:spPr/>
        <p:txBody>
          <a:bodyPr/>
          <a:lstStyle/>
          <a:p>
            <a:r>
              <a:rPr lang="fr-FR" dirty="0"/>
              <a:t>Accès sur ordinateur &gt; DEI Pro</a:t>
            </a:r>
          </a:p>
        </p:txBody>
      </p:sp>
      <p:pic>
        <p:nvPicPr>
          <p:cNvPr id="9" name="Image 8">
            <a:extLst>
              <a:ext uri="{FF2B5EF4-FFF2-40B4-BE49-F238E27FC236}">
                <a16:creationId xmlns:a16="http://schemas.microsoft.com/office/drawing/2014/main" id="{A9586CA5-6B2F-421E-B35D-8EB61BCC25A3}"/>
              </a:ext>
            </a:extLst>
          </p:cNvPr>
          <p:cNvPicPr>
            <a:picLocks noChangeAspect="1"/>
          </p:cNvPicPr>
          <p:nvPr/>
        </p:nvPicPr>
        <p:blipFill>
          <a:blip r:embed="rId3">
            <a:duotone>
              <a:schemeClr val="accent3">
                <a:shade val="45000"/>
                <a:satMod val="135000"/>
              </a:schemeClr>
              <a:prstClr val="white"/>
            </a:duotone>
          </a:blip>
          <a:stretch>
            <a:fillRect/>
          </a:stretch>
        </p:blipFill>
        <p:spPr>
          <a:xfrm>
            <a:off x="3201377" y="4003404"/>
            <a:ext cx="384043" cy="456665"/>
          </a:xfrm>
          <a:prstGeom prst="rect">
            <a:avLst/>
          </a:prstGeom>
        </p:spPr>
      </p:pic>
      <p:sp>
        <p:nvSpPr>
          <p:cNvPr id="7" name="ZoneTexte 6">
            <a:extLst>
              <a:ext uri="{FF2B5EF4-FFF2-40B4-BE49-F238E27FC236}">
                <a16:creationId xmlns:a16="http://schemas.microsoft.com/office/drawing/2014/main" id="{3C02F69B-456A-45EF-84B5-312AC5FA85B3}"/>
              </a:ext>
            </a:extLst>
          </p:cNvPr>
          <p:cNvSpPr txBox="1"/>
          <p:nvPr/>
        </p:nvSpPr>
        <p:spPr>
          <a:xfrm>
            <a:off x="272613" y="4677139"/>
            <a:ext cx="3463820" cy="1122539"/>
          </a:xfrm>
          <a:prstGeom prst="rect">
            <a:avLst/>
          </a:prstGeom>
          <a:noFill/>
        </p:spPr>
        <p:txBody>
          <a:bodyPr wrap="square" lIns="48000" tIns="48000" rIns="48000" bIns="48000" rtlCol="0">
            <a:spAutoFit/>
          </a:bodyPr>
          <a:lstStyle/>
          <a:p>
            <a:pPr algn="ctr"/>
            <a:r>
              <a:rPr lang="fr-FR" sz="1333" dirty="0">
                <a:latin typeface="+mj-lt"/>
              </a:rPr>
              <a:t>⚠️</a:t>
            </a:r>
          </a:p>
          <a:p>
            <a:pPr algn="ctr"/>
            <a:r>
              <a:rPr lang="fr-FR" sz="1333" dirty="0">
                <a:latin typeface="+mj-lt"/>
              </a:rPr>
              <a:t>Pour les clients en double relation, l’Enveloppe </a:t>
            </a:r>
            <a:r>
              <a:rPr lang="fr-FR" sz="1333" b="1" dirty="0">
                <a:latin typeface="+mj-lt"/>
              </a:rPr>
              <a:t>n’est pas visible </a:t>
            </a:r>
            <a:r>
              <a:rPr lang="fr-FR" sz="1333" dirty="0">
                <a:latin typeface="+mj-lt"/>
              </a:rPr>
              <a:t>si le client clique sur</a:t>
            </a:r>
          </a:p>
          <a:p>
            <a:pPr algn="ctr"/>
            <a:r>
              <a:rPr lang="fr-FR" sz="1333" dirty="0">
                <a:latin typeface="+mj-lt"/>
              </a:rPr>
              <a:t>« Mon espace particulier »</a:t>
            </a:r>
          </a:p>
        </p:txBody>
      </p:sp>
      <p:sp>
        <p:nvSpPr>
          <p:cNvPr id="17" name="ZoneTexte 16">
            <a:extLst>
              <a:ext uri="{FF2B5EF4-FFF2-40B4-BE49-F238E27FC236}">
                <a16:creationId xmlns:a16="http://schemas.microsoft.com/office/drawing/2014/main" id="{4E870B09-3243-466A-A85C-1E1372BC3010}"/>
              </a:ext>
            </a:extLst>
          </p:cNvPr>
          <p:cNvSpPr txBox="1"/>
          <p:nvPr/>
        </p:nvSpPr>
        <p:spPr>
          <a:xfrm>
            <a:off x="153984" y="932725"/>
            <a:ext cx="3582449" cy="502573"/>
          </a:xfrm>
          <a:prstGeom prst="rect">
            <a:avLst/>
          </a:prstGeom>
          <a:noFill/>
        </p:spPr>
        <p:txBody>
          <a:bodyPr wrap="square">
            <a:spAutoFit/>
          </a:bodyPr>
          <a:lstStyle/>
          <a:p>
            <a:pPr algn="just"/>
            <a:r>
              <a:rPr lang="fr-FR" sz="1333" b="1" dirty="0">
                <a:solidFill>
                  <a:srgbClr val="C00000"/>
                </a:solidFill>
                <a:latin typeface="+mj-lt"/>
              </a:rPr>
              <a:t>1. Connexion en cliquant sur « Mon Espace professionnel »</a:t>
            </a:r>
          </a:p>
        </p:txBody>
      </p:sp>
      <p:sp>
        <p:nvSpPr>
          <p:cNvPr id="18" name="ZoneTexte 17">
            <a:extLst>
              <a:ext uri="{FF2B5EF4-FFF2-40B4-BE49-F238E27FC236}">
                <a16:creationId xmlns:a16="http://schemas.microsoft.com/office/drawing/2014/main" id="{E8A26C93-EEA4-4291-A930-B6EF5DB3AFC6}"/>
              </a:ext>
            </a:extLst>
          </p:cNvPr>
          <p:cNvSpPr txBox="1"/>
          <p:nvPr/>
        </p:nvSpPr>
        <p:spPr>
          <a:xfrm>
            <a:off x="4021232" y="932725"/>
            <a:ext cx="3802961" cy="502573"/>
          </a:xfrm>
          <a:prstGeom prst="rect">
            <a:avLst/>
          </a:prstGeom>
          <a:noFill/>
        </p:spPr>
        <p:txBody>
          <a:bodyPr wrap="square">
            <a:spAutoFit/>
          </a:bodyPr>
          <a:lstStyle/>
          <a:p>
            <a:pPr algn="just"/>
            <a:r>
              <a:rPr lang="fr-FR" sz="1333" b="1">
                <a:solidFill>
                  <a:srgbClr val="C00000"/>
                </a:solidFill>
                <a:latin typeface="+mj-lt"/>
              </a:rPr>
              <a:t>2. Sur la synthèse des comptes, famille « Financement »</a:t>
            </a:r>
          </a:p>
        </p:txBody>
      </p:sp>
      <p:pic>
        <p:nvPicPr>
          <p:cNvPr id="22" name="Image 21">
            <a:extLst>
              <a:ext uri="{FF2B5EF4-FFF2-40B4-BE49-F238E27FC236}">
                <a16:creationId xmlns:a16="http://schemas.microsoft.com/office/drawing/2014/main" id="{5E321948-BF46-4737-9FEB-30068D4D55B5}"/>
              </a:ext>
            </a:extLst>
          </p:cNvPr>
          <p:cNvPicPr>
            <a:picLocks noChangeAspect="1"/>
          </p:cNvPicPr>
          <p:nvPr/>
        </p:nvPicPr>
        <p:blipFill>
          <a:blip r:embed="rId4"/>
          <a:stretch>
            <a:fillRect/>
          </a:stretch>
        </p:blipFill>
        <p:spPr>
          <a:xfrm>
            <a:off x="7925453" y="2189195"/>
            <a:ext cx="4047907" cy="2009740"/>
          </a:xfrm>
          <a:prstGeom prst="rect">
            <a:avLst/>
          </a:prstGeom>
          <a:effectLst>
            <a:outerShdw blurRad="50800" dist="38100" dir="5400000" algn="t" rotWithShape="0">
              <a:prstClr val="black">
                <a:alpha val="40000"/>
              </a:prstClr>
            </a:outerShdw>
          </a:effectLst>
        </p:spPr>
      </p:pic>
      <p:sp>
        <p:nvSpPr>
          <p:cNvPr id="29" name="ZoneTexte 28">
            <a:extLst>
              <a:ext uri="{FF2B5EF4-FFF2-40B4-BE49-F238E27FC236}">
                <a16:creationId xmlns:a16="http://schemas.microsoft.com/office/drawing/2014/main" id="{787F01C2-D7FD-4993-826F-05869310E163}"/>
              </a:ext>
            </a:extLst>
          </p:cNvPr>
          <p:cNvSpPr txBox="1"/>
          <p:nvPr/>
        </p:nvSpPr>
        <p:spPr>
          <a:xfrm>
            <a:off x="7925453" y="932723"/>
            <a:ext cx="4047907" cy="502573"/>
          </a:xfrm>
          <a:prstGeom prst="rect">
            <a:avLst/>
          </a:prstGeom>
          <a:noFill/>
        </p:spPr>
        <p:txBody>
          <a:bodyPr wrap="square">
            <a:spAutoFit/>
          </a:bodyPr>
          <a:lstStyle/>
          <a:p>
            <a:pPr algn="just"/>
            <a:r>
              <a:rPr lang="fr-FR" sz="1333" b="1">
                <a:solidFill>
                  <a:srgbClr val="C00000"/>
                </a:solidFill>
                <a:latin typeface="+mj-lt"/>
              </a:rPr>
              <a:t>3. En cliquant sur la tuile, le parcours s’ouvre dans un nouvel onglet</a:t>
            </a:r>
          </a:p>
        </p:txBody>
      </p:sp>
      <p:grpSp>
        <p:nvGrpSpPr>
          <p:cNvPr id="16" name="Groupe 15">
            <a:extLst>
              <a:ext uri="{FF2B5EF4-FFF2-40B4-BE49-F238E27FC236}">
                <a16:creationId xmlns:a16="http://schemas.microsoft.com/office/drawing/2014/main" id="{FA3C6272-1B77-D1D2-6CBC-F2FD61AADB2C}"/>
              </a:ext>
            </a:extLst>
          </p:cNvPr>
          <p:cNvGrpSpPr>
            <a:grpSpLocks noChangeAspect="1"/>
          </p:cNvGrpSpPr>
          <p:nvPr/>
        </p:nvGrpSpPr>
        <p:grpSpPr>
          <a:xfrm>
            <a:off x="4016143" y="1476915"/>
            <a:ext cx="3724789" cy="2880000"/>
            <a:chOff x="3107355" y="745396"/>
            <a:chExt cx="3289329" cy="2543302"/>
          </a:xfrm>
          <a:effectLst>
            <a:outerShdw blurRad="50800" dist="38100" dir="5400000" algn="t" rotWithShape="0">
              <a:prstClr val="black">
                <a:alpha val="40000"/>
              </a:prstClr>
            </a:outerShdw>
          </a:effectLst>
        </p:grpSpPr>
        <p:pic>
          <p:nvPicPr>
            <p:cNvPr id="8" name="Image 7">
              <a:extLst>
                <a:ext uri="{FF2B5EF4-FFF2-40B4-BE49-F238E27FC236}">
                  <a16:creationId xmlns:a16="http://schemas.microsoft.com/office/drawing/2014/main" id="{A85A6843-03E3-E427-5116-607CA8691B56}"/>
                </a:ext>
              </a:extLst>
            </p:cNvPr>
            <p:cNvPicPr>
              <a:picLocks noChangeAspect="1"/>
            </p:cNvPicPr>
            <p:nvPr/>
          </p:nvPicPr>
          <p:blipFill rotWithShape="1">
            <a:blip r:embed="rId5"/>
            <a:srcRect b="20591"/>
            <a:stretch/>
          </p:blipFill>
          <p:spPr>
            <a:xfrm>
              <a:off x="3107355" y="745396"/>
              <a:ext cx="3289329" cy="2543302"/>
            </a:xfrm>
            <a:prstGeom prst="rect">
              <a:avLst/>
            </a:prstGeom>
          </p:spPr>
        </p:pic>
        <p:pic>
          <p:nvPicPr>
            <p:cNvPr id="15" name="Image 14">
              <a:extLst>
                <a:ext uri="{FF2B5EF4-FFF2-40B4-BE49-F238E27FC236}">
                  <a16:creationId xmlns:a16="http://schemas.microsoft.com/office/drawing/2014/main" id="{805186D0-77C7-4A63-6756-A06DDC45F930}"/>
                </a:ext>
              </a:extLst>
            </p:cNvPr>
            <p:cNvPicPr>
              <a:picLocks noChangeAspect="1"/>
            </p:cNvPicPr>
            <p:nvPr/>
          </p:nvPicPr>
          <p:blipFill rotWithShape="1">
            <a:blip r:embed="rId6"/>
            <a:srcRect r="33581" b="61830"/>
            <a:stretch/>
          </p:blipFill>
          <p:spPr>
            <a:xfrm>
              <a:off x="3107355" y="2585398"/>
              <a:ext cx="2184725" cy="703299"/>
            </a:xfrm>
            <a:prstGeom prst="rect">
              <a:avLst/>
            </a:prstGeom>
          </p:spPr>
        </p:pic>
      </p:grpSp>
      <p:grpSp>
        <p:nvGrpSpPr>
          <p:cNvPr id="28" name="Groupe 27">
            <a:extLst>
              <a:ext uri="{FF2B5EF4-FFF2-40B4-BE49-F238E27FC236}">
                <a16:creationId xmlns:a16="http://schemas.microsoft.com/office/drawing/2014/main" id="{A6CC0DD2-8287-0E7D-32C7-BCBBB1DCE675}"/>
              </a:ext>
            </a:extLst>
          </p:cNvPr>
          <p:cNvGrpSpPr/>
          <p:nvPr/>
        </p:nvGrpSpPr>
        <p:grpSpPr>
          <a:xfrm>
            <a:off x="4060316" y="4677139"/>
            <a:ext cx="3724789" cy="1531320"/>
            <a:chOff x="5145062" y="3444860"/>
            <a:chExt cx="2793592" cy="1148490"/>
          </a:xfrm>
          <a:effectLst>
            <a:outerShdw blurRad="50800" dist="38100" dir="5400000" algn="t" rotWithShape="0">
              <a:prstClr val="black">
                <a:alpha val="40000"/>
              </a:prstClr>
            </a:outerShdw>
          </a:effectLst>
        </p:grpSpPr>
        <p:pic>
          <p:nvPicPr>
            <p:cNvPr id="25" name="Image 24">
              <a:extLst>
                <a:ext uri="{FF2B5EF4-FFF2-40B4-BE49-F238E27FC236}">
                  <a16:creationId xmlns:a16="http://schemas.microsoft.com/office/drawing/2014/main" id="{41E3AB9A-5640-D76B-13F7-00C7E58C10D1}"/>
                </a:ext>
              </a:extLst>
            </p:cNvPr>
            <p:cNvPicPr>
              <a:picLocks noChangeAspect="1"/>
            </p:cNvPicPr>
            <p:nvPr/>
          </p:nvPicPr>
          <p:blipFill rotWithShape="1">
            <a:blip r:embed="rId5"/>
            <a:srcRect t="29456" b="28321"/>
            <a:stretch/>
          </p:blipFill>
          <p:spPr>
            <a:xfrm>
              <a:off x="5145062" y="3444860"/>
              <a:ext cx="2793592" cy="1148489"/>
            </a:xfrm>
            <a:prstGeom prst="rect">
              <a:avLst/>
            </a:prstGeom>
          </p:spPr>
        </p:pic>
        <p:pic>
          <p:nvPicPr>
            <p:cNvPr id="20" name="Image 19">
              <a:extLst>
                <a:ext uri="{FF2B5EF4-FFF2-40B4-BE49-F238E27FC236}">
                  <a16:creationId xmlns:a16="http://schemas.microsoft.com/office/drawing/2014/main" id="{50427F22-0FB3-4D98-4C80-11F75FAACF9D}"/>
                </a:ext>
              </a:extLst>
            </p:cNvPr>
            <p:cNvPicPr>
              <a:picLocks noChangeAspect="1"/>
            </p:cNvPicPr>
            <p:nvPr/>
          </p:nvPicPr>
          <p:blipFill rotWithShape="1">
            <a:blip r:embed="rId7"/>
            <a:srcRect t="66772"/>
            <a:stretch/>
          </p:blipFill>
          <p:spPr>
            <a:xfrm>
              <a:off x="5147282" y="4220207"/>
              <a:ext cx="1855465" cy="373143"/>
            </a:xfrm>
            <a:prstGeom prst="rect">
              <a:avLst/>
            </a:prstGeom>
          </p:spPr>
        </p:pic>
      </p:grpSp>
      <p:sp>
        <p:nvSpPr>
          <p:cNvPr id="32" name="Flèche : droite 31">
            <a:extLst>
              <a:ext uri="{FF2B5EF4-FFF2-40B4-BE49-F238E27FC236}">
                <a16:creationId xmlns:a16="http://schemas.microsoft.com/office/drawing/2014/main" id="{74CAA49A-502B-A9A7-12D1-C0BDB499AF2E}"/>
              </a:ext>
            </a:extLst>
          </p:cNvPr>
          <p:cNvSpPr/>
          <p:nvPr/>
        </p:nvSpPr>
        <p:spPr>
          <a:xfrm rot="13515426">
            <a:off x="4751534" y="4110045"/>
            <a:ext cx="461321" cy="3442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sz="2400"/>
          </a:p>
        </p:txBody>
      </p:sp>
      <p:sp>
        <p:nvSpPr>
          <p:cNvPr id="33" name="Flèche : droite 32">
            <a:extLst>
              <a:ext uri="{FF2B5EF4-FFF2-40B4-BE49-F238E27FC236}">
                <a16:creationId xmlns:a16="http://schemas.microsoft.com/office/drawing/2014/main" id="{AF1A916D-9B7B-5FC3-44CD-9E387CA0E828}"/>
              </a:ext>
            </a:extLst>
          </p:cNvPr>
          <p:cNvSpPr/>
          <p:nvPr/>
        </p:nvSpPr>
        <p:spPr>
          <a:xfrm rot="13515426">
            <a:off x="4466917" y="6134161"/>
            <a:ext cx="461321" cy="3442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sz="2400"/>
          </a:p>
        </p:txBody>
      </p:sp>
      <p:sp>
        <p:nvSpPr>
          <p:cNvPr id="34" name="ZoneTexte 33">
            <a:extLst>
              <a:ext uri="{FF2B5EF4-FFF2-40B4-BE49-F238E27FC236}">
                <a16:creationId xmlns:a16="http://schemas.microsoft.com/office/drawing/2014/main" id="{E791E80D-DDBC-FA24-68F2-CA7CF8692693}"/>
              </a:ext>
            </a:extLst>
          </p:cNvPr>
          <p:cNvSpPr txBox="1"/>
          <p:nvPr/>
        </p:nvSpPr>
        <p:spPr>
          <a:xfrm>
            <a:off x="5039883" y="4358805"/>
            <a:ext cx="3319677" cy="307777"/>
          </a:xfrm>
          <a:prstGeom prst="rect">
            <a:avLst/>
          </a:prstGeom>
          <a:noFill/>
        </p:spPr>
        <p:txBody>
          <a:bodyPr wrap="square" rtlCol="0">
            <a:spAutoFit/>
          </a:bodyPr>
          <a:lstStyle/>
          <a:p>
            <a:r>
              <a:rPr lang="fr-FR" sz="1400">
                <a:latin typeface="+mj-lt"/>
              </a:rPr>
              <a:t>Cliquer pour activer l’enveloppe</a:t>
            </a:r>
          </a:p>
        </p:txBody>
      </p:sp>
      <p:sp>
        <p:nvSpPr>
          <p:cNvPr id="35" name="ZoneTexte 34">
            <a:extLst>
              <a:ext uri="{FF2B5EF4-FFF2-40B4-BE49-F238E27FC236}">
                <a16:creationId xmlns:a16="http://schemas.microsoft.com/office/drawing/2014/main" id="{F47851D1-E5EE-27D8-AC00-C3CA33312DA7}"/>
              </a:ext>
            </a:extLst>
          </p:cNvPr>
          <p:cNvSpPr txBox="1"/>
          <p:nvPr/>
        </p:nvSpPr>
        <p:spPr>
          <a:xfrm>
            <a:off x="4967958" y="6269762"/>
            <a:ext cx="5256500" cy="523220"/>
          </a:xfrm>
          <a:prstGeom prst="rect">
            <a:avLst/>
          </a:prstGeom>
          <a:noFill/>
        </p:spPr>
        <p:txBody>
          <a:bodyPr wrap="square" rtlCol="0">
            <a:spAutoFit/>
          </a:bodyPr>
          <a:lstStyle/>
          <a:p>
            <a:r>
              <a:rPr lang="fr-FR" sz="1400">
                <a:latin typeface="+mj-lt"/>
              </a:rPr>
              <a:t>Lorsqu’elle est activée, la tuile change de forme. Le client dispose d’1 an pour cliquer dessus et l’utiliser</a:t>
            </a:r>
          </a:p>
        </p:txBody>
      </p:sp>
      <p:pic>
        <p:nvPicPr>
          <p:cNvPr id="3" name="Image 2">
            <a:extLst>
              <a:ext uri="{FF2B5EF4-FFF2-40B4-BE49-F238E27FC236}">
                <a16:creationId xmlns:a16="http://schemas.microsoft.com/office/drawing/2014/main" id="{69C79963-C622-AC04-F5D8-5292469011B1}"/>
              </a:ext>
            </a:extLst>
          </p:cNvPr>
          <p:cNvPicPr>
            <a:picLocks noChangeAspect="1"/>
          </p:cNvPicPr>
          <p:nvPr/>
        </p:nvPicPr>
        <p:blipFill>
          <a:blip r:embed="rId8"/>
          <a:stretch>
            <a:fillRect/>
          </a:stretch>
        </p:blipFill>
        <p:spPr>
          <a:xfrm>
            <a:off x="10671198" y="24939"/>
            <a:ext cx="1487553" cy="944962"/>
          </a:xfrm>
          <a:prstGeom prst="rect">
            <a:avLst/>
          </a:prstGeom>
        </p:spPr>
      </p:pic>
      <p:pic>
        <p:nvPicPr>
          <p:cNvPr id="4" name="Image 3">
            <a:hlinkClick r:id="rId9" action="ppaction://hlinksldjump"/>
            <a:extLst>
              <a:ext uri="{FF2B5EF4-FFF2-40B4-BE49-F238E27FC236}">
                <a16:creationId xmlns:a16="http://schemas.microsoft.com/office/drawing/2014/main" id="{ACE26943-5982-3EA0-8640-73E43805BE5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5" name="ZoneTexte 4">
            <a:extLst>
              <a:ext uri="{FF2B5EF4-FFF2-40B4-BE49-F238E27FC236}">
                <a16:creationId xmlns:a16="http://schemas.microsoft.com/office/drawing/2014/main" id="{DA26F831-FA22-75EE-3A7F-534D7F1B3D96}"/>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1668636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1E017-BA5F-4095-8507-0EF2042E4970}"/>
              </a:ext>
            </a:extLst>
          </p:cNvPr>
          <p:cNvSpPr>
            <a:spLocks noGrp="1"/>
          </p:cNvSpPr>
          <p:nvPr>
            <p:ph type="title"/>
          </p:nvPr>
        </p:nvSpPr>
        <p:spPr/>
        <p:txBody>
          <a:bodyPr/>
          <a:lstStyle/>
          <a:p>
            <a:r>
              <a:rPr lang="fr-FR"/>
              <a:t>Accès sur ordinateur &gt; CENET</a:t>
            </a:r>
          </a:p>
        </p:txBody>
      </p:sp>
      <p:sp>
        <p:nvSpPr>
          <p:cNvPr id="3" name="Espace réservé du texte 2">
            <a:extLst>
              <a:ext uri="{FF2B5EF4-FFF2-40B4-BE49-F238E27FC236}">
                <a16:creationId xmlns:a16="http://schemas.microsoft.com/office/drawing/2014/main" id="{CE162B05-FB4F-4C96-97E2-B560403040CE}"/>
              </a:ext>
            </a:extLst>
          </p:cNvPr>
          <p:cNvSpPr>
            <a:spLocks noGrp="1"/>
          </p:cNvSpPr>
          <p:nvPr>
            <p:ph type="body" sz="quarter" idx="12"/>
          </p:nvPr>
        </p:nvSpPr>
        <p:spPr>
          <a:xfrm>
            <a:off x="735431" y="871180"/>
            <a:ext cx="10272131" cy="384043"/>
          </a:xfrm>
        </p:spPr>
        <p:txBody>
          <a:bodyPr/>
          <a:lstStyle/>
          <a:p>
            <a:r>
              <a:rPr lang="fr-FR" dirty="0">
                <a:solidFill>
                  <a:schemeClr val="tx1"/>
                </a:solidFill>
              </a:rPr>
              <a:t>Univers Financement</a:t>
            </a:r>
          </a:p>
        </p:txBody>
      </p:sp>
      <p:pic>
        <p:nvPicPr>
          <p:cNvPr id="4" name="Image 3">
            <a:extLst>
              <a:ext uri="{FF2B5EF4-FFF2-40B4-BE49-F238E27FC236}">
                <a16:creationId xmlns:a16="http://schemas.microsoft.com/office/drawing/2014/main" id="{103C6BBA-4DAF-5A32-F9F2-7B7A34DF188A}"/>
              </a:ext>
            </a:extLst>
          </p:cNvPr>
          <p:cNvPicPr>
            <a:picLocks noChangeAspect="1"/>
          </p:cNvPicPr>
          <p:nvPr/>
        </p:nvPicPr>
        <p:blipFill>
          <a:blip r:embed="rId2"/>
          <a:stretch>
            <a:fillRect/>
          </a:stretch>
        </p:blipFill>
        <p:spPr>
          <a:xfrm>
            <a:off x="389034" y="2468893"/>
            <a:ext cx="3679513" cy="3120000"/>
          </a:xfrm>
          <a:prstGeom prst="rect">
            <a:avLst/>
          </a:prstGeom>
          <a:effectLst>
            <a:outerShdw blurRad="50800" dist="38100" dir="5400000" algn="t" rotWithShape="0">
              <a:prstClr val="black">
                <a:alpha val="40000"/>
              </a:prstClr>
            </a:outerShdw>
          </a:effectLst>
        </p:spPr>
      </p:pic>
      <p:pic>
        <p:nvPicPr>
          <p:cNvPr id="5" name="Image 4">
            <a:extLst>
              <a:ext uri="{FF2B5EF4-FFF2-40B4-BE49-F238E27FC236}">
                <a16:creationId xmlns:a16="http://schemas.microsoft.com/office/drawing/2014/main" id="{3D1C4C14-5B98-436F-7F65-1F1815CB80D5}"/>
              </a:ext>
            </a:extLst>
          </p:cNvPr>
          <p:cNvPicPr>
            <a:picLocks noChangeAspect="1"/>
          </p:cNvPicPr>
          <p:nvPr/>
        </p:nvPicPr>
        <p:blipFill>
          <a:blip r:embed="rId3"/>
          <a:stretch>
            <a:fillRect/>
          </a:stretch>
        </p:blipFill>
        <p:spPr>
          <a:xfrm>
            <a:off x="4245878" y="2468893"/>
            <a:ext cx="3700244" cy="3120000"/>
          </a:xfrm>
          <a:prstGeom prst="rect">
            <a:avLst/>
          </a:prstGeom>
          <a:effectLst>
            <a:outerShdw blurRad="50800" dist="38100" dir="5400000" algn="t" rotWithShape="0">
              <a:prstClr val="black">
                <a:alpha val="40000"/>
              </a:prstClr>
            </a:outerShdw>
          </a:effectLst>
        </p:spPr>
      </p:pic>
      <p:pic>
        <p:nvPicPr>
          <p:cNvPr id="6" name="Image 5">
            <a:extLst>
              <a:ext uri="{FF2B5EF4-FFF2-40B4-BE49-F238E27FC236}">
                <a16:creationId xmlns:a16="http://schemas.microsoft.com/office/drawing/2014/main" id="{5B262170-3B60-FF98-9D3C-946264E7F3F8}"/>
              </a:ext>
            </a:extLst>
          </p:cNvPr>
          <p:cNvPicPr>
            <a:picLocks noChangeAspect="1"/>
          </p:cNvPicPr>
          <p:nvPr/>
        </p:nvPicPr>
        <p:blipFill>
          <a:blip r:embed="rId4"/>
          <a:stretch>
            <a:fillRect/>
          </a:stretch>
        </p:blipFill>
        <p:spPr>
          <a:xfrm>
            <a:off x="8123453" y="2468893"/>
            <a:ext cx="3767364" cy="3120000"/>
          </a:xfrm>
          <a:prstGeom prst="rect">
            <a:avLst/>
          </a:prstGeom>
          <a:effectLst>
            <a:outerShdw blurRad="50800" dist="38100" dir="5400000" algn="t" rotWithShape="0">
              <a:prstClr val="black">
                <a:alpha val="40000"/>
              </a:prstClr>
            </a:outerShdw>
          </a:effectLst>
        </p:spPr>
      </p:pic>
      <p:sp>
        <p:nvSpPr>
          <p:cNvPr id="16" name="ZoneTexte 15">
            <a:extLst>
              <a:ext uri="{FF2B5EF4-FFF2-40B4-BE49-F238E27FC236}">
                <a16:creationId xmlns:a16="http://schemas.microsoft.com/office/drawing/2014/main" id="{8E1BFD0F-1D3F-4D6C-2DC1-24C605842EC0}"/>
              </a:ext>
            </a:extLst>
          </p:cNvPr>
          <p:cNvSpPr txBox="1"/>
          <p:nvPr/>
        </p:nvSpPr>
        <p:spPr>
          <a:xfrm>
            <a:off x="153984" y="1222303"/>
            <a:ext cx="3582449" cy="707694"/>
          </a:xfrm>
          <a:prstGeom prst="rect">
            <a:avLst/>
          </a:prstGeom>
          <a:noFill/>
        </p:spPr>
        <p:txBody>
          <a:bodyPr wrap="square">
            <a:spAutoFit/>
          </a:bodyPr>
          <a:lstStyle/>
          <a:p>
            <a:pPr algn="just"/>
            <a:r>
              <a:rPr lang="fr-FR" sz="1333" b="1" dirty="0">
                <a:solidFill>
                  <a:srgbClr val="C00000"/>
                </a:solidFill>
                <a:latin typeface="+mj-lt"/>
              </a:rPr>
              <a:t>1. Connexion sur CENET, puis cliquer sur </a:t>
            </a:r>
            <a:r>
              <a:rPr lang="fr-FR" sz="1333" b="1" i="1" dirty="0">
                <a:solidFill>
                  <a:srgbClr val="C00000"/>
                </a:solidFill>
                <a:latin typeface="+mj-lt"/>
              </a:rPr>
              <a:t>Financement</a:t>
            </a:r>
            <a:r>
              <a:rPr lang="fr-FR" sz="1333" b="1" dirty="0">
                <a:solidFill>
                  <a:srgbClr val="C00000"/>
                </a:solidFill>
                <a:latin typeface="+mj-lt"/>
              </a:rPr>
              <a:t>, puis </a:t>
            </a:r>
            <a:r>
              <a:rPr lang="fr-FR" sz="1333" b="1" i="1" dirty="0">
                <a:solidFill>
                  <a:srgbClr val="C00000"/>
                </a:solidFill>
                <a:latin typeface="+mj-lt"/>
              </a:rPr>
              <a:t>Demande de financements</a:t>
            </a:r>
          </a:p>
        </p:txBody>
      </p:sp>
      <p:sp>
        <p:nvSpPr>
          <p:cNvPr id="17" name="ZoneTexte 16">
            <a:extLst>
              <a:ext uri="{FF2B5EF4-FFF2-40B4-BE49-F238E27FC236}">
                <a16:creationId xmlns:a16="http://schemas.microsoft.com/office/drawing/2014/main" id="{08AE2623-D62F-C96E-7620-FD5C14BA2081}"/>
              </a:ext>
            </a:extLst>
          </p:cNvPr>
          <p:cNvSpPr txBox="1"/>
          <p:nvPr/>
        </p:nvSpPr>
        <p:spPr>
          <a:xfrm>
            <a:off x="4021232" y="1222304"/>
            <a:ext cx="3802961" cy="297454"/>
          </a:xfrm>
          <a:prstGeom prst="rect">
            <a:avLst/>
          </a:prstGeom>
          <a:noFill/>
        </p:spPr>
        <p:txBody>
          <a:bodyPr wrap="square">
            <a:spAutoFit/>
          </a:bodyPr>
          <a:lstStyle/>
          <a:p>
            <a:pPr algn="just"/>
            <a:r>
              <a:rPr lang="fr-FR" sz="1333" b="1">
                <a:solidFill>
                  <a:srgbClr val="C00000"/>
                </a:solidFill>
                <a:latin typeface="+mj-lt"/>
              </a:rPr>
              <a:t>2. Cliquer sur </a:t>
            </a:r>
            <a:r>
              <a:rPr lang="fr-FR" sz="1333" b="1" i="1">
                <a:solidFill>
                  <a:srgbClr val="C00000"/>
                </a:solidFill>
                <a:latin typeface="+mj-lt"/>
              </a:rPr>
              <a:t>Crédits pré-acceptés</a:t>
            </a:r>
          </a:p>
        </p:txBody>
      </p:sp>
      <p:sp>
        <p:nvSpPr>
          <p:cNvPr id="18" name="ZoneTexte 17">
            <a:extLst>
              <a:ext uri="{FF2B5EF4-FFF2-40B4-BE49-F238E27FC236}">
                <a16:creationId xmlns:a16="http://schemas.microsoft.com/office/drawing/2014/main" id="{102E1213-47ED-F680-5431-81E62B278744}"/>
              </a:ext>
            </a:extLst>
          </p:cNvPr>
          <p:cNvSpPr txBox="1"/>
          <p:nvPr/>
        </p:nvSpPr>
        <p:spPr>
          <a:xfrm>
            <a:off x="7925453" y="1222302"/>
            <a:ext cx="4047907" cy="912814"/>
          </a:xfrm>
          <a:prstGeom prst="rect">
            <a:avLst/>
          </a:prstGeom>
          <a:noFill/>
        </p:spPr>
        <p:txBody>
          <a:bodyPr wrap="square">
            <a:spAutoFit/>
          </a:bodyPr>
          <a:lstStyle/>
          <a:p>
            <a:pPr algn="just"/>
            <a:r>
              <a:rPr lang="fr-FR" sz="1333" b="1">
                <a:solidFill>
                  <a:srgbClr val="C00000"/>
                </a:solidFill>
                <a:latin typeface="+mj-lt"/>
              </a:rPr>
              <a:t>3. Une tuile s’affiche avec le montant restant disponible et le montant déjà utilisé. Cliquer sur </a:t>
            </a:r>
            <a:r>
              <a:rPr lang="fr-FR" sz="1333" b="1" i="1">
                <a:solidFill>
                  <a:srgbClr val="C00000"/>
                </a:solidFill>
                <a:latin typeface="+mj-lt"/>
              </a:rPr>
              <a:t>Gérer mon enveloppe</a:t>
            </a:r>
            <a:r>
              <a:rPr lang="fr-FR" sz="1333" b="1">
                <a:solidFill>
                  <a:srgbClr val="C00000"/>
                </a:solidFill>
                <a:latin typeface="+mj-lt"/>
              </a:rPr>
              <a:t> : le parcours s’ouvre dans un nouvel onglet</a:t>
            </a:r>
          </a:p>
        </p:txBody>
      </p:sp>
      <p:sp>
        <p:nvSpPr>
          <p:cNvPr id="7" name="ZoneTexte 6">
            <a:extLst>
              <a:ext uri="{FF2B5EF4-FFF2-40B4-BE49-F238E27FC236}">
                <a16:creationId xmlns:a16="http://schemas.microsoft.com/office/drawing/2014/main" id="{CD923510-1B53-5EEE-A457-D0F9520C72C6}"/>
              </a:ext>
            </a:extLst>
          </p:cNvPr>
          <p:cNvSpPr txBox="1"/>
          <p:nvPr/>
        </p:nvSpPr>
        <p:spPr>
          <a:xfrm>
            <a:off x="1871532" y="5733256"/>
            <a:ext cx="9416481" cy="507178"/>
          </a:xfrm>
          <a:prstGeom prst="rect">
            <a:avLst/>
          </a:prstGeom>
          <a:noFill/>
        </p:spPr>
        <p:txBody>
          <a:bodyPr wrap="square" lIns="48000" tIns="48000" rIns="48000" bIns="48000" rtlCol="0">
            <a:spAutoFit/>
          </a:bodyPr>
          <a:lstStyle/>
          <a:p>
            <a:pPr algn="ctr"/>
            <a:r>
              <a:rPr lang="fr-FR" sz="1333">
                <a:latin typeface="+mj-lt"/>
              </a:rPr>
              <a:t>💡 Si le client n’arrive pas accéder à son enveloppe, vérifier sur </a:t>
            </a:r>
            <a:r>
              <a:rPr lang="fr-FR" sz="1333" err="1">
                <a:latin typeface="+mj-lt"/>
              </a:rPr>
              <a:t>Mysys</a:t>
            </a:r>
            <a:r>
              <a:rPr lang="fr-FR" sz="1333">
                <a:latin typeface="+mj-lt"/>
              </a:rPr>
              <a:t> que le client est bien Utilisateur Principal ou qu’il dispose des habilitations «026 - Crédits pré-acceptés» et « 039 – Gérer crédits pré-acceptés » - voir page suivante</a:t>
            </a:r>
          </a:p>
        </p:txBody>
      </p:sp>
      <p:pic>
        <p:nvPicPr>
          <p:cNvPr id="8" name="Image 7">
            <a:extLst>
              <a:ext uri="{FF2B5EF4-FFF2-40B4-BE49-F238E27FC236}">
                <a16:creationId xmlns:a16="http://schemas.microsoft.com/office/drawing/2014/main" id="{7FDB638A-6465-1017-249D-C72CD9A737FC}"/>
              </a:ext>
            </a:extLst>
          </p:cNvPr>
          <p:cNvPicPr>
            <a:picLocks noChangeAspect="1"/>
          </p:cNvPicPr>
          <p:nvPr/>
        </p:nvPicPr>
        <p:blipFill>
          <a:blip r:embed="rId5"/>
          <a:stretch>
            <a:fillRect/>
          </a:stretch>
        </p:blipFill>
        <p:spPr>
          <a:xfrm>
            <a:off x="10671198" y="24939"/>
            <a:ext cx="1487553" cy="944962"/>
          </a:xfrm>
          <a:prstGeom prst="rect">
            <a:avLst/>
          </a:prstGeom>
        </p:spPr>
      </p:pic>
      <p:pic>
        <p:nvPicPr>
          <p:cNvPr id="9" name="Image 8">
            <a:hlinkClick r:id="rId6" action="ppaction://hlinksldjump"/>
            <a:hlinkHover r:id="rId6" action="ppaction://hlinksldjump"/>
            <a:extLst>
              <a:ext uri="{FF2B5EF4-FFF2-40B4-BE49-F238E27FC236}">
                <a16:creationId xmlns:a16="http://schemas.microsoft.com/office/drawing/2014/main" id="{7AC2A524-828D-26EF-E0BA-EB8452FDDAD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10" name="ZoneTexte 9">
            <a:extLst>
              <a:ext uri="{FF2B5EF4-FFF2-40B4-BE49-F238E27FC236}">
                <a16:creationId xmlns:a16="http://schemas.microsoft.com/office/drawing/2014/main" id="{957170A7-0668-2752-5084-F9C219766679}"/>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1221436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1E017-BA5F-4095-8507-0EF2042E4970}"/>
              </a:ext>
            </a:extLst>
          </p:cNvPr>
          <p:cNvSpPr>
            <a:spLocks noGrp="1"/>
          </p:cNvSpPr>
          <p:nvPr>
            <p:ph type="title"/>
          </p:nvPr>
        </p:nvSpPr>
        <p:spPr>
          <a:xfrm>
            <a:off x="999951" y="383891"/>
            <a:ext cx="10657184" cy="449816"/>
          </a:xfrm>
        </p:spPr>
        <p:txBody>
          <a:bodyPr/>
          <a:lstStyle/>
          <a:p>
            <a:r>
              <a:rPr lang="fr-FR" dirty="0"/>
              <a:t>Accès sur les applis Banxo et CENET mobile</a:t>
            </a:r>
          </a:p>
        </p:txBody>
      </p:sp>
      <p:sp>
        <p:nvSpPr>
          <p:cNvPr id="3" name="Espace réservé du texte 2">
            <a:extLst>
              <a:ext uri="{FF2B5EF4-FFF2-40B4-BE49-F238E27FC236}">
                <a16:creationId xmlns:a16="http://schemas.microsoft.com/office/drawing/2014/main" id="{CE162B05-FB4F-4C96-97E2-B560403040CE}"/>
              </a:ext>
            </a:extLst>
          </p:cNvPr>
          <p:cNvSpPr>
            <a:spLocks noGrp="1"/>
          </p:cNvSpPr>
          <p:nvPr>
            <p:ph type="body" sz="quarter" idx="12"/>
          </p:nvPr>
        </p:nvSpPr>
        <p:spPr/>
        <p:txBody>
          <a:bodyPr/>
          <a:lstStyle/>
          <a:p>
            <a:r>
              <a:rPr lang="fr-FR" dirty="0">
                <a:solidFill>
                  <a:schemeClr val="tx1"/>
                </a:solidFill>
              </a:rPr>
              <a:t>Synthèse des comptes &gt; Famille Financements</a:t>
            </a:r>
          </a:p>
        </p:txBody>
      </p:sp>
      <p:sp>
        <p:nvSpPr>
          <p:cNvPr id="16" name="ZoneTexte 15">
            <a:extLst>
              <a:ext uri="{FF2B5EF4-FFF2-40B4-BE49-F238E27FC236}">
                <a16:creationId xmlns:a16="http://schemas.microsoft.com/office/drawing/2014/main" id="{8E1BFD0F-1D3F-4D6C-2DC1-24C605842EC0}"/>
              </a:ext>
            </a:extLst>
          </p:cNvPr>
          <p:cNvSpPr txBox="1"/>
          <p:nvPr/>
        </p:nvSpPr>
        <p:spPr>
          <a:xfrm>
            <a:off x="4646773" y="1716341"/>
            <a:ext cx="5664000" cy="560531"/>
          </a:xfrm>
          <a:prstGeom prst="rect">
            <a:avLst/>
          </a:prstGeom>
          <a:noFill/>
        </p:spPr>
        <p:txBody>
          <a:bodyPr wrap="square" lIns="48000" tIns="48000" rIns="48000" bIns="48000">
            <a:noAutofit/>
          </a:bodyPr>
          <a:lstStyle/>
          <a:p>
            <a:pPr algn="just"/>
            <a:r>
              <a:rPr lang="fr-FR" sz="1600" dirty="0">
                <a:latin typeface="+mj-lt"/>
              </a:rPr>
              <a:t>1. Se connecter à l’application avec l’identifiant, le numéro d’utilisateur et le mot de passe</a:t>
            </a:r>
            <a:endParaRPr lang="fr-FR" sz="1600" i="1" dirty="0">
              <a:latin typeface="+mj-lt"/>
            </a:endParaRPr>
          </a:p>
        </p:txBody>
      </p:sp>
      <p:sp>
        <p:nvSpPr>
          <p:cNvPr id="17" name="ZoneTexte 16">
            <a:extLst>
              <a:ext uri="{FF2B5EF4-FFF2-40B4-BE49-F238E27FC236}">
                <a16:creationId xmlns:a16="http://schemas.microsoft.com/office/drawing/2014/main" id="{08AE2623-D62F-C96E-7620-FD5C14BA2081}"/>
              </a:ext>
            </a:extLst>
          </p:cNvPr>
          <p:cNvSpPr txBox="1"/>
          <p:nvPr/>
        </p:nvSpPr>
        <p:spPr>
          <a:xfrm>
            <a:off x="4656469" y="2667123"/>
            <a:ext cx="5664000" cy="560531"/>
          </a:xfrm>
          <a:prstGeom prst="rect">
            <a:avLst/>
          </a:prstGeom>
          <a:noFill/>
        </p:spPr>
        <p:txBody>
          <a:bodyPr wrap="square" lIns="48000" tIns="48000" rIns="48000" bIns="48000">
            <a:noAutofit/>
          </a:bodyPr>
          <a:lstStyle/>
          <a:p>
            <a:pPr algn="just"/>
            <a:r>
              <a:rPr lang="fr-FR" sz="1600">
                <a:latin typeface="+mj-lt"/>
              </a:rPr>
              <a:t>2. Sur la synthèse des comptes, défiler l’écran vers le bas jusqu’à la famille « Financements »</a:t>
            </a:r>
            <a:endParaRPr lang="fr-FR" sz="1600" i="1">
              <a:latin typeface="+mj-lt"/>
            </a:endParaRPr>
          </a:p>
        </p:txBody>
      </p:sp>
      <p:sp>
        <p:nvSpPr>
          <p:cNvPr id="18" name="ZoneTexte 17">
            <a:extLst>
              <a:ext uri="{FF2B5EF4-FFF2-40B4-BE49-F238E27FC236}">
                <a16:creationId xmlns:a16="http://schemas.microsoft.com/office/drawing/2014/main" id="{102E1213-47ED-F680-5431-81E62B278744}"/>
              </a:ext>
            </a:extLst>
          </p:cNvPr>
          <p:cNvSpPr txBox="1"/>
          <p:nvPr/>
        </p:nvSpPr>
        <p:spPr>
          <a:xfrm>
            <a:off x="4646773" y="3617905"/>
            <a:ext cx="5664000" cy="1245047"/>
          </a:xfrm>
          <a:prstGeom prst="rect">
            <a:avLst/>
          </a:prstGeom>
          <a:noFill/>
        </p:spPr>
        <p:txBody>
          <a:bodyPr wrap="square" lIns="48000" tIns="48000" rIns="48000" bIns="48000">
            <a:noAutofit/>
          </a:bodyPr>
          <a:lstStyle/>
          <a:p>
            <a:pPr algn="just"/>
            <a:r>
              <a:rPr lang="fr-FR" sz="1600">
                <a:latin typeface="+mj-lt"/>
              </a:rPr>
              <a:t>3. Une tuile s’affiche :</a:t>
            </a:r>
          </a:p>
          <a:p>
            <a:pPr marL="228594" indent="-228594" algn="just">
              <a:buFontTx/>
              <a:buChar char="-"/>
            </a:pPr>
            <a:r>
              <a:rPr lang="fr-FR" sz="1600">
                <a:latin typeface="+mj-lt"/>
              </a:rPr>
              <a:t>Soit avec le montant d’enveloppe proposé si l’enveloppe n’est pas encore activée</a:t>
            </a:r>
          </a:p>
          <a:p>
            <a:pPr marL="228594" indent="-228594" algn="just">
              <a:buFontTx/>
              <a:buChar char="-"/>
            </a:pPr>
            <a:r>
              <a:rPr lang="fr-FR" sz="1600">
                <a:latin typeface="+mj-lt"/>
              </a:rPr>
              <a:t>Soit avec le montant restant disponible si l’enveloppe a déjà été activée</a:t>
            </a:r>
          </a:p>
        </p:txBody>
      </p:sp>
      <p:pic>
        <p:nvPicPr>
          <p:cNvPr id="8" name="Image 7">
            <a:extLst>
              <a:ext uri="{FF2B5EF4-FFF2-40B4-BE49-F238E27FC236}">
                <a16:creationId xmlns:a16="http://schemas.microsoft.com/office/drawing/2014/main" id="{3C4CAA71-0551-27C5-F81A-A2F7C7A334AB}"/>
              </a:ext>
            </a:extLst>
          </p:cNvPr>
          <p:cNvPicPr>
            <a:picLocks noChangeAspect="1"/>
          </p:cNvPicPr>
          <p:nvPr/>
        </p:nvPicPr>
        <p:blipFill>
          <a:blip r:embed="rId2"/>
          <a:stretch>
            <a:fillRect/>
          </a:stretch>
        </p:blipFill>
        <p:spPr>
          <a:xfrm>
            <a:off x="1583498" y="1307028"/>
            <a:ext cx="2491828" cy="4952955"/>
          </a:xfrm>
          <a:prstGeom prst="rect">
            <a:avLst/>
          </a:prstGeom>
        </p:spPr>
      </p:pic>
      <p:sp>
        <p:nvSpPr>
          <p:cNvPr id="12" name="ZoneTexte 11">
            <a:extLst>
              <a:ext uri="{FF2B5EF4-FFF2-40B4-BE49-F238E27FC236}">
                <a16:creationId xmlns:a16="http://schemas.microsoft.com/office/drawing/2014/main" id="{37363894-768B-724C-8925-4281EF0CE9C4}"/>
              </a:ext>
            </a:extLst>
          </p:cNvPr>
          <p:cNvSpPr txBox="1"/>
          <p:nvPr/>
        </p:nvSpPr>
        <p:spPr>
          <a:xfrm>
            <a:off x="4646773" y="5253203"/>
            <a:ext cx="5664000" cy="356533"/>
          </a:xfrm>
          <a:prstGeom prst="rect">
            <a:avLst/>
          </a:prstGeom>
          <a:noFill/>
        </p:spPr>
        <p:txBody>
          <a:bodyPr wrap="square" lIns="48000" tIns="48000" rIns="48000" bIns="48000">
            <a:noAutofit/>
          </a:bodyPr>
          <a:lstStyle/>
          <a:p>
            <a:pPr algn="just"/>
            <a:r>
              <a:rPr lang="fr-FR" sz="1600">
                <a:latin typeface="+mj-lt"/>
              </a:rPr>
              <a:t>4. Cliquer sur la tuile pour accéder au parcours client</a:t>
            </a:r>
          </a:p>
        </p:txBody>
      </p:sp>
      <p:sp>
        <p:nvSpPr>
          <p:cNvPr id="4" name="Flèche : bas 3">
            <a:extLst>
              <a:ext uri="{FF2B5EF4-FFF2-40B4-BE49-F238E27FC236}">
                <a16:creationId xmlns:a16="http://schemas.microsoft.com/office/drawing/2014/main" id="{3C2622F8-6632-F29D-9A6B-BE35A8D73EA3}"/>
              </a:ext>
            </a:extLst>
          </p:cNvPr>
          <p:cNvSpPr/>
          <p:nvPr/>
        </p:nvSpPr>
        <p:spPr>
          <a:xfrm rot="18915183">
            <a:off x="1342079" y="4644429"/>
            <a:ext cx="495268" cy="609056"/>
          </a:xfrm>
          <a:prstGeom prst="downArrow">
            <a:avLst/>
          </a:prstGeom>
          <a:ln w="12700"/>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sz="2400"/>
          </a:p>
        </p:txBody>
      </p:sp>
      <p:pic>
        <p:nvPicPr>
          <p:cNvPr id="7" name="Image 6">
            <a:extLst>
              <a:ext uri="{FF2B5EF4-FFF2-40B4-BE49-F238E27FC236}">
                <a16:creationId xmlns:a16="http://schemas.microsoft.com/office/drawing/2014/main" id="{675B17E6-2A22-1A9F-2FA6-5262BCDD5769}"/>
              </a:ext>
            </a:extLst>
          </p:cNvPr>
          <p:cNvPicPr>
            <a:picLocks noChangeAspect="1"/>
          </p:cNvPicPr>
          <p:nvPr/>
        </p:nvPicPr>
        <p:blipFill>
          <a:blip r:embed="rId3"/>
          <a:stretch>
            <a:fillRect/>
          </a:stretch>
        </p:blipFill>
        <p:spPr>
          <a:xfrm>
            <a:off x="10621320" y="0"/>
            <a:ext cx="1487553" cy="944962"/>
          </a:xfrm>
          <a:prstGeom prst="rect">
            <a:avLst/>
          </a:prstGeom>
        </p:spPr>
      </p:pic>
      <p:pic>
        <p:nvPicPr>
          <p:cNvPr id="9" name="Image 8">
            <a:hlinkClick r:id="rId4" action="ppaction://hlinksldjump"/>
            <a:extLst>
              <a:ext uri="{FF2B5EF4-FFF2-40B4-BE49-F238E27FC236}">
                <a16:creationId xmlns:a16="http://schemas.microsoft.com/office/drawing/2014/main" id="{9BDF22DA-1835-AAC1-8DC2-4BD393022AE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10" name="ZoneTexte 9">
            <a:extLst>
              <a:ext uri="{FF2B5EF4-FFF2-40B4-BE49-F238E27FC236}">
                <a16:creationId xmlns:a16="http://schemas.microsoft.com/office/drawing/2014/main" id="{530BA1F4-6158-BF41-CBA4-0D7658CF1238}"/>
              </a:ext>
            </a:extLst>
          </p:cNvPr>
          <p:cNvSpPr txBox="1"/>
          <p:nvPr/>
        </p:nvSpPr>
        <p:spPr>
          <a:xfrm>
            <a:off x="532013" y="99752"/>
            <a:ext cx="2543694" cy="307777"/>
          </a:xfrm>
          <a:prstGeom prst="rect">
            <a:avLst/>
          </a:prstGeom>
          <a:noFill/>
        </p:spPr>
        <p:txBody>
          <a:bodyPr wrap="square" rtlCol="0">
            <a:spAutoFit/>
          </a:bodyPr>
          <a:lstStyle/>
          <a:p>
            <a:r>
              <a:rPr lang="fr-FR" sz="1400" i="1" dirty="0"/>
              <a:t>Retour au sommaire</a:t>
            </a:r>
          </a:p>
        </p:txBody>
      </p:sp>
      <p:pic>
        <p:nvPicPr>
          <p:cNvPr id="11" name="Image 10">
            <a:extLst>
              <a:ext uri="{FF2B5EF4-FFF2-40B4-BE49-F238E27FC236}">
                <a16:creationId xmlns:a16="http://schemas.microsoft.com/office/drawing/2014/main" id="{070067E4-400A-ED78-0FF4-223455FD0C4C}"/>
              </a:ext>
            </a:extLst>
          </p:cNvPr>
          <p:cNvPicPr>
            <a:picLocks noChangeAspect="1"/>
          </p:cNvPicPr>
          <p:nvPr/>
        </p:nvPicPr>
        <p:blipFill>
          <a:blip r:embed="rId7"/>
          <a:stretch>
            <a:fillRect/>
          </a:stretch>
        </p:blipFill>
        <p:spPr>
          <a:xfrm>
            <a:off x="9087771" y="988923"/>
            <a:ext cx="1657581" cy="371527"/>
          </a:xfrm>
          <a:prstGeom prst="rect">
            <a:avLst/>
          </a:prstGeom>
        </p:spPr>
      </p:pic>
    </p:spTree>
    <p:extLst>
      <p:ext uri="{BB962C8B-B14F-4D97-AF65-F5344CB8AC3E}">
        <p14:creationId xmlns:p14="http://schemas.microsoft.com/office/powerpoint/2010/main" val="403213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4D233-DA9F-18B4-5C8D-4A7EF3105D2D}"/>
              </a:ext>
            </a:extLst>
          </p:cNvPr>
          <p:cNvSpPr>
            <a:spLocks noGrp="1"/>
          </p:cNvSpPr>
          <p:nvPr>
            <p:ph type="title"/>
          </p:nvPr>
        </p:nvSpPr>
        <p:spPr/>
        <p:txBody>
          <a:bodyPr/>
          <a:lstStyle/>
          <a:p>
            <a:r>
              <a:rPr lang="fr-FR" dirty="0"/>
              <a:t>Vision collaborateur sur Mysys</a:t>
            </a:r>
          </a:p>
        </p:txBody>
      </p:sp>
      <p:sp>
        <p:nvSpPr>
          <p:cNvPr id="12" name="ZoneTexte 11">
            <a:extLst>
              <a:ext uri="{FF2B5EF4-FFF2-40B4-BE49-F238E27FC236}">
                <a16:creationId xmlns:a16="http://schemas.microsoft.com/office/drawing/2014/main" id="{51F18919-23C3-4E6F-5770-C0338930A5A9}"/>
              </a:ext>
            </a:extLst>
          </p:cNvPr>
          <p:cNvSpPr txBox="1"/>
          <p:nvPr/>
        </p:nvSpPr>
        <p:spPr>
          <a:xfrm>
            <a:off x="1179881" y="1603607"/>
            <a:ext cx="3258112" cy="707886"/>
          </a:xfrm>
          <a:prstGeom prst="rect">
            <a:avLst/>
          </a:prstGeom>
          <a:noFill/>
        </p:spPr>
        <p:txBody>
          <a:bodyPr wrap="square" rtlCol="0">
            <a:spAutoFit/>
          </a:bodyPr>
          <a:lstStyle/>
          <a:p>
            <a:pPr algn="ctr"/>
            <a:r>
              <a:rPr lang="fr-FR" sz="2000" dirty="0"/>
              <a:t>Le client a activé son enveloppe</a:t>
            </a:r>
          </a:p>
        </p:txBody>
      </p:sp>
      <p:sp>
        <p:nvSpPr>
          <p:cNvPr id="13" name="ZoneTexte 12">
            <a:extLst>
              <a:ext uri="{FF2B5EF4-FFF2-40B4-BE49-F238E27FC236}">
                <a16:creationId xmlns:a16="http://schemas.microsoft.com/office/drawing/2014/main" id="{EACCBECD-3127-2CF8-E300-66B5E1EF5D60}"/>
              </a:ext>
            </a:extLst>
          </p:cNvPr>
          <p:cNvSpPr txBox="1"/>
          <p:nvPr/>
        </p:nvSpPr>
        <p:spPr>
          <a:xfrm>
            <a:off x="8524334" y="1612239"/>
            <a:ext cx="2764140" cy="1015663"/>
          </a:xfrm>
          <a:prstGeom prst="rect">
            <a:avLst/>
          </a:prstGeom>
          <a:noFill/>
        </p:spPr>
        <p:txBody>
          <a:bodyPr wrap="square" rtlCol="0">
            <a:spAutoFit/>
          </a:bodyPr>
          <a:lstStyle/>
          <a:p>
            <a:pPr algn="ctr"/>
            <a:r>
              <a:rPr lang="fr-FR" sz="2000" dirty="0"/>
              <a:t>Crédit d’équipement souscrit via l’Enveloppe</a:t>
            </a:r>
          </a:p>
        </p:txBody>
      </p:sp>
      <p:sp>
        <p:nvSpPr>
          <p:cNvPr id="39" name="ZoneTexte 38">
            <a:extLst>
              <a:ext uri="{FF2B5EF4-FFF2-40B4-BE49-F238E27FC236}">
                <a16:creationId xmlns:a16="http://schemas.microsoft.com/office/drawing/2014/main" id="{0765A899-1F1B-DD69-593E-F51C8FB8AA70}"/>
              </a:ext>
            </a:extLst>
          </p:cNvPr>
          <p:cNvSpPr txBox="1"/>
          <p:nvPr/>
        </p:nvSpPr>
        <p:spPr>
          <a:xfrm>
            <a:off x="4852107" y="1602162"/>
            <a:ext cx="2764140" cy="707886"/>
          </a:xfrm>
          <a:prstGeom prst="rect">
            <a:avLst/>
          </a:prstGeom>
          <a:noFill/>
        </p:spPr>
        <p:txBody>
          <a:bodyPr wrap="square" rtlCol="0">
            <a:spAutoFit/>
          </a:bodyPr>
          <a:lstStyle/>
          <a:p>
            <a:pPr algn="ctr"/>
            <a:r>
              <a:rPr lang="fr-FR" sz="2000"/>
              <a:t>Autres crédits souscrits</a:t>
            </a:r>
          </a:p>
        </p:txBody>
      </p:sp>
      <p:pic>
        <p:nvPicPr>
          <p:cNvPr id="42" name="Image 41">
            <a:extLst>
              <a:ext uri="{FF2B5EF4-FFF2-40B4-BE49-F238E27FC236}">
                <a16:creationId xmlns:a16="http://schemas.microsoft.com/office/drawing/2014/main" id="{B4C81396-4E6C-90D9-CC35-C8ACE64B0566}"/>
              </a:ext>
            </a:extLst>
          </p:cNvPr>
          <p:cNvPicPr>
            <a:picLocks noChangeAspect="1"/>
          </p:cNvPicPr>
          <p:nvPr/>
        </p:nvPicPr>
        <p:blipFill>
          <a:blip r:embed="rId2"/>
          <a:stretch>
            <a:fillRect/>
          </a:stretch>
        </p:blipFill>
        <p:spPr>
          <a:xfrm>
            <a:off x="1468747" y="2890128"/>
            <a:ext cx="9397669" cy="3447611"/>
          </a:xfrm>
          <a:prstGeom prst="rect">
            <a:avLst/>
          </a:prstGeom>
        </p:spPr>
      </p:pic>
      <p:sp>
        <p:nvSpPr>
          <p:cNvPr id="40" name="Flèche : bas 39">
            <a:extLst>
              <a:ext uri="{FF2B5EF4-FFF2-40B4-BE49-F238E27FC236}">
                <a16:creationId xmlns:a16="http://schemas.microsoft.com/office/drawing/2014/main" id="{CAED232E-5419-85F0-4E4E-C9597BFDB281}"/>
              </a:ext>
            </a:extLst>
          </p:cNvPr>
          <p:cNvSpPr/>
          <p:nvPr/>
        </p:nvSpPr>
        <p:spPr>
          <a:xfrm>
            <a:off x="2375438" y="2435041"/>
            <a:ext cx="495268" cy="609056"/>
          </a:xfrm>
          <a:prstGeom prst="downArrow">
            <a:avLst/>
          </a:prstGeom>
          <a:ln w="127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sz="2400"/>
          </a:p>
        </p:txBody>
      </p:sp>
      <p:sp>
        <p:nvSpPr>
          <p:cNvPr id="41" name="Flèche : bas 40">
            <a:extLst>
              <a:ext uri="{FF2B5EF4-FFF2-40B4-BE49-F238E27FC236}">
                <a16:creationId xmlns:a16="http://schemas.microsoft.com/office/drawing/2014/main" id="{D73C9240-34B5-DEA4-3380-3B2248B4E496}"/>
              </a:ext>
            </a:extLst>
          </p:cNvPr>
          <p:cNvSpPr/>
          <p:nvPr/>
        </p:nvSpPr>
        <p:spPr>
          <a:xfrm>
            <a:off x="9605703" y="2682592"/>
            <a:ext cx="495268" cy="609056"/>
          </a:xfrm>
          <a:prstGeom prst="downArrow">
            <a:avLst/>
          </a:prstGeom>
          <a:ln w="127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sz="2400"/>
          </a:p>
        </p:txBody>
      </p:sp>
      <p:sp>
        <p:nvSpPr>
          <p:cNvPr id="43" name="Flèche : bas 42">
            <a:extLst>
              <a:ext uri="{FF2B5EF4-FFF2-40B4-BE49-F238E27FC236}">
                <a16:creationId xmlns:a16="http://schemas.microsoft.com/office/drawing/2014/main" id="{0C4E56D3-FD5C-1CEF-550D-9509BFA829FB}"/>
              </a:ext>
            </a:extLst>
          </p:cNvPr>
          <p:cNvSpPr/>
          <p:nvPr/>
        </p:nvSpPr>
        <p:spPr>
          <a:xfrm rot="2842584">
            <a:off x="5235315" y="2459471"/>
            <a:ext cx="495268" cy="609056"/>
          </a:xfrm>
          <a:prstGeom prst="downArrow">
            <a:avLst/>
          </a:prstGeom>
          <a:ln w="127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sz="2400"/>
          </a:p>
        </p:txBody>
      </p:sp>
      <p:sp>
        <p:nvSpPr>
          <p:cNvPr id="44" name="Flèche : bas 43">
            <a:extLst>
              <a:ext uri="{FF2B5EF4-FFF2-40B4-BE49-F238E27FC236}">
                <a16:creationId xmlns:a16="http://schemas.microsoft.com/office/drawing/2014/main" id="{FCF2D212-133F-E76B-8FF1-21836AD8CF70}"/>
              </a:ext>
            </a:extLst>
          </p:cNvPr>
          <p:cNvSpPr/>
          <p:nvPr/>
        </p:nvSpPr>
        <p:spPr>
          <a:xfrm rot="18854270">
            <a:off x="6642099" y="2460531"/>
            <a:ext cx="495268" cy="609056"/>
          </a:xfrm>
          <a:prstGeom prst="downArrow">
            <a:avLst/>
          </a:prstGeom>
          <a:ln w="127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sz="2400"/>
          </a:p>
        </p:txBody>
      </p:sp>
      <p:sp>
        <p:nvSpPr>
          <p:cNvPr id="4" name="Rectangle 3">
            <a:extLst>
              <a:ext uri="{FF2B5EF4-FFF2-40B4-BE49-F238E27FC236}">
                <a16:creationId xmlns:a16="http://schemas.microsoft.com/office/drawing/2014/main" id="{B24FC073-7CBD-999F-986B-5025FCBCAF80}"/>
              </a:ext>
            </a:extLst>
          </p:cNvPr>
          <p:cNvSpPr/>
          <p:nvPr/>
        </p:nvSpPr>
        <p:spPr>
          <a:xfrm>
            <a:off x="1600200" y="3326524"/>
            <a:ext cx="2057400" cy="2814145"/>
          </a:xfrm>
          <a:prstGeom prst="rect">
            <a:avLst/>
          </a:prstGeom>
          <a:noFill/>
          <a:ln w="28575">
            <a:solidFill>
              <a:schemeClr val="bg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7261832-8CEE-8C38-120F-E95C6819A068}"/>
              </a:ext>
            </a:extLst>
          </p:cNvPr>
          <p:cNvSpPr/>
          <p:nvPr/>
        </p:nvSpPr>
        <p:spPr>
          <a:xfrm>
            <a:off x="8529144" y="3334407"/>
            <a:ext cx="2057400" cy="2814145"/>
          </a:xfrm>
          <a:prstGeom prst="rect">
            <a:avLst/>
          </a:prstGeom>
          <a:noFill/>
          <a:ln w="28575">
            <a:solidFill>
              <a:schemeClr val="bg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BDD56DF7-114A-A0C5-A18C-63F46FC950EE}"/>
              </a:ext>
            </a:extLst>
          </p:cNvPr>
          <p:cNvPicPr>
            <a:picLocks noChangeAspect="1"/>
          </p:cNvPicPr>
          <p:nvPr/>
        </p:nvPicPr>
        <p:blipFill>
          <a:blip r:embed="rId3"/>
          <a:stretch>
            <a:fillRect/>
          </a:stretch>
        </p:blipFill>
        <p:spPr>
          <a:xfrm>
            <a:off x="10637945" y="63690"/>
            <a:ext cx="1487553" cy="944962"/>
          </a:xfrm>
          <a:prstGeom prst="rect">
            <a:avLst/>
          </a:prstGeom>
        </p:spPr>
      </p:pic>
      <p:pic>
        <p:nvPicPr>
          <p:cNvPr id="19" name="Image 18">
            <a:hlinkClick r:id="rId4" action="ppaction://hlinksldjump"/>
            <a:extLst>
              <a:ext uri="{FF2B5EF4-FFF2-40B4-BE49-F238E27FC236}">
                <a16:creationId xmlns:a16="http://schemas.microsoft.com/office/drawing/2014/main" id="{76411AA5-3940-69D3-A565-FBEEC7446B5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22" name="ZoneTexte 21">
            <a:extLst>
              <a:ext uri="{FF2B5EF4-FFF2-40B4-BE49-F238E27FC236}">
                <a16:creationId xmlns:a16="http://schemas.microsoft.com/office/drawing/2014/main" id="{C0DE426A-EB69-7C54-E885-8B2E099D9EAF}"/>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246277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09CEF99C-D038-FCE4-2AFC-1BEB1B55764E}"/>
              </a:ext>
            </a:extLst>
          </p:cNvPr>
          <p:cNvPicPr>
            <a:picLocks noChangeAspect="1"/>
          </p:cNvPicPr>
          <p:nvPr/>
        </p:nvPicPr>
        <p:blipFill>
          <a:blip r:embed="rId2"/>
          <a:stretch>
            <a:fillRect/>
          </a:stretch>
        </p:blipFill>
        <p:spPr>
          <a:xfrm>
            <a:off x="1097281" y="734515"/>
            <a:ext cx="8638461" cy="4067954"/>
          </a:xfrm>
          <a:prstGeom prst="rect">
            <a:avLst/>
          </a:prstGeom>
        </p:spPr>
      </p:pic>
      <p:sp>
        <p:nvSpPr>
          <p:cNvPr id="2" name="Titre 1">
            <a:extLst>
              <a:ext uri="{FF2B5EF4-FFF2-40B4-BE49-F238E27FC236}">
                <a16:creationId xmlns:a16="http://schemas.microsoft.com/office/drawing/2014/main" id="{0504D233-DA9F-18B4-5C8D-4A7EF3105D2D}"/>
              </a:ext>
            </a:extLst>
          </p:cNvPr>
          <p:cNvSpPr>
            <a:spLocks noGrp="1"/>
          </p:cNvSpPr>
          <p:nvPr>
            <p:ph type="title"/>
          </p:nvPr>
        </p:nvSpPr>
        <p:spPr/>
        <p:txBody>
          <a:bodyPr/>
          <a:lstStyle/>
          <a:p>
            <a:r>
              <a:rPr lang="fr-FR" dirty="0"/>
              <a:t>Deux vidéos à votre disposition</a:t>
            </a:r>
          </a:p>
        </p:txBody>
      </p:sp>
      <p:grpSp>
        <p:nvGrpSpPr>
          <p:cNvPr id="7" name="Groupe 6">
            <a:extLst>
              <a:ext uri="{FF2B5EF4-FFF2-40B4-BE49-F238E27FC236}">
                <a16:creationId xmlns:a16="http://schemas.microsoft.com/office/drawing/2014/main" id="{8F3B143B-52CF-E36E-48E9-64C73DEA9666}"/>
              </a:ext>
            </a:extLst>
          </p:cNvPr>
          <p:cNvGrpSpPr/>
          <p:nvPr/>
        </p:nvGrpSpPr>
        <p:grpSpPr>
          <a:xfrm>
            <a:off x="3698162" y="5010939"/>
            <a:ext cx="3760899" cy="1677048"/>
            <a:chOff x="5506108" y="3031671"/>
            <a:chExt cx="2425003" cy="1021705"/>
          </a:xfrm>
        </p:grpSpPr>
        <p:pic>
          <p:nvPicPr>
            <p:cNvPr id="8" name="Image 7">
              <a:hlinkClick r:id="rId3"/>
              <a:extLst>
                <a:ext uri="{FF2B5EF4-FFF2-40B4-BE49-F238E27FC236}">
                  <a16:creationId xmlns:a16="http://schemas.microsoft.com/office/drawing/2014/main" id="{E6609710-2F0B-2D36-0E4E-1B3B98076484}"/>
                </a:ext>
              </a:extLst>
            </p:cNvPr>
            <p:cNvPicPr>
              <a:picLocks noChangeAspect="1"/>
            </p:cNvPicPr>
            <p:nvPr/>
          </p:nvPicPr>
          <p:blipFill>
            <a:blip r:embed="rId4"/>
            <a:stretch>
              <a:fillRect/>
            </a:stretch>
          </p:blipFill>
          <p:spPr>
            <a:xfrm>
              <a:off x="5588770" y="3031671"/>
              <a:ext cx="637336" cy="637336"/>
            </a:xfrm>
            <a:prstGeom prst="rect">
              <a:avLst/>
            </a:prstGeom>
          </p:spPr>
        </p:pic>
        <p:pic>
          <p:nvPicPr>
            <p:cNvPr id="9" name="Image 8">
              <a:hlinkClick r:id="rId5"/>
              <a:extLst>
                <a:ext uri="{FF2B5EF4-FFF2-40B4-BE49-F238E27FC236}">
                  <a16:creationId xmlns:a16="http://schemas.microsoft.com/office/drawing/2014/main" id="{9358F3EB-B2FA-F9FC-AE55-379706542BFC}"/>
                </a:ext>
              </a:extLst>
            </p:cNvPr>
            <p:cNvPicPr>
              <a:picLocks noChangeAspect="1"/>
            </p:cNvPicPr>
            <p:nvPr/>
          </p:nvPicPr>
          <p:blipFill>
            <a:blip r:embed="rId4"/>
            <a:stretch>
              <a:fillRect/>
            </a:stretch>
          </p:blipFill>
          <p:spPr>
            <a:xfrm>
              <a:off x="6690316" y="3031671"/>
              <a:ext cx="637336" cy="637336"/>
            </a:xfrm>
            <a:prstGeom prst="rect">
              <a:avLst/>
            </a:prstGeom>
          </p:spPr>
        </p:pic>
        <p:sp>
          <p:nvSpPr>
            <p:cNvPr id="10" name="ZoneTexte 9">
              <a:extLst>
                <a:ext uri="{FF2B5EF4-FFF2-40B4-BE49-F238E27FC236}">
                  <a16:creationId xmlns:a16="http://schemas.microsoft.com/office/drawing/2014/main" id="{F22B3478-7F69-66AF-ECED-7AF5A80918B3}"/>
                </a:ext>
              </a:extLst>
            </p:cNvPr>
            <p:cNvSpPr txBox="1"/>
            <p:nvPr/>
          </p:nvSpPr>
          <p:spPr>
            <a:xfrm>
              <a:off x="5506108" y="3602467"/>
              <a:ext cx="879684" cy="337511"/>
            </a:xfrm>
            <a:prstGeom prst="rect">
              <a:avLst/>
            </a:prstGeom>
            <a:noFill/>
          </p:spPr>
          <p:txBody>
            <a:bodyPr wrap="square" rtlCol="0">
              <a:spAutoFit/>
            </a:bodyPr>
            <a:lstStyle/>
            <a:p>
              <a:pPr algn="ctr"/>
              <a:r>
                <a:rPr lang="fr-FR" sz="1000" b="1" kern="0" dirty="0">
                  <a:solidFill>
                    <a:srgbClr val="000000"/>
                  </a:solidFill>
                  <a:cs typeface="Arial"/>
                  <a:sym typeface="Arial"/>
                </a:rPr>
                <a:t>Vidéo envoyée au client lors de la campagne</a:t>
              </a:r>
            </a:p>
          </p:txBody>
        </p:sp>
        <p:sp>
          <p:nvSpPr>
            <p:cNvPr id="11" name="ZoneTexte 10">
              <a:extLst>
                <a:ext uri="{FF2B5EF4-FFF2-40B4-BE49-F238E27FC236}">
                  <a16:creationId xmlns:a16="http://schemas.microsoft.com/office/drawing/2014/main" id="{20B6A80D-9430-9C2D-8180-C94DA2448A41}"/>
                </a:ext>
              </a:extLst>
            </p:cNvPr>
            <p:cNvSpPr txBox="1"/>
            <p:nvPr/>
          </p:nvSpPr>
          <p:spPr>
            <a:xfrm>
              <a:off x="6653041" y="3674300"/>
              <a:ext cx="797646" cy="150005"/>
            </a:xfrm>
            <a:prstGeom prst="rect">
              <a:avLst/>
            </a:prstGeom>
            <a:noFill/>
          </p:spPr>
          <p:txBody>
            <a:bodyPr wrap="square" rtlCol="0">
              <a:spAutoFit/>
            </a:bodyPr>
            <a:lstStyle/>
            <a:p>
              <a:pPr algn="ctr"/>
              <a:r>
                <a:rPr lang="fr-FR" sz="1000" b="1" kern="0" dirty="0">
                  <a:solidFill>
                    <a:srgbClr val="000000"/>
                  </a:solidFill>
                  <a:cs typeface="Arial"/>
                  <a:sym typeface="Arial"/>
                </a:rPr>
                <a:t>Vidéo conseiller</a:t>
              </a:r>
            </a:p>
          </p:txBody>
        </p:sp>
        <p:pic>
          <p:nvPicPr>
            <p:cNvPr id="14" name="Image 13">
              <a:extLst>
                <a:ext uri="{FF2B5EF4-FFF2-40B4-BE49-F238E27FC236}">
                  <a16:creationId xmlns:a16="http://schemas.microsoft.com/office/drawing/2014/main" id="{3089C455-54EE-F602-AE7E-EA7D25C8AC0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703" b="97466" l="3922" r="97148">
                          <a14:foregroundMark x1="11408" y1="4730" x2="11408" y2="4730"/>
                          <a14:foregroundMark x1="3922" y1="2703" x2="3922" y2="2703"/>
                          <a14:foregroundMark x1="41711" y1="90541" x2="41711" y2="90541"/>
                          <a14:foregroundMark x1="80749" y1="93412" x2="80749" y2="93412"/>
                          <a14:foregroundMark x1="92692" y1="83615" x2="92692" y2="83615"/>
                          <a14:foregroundMark x1="97148" y1="87500" x2="97148" y2="87500"/>
                          <a14:foregroundMark x1="85740" y1="97466" x2="85740" y2="97466"/>
                        </a14:backgroundRemoval>
                      </a14:imgEffect>
                    </a14:imgLayer>
                  </a14:imgProps>
                </a:ext>
              </a:extLst>
            </a:blip>
            <a:stretch>
              <a:fillRect/>
            </a:stretch>
          </p:blipFill>
          <p:spPr>
            <a:xfrm>
              <a:off x="6024787" y="3350339"/>
              <a:ext cx="201319" cy="212445"/>
            </a:xfrm>
            <a:prstGeom prst="rect">
              <a:avLst/>
            </a:prstGeom>
          </p:spPr>
        </p:pic>
        <p:sp>
          <p:nvSpPr>
            <p:cNvPr id="15" name="ZoneTexte 14">
              <a:extLst>
                <a:ext uri="{FF2B5EF4-FFF2-40B4-BE49-F238E27FC236}">
                  <a16:creationId xmlns:a16="http://schemas.microsoft.com/office/drawing/2014/main" id="{CB3B064C-7E92-034C-D4B5-58FDA79894AA}"/>
                </a:ext>
              </a:extLst>
            </p:cNvPr>
            <p:cNvSpPr txBox="1"/>
            <p:nvPr/>
          </p:nvSpPr>
          <p:spPr>
            <a:xfrm>
              <a:off x="6181566" y="3422434"/>
              <a:ext cx="648000" cy="630942"/>
            </a:xfrm>
            <a:prstGeom prst="rect">
              <a:avLst/>
            </a:prstGeom>
            <a:noFill/>
          </p:spPr>
          <p:txBody>
            <a:bodyPr wrap="square" rtlCol="0">
              <a:spAutoFit/>
            </a:bodyPr>
            <a:lstStyle/>
            <a:p>
              <a:pPr algn="ctr"/>
              <a:r>
                <a:rPr lang="fr-FR" sz="700" i="1" kern="0">
                  <a:solidFill>
                    <a:srgbClr val="000000"/>
                  </a:solidFill>
                  <a:cs typeface="Arial"/>
                  <a:sym typeface="Arial"/>
                </a:rPr>
                <a:t>Ctrl + Clic gauche</a:t>
              </a:r>
            </a:p>
          </p:txBody>
        </p:sp>
        <p:pic>
          <p:nvPicPr>
            <p:cNvPr id="16" name="Image 15">
              <a:extLst>
                <a:ext uri="{FF2B5EF4-FFF2-40B4-BE49-F238E27FC236}">
                  <a16:creationId xmlns:a16="http://schemas.microsoft.com/office/drawing/2014/main" id="{DACBD270-D9F5-467F-5FDF-F7685E53433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703" b="97466" l="3922" r="97148">
                          <a14:foregroundMark x1="11408" y1="4730" x2="11408" y2="4730"/>
                          <a14:foregroundMark x1="3922" y1="2703" x2="3922" y2="2703"/>
                          <a14:foregroundMark x1="41711" y1="90541" x2="41711" y2="90541"/>
                          <a14:foregroundMark x1="80749" y1="93412" x2="80749" y2="93412"/>
                          <a14:foregroundMark x1="92692" y1="83615" x2="92692" y2="83615"/>
                          <a14:foregroundMark x1="97148" y1="87500" x2="97148" y2="87500"/>
                          <a14:foregroundMark x1="85740" y1="97466" x2="85740" y2="97466"/>
                        </a14:backgroundRemoval>
                      </a14:imgEffect>
                    </a14:imgLayer>
                  </a14:imgProps>
                </a:ext>
              </a:extLst>
            </a:blip>
            <a:stretch>
              <a:fillRect/>
            </a:stretch>
          </p:blipFill>
          <p:spPr>
            <a:xfrm>
              <a:off x="7126333" y="3350339"/>
              <a:ext cx="201319" cy="212445"/>
            </a:xfrm>
            <a:prstGeom prst="rect">
              <a:avLst/>
            </a:prstGeom>
          </p:spPr>
        </p:pic>
        <p:sp>
          <p:nvSpPr>
            <p:cNvPr id="17" name="ZoneTexte 16">
              <a:extLst>
                <a:ext uri="{FF2B5EF4-FFF2-40B4-BE49-F238E27FC236}">
                  <a16:creationId xmlns:a16="http://schemas.microsoft.com/office/drawing/2014/main" id="{BDEC245F-A838-F922-8F53-7CB028AE9994}"/>
                </a:ext>
              </a:extLst>
            </p:cNvPr>
            <p:cNvSpPr txBox="1"/>
            <p:nvPr/>
          </p:nvSpPr>
          <p:spPr>
            <a:xfrm>
              <a:off x="7283111" y="3422434"/>
              <a:ext cx="648000" cy="288000"/>
            </a:xfrm>
            <a:prstGeom prst="rect">
              <a:avLst/>
            </a:prstGeom>
            <a:noFill/>
          </p:spPr>
          <p:txBody>
            <a:bodyPr wrap="square" rtlCol="0">
              <a:spAutoFit/>
            </a:bodyPr>
            <a:lstStyle/>
            <a:p>
              <a:pPr algn="ctr"/>
              <a:r>
                <a:rPr lang="fr-FR" sz="700" i="1" kern="0">
                  <a:solidFill>
                    <a:srgbClr val="000000"/>
                  </a:solidFill>
                  <a:cs typeface="Arial"/>
                  <a:sym typeface="Arial"/>
                </a:rPr>
                <a:t>Ctrl + Clic gauche</a:t>
              </a:r>
            </a:p>
          </p:txBody>
        </p:sp>
      </p:grpSp>
      <p:sp>
        <p:nvSpPr>
          <p:cNvPr id="22" name="ZoneTexte 21">
            <a:extLst>
              <a:ext uri="{FF2B5EF4-FFF2-40B4-BE49-F238E27FC236}">
                <a16:creationId xmlns:a16="http://schemas.microsoft.com/office/drawing/2014/main" id="{751F51C4-AFEA-10EF-957B-922BD1396B3C}"/>
              </a:ext>
            </a:extLst>
          </p:cNvPr>
          <p:cNvSpPr txBox="1"/>
          <p:nvPr/>
        </p:nvSpPr>
        <p:spPr>
          <a:xfrm>
            <a:off x="6192982" y="490451"/>
            <a:ext cx="1479665" cy="369332"/>
          </a:xfrm>
          <a:prstGeom prst="rect">
            <a:avLst/>
          </a:prstGeom>
          <a:noFill/>
        </p:spPr>
        <p:txBody>
          <a:bodyPr wrap="square" rtlCol="0">
            <a:spAutoFit/>
          </a:bodyPr>
          <a:lstStyle/>
          <a:p>
            <a:r>
              <a:rPr lang="fr-FR" dirty="0"/>
              <a:t>- de 2mn</a:t>
            </a:r>
          </a:p>
        </p:txBody>
      </p:sp>
      <p:pic>
        <p:nvPicPr>
          <p:cNvPr id="23" name="Image 22">
            <a:hlinkClick r:id="rId8" action="ppaction://hlinksldjump"/>
            <a:extLst>
              <a:ext uri="{FF2B5EF4-FFF2-40B4-BE49-F238E27FC236}">
                <a16:creationId xmlns:a16="http://schemas.microsoft.com/office/drawing/2014/main" id="{5A8D4B25-D417-9BBB-7FC1-2E0E2600AD3B}"/>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3704" b="94709" l="6667" r="96923">
                        <a14:foregroundMark x1="21538" y1="12698" x2="21538" y2="12698"/>
                        <a14:foregroundMark x1="11282" y1="24339" x2="15385" y2="68783"/>
                        <a14:foregroundMark x1="15385" y1="68783" x2="36923" y2="86243"/>
                        <a14:foregroundMark x1="36923" y1="86243" x2="70256" y2="86772"/>
                        <a14:foregroundMark x1="70256" y1="86772" x2="89231" y2="65079"/>
                        <a14:foregroundMark x1="89231" y1="65079" x2="89925" y2="59467"/>
                        <a14:foregroundMark x1="90185" y1="28530" x2="89231" y2="23280"/>
                        <a14:foregroundMark x1="86539" y1="21693" x2="64483" y2="8690"/>
                        <a14:foregroundMark x1="89231" y1="23280" x2="86539" y2="21693"/>
                        <a14:foregroundMark x1="17038" y1="6580" x2="11282" y2="6349"/>
                        <a14:foregroundMark x1="21653" y1="6764" x2="19795" y2="6690"/>
                        <a14:foregroundMark x1="11282" y1="6349" x2="10256" y2="28571"/>
                        <a14:foregroundMark x1="34359" y1="24339" x2="21026" y2="33333"/>
                        <a14:foregroundMark x1="21026" y1="33333" x2="21026" y2="33862"/>
                        <a14:foregroundMark x1="11795" y1="5820" x2="9904" y2="8050"/>
                        <a14:foregroundMark x1="15385" y1="79894" x2="31282" y2="93651"/>
                        <a14:foregroundMark x1="31282" y1="93651" x2="51795" y2="94709"/>
                        <a14:foregroundMark x1="51795" y1="94709" x2="83077" y2="91534"/>
                        <a14:foregroundMark x1="90075" y1="69844" x2="85641" y2="86772"/>
                        <a14:foregroundMark x1="85641" y1="86772" x2="80000" y2="89418"/>
                        <a14:foregroundMark x1="89682" y1="15295" x2="97270" y2="25397"/>
                        <a14:foregroundMark x1="91675" y1="82123" x2="90256" y2="87831"/>
                        <a14:foregroundMark x1="90256" y1="87831" x2="84615" y2="93651"/>
                        <a14:foregroundMark x1="48205" y1="67196" x2="54872" y2="74074"/>
                        <a14:foregroundMark x1="32821" y1="53968" x2="24615" y2="67196"/>
                        <a14:foregroundMark x1="91361" y1="13987" x2="94359" y2="17989"/>
                        <a14:foregroundMark x1="95025" y1="11133" x2="96923" y2="17989"/>
                        <a14:foregroundMark x1="48205" y1="69841" x2="42051" y2="64550"/>
                        <a14:foregroundMark x1="52821" y1="77778" x2="42564" y2="70370"/>
                        <a14:foregroundMark x1="88718" y1="5291" x2="93846" y2="10053"/>
                        <a14:foregroundMark x1="26154" y1="3704" x2="41469" y2="5098"/>
                        <a14:foregroundMark x1="85824" y1="6282" x2="86667" y2="6349"/>
                        <a14:backgroundMark x1="6154" y1="5820" x2="12308" y2="3175"/>
                        <a14:backgroundMark x1="19487" y1="1587" x2="23077" y2="0"/>
                        <a14:backgroundMark x1="95279" y1="8814" x2="96410" y2="10053"/>
                        <a14:backgroundMark x1="89312" y1="2272" x2="90590" y2="3673"/>
                        <a14:backgroundMark x1="98462" y1="28042" x2="99487" y2="46561"/>
                        <a14:backgroundMark x1="99487" y1="46561" x2="98974" y2="47619"/>
                        <a14:backgroundMark x1="98974" y1="25397" x2="98974" y2="31217"/>
                        <a14:backgroundMark x1="98462" y1="46561" x2="98974" y2="82011"/>
                        <a14:backgroundMark x1="98974" y1="82011" x2="98462" y2="80423"/>
                        <a14:backgroundMark x1="25641" y1="529" x2="28136" y2="672"/>
                        <a14:backgroundMark x1="61786" y1="1222" x2="61956" y2="1219"/>
                        <a14:backgroundMark x1="44615" y1="0" x2="60000" y2="0"/>
                        <a14:backgroundMark x1="60000" y1="0" x2="88205" y2="2646"/>
                        <a14:backgroundMark x1="84615" y1="21693" x2="84615" y2="21693"/>
                      </a14:backgroundRemoval>
                    </a14:imgEffect>
                  </a14:imgLayer>
                </a14:imgProps>
              </a:ext>
            </a:extLst>
          </a:blip>
          <a:stretch>
            <a:fillRect/>
          </a:stretch>
        </p:blipFill>
        <p:spPr>
          <a:xfrm>
            <a:off x="166256" y="136777"/>
            <a:ext cx="415635" cy="402846"/>
          </a:xfrm>
          <a:prstGeom prst="rect">
            <a:avLst/>
          </a:prstGeom>
        </p:spPr>
      </p:pic>
      <p:sp>
        <p:nvSpPr>
          <p:cNvPr id="24" name="ZoneTexte 23">
            <a:extLst>
              <a:ext uri="{FF2B5EF4-FFF2-40B4-BE49-F238E27FC236}">
                <a16:creationId xmlns:a16="http://schemas.microsoft.com/office/drawing/2014/main" id="{4FE52A71-1EA8-7441-FC6B-263AB92C18C4}"/>
              </a:ext>
            </a:extLst>
          </p:cNvPr>
          <p:cNvSpPr txBox="1"/>
          <p:nvPr/>
        </p:nvSpPr>
        <p:spPr>
          <a:xfrm>
            <a:off x="556952" y="182880"/>
            <a:ext cx="2543694" cy="307777"/>
          </a:xfrm>
          <a:prstGeom prst="rect">
            <a:avLst/>
          </a:prstGeom>
          <a:noFill/>
        </p:spPr>
        <p:txBody>
          <a:bodyPr wrap="square" rtlCol="0">
            <a:spAutoFit/>
          </a:bodyPr>
          <a:lstStyle/>
          <a:p>
            <a:r>
              <a:rPr lang="fr-FR" sz="1400" i="1" dirty="0"/>
              <a:t>Retour au sommaire</a:t>
            </a:r>
          </a:p>
        </p:txBody>
      </p:sp>
    </p:spTree>
    <p:extLst>
      <p:ext uri="{BB962C8B-B14F-4D97-AF65-F5344CB8AC3E}">
        <p14:creationId xmlns:p14="http://schemas.microsoft.com/office/powerpoint/2010/main" val="2400935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CAISSE DEPARGNE Template PowerPoint v5</Template>
  <TotalTime>487</TotalTime>
  <Words>794</Words>
  <Application>Microsoft Office PowerPoint</Application>
  <PresentationFormat>Grand écran</PresentationFormat>
  <Paragraphs>115</Paragraphs>
  <Slides>14</Slides>
  <Notes>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Arial</vt:lpstr>
      <vt:lpstr>Arial Black</vt:lpstr>
      <vt:lpstr>Montserrat SemiBold</vt:lpstr>
      <vt:lpstr>Wingdings</vt:lpstr>
      <vt:lpstr>Wingdings 2</vt:lpstr>
      <vt:lpstr>Caisse d'Epargne</vt:lpstr>
      <vt:lpstr>Le parcours pour les   Enveloppes de Crédit Digital (ECD)</vt:lpstr>
      <vt:lpstr>Sommaire</vt:lpstr>
      <vt:lpstr>Un parcours en 2 étapes : activer et utiliser l’ECD</vt:lpstr>
      <vt:lpstr>Un parcours en 2 étapes : activer et utiliser l’ECD</vt:lpstr>
      <vt:lpstr>Un parcours en 2 étapes : activer et utiliser l’ECD</vt:lpstr>
      <vt:lpstr>Un parcours en 2 étapes : activer et utiliser l’ECD</vt:lpstr>
      <vt:lpstr>Accès client à l’enveloppe (Mobile, tablette ou ordinateur)</vt:lpstr>
      <vt:lpstr>Accès sur ordinateur &gt; DEI Pro</vt:lpstr>
      <vt:lpstr>Accès sur ordinateur &gt; CENET</vt:lpstr>
      <vt:lpstr>Accès sur les applis Banxo et CENET mobile</vt:lpstr>
      <vt:lpstr>Vision collaborateur sur Mysys</vt:lpstr>
      <vt:lpstr>Deux vidéos à votre disposition</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REFFORT Didier [CEGEE]</cp:lastModifiedBy>
  <cp:revision>31</cp:revision>
  <dcterms:created xsi:type="dcterms:W3CDTF">2021-07-28T12:57:33Z</dcterms:created>
  <dcterms:modified xsi:type="dcterms:W3CDTF">2023-10-03T14:19:29Z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2023-10-02T15:42:02Z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ies>
</file>