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59" r:id="rId1"/>
  </p:sldMasterIdLst>
  <p:notesMasterIdLst>
    <p:notesMasterId r:id="rId30"/>
  </p:notesMasterIdLst>
  <p:handoutMasterIdLst>
    <p:handoutMasterId r:id="rId31"/>
  </p:handoutMasterIdLst>
  <p:sldIdLst>
    <p:sldId id="367" r:id="rId2"/>
    <p:sldId id="344" r:id="rId3"/>
    <p:sldId id="418" r:id="rId4"/>
    <p:sldId id="283" r:id="rId5"/>
    <p:sldId id="419" r:id="rId6"/>
    <p:sldId id="390" r:id="rId7"/>
    <p:sldId id="420" r:id="rId8"/>
    <p:sldId id="388" r:id="rId9"/>
    <p:sldId id="392" r:id="rId10"/>
    <p:sldId id="421" r:id="rId11"/>
    <p:sldId id="404" r:id="rId12"/>
    <p:sldId id="411" r:id="rId13"/>
    <p:sldId id="412" r:id="rId14"/>
    <p:sldId id="413" r:id="rId15"/>
    <p:sldId id="414" r:id="rId16"/>
    <p:sldId id="416" r:id="rId17"/>
    <p:sldId id="417" r:id="rId18"/>
    <p:sldId id="422" r:id="rId19"/>
    <p:sldId id="389" r:id="rId20"/>
    <p:sldId id="395" r:id="rId21"/>
    <p:sldId id="423" r:id="rId22"/>
    <p:sldId id="383" r:id="rId23"/>
    <p:sldId id="396" r:id="rId24"/>
    <p:sldId id="424" r:id="rId25"/>
    <p:sldId id="406" r:id="rId26"/>
    <p:sldId id="407" r:id="rId27"/>
    <p:sldId id="408" r:id="rId28"/>
    <p:sldId id="298" r:id="rId29"/>
  </p:sldIdLst>
  <p:sldSz cx="9144000" cy="5143500" type="screen16x9"/>
  <p:notesSz cx="6797675" cy="9872663"/>
  <p:embeddedFontLst>
    <p:embeddedFont>
      <p:font typeface="Segoe Print" panose="02000600000000000000" pitchFamily="2" charset="0"/>
      <p:regular r:id="rId32"/>
      <p:bold r:id="rId33"/>
    </p:embeddedFont>
    <p:embeddedFont>
      <p:font typeface="Arial Narrow" panose="020B0606020202030204" pitchFamily="34" charset="0"/>
      <p:regular r:id="rId34"/>
      <p:bold r:id="rId35"/>
      <p:italic r:id="rId36"/>
      <p:boldItalic r:id="rId37"/>
    </p:embeddedFont>
    <p:embeddedFont>
      <p:font typeface="Cambria Math" panose="02040503050406030204" pitchFamily="18" charset="0"/>
      <p:regular r:id="rId38"/>
    </p:embeddedFont>
    <p:embeddedFont>
      <p:font typeface="Calibri" panose="020F0502020204030204" pitchFamily="34" charset="0"/>
      <p:regular r:id="rId39"/>
      <p:bold r:id="rId40"/>
      <p:italic r:id="rId41"/>
      <p:boldItalic r:id="rId42"/>
    </p:embeddedFont>
    <p:embeddedFont>
      <p:font typeface="Verdana" panose="020B0604030504040204" pitchFamily="34" charset="0"/>
      <p:regular r:id="rId43"/>
      <p:bold r:id="rId44"/>
      <p:italic r:id="rId45"/>
      <p:boldItalic r:id="rId46"/>
    </p:embeddedFont>
    <p:embeddedFont>
      <p:font typeface="Cabin" panose="020B0604020202020204" charset="0"/>
      <p:regular r:id="rId47"/>
      <p:bold r:id="rId48"/>
      <p:italic r:id="rId49"/>
      <p:boldItalic r:id="rId50"/>
    </p:embeddedFont>
    <p:embeddedFont>
      <p:font typeface="Cabin Condensed" panose="020B0604020202020204" charset="0"/>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575">
          <p15:clr>
            <a:srgbClr val="A4A3A4"/>
          </p15:clr>
        </p15:guide>
        <p15:guide id="2" orient="horz" pos="169">
          <p15:clr>
            <a:srgbClr val="A4A3A4"/>
          </p15:clr>
        </p15:guide>
        <p15:guide id="3" pos="1383">
          <p15:clr>
            <a:srgbClr val="A4A3A4"/>
          </p15:clr>
        </p15:guide>
        <p15:guide id="4" pos="1927">
          <p15:clr>
            <a:srgbClr val="A4A3A4"/>
          </p15:clr>
        </p15:guide>
      </p15:sldGuideLst>
    </p:ext>
    <p:ext uri="{2D200454-40CA-4A62-9FC3-DE9A4176ACB9}">
      <p15:notesGuideLst xmlns:p15="http://schemas.microsoft.com/office/powerpoint/2012/main" xmlns="">
        <p15:guide id="1" orient="horz" pos="310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7508387" initials="a" lastIdx="2" clrIdx="1"/>
  <p:cmAuthor id="1" name="a7504602" initials="a"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CB3964"/>
    <a:srgbClr val="DA7491"/>
    <a:srgbClr val="E51248"/>
    <a:srgbClr val="4D6995"/>
    <a:srgbClr val="7197BA"/>
    <a:srgbClr val="83517B"/>
    <a:srgbClr val="C24A79"/>
    <a:srgbClr val="6FA287"/>
    <a:srgbClr val="0083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09" autoAdjust="0"/>
    <p:restoredTop sz="94689" autoAdjust="0"/>
  </p:normalViewPr>
  <p:slideViewPr>
    <p:cSldViewPr showGuides="1">
      <p:cViewPr varScale="1">
        <p:scale>
          <a:sx n="148" d="100"/>
          <a:sy n="148" d="100"/>
        </p:scale>
        <p:origin x="-1044" y="-90"/>
      </p:cViewPr>
      <p:guideLst>
        <p:guide orient="horz" pos="1575"/>
        <p:guide orient="horz" pos="169"/>
        <p:guide pos="1383"/>
        <p:guide pos="192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0" d="100"/>
          <a:sy n="80" d="100"/>
        </p:scale>
        <p:origin x="-3960" y="-96"/>
      </p:cViewPr>
      <p:guideLst>
        <p:guide orient="horz" pos="310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46401" cy="493714"/>
          </a:xfrm>
          <a:prstGeom prst="rect">
            <a:avLst/>
          </a:prstGeom>
        </p:spPr>
        <p:txBody>
          <a:bodyPr vert="horz" lIns="91627" tIns="45813" rIns="91627" bIns="45813" rtlCol="0"/>
          <a:lstStyle>
            <a:lvl1pPr algn="l">
              <a:defRPr sz="1200"/>
            </a:lvl1pPr>
          </a:lstStyle>
          <a:p>
            <a:endParaRPr lang="fr-FR"/>
          </a:p>
        </p:txBody>
      </p:sp>
      <p:sp>
        <p:nvSpPr>
          <p:cNvPr id="3" name="Espace réservé de la date 2"/>
          <p:cNvSpPr>
            <a:spLocks noGrp="1"/>
          </p:cNvSpPr>
          <p:nvPr>
            <p:ph type="dt" sz="quarter" idx="1"/>
          </p:nvPr>
        </p:nvSpPr>
        <p:spPr>
          <a:xfrm>
            <a:off x="3849687" y="3"/>
            <a:ext cx="2946401" cy="493714"/>
          </a:xfrm>
          <a:prstGeom prst="rect">
            <a:avLst/>
          </a:prstGeom>
        </p:spPr>
        <p:txBody>
          <a:bodyPr vert="horz" lIns="91627" tIns="45813" rIns="91627" bIns="45813" rtlCol="0"/>
          <a:lstStyle>
            <a:lvl1pPr algn="r">
              <a:defRPr sz="1200"/>
            </a:lvl1pPr>
          </a:lstStyle>
          <a:p>
            <a:fld id="{3E09BF49-B416-42CB-A995-ACF7698E0F44}" type="datetimeFigureOut">
              <a:rPr lang="fr-FR" smtClean="0"/>
              <a:t>21/06/2019</a:t>
            </a:fld>
            <a:endParaRPr lang="fr-FR"/>
          </a:p>
        </p:txBody>
      </p:sp>
      <p:sp>
        <p:nvSpPr>
          <p:cNvPr id="4" name="Espace réservé du pied de page 3"/>
          <p:cNvSpPr>
            <a:spLocks noGrp="1"/>
          </p:cNvSpPr>
          <p:nvPr>
            <p:ph type="ftr" sz="quarter" idx="2"/>
          </p:nvPr>
        </p:nvSpPr>
        <p:spPr>
          <a:xfrm>
            <a:off x="3" y="9377363"/>
            <a:ext cx="2946401" cy="493713"/>
          </a:xfrm>
          <a:prstGeom prst="rect">
            <a:avLst/>
          </a:prstGeom>
        </p:spPr>
        <p:txBody>
          <a:bodyPr vert="horz" lIns="91627" tIns="45813" rIns="91627" bIns="4581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7" y="9377363"/>
            <a:ext cx="2946401" cy="493713"/>
          </a:xfrm>
          <a:prstGeom prst="rect">
            <a:avLst/>
          </a:prstGeom>
        </p:spPr>
        <p:txBody>
          <a:bodyPr vert="horz" lIns="91627" tIns="45813" rIns="91627" bIns="45813"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1600" y="736600"/>
            <a:ext cx="6594475" cy="37099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7"/>
            <a:ext cx="5438139" cy="4442697"/>
          </a:xfrm>
          <a:prstGeom prst="rect">
            <a:avLst/>
          </a:prstGeom>
          <a:noFill/>
          <a:ln>
            <a:noFill/>
          </a:ln>
        </p:spPr>
        <p:txBody>
          <a:bodyPr lIns="91612" tIns="91612" rIns="91612" bIns="91612"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65470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797423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009634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87125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s://fr.linkedin.com/company/bpce" TargetMode="External"/><Relationship Id="rId7" Type="http://schemas.openxmlformats.org/officeDocument/2006/relationships/hyperlink" Target="https://www.youtube.com/user/GroupeBPCE" TargetMode="External"/><Relationship Id="rId2" Type="http://schemas.openxmlformats.org/officeDocument/2006/relationships/hyperlink" Target="https://twitter.com/GroupeBPCE" TargetMode="External"/><Relationship Id="rId1" Type="http://schemas.openxmlformats.org/officeDocument/2006/relationships/slideMaster" Target="../slideMasters/slideMaster1.xml"/><Relationship Id="rId6" Type="http://schemas.openxmlformats.org/officeDocument/2006/relationships/hyperlink" Target="http://www.groupebpce.fr/" TargetMode="External"/><Relationship Id="rId5" Type="http://schemas.openxmlformats.org/officeDocument/2006/relationships/hyperlink" Target="http://instagram.com/groupebpce" TargetMode="External"/><Relationship Id="rId4" Type="http://schemas.openxmlformats.org/officeDocument/2006/relationships/hyperlink" Target="https://www.instagram.com/groupebpce/"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9" name="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38370" y="3507854"/>
            <a:ext cx="3305630" cy="1631973"/>
          </a:xfrm>
          <a:prstGeom prst="rect">
            <a:avLst/>
          </a:prstGeom>
        </p:spPr>
      </p:pic>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smtClean="0"/>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1902564"/>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userDrawn="1">
            <p:ph type="body" sz="quarter" idx="10" hasCustomPrompt="1"/>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DATE</a:t>
            </a:r>
            <a:endParaRPr lang="fr-FR" dirty="0"/>
          </a:p>
        </p:txBody>
      </p:sp>
      <p:sp>
        <p:nvSpPr>
          <p:cNvPr id="6" name="Espace réservé du texte 52"/>
          <p:cNvSpPr>
            <a:spLocks noGrp="1"/>
          </p:cNvSpPr>
          <p:nvPr userDrawn="1">
            <p:ph type="body" sz="quarter" idx="11" hasCustomPrompt="1"/>
          </p:nvPr>
        </p:nvSpPr>
        <p:spPr>
          <a:xfrm>
            <a:off x="291318" y="310251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smtClean="0"/>
              <a:t>NOM DE L’EMETTEUR</a:t>
            </a:r>
            <a:endParaRPr lang="fr-FR" dirty="0"/>
          </a:p>
        </p:txBody>
      </p:sp>
    </p:spTree>
    <p:extLst>
      <p:ext uri="{BB962C8B-B14F-4D97-AF65-F5344CB8AC3E}">
        <p14:creationId xmlns:p14="http://schemas.microsoft.com/office/powerpoint/2010/main" val="30819980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pic>
        <p:nvPicPr>
          <p:cNvPr id="3" name="Imag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38370" y="3507854"/>
            <a:ext cx="3305630" cy="1631973"/>
          </a:xfrm>
          <a:prstGeom prst="rect">
            <a:avLst/>
          </a:prstGeom>
        </p:spPr>
      </p:pic>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smtClean="0"/>
              <a:t>Cliquez sur l'icône pour ajouter une image</a:t>
            </a:r>
            <a:endParaRPr lang="fr-FR" dirty="0"/>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Shape 10"/>
          <p:cNvSpPr txBox="1">
            <a:spLocks noGrp="1"/>
          </p:cNvSpPr>
          <p:nvPr userDrawn="1">
            <p:ph type="ctrTitle"/>
          </p:nvPr>
        </p:nvSpPr>
        <p:spPr>
          <a:xfrm>
            <a:off x="291318" y="2679762"/>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userDrawn="1">
            <p:ph type="body" sz="quarter" idx="10" hasCustomPrompt="1"/>
          </p:nvPr>
        </p:nvSpPr>
        <p:spPr>
          <a:xfrm>
            <a:off x="291318" y="4431478"/>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DATE</a:t>
            </a:r>
            <a:endParaRPr lang="fr-FR" dirty="0"/>
          </a:p>
        </p:txBody>
      </p:sp>
      <p:sp>
        <p:nvSpPr>
          <p:cNvPr id="6" name="Espace réservé du texte 52"/>
          <p:cNvSpPr>
            <a:spLocks noGrp="1"/>
          </p:cNvSpPr>
          <p:nvPr userDrawn="1">
            <p:ph type="body" sz="quarter" idx="11" hasCustomPrompt="1"/>
          </p:nvPr>
        </p:nvSpPr>
        <p:spPr>
          <a:xfrm>
            <a:off x="291318" y="3879716"/>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Sous-titre</a:t>
            </a:r>
            <a:endParaRPr lang="fr-FR" dirty="0"/>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smtClean="0"/>
              <a:t>NOM DE L’EMETTEUR</a:t>
            </a:r>
            <a:endParaRPr lang="fr-FR" dirty="0"/>
          </a:p>
        </p:txBody>
      </p:sp>
    </p:spTree>
    <p:extLst>
      <p:ext uri="{BB962C8B-B14F-4D97-AF65-F5344CB8AC3E}">
        <p14:creationId xmlns:p14="http://schemas.microsoft.com/office/powerpoint/2010/main" val="14466811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Espace réservé du texte 52"/>
          <p:cNvSpPr txBox="1">
            <a:spLocks/>
          </p:cNvSpPr>
          <p:nvPr userDrawn="1"/>
        </p:nvSpPr>
        <p:spPr>
          <a:xfrm>
            <a:off x="251520" y="253130"/>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dirty="0" smtClean="0">
                <a:solidFill>
                  <a:schemeClr val="accent1"/>
                </a:solidFill>
              </a:rPr>
              <a:t>sommaire</a:t>
            </a:r>
            <a:endParaRPr lang="fr-FR" dirty="0">
              <a:solidFill>
                <a:schemeClr val="accent1"/>
              </a:solidFill>
            </a:endParaRPr>
          </a:p>
        </p:txBody>
      </p:sp>
      <p:sp>
        <p:nvSpPr>
          <p:cNvPr id="27" name="Espace réservé du texte 2"/>
          <p:cNvSpPr>
            <a:spLocks noGrp="1"/>
          </p:cNvSpPr>
          <p:nvPr>
            <p:ph type="body" sz="quarter" idx="11"/>
          </p:nvPr>
        </p:nvSpPr>
        <p:spPr>
          <a:xfrm>
            <a:off x="2837382" y="41164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Modifier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1</a:t>
            </a:r>
            <a:endParaRPr lang="fr-FR" dirty="0"/>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2</a:t>
            </a:r>
            <a:endParaRPr lang="fr-FR" dirty="0"/>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3</a:t>
            </a:r>
            <a:endParaRPr lang="fr-FR" dirty="0"/>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4</a:t>
            </a:r>
            <a:endParaRPr lang="fr-FR" dirty="0"/>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5</a:t>
            </a:r>
            <a:endParaRPr lang="fr-FR" dirty="0"/>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smtClean="0"/>
              <a:t>6</a:t>
            </a:r>
            <a:endParaRPr lang="fr-FR" dirty="0"/>
          </a:p>
        </p:txBody>
      </p:sp>
    </p:spTree>
    <p:extLst>
      <p:ext uri="{BB962C8B-B14F-4D97-AF65-F5344CB8AC3E}">
        <p14:creationId xmlns:p14="http://schemas.microsoft.com/office/powerpoint/2010/main" val="13702438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smtClean="0"/>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2993999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
        <p:nvSpPr>
          <p:cNvPr id="4" name="Freeform 6">
            <a:hlinkClick r:id="rId2"/>
          </p:cNvPr>
          <p:cNvSpPr>
            <a:spLocks noEditPoints="1"/>
          </p:cNvSpPr>
          <p:nvPr userDrawn="1"/>
        </p:nvSpPr>
        <p:spPr bwMode="auto">
          <a:xfrm>
            <a:off x="6624228" y="4485481"/>
            <a:ext cx="393700" cy="390525"/>
          </a:xfrm>
          <a:custGeom>
            <a:avLst/>
            <a:gdLst>
              <a:gd name="T0" fmla="*/ 105 w 105"/>
              <a:gd name="T1" fmla="*/ 52 h 104"/>
              <a:gd name="T2" fmla="*/ 53 w 105"/>
              <a:gd name="T3" fmla="*/ 104 h 104"/>
              <a:gd name="T4" fmla="*/ 0 w 105"/>
              <a:gd name="T5" fmla="*/ 52 h 104"/>
              <a:gd name="T6" fmla="*/ 53 w 105"/>
              <a:gd name="T7" fmla="*/ 0 h 104"/>
              <a:gd name="T8" fmla="*/ 105 w 105"/>
              <a:gd name="T9" fmla="*/ 52 h 104"/>
              <a:gd name="T10" fmla="*/ 64 w 105"/>
              <a:gd name="T11" fmla="*/ 27 h 104"/>
              <a:gd name="T12" fmla="*/ 52 w 105"/>
              <a:gd name="T13" fmla="*/ 40 h 104"/>
              <a:gd name="T14" fmla="*/ 52 w 105"/>
              <a:gd name="T15" fmla="*/ 43 h 104"/>
              <a:gd name="T16" fmla="*/ 26 w 105"/>
              <a:gd name="T17" fmla="*/ 30 h 104"/>
              <a:gd name="T18" fmla="*/ 25 w 105"/>
              <a:gd name="T19" fmla="*/ 36 h 104"/>
              <a:gd name="T20" fmla="*/ 30 w 105"/>
              <a:gd name="T21" fmla="*/ 46 h 104"/>
              <a:gd name="T22" fmla="*/ 25 w 105"/>
              <a:gd name="T23" fmla="*/ 45 h 104"/>
              <a:gd name="T24" fmla="*/ 25 w 105"/>
              <a:gd name="T25" fmla="*/ 45 h 104"/>
              <a:gd name="T26" fmla="*/ 35 w 105"/>
              <a:gd name="T27" fmla="*/ 57 h 104"/>
              <a:gd name="T28" fmla="*/ 31 w 105"/>
              <a:gd name="T29" fmla="*/ 58 h 104"/>
              <a:gd name="T30" fmla="*/ 29 w 105"/>
              <a:gd name="T31" fmla="*/ 57 h 104"/>
              <a:gd name="T32" fmla="*/ 41 w 105"/>
              <a:gd name="T33" fmla="*/ 66 h 104"/>
              <a:gd name="T34" fmla="*/ 25 w 105"/>
              <a:gd name="T35" fmla="*/ 71 h 104"/>
              <a:gd name="T36" fmla="*/ 22 w 105"/>
              <a:gd name="T37" fmla="*/ 71 h 104"/>
              <a:gd name="T38" fmla="*/ 41 w 105"/>
              <a:gd name="T39" fmla="*/ 77 h 104"/>
              <a:gd name="T40" fmla="*/ 77 w 105"/>
              <a:gd name="T41" fmla="*/ 41 h 104"/>
              <a:gd name="T42" fmla="*/ 77 w 105"/>
              <a:gd name="T43" fmla="*/ 40 h 104"/>
              <a:gd name="T44" fmla="*/ 83 w 105"/>
              <a:gd name="T45" fmla="*/ 33 h 104"/>
              <a:gd name="T46" fmla="*/ 76 w 105"/>
              <a:gd name="T47" fmla="*/ 35 h 104"/>
              <a:gd name="T48" fmla="*/ 81 w 105"/>
              <a:gd name="T49" fmla="*/ 28 h 104"/>
              <a:gd name="T50" fmla="*/ 73 w 105"/>
              <a:gd name="T51" fmla="*/ 31 h 104"/>
              <a:gd name="T52" fmla="*/ 64 w 105"/>
              <a:gd name="T53"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14">
            <a:hlinkClick r:id="rId3"/>
          </p:cNvPr>
          <p:cNvSpPr>
            <a:spLocks noEditPoints="1"/>
          </p:cNvSpPr>
          <p:nvPr userDrawn="1"/>
        </p:nvSpPr>
        <p:spPr bwMode="auto">
          <a:xfrm>
            <a:off x="7077525" y="4485481"/>
            <a:ext cx="390525" cy="390525"/>
          </a:xfrm>
          <a:custGeom>
            <a:avLst/>
            <a:gdLst>
              <a:gd name="T0" fmla="*/ 104 w 104"/>
              <a:gd name="T1" fmla="*/ 52 h 104"/>
              <a:gd name="T2" fmla="*/ 52 w 104"/>
              <a:gd name="T3" fmla="*/ 104 h 104"/>
              <a:gd name="T4" fmla="*/ 0 w 104"/>
              <a:gd name="T5" fmla="*/ 52 h 104"/>
              <a:gd name="T6" fmla="*/ 52 w 104"/>
              <a:gd name="T7" fmla="*/ 0 h 104"/>
              <a:gd name="T8" fmla="*/ 104 w 104"/>
              <a:gd name="T9" fmla="*/ 52 h 104"/>
              <a:gd name="T10" fmla="*/ 37 w 104"/>
              <a:gd name="T11" fmla="*/ 43 h 104"/>
              <a:gd name="T12" fmla="*/ 26 w 104"/>
              <a:gd name="T13" fmla="*/ 43 h 104"/>
              <a:gd name="T14" fmla="*/ 26 w 104"/>
              <a:gd name="T15" fmla="*/ 78 h 104"/>
              <a:gd name="T16" fmla="*/ 37 w 104"/>
              <a:gd name="T17" fmla="*/ 78 h 104"/>
              <a:gd name="T18" fmla="*/ 37 w 104"/>
              <a:gd name="T19" fmla="*/ 43 h 104"/>
              <a:gd name="T20" fmla="*/ 38 w 104"/>
              <a:gd name="T21" fmla="*/ 32 h 104"/>
              <a:gd name="T22" fmla="*/ 32 w 104"/>
              <a:gd name="T23" fmla="*/ 27 h 104"/>
              <a:gd name="T24" fmla="*/ 25 w 104"/>
              <a:gd name="T25" fmla="*/ 32 h 104"/>
              <a:gd name="T26" fmla="*/ 32 w 104"/>
              <a:gd name="T27" fmla="*/ 38 h 104"/>
              <a:gd name="T28" fmla="*/ 32 w 104"/>
              <a:gd name="T29" fmla="*/ 38 h 104"/>
              <a:gd name="T30" fmla="*/ 38 w 104"/>
              <a:gd name="T31" fmla="*/ 32 h 104"/>
              <a:gd name="T32" fmla="*/ 79 w 104"/>
              <a:gd name="T33" fmla="*/ 58 h 104"/>
              <a:gd name="T34" fmla="*/ 65 w 104"/>
              <a:gd name="T35" fmla="*/ 42 h 104"/>
              <a:gd name="T36" fmla="*/ 55 w 104"/>
              <a:gd name="T37" fmla="*/ 48 h 104"/>
              <a:gd name="T38" fmla="*/ 55 w 104"/>
              <a:gd name="T39" fmla="*/ 43 h 104"/>
              <a:gd name="T40" fmla="*/ 44 w 104"/>
              <a:gd name="T41" fmla="*/ 43 h 104"/>
              <a:gd name="T42" fmla="*/ 44 w 104"/>
              <a:gd name="T43" fmla="*/ 78 h 104"/>
              <a:gd name="T44" fmla="*/ 55 w 104"/>
              <a:gd name="T45" fmla="*/ 78 h 104"/>
              <a:gd name="T46" fmla="*/ 55 w 104"/>
              <a:gd name="T47" fmla="*/ 58 h 104"/>
              <a:gd name="T48" fmla="*/ 56 w 104"/>
              <a:gd name="T49" fmla="*/ 56 h 104"/>
              <a:gd name="T50" fmla="*/ 61 w 104"/>
              <a:gd name="T51" fmla="*/ 51 h 104"/>
              <a:gd name="T52" fmla="*/ 67 w 104"/>
              <a:gd name="T53" fmla="*/ 59 h 104"/>
              <a:gd name="T54" fmla="*/ 67 w 104"/>
              <a:gd name="T55" fmla="*/ 78 h 104"/>
              <a:gd name="T56" fmla="*/ 79 w 104"/>
              <a:gd name="T57" fmla="*/ 78 h 104"/>
              <a:gd name="T58" fmla="*/ 79 w 104"/>
              <a:gd name="T59"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userDrawn="1"/>
        </p:nvGrpSpPr>
        <p:grpSpPr>
          <a:xfrm>
            <a:off x="7527647" y="4485481"/>
            <a:ext cx="374650" cy="390525"/>
            <a:chOff x="7656513" y="4516438"/>
            <a:chExt cx="374650" cy="390525"/>
          </a:xfrm>
        </p:grpSpPr>
        <p:sp>
          <p:nvSpPr>
            <p:cNvPr id="7" name="Oval 15">
              <a:hlinkClick r:id="rId4"/>
            </p:cNvPr>
            <p:cNvSpPr>
              <a:spLocks noChangeArrowheads="1"/>
            </p:cNvSpPr>
            <p:nvPr/>
          </p:nvSpPr>
          <p:spPr bwMode="auto">
            <a:xfrm>
              <a:off x="7797800" y="4667251"/>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16">
              <a:hlinkClick r:id="rId4"/>
            </p:cNvPr>
            <p:cNvSpPr>
              <a:spLocks noEditPoints="1"/>
            </p:cNvSpPr>
            <p:nvPr/>
          </p:nvSpPr>
          <p:spPr bwMode="auto">
            <a:xfrm>
              <a:off x="7734300" y="4595813"/>
              <a:ext cx="222250" cy="231775"/>
            </a:xfrm>
            <a:custGeom>
              <a:avLst/>
              <a:gdLst>
                <a:gd name="T0" fmla="*/ 58 w 59"/>
                <a:gd name="T1" fmla="*/ 9 h 62"/>
                <a:gd name="T2" fmla="*/ 55 w 59"/>
                <a:gd name="T3" fmla="*/ 5 h 62"/>
                <a:gd name="T4" fmla="*/ 51 w 59"/>
                <a:gd name="T5" fmla="*/ 2 h 62"/>
                <a:gd name="T6" fmla="*/ 44 w 59"/>
                <a:gd name="T7" fmla="*/ 0 h 62"/>
                <a:gd name="T8" fmla="*/ 29 w 59"/>
                <a:gd name="T9" fmla="*/ 0 h 62"/>
                <a:gd name="T10" fmla="*/ 15 w 59"/>
                <a:gd name="T11" fmla="*/ 0 h 62"/>
                <a:gd name="T12" fmla="*/ 8 w 59"/>
                <a:gd name="T13" fmla="*/ 2 h 62"/>
                <a:gd name="T14" fmla="*/ 4 w 59"/>
                <a:gd name="T15" fmla="*/ 5 h 62"/>
                <a:gd name="T16" fmla="*/ 1 w 59"/>
                <a:gd name="T17" fmla="*/ 9 h 62"/>
                <a:gd name="T18" fmla="*/ 0 w 59"/>
                <a:gd name="T19" fmla="*/ 16 h 62"/>
                <a:gd name="T20" fmla="*/ 0 w 59"/>
                <a:gd name="T21" fmla="*/ 31 h 62"/>
                <a:gd name="T22" fmla="*/ 0 w 59"/>
                <a:gd name="T23" fmla="*/ 46 h 62"/>
                <a:gd name="T24" fmla="*/ 1 w 59"/>
                <a:gd name="T25" fmla="*/ 53 h 62"/>
                <a:gd name="T26" fmla="*/ 4 w 59"/>
                <a:gd name="T27" fmla="*/ 58 h 62"/>
                <a:gd name="T28" fmla="*/ 8 w 59"/>
                <a:gd name="T29" fmla="*/ 61 h 62"/>
                <a:gd name="T30" fmla="*/ 15 w 59"/>
                <a:gd name="T31" fmla="*/ 62 h 62"/>
                <a:gd name="T32" fmla="*/ 29 w 59"/>
                <a:gd name="T33" fmla="*/ 62 h 62"/>
                <a:gd name="T34" fmla="*/ 44 w 59"/>
                <a:gd name="T35" fmla="*/ 62 h 62"/>
                <a:gd name="T36" fmla="*/ 51 w 59"/>
                <a:gd name="T37" fmla="*/ 61 h 62"/>
                <a:gd name="T38" fmla="*/ 55 w 59"/>
                <a:gd name="T39" fmla="*/ 58 h 62"/>
                <a:gd name="T40" fmla="*/ 58 w 59"/>
                <a:gd name="T41" fmla="*/ 53 h 62"/>
                <a:gd name="T42" fmla="*/ 59 w 59"/>
                <a:gd name="T43" fmla="*/ 46 h 62"/>
                <a:gd name="T44" fmla="*/ 59 w 59"/>
                <a:gd name="T45" fmla="*/ 31 h 62"/>
                <a:gd name="T46" fmla="*/ 59 w 59"/>
                <a:gd name="T47" fmla="*/ 16 h 62"/>
                <a:gd name="T48" fmla="*/ 58 w 59"/>
                <a:gd name="T49" fmla="*/ 9 h 62"/>
                <a:gd name="T50" fmla="*/ 29 w 59"/>
                <a:gd name="T51" fmla="*/ 50 h 62"/>
                <a:gd name="T52" fmla="*/ 11 w 59"/>
                <a:gd name="T53" fmla="*/ 31 h 62"/>
                <a:gd name="T54" fmla="*/ 29 w 59"/>
                <a:gd name="T55" fmla="*/ 12 h 62"/>
                <a:gd name="T56" fmla="*/ 48 w 59"/>
                <a:gd name="T57" fmla="*/ 31 h 62"/>
                <a:gd name="T58" fmla="*/ 29 w 59"/>
                <a:gd name="T59" fmla="*/ 50 h 62"/>
                <a:gd name="T60" fmla="*/ 49 w 59"/>
                <a:gd name="T61" fmla="*/ 15 h 62"/>
                <a:gd name="T62" fmla="*/ 44 w 59"/>
                <a:gd name="T63" fmla="*/ 11 h 62"/>
                <a:gd name="T64" fmla="*/ 49 w 59"/>
                <a:gd name="T65" fmla="*/ 6 h 62"/>
                <a:gd name="T66" fmla="*/ 53 w 59"/>
                <a:gd name="T67" fmla="*/ 11 h 62"/>
                <a:gd name="T68" fmla="*/ 49 w 59"/>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7">
              <a:hlinkClick r:id="rId5"/>
            </p:cNvPr>
            <p:cNvSpPr>
              <a:spLocks noEditPoints="1"/>
            </p:cNvSpPr>
            <p:nvPr/>
          </p:nvSpPr>
          <p:spPr bwMode="auto">
            <a:xfrm>
              <a:off x="7656513" y="4516438"/>
              <a:ext cx="374650" cy="390525"/>
            </a:xfrm>
            <a:custGeom>
              <a:avLst/>
              <a:gdLst>
                <a:gd name="T0" fmla="*/ 50 w 100"/>
                <a:gd name="T1" fmla="*/ 0 h 104"/>
                <a:gd name="T2" fmla="*/ 0 w 100"/>
                <a:gd name="T3" fmla="*/ 52 h 104"/>
                <a:gd name="T4" fmla="*/ 50 w 100"/>
                <a:gd name="T5" fmla="*/ 104 h 104"/>
                <a:gd name="T6" fmla="*/ 100 w 100"/>
                <a:gd name="T7" fmla="*/ 52 h 104"/>
                <a:gd name="T8" fmla="*/ 50 w 100"/>
                <a:gd name="T9" fmla="*/ 0 h 104"/>
                <a:gd name="T10" fmla="*/ 85 w 100"/>
                <a:gd name="T11" fmla="*/ 77 h 104"/>
                <a:gd name="T12" fmla="*/ 80 w 100"/>
                <a:gd name="T13" fmla="*/ 84 h 104"/>
                <a:gd name="T14" fmla="*/ 74 w 100"/>
                <a:gd name="T15" fmla="*/ 88 h 104"/>
                <a:gd name="T16" fmla="*/ 65 w 100"/>
                <a:gd name="T17" fmla="*/ 90 h 104"/>
                <a:gd name="T18" fmla="*/ 50 w 100"/>
                <a:gd name="T19" fmla="*/ 90 h 104"/>
                <a:gd name="T20" fmla="*/ 35 w 100"/>
                <a:gd name="T21" fmla="*/ 90 h 104"/>
                <a:gd name="T22" fmla="*/ 26 w 100"/>
                <a:gd name="T23" fmla="*/ 88 h 104"/>
                <a:gd name="T24" fmla="*/ 20 w 100"/>
                <a:gd name="T25" fmla="*/ 84 h 104"/>
                <a:gd name="T26" fmla="*/ 16 w 100"/>
                <a:gd name="T27" fmla="*/ 77 h 104"/>
                <a:gd name="T28" fmla="*/ 14 w 100"/>
                <a:gd name="T29" fmla="*/ 68 h 104"/>
                <a:gd name="T30" fmla="*/ 14 w 100"/>
                <a:gd name="T31" fmla="*/ 52 h 104"/>
                <a:gd name="T32" fmla="*/ 14 w 100"/>
                <a:gd name="T33" fmla="*/ 37 h 104"/>
                <a:gd name="T34" fmla="*/ 16 w 100"/>
                <a:gd name="T35" fmla="*/ 27 h 104"/>
                <a:gd name="T36" fmla="*/ 20 w 100"/>
                <a:gd name="T37" fmla="*/ 21 h 104"/>
                <a:gd name="T38" fmla="*/ 26 w 100"/>
                <a:gd name="T39" fmla="*/ 16 h 104"/>
                <a:gd name="T40" fmla="*/ 35 w 100"/>
                <a:gd name="T41" fmla="*/ 15 h 104"/>
                <a:gd name="T42" fmla="*/ 50 w 100"/>
                <a:gd name="T43" fmla="*/ 14 h 104"/>
                <a:gd name="T44" fmla="*/ 65 w 100"/>
                <a:gd name="T45" fmla="*/ 15 h 104"/>
                <a:gd name="T46" fmla="*/ 74 w 100"/>
                <a:gd name="T47" fmla="*/ 16 h 104"/>
                <a:gd name="T48" fmla="*/ 80 w 100"/>
                <a:gd name="T49" fmla="*/ 21 h 104"/>
                <a:gd name="T50" fmla="*/ 85 w 100"/>
                <a:gd name="T51" fmla="*/ 27 h 104"/>
                <a:gd name="T52" fmla="*/ 86 w 100"/>
                <a:gd name="T53" fmla="*/ 37 h 104"/>
                <a:gd name="T54" fmla="*/ 87 w 100"/>
                <a:gd name="T55" fmla="*/ 52 h 104"/>
                <a:gd name="T56" fmla="*/ 86 w 100"/>
                <a:gd name="T57" fmla="*/ 68 h 104"/>
                <a:gd name="T58" fmla="*/ 85 w 100"/>
                <a:gd name="T5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0" name="Shape 190">
            <a:hlinkClick r:id="rId6"/>
          </p:cNvPr>
          <p:cNvSpPr txBox="1">
            <a:spLocks/>
          </p:cNvSpPr>
          <p:nvPr userDrawn="1"/>
        </p:nvSpPr>
        <p:spPr>
          <a:xfrm>
            <a:off x="6660232" y="4199595"/>
            <a:ext cx="1202253" cy="17235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ct val="80000"/>
              </a:lnSpc>
            </a:pPr>
            <a:r>
              <a:rPr lang="fr-FR" sz="1400" cap="none" dirty="0" smtClean="0">
                <a:solidFill>
                  <a:schemeClr val="bg1"/>
                </a:solidFill>
                <a:latin typeface="+mn-lt"/>
                <a:ea typeface="Cabin"/>
                <a:cs typeface="Cabin"/>
                <a:sym typeface="Cabin"/>
              </a:rPr>
              <a:t>groupebpce.fr</a:t>
            </a:r>
            <a:endParaRPr lang="fr-FR" sz="1400" cap="none" dirty="0">
              <a:solidFill>
                <a:schemeClr val="bg1"/>
              </a:solidFill>
              <a:latin typeface="+mn-lt"/>
              <a:ea typeface="Cabin"/>
              <a:cs typeface="Cabin"/>
              <a:sym typeface="Cabin"/>
            </a:endParaRPr>
          </a:p>
        </p:txBody>
      </p:sp>
      <p:grpSp>
        <p:nvGrpSpPr>
          <p:cNvPr id="11" name="Groupe 10"/>
          <p:cNvGrpSpPr/>
          <p:nvPr userDrawn="1"/>
        </p:nvGrpSpPr>
        <p:grpSpPr>
          <a:xfrm>
            <a:off x="7961895" y="4487862"/>
            <a:ext cx="390525" cy="390525"/>
            <a:chOff x="7173964" y="1442837"/>
            <a:chExt cx="390525" cy="390525"/>
          </a:xfrm>
        </p:grpSpPr>
        <p:sp>
          <p:nvSpPr>
            <p:cNvPr id="13" name="Ellipse 12">
              <a:hlinkClick r:id="rId7"/>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41802" y="1548089"/>
              <a:ext cx="254848" cy="180020"/>
              <a:chOff x="7539038" y="5757863"/>
              <a:chExt cx="373063" cy="263525"/>
            </a:xfrm>
          </p:grpSpPr>
          <p:sp>
            <p:nvSpPr>
              <p:cNvPr id="15" name="Freeform 12"/>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3"/>
              <p:cNvSpPr>
                <a:spLocks/>
              </p:cNvSpPr>
              <p:nvPr/>
            </p:nvSpPr>
            <p:spPr bwMode="auto">
              <a:xfrm>
                <a:off x="7688263" y="5832475"/>
                <a:ext cx="100013" cy="104775"/>
              </a:xfrm>
              <a:custGeom>
                <a:avLst/>
                <a:gdLst>
                  <a:gd name="T0" fmla="*/ 0 w 63"/>
                  <a:gd name="T1" fmla="*/ 66 h 66"/>
                  <a:gd name="T2" fmla="*/ 63 w 63"/>
                  <a:gd name="T3" fmla="*/ 33 h 66"/>
                  <a:gd name="T4" fmla="*/ 0 w 63"/>
                  <a:gd name="T5" fmla="*/ 0 h 66"/>
                  <a:gd name="T6" fmla="*/ 0 w 63"/>
                  <a:gd name="T7" fmla="*/ 66 h 66"/>
                </a:gdLst>
                <a:ahLst/>
                <a:cxnLst>
                  <a:cxn ang="0">
                    <a:pos x="T0" y="T1"/>
                  </a:cxn>
                  <a:cxn ang="0">
                    <a:pos x="T2" y="T3"/>
                  </a:cxn>
                  <a:cxn ang="0">
                    <a:pos x="T4" y="T5"/>
                  </a:cxn>
                  <a:cxn ang="0">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4"/>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5"/>
              <p:cNvSpPr>
                <a:spLocks/>
              </p:cNvSpPr>
              <p:nvPr/>
            </p:nvSpPr>
            <p:spPr bwMode="auto">
              <a:xfrm>
                <a:off x="7777163" y="5884863"/>
                <a:ext cx="11113" cy="6350"/>
              </a:xfrm>
              <a:custGeom>
                <a:avLst/>
                <a:gdLst>
                  <a:gd name="T0" fmla="*/ 7 w 7"/>
                  <a:gd name="T1" fmla="*/ 0 h 4"/>
                  <a:gd name="T2" fmla="*/ 0 w 7"/>
                  <a:gd name="T3" fmla="*/ 4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lnTo>
                      <a:pt x="0" y="4"/>
                    </a:ln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16"/>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7"/>
              <p:cNvSpPr>
                <a:spLocks/>
              </p:cNvSpPr>
              <p:nvPr/>
            </p:nvSpPr>
            <p:spPr bwMode="auto">
              <a:xfrm>
                <a:off x="7688263" y="5832475"/>
                <a:ext cx="100013" cy="58738"/>
              </a:xfrm>
              <a:custGeom>
                <a:avLst/>
                <a:gdLst>
                  <a:gd name="T0" fmla="*/ 0 w 63"/>
                  <a:gd name="T1" fmla="*/ 0 h 37"/>
                  <a:gd name="T2" fmla="*/ 56 w 63"/>
                  <a:gd name="T3" fmla="*/ 37 h 37"/>
                  <a:gd name="T4" fmla="*/ 63 w 63"/>
                  <a:gd name="T5" fmla="*/ 33 h 37"/>
                  <a:gd name="T6" fmla="*/ 0 w 63"/>
                  <a:gd name="T7" fmla="*/ 0 h 37"/>
                </a:gdLst>
                <a:ahLst/>
                <a:cxnLst>
                  <a:cxn ang="0">
                    <a:pos x="T0" y="T1"/>
                  </a:cxn>
                  <a:cxn ang="0">
                    <a:pos x="T2" y="T3"/>
                  </a:cxn>
                  <a:cxn ang="0">
                    <a:pos x="T4" y="T5"/>
                  </a:cxn>
                  <a:cxn ang="0">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8"/>
              <p:cNvSpPr>
                <a:spLocks noEditPoints="1"/>
              </p:cNvSpPr>
              <p:nvPr/>
            </p:nvSpPr>
            <p:spPr bwMode="auto">
              <a:xfrm>
                <a:off x="7539038" y="5757863"/>
                <a:ext cx="373063" cy="263525"/>
              </a:xfrm>
              <a:custGeom>
                <a:avLst/>
                <a:gdLst>
                  <a:gd name="T0" fmla="*/ 154 w 156"/>
                  <a:gd name="T1" fmla="*/ 24 h 110"/>
                  <a:gd name="T2" fmla="*/ 148 w 156"/>
                  <a:gd name="T3" fmla="*/ 8 h 110"/>
                  <a:gd name="T4" fmla="*/ 132 w 156"/>
                  <a:gd name="T5" fmla="*/ 2 h 110"/>
                  <a:gd name="T6" fmla="*/ 78 w 156"/>
                  <a:gd name="T7" fmla="*/ 0 h 110"/>
                  <a:gd name="T8" fmla="*/ 78 w 156"/>
                  <a:gd name="T9" fmla="*/ 0 h 110"/>
                  <a:gd name="T10" fmla="*/ 23 w 156"/>
                  <a:gd name="T11" fmla="*/ 2 h 110"/>
                  <a:gd name="T12" fmla="*/ 8 w 156"/>
                  <a:gd name="T13" fmla="*/ 8 h 110"/>
                  <a:gd name="T14" fmla="*/ 2 w 156"/>
                  <a:gd name="T15" fmla="*/ 24 h 110"/>
                  <a:gd name="T16" fmla="*/ 0 w 156"/>
                  <a:gd name="T17" fmla="*/ 49 h 110"/>
                  <a:gd name="T18" fmla="*/ 0 w 156"/>
                  <a:gd name="T19" fmla="*/ 61 h 110"/>
                  <a:gd name="T20" fmla="*/ 2 w 156"/>
                  <a:gd name="T21" fmla="*/ 86 h 110"/>
                  <a:gd name="T22" fmla="*/ 8 w 156"/>
                  <a:gd name="T23" fmla="*/ 101 h 110"/>
                  <a:gd name="T24" fmla="*/ 25 w 156"/>
                  <a:gd name="T25" fmla="*/ 108 h 110"/>
                  <a:gd name="T26" fmla="*/ 78 w 156"/>
                  <a:gd name="T27" fmla="*/ 110 h 110"/>
                  <a:gd name="T28" fmla="*/ 132 w 156"/>
                  <a:gd name="T29" fmla="*/ 108 h 110"/>
                  <a:gd name="T30" fmla="*/ 148 w 156"/>
                  <a:gd name="T31" fmla="*/ 101 h 110"/>
                  <a:gd name="T32" fmla="*/ 154 w 156"/>
                  <a:gd name="T33" fmla="*/ 86 h 110"/>
                  <a:gd name="T34" fmla="*/ 156 w 156"/>
                  <a:gd name="T35" fmla="*/ 61 h 110"/>
                  <a:gd name="T36" fmla="*/ 156 w 156"/>
                  <a:gd name="T37" fmla="*/ 49 h 110"/>
                  <a:gd name="T38" fmla="*/ 154 w 156"/>
                  <a:gd name="T39" fmla="*/ 24 h 110"/>
                  <a:gd name="T40" fmla="*/ 62 w 156"/>
                  <a:gd name="T41" fmla="*/ 75 h 110"/>
                  <a:gd name="T42" fmla="*/ 62 w 156"/>
                  <a:gd name="T43" fmla="*/ 31 h 110"/>
                  <a:gd name="T44" fmla="*/ 104 w 156"/>
                  <a:gd name="T45" fmla="*/ 53 h 110"/>
                  <a:gd name="T46" fmla="*/ 62 w 156"/>
                  <a:gd name="T47"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pic>
        <p:nvPicPr>
          <p:cNvPr id="3" name="Image 2"/>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0" y="1066846"/>
            <a:ext cx="5724128" cy="2825973"/>
          </a:xfrm>
          <a:prstGeom prst="rect">
            <a:avLst/>
          </a:prstGeom>
        </p:spPr>
      </p:pic>
    </p:spTree>
    <p:extLst>
      <p:ext uri="{BB962C8B-B14F-4D97-AF65-F5344CB8AC3E}">
        <p14:creationId xmlns:p14="http://schemas.microsoft.com/office/powerpoint/2010/main" val="18869831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611188" y="447675"/>
            <a:ext cx="8388932" cy="215899"/>
          </a:xfrm>
          <a:prstGeom prst="rect">
            <a:avLst/>
          </a:prstGeom>
        </p:spPr>
        <p:txBody>
          <a:bodyPr lIns="0" tIns="0" rIns="0" bIns="0">
            <a:normAutofit/>
          </a:bodyPr>
          <a:lstStyle>
            <a:lvl1pPr marL="0" indent="0" algn="l">
              <a:buNone/>
              <a:defRPr sz="1600" b="0" i="0" baseline="0">
                <a:solidFill>
                  <a:srgbClr val="4D6995"/>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4" name="Espace réservé du contenu 7"/>
          <p:cNvSpPr>
            <a:spLocks noGrp="1"/>
          </p:cNvSpPr>
          <p:nvPr>
            <p:ph sz="quarter" idx="13"/>
          </p:nvPr>
        </p:nvSpPr>
        <p:spPr>
          <a:xfrm>
            <a:off x="611188" y="807554"/>
            <a:ext cx="8388000" cy="3888432"/>
          </a:xfrm>
        </p:spPr>
        <p:txBody>
          <a:bodyPr>
            <a:normAutofit/>
          </a:bodyPr>
          <a:lstStyle>
            <a:lvl1pPr>
              <a:defRPr sz="2000"/>
            </a:lvl1pPr>
            <a:lvl2pPr>
              <a:defRPr sz="1800"/>
            </a:lvl2pPr>
            <a:lvl3pPr>
              <a:defRPr sz="1600"/>
            </a:lvl3pPr>
            <a:lvl4pPr>
              <a:defRPr sz="1400"/>
            </a:lvl4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6" name="Rectangle 5"/>
          <p:cNvSpPr/>
          <p:nvPr userDrawn="1"/>
        </p:nvSpPr>
        <p:spPr>
          <a:xfrm>
            <a:off x="6948264" y="4921866"/>
            <a:ext cx="187220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064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8"/>
            <a:ext cx="2052228" cy="1888222"/>
          </a:xfrm>
          <a:prstGeom prst="rect">
            <a:avLst/>
          </a:prstGeom>
        </p:spPr>
        <p:txBody>
          <a:bodyPr vert="horz" lIns="0" tIns="45720" rIns="0" bIns="45720" rtlCol="0" anchor="t" anchorCtr="0">
            <a:normAutofit/>
          </a:bodyPr>
          <a:lstStyle/>
          <a:p>
            <a:r>
              <a:rPr lang="fr-FR" dirty="0" smtClean="0"/>
              <a:t>Modifiez le style du titre</a:t>
            </a:r>
            <a:endParaRPr lang="fr-FR" dirty="0"/>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Espace réservé du texte 12"/>
          <p:cNvSpPr>
            <a:spLocks noGrp="1"/>
          </p:cNvSpPr>
          <p:nvPr>
            <p:ph type="body" idx="1"/>
          </p:nvPr>
        </p:nvSpPr>
        <p:spPr>
          <a:xfrm>
            <a:off x="2627784" y="447514"/>
            <a:ext cx="6336704" cy="3793475"/>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p:txBody>
      </p:sp>
      <p:sp>
        <p:nvSpPr>
          <p:cNvPr id="17" name="Espace réservé de la date 3"/>
          <p:cNvSpPr txBox="1">
            <a:spLocks noGrp="1"/>
          </p:cNvSpPr>
          <p:nvPr userDrawn="1"/>
        </p:nvSpPr>
        <p:spPr bwMode="auto">
          <a:xfrm>
            <a:off x="361633" y="4946002"/>
            <a:ext cx="1615827" cy="138499"/>
          </a:xfrm>
          <a:prstGeom prst="rect">
            <a:avLst/>
          </a:prstGeom>
          <a:noFill/>
          <a:ln>
            <a:noFill/>
          </a:ln>
          <a:extLst/>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900" dirty="0" smtClean="0"/>
              <a:t>Relevé</a:t>
            </a:r>
            <a:r>
              <a:rPr lang="fr-FR" sz="900" baseline="0" dirty="0" smtClean="0"/>
              <a:t> annuel des frais ex-post</a:t>
            </a:r>
            <a:endParaRPr lang="fr-FR" sz="900" dirty="0"/>
          </a:p>
        </p:txBody>
      </p:sp>
      <p:sp>
        <p:nvSpPr>
          <p:cNvPr id="18" name="Oval 13"/>
          <p:cNvSpPr txBox="1">
            <a:spLocks noChangeAspect="1" noChangeArrowheads="1"/>
          </p:cNvSpPr>
          <p:nvPr userDrawn="1"/>
        </p:nvSpPr>
        <p:spPr bwMode="auto">
          <a:xfrm>
            <a:off x="71500" y="4946002"/>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cxnSp>
        <p:nvCxnSpPr>
          <p:cNvPr id="22" name="Connecteur droit 21"/>
          <p:cNvCxnSpPr/>
          <p:nvPr userDrawn="1"/>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758496" y="4937918"/>
            <a:ext cx="1278000" cy="154112"/>
          </a:xfrm>
          <a:prstGeom prst="rect">
            <a:avLst/>
          </a:prstGeom>
        </p:spPr>
      </p:pic>
    </p:spTree>
  </p:cSld>
  <p:clrMap bg1="lt1" tx1="dk1" bg2="dk2" tx2="lt2" accent1="accent1" accent2="accent2" accent3="accent3" accent4="accent4" accent5="accent5" accent6="accent6" hlink="hlink" folHlink="folHlink"/>
  <p:sldLayoutIdLst>
    <p:sldLayoutId id="2147483681" r:id="rId1"/>
    <p:sldLayoutId id="2147483698" r:id="rId2"/>
    <p:sldLayoutId id="2147483682" r:id="rId3"/>
    <p:sldLayoutId id="2147483660" r:id="rId4"/>
    <p:sldLayoutId id="2147483667" r:id="rId5"/>
    <p:sldLayoutId id="2147483700"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1" b="131"/>
          <a:stretch>
            <a:fillRect/>
          </a:stretch>
        </p:blipFill>
        <p:spPr>
          <a:xfrm>
            <a:off x="1259632" y="195486"/>
            <a:ext cx="6137783" cy="5155928"/>
          </a:xfrm>
        </p:spPr>
      </p:pic>
      <p:sp>
        <p:nvSpPr>
          <p:cNvPr id="6" name="Titre 5"/>
          <p:cNvSpPr>
            <a:spLocks noGrp="1"/>
          </p:cNvSpPr>
          <p:nvPr>
            <p:ph type="ctrTitle"/>
          </p:nvPr>
        </p:nvSpPr>
        <p:spPr>
          <a:xfrm>
            <a:off x="123270" y="2889845"/>
            <a:ext cx="5891242" cy="1159799"/>
          </a:xfrm>
        </p:spPr>
        <p:txBody>
          <a:bodyPr>
            <a:normAutofit/>
          </a:bodyPr>
          <a:lstStyle/>
          <a:p>
            <a:r>
              <a:rPr lang="fr-FR" sz="2800" dirty="0" smtClean="0"/>
              <a:t>Le Relevé annuel de </a:t>
            </a:r>
            <a:r>
              <a:rPr lang="fr-FR" sz="2800" dirty="0" smtClean="0"/>
              <a:t>frais </a:t>
            </a:r>
            <a:r>
              <a:rPr lang="fr-FR" sz="2800" dirty="0" err="1" smtClean="0"/>
              <a:t>cto-pea</a:t>
            </a:r>
            <a:endParaRPr lang="fr-FR" sz="2800" dirty="0"/>
          </a:p>
        </p:txBody>
      </p:sp>
      <p:sp>
        <p:nvSpPr>
          <p:cNvPr id="7" name="Espace réservé du texte 6"/>
          <p:cNvSpPr>
            <a:spLocks noGrp="1"/>
          </p:cNvSpPr>
          <p:nvPr>
            <p:ph type="body" sz="quarter" idx="10"/>
          </p:nvPr>
        </p:nvSpPr>
        <p:spPr>
          <a:xfrm>
            <a:off x="291318" y="4431478"/>
            <a:ext cx="922455" cy="302955"/>
          </a:xfrm>
        </p:spPr>
        <p:txBody>
          <a:bodyPr/>
          <a:lstStyle/>
          <a:p>
            <a:r>
              <a:rPr lang="fr-FR" dirty="0" smtClean="0"/>
              <a:t>juin 2019</a:t>
            </a:r>
            <a:endParaRPr lang="fr-FR" dirty="0"/>
          </a:p>
        </p:txBody>
      </p:sp>
      <p:sp>
        <p:nvSpPr>
          <p:cNvPr id="8" name="Espace réservé du texte 7"/>
          <p:cNvSpPr>
            <a:spLocks noGrp="1"/>
          </p:cNvSpPr>
          <p:nvPr>
            <p:ph type="body" sz="quarter" idx="11"/>
          </p:nvPr>
        </p:nvSpPr>
        <p:spPr>
          <a:xfrm>
            <a:off x="164810" y="3838189"/>
            <a:ext cx="5827253" cy="430887"/>
          </a:xfrm>
        </p:spPr>
        <p:txBody>
          <a:bodyPr/>
          <a:lstStyle/>
          <a:p>
            <a:r>
              <a:rPr lang="fr-FR" sz="2800" dirty="0" smtClean="0"/>
              <a:t>Guide du conseiller</a:t>
            </a:r>
            <a:endParaRPr lang="fr-FR" sz="2800" dirty="0"/>
          </a:p>
        </p:txBody>
      </p:sp>
    </p:spTree>
    <p:extLst>
      <p:ext uri="{BB962C8B-B14F-4D97-AF65-F5344CB8AC3E}">
        <p14:creationId xmlns:p14="http://schemas.microsoft.com/office/powerpoint/2010/main" val="3541362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t>Savoir ce que recouvre l’exigence de transparence sur les frais</a:t>
            </a:r>
            <a:endParaRPr lang="pt-BR" altLang="en-US" dirty="0"/>
          </a:p>
        </p:txBody>
      </p:sp>
      <p:sp>
        <p:nvSpPr>
          <p:cNvPr id="4" name="Espace réservé du texte 3"/>
          <p:cNvSpPr>
            <a:spLocks noGrp="1"/>
          </p:cNvSpPr>
          <p:nvPr>
            <p:ph type="body" sz="quarter" idx="12"/>
          </p:nvPr>
        </p:nvSpPr>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t>Maîtriser les nouvelles informations destinées aux clients</a:t>
            </a:r>
            <a:endParaRPr lang="pt-BR" altLang="en-US" dirty="0"/>
          </a:p>
        </p:txBody>
      </p:sp>
      <p:sp>
        <p:nvSpPr>
          <p:cNvPr id="6" name="Espace réservé du texte 5"/>
          <p:cNvSpPr>
            <a:spLocks noGrp="1"/>
          </p:cNvSpPr>
          <p:nvPr>
            <p:ph type="body" sz="quarter" idx="14"/>
          </p:nvPr>
        </p:nvSpPr>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t>Expliquer le relevé de frais CTO-PEA</a:t>
            </a:r>
            <a:endParaRPr lang="pt-BR" altLang="en-US"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t>Savoir détailler un relevé (2 cas pratiques)</a:t>
            </a:r>
            <a:endParaRPr lang="pt-BR" altLang="en-US" dirty="0"/>
          </a:p>
        </p:txBody>
      </p:sp>
      <p:sp>
        <p:nvSpPr>
          <p:cNvPr id="10" name="Espace réservé du texte 9"/>
          <p:cNvSpPr>
            <a:spLocks noGrp="1"/>
          </p:cNvSpPr>
          <p:nvPr>
            <p:ph type="body" sz="quarter" idx="18"/>
          </p:nvPr>
        </p:nvSpPr>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t>Expliquer le relevé de frais </a:t>
            </a:r>
            <a:r>
              <a:rPr lang="pt-BR" altLang="en-US" dirty="0" smtClean="0"/>
              <a:t>SCPI</a:t>
            </a:r>
            <a:endParaRPr lang="pt-BR" altLang="en-US" dirty="0"/>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t>Rendre ces informations utiles au </a:t>
            </a:r>
            <a:r>
              <a:rPr lang="pt-BR" altLang="en-US" dirty="0" smtClean="0"/>
              <a:t>client</a:t>
            </a:r>
            <a:endParaRPr lang="pt-BR" altLang="en-US" dirty="0"/>
          </a:p>
        </p:txBody>
      </p:sp>
      <p:sp>
        <p:nvSpPr>
          <p:cNvPr id="13" name="Espace réservé du texte 12"/>
          <p:cNvSpPr>
            <a:spLocks noGrp="1"/>
          </p:cNvSpPr>
          <p:nvPr>
            <p:ph type="body" sz="quarter" idx="20"/>
          </p:nvPr>
        </p:nvSpPr>
        <p:spPr>
          <a:xfrm>
            <a:off x="2127164" y="4047914"/>
            <a:ext cx="576000" cy="576000"/>
          </a:xfrm>
        </p:spPr>
        <p:txBody>
          <a:bodyPr/>
          <a:lstStyle/>
          <a:p>
            <a:r>
              <a:rPr lang="fr-FR" dirty="0" smtClean="0"/>
              <a:t>6</a:t>
            </a:r>
            <a:endParaRPr lang="fr-FR" dirty="0"/>
          </a:p>
        </p:txBody>
      </p:sp>
    </p:spTree>
    <p:extLst>
      <p:ext uri="{BB962C8B-B14F-4D97-AF65-F5344CB8AC3E}">
        <p14:creationId xmlns:p14="http://schemas.microsoft.com/office/powerpoint/2010/main" val="2439018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t>Savoir ce que recouvre l’exigence de transparence sur les frais</a:t>
            </a:r>
            <a:endParaRPr lang="pt-BR" altLang="en-US" dirty="0"/>
          </a:p>
        </p:txBody>
      </p:sp>
      <p:sp>
        <p:nvSpPr>
          <p:cNvPr id="4" name="Espace réservé du texte 3"/>
          <p:cNvSpPr>
            <a:spLocks noGrp="1"/>
          </p:cNvSpPr>
          <p:nvPr>
            <p:ph type="body" sz="quarter" idx="12"/>
          </p:nvPr>
        </p:nvSpPr>
        <p:spPr>
          <a:solidFill>
            <a:schemeClr val="tx2"/>
          </a:solidFill>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solidFill>
                  <a:schemeClr val="tx2"/>
                </a:solidFill>
              </a:rPr>
              <a:t>Maîtriser les nouvelles informations destinées aux clients</a:t>
            </a:r>
            <a:endParaRPr lang="pt-BR" altLang="en-US" dirty="0">
              <a:solidFill>
                <a:schemeClr val="tx2"/>
              </a:solidFill>
            </a:endParaRPr>
          </a:p>
        </p:txBody>
      </p:sp>
      <p:sp>
        <p:nvSpPr>
          <p:cNvPr id="6" name="Espace réservé du texte 5"/>
          <p:cNvSpPr>
            <a:spLocks noGrp="1"/>
          </p:cNvSpPr>
          <p:nvPr>
            <p:ph type="body" sz="quarter" idx="14"/>
          </p:nvPr>
        </p:nvSpPr>
        <p:spPr>
          <a:solidFill>
            <a:schemeClr val="tx2"/>
          </a:solidFill>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solidFill>
                  <a:schemeClr val="tx2"/>
                </a:solidFill>
              </a:rPr>
              <a:t>Expliquer le relevé de frais CTO-PEA</a:t>
            </a:r>
            <a:endParaRPr lang="pt-BR" altLang="en-US" dirty="0">
              <a:solidFill>
                <a:schemeClr val="tx2"/>
              </a:solidFill>
            </a:endParaRPr>
          </a:p>
        </p:txBody>
      </p:sp>
      <p:sp>
        <p:nvSpPr>
          <p:cNvPr id="8" name="Espace réservé du texte 7"/>
          <p:cNvSpPr>
            <a:spLocks noGrp="1"/>
          </p:cNvSpPr>
          <p:nvPr>
            <p:ph type="body" sz="quarter" idx="16"/>
          </p:nvPr>
        </p:nvSpPr>
        <p:spPr>
          <a:solidFill>
            <a:schemeClr val="tx2"/>
          </a:solidFill>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solidFill>
                  <a:schemeClr val="tx2"/>
                </a:solidFill>
              </a:rPr>
              <a:t>Savoir détailler un relevé (2 cas pratiques)</a:t>
            </a:r>
            <a:endParaRPr lang="pt-BR" altLang="en-US" dirty="0">
              <a:solidFill>
                <a:schemeClr val="tx2"/>
              </a:solidFill>
            </a:endParaRPr>
          </a:p>
        </p:txBody>
      </p:sp>
      <p:sp>
        <p:nvSpPr>
          <p:cNvPr id="10" name="Espace réservé du texte 9"/>
          <p:cNvSpPr>
            <a:spLocks noGrp="1"/>
          </p:cNvSpPr>
          <p:nvPr>
            <p:ph type="body" sz="quarter" idx="18"/>
          </p:nvPr>
        </p:nvSpPr>
        <p:spPr>
          <a:solidFill>
            <a:schemeClr val="tx2"/>
          </a:solidFill>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solidFill>
                  <a:schemeClr val="tx2"/>
                </a:solidFill>
              </a:rPr>
              <a:t>Expliquer le relevé de frais </a:t>
            </a:r>
            <a:r>
              <a:rPr lang="pt-BR" altLang="en-US" dirty="0" smtClean="0">
                <a:solidFill>
                  <a:schemeClr val="tx2"/>
                </a:solidFill>
              </a:rPr>
              <a:t>SCPI</a:t>
            </a:r>
            <a:endParaRPr lang="pt-BR" altLang="en-US" dirty="0">
              <a:solidFill>
                <a:schemeClr val="tx2"/>
              </a:solidFill>
            </a:endParaRPr>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solidFill>
                  <a:schemeClr val="tx2"/>
                </a:solidFill>
              </a:rPr>
              <a:t>Rendre ces informations utiles au </a:t>
            </a:r>
            <a:r>
              <a:rPr lang="pt-BR" altLang="en-US" dirty="0" smtClean="0">
                <a:solidFill>
                  <a:schemeClr val="tx2"/>
                </a:solidFill>
              </a:rPr>
              <a:t>client</a:t>
            </a:r>
            <a:endParaRPr lang="pt-BR" altLang="en-US" dirty="0">
              <a:solidFill>
                <a:schemeClr val="tx2"/>
              </a:solidFill>
            </a:endParaRPr>
          </a:p>
        </p:txBody>
      </p:sp>
      <p:sp>
        <p:nvSpPr>
          <p:cNvPr id="13" name="Espace réservé du texte 12"/>
          <p:cNvSpPr>
            <a:spLocks noGrp="1"/>
          </p:cNvSpPr>
          <p:nvPr>
            <p:ph type="body" sz="quarter" idx="20"/>
          </p:nvPr>
        </p:nvSpPr>
        <p:spPr>
          <a:xfrm>
            <a:off x="2127164" y="4047914"/>
            <a:ext cx="576000" cy="576000"/>
          </a:xfrm>
          <a:solidFill>
            <a:schemeClr val="tx2"/>
          </a:solidFill>
          <a:ln>
            <a:noFill/>
          </a:ln>
        </p:spPr>
        <p:txBody>
          <a:bodyPr/>
          <a:lstStyle/>
          <a:p>
            <a:r>
              <a:rPr lang="fr-FR" dirty="0" smtClean="0"/>
              <a:t>6</a:t>
            </a:r>
            <a:endParaRPr lang="fr-FR" dirty="0"/>
          </a:p>
        </p:txBody>
      </p:sp>
    </p:spTree>
    <p:extLst>
      <p:ext uri="{BB962C8B-B14F-4D97-AF65-F5344CB8AC3E}">
        <p14:creationId xmlns:p14="http://schemas.microsoft.com/office/powerpoint/2010/main" val="1759890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rganigramme : Processus 12"/>
          <p:cNvSpPr/>
          <p:nvPr/>
        </p:nvSpPr>
        <p:spPr>
          <a:xfrm>
            <a:off x="2277561" y="380069"/>
            <a:ext cx="399860" cy="412216"/>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droite 20"/>
          <p:cNvSpPr/>
          <p:nvPr/>
        </p:nvSpPr>
        <p:spPr>
          <a:xfrm>
            <a:off x="6732237" y="1531183"/>
            <a:ext cx="2376267" cy="1256591"/>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6980892" y="3966912"/>
            <a:ext cx="2016226" cy="261022"/>
          </a:xfrm>
          <a:prstGeom prst="rect">
            <a:avLst/>
          </a:prstGeom>
          <a:solidFill>
            <a:schemeClr val="bg1">
              <a:lumMod val="5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6989959" y="3669655"/>
            <a:ext cx="2016224" cy="261022"/>
          </a:xfrm>
          <a:prstGeom prst="rect">
            <a:avLst/>
          </a:prstGeom>
          <a:solidFill>
            <a:schemeClr val="accent1">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6996066" y="3379046"/>
            <a:ext cx="2016224" cy="261022"/>
          </a:xfrm>
          <a:prstGeom prst="rect">
            <a:avLst/>
          </a:prstGeom>
          <a:solidFill>
            <a:schemeClr val="accent1">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6928574" y="3897339"/>
            <a:ext cx="2016226" cy="261022"/>
          </a:xfrm>
          <a:prstGeom prst="rect">
            <a:avLst/>
          </a:prstGeom>
          <a:solidFill>
            <a:schemeClr val="bg1">
              <a:lumMod val="5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6928574" y="3601218"/>
            <a:ext cx="2016224" cy="261022"/>
          </a:xfrm>
          <a:prstGeom prst="rect">
            <a:avLst/>
          </a:prstGeom>
          <a:solidFill>
            <a:schemeClr val="accent1">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6928574" y="3316555"/>
            <a:ext cx="2016224" cy="261022"/>
          </a:xfrm>
          <a:prstGeom prst="rect">
            <a:avLst/>
          </a:prstGeom>
          <a:solidFill>
            <a:schemeClr val="accent1">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4716013" y="3258090"/>
            <a:ext cx="2016224" cy="261022"/>
          </a:xfrm>
          <a:prstGeom prst="rect">
            <a:avLst/>
          </a:prstGeom>
          <a:solidFill>
            <a:schemeClr val="accent1">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6867689" y="3255514"/>
            <a:ext cx="2016224" cy="261022"/>
          </a:xfrm>
          <a:prstGeom prst="rect">
            <a:avLst/>
          </a:prstGeom>
          <a:solidFill>
            <a:schemeClr val="accent1">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6867689" y="3827766"/>
            <a:ext cx="2016226" cy="261022"/>
          </a:xfrm>
          <a:prstGeom prst="rect">
            <a:avLst/>
          </a:prstGeom>
          <a:solidFill>
            <a:schemeClr val="bg1">
              <a:lumMod val="5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6876248" y="3539734"/>
            <a:ext cx="2016224" cy="261022"/>
          </a:xfrm>
          <a:prstGeom prst="rect">
            <a:avLst/>
          </a:prstGeom>
          <a:solidFill>
            <a:schemeClr val="accent1">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Titre 81"/>
          <p:cNvSpPr>
            <a:spLocks noGrp="1"/>
          </p:cNvSpPr>
          <p:nvPr>
            <p:ph type="title"/>
          </p:nvPr>
        </p:nvSpPr>
        <p:spPr/>
        <p:txBody>
          <a:bodyPr>
            <a:noAutofit/>
          </a:bodyPr>
          <a:lstStyle/>
          <a:p>
            <a:r>
              <a:rPr lang="pt-BR" altLang="en-US" sz="1600" i="1" dirty="0"/>
              <a:t>Savoir ce que recouvre l’exigence de transparence sur les frais</a:t>
            </a:r>
            <a:br>
              <a:rPr lang="pt-BR" altLang="en-US" sz="1600" i="1" dirty="0"/>
            </a:br>
            <a:r>
              <a:rPr lang="fr-FR" sz="1600" i="1" dirty="0" smtClean="0"/>
              <a:t> </a:t>
            </a:r>
            <a:endParaRPr lang="fr-FR" sz="1600" i="1" dirty="0"/>
          </a:p>
        </p:txBody>
      </p:sp>
      <p:sp>
        <p:nvSpPr>
          <p:cNvPr id="11" name="Espace réservé du contenu 10"/>
          <p:cNvSpPr>
            <a:spLocks noGrp="1"/>
          </p:cNvSpPr>
          <p:nvPr>
            <p:ph idx="1"/>
          </p:nvPr>
        </p:nvSpPr>
        <p:spPr>
          <a:xfrm>
            <a:off x="2677421" y="465815"/>
            <a:ext cx="6336704" cy="1180389"/>
          </a:xfrm>
        </p:spPr>
        <p:txBody>
          <a:bodyPr>
            <a:noAutofit/>
          </a:bodyPr>
          <a:lstStyle/>
          <a:p>
            <a:pPr marL="0" indent="0">
              <a:buNone/>
            </a:pPr>
            <a:r>
              <a:rPr lang="fr-FR" sz="1000" b="1" dirty="0" smtClean="0">
                <a:solidFill>
                  <a:schemeClr val="accent1"/>
                </a:solidFill>
                <a:latin typeface="Arial Narrow" panose="020B0606020202030204" pitchFamily="34" charset="0"/>
              </a:rPr>
              <a:t>La réglementation MIF2 exige d’informer le client sur l’ensemble des frais liés à ses opérations financières :</a:t>
            </a:r>
          </a:p>
          <a:p>
            <a:pPr lvl="1">
              <a:buFont typeface="Arial" panose="020B0604020202020204" pitchFamily="34" charset="0"/>
              <a:buChar char="•"/>
            </a:pPr>
            <a:r>
              <a:rPr lang="fr-FR" sz="1000" b="1" dirty="0" smtClean="0">
                <a:solidFill>
                  <a:schemeClr val="accent1"/>
                </a:solidFill>
                <a:latin typeface="Arial Narrow" panose="020B0606020202030204" pitchFamily="34" charset="0"/>
              </a:rPr>
              <a:t>lors du conseil, en estimant précisément les frais avant la transaction </a:t>
            </a:r>
            <a:r>
              <a:rPr lang="fr-FR" sz="1000" b="1" i="1" dirty="0" smtClean="0">
                <a:solidFill>
                  <a:schemeClr val="accent1"/>
                </a:solidFill>
                <a:latin typeface="Arial Narrow" panose="020B0606020202030204" pitchFamily="34" charset="0"/>
              </a:rPr>
              <a:t>(frais ex-ante)</a:t>
            </a:r>
          </a:p>
          <a:p>
            <a:pPr lvl="1">
              <a:buFont typeface="Arial" panose="020B0604020202020204" pitchFamily="34" charset="0"/>
              <a:buChar char="•"/>
            </a:pPr>
            <a:r>
              <a:rPr lang="fr-FR" sz="1000" b="1" dirty="0" smtClean="0">
                <a:solidFill>
                  <a:schemeClr val="accent1"/>
                </a:solidFill>
                <a:latin typeface="Arial Narrow" panose="020B0606020202030204" pitchFamily="34" charset="0"/>
              </a:rPr>
              <a:t>dans la durée, en produisant un relevé annuel spécifique </a:t>
            </a:r>
            <a:r>
              <a:rPr lang="fr-FR" sz="1000" b="1" i="1" dirty="0" smtClean="0">
                <a:solidFill>
                  <a:schemeClr val="accent1"/>
                </a:solidFill>
                <a:latin typeface="Arial Narrow" panose="020B0606020202030204" pitchFamily="34" charset="0"/>
              </a:rPr>
              <a:t>(frais ex-post).</a:t>
            </a:r>
          </a:p>
          <a:p>
            <a:pPr marL="61912" indent="0">
              <a:buNone/>
            </a:pPr>
            <a:endParaRPr lang="fr-FR" sz="1000" b="1" dirty="0">
              <a:solidFill>
                <a:schemeClr val="accent1"/>
              </a:solidFill>
              <a:latin typeface="Arial Narrow" panose="020B0606020202030204" pitchFamily="34" charset="0"/>
            </a:endParaRPr>
          </a:p>
          <a:p>
            <a:pPr marL="61912" indent="0">
              <a:buNone/>
            </a:pPr>
            <a:r>
              <a:rPr lang="fr-FR" sz="1000" b="1" dirty="0" smtClean="0">
                <a:solidFill>
                  <a:schemeClr val="accent1"/>
                </a:solidFill>
                <a:latin typeface="Arial Narrow" panose="020B0606020202030204" pitchFamily="34" charset="0"/>
              </a:rPr>
              <a:t>Cette information prendra différentes formes, selon que l’on se situe avant ou après les opérations engagées.</a:t>
            </a:r>
            <a:endParaRPr lang="fr-FR" sz="1000" b="1" dirty="0">
              <a:solidFill>
                <a:schemeClr val="accent1"/>
              </a:solidFill>
              <a:latin typeface="Arial Narrow" panose="020B0606020202030204" pitchFamily="34" charset="0"/>
            </a:endParaRPr>
          </a:p>
        </p:txBody>
      </p:sp>
      <p:sp>
        <p:nvSpPr>
          <p:cNvPr id="2" name="Rectangle 1"/>
          <p:cNvSpPr/>
          <p:nvPr/>
        </p:nvSpPr>
        <p:spPr>
          <a:xfrm>
            <a:off x="2555776" y="3261258"/>
            <a:ext cx="2016224" cy="261022"/>
          </a:xfrm>
          <a:prstGeom prst="rect">
            <a:avLst/>
          </a:prstGeom>
          <a:solidFill>
            <a:schemeClr val="accent1">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559141" y="3551390"/>
            <a:ext cx="2016224" cy="261022"/>
          </a:xfrm>
          <a:prstGeom prst="rect">
            <a:avLst/>
          </a:prstGeom>
          <a:solidFill>
            <a:schemeClr val="accent1">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555775" y="3852581"/>
            <a:ext cx="2016226" cy="261022"/>
          </a:xfrm>
          <a:prstGeom prst="rect">
            <a:avLst/>
          </a:prstGeom>
          <a:solidFill>
            <a:schemeClr val="bg1">
              <a:lumMod val="5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2555775" y="3284047"/>
            <a:ext cx="2000597" cy="215444"/>
          </a:xfrm>
          <a:prstGeom prst="rect">
            <a:avLst/>
          </a:prstGeom>
          <a:noFill/>
        </p:spPr>
        <p:txBody>
          <a:bodyPr wrap="square" rtlCol="0">
            <a:spAutoFit/>
          </a:bodyPr>
          <a:lstStyle/>
          <a:p>
            <a:pPr algn="ctr"/>
            <a:r>
              <a:rPr lang="fr-FR" sz="800" dirty="0" smtClean="0">
                <a:solidFill>
                  <a:schemeClr val="bg1"/>
                </a:solidFill>
                <a:latin typeface="Arial Narrow" panose="020B0606020202030204" pitchFamily="34" charset="0"/>
              </a:rPr>
              <a:t>- Frais directs liés au service d’investissement</a:t>
            </a:r>
            <a:endParaRPr lang="fr-FR" sz="800" dirty="0">
              <a:solidFill>
                <a:schemeClr val="bg1"/>
              </a:solidFill>
              <a:latin typeface="Arial Narrow" panose="020B0606020202030204" pitchFamily="34" charset="0"/>
            </a:endParaRPr>
          </a:p>
        </p:txBody>
      </p:sp>
      <p:sp>
        <p:nvSpPr>
          <p:cNvPr id="14" name="ZoneTexte 13"/>
          <p:cNvSpPr txBox="1"/>
          <p:nvPr/>
        </p:nvSpPr>
        <p:spPr>
          <a:xfrm>
            <a:off x="6876257" y="3294113"/>
            <a:ext cx="2007655" cy="215444"/>
          </a:xfrm>
          <a:prstGeom prst="rect">
            <a:avLst/>
          </a:prstGeom>
          <a:noFill/>
        </p:spPr>
        <p:txBody>
          <a:bodyPr wrap="square" rtlCol="0">
            <a:spAutoFit/>
          </a:bodyPr>
          <a:lstStyle/>
          <a:p>
            <a:pPr algn="ctr"/>
            <a:r>
              <a:rPr lang="fr-FR" sz="800" dirty="0" smtClean="0">
                <a:solidFill>
                  <a:schemeClr val="bg1"/>
                </a:solidFill>
                <a:latin typeface="Arial Narrow" panose="020B0606020202030204" pitchFamily="34" charset="0"/>
              </a:rPr>
              <a:t>- Frais directs liés au services d’investissement</a:t>
            </a:r>
            <a:endParaRPr lang="fr-FR" sz="800" dirty="0">
              <a:solidFill>
                <a:schemeClr val="bg1"/>
              </a:solidFill>
              <a:latin typeface="Arial Narrow" panose="020B0606020202030204" pitchFamily="34" charset="0"/>
            </a:endParaRPr>
          </a:p>
        </p:txBody>
      </p:sp>
      <p:sp>
        <p:nvSpPr>
          <p:cNvPr id="16" name="ZoneTexte 15"/>
          <p:cNvSpPr txBox="1"/>
          <p:nvPr/>
        </p:nvSpPr>
        <p:spPr>
          <a:xfrm>
            <a:off x="2559139" y="3565024"/>
            <a:ext cx="2016225" cy="215444"/>
          </a:xfrm>
          <a:prstGeom prst="rect">
            <a:avLst/>
          </a:prstGeom>
          <a:noFill/>
        </p:spPr>
        <p:txBody>
          <a:bodyPr wrap="square" rtlCol="0">
            <a:spAutoFit/>
          </a:bodyPr>
          <a:lstStyle/>
          <a:p>
            <a:pPr algn="ctr"/>
            <a:r>
              <a:rPr lang="fr-FR" sz="800" dirty="0" smtClean="0">
                <a:solidFill>
                  <a:schemeClr val="tx1"/>
                </a:solidFill>
                <a:latin typeface="Arial Narrow" panose="020B0606020202030204" pitchFamily="34" charset="0"/>
              </a:rPr>
              <a:t>- Frais directs liés au produit (OPC)</a:t>
            </a:r>
            <a:endParaRPr lang="fr-FR" sz="800" dirty="0">
              <a:solidFill>
                <a:schemeClr val="tx1"/>
              </a:solidFill>
              <a:latin typeface="Arial Narrow" panose="020B0606020202030204" pitchFamily="34" charset="0"/>
            </a:endParaRPr>
          </a:p>
        </p:txBody>
      </p:sp>
      <p:sp>
        <p:nvSpPr>
          <p:cNvPr id="17" name="ZoneTexte 16"/>
          <p:cNvSpPr txBox="1"/>
          <p:nvPr/>
        </p:nvSpPr>
        <p:spPr>
          <a:xfrm>
            <a:off x="2511955" y="3884525"/>
            <a:ext cx="2088235" cy="215444"/>
          </a:xfrm>
          <a:prstGeom prst="rect">
            <a:avLst/>
          </a:prstGeom>
          <a:noFill/>
        </p:spPr>
        <p:txBody>
          <a:bodyPr wrap="square" rtlCol="0">
            <a:spAutoFit/>
          </a:bodyPr>
          <a:lstStyle/>
          <a:p>
            <a:pPr algn="ctr"/>
            <a:r>
              <a:rPr lang="fr-FR" sz="800" dirty="0" smtClean="0">
                <a:solidFill>
                  <a:schemeClr val="bg1"/>
                </a:solidFill>
                <a:latin typeface="Arial Narrow" panose="020B0606020202030204" pitchFamily="34" charset="0"/>
              </a:rPr>
              <a:t>- Frais indirects supportés par l’OPC (Année 1)</a:t>
            </a:r>
            <a:endParaRPr lang="fr-FR" sz="800" dirty="0">
              <a:solidFill>
                <a:schemeClr val="bg1"/>
              </a:solidFill>
              <a:latin typeface="Arial Narrow" panose="020B0606020202030204" pitchFamily="34" charset="0"/>
            </a:endParaRPr>
          </a:p>
        </p:txBody>
      </p:sp>
      <p:sp>
        <p:nvSpPr>
          <p:cNvPr id="19" name="ZoneTexte 18"/>
          <p:cNvSpPr txBox="1"/>
          <p:nvPr/>
        </p:nvSpPr>
        <p:spPr>
          <a:xfrm>
            <a:off x="6876256" y="3850555"/>
            <a:ext cx="2007657" cy="215444"/>
          </a:xfrm>
          <a:prstGeom prst="rect">
            <a:avLst/>
          </a:prstGeom>
          <a:noFill/>
        </p:spPr>
        <p:txBody>
          <a:bodyPr wrap="square" rtlCol="0">
            <a:spAutoFit/>
          </a:bodyPr>
          <a:lstStyle/>
          <a:p>
            <a:pPr algn="ctr"/>
            <a:r>
              <a:rPr lang="fr-FR" sz="800" dirty="0" smtClean="0">
                <a:solidFill>
                  <a:schemeClr val="bg1"/>
                </a:solidFill>
                <a:latin typeface="Arial Narrow" panose="020B0606020202030204" pitchFamily="34" charset="0"/>
              </a:rPr>
              <a:t>- Frais indirects supportés par les produits</a:t>
            </a:r>
            <a:endParaRPr lang="fr-FR" sz="800" dirty="0">
              <a:solidFill>
                <a:schemeClr val="bg1"/>
              </a:solidFill>
              <a:latin typeface="Arial Narrow" panose="020B0606020202030204" pitchFamily="34" charset="0"/>
            </a:endParaRPr>
          </a:p>
        </p:txBody>
      </p:sp>
      <p:sp>
        <p:nvSpPr>
          <p:cNvPr id="20" name="ZoneTexte 19"/>
          <p:cNvSpPr txBox="1"/>
          <p:nvPr/>
        </p:nvSpPr>
        <p:spPr>
          <a:xfrm>
            <a:off x="4716012" y="3284047"/>
            <a:ext cx="2016225" cy="215444"/>
          </a:xfrm>
          <a:prstGeom prst="rect">
            <a:avLst/>
          </a:prstGeom>
          <a:noFill/>
        </p:spPr>
        <p:txBody>
          <a:bodyPr wrap="square" rtlCol="0">
            <a:spAutoFit/>
          </a:bodyPr>
          <a:lstStyle/>
          <a:p>
            <a:pPr algn="ctr"/>
            <a:r>
              <a:rPr lang="fr-FR" sz="800" dirty="0" smtClean="0">
                <a:solidFill>
                  <a:schemeClr val="bg1"/>
                </a:solidFill>
                <a:latin typeface="Arial Narrow" panose="020B0606020202030204" pitchFamily="34" charset="0"/>
              </a:rPr>
              <a:t>- Frais directs liés au service d’investissement</a:t>
            </a:r>
            <a:endParaRPr lang="fr-FR" sz="800" dirty="0">
              <a:solidFill>
                <a:schemeClr val="bg1"/>
              </a:solidFill>
              <a:latin typeface="Arial Narrow" panose="020B0606020202030204" pitchFamily="34" charset="0"/>
            </a:endParaRPr>
          </a:p>
        </p:txBody>
      </p:sp>
      <p:sp>
        <p:nvSpPr>
          <p:cNvPr id="31" name="ZoneTexte 30"/>
          <p:cNvSpPr txBox="1"/>
          <p:nvPr/>
        </p:nvSpPr>
        <p:spPr>
          <a:xfrm>
            <a:off x="6814863" y="3581449"/>
            <a:ext cx="2129935" cy="215444"/>
          </a:xfrm>
          <a:prstGeom prst="rect">
            <a:avLst/>
          </a:prstGeom>
          <a:noFill/>
        </p:spPr>
        <p:txBody>
          <a:bodyPr wrap="square" rtlCol="0">
            <a:spAutoFit/>
          </a:bodyPr>
          <a:lstStyle/>
          <a:p>
            <a:pPr algn="ctr"/>
            <a:r>
              <a:rPr lang="fr-FR" sz="800" dirty="0" smtClean="0">
                <a:solidFill>
                  <a:schemeClr val="tx1"/>
                </a:solidFill>
                <a:latin typeface="Arial Narrow" panose="020B0606020202030204" pitchFamily="34" charset="0"/>
              </a:rPr>
              <a:t>- Frais directs liés aux produits</a:t>
            </a:r>
            <a:endParaRPr lang="fr-FR" sz="800" dirty="0">
              <a:solidFill>
                <a:schemeClr val="tx1"/>
              </a:solidFill>
              <a:latin typeface="Arial Narrow" panose="020B0606020202030204" pitchFamily="34" charset="0"/>
            </a:endParaRPr>
          </a:p>
        </p:txBody>
      </p:sp>
      <p:sp>
        <p:nvSpPr>
          <p:cNvPr id="36" name="Rectangle 35"/>
          <p:cNvSpPr/>
          <p:nvPr/>
        </p:nvSpPr>
        <p:spPr>
          <a:xfrm>
            <a:off x="4719379" y="3551390"/>
            <a:ext cx="2016224" cy="261022"/>
          </a:xfrm>
          <a:prstGeom prst="rect">
            <a:avLst/>
          </a:prstGeom>
          <a:solidFill>
            <a:schemeClr val="accent1">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p:cNvSpPr txBox="1"/>
          <p:nvPr/>
        </p:nvSpPr>
        <p:spPr>
          <a:xfrm>
            <a:off x="4719377" y="3565024"/>
            <a:ext cx="2016225" cy="215444"/>
          </a:xfrm>
          <a:prstGeom prst="rect">
            <a:avLst/>
          </a:prstGeom>
          <a:noFill/>
        </p:spPr>
        <p:txBody>
          <a:bodyPr wrap="square" rtlCol="0">
            <a:spAutoFit/>
          </a:bodyPr>
          <a:lstStyle/>
          <a:p>
            <a:pPr algn="ctr"/>
            <a:r>
              <a:rPr lang="fr-FR" sz="800" dirty="0" smtClean="0">
                <a:solidFill>
                  <a:schemeClr val="tx1"/>
                </a:solidFill>
                <a:latin typeface="Arial Narrow" panose="020B0606020202030204" pitchFamily="34" charset="0"/>
              </a:rPr>
              <a:t>- Frais directs liés au produit</a:t>
            </a:r>
            <a:endParaRPr lang="fr-FR" sz="800" dirty="0">
              <a:solidFill>
                <a:schemeClr val="tx1"/>
              </a:solidFill>
              <a:latin typeface="Arial Narrow" panose="020B0606020202030204" pitchFamily="34" charset="0"/>
            </a:endParaRPr>
          </a:p>
        </p:txBody>
      </p:sp>
      <p:sp>
        <p:nvSpPr>
          <p:cNvPr id="42" name="Flèche droite 41"/>
          <p:cNvSpPr/>
          <p:nvPr/>
        </p:nvSpPr>
        <p:spPr>
          <a:xfrm>
            <a:off x="4600190" y="1525562"/>
            <a:ext cx="2548777" cy="1256591"/>
          </a:xfrm>
          <a:prstGeom prst="rightArrow">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droite 40"/>
          <p:cNvSpPr/>
          <p:nvPr/>
        </p:nvSpPr>
        <p:spPr>
          <a:xfrm>
            <a:off x="2508424" y="1513496"/>
            <a:ext cx="2520506" cy="1256591"/>
          </a:xfrm>
          <a:prstGeom prst="rightArrow">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454242" y="1839966"/>
            <a:ext cx="2273824" cy="1338828"/>
          </a:xfrm>
          <a:prstGeom prst="rect">
            <a:avLst/>
          </a:prstGeom>
          <a:noFill/>
        </p:spPr>
        <p:txBody>
          <a:bodyPr wrap="square" rtlCol="0">
            <a:spAutoFit/>
          </a:bodyPr>
          <a:lstStyle/>
          <a:p>
            <a:pPr algn="ctr"/>
            <a:r>
              <a:rPr lang="fr-FR" b="1" dirty="0" smtClean="0">
                <a:solidFill>
                  <a:schemeClr val="accent1">
                    <a:lumMod val="60000"/>
                    <a:lumOff val="40000"/>
                  </a:schemeClr>
                </a:solidFill>
                <a:latin typeface="Arial Narrow" panose="020B0606020202030204" pitchFamily="34" charset="0"/>
              </a:rPr>
              <a:t>VISION EX-ANTE </a:t>
            </a:r>
          </a:p>
          <a:p>
            <a:pPr algn="ctr"/>
            <a:r>
              <a:rPr lang="fr-FR" sz="900" b="1" dirty="0" smtClean="0">
                <a:latin typeface="Arial Narrow" panose="020B0606020202030204" pitchFamily="34" charset="0"/>
              </a:rPr>
              <a:t>= </a:t>
            </a:r>
          </a:p>
          <a:p>
            <a:pPr algn="ctr"/>
            <a:r>
              <a:rPr lang="fr-FR" sz="900" b="1" dirty="0" smtClean="0">
                <a:latin typeface="Arial Narrow" panose="020B0606020202030204" pitchFamily="34" charset="0"/>
              </a:rPr>
              <a:t>une estimation des frais avant la transaction</a:t>
            </a:r>
          </a:p>
          <a:p>
            <a:pPr algn="ctr"/>
            <a:endParaRPr lang="fr-FR" sz="900" b="1" dirty="0" smtClean="0">
              <a:latin typeface="Arial Narrow" panose="020B0606020202030204" pitchFamily="34" charset="0"/>
            </a:endParaRPr>
          </a:p>
          <a:p>
            <a:pPr algn="just"/>
            <a:r>
              <a:rPr lang="fr-FR" sz="800" dirty="0" smtClean="0">
                <a:solidFill>
                  <a:schemeClr val="accent1"/>
                </a:solidFill>
                <a:latin typeface="Arial Narrow" panose="020B0606020202030204" pitchFamily="34" charset="0"/>
              </a:rPr>
              <a:t>Lors </a:t>
            </a:r>
            <a:r>
              <a:rPr lang="fr-FR" sz="800" dirty="0">
                <a:solidFill>
                  <a:schemeClr val="accent1"/>
                </a:solidFill>
                <a:latin typeface="Arial Narrow" panose="020B0606020202030204" pitchFamily="34" charset="0"/>
              </a:rPr>
              <a:t>de la délivrance du </a:t>
            </a:r>
            <a:r>
              <a:rPr lang="fr-FR" sz="800" dirty="0" smtClean="0">
                <a:solidFill>
                  <a:schemeClr val="accent1"/>
                </a:solidFill>
                <a:latin typeface="Arial Narrow" panose="020B0606020202030204" pitchFamily="34" charset="0"/>
              </a:rPr>
              <a:t>conseil, un calcul précis des frais directs et indirects liés aux produits proposés est remis au client via la </a:t>
            </a:r>
            <a:r>
              <a:rPr lang="fr-FR" sz="800" b="1" dirty="0" smtClean="0">
                <a:solidFill>
                  <a:schemeClr val="accent1"/>
                </a:solidFill>
                <a:latin typeface="Arial Narrow" panose="020B0606020202030204" pitchFamily="34" charset="0"/>
              </a:rPr>
              <a:t>Synthèse épargne*. </a:t>
            </a:r>
            <a:r>
              <a:rPr lang="fr-FR" sz="800" dirty="0" smtClean="0">
                <a:solidFill>
                  <a:schemeClr val="accent1"/>
                </a:solidFill>
                <a:latin typeface="Arial Narrow" panose="020B0606020202030204" pitchFamily="34" charset="0"/>
              </a:rPr>
              <a:t>Il s’agit d’une </a:t>
            </a:r>
            <a:r>
              <a:rPr lang="fr-FR" sz="800" b="1" dirty="0" smtClean="0">
                <a:solidFill>
                  <a:schemeClr val="accent1"/>
                </a:solidFill>
                <a:latin typeface="Arial Narrow" panose="020B0606020202030204" pitchFamily="34" charset="0"/>
              </a:rPr>
              <a:t>estimation</a:t>
            </a:r>
            <a:r>
              <a:rPr lang="fr-FR" sz="800" dirty="0" smtClean="0">
                <a:solidFill>
                  <a:schemeClr val="accent1"/>
                </a:solidFill>
                <a:latin typeface="Arial Narrow" panose="020B0606020202030204" pitchFamily="34" charset="0"/>
              </a:rPr>
              <a:t> basée sur les informations tarifaires remontées par l’établissement et  les divers producteurs.</a:t>
            </a:r>
            <a:endParaRPr lang="fr-FR" sz="800" dirty="0">
              <a:solidFill>
                <a:schemeClr val="accent1"/>
              </a:solidFill>
              <a:latin typeface="Arial Narrow" panose="020B0606020202030204" pitchFamily="34" charset="0"/>
            </a:endParaRPr>
          </a:p>
        </p:txBody>
      </p:sp>
      <p:sp>
        <p:nvSpPr>
          <p:cNvPr id="9" name="Arc 8"/>
          <p:cNvSpPr/>
          <p:nvPr/>
        </p:nvSpPr>
        <p:spPr>
          <a:xfrm rot="20547223">
            <a:off x="2375587" y="2424026"/>
            <a:ext cx="870915" cy="261022"/>
          </a:xfrm>
          <a:prstGeom prst="arc">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C00000"/>
              </a:solidFill>
            </a:endParaRPr>
          </a:p>
        </p:txBody>
      </p:sp>
      <p:sp>
        <p:nvSpPr>
          <p:cNvPr id="7" name="ZoneTexte 6"/>
          <p:cNvSpPr txBox="1"/>
          <p:nvPr/>
        </p:nvSpPr>
        <p:spPr>
          <a:xfrm>
            <a:off x="4720972" y="1849013"/>
            <a:ext cx="2016225" cy="1092607"/>
          </a:xfrm>
          <a:prstGeom prst="rect">
            <a:avLst/>
          </a:prstGeom>
          <a:noFill/>
        </p:spPr>
        <p:txBody>
          <a:bodyPr wrap="square" rtlCol="0" anchor="ctr">
            <a:spAutoFit/>
          </a:bodyPr>
          <a:lstStyle/>
          <a:p>
            <a:pPr algn="ctr"/>
            <a:r>
              <a:rPr lang="fr-FR" b="1" dirty="0" smtClean="0">
                <a:latin typeface="Arial Narrow" panose="020B0606020202030204" pitchFamily="34" charset="0"/>
              </a:rPr>
              <a:t> </a:t>
            </a:r>
            <a:r>
              <a:rPr lang="fr-FR" b="1" dirty="0" smtClean="0">
                <a:solidFill>
                  <a:schemeClr val="accent1">
                    <a:lumMod val="60000"/>
                    <a:lumOff val="40000"/>
                  </a:schemeClr>
                </a:solidFill>
                <a:latin typeface="Arial Narrow" panose="020B0606020202030204" pitchFamily="34" charset="0"/>
              </a:rPr>
              <a:t>À LA TRANSACTION </a:t>
            </a:r>
          </a:p>
          <a:p>
            <a:pPr algn="ctr"/>
            <a:r>
              <a:rPr lang="fr-FR" sz="900" b="1" dirty="0" smtClean="0">
                <a:latin typeface="Arial Narrow" panose="020B0606020202030204" pitchFamily="34" charset="0"/>
              </a:rPr>
              <a:t>= </a:t>
            </a:r>
          </a:p>
          <a:p>
            <a:pPr algn="ctr"/>
            <a:r>
              <a:rPr lang="fr-FR" sz="900" b="1" dirty="0" smtClean="0">
                <a:latin typeface="Arial Narrow" panose="020B0606020202030204" pitchFamily="34" charset="0"/>
              </a:rPr>
              <a:t>L’indication des frais directs</a:t>
            </a:r>
          </a:p>
          <a:p>
            <a:pPr algn="ctr"/>
            <a:endParaRPr lang="fr-FR" sz="900" b="1" dirty="0" smtClean="0">
              <a:latin typeface="Arial Narrow" panose="020B0606020202030204" pitchFamily="34" charset="0"/>
            </a:endParaRPr>
          </a:p>
          <a:p>
            <a:pPr algn="ctr"/>
            <a:r>
              <a:rPr lang="fr-FR" sz="800" dirty="0" smtClean="0">
                <a:solidFill>
                  <a:schemeClr val="accent1"/>
                </a:solidFill>
                <a:latin typeface="Arial Narrow" panose="020B0606020202030204" pitchFamily="34" charset="0"/>
              </a:rPr>
              <a:t>Les </a:t>
            </a:r>
            <a:r>
              <a:rPr lang="fr-FR" sz="800" b="1" dirty="0" smtClean="0">
                <a:solidFill>
                  <a:schemeClr val="accent1"/>
                </a:solidFill>
                <a:latin typeface="Arial Narrow" panose="020B0606020202030204" pitchFamily="34" charset="0"/>
              </a:rPr>
              <a:t>frais directs </a:t>
            </a:r>
            <a:r>
              <a:rPr lang="fr-FR" sz="800" dirty="0" smtClean="0">
                <a:solidFill>
                  <a:schemeClr val="accent1"/>
                </a:solidFill>
                <a:latin typeface="Arial Narrow" panose="020B0606020202030204" pitchFamily="34" charset="0"/>
              </a:rPr>
              <a:t>perçus lors de la transaction se rapportent au service d’investissement et/ou à l’instrument financier lui-même.</a:t>
            </a:r>
            <a:endParaRPr lang="fr-FR" sz="800" dirty="0">
              <a:solidFill>
                <a:schemeClr val="accent1"/>
              </a:solidFill>
              <a:latin typeface="Arial Narrow" panose="020B0606020202030204" pitchFamily="34" charset="0"/>
            </a:endParaRPr>
          </a:p>
        </p:txBody>
      </p:sp>
      <p:sp>
        <p:nvSpPr>
          <p:cNvPr id="8" name="ZoneTexte 7"/>
          <p:cNvSpPr txBox="1"/>
          <p:nvPr/>
        </p:nvSpPr>
        <p:spPr>
          <a:xfrm>
            <a:off x="6820267" y="1843384"/>
            <a:ext cx="2132906" cy="1446550"/>
          </a:xfrm>
          <a:prstGeom prst="rect">
            <a:avLst/>
          </a:prstGeom>
          <a:noFill/>
        </p:spPr>
        <p:txBody>
          <a:bodyPr wrap="square" rtlCol="0">
            <a:spAutoFit/>
          </a:bodyPr>
          <a:lstStyle/>
          <a:p>
            <a:pPr algn="ctr"/>
            <a:r>
              <a:rPr lang="fr-FR" b="1" dirty="0" smtClean="0">
                <a:solidFill>
                  <a:schemeClr val="accent1">
                    <a:lumMod val="60000"/>
                    <a:lumOff val="40000"/>
                  </a:schemeClr>
                </a:solidFill>
                <a:latin typeface="Arial Narrow" panose="020B0606020202030204" pitchFamily="34" charset="0"/>
              </a:rPr>
              <a:t>VISION EX-POST</a:t>
            </a:r>
          </a:p>
          <a:p>
            <a:pPr algn="ctr"/>
            <a:r>
              <a:rPr lang="fr-FR" sz="900" b="1" dirty="0" smtClean="0">
                <a:latin typeface="Arial Narrow" panose="020B0606020202030204" pitchFamily="34" charset="0"/>
              </a:rPr>
              <a:t>= </a:t>
            </a:r>
          </a:p>
          <a:p>
            <a:pPr algn="ctr"/>
            <a:r>
              <a:rPr lang="fr-FR" sz="900" b="1" dirty="0" smtClean="0">
                <a:latin typeface="Arial Narrow" panose="020B0606020202030204" pitchFamily="34" charset="0"/>
              </a:rPr>
              <a:t>le relevé exhaustif des frais de l’année</a:t>
            </a:r>
          </a:p>
          <a:p>
            <a:pPr algn="ctr"/>
            <a:endParaRPr lang="fr-FR" sz="800" dirty="0" smtClean="0">
              <a:latin typeface="Arial Narrow" panose="020B0606020202030204" pitchFamily="34" charset="0"/>
            </a:endParaRPr>
          </a:p>
          <a:p>
            <a:pPr algn="ctr"/>
            <a:r>
              <a:rPr lang="fr-FR" sz="800" dirty="0" smtClean="0">
                <a:solidFill>
                  <a:schemeClr val="accent1"/>
                </a:solidFill>
                <a:latin typeface="Arial Narrow" panose="020B0606020202030204" pitchFamily="34" charset="0"/>
              </a:rPr>
              <a:t>Un relevé spécifique reprend le  </a:t>
            </a:r>
            <a:r>
              <a:rPr lang="fr-FR" sz="800" b="1" dirty="0" smtClean="0">
                <a:solidFill>
                  <a:schemeClr val="accent1"/>
                </a:solidFill>
                <a:latin typeface="Arial Narrow" panose="020B0606020202030204" pitchFamily="34" charset="0"/>
              </a:rPr>
              <a:t>total des frais directs et indirects enregistrés dans l’année </a:t>
            </a:r>
            <a:r>
              <a:rPr lang="fr-FR" sz="800" dirty="0" smtClean="0">
                <a:solidFill>
                  <a:schemeClr val="accent1"/>
                </a:solidFill>
                <a:latin typeface="Arial Narrow" panose="020B0606020202030204" pitchFamily="34" charset="0"/>
              </a:rPr>
              <a:t>sur le CTO/PEA. Ces frais se rapportent aux produits détenus, aux opérations effectuées sur la période ainsi qu’aux différents services décrits dans la convention de compte. </a:t>
            </a:r>
            <a:endParaRPr lang="fr-FR" sz="800" dirty="0" smtClean="0">
              <a:solidFill>
                <a:srgbClr val="00B050"/>
              </a:solidFill>
              <a:latin typeface="Arial Narrow" panose="020B0606020202030204" pitchFamily="34" charset="0"/>
            </a:endParaRPr>
          </a:p>
        </p:txBody>
      </p:sp>
      <p:sp>
        <p:nvSpPr>
          <p:cNvPr id="40" name="Arc 39"/>
          <p:cNvSpPr/>
          <p:nvPr/>
        </p:nvSpPr>
        <p:spPr>
          <a:xfrm rot="20547223">
            <a:off x="7040466" y="2451459"/>
            <a:ext cx="870915" cy="261022"/>
          </a:xfrm>
          <a:prstGeom prst="arc">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C00000"/>
              </a:solidFill>
            </a:endParaRPr>
          </a:p>
        </p:txBody>
      </p:sp>
      <p:sp>
        <p:nvSpPr>
          <p:cNvPr id="4" name="ZoneTexte 3"/>
          <p:cNvSpPr txBox="1"/>
          <p:nvPr/>
        </p:nvSpPr>
        <p:spPr>
          <a:xfrm>
            <a:off x="2440291" y="4395442"/>
            <a:ext cx="6436373" cy="584775"/>
          </a:xfrm>
          <a:prstGeom prst="rect">
            <a:avLst/>
          </a:prstGeom>
          <a:noFill/>
        </p:spPr>
        <p:txBody>
          <a:bodyPr wrap="square" rtlCol="0">
            <a:spAutoFit/>
          </a:bodyPr>
          <a:lstStyle/>
          <a:p>
            <a:r>
              <a:rPr lang="fr-FR" sz="800" i="1" dirty="0" smtClean="0">
                <a:latin typeface="Arial Narrow" panose="020B0606020202030204" pitchFamily="34" charset="0"/>
              </a:rPr>
              <a:t>* Les frais ex-ante des OPC apparaissent dans la synthèse du parcours transitoire </a:t>
            </a:r>
            <a:r>
              <a:rPr lang="fr-FR" sz="800" i="1" dirty="0" err="1" smtClean="0">
                <a:latin typeface="Arial Narrow" panose="020B0606020202030204" pitchFamily="34" charset="0"/>
              </a:rPr>
              <a:t>Mysys</a:t>
            </a:r>
            <a:r>
              <a:rPr lang="fr-FR" sz="800" i="1" dirty="0" smtClean="0">
                <a:latin typeface="Arial Narrow" panose="020B0606020202030204" pitchFamily="34" charset="0"/>
              </a:rPr>
              <a:t> depuis le 15/04/2019 et seront intégrés dans la synthèse LEA fin 2019. En dehors </a:t>
            </a:r>
            <a:r>
              <a:rPr lang="fr-FR" sz="800" i="1" dirty="0">
                <a:latin typeface="Arial Narrow" panose="020B0606020202030204" pitchFamily="34" charset="0"/>
              </a:rPr>
              <a:t>de la synthèse épargne, les frais </a:t>
            </a:r>
            <a:r>
              <a:rPr lang="fr-FR" sz="800" i="1" dirty="0" smtClean="0">
                <a:latin typeface="Arial Narrow" panose="020B0606020202030204" pitchFamily="34" charset="0"/>
              </a:rPr>
              <a:t>sont mentionnés </a:t>
            </a:r>
            <a:r>
              <a:rPr lang="fr-FR" sz="800" i="1" dirty="0">
                <a:latin typeface="Arial Narrow" panose="020B0606020202030204" pitchFamily="34" charset="0"/>
              </a:rPr>
              <a:t>sur les bulletins de souscription Platine et/ou les bulletins remis par les producteurs, mais également sur les écrans OIC quand le client est sur internet.</a:t>
            </a:r>
          </a:p>
          <a:p>
            <a:r>
              <a:rPr lang="fr-FR" sz="800" i="1" dirty="0" smtClean="0">
                <a:latin typeface="Arial Narrow" panose="020B0606020202030204" pitchFamily="34" charset="0"/>
              </a:rPr>
              <a:t>.</a:t>
            </a:r>
            <a:endParaRPr lang="fr-FR" sz="800" i="1" dirty="0">
              <a:latin typeface="Arial Narrow" panose="020B0606020202030204" pitchFamily="34" charset="0"/>
            </a:endParaRPr>
          </a:p>
        </p:txBody>
      </p:sp>
      <p:sp>
        <p:nvSpPr>
          <p:cNvPr id="6" name="ZoneTexte 5"/>
          <p:cNvSpPr txBox="1"/>
          <p:nvPr/>
        </p:nvSpPr>
        <p:spPr>
          <a:xfrm>
            <a:off x="2477491" y="1626663"/>
            <a:ext cx="2251884" cy="230832"/>
          </a:xfrm>
          <a:prstGeom prst="rect">
            <a:avLst/>
          </a:prstGeom>
          <a:noFill/>
        </p:spPr>
        <p:txBody>
          <a:bodyPr wrap="square" rtlCol="0">
            <a:spAutoFit/>
          </a:bodyPr>
          <a:lstStyle/>
          <a:p>
            <a:pPr algn="ctr"/>
            <a:r>
              <a:rPr lang="fr-FR" sz="900" b="1" i="1" dirty="0" smtClean="0">
                <a:solidFill>
                  <a:schemeClr val="bg1">
                    <a:lumMod val="65000"/>
                  </a:schemeClr>
                </a:solidFill>
                <a:latin typeface="Arial Narrow" panose="020B0606020202030204" pitchFamily="34" charset="0"/>
              </a:rPr>
              <a:t>Avant l’opération</a:t>
            </a:r>
            <a:endParaRPr lang="fr-FR" sz="900" b="1" i="1" dirty="0">
              <a:solidFill>
                <a:schemeClr val="bg1">
                  <a:lumMod val="65000"/>
                </a:schemeClr>
              </a:solidFill>
              <a:latin typeface="Arial Narrow" panose="020B0606020202030204" pitchFamily="34" charset="0"/>
            </a:endParaRPr>
          </a:p>
        </p:txBody>
      </p:sp>
      <p:sp>
        <p:nvSpPr>
          <p:cNvPr id="43" name="ZoneTexte 42"/>
          <p:cNvSpPr txBox="1"/>
          <p:nvPr/>
        </p:nvSpPr>
        <p:spPr>
          <a:xfrm>
            <a:off x="4568481" y="1616099"/>
            <a:ext cx="2251884" cy="230832"/>
          </a:xfrm>
          <a:prstGeom prst="rect">
            <a:avLst/>
          </a:prstGeom>
          <a:noFill/>
        </p:spPr>
        <p:txBody>
          <a:bodyPr wrap="square" rtlCol="0">
            <a:spAutoFit/>
          </a:bodyPr>
          <a:lstStyle/>
          <a:p>
            <a:pPr algn="ctr"/>
            <a:r>
              <a:rPr lang="fr-FR" sz="900" b="1" i="1" dirty="0" smtClean="0">
                <a:solidFill>
                  <a:schemeClr val="bg1">
                    <a:lumMod val="65000"/>
                  </a:schemeClr>
                </a:solidFill>
                <a:latin typeface="Arial Narrow" panose="020B0606020202030204" pitchFamily="34" charset="0"/>
              </a:rPr>
              <a:t>Lors de l’opération</a:t>
            </a:r>
            <a:endParaRPr lang="fr-FR" sz="900" b="1" i="1" dirty="0">
              <a:solidFill>
                <a:schemeClr val="bg1">
                  <a:lumMod val="65000"/>
                </a:schemeClr>
              </a:solidFill>
              <a:latin typeface="Arial Narrow" panose="020B0606020202030204" pitchFamily="34" charset="0"/>
            </a:endParaRPr>
          </a:p>
        </p:txBody>
      </p:sp>
      <p:sp>
        <p:nvSpPr>
          <p:cNvPr id="44" name="ZoneTexte 43"/>
          <p:cNvSpPr txBox="1"/>
          <p:nvPr/>
        </p:nvSpPr>
        <p:spPr>
          <a:xfrm>
            <a:off x="6825969" y="1634217"/>
            <a:ext cx="2251884" cy="230832"/>
          </a:xfrm>
          <a:prstGeom prst="rect">
            <a:avLst/>
          </a:prstGeom>
          <a:noFill/>
        </p:spPr>
        <p:txBody>
          <a:bodyPr wrap="square" rtlCol="0">
            <a:spAutoFit/>
          </a:bodyPr>
          <a:lstStyle/>
          <a:p>
            <a:pPr algn="ctr"/>
            <a:r>
              <a:rPr lang="fr-FR" sz="900" b="1" i="1" dirty="0" smtClean="0">
                <a:solidFill>
                  <a:schemeClr val="bg1">
                    <a:lumMod val="65000"/>
                  </a:schemeClr>
                </a:solidFill>
                <a:latin typeface="Arial Narrow" panose="020B0606020202030204" pitchFamily="34" charset="0"/>
              </a:rPr>
              <a:t>Après l’opération</a:t>
            </a:r>
            <a:endParaRPr lang="fr-FR" sz="900" b="1" i="1" dirty="0">
              <a:solidFill>
                <a:schemeClr val="bg1">
                  <a:lumMod val="65000"/>
                </a:schemeClr>
              </a:solidFill>
              <a:latin typeface="Arial Narrow" panose="020B0606020202030204" pitchFamily="34" charset="0"/>
            </a:endParaRPr>
          </a:p>
        </p:txBody>
      </p:sp>
      <p:grpSp>
        <p:nvGrpSpPr>
          <p:cNvPr id="45" name="Groupe 44"/>
          <p:cNvGrpSpPr/>
          <p:nvPr/>
        </p:nvGrpSpPr>
        <p:grpSpPr>
          <a:xfrm>
            <a:off x="2247610" y="446748"/>
            <a:ext cx="399860" cy="278857"/>
            <a:chOff x="3603626" y="3363913"/>
            <a:chExt cx="1371600" cy="1111250"/>
          </a:xfrm>
          <a:solidFill>
            <a:schemeClr val="accent1"/>
          </a:solidFill>
        </p:grpSpPr>
        <p:sp>
          <p:nvSpPr>
            <p:cNvPr id="46" name="Freeform 7"/>
            <p:cNvSpPr>
              <a:spLocks/>
            </p:cNvSpPr>
            <p:nvPr/>
          </p:nvSpPr>
          <p:spPr bwMode="auto">
            <a:xfrm>
              <a:off x="3603626" y="3363913"/>
              <a:ext cx="1371600" cy="481013"/>
            </a:xfrm>
            <a:custGeom>
              <a:avLst/>
              <a:gdLst>
                <a:gd name="T0" fmla="*/ 7 w 366"/>
                <a:gd name="T1" fmla="*/ 89 h 128"/>
                <a:gd name="T2" fmla="*/ 183 w 366"/>
                <a:gd name="T3" fmla="*/ 0 h 128"/>
                <a:gd name="T4" fmla="*/ 359 w 366"/>
                <a:gd name="T5" fmla="*/ 89 h 128"/>
                <a:gd name="T6" fmla="*/ 355 w 366"/>
                <a:gd name="T7" fmla="*/ 104 h 128"/>
                <a:gd name="T8" fmla="*/ 339 w 366"/>
                <a:gd name="T9" fmla="*/ 104 h 128"/>
                <a:gd name="T10" fmla="*/ 339 w 366"/>
                <a:gd name="T11" fmla="*/ 120 h 128"/>
                <a:gd name="T12" fmla="*/ 331 w 366"/>
                <a:gd name="T13" fmla="*/ 128 h 128"/>
                <a:gd name="T14" fmla="*/ 35 w 366"/>
                <a:gd name="T15" fmla="*/ 128 h 128"/>
                <a:gd name="T16" fmla="*/ 27 w 366"/>
                <a:gd name="T17" fmla="*/ 120 h 128"/>
                <a:gd name="T18" fmla="*/ 27 w 366"/>
                <a:gd name="T19" fmla="*/ 104 h 128"/>
                <a:gd name="T20" fmla="*/ 11 w 366"/>
                <a:gd name="T21" fmla="*/ 104 h 128"/>
                <a:gd name="T22" fmla="*/ 7 w 366"/>
                <a:gd name="T23"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6" h="128">
                  <a:moveTo>
                    <a:pt x="7" y="89"/>
                  </a:moveTo>
                  <a:cubicBezTo>
                    <a:pt x="183" y="0"/>
                    <a:pt x="183" y="0"/>
                    <a:pt x="183" y="0"/>
                  </a:cubicBezTo>
                  <a:cubicBezTo>
                    <a:pt x="359" y="89"/>
                    <a:pt x="359" y="89"/>
                    <a:pt x="359" y="89"/>
                  </a:cubicBezTo>
                  <a:cubicBezTo>
                    <a:pt x="366" y="93"/>
                    <a:pt x="363" y="104"/>
                    <a:pt x="355" y="104"/>
                  </a:cubicBezTo>
                  <a:cubicBezTo>
                    <a:pt x="339" y="104"/>
                    <a:pt x="339" y="104"/>
                    <a:pt x="339" y="104"/>
                  </a:cubicBezTo>
                  <a:cubicBezTo>
                    <a:pt x="339" y="120"/>
                    <a:pt x="339" y="120"/>
                    <a:pt x="339" y="120"/>
                  </a:cubicBezTo>
                  <a:cubicBezTo>
                    <a:pt x="339" y="124"/>
                    <a:pt x="335" y="128"/>
                    <a:pt x="331" y="128"/>
                  </a:cubicBezTo>
                  <a:cubicBezTo>
                    <a:pt x="35" y="128"/>
                    <a:pt x="35" y="128"/>
                    <a:pt x="35" y="128"/>
                  </a:cubicBezTo>
                  <a:cubicBezTo>
                    <a:pt x="31" y="128"/>
                    <a:pt x="27" y="124"/>
                    <a:pt x="27" y="120"/>
                  </a:cubicBezTo>
                  <a:cubicBezTo>
                    <a:pt x="27" y="104"/>
                    <a:pt x="27" y="104"/>
                    <a:pt x="27" y="104"/>
                  </a:cubicBezTo>
                  <a:cubicBezTo>
                    <a:pt x="11" y="104"/>
                    <a:pt x="11" y="104"/>
                    <a:pt x="11" y="104"/>
                  </a:cubicBezTo>
                  <a:cubicBezTo>
                    <a:pt x="3" y="104"/>
                    <a:pt x="0" y="93"/>
                    <a:pt x="7"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8"/>
            <p:cNvSpPr>
              <a:spLocks/>
            </p:cNvSpPr>
            <p:nvPr/>
          </p:nvSpPr>
          <p:spPr bwMode="auto">
            <a:xfrm>
              <a:off x="3705226" y="3903663"/>
              <a:ext cx="1168400" cy="571500"/>
            </a:xfrm>
            <a:custGeom>
              <a:avLst/>
              <a:gdLst>
                <a:gd name="T0" fmla="*/ 60 w 312"/>
                <a:gd name="T1" fmla="*/ 0 h 152"/>
                <a:gd name="T2" fmla="*/ 24 w 312"/>
                <a:gd name="T3" fmla="*/ 0 h 152"/>
                <a:gd name="T4" fmla="*/ 20 w 312"/>
                <a:gd name="T5" fmla="*/ 4 h 152"/>
                <a:gd name="T6" fmla="*/ 20 w 312"/>
                <a:gd name="T7" fmla="*/ 112 h 152"/>
                <a:gd name="T8" fmla="*/ 8 w 312"/>
                <a:gd name="T9" fmla="*/ 112 h 152"/>
                <a:gd name="T10" fmla="*/ 0 w 312"/>
                <a:gd name="T11" fmla="*/ 120 h 152"/>
                <a:gd name="T12" fmla="*/ 0 w 312"/>
                <a:gd name="T13" fmla="*/ 152 h 152"/>
                <a:gd name="T14" fmla="*/ 312 w 312"/>
                <a:gd name="T15" fmla="*/ 152 h 152"/>
                <a:gd name="T16" fmla="*/ 312 w 312"/>
                <a:gd name="T17" fmla="*/ 120 h 152"/>
                <a:gd name="T18" fmla="*/ 304 w 312"/>
                <a:gd name="T19" fmla="*/ 112 h 152"/>
                <a:gd name="T20" fmla="*/ 292 w 312"/>
                <a:gd name="T21" fmla="*/ 112 h 152"/>
                <a:gd name="T22" fmla="*/ 292 w 312"/>
                <a:gd name="T23" fmla="*/ 4 h 152"/>
                <a:gd name="T24" fmla="*/ 288 w 312"/>
                <a:gd name="T25" fmla="*/ 0 h 152"/>
                <a:gd name="T26" fmla="*/ 252 w 312"/>
                <a:gd name="T27" fmla="*/ 0 h 152"/>
                <a:gd name="T28" fmla="*/ 248 w 312"/>
                <a:gd name="T29" fmla="*/ 4 h 152"/>
                <a:gd name="T30" fmla="*/ 248 w 312"/>
                <a:gd name="T31" fmla="*/ 112 h 152"/>
                <a:gd name="T32" fmla="*/ 216 w 312"/>
                <a:gd name="T33" fmla="*/ 112 h 152"/>
                <a:gd name="T34" fmla="*/ 216 w 312"/>
                <a:gd name="T35" fmla="*/ 4 h 152"/>
                <a:gd name="T36" fmla="*/ 212 w 312"/>
                <a:gd name="T37" fmla="*/ 0 h 152"/>
                <a:gd name="T38" fmla="*/ 176 w 312"/>
                <a:gd name="T39" fmla="*/ 0 h 152"/>
                <a:gd name="T40" fmla="*/ 172 w 312"/>
                <a:gd name="T41" fmla="*/ 4 h 152"/>
                <a:gd name="T42" fmla="*/ 172 w 312"/>
                <a:gd name="T43" fmla="*/ 112 h 152"/>
                <a:gd name="T44" fmla="*/ 140 w 312"/>
                <a:gd name="T45" fmla="*/ 112 h 152"/>
                <a:gd name="T46" fmla="*/ 140 w 312"/>
                <a:gd name="T47" fmla="*/ 4 h 152"/>
                <a:gd name="T48" fmla="*/ 136 w 312"/>
                <a:gd name="T49" fmla="*/ 0 h 152"/>
                <a:gd name="T50" fmla="*/ 100 w 312"/>
                <a:gd name="T51" fmla="*/ 0 h 152"/>
                <a:gd name="T52" fmla="*/ 96 w 312"/>
                <a:gd name="T53" fmla="*/ 4 h 152"/>
                <a:gd name="T54" fmla="*/ 96 w 312"/>
                <a:gd name="T55" fmla="*/ 112 h 152"/>
                <a:gd name="T56" fmla="*/ 64 w 312"/>
                <a:gd name="T57" fmla="*/ 112 h 152"/>
                <a:gd name="T58" fmla="*/ 64 w 312"/>
                <a:gd name="T59" fmla="*/ 4 h 152"/>
                <a:gd name="T60" fmla="*/ 60 w 312"/>
                <a:gd name="T6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152">
                  <a:moveTo>
                    <a:pt x="60" y="0"/>
                  </a:moveTo>
                  <a:cubicBezTo>
                    <a:pt x="24" y="0"/>
                    <a:pt x="24" y="0"/>
                    <a:pt x="24" y="0"/>
                  </a:cubicBezTo>
                  <a:cubicBezTo>
                    <a:pt x="22" y="0"/>
                    <a:pt x="20" y="2"/>
                    <a:pt x="20" y="4"/>
                  </a:cubicBezTo>
                  <a:cubicBezTo>
                    <a:pt x="20" y="112"/>
                    <a:pt x="20" y="112"/>
                    <a:pt x="20" y="112"/>
                  </a:cubicBezTo>
                  <a:cubicBezTo>
                    <a:pt x="8" y="112"/>
                    <a:pt x="8" y="112"/>
                    <a:pt x="8" y="112"/>
                  </a:cubicBezTo>
                  <a:cubicBezTo>
                    <a:pt x="4" y="112"/>
                    <a:pt x="0" y="116"/>
                    <a:pt x="0" y="120"/>
                  </a:cubicBezTo>
                  <a:cubicBezTo>
                    <a:pt x="0" y="152"/>
                    <a:pt x="0" y="152"/>
                    <a:pt x="0" y="152"/>
                  </a:cubicBezTo>
                  <a:cubicBezTo>
                    <a:pt x="312" y="152"/>
                    <a:pt x="312" y="152"/>
                    <a:pt x="312" y="152"/>
                  </a:cubicBezTo>
                  <a:cubicBezTo>
                    <a:pt x="312" y="120"/>
                    <a:pt x="312" y="120"/>
                    <a:pt x="312" y="120"/>
                  </a:cubicBezTo>
                  <a:cubicBezTo>
                    <a:pt x="312" y="116"/>
                    <a:pt x="308" y="112"/>
                    <a:pt x="304" y="112"/>
                  </a:cubicBezTo>
                  <a:cubicBezTo>
                    <a:pt x="292" y="112"/>
                    <a:pt x="292" y="112"/>
                    <a:pt x="292" y="112"/>
                  </a:cubicBezTo>
                  <a:cubicBezTo>
                    <a:pt x="292" y="4"/>
                    <a:pt x="292" y="4"/>
                    <a:pt x="292" y="4"/>
                  </a:cubicBezTo>
                  <a:cubicBezTo>
                    <a:pt x="292" y="2"/>
                    <a:pt x="290" y="0"/>
                    <a:pt x="288" y="0"/>
                  </a:cubicBezTo>
                  <a:cubicBezTo>
                    <a:pt x="252" y="0"/>
                    <a:pt x="252" y="0"/>
                    <a:pt x="252" y="0"/>
                  </a:cubicBezTo>
                  <a:cubicBezTo>
                    <a:pt x="250" y="0"/>
                    <a:pt x="248" y="2"/>
                    <a:pt x="248" y="4"/>
                  </a:cubicBezTo>
                  <a:cubicBezTo>
                    <a:pt x="248" y="112"/>
                    <a:pt x="248" y="112"/>
                    <a:pt x="248" y="112"/>
                  </a:cubicBezTo>
                  <a:cubicBezTo>
                    <a:pt x="216" y="112"/>
                    <a:pt x="216" y="112"/>
                    <a:pt x="216" y="112"/>
                  </a:cubicBezTo>
                  <a:cubicBezTo>
                    <a:pt x="216" y="4"/>
                    <a:pt x="216" y="4"/>
                    <a:pt x="216" y="4"/>
                  </a:cubicBezTo>
                  <a:cubicBezTo>
                    <a:pt x="216" y="2"/>
                    <a:pt x="214" y="0"/>
                    <a:pt x="212" y="0"/>
                  </a:cubicBezTo>
                  <a:cubicBezTo>
                    <a:pt x="176" y="0"/>
                    <a:pt x="176" y="0"/>
                    <a:pt x="176" y="0"/>
                  </a:cubicBezTo>
                  <a:cubicBezTo>
                    <a:pt x="174" y="0"/>
                    <a:pt x="172" y="2"/>
                    <a:pt x="172" y="4"/>
                  </a:cubicBezTo>
                  <a:cubicBezTo>
                    <a:pt x="172" y="112"/>
                    <a:pt x="172" y="112"/>
                    <a:pt x="172" y="112"/>
                  </a:cubicBezTo>
                  <a:cubicBezTo>
                    <a:pt x="140" y="112"/>
                    <a:pt x="140" y="112"/>
                    <a:pt x="140" y="112"/>
                  </a:cubicBezTo>
                  <a:cubicBezTo>
                    <a:pt x="140" y="4"/>
                    <a:pt x="140" y="4"/>
                    <a:pt x="140" y="4"/>
                  </a:cubicBezTo>
                  <a:cubicBezTo>
                    <a:pt x="140" y="2"/>
                    <a:pt x="138" y="0"/>
                    <a:pt x="136" y="0"/>
                  </a:cubicBezTo>
                  <a:cubicBezTo>
                    <a:pt x="100" y="0"/>
                    <a:pt x="100" y="0"/>
                    <a:pt x="100" y="0"/>
                  </a:cubicBezTo>
                  <a:cubicBezTo>
                    <a:pt x="98" y="0"/>
                    <a:pt x="96" y="2"/>
                    <a:pt x="96" y="4"/>
                  </a:cubicBezTo>
                  <a:cubicBezTo>
                    <a:pt x="96" y="112"/>
                    <a:pt x="96" y="112"/>
                    <a:pt x="96" y="112"/>
                  </a:cubicBezTo>
                  <a:cubicBezTo>
                    <a:pt x="64" y="112"/>
                    <a:pt x="64" y="112"/>
                    <a:pt x="64" y="112"/>
                  </a:cubicBezTo>
                  <a:cubicBezTo>
                    <a:pt x="64" y="4"/>
                    <a:pt x="64" y="4"/>
                    <a:pt x="64" y="4"/>
                  </a:cubicBezTo>
                  <a:cubicBezTo>
                    <a:pt x="64" y="2"/>
                    <a:pt x="62"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3067609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solidFill>
            <a:schemeClr val="tx2"/>
          </a:solidFill>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solidFill>
                  <a:schemeClr val="tx2"/>
                </a:solidFill>
              </a:rPr>
              <a:t>Savoir ce que recouvre l’exigence de transparence sur les frais</a:t>
            </a:r>
            <a:endParaRPr lang="pt-BR" altLang="en-US" dirty="0">
              <a:solidFill>
                <a:schemeClr val="tx2"/>
              </a:solidFill>
            </a:endParaRPr>
          </a:p>
        </p:txBody>
      </p:sp>
      <p:sp>
        <p:nvSpPr>
          <p:cNvPr id="4" name="Espace réservé du texte 3"/>
          <p:cNvSpPr>
            <a:spLocks noGrp="1"/>
          </p:cNvSpPr>
          <p:nvPr>
            <p:ph type="body" sz="quarter" idx="12"/>
          </p:nvPr>
        </p:nvSpPr>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t>Maîtriser les nouvelles informations destinées aux clients</a:t>
            </a:r>
            <a:endParaRPr lang="pt-BR" altLang="en-US" dirty="0"/>
          </a:p>
        </p:txBody>
      </p:sp>
      <p:sp>
        <p:nvSpPr>
          <p:cNvPr id="6" name="Espace réservé du texte 5"/>
          <p:cNvSpPr>
            <a:spLocks noGrp="1"/>
          </p:cNvSpPr>
          <p:nvPr>
            <p:ph type="body" sz="quarter" idx="14"/>
          </p:nvPr>
        </p:nvSpPr>
        <p:spPr>
          <a:solidFill>
            <a:schemeClr val="tx2"/>
          </a:solidFill>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solidFill>
                  <a:schemeClr val="tx2"/>
                </a:solidFill>
              </a:rPr>
              <a:t>Expliquer le relevé de frais CTO-PEA</a:t>
            </a:r>
            <a:endParaRPr lang="pt-BR" altLang="en-US" dirty="0">
              <a:solidFill>
                <a:schemeClr val="tx2"/>
              </a:solidFill>
            </a:endParaRPr>
          </a:p>
        </p:txBody>
      </p:sp>
      <p:sp>
        <p:nvSpPr>
          <p:cNvPr id="8" name="Espace réservé du texte 7"/>
          <p:cNvSpPr>
            <a:spLocks noGrp="1"/>
          </p:cNvSpPr>
          <p:nvPr>
            <p:ph type="body" sz="quarter" idx="16"/>
          </p:nvPr>
        </p:nvSpPr>
        <p:spPr>
          <a:solidFill>
            <a:schemeClr val="tx2"/>
          </a:solidFill>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solidFill>
                  <a:schemeClr val="tx2"/>
                </a:solidFill>
              </a:rPr>
              <a:t>Savoir détailler un relevé (2 cas pratiques)</a:t>
            </a:r>
            <a:endParaRPr lang="pt-BR" altLang="en-US" dirty="0">
              <a:solidFill>
                <a:schemeClr val="tx2"/>
              </a:solidFill>
            </a:endParaRPr>
          </a:p>
        </p:txBody>
      </p:sp>
      <p:sp>
        <p:nvSpPr>
          <p:cNvPr id="10" name="Espace réservé du texte 9"/>
          <p:cNvSpPr>
            <a:spLocks noGrp="1"/>
          </p:cNvSpPr>
          <p:nvPr>
            <p:ph type="body" sz="quarter" idx="18"/>
          </p:nvPr>
        </p:nvSpPr>
        <p:spPr>
          <a:solidFill>
            <a:schemeClr val="tx2"/>
          </a:solidFill>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solidFill>
                  <a:schemeClr val="tx2"/>
                </a:solidFill>
              </a:rPr>
              <a:t>Expliquer le relevé de frais </a:t>
            </a:r>
            <a:r>
              <a:rPr lang="pt-BR" altLang="en-US" dirty="0" smtClean="0">
                <a:solidFill>
                  <a:schemeClr val="tx2"/>
                </a:solidFill>
              </a:rPr>
              <a:t>SCPI</a:t>
            </a:r>
            <a:endParaRPr lang="pt-BR" altLang="en-US" dirty="0">
              <a:solidFill>
                <a:schemeClr val="tx2"/>
              </a:solidFill>
            </a:endParaRPr>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solidFill>
                  <a:schemeClr val="tx2"/>
                </a:solidFill>
              </a:rPr>
              <a:t>Rendre ces informations utiles au </a:t>
            </a:r>
            <a:r>
              <a:rPr lang="pt-BR" altLang="en-US" dirty="0" smtClean="0">
                <a:solidFill>
                  <a:schemeClr val="tx2"/>
                </a:solidFill>
              </a:rPr>
              <a:t>client</a:t>
            </a:r>
            <a:endParaRPr lang="pt-BR" altLang="en-US" dirty="0">
              <a:solidFill>
                <a:schemeClr val="tx2"/>
              </a:solidFill>
            </a:endParaRPr>
          </a:p>
        </p:txBody>
      </p:sp>
      <p:sp>
        <p:nvSpPr>
          <p:cNvPr id="13" name="Espace réservé du texte 12"/>
          <p:cNvSpPr>
            <a:spLocks noGrp="1"/>
          </p:cNvSpPr>
          <p:nvPr>
            <p:ph type="body" sz="quarter" idx="20"/>
          </p:nvPr>
        </p:nvSpPr>
        <p:spPr>
          <a:xfrm>
            <a:off x="2127164" y="4047914"/>
            <a:ext cx="576000" cy="576000"/>
          </a:xfrm>
          <a:solidFill>
            <a:schemeClr val="tx2"/>
          </a:solidFill>
        </p:spPr>
        <p:txBody>
          <a:bodyPr/>
          <a:lstStyle/>
          <a:p>
            <a:r>
              <a:rPr lang="fr-FR" dirty="0" smtClean="0"/>
              <a:t>6</a:t>
            </a:r>
            <a:endParaRPr lang="fr-FR" dirty="0"/>
          </a:p>
        </p:txBody>
      </p:sp>
    </p:spTree>
    <p:extLst>
      <p:ext uri="{BB962C8B-B14F-4D97-AF65-F5344CB8AC3E}">
        <p14:creationId xmlns:p14="http://schemas.microsoft.com/office/powerpoint/2010/main" val="390833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66702" y="483518"/>
            <a:ext cx="6336704" cy="4299542"/>
          </a:xfrm>
        </p:spPr>
        <p:txBody>
          <a:bodyPr>
            <a:noAutofit/>
          </a:bodyPr>
          <a:lstStyle/>
          <a:p>
            <a:pPr marL="0" indent="0">
              <a:buNone/>
            </a:pPr>
            <a:r>
              <a:rPr lang="fr-FR" sz="1000" b="1" dirty="0" smtClean="0">
                <a:solidFill>
                  <a:schemeClr val="accent1"/>
                </a:solidFill>
                <a:latin typeface="Arial Narrow" panose="020B0606020202030204" pitchFamily="34" charset="0"/>
              </a:rPr>
              <a:t>Un nouveau type de Relevé annuel parviendra donc aux clients en 2019. </a:t>
            </a:r>
            <a:r>
              <a:rPr lang="fr-FR" sz="1000" b="1" dirty="0">
                <a:solidFill>
                  <a:schemeClr val="accent1"/>
                </a:solidFill>
                <a:latin typeface="Arial Narrow" panose="020B0606020202030204" pitchFamily="34" charset="0"/>
              </a:rPr>
              <a:t>I</a:t>
            </a:r>
            <a:r>
              <a:rPr lang="fr-FR" sz="1000" b="1" dirty="0" smtClean="0">
                <a:solidFill>
                  <a:schemeClr val="accent1"/>
                </a:solidFill>
                <a:latin typeface="Arial Narrow" panose="020B0606020202030204" pitchFamily="34" charset="0"/>
              </a:rPr>
              <a:t>l concerne les frais supportés sur les CTO/PEA mais ne sera pas le seul nouveau relevé : des relevés de frais spécifiques aux SCPI, puis à l’assurance vie,  ainsi qu’un Rapport Périodique d’Adéquation visant à assurer le suivi du conseil dans le temps complèteront cette information.</a:t>
            </a: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lvl="1">
              <a:buFont typeface="Arial" panose="020B0604020202020204" pitchFamily="34" charset="0"/>
              <a:buChar char="•"/>
            </a:pPr>
            <a:endParaRPr lang="fr-FR" sz="1100"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100" dirty="0">
              <a:solidFill>
                <a:schemeClr val="accent1"/>
              </a:solidFill>
              <a:latin typeface="Arial Narrow" panose="020B0606020202030204" pitchFamily="34" charset="0"/>
            </a:endParaRPr>
          </a:p>
          <a:p>
            <a:pPr marL="0" indent="0">
              <a:buNone/>
            </a:pPr>
            <a:endParaRPr lang="fr-FR" sz="1100" dirty="0">
              <a:solidFill>
                <a:schemeClr val="accent1"/>
              </a:solidFill>
              <a:latin typeface="Arial Narrow" panose="020B060602020203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505718833"/>
              </p:ext>
            </p:extLst>
          </p:nvPr>
        </p:nvGraphicFramePr>
        <p:xfrm>
          <a:off x="2558689" y="1105078"/>
          <a:ext cx="6444717" cy="3460800"/>
        </p:xfrm>
        <a:graphic>
          <a:graphicData uri="http://schemas.openxmlformats.org/drawingml/2006/table">
            <a:tbl>
              <a:tblPr firstRow="1" bandRow="1">
                <a:tableStyleId>{F66A9B51-AE3E-4324-8CB2-79743BB350C3}</a:tableStyleId>
              </a:tblPr>
              <a:tblGrid>
                <a:gridCol w="285119">
                  <a:extLst>
                    <a:ext uri="{9D8B030D-6E8A-4147-A177-3AD203B41FA5}">
                      <a16:colId xmlns:a16="http://schemas.microsoft.com/office/drawing/2014/main" xmlns="" val="2549396971"/>
                    </a:ext>
                  </a:extLst>
                </a:gridCol>
                <a:gridCol w="864096">
                  <a:extLst>
                    <a:ext uri="{9D8B030D-6E8A-4147-A177-3AD203B41FA5}">
                      <a16:colId xmlns:a16="http://schemas.microsoft.com/office/drawing/2014/main" xmlns="" val="192013586"/>
                    </a:ext>
                  </a:extLst>
                </a:gridCol>
                <a:gridCol w="1584176">
                  <a:extLst>
                    <a:ext uri="{9D8B030D-6E8A-4147-A177-3AD203B41FA5}">
                      <a16:colId xmlns:a16="http://schemas.microsoft.com/office/drawing/2014/main" xmlns="" val="328462208"/>
                    </a:ext>
                  </a:extLst>
                </a:gridCol>
                <a:gridCol w="1080120">
                  <a:extLst>
                    <a:ext uri="{9D8B030D-6E8A-4147-A177-3AD203B41FA5}">
                      <a16:colId xmlns:a16="http://schemas.microsoft.com/office/drawing/2014/main" xmlns="" val="4203660486"/>
                    </a:ext>
                  </a:extLst>
                </a:gridCol>
                <a:gridCol w="1080120">
                  <a:extLst>
                    <a:ext uri="{9D8B030D-6E8A-4147-A177-3AD203B41FA5}">
                      <a16:colId xmlns:a16="http://schemas.microsoft.com/office/drawing/2014/main" xmlns="" val="2528431716"/>
                    </a:ext>
                  </a:extLst>
                </a:gridCol>
                <a:gridCol w="1551086">
                  <a:extLst>
                    <a:ext uri="{9D8B030D-6E8A-4147-A177-3AD203B41FA5}">
                      <a16:colId xmlns:a16="http://schemas.microsoft.com/office/drawing/2014/main" xmlns="" val="4122245508"/>
                    </a:ext>
                  </a:extLst>
                </a:gridCol>
              </a:tblGrid>
              <a:tr h="285998">
                <a:tc gridSpan="2">
                  <a:txBody>
                    <a:bodyPr/>
                    <a:lstStyle/>
                    <a:p>
                      <a:pPr algn="ctr"/>
                      <a:r>
                        <a:rPr lang="fr-FR" sz="900" b="1" dirty="0" smtClean="0">
                          <a:solidFill>
                            <a:schemeClr val="accent1"/>
                          </a:solidFill>
                          <a:latin typeface="Arial Narrow" panose="020B0606020202030204" pitchFamily="34" charset="0"/>
                        </a:rPr>
                        <a:t>Quoi ?</a:t>
                      </a:r>
                      <a:endParaRPr lang="fr-FR" sz="900" b="1" dirty="0">
                        <a:solidFill>
                          <a:schemeClr val="accent1"/>
                        </a:solidFill>
                        <a:latin typeface="Arial Narrow" panose="020B0606020202030204" pitchFamily="34" charset="0"/>
                      </a:endParaRPr>
                    </a:p>
                  </a:txBody>
                  <a:tcPr marT="108000">
                    <a:solidFill>
                      <a:schemeClr val="accent2">
                        <a:lumMod val="40000"/>
                        <a:lumOff val="60000"/>
                      </a:schemeClr>
                    </a:solidFill>
                  </a:tcPr>
                </a:tc>
                <a:tc hMerge="1">
                  <a:txBody>
                    <a:bodyPr/>
                    <a:lstStyle/>
                    <a:p>
                      <a:endParaRPr lang="fr-FR" sz="800" dirty="0">
                        <a:latin typeface="Arial Narrow" panose="020B0606020202030204" pitchFamily="34" charset="0"/>
                      </a:endParaRPr>
                    </a:p>
                  </a:txBody>
                  <a:tcPr/>
                </a:tc>
                <a:tc>
                  <a:txBody>
                    <a:bodyPr/>
                    <a:lstStyle/>
                    <a:p>
                      <a:pPr algn="ctr"/>
                      <a:r>
                        <a:rPr lang="fr-FR" sz="900" b="1" dirty="0" smtClean="0">
                          <a:solidFill>
                            <a:schemeClr val="accent1"/>
                          </a:solidFill>
                          <a:latin typeface="Arial Narrow" panose="020B0606020202030204" pitchFamily="34" charset="0"/>
                        </a:rPr>
                        <a:t>Sous</a:t>
                      </a:r>
                      <a:r>
                        <a:rPr lang="fr-FR" sz="900" b="1" baseline="0" dirty="0" smtClean="0">
                          <a:solidFill>
                            <a:schemeClr val="accent1"/>
                          </a:solidFill>
                          <a:latin typeface="Arial Narrow" panose="020B0606020202030204" pitchFamily="34" charset="0"/>
                        </a:rPr>
                        <a:t> quelle forme ?</a:t>
                      </a:r>
                      <a:endParaRPr lang="fr-FR" sz="900" b="1" dirty="0">
                        <a:solidFill>
                          <a:schemeClr val="accent1"/>
                        </a:solidFill>
                        <a:latin typeface="Arial Narrow" panose="020B0606020202030204" pitchFamily="34" charset="0"/>
                      </a:endParaRPr>
                    </a:p>
                  </a:txBody>
                  <a:tcPr marT="108000">
                    <a:solidFill>
                      <a:schemeClr val="accent2">
                        <a:lumMod val="40000"/>
                        <a:lumOff val="60000"/>
                      </a:schemeClr>
                    </a:solidFill>
                  </a:tcPr>
                </a:tc>
                <a:tc>
                  <a:txBody>
                    <a:bodyPr/>
                    <a:lstStyle/>
                    <a:p>
                      <a:pPr algn="ctr"/>
                      <a:r>
                        <a:rPr lang="fr-FR" sz="900" b="1" dirty="0" smtClean="0">
                          <a:solidFill>
                            <a:schemeClr val="accent1"/>
                          </a:solidFill>
                          <a:latin typeface="Arial Narrow" panose="020B0606020202030204" pitchFamily="34" charset="0"/>
                        </a:rPr>
                        <a:t>Quelle fréquence ?</a:t>
                      </a:r>
                      <a:endParaRPr lang="fr-FR" sz="900" b="1" dirty="0">
                        <a:solidFill>
                          <a:schemeClr val="accent1"/>
                        </a:solidFill>
                        <a:latin typeface="Arial Narrow" panose="020B0606020202030204" pitchFamily="34" charset="0"/>
                      </a:endParaRPr>
                    </a:p>
                  </a:txBody>
                  <a:tcPr marT="108000">
                    <a:solidFill>
                      <a:schemeClr val="accent2">
                        <a:lumMod val="40000"/>
                        <a:lumOff val="60000"/>
                      </a:schemeClr>
                    </a:solidFill>
                  </a:tcPr>
                </a:tc>
                <a:tc>
                  <a:txBody>
                    <a:bodyPr/>
                    <a:lstStyle/>
                    <a:p>
                      <a:pPr algn="ctr"/>
                      <a:r>
                        <a:rPr lang="fr-FR" sz="900" b="1" dirty="0" smtClean="0">
                          <a:solidFill>
                            <a:schemeClr val="accent1"/>
                          </a:solidFill>
                          <a:latin typeface="Arial Narrow" panose="020B0606020202030204" pitchFamily="34" charset="0"/>
                        </a:rPr>
                        <a:t>Quel</a:t>
                      </a:r>
                      <a:r>
                        <a:rPr lang="fr-FR" sz="900" b="1" baseline="0" dirty="0" smtClean="0">
                          <a:solidFill>
                            <a:schemeClr val="accent1"/>
                          </a:solidFill>
                          <a:latin typeface="Arial Narrow" panose="020B0606020202030204" pitchFamily="34" charset="0"/>
                        </a:rPr>
                        <a:t>le population</a:t>
                      </a:r>
                      <a:r>
                        <a:rPr lang="fr-FR" sz="900" b="1" dirty="0" smtClean="0">
                          <a:solidFill>
                            <a:schemeClr val="accent1"/>
                          </a:solidFill>
                          <a:latin typeface="Arial Narrow" panose="020B0606020202030204" pitchFamily="34" charset="0"/>
                        </a:rPr>
                        <a:t> ?</a:t>
                      </a:r>
                      <a:endParaRPr lang="fr-FR" sz="900" b="1" dirty="0">
                        <a:solidFill>
                          <a:schemeClr val="accent1"/>
                        </a:solidFill>
                        <a:latin typeface="Arial Narrow" panose="020B0606020202030204" pitchFamily="34" charset="0"/>
                      </a:endParaRPr>
                    </a:p>
                  </a:txBody>
                  <a:tcPr marT="108000">
                    <a:solidFill>
                      <a:schemeClr val="accent2">
                        <a:lumMod val="40000"/>
                        <a:lumOff val="60000"/>
                      </a:schemeClr>
                    </a:solidFill>
                  </a:tcPr>
                </a:tc>
                <a:tc>
                  <a:txBody>
                    <a:bodyPr/>
                    <a:lstStyle/>
                    <a:p>
                      <a:pPr algn="ctr"/>
                      <a:r>
                        <a:rPr lang="fr-FR" sz="900" b="1" dirty="0" smtClean="0">
                          <a:solidFill>
                            <a:schemeClr val="accent1"/>
                          </a:solidFill>
                          <a:latin typeface="Arial Narrow" panose="020B0606020202030204" pitchFamily="34" charset="0"/>
                        </a:rPr>
                        <a:t>Quand ?</a:t>
                      </a:r>
                      <a:endParaRPr lang="fr-FR" sz="900" b="1" dirty="0">
                        <a:solidFill>
                          <a:schemeClr val="accent1"/>
                        </a:solidFill>
                        <a:latin typeface="Arial Narrow" panose="020B0606020202030204" pitchFamily="34" charset="0"/>
                      </a:endParaRPr>
                    </a:p>
                  </a:txBody>
                  <a:tcPr marT="108000">
                    <a:solidFill>
                      <a:schemeClr val="accent2">
                        <a:lumMod val="40000"/>
                        <a:lumOff val="60000"/>
                      </a:schemeClr>
                    </a:solidFill>
                  </a:tcPr>
                </a:tc>
                <a:extLst>
                  <a:ext uri="{0D108BD9-81ED-4DB2-BD59-A6C34878D82A}">
                    <a16:rowId xmlns:a16="http://schemas.microsoft.com/office/drawing/2014/main" xmlns="" val="3292868317"/>
                  </a:ext>
                </a:extLst>
              </a:tr>
              <a:tr h="689275">
                <a:tc rowSpan="3">
                  <a:txBody>
                    <a:bodyPr/>
                    <a:lstStyle/>
                    <a:p>
                      <a:pPr algn="ctr"/>
                      <a:r>
                        <a:rPr lang="fr-FR" sz="800" b="1" baseline="0" dirty="0" smtClean="0">
                          <a:solidFill>
                            <a:schemeClr val="accent1"/>
                          </a:solidFill>
                          <a:latin typeface="Arial Narrow" panose="020B0606020202030204" pitchFamily="34" charset="0"/>
                        </a:rPr>
                        <a:t>                            RELEVÉS DES FRAIS</a:t>
                      </a:r>
                      <a:endParaRPr lang="fr-FR" sz="800" b="1" dirty="0">
                        <a:solidFill>
                          <a:schemeClr val="accent1"/>
                        </a:solidFill>
                        <a:latin typeface="Arial Narrow" panose="020B0606020202030204" pitchFamily="34" charset="0"/>
                      </a:endParaRPr>
                    </a:p>
                  </a:txBody>
                  <a:tcPr marR="0" vert="vert270" anchor="ctr">
                    <a:solidFill>
                      <a:schemeClr val="accent2">
                        <a:lumMod val="20000"/>
                        <a:lumOff val="80000"/>
                      </a:schemeClr>
                    </a:solidFill>
                  </a:tcPr>
                </a:tc>
                <a:tc>
                  <a:txBody>
                    <a:bodyPr/>
                    <a:lstStyle/>
                    <a:p>
                      <a:r>
                        <a:rPr lang="fr-FR" sz="800" b="1" dirty="0" smtClean="0">
                          <a:latin typeface="Arial Narrow" panose="020B0606020202030204" pitchFamily="34" charset="0"/>
                        </a:rPr>
                        <a:t>Relevé</a:t>
                      </a:r>
                      <a:r>
                        <a:rPr lang="fr-FR" sz="800" b="1" baseline="0" dirty="0" smtClean="0">
                          <a:latin typeface="Arial Narrow" panose="020B0606020202030204" pitchFamily="34" charset="0"/>
                        </a:rPr>
                        <a:t> annuel des frais ex-post sur CTO/PEA</a:t>
                      </a:r>
                      <a:endParaRPr lang="fr-FR" sz="800" b="1" dirty="0">
                        <a:latin typeface="Arial Narrow" panose="020B0606020202030204" pitchFamily="34" charset="0"/>
                      </a:endParaRPr>
                    </a:p>
                  </a:txBody>
                  <a:tcPr>
                    <a:noFill/>
                  </a:tcPr>
                </a:tc>
                <a:tc>
                  <a:txBody>
                    <a:bodyPr/>
                    <a:lstStyle/>
                    <a:p>
                      <a:r>
                        <a:rPr lang="fr-FR" sz="800" b="1" dirty="0" smtClean="0">
                          <a:latin typeface="Arial Narrow" panose="020B0606020202030204" pitchFamily="34" charset="0"/>
                        </a:rPr>
                        <a:t>« Relevé annuel des coûts et frais liés à votre compte-titres » </a:t>
                      </a:r>
                      <a:r>
                        <a:rPr lang="fr-FR" sz="800" dirty="0" smtClean="0">
                          <a:latin typeface="Arial Narrow" panose="020B0606020202030204" pitchFamily="34" charset="0"/>
                        </a:rPr>
                        <a:t>émis par</a:t>
                      </a:r>
                      <a:r>
                        <a:rPr lang="fr-FR" sz="800" baseline="0" dirty="0" smtClean="0">
                          <a:latin typeface="Arial Narrow" panose="020B0606020202030204" pitchFamily="34" charset="0"/>
                        </a:rPr>
                        <a:t> Euro-Titres. Via DEI pour les clients ayant opté pour la dématérialisation de leur relevé.</a:t>
                      </a:r>
                      <a:endParaRPr lang="fr-FR" sz="800" dirty="0">
                        <a:latin typeface="Arial Narrow" panose="020B0606020202030204" pitchFamily="34" charset="0"/>
                      </a:endParaRPr>
                    </a:p>
                  </a:txBody>
                  <a:tcPr>
                    <a:noFill/>
                  </a:tcPr>
                </a:tc>
                <a:tc>
                  <a:txBody>
                    <a:bodyPr/>
                    <a:lstStyle/>
                    <a:p>
                      <a:r>
                        <a:rPr lang="fr-FR" sz="800" dirty="0" smtClean="0">
                          <a:latin typeface="Arial Narrow" panose="020B0606020202030204" pitchFamily="34" charset="0"/>
                        </a:rPr>
                        <a:t>Tous</a:t>
                      </a:r>
                      <a:r>
                        <a:rPr lang="fr-FR" sz="800" baseline="0" dirty="0" smtClean="0">
                          <a:latin typeface="Arial Narrow" panose="020B0606020202030204" pitchFamily="34" charset="0"/>
                        </a:rPr>
                        <a:t> les ans, en début d’année, de manière distincte de l’envoi du relevé de compte titres</a:t>
                      </a:r>
                      <a:endParaRPr lang="fr-FR" sz="800" dirty="0">
                        <a:latin typeface="Arial Narrow" panose="020B0606020202030204" pitchFamily="34" charset="0"/>
                      </a:endParaRPr>
                    </a:p>
                  </a:txBody>
                  <a:tcPr>
                    <a:noFill/>
                  </a:tcPr>
                </a:tc>
                <a:tc>
                  <a:txBody>
                    <a:bodyPr/>
                    <a:lstStyle/>
                    <a:p>
                      <a:r>
                        <a:rPr lang="fr-FR" sz="800" dirty="0" smtClean="0">
                          <a:latin typeface="Arial Narrow" panose="020B0606020202030204" pitchFamily="34" charset="0"/>
                        </a:rPr>
                        <a:t>Les</a:t>
                      </a:r>
                      <a:r>
                        <a:rPr lang="fr-FR" sz="800" baseline="0" dirty="0" smtClean="0">
                          <a:latin typeface="Arial Narrow" panose="020B0606020202030204" pitchFamily="34" charset="0"/>
                        </a:rPr>
                        <a:t> titulaires de CTO/PEA, y compris ceux en GSM et hors produits dérivés.</a:t>
                      </a:r>
                      <a:endParaRPr lang="fr-FR" sz="800" dirty="0">
                        <a:latin typeface="Arial Narrow" panose="020B0606020202030204" pitchFamily="34" charset="0"/>
                      </a:endParaRPr>
                    </a:p>
                  </a:txBody>
                  <a:tcPr>
                    <a:noFill/>
                  </a:tcPr>
                </a:tc>
                <a:tc>
                  <a:txBody>
                    <a:bodyPr/>
                    <a:lstStyle/>
                    <a:p>
                      <a:r>
                        <a:rPr lang="fr-FR" sz="800" dirty="0" smtClean="0">
                          <a:latin typeface="Arial Narrow" panose="020B0606020202030204" pitchFamily="34" charset="0"/>
                        </a:rPr>
                        <a:t>Premiers envois prévus</a:t>
                      </a:r>
                      <a:r>
                        <a:rPr lang="fr-FR" sz="800" baseline="0" dirty="0" smtClean="0">
                          <a:latin typeface="Arial Narrow" panose="020B0606020202030204" pitchFamily="34" charset="0"/>
                        </a:rPr>
                        <a:t> </a:t>
                      </a:r>
                      <a:r>
                        <a:rPr lang="fr-FR" sz="800" dirty="0" smtClean="0">
                          <a:latin typeface="Arial Narrow" panose="020B0606020202030204" pitchFamily="34" charset="0"/>
                        </a:rPr>
                        <a:t>à partir du 22/07/2019 au</a:t>
                      </a:r>
                      <a:r>
                        <a:rPr lang="fr-FR" sz="800" baseline="0" dirty="0" smtClean="0">
                          <a:latin typeface="Arial Narrow" panose="020B0606020202030204" pitchFamily="34" charset="0"/>
                        </a:rPr>
                        <a:t> titre de l’année 2018.</a:t>
                      </a:r>
                      <a:endParaRPr lang="fr-FR" sz="800" dirty="0">
                        <a:latin typeface="Arial Narrow" panose="020B0606020202030204" pitchFamily="34" charset="0"/>
                      </a:endParaRPr>
                    </a:p>
                  </a:txBody>
                  <a:tcPr>
                    <a:noFill/>
                  </a:tcPr>
                </a:tc>
                <a:extLst>
                  <a:ext uri="{0D108BD9-81ED-4DB2-BD59-A6C34878D82A}">
                    <a16:rowId xmlns:a16="http://schemas.microsoft.com/office/drawing/2014/main" xmlns="" val="1816005693"/>
                  </a:ext>
                </a:extLst>
              </a:tr>
              <a:tr h="689275">
                <a:tc vMerge="1">
                  <a:txBody>
                    <a:bodyPr/>
                    <a:lstStyle/>
                    <a:p>
                      <a:endParaRPr lang="fr-FR" sz="800" dirty="0">
                        <a:latin typeface="Arial Narrow" panose="020B0606020202030204" pitchFamily="34" charset="0"/>
                      </a:endParaRPr>
                    </a:p>
                  </a:txBody>
                  <a:tcPr/>
                </a:tc>
                <a:tc>
                  <a:txBody>
                    <a:bodyPr/>
                    <a:lstStyle/>
                    <a:p>
                      <a:r>
                        <a:rPr lang="fr-FR" sz="800" b="1" dirty="0" smtClean="0">
                          <a:latin typeface="Arial Narrow" panose="020B0606020202030204" pitchFamily="34" charset="0"/>
                        </a:rPr>
                        <a:t>Relevé</a:t>
                      </a:r>
                      <a:r>
                        <a:rPr lang="fr-FR" sz="800" b="1" baseline="0" dirty="0" smtClean="0">
                          <a:latin typeface="Arial Narrow" panose="020B0606020202030204" pitchFamily="34" charset="0"/>
                        </a:rPr>
                        <a:t> annuel des frais ex-post sur les SCPI AEW-</a:t>
                      </a:r>
                      <a:r>
                        <a:rPr lang="fr-FR" sz="800" b="1" baseline="0" dirty="0" err="1" smtClean="0">
                          <a:latin typeface="Arial Narrow" panose="020B0606020202030204" pitchFamily="34" charset="0"/>
                        </a:rPr>
                        <a:t>Ciloger</a:t>
                      </a:r>
                      <a:endParaRPr lang="fr-FR" sz="800" b="1" dirty="0">
                        <a:latin typeface="Arial Narrow" panose="020B0606020202030204" pitchFamily="34" charset="0"/>
                      </a:endParaRPr>
                    </a:p>
                  </a:txBody>
                  <a:tcPr>
                    <a:noFill/>
                  </a:tcPr>
                </a:tc>
                <a:tc>
                  <a:txBody>
                    <a:bodyPr/>
                    <a:lstStyle/>
                    <a:p>
                      <a:r>
                        <a:rPr lang="fr-FR" sz="800" b="1" dirty="0" smtClean="0">
                          <a:latin typeface="Arial Narrow" panose="020B0606020202030204" pitchFamily="34" charset="0"/>
                        </a:rPr>
                        <a:t>« Relevé annuel des coûts et frais liés à votre investissement dans la SCPI …» </a:t>
                      </a:r>
                      <a:r>
                        <a:rPr lang="fr-FR" sz="800" dirty="0" smtClean="0">
                          <a:latin typeface="Arial Narrow" panose="020B0606020202030204" pitchFamily="34" charset="0"/>
                        </a:rPr>
                        <a:t>émis par AEW-</a:t>
                      </a:r>
                      <a:r>
                        <a:rPr lang="fr-FR" sz="800" dirty="0" err="1" smtClean="0">
                          <a:latin typeface="Arial Narrow" panose="020B0606020202030204" pitchFamily="34" charset="0"/>
                        </a:rPr>
                        <a:t>Ciloger</a:t>
                      </a:r>
                      <a:r>
                        <a:rPr lang="fr-FR" sz="800" dirty="0" smtClean="0">
                          <a:latin typeface="Arial Narrow" panose="020B0606020202030204" pitchFamily="34" charset="0"/>
                        </a:rPr>
                        <a:t>. Envoi</a:t>
                      </a:r>
                      <a:r>
                        <a:rPr lang="fr-FR" sz="800" baseline="0" dirty="0" smtClean="0">
                          <a:latin typeface="Arial Narrow" panose="020B0606020202030204" pitchFamily="34" charset="0"/>
                        </a:rPr>
                        <a:t> papier systématique (1 relevé par SCPI).</a:t>
                      </a:r>
                      <a:endParaRPr lang="fr-FR" sz="800" dirty="0">
                        <a:latin typeface="Arial Narrow" panose="020B0606020202030204" pitchFamily="34" charset="0"/>
                      </a:endParaRPr>
                    </a:p>
                  </a:txBody>
                  <a:tcPr>
                    <a:noFill/>
                  </a:tcPr>
                </a:tc>
                <a:tc>
                  <a:txBody>
                    <a:bodyPr/>
                    <a:lstStyle/>
                    <a:p>
                      <a:r>
                        <a:rPr lang="fr-FR" sz="800" dirty="0" smtClean="0">
                          <a:latin typeface="Arial Narrow" panose="020B0606020202030204" pitchFamily="34" charset="0"/>
                        </a:rPr>
                        <a:t>Tous</a:t>
                      </a:r>
                      <a:r>
                        <a:rPr lang="fr-FR" sz="800" baseline="0" dirty="0" smtClean="0">
                          <a:latin typeface="Arial Narrow" panose="020B0606020202030204" pitchFamily="34" charset="0"/>
                        </a:rPr>
                        <a:t> les ans, en début d’année.</a:t>
                      </a:r>
                      <a:endParaRPr lang="fr-FR" sz="800" dirty="0">
                        <a:latin typeface="Arial Narrow" panose="020B060602020203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smtClean="0">
                          <a:latin typeface="Arial Narrow" panose="020B0606020202030204" pitchFamily="34" charset="0"/>
                        </a:rPr>
                        <a:t>Les détenteurs</a:t>
                      </a:r>
                      <a:r>
                        <a:rPr lang="fr-FR" sz="800" baseline="0" dirty="0" smtClean="0">
                          <a:latin typeface="Arial Narrow" panose="020B0606020202030204" pitchFamily="34" charset="0"/>
                        </a:rPr>
                        <a:t> directs de parts de SCPI AEW-</a:t>
                      </a:r>
                      <a:r>
                        <a:rPr lang="fr-FR" sz="800" baseline="0" dirty="0" err="1" smtClean="0">
                          <a:latin typeface="Arial Narrow" panose="020B0606020202030204" pitchFamily="34" charset="0"/>
                        </a:rPr>
                        <a:t>Ciloger</a:t>
                      </a:r>
                      <a:r>
                        <a:rPr lang="fr-FR" sz="800" baseline="0" dirty="0" smtClean="0">
                          <a:latin typeface="Arial Narrow" panose="020B0606020202030204" pitchFamily="34" charset="0"/>
                        </a:rPr>
                        <a:t>.</a:t>
                      </a:r>
                      <a:endParaRPr lang="fr-FR" sz="800" dirty="0">
                        <a:latin typeface="Arial Narrow" panose="020B0606020202030204" pitchFamily="34" charset="0"/>
                      </a:endParaRPr>
                    </a:p>
                  </a:txBody>
                  <a:tcPr>
                    <a:noFill/>
                  </a:tcPr>
                </a:tc>
                <a:tc>
                  <a:txBody>
                    <a:bodyPr/>
                    <a:lstStyle/>
                    <a:p>
                      <a:r>
                        <a:rPr lang="fr-FR" sz="800" dirty="0" smtClean="0">
                          <a:latin typeface="Arial Narrow" panose="020B0606020202030204" pitchFamily="34" charset="0"/>
                        </a:rPr>
                        <a:t>Premiers envois prévus le 26/07/2019</a:t>
                      </a:r>
                      <a:r>
                        <a:rPr lang="fr-FR" sz="800" baseline="0" dirty="0" smtClean="0">
                          <a:latin typeface="Arial Narrow" panose="020B0606020202030204" pitchFamily="34" charset="0"/>
                        </a:rPr>
                        <a:t> au titre de l’année 2018. </a:t>
                      </a:r>
                    </a:p>
                  </a:txBody>
                  <a:tcPr>
                    <a:noFill/>
                  </a:tcPr>
                </a:tc>
                <a:extLst>
                  <a:ext uri="{0D108BD9-81ED-4DB2-BD59-A6C34878D82A}">
                    <a16:rowId xmlns:a16="http://schemas.microsoft.com/office/drawing/2014/main" xmlns="" val="18649455"/>
                  </a:ext>
                </a:extLst>
              </a:tr>
              <a:tr h="809149">
                <a:tc vMerge="1">
                  <a:txBody>
                    <a:bodyPr/>
                    <a:lstStyle/>
                    <a:p>
                      <a:endParaRPr lang="fr-FR" sz="800" dirty="0">
                        <a:latin typeface="Arial Narrow" panose="020B0606020202030204" pitchFamily="34" charset="0"/>
                      </a:endParaRPr>
                    </a:p>
                  </a:txBody>
                  <a:tcPr>
                    <a:noFill/>
                  </a:tcPr>
                </a:tc>
                <a:tc>
                  <a:txBody>
                    <a:bodyPr/>
                    <a:lstStyle/>
                    <a:p>
                      <a:r>
                        <a:rPr lang="fr-FR" sz="800" b="1" dirty="0" smtClean="0">
                          <a:latin typeface="Arial Narrow" panose="020B0606020202030204" pitchFamily="34" charset="0"/>
                        </a:rPr>
                        <a:t>Relevé</a:t>
                      </a:r>
                      <a:r>
                        <a:rPr lang="fr-FR" sz="800" b="1" baseline="0" dirty="0" smtClean="0">
                          <a:latin typeface="Arial Narrow" panose="020B0606020202030204" pitchFamily="34" charset="0"/>
                        </a:rPr>
                        <a:t> annuel des frais ex-post sur les contrats d’ASV et de capitalisation</a:t>
                      </a:r>
                      <a:r>
                        <a:rPr lang="fr-FR" sz="800" baseline="0" dirty="0" smtClean="0">
                          <a:latin typeface="Arial Narrow" panose="020B0606020202030204" pitchFamily="34" charset="0"/>
                        </a:rPr>
                        <a:t>.</a:t>
                      </a:r>
                      <a:endParaRPr lang="fr-FR" sz="800" dirty="0">
                        <a:latin typeface="Arial Narrow" panose="020B0606020202030204" pitchFamily="34" charset="0"/>
                      </a:endParaRPr>
                    </a:p>
                  </a:txBody>
                  <a:tcPr>
                    <a:solidFill>
                      <a:schemeClr val="bg1">
                        <a:lumMod val="95000"/>
                      </a:schemeClr>
                    </a:solidFill>
                  </a:tcPr>
                </a:tc>
                <a:tc>
                  <a:txBody>
                    <a:bodyPr/>
                    <a:lstStyle/>
                    <a:p>
                      <a:r>
                        <a:rPr lang="fr-FR" sz="800" b="1" dirty="0" smtClean="0">
                          <a:latin typeface="Arial Narrow" panose="020B0606020202030204" pitchFamily="34" charset="0"/>
                        </a:rPr>
                        <a:t>« Relevé annuel des coûts et frais liés à votre contrat d’assurance vie / de capitalisation » </a:t>
                      </a:r>
                      <a:r>
                        <a:rPr lang="fr-FR" sz="800" dirty="0" smtClean="0">
                          <a:latin typeface="Arial Narrow" panose="020B0606020202030204" pitchFamily="34" charset="0"/>
                        </a:rPr>
                        <a:t>émis</a:t>
                      </a:r>
                      <a:r>
                        <a:rPr lang="fr-FR" sz="800" baseline="0" dirty="0" smtClean="0">
                          <a:latin typeface="Arial Narrow" panose="020B0606020202030204" pitchFamily="34" charset="0"/>
                        </a:rPr>
                        <a:t> par l’assureur*.</a:t>
                      </a:r>
                      <a:endParaRPr lang="fr-FR" sz="800" dirty="0">
                        <a:latin typeface="Arial Narrow" panose="020B0606020202030204" pitchFamily="34" charset="0"/>
                      </a:endParaRPr>
                    </a:p>
                  </a:txBody>
                  <a:tcPr>
                    <a:solidFill>
                      <a:schemeClr val="bg1">
                        <a:lumMod val="95000"/>
                      </a:schemeClr>
                    </a:solidFill>
                  </a:tcPr>
                </a:tc>
                <a:tc>
                  <a:txBody>
                    <a:bodyPr/>
                    <a:lstStyle/>
                    <a:p>
                      <a:r>
                        <a:rPr lang="fr-FR" sz="800" dirty="0" smtClean="0">
                          <a:latin typeface="Arial Narrow" panose="020B0606020202030204" pitchFamily="34" charset="0"/>
                        </a:rPr>
                        <a:t>Tous</a:t>
                      </a:r>
                      <a:r>
                        <a:rPr lang="fr-FR" sz="800" baseline="0" dirty="0" smtClean="0">
                          <a:latin typeface="Arial Narrow" panose="020B0606020202030204" pitchFamily="34" charset="0"/>
                        </a:rPr>
                        <a:t> les ans, en début d’année, en même temps que l’envoi des relevés de situation.</a:t>
                      </a:r>
                      <a:endParaRPr lang="fr-FR" sz="800" dirty="0">
                        <a:latin typeface="Arial Narrow" panose="020B0606020202030204" pitchFamily="34" charset="0"/>
                      </a:endParaRPr>
                    </a:p>
                  </a:txBody>
                  <a:tcPr>
                    <a:solidFill>
                      <a:schemeClr val="bg1">
                        <a:lumMod val="95000"/>
                      </a:schemeClr>
                    </a:solidFill>
                  </a:tcPr>
                </a:tc>
                <a:tc>
                  <a:txBody>
                    <a:bodyPr/>
                    <a:lstStyle/>
                    <a:p>
                      <a:r>
                        <a:rPr lang="fr-FR" sz="800" dirty="0" smtClean="0">
                          <a:latin typeface="Arial Narrow" panose="020B0606020202030204" pitchFamily="34" charset="0"/>
                        </a:rPr>
                        <a:t>Tous les</a:t>
                      </a:r>
                      <a:r>
                        <a:rPr lang="fr-FR" sz="800" baseline="0" dirty="0" smtClean="0">
                          <a:latin typeface="Arial Narrow" panose="020B0606020202030204" pitchFamily="34" charset="0"/>
                        </a:rPr>
                        <a:t> détenteurs de contrats ASV &amp; </a:t>
                      </a:r>
                      <a:r>
                        <a:rPr lang="fr-FR" sz="800" baseline="0" dirty="0" err="1" smtClean="0">
                          <a:latin typeface="Arial Narrow" panose="020B0606020202030204" pitchFamily="34" charset="0"/>
                        </a:rPr>
                        <a:t>Capi</a:t>
                      </a:r>
                      <a:r>
                        <a:rPr lang="fr-FR" sz="800" baseline="0" dirty="0" smtClean="0">
                          <a:latin typeface="Arial Narrow" panose="020B0606020202030204" pitchFamily="34" charset="0"/>
                        </a:rPr>
                        <a:t> ouverts après le 01/10/2018 (date d’entrée en vigueur de DDA)</a:t>
                      </a:r>
                      <a:endParaRPr lang="fr-FR" sz="800" dirty="0">
                        <a:latin typeface="Arial Narrow" panose="020B0606020202030204" pitchFamily="34" charset="0"/>
                      </a:endParaRPr>
                    </a:p>
                  </a:txBody>
                  <a:tcPr>
                    <a:solidFill>
                      <a:schemeClr val="bg1">
                        <a:lumMod val="95000"/>
                      </a:schemeClr>
                    </a:solidFill>
                  </a:tcPr>
                </a:tc>
                <a:tc>
                  <a:txBody>
                    <a:bodyPr/>
                    <a:lstStyle/>
                    <a:p>
                      <a:r>
                        <a:rPr lang="fr-FR" sz="800" baseline="0" dirty="0" smtClean="0">
                          <a:latin typeface="Arial Narrow" panose="020B0606020202030204" pitchFamily="34" charset="0"/>
                        </a:rPr>
                        <a:t>Premiers envois début 2020 en même temps que les relevés de situation de l’année 2019.</a:t>
                      </a:r>
                      <a:endParaRPr lang="fr-FR" sz="800" dirty="0" smtClean="0">
                        <a:latin typeface="Arial Narrow" panose="020B0606020202030204" pitchFamily="34" charset="0"/>
                      </a:endParaRPr>
                    </a:p>
                  </a:txBody>
                  <a:tcPr>
                    <a:solidFill>
                      <a:schemeClr val="bg1">
                        <a:lumMod val="95000"/>
                      </a:schemeClr>
                    </a:solidFill>
                  </a:tcPr>
                </a:tc>
                <a:extLst>
                  <a:ext uri="{0D108BD9-81ED-4DB2-BD59-A6C34878D82A}">
                    <a16:rowId xmlns:a16="http://schemas.microsoft.com/office/drawing/2014/main" xmlns="" val="2424803015"/>
                  </a:ext>
                </a:extLst>
              </a:tr>
              <a:tr h="809149">
                <a:tc>
                  <a:txBody>
                    <a:bodyPr/>
                    <a:lstStyle/>
                    <a:p>
                      <a:pPr algn="ctr"/>
                      <a:r>
                        <a:rPr lang="fr-FR" sz="800" b="1" dirty="0" smtClean="0">
                          <a:solidFill>
                            <a:schemeClr val="accent1"/>
                          </a:solidFill>
                          <a:latin typeface="Arial Narrow" panose="020B0606020202030204" pitchFamily="34" charset="0"/>
                        </a:rPr>
                        <a:t>ADÉQUATION</a:t>
                      </a:r>
                      <a:endParaRPr lang="fr-FR" sz="800" b="1" dirty="0">
                        <a:solidFill>
                          <a:schemeClr val="accent1"/>
                        </a:solidFill>
                        <a:latin typeface="Arial Narrow" panose="020B0606020202030204" pitchFamily="34" charset="0"/>
                      </a:endParaRPr>
                    </a:p>
                  </a:txBody>
                  <a:tcPr marR="0" vert="vert270" anchor="ctr">
                    <a:solidFill>
                      <a:schemeClr val="accent2">
                        <a:lumMod val="20000"/>
                        <a:lumOff val="80000"/>
                      </a:schemeClr>
                    </a:solidFill>
                  </a:tcPr>
                </a:tc>
                <a:tc>
                  <a:txBody>
                    <a:bodyPr/>
                    <a:lstStyle/>
                    <a:p>
                      <a:r>
                        <a:rPr lang="fr-FR" sz="800" b="1" dirty="0" smtClean="0">
                          <a:latin typeface="Arial Narrow" panose="020B0606020202030204" pitchFamily="34" charset="0"/>
                        </a:rPr>
                        <a:t>Rapport</a:t>
                      </a:r>
                      <a:r>
                        <a:rPr lang="fr-FR" sz="800" b="1" baseline="0" dirty="0" smtClean="0">
                          <a:latin typeface="Arial Narrow" panose="020B0606020202030204" pitchFamily="34" charset="0"/>
                        </a:rPr>
                        <a:t> Périodique d’Adéquation (RPA)</a:t>
                      </a:r>
                      <a:endParaRPr lang="fr-FR" sz="800" b="1" dirty="0">
                        <a:latin typeface="Arial Narrow" panose="020B0606020202030204" pitchFamily="34"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b="1" baseline="0" dirty="0" smtClean="0">
                          <a:latin typeface="Arial Narrow" panose="020B0606020202030204" pitchFamily="34" charset="0"/>
                        </a:rPr>
                        <a:t>« Revue annuelle de votre épargne financière au ... ». </a:t>
                      </a:r>
                      <a:r>
                        <a:rPr lang="fr-FR" sz="800" b="1" dirty="0" smtClean="0">
                          <a:latin typeface="Arial Narrow" panose="020B0606020202030204" pitchFamily="34" charset="0"/>
                        </a:rPr>
                        <a:t> </a:t>
                      </a:r>
                      <a:r>
                        <a:rPr lang="fr-FR" sz="800" dirty="0" smtClean="0">
                          <a:latin typeface="Arial Narrow" panose="020B0606020202030204" pitchFamily="34" charset="0"/>
                        </a:rPr>
                        <a:t>L’exposition des avoirs (Actifs risqués/Actifs</a:t>
                      </a:r>
                      <a:r>
                        <a:rPr lang="fr-FR" sz="800" baseline="0" dirty="0" smtClean="0">
                          <a:latin typeface="Arial Narrow" panose="020B0606020202030204" pitchFamily="34" charset="0"/>
                        </a:rPr>
                        <a:t> non risqués) </a:t>
                      </a:r>
                      <a:r>
                        <a:rPr lang="fr-FR" sz="800" dirty="0" smtClean="0">
                          <a:latin typeface="Arial Narrow" panose="020B0606020202030204" pitchFamily="34" charset="0"/>
                        </a:rPr>
                        <a:t>est comparée au profil de risque du client</a:t>
                      </a:r>
                      <a:r>
                        <a:rPr lang="fr-FR" sz="800" baseline="0" dirty="0" smtClean="0">
                          <a:latin typeface="Arial Narrow" panose="020B0606020202030204" pitchFamily="34" charset="0"/>
                        </a:rPr>
                        <a:t> (QR) pour déterminer s’il y a bien adéquation entre les deux.</a:t>
                      </a:r>
                      <a:endParaRPr lang="fr-FR" sz="800" dirty="0" smtClean="0">
                        <a:latin typeface="Arial Narrow" panose="020B0606020202030204" pitchFamily="34" charset="0"/>
                      </a:endParaRPr>
                    </a:p>
                  </a:txBody>
                  <a:tcPr>
                    <a:solidFill>
                      <a:schemeClr val="bg1">
                        <a:lumMod val="85000"/>
                      </a:schemeClr>
                    </a:solidFill>
                  </a:tcPr>
                </a:tc>
                <a:tc>
                  <a:txBody>
                    <a:bodyPr/>
                    <a:lstStyle/>
                    <a:p>
                      <a:r>
                        <a:rPr lang="fr-FR" sz="800" dirty="0" smtClean="0">
                          <a:latin typeface="Arial Narrow" panose="020B0606020202030204" pitchFamily="34" charset="0"/>
                        </a:rPr>
                        <a:t>Tous les ans, à la date anniversaire</a:t>
                      </a:r>
                      <a:r>
                        <a:rPr lang="fr-FR" sz="800" baseline="0" dirty="0" smtClean="0">
                          <a:latin typeface="Arial Narrow" panose="020B0606020202030204" pitchFamily="34" charset="0"/>
                        </a:rPr>
                        <a:t> de la première Synthèse épargne réalisée.</a:t>
                      </a:r>
                    </a:p>
                  </a:txBody>
                  <a:tcPr>
                    <a:solidFill>
                      <a:schemeClr val="bg1">
                        <a:lumMod val="85000"/>
                      </a:schemeClr>
                    </a:solidFill>
                  </a:tcPr>
                </a:tc>
                <a:tc>
                  <a:txBody>
                    <a:bodyPr/>
                    <a:lstStyle/>
                    <a:p>
                      <a:r>
                        <a:rPr lang="fr-FR" sz="800" dirty="0" smtClean="0">
                          <a:latin typeface="Arial Narrow" panose="020B0606020202030204" pitchFamily="34" charset="0"/>
                        </a:rPr>
                        <a:t>Tous les</a:t>
                      </a:r>
                      <a:r>
                        <a:rPr lang="fr-FR" sz="800" baseline="0" dirty="0" smtClean="0">
                          <a:latin typeface="Arial Narrow" panose="020B0606020202030204" pitchFamily="34" charset="0"/>
                        </a:rPr>
                        <a:t> clients ayant bénéficié d’un parcours conseil (parcours LEA ou transitoire </a:t>
                      </a:r>
                      <a:r>
                        <a:rPr lang="fr-FR" sz="800" baseline="0" dirty="0" err="1" smtClean="0">
                          <a:latin typeface="Arial Narrow" panose="020B0606020202030204" pitchFamily="34" charset="0"/>
                        </a:rPr>
                        <a:t>Mysys</a:t>
                      </a:r>
                      <a:r>
                        <a:rPr lang="fr-FR" sz="800" baseline="0" dirty="0" smtClean="0">
                          <a:latin typeface="Arial Narrow" panose="020B0606020202030204" pitchFamily="34" charset="0"/>
                        </a:rPr>
                        <a:t>), hors parcours papier Défiscalisation 2018 et 2019.</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dirty="0" smtClean="0">
                          <a:latin typeface="Arial Narrow" panose="020B0606020202030204" pitchFamily="34" charset="0"/>
                        </a:rPr>
                        <a:t>Les premiers</a:t>
                      </a:r>
                      <a:r>
                        <a:rPr lang="fr-FR" sz="800" baseline="0" dirty="0" smtClean="0">
                          <a:latin typeface="Arial Narrow" panose="020B0606020202030204" pitchFamily="34" charset="0"/>
                        </a:rPr>
                        <a:t> RPA seront émis fin 2019 pour les personnes physiques. Un rattrapage progressif se fera lors des premières semaines pour les parcours conseils les plus anciens (parcours réalisés plus d’1 an avant l’émission du RPA).</a:t>
                      </a:r>
                    </a:p>
                  </a:txBody>
                  <a:tcPr>
                    <a:solidFill>
                      <a:schemeClr val="bg1">
                        <a:lumMod val="85000"/>
                      </a:schemeClr>
                    </a:solidFill>
                  </a:tcPr>
                </a:tc>
                <a:extLst>
                  <a:ext uri="{0D108BD9-81ED-4DB2-BD59-A6C34878D82A}">
                    <a16:rowId xmlns:a16="http://schemas.microsoft.com/office/drawing/2014/main" xmlns="" val="2584132981"/>
                  </a:ext>
                </a:extLst>
              </a:tr>
            </a:tbl>
          </a:graphicData>
        </a:graphic>
      </p:graphicFrame>
      <p:sp>
        <p:nvSpPr>
          <p:cNvPr id="11" name="Ellipse 10"/>
          <p:cNvSpPr/>
          <p:nvPr/>
        </p:nvSpPr>
        <p:spPr>
          <a:xfrm rot="20844208">
            <a:off x="127060" y="2802966"/>
            <a:ext cx="2021135" cy="1828057"/>
          </a:xfrm>
          <a:prstGeom prst="ellipse">
            <a:avLst/>
          </a:prstGeom>
          <a:noFill/>
          <a:ln w="28575">
            <a:solidFill>
              <a:srgbClr val="FF0000"/>
            </a:solidFill>
            <a:prstDash val="sysDot"/>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rot="20844208">
            <a:off x="165746" y="3077491"/>
            <a:ext cx="1872208" cy="1323439"/>
          </a:xfrm>
          <a:prstGeom prst="rect">
            <a:avLst/>
          </a:prstGeom>
          <a:noFill/>
        </p:spPr>
        <p:txBody>
          <a:bodyPr wrap="square" rtlCol="0">
            <a:spAutoFit/>
          </a:bodyPr>
          <a:lstStyle/>
          <a:p>
            <a:pPr algn="ctr"/>
            <a:r>
              <a:rPr lang="fr-FR" sz="1000" b="1" dirty="0" smtClean="0">
                <a:solidFill>
                  <a:schemeClr val="tx1">
                    <a:lumMod val="75000"/>
                    <a:lumOff val="25000"/>
                  </a:schemeClr>
                </a:solidFill>
                <a:latin typeface="+mj-lt"/>
                <a:cs typeface="Adobe Devanagari" panose="02040503050201020203" pitchFamily="18" charset="0"/>
              </a:rPr>
              <a:t>Le présent document se focalise sur les 2 relevés annuels </a:t>
            </a:r>
            <a:r>
              <a:rPr lang="fr-FR" sz="1000" b="1" dirty="0">
                <a:solidFill>
                  <a:schemeClr val="tx1">
                    <a:lumMod val="75000"/>
                    <a:lumOff val="25000"/>
                  </a:schemeClr>
                </a:solidFill>
                <a:latin typeface="+mj-lt"/>
                <a:cs typeface="Adobe Devanagari" panose="02040503050201020203" pitchFamily="18" charset="0"/>
              </a:rPr>
              <a:t>de frais </a:t>
            </a:r>
            <a:r>
              <a:rPr lang="fr-FR" sz="1000" b="1" dirty="0">
                <a:solidFill>
                  <a:srgbClr val="FF0000"/>
                </a:solidFill>
                <a:latin typeface="+mj-lt"/>
                <a:cs typeface="Adobe Devanagari" panose="02040503050201020203" pitchFamily="18" charset="0"/>
              </a:rPr>
              <a:t>T</a:t>
            </a:r>
            <a:r>
              <a:rPr lang="fr-FR" sz="1000" b="1" dirty="0" smtClean="0">
                <a:solidFill>
                  <a:srgbClr val="FF0000"/>
                </a:solidFill>
                <a:latin typeface="+mj-lt"/>
                <a:cs typeface="Adobe Devanagari" panose="02040503050201020203" pitchFamily="18" charset="0"/>
              </a:rPr>
              <a:t>itres</a:t>
            </a:r>
            <a:r>
              <a:rPr lang="fr-FR" sz="1000" b="1" dirty="0" smtClean="0">
                <a:solidFill>
                  <a:schemeClr val="tx1">
                    <a:lumMod val="75000"/>
                    <a:lumOff val="25000"/>
                  </a:schemeClr>
                </a:solidFill>
                <a:latin typeface="+mj-lt"/>
                <a:cs typeface="Adobe Devanagari" panose="02040503050201020203" pitchFamily="18" charset="0"/>
              </a:rPr>
              <a:t> </a:t>
            </a:r>
            <a:r>
              <a:rPr lang="fr-FR" sz="1000" b="1" dirty="0">
                <a:solidFill>
                  <a:schemeClr val="tx1">
                    <a:lumMod val="75000"/>
                    <a:lumOff val="25000"/>
                  </a:schemeClr>
                </a:solidFill>
                <a:latin typeface="+mj-lt"/>
                <a:cs typeface="Adobe Devanagari" panose="02040503050201020203" pitchFamily="18" charset="0"/>
              </a:rPr>
              <a:t>et </a:t>
            </a:r>
            <a:r>
              <a:rPr lang="fr-FR" sz="1000" b="1" dirty="0">
                <a:solidFill>
                  <a:srgbClr val="FF0000"/>
                </a:solidFill>
                <a:latin typeface="+mj-lt"/>
                <a:cs typeface="Adobe Devanagari" panose="02040503050201020203" pitchFamily="18" charset="0"/>
              </a:rPr>
              <a:t>SCPI</a:t>
            </a:r>
            <a:r>
              <a:rPr lang="fr-FR" sz="1000" b="1" dirty="0">
                <a:solidFill>
                  <a:schemeClr val="tx1">
                    <a:lumMod val="75000"/>
                    <a:lumOff val="25000"/>
                  </a:schemeClr>
                </a:solidFill>
                <a:latin typeface="+mj-lt"/>
                <a:cs typeface="Adobe Devanagari" panose="02040503050201020203" pitchFamily="18" charset="0"/>
              </a:rPr>
              <a:t> qui parviendront aux clients </a:t>
            </a:r>
            <a:r>
              <a:rPr lang="fr-FR" sz="1000" b="1" dirty="0" smtClean="0">
                <a:solidFill>
                  <a:schemeClr val="tx1">
                    <a:lumMod val="75000"/>
                    <a:lumOff val="25000"/>
                  </a:schemeClr>
                </a:solidFill>
                <a:latin typeface="+mj-lt"/>
                <a:cs typeface="Adobe Devanagari" panose="02040503050201020203" pitchFamily="18" charset="0"/>
              </a:rPr>
              <a:t>fin juillet 2019.</a:t>
            </a:r>
            <a:endParaRPr lang="fr-FR" sz="1000" b="1" dirty="0">
              <a:solidFill>
                <a:schemeClr val="tx1">
                  <a:lumMod val="75000"/>
                  <a:lumOff val="25000"/>
                </a:schemeClr>
              </a:solidFill>
              <a:latin typeface="+mj-lt"/>
              <a:cs typeface="Adobe Devanagari" panose="02040503050201020203" pitchFamily="18" charset="0"/>
            </a:endParaRPr>
          </a:p>
          <a:p>
            <a:pPr algn="ctr"/>
            <a:r>
              <a:rPr lang="fr-FR" sz="1000" b="1" dirty="0" smtClean="0">
                <a:solidFill>
                  <a:schemeClr val="bg1">
                    <a:lumMod val="65000"/>
                  </a:schemeClr>
                </a:solidFill>
                <a:latin typeface="+mj-lt"/>
                <a:cs typeface="Adobe Devanagari" panose="02040503050201020203" pitchFamily="18" charset="0"/>
              </a:rPr>
              <a:t>Le relevé de frais ASV et le RPA seront abordés dans un autre support.</a:t>
            </a:r>
          </a:p>
        </p:txBody>
      </p:sp>
      <p:sp>
        <p:nvSpPr>
          <p:cNvPr id="13" name="ZoneTexte 12"/>
          <p:cNvSpPr txBox="1"/>
          <p:nvPr/>
        </p:nvSpPr>
        <p:spPr>
          <a:xfrm>
            <a:off x="2568674" y="4553097"/>
            <a:ext cx="6464511" cy="338554"/>
          </a:xfrm>
          <a:prstGeom prst="rect">
            <a:avLst/>
          </a:prstGeom>
          <a:noFill/>
        </p:spPr>
        <p:txBody>
          <a:bodyPr wrap="square" rtlCol="0">
            <a:spAutoFit/>
          </a:bodyPr>
          <a:lstStyle/>
          <a:p>
            <a:r>
              <a:rPr lang="fr-FR" sz="800" i="1" dirty="0" smtClean="0">
                <a:latin typeface="Arial Narrow" panose="020B0606020202030204" pitchFamily="34" charset="0"/>
              </a:rPr>
              <a:t>* La Réglementation DDA étant moins exigeante que MIF2 en matière d’information sur les coûts et charges, les relevés annuels de frais ASV, en cours de développement, ne présenteront pas nécessairement le même niveau de précision que les relevés annuels de frais CTO-PEA.</a:t>
            </a:r>
            <a:endParaRPr lang="fr-FR" sz="800" i="1" dirty="0">
              <a:latin typeface="Arial Narrow" panose="020B0606020202030204" pitchFamily="34" charset="0"/>
            </a:endParaRPr>
          </a:p>
        </p:txBody>
      </p:sp>
      <p:sp>
        <p:nvSpPr>
          <p:cNvPr id="12" name="Organigramme : Processus 11"/>
          <p:cNvSpPr/>
          <p:nvPr/>
        </p:nvSpPr>
        <p:spPr>
          <a:xfrm>
            <a:off x="2277561" y="380069"/>
            <a:ext cx="399860" cy="412216"/>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rot="20442569">
            <a:off x="2220114" y="457900"/>
            <a:ext cx="432048" cy="2717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rot="20442569">
            <a:off x="2216951" y="470249"/>
            <a:ext cx="504056" cy="215444"/>
          </a:xfrm>
          <a:prstGeom prst="rect">
            <a:avLst/>
          </a:prstGeom>
          <a:noFill/>
        </p:spPr>
        <p:txBody>
          <a:bodyPr wrap="square" rtlCol="0">
            <a:spAutoFit/>
          </a:bodyPr>
          <a:lstStyle/>
          <a:p>
            <a:r>
              <a:rPr lang="fr-FR" sz="800" b="1" dirty="0">
                <a:solidFill>
                  <a:schemeClr val="bg1"/>
                </a:solidFill>
              </a:rPr>
              <a:t>n</a:t>
            </a:r>
            <a:r>
              <a:rPr lang="fr-FR" sz="800" b="1" dirty="0" smtClean="0">
                <a:solidFill>
                  <a:schemeClr val="bg1"/>
                </a:solidFill>
              </a:rPr>
              <a:t>ew !</a:t>
            </a:r>
            <a:endParaRPr lang="fr-FR" sz="800" b="1" dirty="0">
              <a:solidFill>
                <a:schemeClr val="bg1"/>
              </a:solidFill>
            </a:endParaRPr>
          </a:p>
        </p:txBody>
      </p:sp>
      <p:sp>
        <p:nvSpPr>
          <p:cNvPr id="14" name="Titre 81"/>
          <p:cNvSpPr>
            <a:spLocks noGrp="1"/>
          </p:cNvSpPr>
          <p:nvPr>
            <p:ph type="title"/>
          </p:nvPr>
        </p:nvSpPr>
        <p:spPr/>
        <p:txBody>
          <a:bodyPr>
            <a:noAutofit/>
          </a:bodyPr>
          <a:lstStyle/>
          <a:p>
            <a:r>
              <a:rPr lang="pt-BR" altLang="en-US" sz="1600" i="1" dirty="0"/>
              <a:t>Maîtriser les nouvelles informations destinées aux clients</a:t>
            </a:r>
            <a:br>
              <a:rPr lang="pt-BR" altLang="en-US" sz="1600" i="1" dirty="0"/>
            </a:br>
            <a:endParaRPr lang="fr-FR" sz="1600" i="1" dirty="0"/>
          </a:p>
        </p:txBody>
      </p:sp>
      <p:sp>
        <p:nvSpPr>
          <p:cNvPr id="2" name="Rectangle à coins arrondis 1"/>
          <p:cNvSpPr/>
          <p:nvPr/>
        </p:nvSpPr>
        <p:spPr>
          <a:xfrm>
            <a:off x="2584655" y="1121202"/>
            <a:ext cx="6379833" cy="1653316"/>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5412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solidFill>
            <a:schemeClr val="tx2"/>
          </a:solidFill>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solidFill>
                  <a:schemeClr val="tx2"/>
                </a:solidFill>
              </a:rPr>
              <a:t>Savoir ce que recouvre l’exigence de transparence sur les frais</a:t>
            </a:r>
            <a:endParaRPr lang="pt-BR" altLang="en-US" dirty="0">
              <a:solidFill>
                <a:schemeClr val="tx2"/>
              </a:solidFill>
            </a:endParaRPr>
          </a:p>
        </p:txBody>
      </p:sp>
      <p:sp>
        <p:nvSpPr>
          <p:cNvPr id="4" name="Espace réservé du texte 3"/>
          <p:cNvSpPr>
            <a:spLocks noGrp="1"/>
          </p:cNvSpPr>
          <p:nvPr>
            <p:ph type="body" sz="quarter" idx="12"/>
          </p:nvPr>
        </p:nvSpPr>
        <p:spPr>
          <a:solidFill>
            <a:schemeClr val="tx2"/>
          </a:solidFill>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solidFill>
                  <a:schemeClr val="tx2"/>
                </a:solidFill>
              </a:rPr>
              <a:t>Maîtriser les nouvelles informations destinées aux clients</a:t>
            </a:r>
            <a:endParaRPr lang="pt-BR" altLang="en-US" dirty="0">
              <a:solidFill>
                <a:schemeClr val="tx2"/>
              </a:solidFill>
            </a:endParaRPr>
          </a:p>
        </p:txBody>
      </p:sp>
      <p:sp>
        <p:nvSpPr>
          <p:cNvPr id="6" name="Espace réservé du texte 5"/>
          <p:cNvSpPr>
            <a:spLocks noGrp="1"/>
          </p:cNvSpPr>
          <p:nvPr>
            <p:ph type="body" sz="quarter" idx="14"/>
          </p:nvPr>
        </p:nvSpPr>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t>Expliquer le relevé de frais CTO-PEA</a:t>
            </a:r>
            <a:endParaRPr lang="pt-BR" altLang="en-US" dirty="0"/>
          </a:p>
        </p:txBody>
      </p:sp>
      <p:sp>
        <p:nvSpPr>
          <p:cNvPr id="8" name="Espace réservé du texte 7"/>
          <p:cNvSpPr>
            <a:spLocks noGrp="1"/>
          </p:cNvSpPr>
          <p:nvPr>
            <p:ph type="body" sz="quarter" idx="16"/>
          </p:nvPr>
        </p:nvSpPr>
        <p:spPr>
          <a:solidFill>
            <a:schemeClr val="tx2"/>
          </a:solidFill>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solidFill>
                  <a:schemeClr val="tx2"/>
                </a:solidFill>
              </a:rPr>
              <a:t>Savoir détailler un relevé (2 cas pratiques)</a:t>
            </a:r>
            <a:endParaRPr lang="pt-BR" altLang="en-US" dirty="0">
              <a:solidFill>
                <a:schemeClr val="tx2"/>
              </a:solidFill>
            </a:endParaRPr>
          </a:p>
        </p:txBody>
      </p:sp>
      <p:sp>
        <p:nvSpPr>
          <p:cNvPr id="10" name="Espace réservé du texte 9"/>
          <p:cNvSpPr>
            <a:spLocks noGrp="1"/>
          </p:cNvSpPr>
          <p:nvPr>
            <p:ph type="body" sz="quarter" idx="18"/>
          </p:nvPr>
        </p:nvSpPr>
        <p:spPr>
          <a:solidFill>
            <a:schemeClr val="tx2"/>
          </a:solidFill>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solidFill>
                  <a:schemeClr val="tx2"/>
                </a:solidFill>
              </a:rPr>
              <a:t>Expliquer le relevé de frais </a:t>
            </a:r>
            <a:r>
              <a:rPr lang="pt-BR" altLang="en-US" dirty="0" smtClean="0">
                <a:solidFill>
                  <a:schemeClr val="tx2"/>
                </a:solidFill>
              </a:rPr>
              <a:t>SCPI</a:t>
            </a:r>
            <a:endParaRPr lang="pt-BR" altLang="en-US" dirty="0">
              <a:solidFill>
                <a:schemeClr val="tx2"/>
              </a:solidFill>
            </a:endParaRPr>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solidFill>
                  <a:schemeClr val="tx2"/>
                </a:solidFill>
              </a:rPr>
              <a:t>Rendre ces informations utiles au </a:t>
            </a:r>
            <a:r>
              <a:rPr lang="pt-BR" altLang="en-US" dirty="0" smtClean="0">
                <a:solidFill>
                  <a:schemeClr val="tx2"/>
                </a:solidFill>
              </a:rPr>
              <a:t>client</a:t>
            </a:r>
            <a:endParaRPr lang="pt-BR" altLang="en-US" dirty="0">
              <a:solidFill>
                <a:schemeClr val="tx2"/>
              </a:solidFill>
            </a:endParaRPr>
          </a:p>
        </p:txBody>
      </p:sp>
      <p:sp>
        <p:nvSpPr>
          <p:cNvPr id="13" name="Espace réservé du texte 12"/>
          <p:cNvSpPr>
            <a:spLocks noGrp="1"/>
          </p:cNvSpPr>
          <p:nvPr>
            <p:ph type="body" sz="quarter" idx="20"/>
          </p:nvPr>
        </p:nvSpPr>
        <p:spPr>
          <a:xfrm>
            <a:off x="2127164" y="4047914"/>
            <a:ext cx="576000" cy="576000"/>
          </a:xfrm>
          <a:solidFill>
            <a:schemeClr val="tx2"/>
          </a:solidFill>
        </p:spPr>
        <p:txBody>
          <a:bodyPr/>
          <a:lstStyle/>
          <a:p>
            <a:r>
              <a:rPr lang="fr-FR" dirty="0" smtClean="0"/>
              <a:t>6</a:t>
            </a:r>
            <a:endParaRPr lang="fr-FR" dirty="0"/>
          </a:p>
        </p:txBody>
      </p:sp>
    </p:spTree>
    <p:extLst>
      <p:ext uri="{BB962C8B-B14F-4D97-AF65-F5344CB8AC3E}">
        <p14:creationId xmlns:p14="http://schemas.microsoft.com/office/powerpoint/2010/main" val="1508327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195736" y="0"/>
            <a:ext cx="432048"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2"/>
          <p:cNvSpPr>
            <a:spLocks noGrp="1"/>
          </p:cNvSpPr>
          <p:nvPr>
            <p:ph idx="1"/>
          </p:nvPr>
        </p:nvSpPr>
        <p:spPr>
          <a:xfrm>
            <a:off x="332095" y="267494"/>
            <a:ext cx="8594360" cy="4227534"/>
          </a:xfrm>
        </p:spPr>
        <p:txBody>
          <a:bodyPr>
            <a:noAutofit/>
          </a:bodyPr>
          <a:lstStyle/>
          <a:p>
            <a:pPr marL="0" indent="0">
              <a:buClr>
                <a:schemeClr val="accent1">
                  <a:lumMod val="60000"/>
                  <a:lumOff val="40000"/>
                </a:schemeClr>
              </a:buClr>
              <a:buNone/>
            </a:pPr>
            <a:r>
              <a:rPr lang="fr-FR" sz="1400" b="1" dirty="0">
                <a:solidFill>
                  <a:schemeClr val="accent1"/>
                </a:solidFill>
                <a:latin typeface="Arial Narrow" panose="020B0606020202030204" pitchFamily="34" charset="0"/>
              </a:rPr>
              <a:t> </a:t>
            </a:r>
            <a:r>
              <a:rPr lang="fr-FR" sz="1400" b="1" dirty="0" smtClean="0">
                <a:solidFill>
                  <a:schemeClr val="accent1"/>
                </a:solidFill>
                <a:latin typeface="Arial Narrow" panose="020B0606020202030204" pitchFamily="34" charset="0"/>
              </a:rPr>
              <a:t>    Le Relevé annuel de frais CTO/PEA se présente sur 4 pages :</a:t>
            </a: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336550" lvl="1" indent="0">
              <a:buNone/>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0" indent="0">
              <a:buNone/>
            </a:pPr>
            <a:endParaRPr lang="fr-FR" sz="1100" dirty="0">
              <a:latin typeface="Arial Narrow" panose="020B0606020202030204" pitchFamily="34" charset="0"/>
            </a:endParaRPr>
          </a:p>
        </p:txBody>
      </p:sp>
      <p:sp>
        <p:nvSpPr>
          <p:cNvPr id="2" name="ZoneTexte 1"/>
          <p:cNvSpPr txBox="1"/>
          <p:nvPr/>
        </p:nvSpPr>
        <p:spPr>
          <a:xfrm>
            <a:off x="1355452" y="4027546"/>
            <a:ext cx="432048" cy="1015663"/>
          </a:xfrm>
          <a:prstGeom prst="rect">
            <a:avLst/>
          </a:prstGeom>
          <a:noFill/>
        </p:spPr>
        <p:txBody>
          <a:bodyPr wrap="square" rtlCol="0">
            <a:spAutoFit/>
          </a:bodyPr>
          <a:lstStyle/>
          <a:p>
            <a:r>
              <a:rPr lang="fr-FR" sz="6000" b="1" dirty="0" smtClean="0">
                <a:solidFill>
                  <a:schemeClr val="bg1">
                    <a:lumMod val="95000"/>
                  </a:schemeClr>
                </a:solidFill>
              </a:rPr>
              <a:t>1</a:t>
            </a:r>
            <a:endParaRPr lang="fr-FR" sz="6000" b="1" dirty="0">
              <a:solidFill>
                <a:schemeClr val="bg1">
                  <a:lumMod val="95000"/>
                </a:schemeClr>
              </a:solidFill>
            </a:endParaRPr>
          </a:p>
        </p:txBody>
      </p:sp>
      <p:sp>
        <p:nvSpPr>
          <p:cNvPr id="14" name="ZoneTexte 13"/>
          <p:cNvSpPr txBox="1"/>
          <p:nvPr/>
        </p:nvSpPr>
        <p:spPr>
          <a:xfrm>
            <a:off x="4316256" y="4027546"/>
            <a:ext cx="432048" cy="1015663"/>
          </a:xfrm>
          <a:prstGeom prst="rect">
            <a:avLst/>
          </a:prstGeom>
          <a:noFill/>
        </p:spPr>
        <p:txBody>
          <a:bodyPr wrap="square" rtlCol="0">
            <a:spAutoFit/>
          </a:bodyPr>
          <a:lstStyle/>
          <a:p>
            <a:r>
              <a:rPr lang="fr-FR" sz="6000" b="1" dirty="0" smtClean="0">
                <a:solidFill>
                  <a:schemeClr val="bg1">
                    <a:lumMod val="95000"/>
                  </a:schemeClr>
                </a:solidFill>
              </a:rPr>
              <a:t>2</a:t>
            </a:r>
            <a:endParaRPr lang="fr-FR" sz="6000" b="1" dirty="0">
              <a:solidFill>
                <a:schemeClr val="bg1">
                  <a:lumMod val="95000"/>
                </a:schemeClr>
              </a:solidFill>
            </a:endParaRPr>
          </a:p>
        </p:txBody>
      </p:sp>
      <p:sp>
        <p:nvSpPr>
          <p:cNvPr id="15" name="ZoneTexte 14"/>
          <p:cNvSpPr txBox="1"/>
          <p:nvPr/>
        </p:nvSpPr>
        <p:spPr>
          <a:xfrm>
            <a:off x="7323084" y="4027546"/>
            <a:ext cx="432048" cy="1015663"/>
          </a:xfrm>
          <a:prstGeom prst="rect">
            <a:avLst/>
          </a:prstGeom>
          <a:noFill/>
        </p:spPr>
        <p:txBody>
          <a:bodyPr wrap="square" rtlCol="0">
            <a:spAutoFit/>
          </a:bodyPr>
          <a:lstStyle/>
          <a:p>
            <a:r>
              <a:rPr lang="fr-FR" sz="6000" b="1" dirty="0" smtClean="0">
                <a:solidFill>
                  <a:schemeClr val="bg1">
                    <a:lumMod val="95000"/>
                  </a:schemeClr>
                </a:solidFill>
              </a:rPr>
              <a:t>3</a:t>
            </a:r>
            <a:endParaRPr lang="fr-FR" sz="6000" b="1" dirty="0">
              <a:solidFill>
                <a:schemeClr val="bg1">
                  <a:lumMod val="95000"/>
                </a:schemeClr>
              </a:solidFill>
            </a:endParaRPr>
          </a:p>
        </p:txBody>
      </p:sp>
      <p:sp>
        <p:nvSpPr>
          <p:cNvPr id="8" name="Rectangle 7"/>
          <p:cNvSpPr/>
          <p:nvPr/>
        </p:nvSpPr>
        <p:spPr bwMode="auto">
          <a:xfrm>
            <a:off x="291574" y="4206795"/>
            <a:ext cx="2944662" cy="584754"/>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bevelT w="190500" h="38100"/>
          </a:sp3d>
          <a:extLst/>
        </p:spPr>
        <p:txBody>
          <a:bodyPr anchor="t"/>
          <a:lstStyle/>
          <a:p>
            <a:pPr algn="ctr">
              <a:defRPr/>
            </a:pPr>
            <a:r>
              <a:rPr lang="fr-FR" sz="1000" dirty="0" smtClean="0">
                <a:solidFill>
                  <a:schemeClr val="accent1"/>
                </a:solidFill>
                <a:latin typeface="Arial Narrow" panose="020B0606020202030204" pitchFamily="34" charset="0"/>
                <a:cs typeface="Arial" charset="0"/>
                <a:sym typeface="Arial" charset="0"/>
              </a:rPr>
              <a:t>En 1</a:t>
            </a:r>
            <a:r>
              <a:rPr lang="fr-FR" sz="1000" baseline="30000" dirty="0" smtClean="0">
                <a:solidFill>
                  <a:schemeClr val="accent1"/>
                </a:solidFill>
                <a:latin typeface="Arial Narrow" panose="020B0606020202030204" pitchFamily="34" charset="0"/>
                <a:cs typeface="Arial" charset="0"/>
                <a:sym typeface="Arial" charset="0"/>
              </a:rPr>
              <a:t>ère</a:t>
            </a:r>
            <a:r>
              <a:rPr lang="fr-FR" sz="1000" dirty="0">
                <a:solidFill>
                  <a:schemeClr val="accent1"/>
                </a:solidFill>
                <a:latin typeface="Arial Narrow" panose="020B0606020202030204" pitchFamily="34" charset="0"/>
                <a:cs typeface="Arial" charset="0"/>
                <a:sym typeface="Arial" charset="0"/>
              </a:rPr>
              <a:t> </a:t>
            </a:r>
            <a:r>
              <a:rPr lang="fr-FR" sz="1000" dirty="0" smtClean="0">
                <a:solidFill>
                  <a:schemeClr val="accent1"/>
                </a:solidFill>
                <a:latin typeface="Arial Narrow" panose="020B0606020202030204" pitchFamily="34" charset="0"/>
                <a:cs typeface="Arial" charset="0"/>
                <a:sym typeface="Arial" charset="0"/>
              </a:rPr>
              <a:t>page, le client a une </a:t>
            </a:r>
            <a:r>
              <a:rPr lang="fr-FR" sz="1000" b="1" dirty="0" smtClean="0">
                <a:solidFill>
                  <a:schemeClr val="accent1"/>
                </a:solidFill>
                <a:latin typeface="Arial Narrow" panose="020B0606020202030204" pitchFamily="34" charset="0"/>
                <a:cs typeface="Arial" charset="0"/>
                <a:sym typeface="Arial" charset="0"/>
              </a:rPr>
              <a:t>vision globale </a:t>
            </a:r>
            <a:r>
              <a:rPr lang="fr-FR" sz="1000" dirty="0" smtClean="0">
                <a:solidFill>
                  <a:schemeClr val="accent1"/>
                </a:solidFill>
                <a:latin typeface="Arial Narrow" panose="020B0606020202030204" pitchFamily="34" charset="0"/>
                <a:cs typeface="Arial" charset="0"/>
                <a:sym typeface="Arial" charset="0"/>
              </a:rPr>
              <a:t>des frais perçus dans l’année, répartis par grande famille, ainsi que de leur </a:t>
            </a:r>
            <a:r>
              <a:rPr lang="fr-FR" sz="1000" b="1" dirty="0" smtClean="0">
                <a:solidFill>
                  <a:schemeClr val="accent1"/>
                </a:solidFill>
                <a:latin typeface="Arial Narrow" panose="020B0606020202030204" pitchFamily="34" charset="0"/>
                <a:cs typeface="Arial" charset="0"/>
                <a:sym typeface="Arial" charset="0"/>
              </a:rPr>
              <a:t>impact sur le rendement </a:t>
            </a:r>
            <a:r>
              <a:rPr lang="fr-FR" sz="1000" dirty="0" smtClean="0">
                <a:solidFill>
                  <a:schemeClr val="accent1"/>
                </a:solidFill>
                <a:latin typeface="Arial Narrow" panose="020B0606020202030204" pitchFamily="34" charset="0"/>
                <a:cs typeface="Arial" charset="0"/>
                <a:sym typeface="Arial" charset="0"/>
              </a:rPr>
              <a:t>de son compte titres.</a:t>
            </a:r>
            <a:endParaRPr lang="fr-FR" sz="1000" dirty="0">
              <a:solidFill>
                <a:srgbClr val="00B050"/>
              </a:solidFill>
              <a:latin typeface="Arial Narrow" panose="020B0606020202030204" pitchFamily="34" charset="0"/>
              <a:cs typeface="Arial" charset="0"/>
              <a:sym typeface="Arial" charset="0"/>
            </a:endParaRPr>
          </a:p>
        </p:txBody>
      </p:sp>
      <p:sp>
        <p:nvSpPr>
          <p:cNvPr id="9" name="Rectangle 8"/>
          <p:cNvSpPr/>
          <p:nvPr/>
        </p:nvSpPr>
        <p:spPr bwMode="auto">
          <a:xfrm>
            <a:off x="3219650" y="4219244"/>
            <a:ext cx="2891589" cy="584754"/>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bevelT w="190500" h="38100"/>
          </a:sp3d>
          <a:extLst/>
        </p:spPr>
        <p:txBody>
          <a:bodyPr anchor="t"/>
          <a:lstStyle/>
          <a:p>
            <a:pPr algn="ctr">
              <a:defRPr/>
            </a:pPr>
            <a:r>
              <a:rPr lang="fr-FR" sz="1000" dirty="0">
                <a:solidFill>
                  <a:schemeClr val="accent1"/>
                </a:solidFill>
                <a:latin typeface="Arial Narrow" panose="020B0606020202030204" pitchFamily="34" charset="0"/>
                <a:cs typeface="Arial" charset="0"/>
                <a:sym typeface="Arial" charset="0"/>
              </a:rPr>
              <a:t>En </a:t>
            </a:r>
            <a:r>
              <a:rPr lang="fr-FR" sz="1000" dirty="0" smtClean="0">
                <a:solidFill>
                  <a:schemeClr val="accent1"/>
                </a:solidFill>
                <a:latin typeface="Arial Narrow" panose="020B0606020202030204" pitchFamily="34" charset="0"/>
                <a:cs typeface="Arial" charset="0"/>
                <a:sym typeface="Arial" charset="0"/>
              </a:rPr>
              <a:t>2</a:t>
            </a:r>
            <a:r>
              <a:rPr lang="fr-FR" sz="1000" baseline="30000" dirty="0" smtClean="0">
                <a:solidFill>
                  <a:schemeClr val="accent1"/>
                </a:solidFill>
                <a:latin typeface="Arial Narrow" panose="020B0606020202030204" pitchFamily="34" charset="0"/>
                <a:cs typeface="Arial" charset="0"/>
                <a:sym typeface="Arial" charset="0"/>
              </a:rPr>
              <a:t>ème</a:t>
            </a:r>
            <a:r>
              <a:rPr lang="fr-FR" sz="1000" dirty="0" smtClean="0">
                <a:solidFill>
                  <a:schemeClr val="accent1"/>
                </a:solidFill>
                <a:latin typeface="Arial Narrow" panose="020B0606020202030204" pitchFamily="34" charset="0"/>
                <a:cs typeface="Arial" charset="0"/>
                <a:sym typeface="Arial" charset="0"/>
              </a:rPr>
              <a:t> page</a:t>
            </a:r>
            <a:r>
              <a:rPr lang="fr-FR" sz="1000" dirty="0">
                <a:solidFill>
                  <a:schemeClr val="accent1"/>
                </a:solidFill>
                <a:latin typeface="Arial Narrow" panose="020B0606020202030204" pitchFamily="34" charset="0"/>
                <a:cs typeface="Arial" charset="0"/>
                <a:sym typeface="Arial" charset="0"/>
              </a:rPr>
              <a:t>, </a:t>
            </a:r>
            <a:r>
              <a:rPr lang="fr-FR" sz="1000" dirty="0" smtClean="0">
                <a:solidFill>
                  <a:schemeClr val="accent1"/>
                </a:solidFill>
                <a:latin typeface="Arial Narrow" panose="020B0606020202030204" pitchFamily="34" charset="0"/>
                <a:cs typeface="Arial" charset="0"/>
                <a:sym typeface="Arial" charset="0"/>
              </a:rPr>
              <a:t>il accède au </a:t>
            </a:r>
            <a:r>
              <a:rPr lang="fr-FR" sz="1000" b="1" dirty="0" smtClean="0">
                <a:solidFill>
                  <a:schemeClr val="accent1"/>
                </a:solidFill>
                <a:latin typeface="Arial Narrow" panose="020B0606020202030204" pitchFamily="34" charset="0"/>
                <a:cs typeface="Arial" charset="0"/>
                <a:sym typeface="Arial" charset="0"/>
              </a:rPr>
              <a:t>détail des frais </a:t>
            </a:r>
            <a:r>
              <a:rPr lang="fr-FR" sz="1000" dirty="0" smtClean="0">
                <a:solidFill>
                  <a:schemeClr val="accent1"/>
                </a:solidFill>
                <a:latin typeface="Arial Narrow" panose="020B0606020202030204" pitchFamily="34" charset="0"/>
                <a:cs typeface="Arial" charset="0"/>
                <a:sym typeface="Arial" charset="0"/>
              </a:rPr>
              <a:t>directs et indirects </a:t>
            </a:r>
            <a:r>
              <a:rPr lang="fr-FR" sz="1000" b="1" dirty="0" smtClean="0">
                <a:solidFill>
                  <a:schemeClr val="accent1"/>
                </a:solidFill>
                <a:latin typeface="Arial Narrow" panose="020B0606020202030204" pitchFamily="34" charset="0"/>
                <a:cs typeface="Arial" charset="0"/>
                <a:sym typeface="Arial" charset="0"/>
              </a:rPr>
              <a:t>par catégorie de produits </a:t>
            </a:r>
            <a:r>
              <a:rPr lang="fr-FR" sz="1000" dirty="0" smtClean="0">
                <a:solidFill>
                  <a:schemeClr val="accent1"/>
                </a:solidFill>
                <a:latin typeface="Arial Narrow" panose="020B0606020202030204" pitchFamily="34" charset="0"/>
                <a:cs typeface="Arial" charset="0"/>
                <a:sym typeface="Arial" charset="0"/>
              </a:rPr>
              <a:t>(jusqu’à 4 catégories possibles : OPC, Actions, Obligations, Produits divers).</a:t>
            </a:r>
            <a:endParaRPr lang="fr-FR" sz="1000" dirty="0">
              <a:solidFill>
                <a:schemeClr val="accent1"/>
              </a:solidFill>
              <a:latin typeface="Arial Narrow" panose="020B0606020202030204" pitchFamily="34" charset="0"/>
              <a:cs typeface="Arial" charset="0"/>
              <a:sym typeface="Arial" charset="0"/>
            </a:endParaRPr>
          </a:p>
        </p:txBody>
      </p:sp>
      <p:sp>
        <p:nvSpPr>
          <p:cNvPr id="10" name="Rectangle 9"/>
          <p:cNvSpPr/>
          <p:nvPr/>
        </p:nvSpPr>
        <p:spPr bwMode="auto">
          <a:xfrm>
            <a:off x="6356493" y="4219244"/>
            <a:ext cx="2610484" cy="584754"/>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bevelT w="190500" h="38100"/>
          </a:sp3d>
          <a:extLst/>
        </p:spPr>
        <p:txBody>
          <a:bodyPr anchor="t"/>
          <a:lstStyle/>
          <a:p>
            <a:pPr algn="ctr">
              <a:defRPr/>
            </a:pPr>
            <a:r>
              <a:rPr lang="fr-FR" sz="1000" dirty="0" smtClean="0">
                <a:solidFill>
                  <a:schemeClr val="accent1"/>
                </a:solidFill>
                <a:latin typeface="Arial Narrow" panose="020B0606020202030204" pitchFamily="34" charset="0"/>
                <a:cs typeface="Arial" charset="0"/>
                <a:sym typeface="Arial" charset="0"/>
              </a:rPr>
              <a:t>En 3</a:t>
            </a:r>
            <a:r>
              <a:rPr lang="fr-FR" sz="1000" baseline="30000" dirty="0" smtClean="0">
                <a:solidFill>
                  <a:schemeClr val="accent1"/>
                </a:solidFill>
                <a:latin typeface="Arial Narrow" panose="020B0606020202030204" pitchFamily="34" charset="0"/>
                <a:cs typeface="Arial" charset="0"/>
                <a:sym typeface="Arial" charset="0"/>
              </a:rPr>
              <a:t>ème</a:t>
            </a:r>
            <a:r>
              <a:rPr lang="fr-FR" sz="1000" dirty="0" smtClean="0">
                <a:solidFill>
                  <a:schemeClr val="accent1"/>
                </a:solidFill>
                <a:latin typeface="Arial Narrow" panose="020B0606020202030204" pitchFamily="34" charset="0"/>
                <a:cs typeface="Arial" charset="0"/>
                <a:sym typeface="Arial" charset="0"/>
              </a:rPr>
              <a:t> et 4</a:t>
            </a:r>
            <a:r>
              <a:rPr lang="fr-FR" sz="1000" baseline="30000" dirty="0" smtClean="0">
                <a:solidFill>
                  <a:schemeClr val="accent1"/>
                </a:solidFill>
                <a:latin typeface="Arial Narrow" panose="020B0606020202030204" pitchFamily="34" charset="0"/>
                <a:cs typeface="Arial" charset="0"/>
                <a:sym typeface="Arial" charset="0"/>
              </a:rPr>
              <a:t>ème</a:t>
            </a:r>
            <a:r>
              <a:rPr lang="fr-FR" sz="1000" dirty="0" smtClean="0">
                <a:solidFill>
                  <a:schemeClr val="accent1"/>
                </a:solidFill>
                <a:latin typeface="Arial Narrow" panose="020B0606020202030204" pitchFamily="34" charset="0"/>
                <a:cs typeface="Arial" charset="0"/>
                <a:sym typeface="Arial" charset="0"/>
              </a:rPr>
              <a:t> page, il dispose d’un </a:t>
            </a:r>
            <a:r>
              <a:rPr lang="fr-FR" sz="1000" b="1" dirty="0" smtClean="0">
                <a:solidFill>
                  <a:schemeClr val="accent1"/>
                </a:solidFill>
                <a:latin typeface="Arial Narrow" panose="020B0606020202030204" pitchFamily="34" charset="0"/>
                <a:cs typeface="Arial" charset="0"/>
                <a:sym typeface="Arial" charset="0"/>
              </a:rPr>
              <a:t>glossaire</a:t>
            </a:r>
            <a:r>
              <a:rPr lang="fr-FR" sz="1000" dirty="0" smtClean="0">
                <a:solidFill>
                  <a:schemeClr val="accent1"/>
                </a:solidFill>
                <a:latin typeface="Arial Narrow" panose="020B0606020202030204" pitchFamily="34" charset="0"/>
                <a:cs typeface="Arial" charset="0"/>
                <a:sym typeface="Arial" charset="0"/>
              </a:rPr>
              <a:t> précisant les différents termes utilisés dans le relevé (voir détail en annexe). </a:t>
            </a:r>
            <a:endParaRPr lang="fr-FR" sz="1000" dirty="0">
              <a:solidFill>
                <a:schemeClr val="accent1"/>
              </a:solidFill>
              <a:latin typeface="Arial Narrow" panose="020B0606020202030204" pitchFamily="34" charset="0"/>
              <a:cs typeface="Arial" charset="0"/>
              <a:sym typeface="Arial" charset="0"/>
            </a:endParaRPr>
          </a:p>
        </p:txBody>
      </p:sp>
      <p:grpSp>
        <p:nvGrpSpPr>
          <p:cNvPr id="16" name="Shape 456"/>
          <p:cNvGrpSpPr/>
          <p:nvPr/>
        </p:nvGrpSpPr>
        <p:grpSpPr>
          <a:xfrm>
            <a:off x="161387" y="206886"/>
            <a:ext cx="357628" cy="241512"/>
            <a:chOff x="5255200" y="3006475"/>
            <a:chExt cx="511700" cy="378575"/>
          </a:xfrm>
          <a:solidFill>
            <a:schemeClr val="accent1"/>
          </a:solidFill>
        </p:grpSpPr>
        <p:sp>
          <p:nvSpPr>
            <p:cNvPr id="17" name="Shape 457"/>
            <p:cNvSpPr/>
            <p:nvPr/>
          </p:nvSpPr>
          <p:spPr>
            <a:xfrm>
              <a:off x="5255200" y="3006475"/>
              <a:ext cx="349900" cy="349875"/>
            </a:xfrm>
            <a:custGeom>
              <a:avLst/>
              <a:gdLst/>
              <a:ahLst/>
              <a:cxnLst/>
              <a:rect l="0" t="0" r="0" b="0"/>
              <a:pathLst>
                <a:path w="13996" h="13995" extrusionOk="0">
                  <a:moveTo>
                    <a:pt x="6986" y="4714"/>
                  </a:moveTo>
                  <a:lnTo>
                    <a:pt x="7206" y="4738"/>
                  </a:lnTo>
                  <a:lnTo>
                    <a:pt x="7425" y="4763"/>
                  </a:lnTo>
                  <a:lnTo>
                    <a:pt x="7645" y="4812"/>
                  </a:lnTo>
                  <a:lnTo>
                    <a:pt x="7841" y="4885"/>
                  </a:lnTo>
                  <a:lnTo>
                    <a:pt x="8060" y="4983"/>
                  </a:lnTo>
                  <a:lnTo>
                    <a:pt x="8256" y="5105"/>
                  </a:lnTo>
                  <a:lnTo>
                    <a:pt x="8427" y="5227"/>
                  </a:lnTo>
                  <a:lnTo>
                    <a:pt x="8598" y="5398"/>
                  </a:lnTo>
                  <a:lnTo>
                    <a:pt x="8769" y="5569"/>
                  </a:lnTo>
                  <a:lnTo>
                    <a:pt x="8891" y="5740"/>
                  </a:lnTo>
                  <a:lnTo>
                    <a:pt x="9013" y="5935"/>
                  </a:lnTo>
                  <a:lnTo>
                    <a:pt x="9111" y="6155"/>
                  </a:lnTo>
                  <a:lnTo>
                    <a:pt x="9184" y="6350"/>
                  </a:lnTo>
                  <a:lnTo>
                    <a:pt x="9233" y="6570"/>
                  </a:lnTo>
                  <a:lnTo>
                    <a:pt x="9257" y="6790"/>
                  </a:lnTo>
                  <a:lnTo>
                    <a:pt x="9257" y="7010"/>
                  </a:lnTo>
                  <a:lnTo>
                    <a:pt x="9257" y="7229"/>
                  </a:lnTo>
                  <a:lnTo>
                    <a:pt x="9233" y="7425"/>
                  </a:lnTo>
                  <a:lnTo>
                    <a:pt x="9184" y="7645"/>
                  </a:lnTo>
                  <a:lnTo>
                    <a:pt x="9111" y="7864"/>
                  </a:lnTo>
                  <a:lnTo>
                    <a:pt x="9013" y="8060"/>
                  </a:lnTo>
                  <a:lnTo>
                    <a:pt x="8891" y="8255"/>
                  </a:lnTo>
                  <a:lnTo>
                    <a:pt x="8769" y="8451"/>
                  </a:lnTo>
                  <a:lnTo>
                    <a:pt x="8598" y="8622"/>
                  </a:lnTo>
                  <a:lnTo>
                    <a:pt x="8427" y="8768"/>
                  </a:lnTo>
                  <a:lnTo>
                    <a:pt x="8256" y="8915"/>
                  </a:lnTo>
                  <a:lnTo>
                    <a:pt x="8060" y="9012"/>
                  </a:lnTo>
                  <a:lnTo>
                    <a:pt x="7841" y="9110"/>
                  </a:lnTo>
                  <a:lnTo>
                    <a:pt x="7645" y="9183"/>
                  </a:lnTo>
                  <a:lnTo>
                    <a:pt x="7425" y="9232"/>
                  </a:lnTo>
                  <a:lnTo>
                    <a:pt x="7206" y="9257"/>
                  </a:lnTo>
                  <a:lnTo>
                    <a:pt x="6986" y="9281"/>
                  </a:lnTo>
                  <a:lnTo>
                    <a:pt x="6766" y="9257"/>
                  </a:lnTo>
                  <a:lnTo>
                    <a:pt x="6546" y="9232"/>
                  </a:lnTo>
                  <a:lnTo>
                    <a:pt x="6351" y="9183"/>
                  </a:lnTo>
                  <a:lnTo>
                    <a:pt x="6131" y="9110"/>
                  </a:lnTo>
                  <a:lnTo>
                    <a:pt x="5936" y="9012"/>
                  </a:lnTo>
                  <a:lnTo>
                    <a:pt x="5740" y="8915"/>
                  </a:lnTo>
                  <a:lnTo>
                    <a:pt x="5545" y="8768"/>
                  </a:lnTo>
                  <a:lnTo>
                    <a:pt x="5374" y="8622"/>
                  </a:lnTo>
                  <a:lnTo>
                    <a:pt x="5227" y="8451"/>
                  </a:lnTo>
                  <a:lnTo>
                    <a:pt x="5081" y="8255"/>
                  </a:lnTo>
                  <a:lnTo>
                    <a:pt x="4983" y="8060"/>
                  </a:lnTo>
                  <a:lnTo>
                    <a:pt x="4885" y="7864"/>
                  </a:lnTo>
                  <a:lnTo>
                    <a:pt x="4812" y="7645"/>
                  </a:lnTo>
                  <a:lnTo>
                    <a:pt x="4763" y="7425"/>
                  </a:lnTo>
                  <a:lnTo>
                    <a:pt x="4714" y="7229"/>
                  </a:lnTo>
                  <a:lnTo>
                    <a:pt x="4714" y="7010"/>
                  </a:lnTo>
                  <a:lnTo>
                    <a:pt x="4714" y="6790"/>
                  </a:lnTo>
                  <a:lnTo>
                    <a:pt x="4763" y="6570"/>
                  </a:lnTo>
                  <a:lnTo>
                    <a:pt x="4812" y="6350"/>
                  </a:lnTo>
                  <a:lnTo>
                    <a:pt x="4885" y="6155"/>
                  </a:lnTo>
                  <a:lnTo>
                    <a:pt x="4983" y="5935"/>
                  </a:lnTo>
                  <a:lnTo>
                    <a:pt x="5081" y="5740"/>
                  </a:lnTo>
                  <a:lnTo>
                    <a:pt x="5227" y="5569"/>
                  </a:lnTo>
                  <a:lnTo>
                    <a:pt x="5374" y="5398"/>
                  </a:lnTo>
                  <a:lnTo>
                    <a:pt x="5545" y="5227"/>
                  </a:lnTo>
                  <a:lnTo>
                    <a:pt x="5740" y="5105"/>
                  </a:lnTo>
                  <a:lnTo>
                    <a:pt x="5936" y="4983"/>
                  </a:lnTo>
                  <a:lnTo>
                    <a:pt x="6131" y="4885"/>
                  </a:lnTo>
                  <a:lnTo>
                    <a:pt x="6351" y="4812"/>
                  </a:lnTo>
                  <a:lnTo>
                    <a:pt x="6546" y="4763"/>
                  </a:lnTo>
                  <a:lnTo>
                    <a:pt x="6766" y="4738"/>
                  </a:lnTo>
                  <a:lnTo>
                    <a:pt x="6986" y="4714"/>
                  </a:lnTo>
                  <a:close/>
                  <a:moveTo>
                    <a:pt x="6497" y="0"/>
                  </a:moveTo>
                  <a:lnTo>
                    <a:pt x="6375" y="25"/>
                  </a:lnTo>
                  <a:lnTo>
                    <a:pt x="6253" y="49"/>
                  </a:lnTo>
                  <a:lnTo>
                    <a:pt x="6131" y="122"/>
                  </a:lnTo>
                  <a:lnTo>
                    <a:pt x="6033" y="196"/>
                  </a:lnTo>
                  <a:lnTo>
                    <a:pt x="5936" y="293"/>
                  </a:lnTo>
                  <a:lnTo>
                    <a:pt x="5862" y="391"/>
                  </a:lnTo>
                  <a:lnTo>
                    <a:pt x="5813" y="513"/>
                  </a:lnTo>
                  <a:lnTo>
                    <a:pt x="5789" y="635"/>
                  </a:lnTo>
                  <a:lnTo>
                    <a:pt x="5618" y="2076"/>
                  </a:lnTo>
                  <a:lnTo>
                    <a:pt x="5325" y="2174"/>
                  </a:lnTo>
                  <a:lnTo>
                    <a:pt x="5032" y="2296"/>
                  </a:lnTo>
                  <a:lnTo>
                    <a:pt x="4763" y="2418"/>
                  </a:lnTo>
                  <a:lnTo>
                    <a:pt x="4495" y="2565"/>
                  </a:lnTo>
                  <a:lnTo>
                    <a:pt x="3347" y="1661"/>
                  </a:lnTo>
                  <a:lnTo>
                    <a:pt x="3225" y="1588"/>
                  </a:lnTo>
                  <a:lnTo>
                    <a:pt x="3103" y="1539"/>
                  </a:lnTo>
                  <a:lnTo>
                    <a:pt x="2980" y="1514"/>
                  </a:lnTo>
                  <a:lnTo>
                    <a:pt x="2736" y="1514"/>
                  </a:lnTo>
                  <a:lnTo>
                    <a:pt x="2590" y="1563"/>
                  </a:lnTo>
                  <a:lnTo>
                    <a:pt x="2492" y="1637"/>
                  </a:lnTo>
                  <a:lnTo>
                    <a:pt x="2394" y="1710"/>
                  </a:lnTo>
                  <a:lnTo>
                    <a:pt x="1710" y="2394"/>
                  </a:lnTo>
                  <a:lnTo>
                    <a:pt x="1613" y="2491"/>
                  </a:lnTo>
                  <a:lnTo>
                    <a:pt x="1564" y="2614"/>
                  </a:lnTo>
                  <a:lnTo>
                    <a:pt x="1515" y="2736"/>
                  </a:lnTo>
                  <a:lnTo>
                    <a:pt x="1491" y="2858"/>
                  </a:lnTo>
                  <a:lnTo>
                    <a:pt x="1491" y="3004"/>
                  </a:lnTo>
                  <a:lnTo>
                    <a:pt x="1515" y="3126"/>
                  </a:lnTo>
                  <a:lnTo>
                    <a:pt x="1564" y="3249"/>
                  </a:lnTo>
                  <a:lnTo>
                    <a:pt x="1637" y="3346"/>
                  </a:lnTo>
                  <a:lnTo>
                    <a:pt x="2541" y="4494"/>
                  </a:lnTo>
                  <a:lnTo>
                    <a:pt x="2394" y="4763"/>
                  </a:lnTo>
                  <a:lnTo>
                    <a:pt x="2272" y="5056"/>
                  </a:lnTo>
                  <a:lnTo>
                    <a:pt x="2174" y="5349"/>
                  </a:lnTo>
                  <a:lnTo>
                    <a:pt x="2077" y="5642"/>
                  </a:lnTo>
                  <a:lnTo>
                    <a:pt x="636" y="5789"/>
                  </a:lnTo>
                  <a:lnTo>
                    <a:pt x="514" y="5837"/>
                  </a:lnTo>
                  <a:lnTo>
                    <a:pt x="392" y="5886"/>
                  </a:lnTo>
                  <a:lnTo>
                    <a:pt x="269" y="5959"/>
                  </a:lnTo>
                  <a:lnTo>
                    <a:pt x="172" y="6033"/>
                  </a:lnTo>
                  <a:lnTo>
                    <a:pt x="99" y="6155"/>
                  </a:lnTo>
                  <a:lnTo>
                    <a:pt x="50" y="6253"/>
                  </a:lnTo>
                  <a:lnTo>
                    <a:pt x="1" y="6399"/>
                  </a:lnTo>
                  <a:lnTo>
                    <a:pt x="1" y="6521"/>
                  </a:lnTo>
                  <a:lnTo>
                    <a:pt x="1" y="7474"/>
                  </a:lnTo>
                  <a:lnTo>
                    <a:pt x="1" y="7620"/>
                  </a:lnTo>
                  <a:lnTo>
                    <a:pt x="50" y="7742"/>
                  </a:lnTo>
                  <a:lnTo>
                    <a:pt x="99" y="7864"/>
                  </a:lnTo>
                  <a:lnTo>
                    <a:pt x="172" y="7962"/>
                  </a:lnTo>
                  <a:lnTo>
                    <a:pt x="269" y="8060"/>
                  </a:lnTo>
                  <a:lnTo>
                    <a:pt x="392" y="8133"/>
                  </a:lnTo>
                  <a:lnTo>
                    <a:pt x="514" y="8182"/>
                  </a:lnTo>
                  <a:lnTo>
                    <a:pt x="636" y="8206"/>
                  </a:lnTo>
                  <a:lnTo>
                    <a:pt x="2077" y="8377"/>
                  </a:lnTo>
                  <a:lnTo>
                    <a:pt x="2174" y="8670"/>
                  </a:lnTo>
                  <a:lnTo>
                    <a:pt x="2272" y="8939"/>
                  </a:lnTo>
                  <a:lnTo>
                    <a:pt x="2394" y="9232"/>
                  </a:lnTo>
                  <a:lnTo>
                    <a:pt x="2541" y="9501"/>
                  </a:lnTo>
                  <a:lnTo>
                    <a:pt x="1637" y="10649"/>
                  </a:lnTo>
                  <a:lnTo>
                    <a:pt x="1564" y="10771"/>
                  </a:lnTo>
                  <a:lnTo>
                    <a:pt x="1515" y="10893"/>
                  </a:lnTo>
                  <a:lnTo>
                    <a:pt x="1491" y="11015"/>
                  </a:lnTo>
                  <a:lnTo>
                    <a:pt x="1491" y="11137"/>
                  </a:lnTo>
                  <a:lnTo>
                    <a:pt x="1515" y="11259"/>
                  </a:lnTo>
                  <a:lnTo>
                    <a:pt x="1564" y="11381"/>
                  </a:lnTo>
                  <a:lnTo>
                    <a:pt x="1613" y="11504"/>
                  </a:lnTo>
                  <a:lnTo>
                    <a:pt x="1710" y="11601"/>
                  </a:lnTo>
                  <a:lnTo>
                    <a:pt x="2394" y="12285"/>
                  </a:lnTo>
                  <a:lnTo>
                    <a:pt x="2492" y="12383"/>
                  </a:lnTo>
                  <a:lnTo>
                    <a:pt x="2590" y="12432"/>
                  </a:lnTo>
                  <a:lnTo>
                    <a:pt x="2736" y="12480"/>
                  </a:lnTo>
                  <a:lnTo>
                    <a:pt x="2858" y="12505"/>
                  </a:lnTo>
                  <a:lnTo>
                    <a:pt x="2980" y="12505"/>
                  </a:lnTo>
                  <a:lnTo>
                    <a:pt x="3103" y="12456"/>
                  </a:lnTo>
                  <a:lnTo>
                    <a:pt x="3225" y="12407"/>
                  </a:lnTo>
                  <a:lnTo>
                    <a:pt x="3347" y="12358"/>
                  </a:lnTo>
                  <a:lnTo>
                    <a:pt x="4495" y="11455"/>
                  </a:lnTo>
                  <a:lnTo>
                    <a:pt x="4763" y="11577"/>
                  </a:lnTo>
                  <a:lnTo>
                    <a:pt x="5032" y="11723"/>
                  </a:lnTo>
                  <a:lnTo>
                    <a:pt x="5325" y="11821"/>
                  </a:lnTo>
                  <a:lnTo>
                    <a:pt x="5618" y="11919"/>
                  </a:lnTo>
                  <a:lnTo>
                    <a:pt x="5789" y="13360"/>
                  </a:lnTo>
                  <a:lnTo>
                    <a:pt x="5813" y="13482"/>
                  </a:lnTo>
                  <a:lnTo>
                    <a:pt x="5862" y="13604"/>
                  </a:lnTo>
                  <a:lnTo>
                    <a:pt x="5936" y="13726"/>
                  </a:lnTo>
                  <a:lnTo>
                    <a:pt x="6033" y="13824"/>
                  </a:lnTo>
                  <a:lnTo>
                    <a:pt x="6131" y="13897"/>
                  </a:lnTo>
                  <a:lnTo>
                    <a:pt x="6253" y="13946"/>
                  </a:lnTo>
                  <a:lnTo>
                    <a:pt x="6375" y="13995"/>
                  </a:lnTo>
                  <a:lnTo>
                    <a:pt x="7596" y="13995"/>
                  </a:lnTo>
                  <a:lnTo>
                    <a:pt x="7743" y="13946"/>
                  </a:lnTo>
                  <a:lnTo>
                    <a:pt x="7841" y="13897"/>
                  </a:lnTo>
                  <a:lnTo>
                    <a:pt x="7963" y="13824"/>
                  </a:lnTo>
                  <a:lnTo>
                    <a:pt x="8036" y="13726"/>
                  </a:lnTo>
                  <a:lnTo>
                    <a:pt x="8109" y="13604"/>
                  </a:lnTo>
                  <a:lnTo>
                    <a:pt x="8158" y="13482"/>
                  </a:lnTo>
                  <a:lnTo>
                    <a:pt x="8183" y="13360"/>
                  </a:lnTo>
                  <a:lnTo>
                    <a:pt x="8353" y="11919"/>
                  </a:lnTo>
                  <a:lnTo>
                    <a:pt x="8647" y="11821"/>
                  </a:lnTo>
                  <a:lnTo>
                    <a:pt x="8940" y="11723"/>
                  </a:lnTo>
                  <a:lnTo>
                    <a:pt x="9233" y="11577"/>
                  </a:lnTo>
                  <a:lnTo>
                    <a:pt x="9501" y="11455"/>
                  </a:lnTo>
                  <a:lnTo>
                    <a:pt x="10649" y="12358"/>
                  </a:lnTo>
                  <a:lnTo>
                    <a:pt x="10747" y="12407"/>
                  </a:lnTo>
                  <a:lnTo>
                    <a:pt x="10869" y="12456"/>
                  </a:lnTo>
                  <a:lnTo>
                    <a:pt x="10991" y="12505"/>
                  </a:lnTo>
                  <a:lnTo>
                    <a:pt x="11138" y="12505"/>
                  </a:lnTo>
                  <a:lnTo>
                    <a:pt x="11260" y="12480"/>
                  </a:lnTo>
                  <a:lnTo>
                    <a:pt x="11382" y="12432"/>
                  </a:lnTo>
                  <a:lnTo>
                    <a:pt x="11504" y="12383"/>
                  </a:lnTo>
                  <a:lnTo>
                    <a:pt x="11602" y="12285"/>
                  </a:lnTo>
                  <a:lnTo>
                    <a:pt x="12286" y="11601"/>
                  </a:lnTo>
                  <a:lnTo>
                    <a:pt x="12359" y="11504"/>
                  </a:lnTo>
                  <a:lnTo>
                    <a:pt x="12432" y="11381"/>
                  </a:lnTo>
                  <a:lnTo>
                    <a:pt x="12457" y="11259"/>
                  </a:lnTo>
                  <a:lnTo>
                    <a:pt x="12481" y="11137"/>
                  </a:lnTo>
                  <a:lnTo>
                    <a:pt x="12481" y="11015"/>
                  </a:lnTo>
                  <a:lnTo>
                    <a:pt x="12457" y="10893"/>
                  </a:lnTo>
                  <a:lnTo>
                    <a:pt x="12408" y="10771"/>
                  </a:lnTo>
                  <a:lnTo>
                    <a:pt x="12334" y="10649"/>
                  </a:lnTo>
                  <a:lnTo>
                    <a:pt x="11431" y="9501"/>
                  </a:lnTo>
                  <a:lnTo>
                    <a:pt x="11577" y="9232"/>
                  </a:lnTo>
                  <a:lnTo>
                    <a:pt x="11699" y="8939"/>
                  </a:lnTo>
                  <a:lnTo>
                    <a:pt x="11822" y="8670"/>
                  </a:lnTo>
                  <a:lnTo>
                    <a:pt x="11895" y="8377"/>
                  </a:lnTo>
                  <a:lnTo>
                    <a:pt x="13360" y="8206"/>
                  </a:lnTo>
                  <a:lnTo>
                    <a:pt x="13482" y="8182"/>
                  </a:lnTo>
                  <a:lnTo>
                    <a:pt x="13604" y="8133"/>
                  </a:lnTo>
                  <a:lnTo>
                    <a:pt x="13702" y="8060"/>
                  </a:lnTo>
                  <a:lnTo>
                    <a:pt x="13800" y="7962"/>
                  </a:lnTo>
                  <a:lnTo>
                    <a:pt x="13873" y="7864"/>
                  </a:lnTo>
                  <a:lnTo>
                    <a:pt x="13946" y="7742"/>
                  </a:lnTo>
                  <a:lnTo>
                    <a:pt x="13971" y="7620"/>
                  </a:lnTo>
                  <a:lnTo>
                    <a:pt x="13995" y="7474"/>
                  </a:lnTo>
                  <a:lnTo>
                    <a:pt x="13995" y="6521"/>
                  </a:lnTo>
                  <a:lnTo>
                    <a:pt x="13971" y="6399"/>
                  </a:lnTo>
                  <a:lnTo>
                    <a:pt x="13946" y="6253"/>
                  </a:lnTo>
                  <a:lnTo>
                    <a:pt x="13873" y="6155"/>
                  </a:lnTo>
                  <a:lnTo>
                    <a:pt x="13800" y="6033"/>
                  </a:lnTo>
                  <a:lnTo>
                    <a:pt x="13702" y="5959"/>
                  </a:lnTo>
                  <a:lnTo>
                    <a:pt x="13604" y="5886"/>
                  </a:lnTo>
                  <a:lnTo>
                    <a:pt x="13482" y="5837"/>
                  </a:lnTo>
                  <a:lnTo>
                    <a:pt x="13360" y="5789"/>
                  </a:lnTo>
                  <a:lnTo>
                    <a:pt x="11895" y="5642"/>
                  </a:lnTo>
                  <a:lnTo>
                    <a:pt x="11822" y="5349"/>
                  </a:lnTo>
                  <a:lnTo>
                    <a:pt x="11699" y="5056"/>
                  </a:lnTo>
                  <a:lnTo>
                    <a:pt x="11577" y="4763"/>
                  </a:lnTo>
                  <a:lnTo>
                    <a:pt x="11431" y="4494"/>
                  </a:lnTo>
                  <a:lnTo>
                    <a:pt x="12334" y="3346"/>
                  </a:lnTo>
                  <a:lnTo>
                    <a:pt x="12408" y="3249"/>
                  </a:lnTo>
                  <a:lnTo>
                    <a:pt x="12457" y="3126"/>
                  </a:lnTo>
                  <a:lnTo>
                    <a:pt x="12481" y="3004"/>
                  </a:lnTo>
                  <a:lnTo>
                    <a:pt x="12481" y="2858"/>
                  </a:lnTo>
                  <a:lnTo>
                    <a:pt x="12457" y="2736"/>
                  </a:lnTo>
                  <a:lnTo>
                    <a:pt x="12432" y="2614"/>
                  </a:lnTo>
                  <a:lnTo>
                    <a:pt x="12359" y="2491"/>
                  </a:lnTo>
                  <a:lnTo>
                    <a:pt x="12286" y="2394"/>
                  </a:lnTo>
                  <a:lnTo>
                    <a:pt x="11602" y="1710"/>
                  </a:lnTo>
                  <a:lnTo>
                    <a:pt x="11504" y="1637"/>
                  </a:lnTo>
                  <a:lnTo>
                    <a:pt x="11382" y="1563"/>
                  </a:lnTo>
                  <a:lnTo>
                    <a:pt x="11260" y="1514"/>
                  </a:lnTo>
                  <a:lnTo>
                    <a:pt x="10991" y="1514"/>
                  </a:lnTo>
                  <a:lnTo>
                    <a:pt x="10869" y="1539"/>
                  </a:lnTo>
                  <a:lnTo>
                    <a:pt x="10747" y="1588"/>
                  </a:lnTo>
                  <a:lnTo>
                    <a:pt x="10649" y="1661"/>
                  </a:lnTo>
                  <a:lnTo>
                    <a:pt x="9501" y="2565"/>
                  </a:lnTo>
                  <a:lnTo>
                    <a:pt x="9233" y="2418"/>
                  </a:lnTo>
                  <a:lnTo>
                    <a:pt x="8940" y="2296"/>
                  </a:lnTo>
                  <a:lnTo>
                    <a:pt x="8647" y="2174"/>
                  </a:lnTo>
                  <a:lnTo>
                    <a:pt x="8353" y="2076"/>
                  </a:lnTo>
                  <a:lnTo>
                    <a:pt x="8183" y="635"/>
                  </a:lnTo>
                  <a:lnTo>
                    <a:pt x="8158" y="513"/>
                  </a:lnTo>
                  <a:lnTo>
                    <a:pt x="8109" y="391"/>
                  </a:lnTo>
                  <a:lnTo>
                    <a:pt x="8036" y="293"/>
                  </a:lnTo>
                  <a:lnTo>
                    <a:pt x="7963" y="196"/>
                  </a:lnTo>
                  <a:lnTo>
                    <a:pt x="7841" y="122"/>
                  </a:lnTo>
                  <a:lnTo>
                    <a:pt x="7743" y="49"/>
                  </a:lnTo>
                  <a:lnTo>
                    <a:pt x="7596" y="25"/>
                  </a:lnTo>
                  <a:lnTo>
                    <a:pt x="7474"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8" name="Shape 458"/>
            <p:cNvSpPr/>
            <p:nvPr/>
          </p:nvSpPr>
          <p:spPr>
            <a:xfrm>
              <a:off x="5567825" y="3185975"/>
              <a:ext cx="199075" cy="199075"/>
            </a:xfrm>
            <a:custGeom>
              <a:avLst/>
              <a:gdLst/>
              <a:ahLst/>
              <a:cxnLst/>
              <a:rect l="0" t="0" r="0" b="0"/>
              <a:pathLst>
                <a:path w="7963" h="7963" extrusionOk="0">
                  <a:moveTo>
                    <a:pt x="3933" y="2296"/>
                  </a:moveTo>
                  <a:lnTo>
                    <a:pt x="4103" y="2321"/>
                  </a:lnTo>
                  <a:lnTo>
                    <a:pt x="4274" y="2321"/>
                  </a:lnTo>
                  <a:lnTo>
                    <a:pt x="4421" y="2370"/>
                  </a:lnTo>
                  <a:lnTo>
                    <a:pt x="4592" y="2419"/>
                  </a:lnTo>
                  <a:lnTo>
                    <a:pt x="4738" y="2492"/>
                  </a:lnTo>
                  <a:lnTo>
                    <a:pt x="4885" y="2565"/>
                  </a:lnTo>
                  <a:lnTo>
                    <a:pt x="5032" y="2663"/>
                  </a:lnTo>
                  <a:lnTo>
                    <a:pt x="5154" y="2785"/>
                  </a:lnTo>
                  <a:lnTo>
                    <a:pt x="5276" y="2883"/>
                  </a:lnTo>
                  <a:lnTo>
                    <a:pt x="5373" y="3029"/>
                  </a:lnTo>
                  <a:lnTo>
                    <a:pt x="5447" y="3151"/>
                  </a:lnTo>
                  <a:lnTo>
                    <a:pt x="5520" y="3298"/>
                  </a:lnTo>
                  <a:lnTo>
                    <a:pt x="5593" y="3444"/>
                  </a:lnTo>
                  <a:lnTo>
                    <a:pt x="5618" y="3615"/>
                  </a:lnTo>
                  <a:lnTo>
                    <a:pt x="5642" y="3762"/>
                  </a:lnTo>
                  <a:lnTo>
                    <a:pt x="5667" y="3933"/>
                  </a:lnTo>
                  <a:lnTo>
                    <a:pt x="5667" y="4079"/>
                  </a:lnTo>
                  <a:lnTo>
                    <a:pt x="5642" y="4250"/>
                  </a:lnTo>
                  <a:lnTo>
                    <a:pt x="5618" y="4421"/>
                  </a:lnTo>
                  <a:lnTo>
                    <a:pt x="5569" y="4568"/>
                  </a:lnTo>
                  <a:lnTo>
                    <a:pt x="5496" y="4739"/>
                  </a:lnTo>
                  <a:lnTo>
                    <a:pt x="5398" y="4885"/>
                  </a:lnTo>
                  <a:lnTo>
                    <a:pt x="5300" y="5007"/>
                  </a:lnTo>
                  <a:lnTo>
                    <a:pt x="5203" y="5154"/>
                  </a:lnTo>
                  <a:lnTo>
                    <a:pt x="5080" y="5252"/>
                  </a:lnTo>
                  <a:lnTo>
                    <a:pt x="4958" y="5349"/>
                  </a:lnTo>
                  <a:lnTo>
                    <a:pt x="4812" y="5447"/>
                  </a:lnTo>
                  <a:lnTo>
                    <a:pt x="4665" y="5520"/>
                  </a:lnTo>
                  <a:lnTo>
                    <a:pt x="4519" y="5569"/>
                  </a:lnTo>
                  <a:lnTo>
                    <a:pt x="4372" y="5618"/>
                  </a:lnTo>
                  <a:lnTo>
                    <a:pt x="4201" y="5642"/>
                  </a:lnTo>
                  <a:lnTo>
                    <a:pt x="4055" y="5667"/>
                  </a:lnTo>
                  <a:lnTo>
                    <a:pt x="3884" y="5642"/>
                  </a:lnTo>
                  <a:lnTo>
                    <a:pt x="3713" y="5642"/>
                  </a:lnTo>
                  <a:lnTo>
                    <a:pt x="3566" y="5594"/>
                  </a:lnTo>
                  <a:lnTo>
                    <a:pt x="3395" y="5545"/>
                  </a:lnTo>
                  <a:lnTo>
                    <a:pt x="3249" y="5471"/>
                  </a:lnTo>
                  <a:lnTo>
                    <a:pt x="3102" y="5398"/>
                  </a:lnTo>
                  <a:lnTo>
                    <a:pt x="2956" y="5300"/>
                  </a:lnTo>
                  <a:lnTo>
                    <a:pt x="2833" y="5178"/>
                  </a:lnTo>
                  <a:lnTo>
                    <a:pt x="2711" y="5081"/>
                  </a:lnTo>
                  <a:lnTo>
                    <a:pt x="2614" y="4934"/>
                  </a:lnTo>
                  <a:lnTo>
                    <a:pt x="2540" y="4812"/>
                  </a:lnTo>
                  <a:lnTo>
                    <a:pt x="2467" y="4665"/>
                  </a:lnTo>
                  <a:lnTo>
                    <a:pt x="2394" y="4519"/>
                  </a:lnTo>
                  <a:lnTo>
                    <a:pt x="2369" y="4348"/>
                  </a:lnTo>
                  <a:lnTo>
                    <a:pt x="2321" y="4201"/>
                  </a:lnTo>
                  <a:lnTo>
                    <a:pt x="2321" y="4030"/>
                  </a:lnTo>
                  <a:lnTo>
                    <a:pt x="2321" y="3884"/>
                  </a:lnTo>
                  <a:lnTo>
                    <a:pt x="2345" y="3713"/>
                  </a:lnTo>
                  <a:lnTo>
                    <a:pt x="2369" y="3542"/>
                  </a:lnTo>
                  <a:lnTo>
                    <a:pt x="2418" y="3395"/>
                  </a:lnTo>
                  <a:lnTo>
                    <a:pt x="2492" y="3224"/>
                  </a:lnTo>
                  <a:lnTo>
                    <a:pt x="2589" y="3078"/>
                  </a:lnTo>
                  <a:lnTo>
                    <a:pt x="2687" y="2956"/>
                  </a:lnTo>
                  <a:lnTo>
                    <a:pt x="2785" y="2809"/>
                  </a:lnTo>
                  <a:lnTo>
                    <a:pt x="2907" y="2712"/>
                  </a:lnTo>
                  <a:lnTo>
                    <a:pt x="3029" y="2614"/>
                  </a:lnTo>
                  <a:lnTo>
                    <a:pt x="3175" y="2516"/>
                  </a:lnTo>
                  <a:lnTo>
                    <a:pt x="3322" y="2443"/>
                  </a:lnTo>
                  <a:lnTo>
                    <a:pt x="3468" y="2394"/>
                  </a:lnTo>
                  <a:lnTo>
                    <a:pt x="3615" y="2345"/>
                  </a:lnTo>
                  <a:lnTo>
                    <a:pt x="3786" y="2321"/>
                  </a:lnTo>
                  <a:lnTo>
                    <a:pt x="3933" y="2296"/>
                  </a:lnTo>
                  <a:close/>
                  <a:moveTo>
                    <a:pt x="3053" y="1"/>
                  </a:moveTo>
                  <a:lnTo>
                    <a:pt x="2980" y="25"/>
                  </a:lnTo>
                  <a:lnTo>
                    <a:pt x="2443" y="196"/>
                  </a:lnTo>
                  <a:lnTo>
                    <a:pt x="2369" y="220"/>
                  </a:lnTo>
                  <a:lnTo>
                    <a:pt x="2296" y="269"/>
                  </a:lnTo>
                  <a:lnTo>
                    <a:pt x="2198" y="391"/>
                  </a:lnTo>
                  <a:lnTo>
                    <a:pt x="2150" y="538"/>
                  </a:lnTo>
                  <a:lnTo>
                    <a:pt x="2150" y="611"/>
                  </a:lnTo>
                  <a:lnTo>
                    <a:pt x="2150" y="684"/>
                  </a:lnTo>
                  <a:lnTo>
                    <a:pt x="2394" y="1832"/>
                  </a:lnTo>
                  <a:lnTo>
                    <a:pt x="2223" y="1954"/>
                  </a:lnTo>
                  <a:lnTo>
                    <a:pt x="2076" y="2101"/>
                  </a:lnTo>
                  <a:lnTo>
                    <a:pt x="1002" y="1686"/>
                  </a:lnTo>
                  <a:lnTo>
                    <a:pt x="928" y="1686"/>
                  </a:lnTo>
                  <a:lnTo>
                    <a:pt x="831" y="1661"/>
                  </a:lnTo>
                  <a:lnTo>
                    <a:pt x="684" y="1710"/>
                  </a:lnTo>
                  <a:lnTo>
                    <a:pt x="562" y="1784"/>
                  </a:lnTo>
                  <a:lnTo>
                    <a:pt x="513" y="1832"/>
                  </a:lnTo>
                  <a:lnTo>
                    <a:pt x="464" y="1906"/>
                  </a:lnTo>
                  <a:lnTo>
                    <a:pt x="220" y="2394"/>
                  </a:lnTo>
                  <a:lnTo>
                    <a:pt x="196" y="2467"/>
                  </a:lnTo>
                  <a:lnTo>
                    <a:pt x="171" y="2541"/>
                  </a:lnTo>
                  <a:lnTo>
                    <a:pt x="196" y="2712"/>
                  </a:lnTo>
                  <a:lnTo>
                    <a:pt x="245" y="2834"/>
                  </a:lnTo>
                  <a:lnTo>
                    <a:pt x="293" y="2907"/>
                  </a:lnTo>
                  <a:lnTo>
                    <a:pt x="367" y="2956"/>
                  </a:lnTo>
                  <a:lnTo>
                    <a:pt x="1344" y="3591"/>
                  </a:lnTo>
                  <a:lnTo>
                    <a:pt x="1319" y="3786"/>
                  </a:lnTo>
                  <a:lnTo>
                    <a:pt x="1295" y="4006"/>
                  </a:lnTo>
                  <a:lnTo>
                    <a:pt x="245" y="4494"/>
                  </a:lnTo>
                  <a:lnTo>
                    <a:pt x="196" y="4519"/>
                  </a:lnTo>
                  <a:lnTo>
                    <a:pt x="123" y="4568"/>
                  </a:lnTo>
                  <a:lnTo>
                    <a:pt x="49" y="4714"/>
                  </a:lnTo>
                  <a:lnTo>
                    <a:pt x="0" y="4861"/>
                  </a:lnTo>
                  <a:lnTo>
                    <a:pt x="25" y="4934"/>
                  </a:lnTo>
                  <a:lnTo>
                    <a:pt x="25" y="5007"/>
                  </a:lnTo>
                  <a:lnTo>
                    <a:pt x="220" y="5545"/>
                  </a:lnTo>
                  <a:lnTo>
                    <a:pt x="245" y="5594"/>
                  </a:lnTo>
                  <a:lnTo>
                    <a:pt x="293" y="5667"/>
                  </a:lnTo>
                  <a:lnTo>
                    <a:pt x="391" y="5764"/>
                  </a:lnTo>
                  <a:lnTo>
                    <a:pt x="538" y="5813"/>
                  </a:lnTo>
                  <a:lnTo>
                    <a:pt x="684" y="5813"/>
                  </a:lnTo>
                  <a:lnTo>
                    <a:pt x="1832" y="5569"/>
                  </a:lnTo>
                  <a:lnTo>
                    <a:pt x="1954" y="5740"/>
                  </a:lnTo>
                  <a:lnTo>
                    <a:pt x="2101" y="5887"/>
                  </a:lnTo>
                  <a:lnTo>
                    <a:pt x="1710" y="6986"/>
                  </a:lnTo>
                  <a:lnTo>
                    <a:pt x="1686" y="7059"/>
                  </a:lnTo>
                  <a:lnTo>
                    <a:pt x="1686" y="7132"/>
                  </a:lnTo>
                  <a:lnTo>
                    <a:pt x="1710" y="7279"/>
                  </a:lnTo>
                  <a:lnTo>
                    <a:pt x="1783" y="7401"/>
                  </a:lnTo>
                  <a:lnTo>
                    <a:pt x="1857" y="7450"/>
                  </a:lnTo>
                  <a:lnTo>
                    <a:pt x="1905" y="7499"/>
                  </a:lnTo>
                  <a:lnTo>
                    <a:pt x="2418" y="7743"/>
                  </a:lnTo>
                  <a:lnTo>
                    <a:pt x="2492" y="7792"/>
                  </a:lnTo>
                  <a:lnTo>
                    <a:pt x="2711" y="7792"/>
                  </a:lnTo>
                  <a:lnTo>
                    <a:pt x="2858" y="7718"/>
                  </a:lnTo>
                  <a:lnTo>
                    <a:pt x="2907" y="7669"/>
                  </a:lnTo>
                  <a:lnTo>
                    <a:pt x="2956" y="7621"/>
                  </a:lnTo>
                  <a:lnTo>
                    <a:pt x="3591" y="6644"/>
                  </a:lnTo>
                  <a:lnTo>
                    <a:pt x="3810" y="6668"/>
                  </a:lnTo>
                  <a:lnTo>
                    <a:pt x="4006" y="6668"/>
                  </a:lnTo>
                  <a:lnTo>
                    <a:pt x="4494" y="7718"/>
                  </a:lnTo>
                  <a:lnTo>
                    <a:pt x="4543" y="7792"/>
                  </a:lnTo>
                  <a:lnTo>
                    <a:pt x="4592" y="7840"/>
                  </a:lnTo>
                  <a:lnTo>
                    <a:pt x="4714" y="7914"/>
                  </a:lnTo>
                  <a:lnTo>
                    <a:pt x="4861" y="7963"/>
                  </a:lnTo>
                  <a:lnTo>
                    <a:pt x="4934" y="7963"/>
                  </a:lnTo>
                  <a:lnTo>
                    <a:pt x="5007" y="7938"/>
                  </a:lnTo>
                  <a:lnTo>
                    <a:pt x="5544" y="7767"/>
                  </a:lnTo>
                  <a:lnTo>
                    <a:pt x="5618" y="7743"/>
                  </a:lnTo>
                  <a:lnTo>
                    <a:pt x="5667" y="7694"/>
                  </a:lnTo>
                  <a:lnTo>
                    <a:pt x="5764" y="7572"/>
                  </a:lnTo>
                  <a:lnTo>
                    <a:pt x="5838" y="7425"/>
                  </a:lnTo>
                  <a:lnTo>
                    <a:pt x="5838" y="7352"/>
                  </a:lnTo>
                  <a:lnTo>
                    <a:pt x="5838" y="7279"/>
                  </a:lnTo>
                  <a:lnTo>
                    <a:pt x="5593" y="6131"/>
                  </a:lnTo>
                  <a:lnTo>
                    <a:pt x="5740" y="6009"/>
                  </a:lnTo>
                  <a:lnTo>
                    <a:pt x="5911" y="5862"/>
                  </a:lnTo>
                  <a:lnTo>
                    <a:pt x="6985" y="6277"/>
                  </a:lnTo>
                  <a:lnTo>
                    <a:pt x="7059" y="6277"/>
                  </a:lnTo>
                  <a:lnTo>
                    <a:pt x="7132" y="6302"/>
                  </a:lnTo>
                  <a:lnTo>
                    <a:pt x="7278" y="6253"/>
                  </a:lnTo>
                  <a:lnTo>
                    <a:pt x="7425" y="6180"/>
                  </a:lnTo>
                  <a:lnTo>
                    <a:pt x="7474" y="6131"/>
                  </a:lnTo>
                  <a:lnTo>
                    <a:pt x="7523" y="6058"/>
                  </a:lnTo>
                  <a:lnTo>
                    <a:pt x="7767" y="5545"/>
                  </a:lnTo>
                  <a:lnTo>
                    <a:pt x="7791" y="5496"/>
                  </a:lnTo>
                  <a:lnTo>
                    <a:pt x="7816" y="5398"/>
                  </a:lnTo>
                  <a:lnTo>
                    <a:pt x="7791" y="5252"/>
                  </a:lnTo>
                  <a:lnTo>
                    <a:pt x="7718" y="5129"/>
                  </a:lnTo>
                  <a:lnTo>
                    <a:pt x="7669" y="5056"/>
                  </a:lnTo>
                  <a:lnTo>
                    <a:pt x="7620" y="5007"/>
                  </a:lnTo>
                  <a:lnTo>
                    <a:pt x="6643" y="4372"/>
                  </a:lnTo>
                  <a:lnTo>
                    <a:pt x="6668" y="4177"/>
                  </a:lnTo>
                  <a:lnTo>
                    <a:pt x="6668" y="3957"/>
                  </a:lnTo>
                  <a:lnTo>
                    <a:pt x="7718" y="3469"/>
                  </a:lnTo>
                  <a:lnTo>
                    <a:pt x="7791" y="3444"/>
                  </a:lnTo>
                  <a:lnTo>
                    <a:pt x="7865" y="3395"/>
                  </a:lnTo>
                  <a:lnTo>
                    <a:pt x="7938" y="3249"/>
                  </a:lnTo>
                  <a:lnTo>
                    <a:pt x="7962" y="3102"/>
                  </a:lnTo>
                  <a:lnTo>
                    <a:pt x="7962" y="3029"/>
                  </a:lnTo>
                  <a:lnTo>
                    <a:pt x="7962" y="2956"/>
                  </a:lnTo>
                  <a:lnTo>
                    <a:pt x="7767" y="2419"/>
                  </a:lnTo>
                  <a:lnTo>
                    <a:pt x="7743" y="2345"/>
                  </a:lnTo>
                  <a:lnTo>
                    <a:pt x="7694" y="2296"/>
                  </a:lnTo>
                  <a:lnTo>
                    <a:pt x="7572" y="2199"/>
                  </a:lnTo>
                  <a:lnTo>
                    <a:pt x="7449" y="2150"/>
                  </a:lnTo>
                  <a:lnTo>
                    <a:pt x="7278" y="2150"/>
                  </a:lnTo>
                  <a:lnTo>
                    <a:pt x="6155" y="2394"/>
                  </a:lnTo>
                  <a:lnTo>
                    <a:pt x="6033" y="2223"/>
                  </a:lnTo>
                  <a:lnTo>
                    <a:pt x="5886" y="2077"/>
                  </a:lnTo>
                  <a:lnTo>
                    <a:pt x="6277" y="978"/>
                  </a:lnTo>
                  <a:lnTo>
                    <a:pt x="6302" y="904"/>
                  </a:lnTo>
                  <a:lnTo>
                    <a:pt x="6302" y="831"/>
                  </a:lnTo>
                  <a:lnTo>
                    <a:pt x="6277" y="684"/>
                  </a:lnTo>
                  <a:lnTo>
                    <a:pt x="6179" y="562"/>
                  </a:lnTo>
                  <a:lnTo>
                    <a:pt x="6131" y="489"/>
                  </a:lnTo>
                  <a:lnTo>
                    <a:pt x="6082" y="465"/>
                  </a:lnTo>
                  <a:lnTo>
                    <a:pt x="5569" y="196"/>
                  </a:lnTo>
                  <a:lnTo>
                    <a:pt x="5496" y="172"/>
                  </a:lnTo>
                  <a:lnTo>
                    <a:pt x="5276" y="172"/>
                  </a:lnTo>
                  <a:lnTo>
                    <a:pt x="5129" y="245"/>
                  </a:lnTo>
                  <a:lnTo>
                    <a:pt x="5080" y="294"/>
                  </a:lnTo>
                  <a:lnTo>
                    <a:pt x="5032" y="343"/>
                  </a:lnTo>
                  <a:lnTo>
                    <a:pt x="4397" y="1319"/>
                  </a:lnTo>
                  <a:lnTo>
                    <a:pt x="4177" y="1295"/>
                  </a:lnTo>
                  <a:lnTo>
                    <a:pt x="3981" y="1295"/>
                  </a:lnTo>
                  <a:lnTo>
                    <a:pt x="3493" y="245"/>
                  </a:lnTo>
                  <a:lnTo>
                    <a:pt x="3444" y="172"/>
                  </a:lnTo>
                  <a:lnTo>
                    <a:pt x="3395" y="123"/>
                  </a:lnTo>
                  <a:lnTo>
                    <a:pt x="3273" y="49"/>
                  </a:lnTo>
                  <a:lnTo>
                    <a:pt x="3127" y="1"/>
                  </a:lnTo>
                  <a:close/>
                </a:path>
              </a:pathLst>
            </a:custGeom>
            <a:grpFill/>
            <a:ln>
              <a:noFill/>
            </a:ln>
          </p:spPr>
          <p:txBody>
            <a:bodyPr lIns="91425" tIns="91425" rIns="91425" bIns="91425" anchor="ctr" anchorCtr="0">
              <a:noAutofit/>
            </a:bodyPr>
            <a:lstStyle/>
            <a:p>
              <a:pPr lvl="0">
                <a:spcBef>
                  <a:spcPts val="0"/>
                </a:spcBef>
                <a:buNone/>
              </a:pPr>
              <a:endParaRPr/>
            </a:p>
          </p:txBody>
        </p:sp>
      </p:grpSp>
      <p:pic>
        <p:nvPicPr>
          <p:cNvPr id="20" name="Image 19">
            <a:extLst>
              <a:ext uri="{FF2B5EF4-FFF2-40B4-BE49-F238E27FC236}">
                <a16:creationId xmlns:a16="http://schemas.microsoft.com/office/drawing/2014/main" xmlns="" id="{41512FD2-CF2C-4B38-AAC2-B2DB8D4BF560}"/>
              </a:ext>
            </a:extLst>
          </p:cNvPr>
          <p:cNvPicPr>
            <a:picLocks noChangeAspect="1"/>
          </p:cNvPicPr>
          <p:nvPr/>
        </p:nvPicPr>
        <p:blipFill>
          <a:blip r:embed="rId2"/>
          <a:stretch>
            <a:fillRect/>
          </a:stretch>
        </p:blipFill>
        <p:spPr>
          <a:xfrm>
            <a:off x="535656" y="586260"/>
            <a:ext cx="2552880" cy="3620535"/>
          </a:xfrm>
          <a:prstGeom prst="rect">
            <a:avLst/>
          </a:prstGeom>
          <a:ln w="0">
            <a:solidFill>
              <a:schemeClr val="bg1">
                <a:lumMod val="85000"/>
              </a:schemeClr>
            </a:solidFill>
          </a:ln>
          <a:effectLst>
            <a:outerShdw blurRad="50800" dist="38100" dir="2700000" algn="tl" rotWithShape="0">
              <a:prstClr val="black">
                <a:alpha val="40000"/>
              </a:prstClr>
            </a:outerShdw>
          </a:effectLst>
        </p:spPr>
      </p:pic>
      <p:pic>
        <p:nvPicPr>
          <p:cNvPr id="23" name="Image 22">
            <a:extLst>
              <a:ext uri="{FF2B5EF4-FFF2-40B4-BE49-F238E27FC236}">
                <a16:creationId xmlns:a16="http://schemas.microsoft.com/office/drawing/2014/main" xmlns="" id="{100A51C3-D193-44D0-9111-4596007A1CE7}"/>
              </a:ext>
            </a:extLst>
          </p:cNvPr>
          <p:cNvPicPr>
            <a:picLocks noChangeAspect="1"/>
          </p:cNvPicPr>
          <p:nvPr/>
        </p:nvPicPr>
        <p:blipFill>
          <a:blip r:embed="rId3"/>
          <a:stretch>
            <a:fillRect/>
          </a:stretch>
        </p:blipFill>
        <p:spPr>
          <a:xfrm>
            <a:off x="6127826" y="384898"/>
            <a:ext cx="2550074" cy="3623337"/>
          </a:xfrm>
          <a:prstGeom prst="rect">
            <a:avLst/>
          </a:prstGeom>
          <a:ln w="0">
            <a:solidFill>
              <a:schemeClr val="bg1">
                <a:lumMod val="85000"/>
              </a:schemeClr>
            </a:solidFill>
          </a:ln>
          <a:effectLst>
            <a:outerShdw blurRad="50800" dist="38100" dir="2700000" algn="tl" rotWithShape="0">
              <a:prstClr val="black">
                <a:alpha val="40000"/>
              </a:prstClr>
            </a:outerShdw>
          </a:effectLst>
        </p:spPr>
      </p:pic>
      <p:pic>
        <p:nvPicPr>
          <p:cNvPr id="22" name="Image 21">
            <a:extLst>
              <a:ext uri="{FF2B5EF4-FFF2-40B4-BE49-F238E27FC236}">
                <a16:creationId xmlns:a16="http://schemas.microsoft.com/office/drawing/2014/main" xmlns="" id="{C34035B2-73A7-4751-9F30-120149A73B4C}"/>
              </a:ext>
            </a:extLst>
          </p:cNvPr>
          <p:cNvPicPr>
            <a:picLocks noChangeAspect="1"/>
          </p:cNvPicPr>
          <p:nvPr/>
        </p:nvPicPr>
        <p:blipFill>
          <a:blip r:embed="rId4"/>
          <a:stretch>
            <a:fillRect/>
          </a:stretch>
        </p:blipFill>
        <p:spPr>
          <a:xfrm>
            <a:off x="6400521" y="586260"/>
            <a:ext cx="2542216" cy="3627592"/>
          </a:xfrm>
          <a:prstGeom prst="rect">
            <a:avLst/>
          </a:prstGeom>
          <a:ln w="0">
            <a:solidFill>
              <a:schemeClr val="bg1">
                <a:lumMod val="85000"/>
              </a:schemeClr>
            </a:solidFill>
          </a:ln>
          <a:effectLst>
            <a:outerShdw blurRad="50800" dist="38100" dir="2700000" algn="tl" rotWithShape="0">
              <a:prstClr val="black">
                <a:alpha val="40000"/>
              </a:prstClr>
            </a:outerShdw>
          </a:effectLst>
        </p:spPr>
      </p:pic>
      <p:pic>
        <p:nvPicPr>
          <p:cNvPr id="28" name="Image 27"/>
          <p:cNvPicPr>
            <a:picLocks noChangeAspect="1"/>
          </p:cNvPicPr>
          <p:nvPr/>
        </p:nvPicPr>
        <p:blipFill>
          <a:blip r:embed="rId5"/>
          <a:stretch>
            <a:fillRect/>
          </a:stretch>
        </p:blipFill>
        <p:spPr>
          <a:xfrm>
            <a:off x="3378289" y="586260"/>
            <a:ext cx="2664183" cy="3713682"/>
          </a:xfrm>
          <a:prstGeom prst="rect">
            <a:avLst/>
          </a:prstGeom>
        </p:spPr>
      </p:pic>
    </p:spTree>
    <p:extLst>
      <p:ext uri="{BB962C8B-B14F-4D97-AF65-F5344CB8AC3E}">
        <p14:creationId xmlns:p14="http://schemas.microsoft.com/office/powerpoint/2010/main" val="722911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64266" y="1588748"/>
            <a:ext cx="1676372" cy="1015663"/>
          </a:xfrm>
          <a:prstGeom prst="rect">
            <a:avLst/>
          </a:prstGeom>
          <a:solidFill>
            <a:schemeClr val="bg1">
              <a:lumMod val="95000"/>
            </a:schemeClr>
          </a:solidFill>
          <a:ln w="3175">
            <a:noFill/>
          </a:ln>
        </p:spPr>
        <p:txBody>
          <a:bodyPr wrap="square" rtlCol="0">
            <a:spAutoFit/>
          </a:bodyPr>
          <a:lstStyle/>
          <a:p>
            <a:pPr algn="ctr"/>
            <a:r>
              <a:rPr lang="fr-FR" sz="1000" b="1" dirty="0" smtClean="0">
                <a:solidFill>
                  <a:schemeClr val="accent3">
                    <a:lumMod val="75000"/>
                  </a:schemeClr>
                </a:solidFill>
                <a:latin typeface="Arial Narrow" panose="020B0606020202030204" pitchFamily="34" charset="0"/>
              </a:rPr>
              <a:t>FRAIS DIRECTS</a:t>
            </a:r>
          </a:p>
          <a:p>
            <a:r>
              <a:rPr lang="fr-FR" sz="1000" b="1" dirty="0" smtClean="0">
                <a:solidFill>
                  <a:schemeClr val="bg2">
                    <a:lumMod val="75000"/>
                  </a:schemeClr>
                </a:solidFill>
                <a:latin typeface="Arial Narrow" panose="020B0606020202030204" pitchFamily="34" charset="0"/>
              </a:rPr>
              <a:t>Ils ont été prélevés tout au long de l’année en fonction des services dont a bénéficié le client, et celui-ci en a été informé.</a:t>
            </a:r>
            <a:endParaRPr lang="fr-FR" sz="1000" b="1" dirty="0">
              <a:solidFill>
                <a:schemeClr val="bg2">
                  <a:lumMod val="75000"/>
                </a:schemeClr>
              </a:solidFill>
              <a:latin typeface="Arial Narrow" panose="020B0606020202030204" pitchFamily="34" charset="0"/>
            </a:endParaRPr>
          </a:p>
        </p:txBody>
      </p:sp>
      <p:sp>
        <p:nvSpPr>
          <p:cNvPr id="7" name="ZoneTexte 6"/>
          <p:cNvSpPr txBox="1"/>
          <p:nvPr/>
        </p:nvSpPr>
        <p:spPr>
          <a:xfrm>
            <a:off x="57468" y="2861667"/>
            <a:ext cx="1654023" cy="1785104"/>
          </a:xfrm>
          <a:prstGeom prst="rect">
            <a:avLst/>
          </a:prstGeom>
          <a:solidFill>
            <a:schemeClr val="bg1">
              <a:lumMod val="95000"/>
            </a:schemeClr>
          </a:solidFill>
        </p:spPr>
        <p:txBody>
          <a:bodyPr wrap="square" rtlCol="0">
            <a:spAutoFit/>
          </a:bodyPr>
          <a:lstStyle/>
          <a:p>
            <a:pPr algn="ctr"/>
            <a:r>
              <a:rPr lang="fr-FR" sz="1000" b="1" dirty="0" smtClean="0">
                <a:solidFill>
                  <a:schemeClr val="accent3">
                    <a:lumMod val="75000"/>
                  </a:schemeClr>
                </a:solidFill>
                <a:latin typeface="Arial Narrow" panose="020B0606020202030204" pitchFamily="34" charset="0"/>
              </a:rPr>
              <a:t>FRAIS INDIRECTS</a:t>
            </a:r>
          </a:p>
          <a:p>
            <a:r>
              <a:rPr lang="fr-FR" sz="1000" b="1" dirty="0" smtClean="0">
                <a:solidFill>
                  <a:schemeClr val="accent1">
                    <a:lumMod val="60000"/>
                    <a:lumOff val="40000"/>
                  </a:schemeClr>
                </a:solidFill>
                <a:latin typeface="Arial Narrow" panose="020B0606020202030204" pitchFamily="34" charset="0"/>
              </a:rPr>
              <a:t>Ils n’ont pas été décaissés </a:t>
            </a:r>
            <a:r>
              <a:rPr lang="fr-FR" sz="1000" b="1" dirty="0">
                <a:solidFill>
                  <a:schemeClr val="accent1">
                    <a:lumMod val="60000"/>
                    <a:lumOff val="40000"/>
                  </a:schemeClr>
                </a:solidFill>
                <a:latin typeface="Arial Narrow" panose="020B0606020202030204" pitchFamily="34" charset="0"/>
              </a:rPr>
              <a:t>par le client </a:t>
            </a:r>
            <a:r>
              <a:rPr lang="fr-FR" sz="1000" b="1" dirty="0" smtClean="0">
                <a:solidFill>
                  <a:schemeClr val="accent1">
                    <a:lumMod val="60000"/>
                    <a:lumOff val="40000"/>
                  </a:schemeClr>
                </a:solidFill>
                <a:latin typeface="Arial Narrow" panose="020B0606020202030204" pitchFamily="34" charset="0"/>
              </a:rPr>
              <a:t>mais la réglementation demande leur affichage car ils influencent la valorisation des produits. Ils sont calculés à partir des taux de frais communiqués par le gestionnaire, rapportés aux encours du client : il s’agit donc d’une estimation.</a:t>
            </a:r>
            <a:endParaRPr lang="fr-FR" sz="1000" b="1" dirty="0">
              <a:solidFill>
                <a:schemeClr val="accent1">
                  <a:lumMod val="60000"/>
                  <a:lumOff val="40000"/>
                </a:schemeClr>
              </a:solidFill>
              <a:latin typeface="Arial Narrow" panose="020B0606020202030204" pitchFamily="34" charset="0"/>
            </a:endParaRPr>
          </a:p>
        </p:txBody>
      </p:sp>
      <p:sp>
        <p:nvSpPr>
          <p:cNvPr id="8" name="Rectangle 7"/>
          <p:cNvSpPr/>
          <p:nvPr/>
        </p:nvSpPr>
        <p:spPr>
          <a:xfrm>
            <a:off x="2267744" y="0"/>
            <a:ext cx="360040"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space réservé du contenu 2"/>
          <p:cNvSpPr>
            <a:spLocks noGrp="1"/>
          </p:cNvSpPr>
          <p:nvPr>
            <p:ph idx="1"/>
          </p:nvPr>
        </p:nvSpPr>
        <p:spPr>
          <a:xfrm>
            <a:off x="190347" y="288432"/>
            <a:ext cx="8918157" cy="4227534"/>
          </a:xfrm>
        </p:spPr>
        <p:txBody>
          <a:bodyPr>
            <a:noAutofit/>
          </a:bodyPr>
          <a:lstStyle/>
          <a:p>
            <a:pPr marL="0" indent="0">
              <a:buClr>
                <a:schemeClr val="accent1">
                  <a:lumMod val="60000"/>
                  <a:lumOff val="40000"/>
                </a:schemeClr>
              </a:buClr>
              <a:buNone/>
            </a:pPr>
            <a:r>
              <a:rPr lang="fr-FR" sz="1400" b="1" dirty="0" smtClean="0">
                <a:solidFill>
                  <a:schemeClr val="accent1"/>
                </a:solidFill>
                <a:latin typeface="Arial Narrow" panose="020B0606020202030204" pitchFamily="34" charset="0"/>
              </a:rPr>
              <a:t>     Le Relevé annuel de frais CTO/PEA distingue les frais directs des frais indirects, et tous ne sont pas perçus par la Banque </a:t>
            </a: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336550" lvl="1" indent="0">
              <a:buNone/>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marL="336550" lvl="1" indent="0">
              <a:buNone/>
            </a:pPr>
            <a:endParaRPr lang="fr-FR" sz="1100" dirty="0">
              <a:latin typeface="Arial Narrow" panose="020B0606020202030204" pitchFamily="34" charset="0"/>
            </a:endParaRPr>
          </a:p>
          <a:p>
            <a:pPr marL="336550" lvl="1" indent="0">
              <a:buNone/>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0" indent="0">
              <a:buNone/>
            </a:pPr>
            <a:endParaRPr lang="fr-FR" sz="1100" dirty="0">
              <a:latin typeface="Arial Narrow" panose="020B060602020203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535555300"/>
              </p:ext>
            </p:extLst>
          </p:nvPr>
        </p:nvGraphicFramePr>
        <p:xfrm>
          <a:off x="1919304" y="810679"/>
          <a:ext cx="7056785" cy="3492915"/>
        </p:xfrm>
        <a:graphic>
          <a:graphicData uri="http://schemas.openxmlformats.org/drawingml/2006/table">
            <a:tbl>
              <a:tblPr firstRow="1" firstCol="1" bandRow="1">
                <a:tableStyleId>{F66A9B51-AE3E-4324-8CB2-79743BB350C3}</a:tableStyleId>
              </a:tblPr>
              <a:tblGrid>
                <a:gridCol w="984667">
                  <a:extLst>
                    <a:ext uri="{9D8B030D-6E8A-4147-A177-3AD203B41FA5}">
                      <a16:colId xmlns:a16="http://schemas.microsoft.com/office/drawing/2014/main" xmlns="" val="1586070932"/>
                    </a:ext>
                  </a:extLst>
                </a:gridCol>
                <a:gridCol w="959549">
                  <a:extLst>
                    <a:ext uri="{9D8B030D-6E8A-4147-A177-3AD203B41FA5}">
                      <a16:colId xmlns:a16="http://schemas.microsoft.com/office/drawing/2014/main" xmlns="" val="441312970"/>
                    </a:ext>
                  </a:extLst>
                </a:gridCol>
                <a:gridCol w="2448272">
                  <a:extLst>
                    <a:ext uri="{9D8B030D-6E8A-4147-A177-3AD203B41FA5}">
                      <a16:colId xmlns:a16="http://schemas.microsoft.com/office/drawing/2014/main" xmlns="" val="2779032716"/>
                    </a:ext>
                  </a:extLst>
                </a:gridCol>
                <a:gridCol w="2664297">
                  <a:extLst>
                    <a:ext uri="{9D8B030D-6E8A-4147-A177-3AD203B41FA5}">
                      <a16:colId xmlns:a16="http://schemas.microsoft.com/office/drawing/2014/main" xmlns="" val="1054363766"/>
                    </a:ext>
                  </a:extLst>
                </a:gridCol>
              </a:tblGrid>
              <a:tr h="359471">
                <a:tc gridSpan="2">
                  <a:txBody>
                    <a:bodyPr/>
                    <a:lstStyle/>
                    <a:p>
                      <a:pPr algn="ctr">
                        <a:lnSpc>
                          <a:spcPct val="107000"/>
                        </a:lnSpc>
                        <a:spcAft>
                          <a:spcPts val="0"/>
                        </a:spcAft>
                      </a:pPr>
                      <a:r>
                        <a:rPr lang="fr-FR" sz="1200" b="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Catégories</a:t>
                      </a:r>
                      <a:r>
                        <a:rPr lang="fr-FR" sz="1200" b="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 de frais </a:t>
                      </a:r>
                    </a:p>
                    <a:p>
                      <a:pPr algn="ctr">
                        <a:lnSpc>
                          <a:spcPct val="107000"/>
                        </a:lnSpc>
                        <a:spcAft>
                          <a:spcPts val="0"/>
                        </a:spcAft>
                      </a:pPr>
                      <a:r>
                        <a:rPr lang="fr-FR" sz="1200" b="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du Relevé annuel</a:t>
                      </a:r>
                      <a:endParaRPr lang="fr-FR" sz="1200" b="1" dirty="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h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200" b="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Définitions</a:t>
                      </a:r>
                      <a:r>
                        <a:rPr lang="fr-FR" sz="1200" b="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 </a:t>
                      </a:r>
                      <a:endParaRPr lang="fr-FR" sz="1200" b="1" dirty="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07000"/>
                        </a:lnSpc>
                        <a:spcAft>
                          <a:spcPts val="0"/>
                        </a:spcAft>
                      </a:pPr>
                      <a:r>
                        <a:rPr lang="fr-FR" sz="1200" b="1" i="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Exemples (liste non</a:t>
                      </a:r>
                      <a:r>
                        <a:rPr lang="fr-FR" sz="1200" b="1" i="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 exhaustive)</a:t>
                      </a:r>
                      <a:endParaRPr lang="fr-FR" sz="1200" b="1" i="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xmlns="" val="702193145"/>
                  </a:ext>
                </a:extLst>
              </a:tr>
              <a:tr h="409449">
                <a:tc rowSpan="5">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000" b="0" dirty="0" smtClean="0">
                          <a:solidFill>
                            <a:schemeClr val="tx1"/>
                          </a:solidFill>
                          <a:effectLst/>
                          <a:latin typeface="Arial Narrow" panose="020B0606020202030204" pitchFamily="34" charset="0"/>
                        </a:rPr>
                        <a:t>Coûts et frais liés aux services d’investissement</a:t>
                      </a:r>
                      <a:endParaRPr lang="fr-FR" sz="10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2">
                        <a:lumMod val="20000"/>
                        <a:lumOff val="80000"/>
                      </a:schemeClr>
                    </a:solidFill>
                  </a:tcPr>
                </a:tc>
                <a:tc>
                  <a:txBody>
                    <a:bodyPr/>
                    <a:lstStyle/>
                    <a:p>
                      <a:pPr>
                        <a:lnSpc>
                          <a:spcPct val="107000"/>
                        </a:lnSpc>
                        <a:spcAft>
                          <a:spcPts val="0"/>
                        </a:spcAft>
                      </a:pPr>
                      <a:r>
                        <a:rPr lang="fr-FR" sz="1000" b="0" dirty="0" smtClean="0">
                          <a:solidFill>
                            <a:schemeClr val="tx1"/>
                          </a:solidFill>
                          <a:effectLst/>
                          <a:latin typeface="Arial Narrow" panose="020B0606020202030204" pitchFamily="34" charset="0"/>
                        </a:rPr>
                        <a:t>Frais </a:t>
                      </a:r>
                      <a:r>
                        <a:rPr lang="fr-FR" sz="1000" b="0" dirty="0">
                          <a:solidFill>
                            <a:schemeClr val="tx1"/>
                          </a:solidFill>
                          <a:effectLst/>
                          <a:latin typeface="Arial Narrow" panose="020B0606020202030204" pitchFamily="34" charset="0"/>
                        </a:rPr>
                        <a:t>uniques </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algn="l">
                        <a:lnSpc>
                          <a:spcPct val="107000"/>
                        </a:lnSpc>
                        <a:spcAft>
                          <a:spcPts val="0"/>
                        </a:spcAft>
                      </a:pPr>
                      <a:r>
                        <a:rPr lang="fr-FR" sz="100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Frais payés au fournisseur du produit financier au début ou à la fin du service.</a:t>
                      </a:r>
                      <a:endParaRPr lang="fr-FR" sz="1000" dirty="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180000" marT="108000" marB="0" anchor="ctr">
                    <a:solidFill>
                      <a:schemeClr val="accent2">
                        <a:lumMod val="20000"/>
                        <a:lumOff val="80000"/>
                      </a:schemeClr>
                    </a:solidFill>
                  </a:tcPr>
                </a:tc>
                <a:tc>
                  <a:txBody>
                    <a:bodyPr/>
                    <a:lstStyle/>
                    <a:p>
                      <a:pPr algn="l">
                        <a:lnSpc>
                          <a:spcPct val="107000"/>
                        </a:lnSpc>
                        <a:spcAft>
                          <a:spcPts val="0"/>
                        </a:spcAft>
                      </a:pP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Frais d’ouverture ou de clôture de compte, de transfert de titres, frais de relevé / duplicata, frais liés au dépôt de titres non cotés, demande de participation à une AG.</a:t>
                      </a:r>
                    </a:p>
                  </a:txBody>
                  <a:tcPr marL="68580" marR="68580" marT="0" marB="0" anchor="ctr">
                    <a:noFill/>
                  </a:tcPr>
                </a:tc>
                <a:extLst>
                  <a:ext uri="{0D108BD9-81ED-4DB2-BD59-A6C34878D82A}">
                    <a16:rowId xmlns:a16="http://schemas.microsoft.com/office/drawing/2014/main" xmlns="" val="4261578765"/>
                  </a:ext>
                </a:extLst>
              </a:tr>
              <a:tr h="409449">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000" b="0" dirty="0" smtClean="0">
                          <a:solidFill>
                            <a:schemeClr val="tx1"/>
                          </a:solidFill>
                          <a:effectLst/>
                          <a:latin typeface="Arial Narrow" panose="020B0606020202030204" pitchFamily="34" charset="0"/>
                        </a:rPr>
                        <a:t>Frais </a:t>
                      </a:r>
                      <a:r>
                        <a:rPr lang="fr-FR" sz="1000" b="0" dirty="0">
                          <a:solidFill>
                            <a:schemeClr val="tx1"/>
                          </a:solidFill>
                          <a:effectLst/>
                          <a:latin typeface="Arial Narrow" panose="020B0606020202030204" pitchFamily="34" charset="0"/>
                        </a:rPr>
                        <a:t>récurrents </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algn="l">
                        <a:lnSpc>
                          <a:spcPct val="107000"/>
                        </a:lnSpc>
                        <a:spcAft>
                          <a:spcPts val="0"/>
                        </a:spcAft>
                      </a:pPr>
                      <a:r>
                        <a:rPr lang="fr-FR" sz="100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Frais associés à la gestion du portefeuille du client  et payés aux entreprises d'investissement.</a:t>
                      </a:r>
                    </a:p>
                  </a:txBody>
                  <a:tcPr marL="68580" marR="68580" marT="0" marB="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Frais de gestion, frais de conseil, frais de service, commission de gestion sur les titres non cotés.</a:t>
                      </a:r>
                    </a:p>
                  </a:txBody>
                  <a:tcPr marL="68580" marR="68580" marT="0" marB="0" anchor="ctr">
                    <a:noFill/>
                  </a:tcPr>
                </a:tc>
                <a:extLst>
                  <a:ext uri="{0D108BD9-81ED-4DB2-BD59-A6C34878D82A}">
                    <a16:rowId xmlns:a16="http://schemas.microsoft.com/office/drawing/2014/main" xmlns="" val="2341216307"/>
                  </a:ext>
                </a:extLst>
              </a:tr>
              <a:tr h="449281">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000" b="0" dirty="0" smtClean="0">
                          <a:solidFill>
                            <a:schemeClr val="tx1"/>
                          </a:solidFill>
                          <a:effectLst/>
                          <a:latin typeface="Arial Narrow" panose="020B0606020202030204" pitchFamily="34" charset="0"/>
                        </a:rPr>
                        <a:t>Frais </a:t>
                      </a:r>
                      <a:r>
                        <a:rPr lang="fr-FR" sz="1000" b="0" dirty="0">
                          <a:solidFill>
                            <a:schemeClr val="tx1"/>
                          </a:solidFill>
                          <a:effectLst/>
                          <a:latin typeface="Arial Narrow" panose="020B0606020202030204" pitchFamily="34" charset="0"/>
                        </a:rPr>
                        <a:t>des services auxiliaires </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algn="l">
                        <a:lnSpc>
                          <a:spcPct val="107000"/>
                        </a:lnSpc>
                        <a:spcAft>
                          <a:spcPts val="0"/>
                        </a:spcAft>
                      </a:pPr>
                      <a:r>
                        <a:rPr lang="fr-FR" sz="100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Frais liés à la conservation des produits financiers. </a:t>
                      </a:r>
                      <a:endParaRPr lang="fr-FR" sz="1000" dirty="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Droits de garde.</a:t>
                      </a:r>
                    </a:p>
                  </a:txBody>
                  <a:tcPr marL="68580" marR="68580" marT="0" marB="0" anchor="ctr">
                    <a:noFill/>
                  </a:tcPr>
                </a:tc>
                <a:extLst>
                  <a:ext uri="{0D108BD9-81ED-4DB2-BD59-A6C34878D82A}">
                    <a16:rowId xmlns:a16="http://schemas.microsoft.com/office/drawing/2014/main" xmlns="" val="912906584"/>
                  </a:ext>
                </a:extLst>
              </a:tr>
              <a:tr h="398678">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nSpc>
                          <a:spcPct val="107000"/>
                        </a:lnSpc>
                        <a:spcAft>
                          <a:spcPts val="0"/>
                        </a:spcAft>
                      </a:pPr>
                      <a:r>
                        <a:rPr lang="fr-FR" sz="1000" b="0" dirty="0" smtClean="0">
                          <a:solidFill>
                            <a:schemeClr val="tx1"/>
                          </a:solidFill>
                          <a:effectLst/>
                          <a:latin typeface="Arial Narrow" panose="020B0606020202030204" pitchFamily="34" charset="0"/>
                        </a:rPr>
                        <a:t>Coûts </a:t>
                      </a:r>
                      <a:r>
                        <a:rPr lang="fr-FR" sz="1000" b="0" dirty="0">
                          <a:solidFill>
                            <a:schemeClr val="tx1"/>
                          </a:solidFill>
                          <a:effectLst/>
                          <a:latin typeface="Arial Narrow" panose="020B0606020202030204" pitchFamily="34" charset="0"/>
                        </a:rPr>
                        <a:t>et frais relatifs aux </a:t>
                      </a:r>
                      <a:r>
                        <a:rPr lang="fr-FR" sz="1000" b="0" dirty="0" smtClean="0">
                          <a:solidFill>
                            <a:schemeClr val="tx1"/>
                          </a:solidFill>
                          <a:effectLst/>
                          <a:latin typeface="Arial Narrow" panose="020B0606020202030204" pitchFamily="34" charset="0"/>
                        </a:rPr>
                        <a:t>transactions</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216000" anchor="ctr">
                    <a:solidFill>
                      <a:schemeClr val="accent2">
                        <a:lumMod val="20000"/>
                        <a:lumOff val="80000"/>
                      </a:schemeClr>
                    </a:solidFill>
                  </a:tcPr>
                </a:tc>
                <a:tc>
                  <a:txBody>
                    <a:bodyPr/>
                    <a:lstStyle/>
                    <a:p>
                      <a:pPr algn="l">
                        <a:lnSpc>
                          <a:spcPct val="107000"/>
                        </a:lnSpc>
                        <a:spcAft>
                          <a:spcPts val="0"/>
                        </a:spcAft>
                      </a:pPr>
                      <a:r>
                        <a:rPr lang="fr-FR" sz="100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Frais de transaction liés au service</a:t>
                      </a:r>
                      <a:r>
                        <a:rPr lang="fr-FR" sz="1000" baseline="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 d’investissement.</a:t>
                      </a:r>
                    </a:p>
                  </a:txBody>
                  <a:tcPr marL="68580" marR="68580" marT="0" marB="7200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Commission du distributeur.</a:t>
                      </a:r>
                    </a:p>
                  </a:txBody>
                  <a:tcPr marL="68580" marR="68580" marT="0" marB="0" anchor="ctr">
                    <a:noFill/>
                  </a:tcPr>
                </a:tc>
                <a:extLst>
                  <a:ext uri="{0D108BD9-81ED-4DB2-BD59-A6C34878D82A}">
                    <a16:rowId xmlns:a16="http://schemas.microsoft.com/office/drawing/2014/main" xmlns="" val="3602059270"/>
                  </a:ext>
                </a:extLst>
              </a:tr>
              <a:tr h="330658">
                <a:tc vMerge="1">
                  <a:txBody>
                    <a:bodyPr/>
                    <a:lstStyle/>
                    <a:p>
                      <a:pPr>
                        <a:lnSpc>
                          <a:spcPct val="107000"/>
                        </a:lnSpc>
                        <a:spcAft>
                          <a:spcPts val="0"/>
                        </a:spcAft>
                      </a:pPr>
                      <a:endParaRPr lang="fr-FR" sz="9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noFill/>
                  </a:tcPr>
                </a:tc>
                <a:tc vMerge="1">
                  <a:txBody>
                    <a:bodyPr/>
                    <a:lstStyle/>
                    <a:p>
                      <a:pPr>
                        <a:lnSpc>
                          <a:spcPct val="107000"/>
                        </a:lnSpc>
                        <a:spcAft>
                          <a:spcPts val="0"/>
                        </a:spcAft>
                      </a:pPr>
                      <a:endParaRPr lang="fr-FR" sz="9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00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rPr>
                        <a:t>Frais de transaction liés à l’instrument financier.</a:t>
                      </a:r>
                      <a:endParaRPr lang="fr-FR" sz="1000" baseline="0" dirty="0" smtClean="0">
                        <a:solidFill>
                          <a:schemeClr val="tx1">
                            <a:lumMod val="65000"/>
                            <a:lumOff val="35000"/>
                          </a:schemeClr>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Commission de courtage, commission acquise au gérant ou au fonds, frais de transaction sur les titres non cotés, taxes.</a:t>
                      </a:r>
                    </a:p>
                  </a:txBody>
                  <a:tcPr marL="68580" marR="68580" marT="0" marB="0" anchor="ctr">
                    <a:noFill/>
                  </a:tcPr>
                </a:tc>
                <a:extLst>
                  <a:ext uri="{0D108BD9-81ED-4DB2-BD59-A6C34878D82A}">
                    <a16:rowId xmlns:a16="http://schemas.microsoft.com/office/drawing/2014/main" xmlns="" val="4192184186"/>
                  </a:ext>
                </a:extLst>
              </a:tr>
              <a:tr h="495929">
                <a:tc gridSpan="2">
                  <a:txBody>
                    <a:bodyPr/>
                    <a:lstStyle/>
                    <a:p>
                      <a:pPr algn="l">
                        <a:lnSpc>
                          <a:spcPct val="107000"/>
                        </a:lnSpc>
                        <a:spcAft>
                          <a:spcPts val="0"/>
                        </a:spcAft>
                      </a:pPr>
                      <a:r>
                        <a:rPr lang="fr-FR" sz="1000" b="0" dirty="0">
                          <a:solidFill>
                            <a:schemeClr val="tx1"/>
                          </a:solidFill>
                          <a:effectLst/>
                          <a:latin typeface="Arial Narrow" panose="020B0606020202030204" pitchFamily="34" charset="0"/>
                        </a:rPr>
                        <a:t>Commissions de distribution versées par un tiers à l’établissement </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20000"/>
                        <a:lumOff val="80000"/>
                      </a:schemeClr>
                    </a:solidFill>
                  </a:tcPr>
                </a:tc>
                <a:tc hMerge="1">
                  <a:txBody>
                    <a:bodyPr/>
                    <a:lstStyle/>
                    <a:p>
                      <a:endParaRPr lang="fr-FR"/>
                    </a:p>
                  </a:txBody>
                  <a:tcPr/>
                </a:tc>
                <a:tc>
                  <a:txBody>
                    <a:bodyPr/>
                    <a:lstStyle/>
                    <a:p>
                      <a:pPr algn="l">
                        <a:lnSpc>
                          <a:spcPct val="107000"/>
                        </a:lnSpc>
                        <a:spcAft>
                          <a:spcPts val="0"/>
                        </a:spcAft>
                      </a:pPr>
                      <a:r>
                        <a:rPr lang="fr-FR" sz="10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Ces montants rémunèrent la banque pour l’activité de distribution et de conseil. </a:t>
                      </a:r>
                      <a:endParaRPr lang="fr-FR"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Rétrocessions sur encours</a:t>
                      </a: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a:t>
                      </a: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provenant de tiers versées au titre de la commercialisation des</a:t>
                      </a: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a:t>
                      </a: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produits.</a:t>
                      </a:r>
                    </a:p>
                  </a:txBody>
                  <a:tcPr marL="68580" marR="68580" marT="0" marB="0" anchor="ctr">
                    <a:noFill/>
                  </a:tcPr>
                </a:tc>
                <a:extLst>
                  <a:ext uri="{0D108BD9-81ED-4DB2-BD59-A6C34878D82A}">
                    <a16:rowId xmlns:a16="http://schemas.microsoft.com/office/drawing/2014/main" xmlns="" val="3593939728"/>
                  </a:ext>
                </a:extLst>
              </a:tr>
              <a:tr h="545932">
                <a:tc gridSpan="2">
                  <a:txBody>
                    <a:bodyPr/>
                    <a:lstStyle/>
                    <a:p>
                      <a:pPr>
                        <a:lnSpc>
                          <a:spcPct val="107000"/>
                        </a:lnSpc>
                        <a:spcAft>
                          <a:spcPts val="0"/>
                        </a:spcAft>
                      </a:pPr>
                      <a:r>
                        <a:rPr lang="fr-FR" sz="1000" b="0" dirty="0">
                          <a:solidFill>
                            <a:schemeClr val="tx1"/>
                          </a:solidFill>
                          <a:effectLst/>
                          <a:latin typeface="Arial Narrow" panose="020B0606020202030204" pitchFamily="34" charset="0"/>
                        </a:rPr>
                        <a:t>Coûts et frais indirects liés aux instruments financiers </a:t>
                      </a:r>
                      <a:endParaRPr lang="fr-FR" sz="10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20000"/>
                        <a:lumOff val="80000"/>
                      </a:schemeClr>
                    </a:solidFill>
                  </a:tcPr>
                </a:tc>
                <a:tc hMerge="1">
                  <a:txBody>
                    <a:bodyPr/>
                    <a:lstStyle/>
                    <a:p>
                      <a:endParaRPr lang="fr-FR"/>
                    </a:p>
                  </a:txBody>
                  <a:tcPr/>
                </a:tc>
                <a:tc>
                  <a:txBody>
                    <a:bodyPr/>
                    <a:lstStyle/>
                    <a:p>
                      <a:pPr algn="l">
                        <a:lnSpc>
                          <a:spcPct val="107000"/>
                        </a:lnSpc>
                        <a:spcAft>
                          <a:spcPts val="0"/>
                        </a:spcAft>
                      </a:pPr>
                      <a:r>
                        <a:rPr lang="fr-FR" sz="10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liés à la production et à la gestion des instruments financiers.</a:t>
                      </a:r>
                    </a:p>
                  </a:txBody>
                  <a:tcPr marL="68580" marR="68580"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Frais</a:t>
                      </a: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de transactions et de gestion supportés par l’</a:t>
                      </a: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instrument financier pour</a:t>
                      </a: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son fonctionnement</a:t>
                      </a: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éventuelles commissions de performance</a:t>
                      </a:r>
                      <a:r>
                        <a:rPr lang="fr-FR" sz="900" i="1" baseline="0"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 (</a:t>
                      </a:r>
                      <a:r>
                        <a:rPr lang="fr-FR" sz="900" i="1" dirty="0" smtClean="0">
                          <a:solidFill>
                            <a:schemeClr val="bg2">
                              <a:lumMod val="75000"/>
                            </a:schemeClr>
                          </a:solidFill>
                          <a:effectLst/>
                          <a:latin typeface="Arial Narrow" panose="020B0606020202030204" pitchFamily="34" charset="0"/>
                          <a:ea typeface="Calibri" panose="020F0502020204030204" pitchFamily="34" charset="0"/>
                          <a:cs typeface="Times New Roman" panose="02020603050405020304" pitchFamily="18" charset="0"/>
                        </a:rPr>
                        <a:t>quand la performance dépasse un objectif fixé). </a:t>
                      </a:r>
                    </a:p>
                  </a:txBody>
                  <a:tcPr marL="68580" marR="68580" marT="0" marB="0" anchor="ctr">
                    <a:noFill/>
                  </a:tcPr>
                </a:tc>
                <a:extLst>
                  <a:ext uri="{0D108BD9-81ED-4DB2-BD59-A6C34878D82A}">
                    <a16:rowId xmlns:a16="http://schemas.microsoft.com/office/drawing/2014/main" xmlns="" val="3804219548"/>
                  </a:ext>
                </a:extLst>
              </a:tr>
            </a:tbl>
          </a:graphicData>
        </a:graphic>
      </p:graphicFrame>
      <p:sp>
        <p:nvSpPr>
          <p:cNvPr id="10" name="ZoneTexte 9"/>
          <p:cNvSpPr txBox="1"/>
          <p:nvPr/>
        </p:nvSpPr>
        <p:spPr>
          <a:xfrm>
            <a:off x="5508104" y="4515966"/>
            <a:ext cx="1764196" cy="261610"/>
          </a:xfrm>
          <a:prstGeom prst="rect">
            <a:avLst/>
          </a:prstGeom>
          <a:noFill/>
        </p:spPr>
        <p:txBody>
          <a:bodyPr wrap="square" rtlCol="0">
            <a:spAutoFit/>
          </a:bodyPr>
          <a:lstStyle/>
          <a:p>
            <a:pPr algn="ctr"/>
            <a:r>
              <a:rPr lang="fr-FR" sz="1100" b="1" dirty="0" smtClean="0">
                <a:solidFill>
                  <a:schemeClr val="tx1">
                    <a:lumMod val="75000"/>
                    <a:lumOff val="25000"/>
                  </a:schemeClr>
                </a:solidFill>
                <a:latin typeface="Arial Narrow" panose="020B0606020202030204" pitchFamily="34" charset="0"/>
              </a:rPr>
              <a:t>Frais perçus par la banque</a:t>
            </a:r>
            <a:endParaRPr lang="fr-FR" sz="1100" b="1" dirty="0">
              <a:solidFill>
                <a:schemeClr val="tx1">
                  <a:lumMod val="75000"/>
                  <a:lumOff val="25000"/>
                </a:schemeClr>
              </a:solidFill>
              <a:latin typeface="Arial Narrow" panose="020B0606020202030204" pitchFamily="34" charset="0"/>
            </a:endParaRPr>
          </a:p>
        </p:txBody>
      </p:sp>
      <p:sp>
        <p:nvSpPr>
          <p:cNvPr id="14" name="Accolade ouvrante 13"/>
          <p:cNvSpPr/>
          <p:nvPr/>
        </p:nvSpPr>
        <p:spPr>
          <a:xfrm>
            <a:off x="1540824" y="1203598"/>
            <a:ext cx="361532" cy="2057343"/>
          </a:xfrm>
          <a:prstGeom prst="leftBrace">
            <a:avLst>
              <a:gd name="adj1" fmla="val 8333"/>
              <a:gd name="adj2" fmla="val 5102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ouvrante 14"/>
          <p:cNvSpPr/>
          <p:nvPr/>
        </p:nvSpPr>
        <p:spPr>
          <a:xfrm>
            <a:off x="1546747" y="3269776"/>
            <a:ext cx="311037" cy="1083475"/>
          </a:xfrm>
          <a:prstGeom prst="leftBrace">
            <a:avLst>
              <a:gd name="adj1" fmla="val 8333"/>
              <a:gd name="adj2" fmla="val 4856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ZoneTexte 27"/>
          <p:cNvSpPr txBox="1"/>
          <p:nvPr/>
        </p:nvSpPr>
        <p:spPr>
          <a:xfrm rot="16200000">
            <a:off x="1174341" y="3701450"/>
            <a:ext cx="1282114" cy="230832"/>
          </a:xfrm>
          <a:prstGeom prst="rect">
            <a:avLst/>
          </a:prstGeom>
          <a:noFill/>
        </p:spPr>
        <p:txBody>
          <a:bodyPr wrap="square" rtlCol="0">
            <a:spAutoFit/>
          </a:bodyPr>
          <a:lstStyle/>
          <a:p>
            <a:pPr algn="ctr"/>
            <a:r>
              <a:rPr lang="fr-FR" sz="900" b="1" dirty="0" smtClean="0">
                <a:solidFill>
                  <a:schemeClr val="accent1">
                    <a:lumMod val="60000"/>
                    <a:lumOff val="40000"/>
                  </a:schemeClr>
                </a:solidFill>
              </a:rPr>
              <a:t>FRAIS INDIRECTS</a:t>
            </a:r>
            <a:endParaRPr lang="fr-FR" sz="900" b="1" dirty="0">
              <a:solidFill>
                <a:schemeClr val="accent1">
                  <a:lumMod val="60000"/>
                  <a:lumOff val="40000"/>
                </a:schemeClr>
              </a:solidFill>
            </a:endParaRPr>
          </a:p>
        </p:txBody>
      </p:sp>
      <p:sp>
        <p:nvSpPr>
          <p:cNvPr id="29" name="ZoneTexte 28"/>
          <p:cNvSpPr txBox="1"/>
          <p:nvPr/>
        </p:nvSpPr>
        <p:spPr>
          <a:xfrm rot="16200000">
            <a:off x="784098" y="2116913"/>
            <a:ext cx="2085618" cy="230832"/>
          </a:xfrm>
          <a:prstGeom prst="rect">
            <a:avLst/>
          </a:prstGeom>
          <a:noFill/>
        </p:spPr>
        <p:txBody>
          <a:bodyPr wrap="square" rtlCol="0">
            <a:spAutoFit/>
          </a:bodyPr>
          <a:lstStyle/>
          <a:p>
            <a:pPr algn="ctr"/>
            <a:r>
              <a:rPr lang="fr-FR" sz="800" b="1" dirty="0" smtClean="0">
                <a:solidFill>
                  <a:schemeClr val="tx1"/>
                </a:solidFill>
              </a:rPr>
              <a:t>FRAIS </a:t>
            </a:r>
            <a:r>
              <a:rPr lang="fr-FR" sz="900" b="1" dirty="0" smtClean="0">
                <a:solidFill>
                  <a:schemeClr val="tx1"/>
                </a:solidFill>
              </a:rPr>
              <a:t>DIRECTS</a:t>
            </a:r>
            <a:endParaRPr lang="fr-FR" sz="900" b="1" dirty="0">
              <a:solidFill>
                <a:schemeClr val="tx1"/>
              </a:solidFill>
            </a:endParaRPr>
          </a:p>
        </p:txBody>
      </p:sp>
      <p:grpSp>
        <p:nvGrpSpPr>
          <p:cNvPr id="30" name="Shape 459"/>
          <p:cNvGrpSpPr/>
          <p:nvPr/>
        </p:nvGrpSpPr>
        <p:grpSpPr>
          <a:xfrm>
            <a:off x="166074" y="261397"/>
            <a:ext cx="274381" cy="288032"/>
            <a:chOff x="3955900" y="2984500"/>
            <a:chExt cx="414000" cy="422525"/>
          </a:xfrm>
          <a:solidFill>
            <a:schemeClr val="accent1"/>
          </a:solidFill>
        </p:grpSpPr>
        <p:sp>
          <p:nvSpPr>
            <p:cNvPr id="31"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32"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33"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3" name="Rectangle à coins arrondis 2"/>
          <p:cNvSpPr/>
          <p:nvPr/>
        </p:nvSpPr>
        <p:spPr>
          <a:xfrm>
            <a:off x="1979712" y="1275605"/>
            <a:ext cx="4231824" cy="1629083"/>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1991384" y="3322603"/>
            <a:ext cx="4247360" cy="400154"/>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p:cNvCxnSpPr>
            <a:stCxn id="22" idx="0"/>
          </p:cNvCxnSpPr>
          <p:nvPr/>
        </p:nvCxnSpPr>
        <p:spPr>
          <a:xfrm flipH="1" flipV="1">
            <a:off x="6156176" y="2787774"/>
            <a:ext cx="258969" cy="1710697"/>
          </a:xfrm>
          <a:prstGeom prst="straightConnector1">
            <a:avLst/>
          </a:prstGeom>
          <a:ln w="952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H="1" flipV="1">
            <a:off x="5953356" y="3659525"/>
            <a:ext cx="450050" cy="837912"/>
          </a:xfrm>
          <a:prstGeom prst="straightConnector1">
            <a:avLst/>
          </a:prstGeom>
          <a:ln w="952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à coins arrondis 21"/>
          <p:cNvSpPr/>
          <p:nvPr/>
        </p:nvSpPr>
        <p:spPr>
          <a:xfrm>
            <a:off x="5557989" y="4498471"/>
            <a:ext cx="1714311" cy="319148"/>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Shape 518"/>
          <p:cNvSpPr/>
          <p:nvPr/>
        </p:nvSpPr>
        <p:spPr>
          <a:xfrm>
            <a:off x="176473" y="1532784"/>
            <a:ext cx="245363" cy="217653"/>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24" name="Shape 518"/>
          <p:cNvSpPr/>
          <p:nvPr/>
        </p:nvSpPr>
        <p:spPr>
          <a:xfrm>
            <a:off x="147999" y="2806631"/>
            <a:ext cx="245363" cy="217653"/>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chemeClr val="accent4"/>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031768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solidFill>
            <a:schemeClr val="tx2"/>
          </a:solidFill>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solidFill>
                  <a:schemeClr val="tx2"/>
                </a:solidFill>
              </a:rPr>
              <a:t>Savoir ce que recouvre l’exigence de transparence sur les frais</a:t>
            </a:r>
            <a:endParaRPr lang="pt-BR" altLang="en-US" dirty="0">
              <a:solidFill>
                <a:schemeClr val="tx2"/>
              </a:solidFill>
            </a:endParaRPr>
          </a:p>
        </p:txBody>
      </p:sp>
      <p:sp>
        <p:nvSpPr>
          <p:cNvPr id="4" name="Espace réservé du texte 3"/>
          <p:cNvSpPr>
            <a:spLocks noGrp="1"/>
          </p:cNvSpPr>
          <p:nvPr>
            <p:ph type="body" sz="quarter" idx="12"/>
          </p:nvPr>
        </p:nvSpPr>
        <p:spPr>
          <a:solidFill>
            <a:schemeClr val="tx2"/>
          </a:solidFill>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solidFill>
                  <a:schemeClr val="tx2"/>
                </a:solidFill>
              </a:rPr>
              <a:t>Maîtriser les nouvelles informations destinées aux clients</a:t>
            </a:r>
            <a:endParaRPr lang="pt-BR" altLang="en-US" dirty="0">
              <a:solidFill>
                <a:schemeClr val="tx2"/>
              </a:solidFill>
            </a:endParaRPr>
          </a:p>
        </p:txBody>
      </p:sp>
      <p:sp>
        <p:nvSpPr>
          <p:cNvPr id="6" name="Espace réservé du texte 5"/>
          <p:cNvSpPr>
            <a:spLocks noGrp="1"/>
          </p:cNvSpPr>
          <p:nvPr>
            <p:ph type="body" sz="quarter" idx="14"/>
          </p:nvPr>
        </p:nvSpPr>
        <p:spPr>
          <a:solidFill>
            <a:schemeClr val="tx2"/>
          </a:solidFill>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solidFill>
                  <a:schemeClr val="tx2"/>
                </a:solidFill>
              </a:rPr>
              <a:t>Expliquer le relevé de frais CTO-PEA</a:t>
            </a:r>
            <a:endParaRPr lang="pt-BR" altLang="en-US" dirty="0">
              <a:solidFill>
                <a:schemeClr val="tx2"/>
              </a:solidFill>
            </a:endParaRPr>
          </a:p>
        </p:txBody>
      </p:sp>
      <p:sp>
        <p:nvSpPr>
          <p:cNvPr id="8" name="Espace réservé du texte 7"/>
          <p:cNvSpPr>
            <a:spLocks noGrp="1"/>
          </p:cNvSpPr>
          <p:nvPr>
            <p:ph type="body" sz="quarter" idx="16"/>
          </p:nvPr>
        </p:nvSpPr>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t>Savoir détailler un relevé (2 cas pratiques)</a:t>
            </a:r>
            <a:endParaRPr lang="pt-BR" altLang="en-US" dirty="0"/>
          </a:p>
        </p:txBody>
      </p:sp>
      <p:sp>
        <p:nvSpPr>
          <p:cNvPr id="10" name="Espace réservé du texte 9"/>
          <p:cNvSpPr>
            <a:spLocks noGrp="1"/>
          </p:cNvSpPr>
          <p:nvPr>
            <p:ph type="body" sz="quarter" idx="18"/>
          </p:nvPr>
        </p:nvSpPr>
        <p:spPr>
          <a:solidFill>
            <a:schemeClr val="tx2"/>
          </a:solidFill>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solidFill>
                  <a:schemeClr val="tx2"/>
                </a:solidFill>
              </a:rPr>
              <a:t>Expliquer le relevé de frais </a:t>
            </a:r>
            <a:r>
              <a:rPr lang="pt-BR" altLang="en-US" dirty="0" smtClean="0">
                <a:solidFill>
                  <a:schemeClr val="tx2"/>
                </a:solidFill>
              </a:rPr>
              <a:t>SCPI</a:t>
            </a:r>
            <a:endParaRPr lang="pt-BR" altLang="en-US" dirty="0">
              <a:solidFill>
                <a:schemeClr val="tx2"/>
              </a:solidFill>
            </a:endParaRPr>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solidFill>
                  <a:schemeClr val="tx2"/>
                </a:solidFill>
              </a:rPr>
              <a:t>Rendre ces informations utiles au </a:t>
            </a:r>
            <a:r>
              <a:rPr lang="pt-BR" altLang="en-US" dirty="0" smtClean="0">
                <a:solidFill>
                  <a:schemeClr val="tx2"/>
                </a:solidFill>
              </a:rPr>
              <a:t>client</a:t>
            </a:r>
            <a:endParaRPr lang="pt-BR" altLang="en-US" dirty="0">
              <a:solidFill>
                <a:schemeClr val="tx2"/>
              </a:solidFill>
            </a:endParaRPr>
          </a:p>
        </p:txBody>
      </p:sp>
      <p:sp>
        <p:nvSpPr>
          <p:cNvPr id="13" name="Espace réservé du texte 12"/>
          <p:cNvSpPr>
            <a:spLocks noGrp="1"/>
          </p:cNvSpPr>
          <p:nvPr>
            <p:ph type="body" sz="quarter" idx="20"/>
          </p:nvPr>
        </p:nvSpPr>
        <p:spPr>
          <a:xfrm>
            <a:off x="2127164" y="4047914"/>
            <a:ext cx="576000" cy="576000"/>
          </a:xfrm>
          <a:solidFill>
            <a:schemeClr val="tx2"/>
          </a:solidFill>
        </p:spPr>
        <p:txBody>
          <a:bodyPr/>
          <a:lstStyle/>
          <a:p>
            <a:r>
              <a:rPr lang="fr-FR" dirty="0" smtClean="0"/>
              <a:t>6</a:t>
            </a:r>
            <a:endParaRPr lang="fr-FR" dirty="0"/>
          </a:p>
        </p:txBody>
      </p:sp>
    </p:spTree>
    <p:extLst>
      <p:ext uri="{BB962C8B-B14F-4D97-AF65-F5344CB8AC3E}">
        <p14:creationId xmlns:p14="http://schemas.microsoft.com/office/powerpoint/2010/main" val="492539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856008" y="1922901"/>
            <a:ext cx="2101562" cy="8640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118508" y="1918739"/>
            <a:ext cx="2101562" cy="8640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smtClean="0"/>
              <a:t>Savoir détailler un relevé</a:t>
            </a:r>
            <a:endParaRPr lang="fr-FR" dirty="0"/>
          </a:p>
        </p:txBody>
      </p:sp>
      <p:sp>
        <p:nvSpPr>
          <p:cNvPr id="4" name="Espace réservé du texte 3"/>
          <p:cNvSpPr>
            <a:spLocks noGrp="1"/>
          </p:cNvSpPr>
          <p:nvPr>
            <p:ph type="body" sz="quarter" idx="12"/>
          </p:nvPr>
        </p:nvSpPr>
        <p:spPr>
          <a:xfrm>
            <a:off x="251520" y="1950800"/>
            <a:ext cx="1943994" cy="1306022"/>
          </a:xfrm>
        </p:spPr>
        <p:txBody>
          <a:bodyPr/>
          <a:lstStyle/>
          <a:p>
            <a:r>
              <a:rPr lang="fr-FR" dirty="0" smtClean="0"/>
              <a:t>2 cas pratiques illustrant 2 typologies d’investisseurs</a:t>
            </a:r>
            <a:endParaRPr lang="fr-FR" dirty="0"/>
          </a:p>
        </p:txBody>
      </p:sp>
      <p:sp>
        <p:nvSpPr>
          <p:cNvPr id="6" name="Espace réservé du texte 7"/>
          <p:cNvSpPr txBox="1">
            <a:spLocks/>
          </p:cNvSpPr>
          <p:nvPr/>
        </p:nvSpPr>
        <p:spPr>
          <a:xfrm>
            <a:off x="3314362" y="1990747"/>
            <a:ext cx="1604906" cy="738664"/>
          </a:xfrm>
          <a:prstGeom prst="rect">
            <a:avLst/>
          </a:prstGeom>
          <a:noFill/>
        </p:spPr>
        <p:txBody>
          <a:bodyPr vert="horz" wrap="square" lIns="72000" tIns="0" rIns="0" bIns="0" rtlCol="0" anchor="b">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600" b="0" i="1" u="none" strike="noStrike" cap="none" baseline="0">
                <a:solidFill>
                  <a:schemeClr val="accent2">
                    <a:lumMod val="75000"/>
                  </a:schemeClr>
                </a:solidFill>
                <a:latin typeface="+mn-lt"/>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200" b="1" dirty="0" smtClean="0">
                <a:solidFill>
                  <a:schemeClr val="bg1"/>
                </a:solidFill>
              </a:rPr>
              <a:t>Cas d’un client avec FIP, FCPI &amp; Bourse Esprit Ecureuil</a:t>
            </a:r>
          </a:p>
          <a:p>
            <a:pPr algn="ctr"/>
            <a:endParaRPr lang="fr-FR" sz="1200" b="1" dirty="0">
              <a:solidFill>
                <a:schemeClr val="bg1"/>
              </a:solidFill>
            </a:endParaRPr>
          </a:p>
        </p:txBody>
      </p:sp>
      <p:pic>
        <p:nvPicPr>
          <p:cNvPr id="7" name="Image 6"/>
          <p:cNvPicPr>
            <a:picLocks noChangeAspect="1"/>
          </p:cNvPicPr>
          <p:nvPr/>
        </p:nvPicPr>
        <p:blipFill>
          <a:blip r:embed="rId2"/>
          <a:stretch>
            <a:fillRect/>
          </a:stretch>
        </p:blipFill>
        <p:spPr>
          <a:xfrm>
            <a:off x="2892935" y="2082540"/>
            <a:ext cx="451143" cy="536494"/>
          </a:xfrm>
          <a:prstGeom prst="rect">
            <a:avLst/>
          </a:prstGeom>
        </p:spPr>
      </p:pic>
      <p:pic>
        <p:nvPicPr>
          <p:cNvPr id="9" name="Image 8"/>
          <p:cNvPicPr>
            <a:picLocks noChangeAspect="1"/>
          </p:cNvPicPr>
          <p:nvPr/>
        </p:nvPicPr>
        <p:blipFill>
          <a:blip r:embed="rId3"/>
          <a:stretch>
            <a:fillRect/>
          </a:stretch>
        </p:blipFill>
        <p:spPr>
          <a:xfrm>
            <a:off x="5630436" y="2086702"/>
            <a:ext cx="451143" cy="536494"/>
          </a:xfrm>
          <a:prstGeom prst="rect">
            <a:avLst/>
          </a:prstGeom>
        </p:spPr>
      </p:pic>
      <p:sp>
        <p:nvSpPr>
          <p:cNvPr id="8" name="Espace réservé du texte 7"/>
          <p:cNvSpPr txBox="1">
            <a:spLocks/>
          </p:cNvSpPr>
          <p:nvPr/>
        </p:nvSpPr>
        <p:spPr>
          <a:xfrm>
            <a:off x="5940152" y="1957646"/>
            <a:ext cx="1828329" cy="738664"/>
          </a:xfrm>
          <a:prstGeom prst="rect">
            <a:avLst/>
          </a:prstGeom>
          <a:noFill/>
        </p:spPr>
        <p:txBody>
          <a:bodyPr vert="horz" wrap="square" lIns="72000" tIns="0" rIns="0" bIns="0" rtlCol="0" anchor="b">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600" b="0" i="1" u="none" strike="noStrike" cap="none" baseline="0">
                <a:solidFill>
                  <a:schemeClr val="accent2">
                    <a:lumMod val="75000"/>
                  </a:schemeClr>
                </a:solidFill>
                <a:latin typeface="+mn-lt"/>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endParaRPr lang="fr-FR" sz="1200" b="1" dirty="0" smtClean="0">
              <a:solidFill>
                <a:schemeClr val="bg1"/>
              </a:solidFill>
            </a:endParaRPr>
          </a:p>
          <a:p>
            <a:pPr algn="ctr"/>
            <a:r>
              <a:rPr lang="fr-FR" sz="1200" b="1" dirty="0" smtClean="0">
                <a:solidFill>
                  <a:schemeClr val="bg1"/>
                </a:solidFill>
              </a:rPr>
              <a:t>Cas d’un client boursicoteur</a:t>
            </a:r>
          </a:p>
          <a:p>
            <a:pPr algn="ctr"/>
            <a:endParaRPr lang="fr-FR" sz="1200" b="1" dirty="0">
              <a:solidFill>
                <a:schemeClr val="bg1"/>
              </a:solidFill>
            </a:endParaRPr>
          </a:p>
        </p:txBody>
      </p:sp>
    </p:spTree>
    <p:extLst>
      <p:ext uri="{BB962C8B-B14F-4D97-AF65-F5344CB8AC3E}">
        <p14:creationId xmlns:p14="http://schemas.microsoft.com/office/powerpoint/2010/main" val="218315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14736" y="3520232"/>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2</a:t>
            </a:r>
            <a:r>
              <a:rPr lang="fr-FR" sz="600" b="1" i="1" baseline="30000" dirty="0">
                <a:solidFill>
                  <a:schemeClr val="accent1"/>
                </a:solidFill>
                <a:latin typeface="Calibri" panose="020F0502020204030204" pitchFamily="34" charset="0"/>
                <a:cs typeface="Calibri" panose="020F0502020204030204" pitchFamily="34" charset="0"/>
              </a:rPr>
              <a:t>ème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11" name="Rectangle 10"/>
          <p:cNvSpPr/>
          <p:nvPr/>
        </p:nvSpPr>
        <p:spPr>
          <a:xfrm>
            <a:off x="139070" y="785838"/>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1</a:t>
            </a:r>
            <a:r>
              <a:rPr lang="fr-FR" sz="600" b="1" i="1" baseline="30000" dirty="0">
                <a:solidFill>
                  <a:schemeClr val="accent1"/>
                </a:solidFill>
                <a:latin typeface="Calibri" panose="020F0502020204030204" pitchFamily="34" charset="0"/>
                <a:cs typeface="Calibri" panose="020F0502020204030204" pitchFamily="34" charset="0"/>
              </a:rPr>
              <a:t>ère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12" name="Rectangle 11"/>
          <p:cNvSpPr/>
          <p:nvPr/>
        </p:nvSpPr>
        <p:spPr>
          <a:xfrm>
            <a:off x="3424505" y="149900"/>
            <a:ext cx="5608039" cy="261610"/>
          </a:xfrm>
          <a:prstGeom prst="rect">
            <a:avLst/>
          </a:prstGeom>
        </p:spPr>
        <p:txBody>
          <a:bodyPr wrap="square">
            <a:spAutoFit/>
          </a:bodyPr>
          <a:lstStyle/>
          <a:p>
            <a:r>
              <a:rPr lang="fr-FR" sz="1100" b="1" kern="1200" dirty="0" smtClean="0">
                <a:solidFill>
                  <a:schemeClr val="accent1"/>
                </a:solidFill>
                <a:latin typeface="+mn-lt"/>
                <a:ea typeface="+mn-ea"/>
                <a:cs typeface="+mn-cs"/>
              </a:rPr>
              <a:t>Explications </a:t>
            </a:r>
            <a:r>
              <a:rPr lang="fr-FR" sz="1100" b="1" kern="1200" dirty="0">
                <a:solidFill>
                  <a:schemeClr val="accent1"/>
                </a:solidFill>
                <a:latin typeface="+mn-lt"/>
                <a:ea typeface="+mn-ea"/>
                <a:cs typeface="+mn-cs"/>
              </a:rPr>
              <a:t>générales </a:t>
            </a:r>
            <a:r>
              <a:rPr lang="fr-FR" sz="1100" b="1" kern="1200" dirty="0">
                <a:solidFill>
                  <a:schemeClr val="accent1"/>
                </a:solidFill>
                <a:latin typeface="+mn-lt"/>
                <a:ea typeface="+mn-ea"/>
                <a:cs typeface="+mn-cs"/>
                <a:sym typeface="Wingdings" panose="05000000000000000000" pitchFamily="2" charset="2"/>
              </a:rPr>
              <a:t>: </a:t>
            </a:r>
            <a:r>
              <a:rPr lang="fr-FR" sz="1100" i="1" kern="1200" dirty="0">
                <a:solidFill>
                  <a:schemeClr val="accent1"/>
                </a:solidFill>
                <a:latin typeface="+mn-lt"/>
                <a:ea typeface="+mn-ea"/>
                <a:cs typeface="+mn-cs"/>
              </a:rPr>
              <a:t>à quoi correspondent ces frais ? </a:t>
            </a:r>
          </a:p>
        </p:txBody>
      </p:sp>
      <p:sp>
        <p:nvSpPr>
          <p:cNvPr id="13" name="Rectangle 12"/>
          <p:cNvSpPr/>
          <p:nvPr/>
        </p:nvSpPr>
        <p:spPr>
          <a:xfrm>
            <a:off x="4123009" y="428152"/>
            <a:ext cx="4909536" cy="380135"/>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Il s’agit des frais prélevés sur le compte du client tout au long de l'année et perçus par la banque ou ses intermédiaires (ex : Brokers) pour les services d’investissement et/ ou services auxiliaires que la banque propose au client en tant qu’intermédiaire financier ;</a:t>
            </a:r>
          </a:p>
          <a:p>
            <a:endParaRPr lang="fr-FR" sz="100" dirty="0">
              <a:solidFill>
                <a:schemeClr val="dk1"/>
              </a:solidFill>
              <a:latin typeface="Calibri" panose="020F0502020204030204" pitchFamily="34" charset="0"/>
              <a:cs typeface="Calibri" panose="020F0502020204030204" pitchFamily="34" charset="0"/>
            </a:endParaRPr>
          </a:p>
          <a:p>
            <a:r>
              <a:rPr lang="fr-FR" sz="600" b="1" dirty="0">
                <a:solidFill>
                  <a:schemeClr val="dk1"/>
                </a:solidFill>
                <a:latin typeface="Calibri" panose="020F0502020204030204" pitchFamily="34" charset="0"/>
                <a:cs typeface="Calibri" panose="020F0502020204030204" pitchFamily="34" charset="0"/>
              </a:rPr>
              <a:t>A noter : </a:t>
            </a:r>
            <a:r>
              <a:rPr lang="fr-FR" sz="600" dirty="0">
                <a:solidFill>
                  <a:schemeClr val="dk1"/>
                </a:solidFill>
                <a:latin typeface="Calibri" panose="020F0502020204030204" pitchFamily="34" charset="0"/>
                <a:cs typeface="Calibri" panose="020F0502020204030204" pitchFamily="34" charset="0"/>
              </a:rPr>
              <a:t>les frais restitués comprennent également les impôts &amp; taxes potentiellement générés par les services dont a bénéficié le client.</a:t>
            </a:r>
            <a:endParaRPr lang="fr-FR" sz="600" b="1" dirty="0">
              <a:solidFill>
                <a:schemeClr val="accent2"/>
              </a:solidFill>
              <a:latin typeface="Calibri" panose="020F0502020204030204" pitchFamily="34" charset="0"/>
              <a:cs typeface="Calibri" panose="020F0502020204030204" pitchFamily="34" charset="0"/>
            </a:endParaRPr>
          </a:p>
        </p:txBody>
      </p:sp>
      <p:sp>
        <p:nvSpPr>
          <p:cNvPr id="14" name="Pentagone 13"/>
          <p:cNvSpPr/>
          <p:nvPr/>
        </p:nvSpPr>
        <p:spPr>
          <a:xfrm>
            <a:off x="3491880" y="428152"/>
            <a:ext cx="750775" cy="380135"/>
          </a:xfrm>
          <a:prstGeom prst="homePlate">
            <a:avLst>
              <a:gd name="adj" fmla="val 23420"/>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Coûts &amp; frais liés aux services d’investissement</a:t>
            </a:r>
          </a:p>
        </p:txBody>
      </p:sp>
      <p:sp>
        <p:nvSpPr>
          <p:cNvPr id="15" name="Rectangle 14"/>
          <p:cNvSpPr/>
          <p:nvPr/>
        </p:nvSpPr>
        <p:spPr>
          <a:xfrm>
            <a:off x="4123008" y="855058"/>
            <a:ext cx="2684148" cy="450449"/>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Ces frais ne sont payés qu’une seule fois quelle que soit la durée de vie ou de détention du produit financier. Il s’agit par exemple de frais perçus pour la mise en nominatif </a:t>
            </a:r>
            <a:r>
              <a:rPr lang="fr-FR" sz="600" dirty="0" smtClean="0">
                <a:solidFill>
                  <a:schemeClr val="dk1"/>
                </a:solidFill>
                <a:latin typeface="Calibri" panose="020F0502020204030204" pitchFamily="34" charset="0"/>
                <a:cs typeface="Calibri" panose="020F0502020204030204" pitchFamily="34" charset="0"/>
              </a:rPr>
              <a:t>pur, </a:t>
            </a:r>
            <a:r>
              <a:rPr lang="fr-FR" sz="600" dirty="0">
                <a:solidFill>
                  <a:schemeClr val="dk1"/>
                </a:solidFill>
                <a:latin typeface="Calibri" panose="020F0502020204030204" pitchFamily="34" charset="0"/>
                <a:cs typeface="Calibri" panose="020F0502020204030204" pitchFamily="34" charset="0"/>
              </a:rPr>
              <a:t>pour la clôture d'un PEA, pour la réalisation d'un transfert, pour le traitement de titres non côtés, ou la gestion de la participation aux AG, ...</a:t>
            </a:r>
          </a:p>
        </p:txBody>
      </p:sp>
      <p:sp>
        <p:nvSpPr>
          <p:cNvPr id="16" name="Pentagone 15"/>
          <p:cNvSpPr/>
          <p:nvPr/>
        </p:nvSpPr>
        <p:spPr>
          <a:xfrm>
            <a:off x="3491880" y="855059"/>
            <a:ext cx="742035" cy="450448"/>
          </a:xfrm>
          <a:prstGeom prst="homePlate">
            <a:avLst>
              <a:gd name="adj" fmla="val 15810"/>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uniques</a:t>
            </a:r>
          </a:p>
        </p:txBody>
      </p:sp>
      <p:sp>
        <p:nvSpPr>
          <p:cNvPr id="17" name="Rectangle 16"/>
          <p:cNvSpPr/>
          <p:nvPr/>
        </p:nvSpPr>
        <p:spPr>
          <a:xfrm>
            <a:off x="6872304" y="855057"/>
            <a:ext cx="2160241" cy="450449"/>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a:solidFill>
                  <a:schemeClr val="dk1"/>
                </a:solidFill>
                <a:latin typeface="Calibri" panose="020F0502020204030204" pitchFamily="34" charset="0"/>
                <a:cs typeface="Calibri" panose="020F0502020204030204" pitchFamily="34" charset="0"/>
              </a:rPr>
              <a:t>Ce client n’a pas bénéficié de services de cette nature et n’a donc pas eu de frais correspondant.</a:t>
            </a:r>
          </a:p>
        </p:txBody>
      </p:sp>
      <p:sp>
        <p:nvSpPr>
          <p:cNvPr id="18" name="Rectangle 17"/>
          <p:cNvSpPr/>
          <p:nvPr/>
        </p:nvSpPr>
        <p:spPr>
          <a:xfrm>
            <a:off x="4126959" y="1341791"/>
            <a:ext cx="2684148" cy="653290"/>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Ces frais sont applicables périodiquement tout au long de la détention du produit financier et portent sur les services dont bénéficie le client tout au long de leur détention : service de gestion / conseil, gestion des PEA, les frais liés au Service de Règlement Différé, .... </a:t>
            </a:r>
          </a:p>
        </p:txBody>
      </p:sp>
      <p:sp>
        <p:nvSpPr>
          <p:cNvPr id="19" name="Pentagone 18"/>
          <p:cNvSpPr/>
          <p:nvPr/>
        </p:nvSpPr>
        <p:spPr>
          <a:xfrm>
            <a:off x="3495831" y="1341790"/>
            <a:ext cx="742035" cy="644765"/>
          </a:xfrm>
          <a:prstGeom prst="homePlate">
            <a:avLst>
              <a:gd name="adj" fmla="val 13636"/>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récurrents</a:t>
            </a:r>
          </a:p>
        </p:txBody>
      </p:sp>
      <p:sp>
        <p:nvSpPr>
          <p:cNvPr id="20" name="Rectangle 19"/>
          <p:cNvSpPr/>
          <p:nvPr/>
        </p:nvSpPr>
        <p:spPr>
          <a:xfrm>
            <a:off x="6876255" y="1341790"/>
            <a:ext cx="2160241" cy="653290"/>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a:solidFill>
                  <a:schemeClr val="dk1"/>
                </a:solidFill>
                <a:latin typeface="Calibri" panose="020F0502020204030204" pitchFamily="34" charset="0"/>
                <a:cs typeface="Calibri" panose="020F0502020204030204" pitchFamily="34" charset="0"/>
              </a:rPr>
              <a:t>Dans le cas de </a:t>
            </a:r>
            <a:r>
              <a:rPr lang="fr-FR" sz="600" dirty="0" smtClean="0">
                <a:solidFill>
                  <a:schemeClr val="dk1"/>
                </a:solidFill>
                <a:latin typeface="Calibri" panose="020F0502020204030204" pitchFamily="34" charset="0"/>
                <a:cs typeface="Calibri" panose="020F0502020204030204" pitchFamily="34" charset="0"/>
              </a:rPr>
              <a:t>ce client, les 85 € de frais correspondent d’une part à la prestation Bourse Esprit Ecureuil donc il bénéficie (pour 10€) et d’autre part à l’émission d’une attestation fiscale pour la récupération d’impôts.</a:t>
            </a:r>
            <a:endParaRPr lang="fr-FR" sz="600" dirty="0">
              <a:solidFill>
                <a:schemeClr val="dk1"/>
              </a:solidFill>
              <a:latin typeface="Calibri" panose="020F0502020204030204" pitchFamily="34" charset="0"/>
              <a:cs typeface="Calibri" panose="020F0502020204030204" pitchFamily="34" charset="0"/>
            </a:endParaRPr>
          </a:p>
        </p:txBody>
      </p:sp>
      <p:sp>
        <p:nvSpPr>
          <p:cNvPr id="21" name="Rectangle 20"/>
          <p:cNvSpPr/>
          <p:nvPr/>
        </p:nvSpPr>
        <p:spPr>
          <a:xfrm>
            <a:off x="4126959" y="2031499"/>
            <a:ext cx="2684148" cy="464098"/>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Il s’agit des frais liés à un service  d’investissement déterminé, comme les droits de garde ou les frais de recherche de </a:t>
            </a:r>
            <a:r>
              <a:rPr lang="fr-FR" sz="600" dirty="0" smtClean="0">
                <a:solidFill>
                  <a:schemeClr val="dk1"/>
                </a:solidFill>
                <a:latin typeface="Calibri" panose="020F0502020204030204" pitchFamily="34" charset="0"/>
                <a:cs typeface="Calibri" panose="020F0502020204030204" pitchFamily="34" charset="0"/>
              </a:rPr>
              <a:t>document.</a:t>
            </a:r>
            <a:endParaRPr lang="fr-FR" sz="600" dirty="0">
              <a:solidFill>
                <a:schemeClr val="dk1"/>
              </a:solidFill>
              <a:latin typeface="Calibri" panose="020F0502020204030204" pitchFamily="34" charset="0"/>
              <a:cs typeface="Calibri" panose="020F0502020204030204" pitchFamily="34" charset="0"/>
            </a:endParaRPr>
          </a:p>
        </p:txBody>
      </p:sp>
      <p:sp>
        <p:nvSpPr>
          <p:cNvPr id="22" name="Pentagone 21"/>
          <p:cNvSpPr/>
          <p:nvPr/>
        </p:nvSpPr>
        <p:spPr>
          <a:xfrm>
            <a:off x="3495831" y="2031501"/>
            <a:ext cx="742035" cy="464097"/>
          </a:xfrm>
          <a:prstGeom prst="homePlate">
            <a:avLst>
              <a:gd name="adj" fmla="val 16551"/>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auxiliaires</a:t>
            </a:r>
          </a:p>
        </p:txBody>
      </p:sp>
      <p:sp>
        <p:nvSpPr>
          <p:cNvPr id="23" name="Rectangle 22"/>
          <p:cNvSpPr/>
          <p:nvPr/>
        </p:nvSpPr>
        <p:spPr>
          <a:xfrm>
            <a:off x="6876255" y="2031498"/>
            <a:ext cx="2160241" cy="464098"/>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a:solidFill>
                  <a:schemeClr val="dk1"/>
                </a:solidFill>
                <a:latin typeface="Calibri" panose="020F0502020204030204" pitchFamily="34" charset="0"/>
                <a:cs typeface="Calibri" panose="020F0502020204030204" pitchFamily="34" charset="0"/>
              </a:rPr>
              <a:t>Les </a:t>
            </a:r>
            <a:r>
              <a:rPr lang="fr-FR" sz="600" dirty="0" smtClean="0">
                <a:solidFill>
                  <a:schemeClr val="dk1"/>
                </a:solidFill>
                <a:latin typeface="Calibri" panose="020F0502020204030204" pitchFamily="34" charset="0"/>
                <a:cs typeface="Calibri" panose="020F0502020204030204" pitchFamily="34" charset="0"/>
              </a:rPr>
              <a:t>193,12 </a:t>
            </a:r>
            <a:r>
              <a:rPr lang="fr-FR" sz="600" dirty="0">
                <a:solidFill>
                  <a:schemeClr val="dk1"/>
                </a:solidFill>
                <a:latin typeface="Calibri" panose="020F0502020204030204" pitchFamily="34" charset="0"/>
                <a:cs typeface="Calibri" panose="020F0502020204030204" pitchFamily="34" charset="0"/>
              </a:rPr>
              <a:t>€ correspondent aux Droits de Garde : rémunération perçue au titre de la conservation des titres et pour les services relatifs aux titres (paiement des coupons ou des dividendes, suivi des opérations sur titres, </a:t>
            </a:r>
            <a:r>
              <a:rPr lang="fr-FR" sz="600" dirty="0" smtClean="0">
                <a:solidFill>
                  <a:schemeClr val="dk1"/>
                </a:solidFill>
                <a:latin typeface="Calibri" panose="020F0502020204030204" pitchFamily="34" charset="0"/>
                <a:cs typeface="Calibri" panose="020F0502020204030204" pitchFamily="34" charset="0"/>
              </a:rPr>
              <a:t>….)</a:t>
            </a:r>
            <a:endParaRPr lang="fr-FR" sz="600" dirty="0">
              <a:solidFill>
                <a:schemeClr val="dk1"/>
              </a:solidFill>
              <a:latin typeface="Calibri" panose="020F0502020204030204" pitchFamily="34" charset="0"/>
              <a:cs typeface="Calibri" panose="020F0502020204030204" pitchFamily="34" charset="0"/>
            </a:endParaRPr>
          </a:p>
        </p:txBody>
      </p:sp>
      <p:sp>
        <p:nvSpPr>
          <p:cNvPr id="24" name="Rectangle 23"/>
          <p:cNvSpPr/>
          <p:nvPr/>
        </p:nvSpPr>
        <p:spPr>
          <a:xfrm>
            <a:off x="4126959" y="2534055"/>
            <a:ext cx="2684148" cy="697889"/>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 sont tous les frais qui ont directement trait à l’opération sur titres effectuée, ou qui résultent de l’acquisition ou de la vente d’un investissement ; Ils peuvent comprendre les commissions Banque, les courtages Broker, les droits d'entrée / sortie acquis au distributeur, auxquels peuvent s'ajouter, selon cas, les frais liés aux prorogations du Service de Règlement Différé ainsi que les impôts, taxes et les commissions de change. </a:t>
            </a:r>
          </a:p>
        </p:txBody>
      </p:sp>
      <p:sp>
        <p:nvSpPr>
          <p:cNvPr id="25" name="Pentagone 24"/>
          <p:cNvSpPr/>
          <p:nvPr/>
        </p:nvSpPr>
        <p:spPr>
          <a:xfrm>
            <a:off x="3495831" y="2534056"/>
            <a:ext cx="742035" cy="697888"/>
          </a:xfrm>
          <a:prstGeom prst="homePlate">
            <a:avLst>
              <a:gd name="adj" fmla="val 10656"/>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de transactions</a:t>
            </a:r>
          </a:p>
        </p:txBody>
      </p:sp>
      <p:sp>
        <p:nvSpPr>
          <p:cNvPr id="26" name="Rectangle 25"/>
          <p:cNvSpPr/>
          <p:nvPr/>
        </p:nvSpPr>
        <p:spPr>
          <a:xfrm>
            <a:off x="6876255" y="2534054"/>
            <a:ext cx="2160241" cy="697889"/>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smtClean="0">
                <a:solidFill>
                  <a:schemeClr val="dk1"/>
                </a:solidFill>
                <a:latin typeface="Calibri" panose="020F0502020204030204" pitchFamily="34" charset="0"/>
                <a:cs typeface="Calibri" panose="020F0502020204030204" pitchFamily="34" charset="0"/>
              </a:rPr>
              <a:t>Il s‘agit de frais </a:t>
            </a:r>
            <a:r>
              <a:rPr lang="fr-FR" sz="600" dirty="0">
                <a:solidFill>
                  <a:schemeClr val="dk1"/>
                </a:solidFill>
                <a:latin typeface="Calibri" panose="020F0502020204030204" pitchFamily="34" charset="0"/>
                <a:cs typeface="Calibri" panose="020F0502020204030204" pitchFamily="34" charset="0"/>
              </a:rPr>
              <a:t>payés par le souscripteur lors de l’achat </a:t>
            </a:r>
            <a:r>
              <a:rPr lang="fr-FR" sz="600" dirty="0" smtClean="0">
                <a:solidFill>
                  <a:schemeClr val="dk1"/>
                </a:solidFill>
                <a:latin typeface="Calibri" panose="020F0502020204030204" pitchFamily="34" charset="0"/>
                <a:cs typeface="Calibri" panose="020F0502020204030204" pitchFamily="34" charset="0"/>
              </a:rPr>
              <a:t>de </a:t>
            </a:r>
            <a:r>
              <a:rPr lang="fr-FR" sz="600" dirty="0">
                <a:solidFill>
                  <a:schemeClr val="dk1"/>
                </a:solidFill>
                <a:latin typeface="Calibri" panose="020F0502020204030204" pitchFamily="34" charset="0"/>
                <a:cs typeface="Calibri" panose="020F0502020204030204" pitchFamily="34" charset="0"/>
              </a:rPr>
              <a:t>parts de fonds ou </a:t>
            </a:r>
            <a:r>
              <a:rPr lang="fr-FR" sz="600" dirty="0" smtClean="0">
                <a:solidFill>
                  <a:schemeClr val="dk1"/>
                </a:solidFill>
                <a:latin typeface="Calibri" panose="020F0502020204030204" pitchFamily="34" charset="0"/>
                <a:cs typeface="Calibri" panose="020F0502020204030204" pitchFamily="34" charset="0"/>
              </a:rPr>
              <a:t>d’actions collectif </a:t>
            </a:r>
            <a:r>
              <a:rPr lang="fr-FR" sz="600" dirty="0">
                <a:solidFill>
                  <a:schemeClr val="dk1"/>
                </a:solidFill>
                <a:latin typeface="Calibri" panose="020F0502020204030204" pitchFamily="34" charset="0"/>
                <a:cs typeface="Calibri" panose="020F0502020204030204" pitchFamily="34" charset="0"/>
              </a:rPr>
              <a:t>ou de produits structurés</a:t>
            </a:r>
            <a:r>
              <a:rPr lang="fr-FR" sz="600" dirty="0" smtClean="0">
                <a:solidFill>
                  <a:schemeClr val="dk1"/>
                </a:solidFill>
                <a:latin typeface="Calibri" panose="020F0502020204030204" pitchFamily="34" charset="0"/>
                <a:cs typeface="Calibri" panose="020F0502020204030204" pitchFamily="34" charset="0"/>
              </a:rPr>
              <a:t>. Ils permettent notamment de rémunérer les prestations suivantes : la </a:t>
            </a:r>
            <a:r>
              <a:rPr lang="fr-FR" sz="600" dirty="0">
                <a:solidFill>
                  <a:schemeClr val="dk1"/>
                </a:solidFill>
                <a:latin typeface="Calibri" panose="020F0502020204030204" pitchFamily="34" charset="0"/>
                <a:cs typeface="Calibri" panose="020F0502020204030204" pitchFamily="34" charset="0"/>
              </a:rPr>
              <a:t>création et la mise à disposition </a:t>
            </a:r>
            <a:r>
              <a:rPr lang="fr-FR" sz="600" dirty="0" smtClean="0">
                <a:solidFill>
                  <a:schemeClr val="dk1"/>
                </a:solidFill>
                <a:latin typeface="Calibri" panose="020F0502020204030204" pitchFamily="34" charset="0"/>
                <a:cs typeface="Calibri" panose="020F0502020204030204" pitchFamily="34" charset="0"/>
              </a:rPr>
              <a:t>des documents </a:t>
            </a:r>
            <a:r>
              <a:rPr lang="fr-FR" sz="600" dirty="0">
                <a:solidFill>
                  <a:schemeClr val="dk1"/>
                </a:solidFill>
                <a:latin typeface="Calibri" panose="020F0502020204030204" pitchFamily="34" charset="0"/>
                <a:cs typeface="Calibri" panose="020F0502020204030204" pitchFamily="34" charset="0"/>
              </a:rPr>
              <a:t>de </a:t>
            </a:r>
            <a:r>
              <a:rPr lang="fr-FR" sz="600" dirty="0" smtClean="0">
                <a:solidFill>
                  <a:schemeClr val="dk1"/>
                </a:solidFill>
                <a:latin typeface="Calibri" panose="020F0502020204030204" pitchFamily="34" charset="0"/>
                <a:cs typeface="Calibri" panose="020F0502020204030204" pitchFamily="34" charset="0"/>
              </a:rPr>
              <a:t>souscription et brochures commerciales </a:t>
            </a:r>
            <a:r>
              <a:rPr lang="fr-FR" sz="600" dirty="0">
                <a:solidFill>
                  <a:schemeClr val="dk1"/>
                </a:solidFill>
                <a:latin typeface="Calibri" panose="020F0502020204030204" pitchFamily="34" charset="0"/>
                <a:cs typeface="Calibri" panose="020F0502020204030204" pitchFamily="34" charset="0"/>
              </a:rPr>
              <a:t>en </a:t>
            </a:r>
            <a:r>
              <a:rPr lang="fr-FR" sz="600" dirty="0" smtClean="0">
                <a:solidFill>
                  <a:schemeClr val="dk1"/>
                </a:solidFill>
                <a:latin typeface="Calibri" panose="020F0502020204030204" pitchFamily="34" charset="0"/>
                <a:cs typeface="Calibri" panose="020F0502020204030204" pitchFamily="34" charset="0"/>
              </a:rPr>
              <a:t>agence et sur internet, le </a:t>
            </a:r>
            <a:r>
              <a:rPr lang="fr-FR" sz="600" dirty="0">
                <a:solidFill>
                  <a:schemeClr val="dk1"/>
                </a:solidFill>
                <a:latin typeface="Calibri" panose="020F0502020204030204" pitchFamily="34" charset="0"/>
                <a:cs typeface="Calibri" panose="020F0502020204030204" pitchFamily="34" charset="0"/>
              </a:rPr>
              <a:t>passage </a:t>
            </a:r>
            <a:r>
              <a:rPr lang="fr-FR" sz="600" dirty="0" smtClean="0">
                <a:solidFill>
                  <a:schemeClr val="dk1"/>
                </a:solidFill>
                <a:latin typeface="Calibri" panose="020F0502020204030204" pitchFamily="34" charset="0"/>
                <a:cs typeface="Calibri" panose="020F0502020204030204" pitchFamily="34" charset="0"/>
              </a:rPr>
              <a:t>d'ordre en profil </a:t>
            </a:r>
            <a:r>
              <a:rPr lang="fr-FR" sz="600" dirty="0">
                <a:solidFill>
                  <a:schemeClr val="dk1"/>
                </a:solidFill>
                <a:latin typeface="Calibri" panose="020F0502020204030204" pitchFamily="34" charset="0"/>
                <a:cs typeface="Calibri" panose="020F0502020204030204" pitchFamily="34" charset="0"/>
              </a:rPr>
              <a:t>du </a:t>
            </a:r>
            <a:r>
              <a:rPr lang="fr-FR" sz="600" dirty="0" smtClean="0">
                <a:solidFill>
                  <a:schemeClr val="dk1"/>
                </a:solidFill>
                <a:latin typeface="Calibri" panose="020F0502020204030204" pitchFamily="34" charset="0"/>
                <a:cs typeface="Calibri" panose="020F0502020204030204" pitchFamily="34" charset="0"/>
              </a:rPr>
              <a:t>client.  </a:t>
            </a:r>
          </a:p>
          <a:p>
            <a:r>
              <a:rPr lang="fr-FR" sz="600" dirty="0" smtClean="0">
                <a:solidFill>
                  <a:schemeClr val="dk1"/>
                </a:solidFill>
                <a:latin typeface="Calibri" panose="020F0502020204030204" pitchFamily="34" charset="0"/>
                <a:cs typeface="Calibri" panose="020F0502020204030204" pitchFamily="34" charset="0"/>
              </a:rPr>
              <a:t>Pour ce client, 3,59 € sont liés à l’abonnement sur Ecureuil Action France et 500 € proviennent des souscriptions de FIP &amp; FCPI.</a:t>
            </a:r>
            <a:endParaRPr lang="fr-FR" sz="600" dirty="0">
              <a:solidFill>
                <a:schemeClr val="dk1"/>
              </a:solidFill>
              <a:latin typeface="Calibri" panose="020F0502020204030204" pitchFamily="34" charset="0"/>
              <a:cs typeface="Calibri" panose="020F0502020204030204" pitchFamily="34" charset="0"/>
            </a:endParaRPr>
          </a:p>
        </p:txBody>
      </p:sp>
      <p:sp>
        <p:nvSpPr>
          <p:cNvPr id="27" name="Rectangle 26"/>
          <p:cNvSpPr/>
          <p:nvPr/>
        </p:nvSpPr>
        <p:spPr>
          <a:xfrm>
            <a:off x="4129494" y="3270153"/>
            <a:ext cx="2684148" cy="668037"/>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Elles sont versées par la société de gestion à la Banque au titre du service de conseil en investissement. Elles rémunèrent la Banque notamment au titre de son activité de distribution, de conseil et d’accompagnement du client tout au long de la détention de l’instrument financier ou du service. Elles permettent d’assurer l’amélioration de la qualité des services fournis à la clientèle. </a:t>
            </a:r>
          </a:p>
          <a:p>
            <a:r>
              <a:rPr lang="fr-FR" sz="600" b="1" dirty="0">
                <a:solidFill>
                  <a:schemeClr val="dk1"/>
                </a:solidFill>
                <a:latin typeface="Calibri" panose="020F0502020204030204" pitchFamily="34" charset="0"/>
                <a:cs typeface="Calibri" panose="020F0502020204030204" pitchFamily="34" charset="0"/>
              </a:rPr>
              <a:t>Ces frais sont compris dans le prix du produit : le client ne les paye pas directement mais ils impactent le rendement du produit souscrit.</a:t>
            </a:r>
          </a:p>
        </p:txBody>
      </p:sp>
      <p:sp>
        <p:nvSpPr>
          <p:cNvPr id="28" name="Pentagone 27"/>
          <p:cNvSpPr/>
          <p:nvPr/>
        </p:nvSpPr>
        <p:spPr>
          <a:xfrm>
            <a:off x="3498365" y="3270153"/>
            <a:ext cx="750775" cy="668037"/>
          </a:xfrm>
          <a:prstGeom prst="homePlate">
            <a:avLst>
              <a:gd name="adj" fmla="val 12863"/>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Commissions de distribution versées à l’établissement</a:t>
            </a:r>
          </a:p>
        </p:txBody>
      </p:sp>
      <p:sp>
        <p:nvSpPr>
          <p:cNvPr id="29" name="Rectangle 28"/>
          <p:cNvSpPr/>
          <p:nvPr/>
        </p:nvSpPr>
        <p:spPr>
          <a:xfrm>
            <a:off x="6878789" y="3263916"/>
            <a:ext cx="2160241" cy="675986"/>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smtClean="0">
                <a:solidFill>
                  <a:schemeClr val="dk1"/>
                </a:solidFill>
                <a:latin typeface="Calibri" panose="020F0502020204030204" pitchFamily="34" charset="0"/>
                <a:cs typeface="Calibri" panose="020F0502020204030204" pitchFamily="34" charset="0"/>
              </a:rPr>
              <a:t>Par rapport aux produits détenus par ce client, la banque a été amenée à percevoir 103,75 € de commissions versées par les producteurs de ces produits. Ces commissions rémunèrent la Banque notamment au titre de son activité de distribution, de conseil et d’accompagnement du client tout au long de la détention de l’instrument financier.  </a:t>
            </a:r>
            <a:endParaRPr lang="fr-FR" sz="600" dirty="0">
              <a:solidFill>
                <a:schemeClr val="dk1"/>
              </a:solidFill>
              <a:latin typeface="Calibri" panose="020F0502020204030204" pitchFamily="34" charset="0"/>
              <a:cs typeface="Calibri" panose="020F0502020204030204" pitchFamily="34" charset="0"/>
            </a:endParaRPr>
          </a:p>
        </p:txBody>
      </p:sp>
      <p:sp>
        <p:nvSpPr>
          <p:cNvPr id="30" name="Rectangle 29"/>
          <p:cNvSpPr/>
          <p:nvPr/>
        </p:nvSpPr>
        <p:spPr>
          <a:xfrm>
            <a:off x="4129493" y="3996405"/>
            <a:ext cx="2684148" cy="804580"/>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Directement liés à un produit financier, ces frais sont perçus par le producteur/ fournisseur de ce produit, par exemple la société de gestion d'un fond de placement.  Ils comprennent les frais courants qui rémunèrent la société de gestion pour la gestion du fond et, le cas échéant, des frais externes (dépositaires, commissaire aux comptes, …) ainsi que les  frais de transaction correspondant aux frais acquittés par le fonds pour l'achat ou la vente de parts ou d'actions ou de titres en direct.</a:t>
            </a:r>
          </a:p>
          <a:p>
            <a:r>
              <a:rPr lang="fr-FR" sz="600" b="1" dirty="0">
                <a:solidFill>
                  <a:schemeClr val="dk1"/>
                </a:solidFill>
                <a:latin typeface="Calibri" panose="020F0502020204030204" pitchFamily="34" charset="0"/>
                <a:cs typeface="Calibri" panose="020F0502020204030204" pitchFamily="34" charset="0"/>
              </a:rPr>
              <a:t>Ces frais sont compris dans le prix du produit : le client ne les paye pas directement mais ils impactent le rendement du produit souscrit.</a:t>
            </a:r>
          </a:p>
        </p:txBody>
      </p:sp>
      <p:sp>
        <p:nvSpPr>
          <p:cNvPr id="31" name="Pentagone 30"/>
          <p:cNvSpPr/>
          <p:nvPr/>
        </p:nvSpPr>
        <p:spPr>
          <a:xfrm>
            <a:off x="3498364" y="3996405"/>
            <a:ext cx="750775" cy="804580"/>
          </a:xfrm>
          <a:prstGeom prst="homePlate">
            <a:avLst>
              <a:gd name="adj" fmla="val 12070"/>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Coûts et frais indirects liés aux instruments financiers</a:t>
            </a:r>
          </a:p>
        </p:txBody>
      </p:sp>
      <p:sp>
        <p:nvSpPr>
          <p:cNvPr id="32" name="Rectangle 31"/>
          <p:cNvSpPr/>
          <p:nvPr/>
        </p:nvSpPr>
        <p:spPr>
          <a:xfrm>
            <a:off x="6878788" y="3990617"/>
            <a:ext cx="2160241" cy="814154"/>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r>
              <a:rPr lang="fr-FR" sz="600" dirty="0" smtClean="0">
                <a:solidFill>
                  <a:schemeClr val="dk1"/>
                </a:solidFill>
                <a:latin typeface="Calibri" panose="020F0502020204030204" pitchFamily="34" charset="0"/>
                <a:cs typeface="Calibri" panose="020F0502020204030204" pitchFamily="34" charset="0"/>
              </a:rPr>
              <a:t>Ce client détient </a:t>
            </a:r>
            <a:r>
              <a:rPr lang="fr-FR" sz="600" dirty="0">
                <a:solidFill>
                  <a:schemeClr val="dk1"/>
                </a:solidFill>
                <a:latin typeface="Calibri" panose="020F0502020204030204" pitchFamily="34" charset="0"/>
                <a:cs typeface="Calibri" panose="020F0502020204030204" pitchFamily="34" charset="0"/>
              </a:rPr>
              <a:t>un certain nombre de produits packagés de type </a:t>
            </a:r>
            <a:r>
              <a:rPr lang="fr-FR" sz="600" dirty="0" smtClean="0">
                <a:solidFill>
                  <a:schemeClr val="dk1"/>
                </a:solidFill>
                <a:latin typeface="Calibri" panose="020F0502020204030204" pitchFamily="34" charset="0"/>
                <a:cs typeface="Calibri" panose="020F0502020204030204" pitchFamily="34" charset="0"/>
              </a:rPr>
              <a:t>OPC. </a:t>
            </a:r>
            <a:endParaRPr lang="fr-FR" sz="600" dirty="0">
              <a:solidFill>
                <a:schemeClr val="dk1"/>
              </a:solidFill>
              <a:latin typeface="Calibri" panose="020F0502020204030204" pitchFamily="34" charset="0"/>
              <a:cs typeface="Calibri" panose="020F0502020204030204" pitchFamily="34" charset="0"/>
            </a:endParaRPr>
          </a:p>
          <a:p>
            <a:endParaRPr lang="fr-FR" sz="600" dirty="0">
              <a:solidFill>
                <a:schemeClr val="dk1"/>
              </a:solidFill>
              <a:latin typeface="Calibri" panose="020F0502020204030204" pitchFamily="34" charset="0"/>
              <a:cs typeface="Calibri" panose="020F0502020204030204" pitchFamily="34" charset="0"/>
            </a:endParaRPr>
          </a:p>
          <a:p>
            <a:r>
              <a:rPr lang="fr-FR" sz="600" dirty="0">
                <a:solidFill>
                  <a:schemeClr val="dk1"/>
                </a:solidFill>
                <a:latin typeface="Calibri" panose="020F0502020204030204" pitchFamily="34" charset="0"/>
                <a:cs typeface="Calibri" panose="020F0502020204030204" pitchFamily="34" charset="0"/>
              </a:rPr>
              <a:t>Un montant estimatif de </a:t>
            </a:r>
            <a:r>
              <a:rPr lang="fr-FR" sz="600" dirty="0" smtClean="0">
                <a:solidFill>
                  <a:schemeClr val="dk1"/>
                </a:solidFill>
                <a:latin typeface="Calibri" panose="020F0502020204030204" pitchFamily="34" charset="0"/>
                <a:cs typeface="Calibri" panose="020F0502020204030204" pitchFamily="34" charset="0"/>
              </a:rPr>
              <a:t>212,60  </a:t>
            </a:r>
            <a:r>
              <a:rPr lang="fr-FR" sz="600" dirty="0">
                <a:solidFill>
                  <a:schemeClr val="dk1"/>
                </a:solidFill>
                <a:latin typeface="Calibri" panose="020F0502020204030204" pitchFamily="34" charset="0"/>
                <a:cs typeface="Calibri" panose="020F0502020204030204" pitchFamily="34" charset="0"/>
              </a:rPr>
              <a:t>€ de frais a donc été supporté par ces produits tout au long de l’année pour permettre leur fonctionnement.</a:t>
            </a:r>
          </a:p>
        </p:txBody>
      </p:sp>
      <p:pic>
        <p:nvPicPr>
          <p:cNvPr id="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97" y="1005562"/>
            <a:ext cx="3120056" cy="243028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97" y="3679208"/>
            <a:ext cx="3120056" cy="115585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p:cNvPicPr>
            <a:picLocks noChangeAspect="1"/>
          </p:cNvPicPr>
          <p:nvPr/>
        </p:nvPicPr>
        <p:blipFill>
          <a:blip r:embed="rId4"/>
          <a:stretch>
            <a:fillRect/>
          </a:stretch>
        </p:blipFill>
        <p:spPr>
          <a:xfrm>
            <a:off x="996315" y="17150"/>
            <a:ext cx="2322777" cy="865707"/>
          </a:xfrm>
          <a:prstGeom prst="rect">
            <a:avLst/>
          </a:prstGeom>
        </p:spPr>
      </p:pic>
    </p:spTree>
    <p:extLst>
      <p:ext uri="{BB962C8B-B14F-4D97-AF65-F5344CB8AC3E}">
        <p14:creationId xmlns:p14="http://schemas.microsoft.com/office/powerpoint/2010/main" val="2706792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97" y="1005562"/>
            <a:ext cx="2552303" cy="19880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39070" y="785838"/>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1</a:t>
            </a:r>
            <a:r>
              <a:rPr lang="fr-FR" sz="600" b="1" i="1" baseline="30000" dirty="0">
                <a:solidFill>
                  <a:schemeClr val="accent1"/>
                </a:solidFill>
                <a:latin typeface="Calibri" panose="020F0502020204030204" pitchFamily="34" charset="0"/>
                <a:cs typeface="Calibri" panose="020F0502020204030204" pitchFamily="34" charset="0"/>
              </a:rPr>
              <a:t>ère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33" name="Rectangle 32"/>
          <p:cNvSpPr/>
          <p:nvPr/>
        </p:nvSpPr>
        <p:spPr>
          <a:xfrm>
            <a:off x="3491880" y="149900"/>
            <a:ext cx="5540664" cy="400110"/>
          </a:xfrm>
          <a:prstGeom prst="rect">
            <a:avLst/>
          </a:prstGeom>
        </p:spPr>
        <p:txBody>
          <a:bodyPr wrap="square">
            <a:spAutoFit/>
          </a:bodyPr>
          <a:lstStyle/>
          <a:p>
            <a:r>
              <a:rPr lang="fr-FR" sz="1100" b="1" kern="1200" dirty="0" smtClean="0">
                <a:solidFill>
                  <a:schemeClr val="accent1"/>
                </a:solidFill>
                <a:latin typeface="+mn-lt"/>
                <a:ea typeface="+mn-ea"/>
                <a:cs typeface="+mn-cs"/>
              </a:rPr>
              <a:t>Détail </a:t>
            </a:r>
            <a:r>
              <a:rPr lang="fr-FR" sz="1100" b="1" kern="1200" dirty="0">
                <a:solidFill>
                  <a:schemeClr val="accent1"/>
                </a:solidFill>
                <a:latin typeface="+mn-lt"/>
                <a:ea typeface="+mn-ea"/>
                <a:cs typeface="+mn-cs"/>
              </a:rPr>
              <a:t>des frais (suite) </a:t>
            </a:r>
            <a:r>
              <a:rPr lang="fr-FR" sz="1100" b="1" kern="1200" dirty="0">
                <a:solidFill>
                  <a:schemeClr val="accent1"/>
                </a:solidFill>
                <a:latin typeface="+mn-lt"/>
                <a:ea typeface="+mn-ea"/>
                <a:cs typeface="+mn-cs"/>
                <a:sym typeface="Wingdings" panose="05000000000000000000" pitchFamily="2" charset="2"/>
              </a:rPr>
              <a:t>: </a:t>
            </a:r>
            <a:r>
              <a:rPr lang="fr-FR" sz="900" i="1" kern="1200" dirty="0">
                <a:solidFill>
                  <a:schemeClr val="accent1"/>
                </a:solidFill>
                <a:latin typeface="+mn-lt"/>
                <a:ea typeface="+mn-ea"/>
                <a:cs typeface="+mn-cs"/>
              </a:rPr>
              <a:t>à titre d’illustration pour notre cas </a:t>
            </a:r>
          </a:p>
          <a:p>
            <a:r>
              <a:rPr lang="fr-FR" sz="900" i="1" kern="1200" dirty="0">
                <a:solidFill>
                  <a:schemeClr val="accent1"/>
                </a:solidFill>
                <a:latin typeface="+mn-lt"/>
                <a:ea typeface="+mn-ea"/>
                <a:cs typeface="+mn-cs"/>
              </a:rPr>
              <a:t>&amp; </a:t>
            </a:r>
            <a:r>
              <a:rPr lang="fr-FR" sz="900" i="1" u="sng" kern="1200" dirty="0">
                <a:solidFill>
                  <a:schemeClr val="accent1"/>
                </a:solidFill>
                <a:latin typeface="+mn-lt"/>
                <a:ea typeface="+mn-ea"/>
                <a:cs typeface="+mn-cs"/>
              </a:rPr>
              <a:t>uniquement dans le cas où le client demanderait explicitement </a:t>
            </a:r>
            <a:r>
              <a:rPr lang="fr-FR" sz="900" i="1" kern="1200" dirty="0">
                <a:solidFill>
                  <a:schemeClr val="accent1"/>
                </a:solidFill>
                <a:latin typeface="+mn-lt"/>
                <a:ea typeface="+mn-ea"/>
                <a:cs typeface="+mn-cs"/>
              </a:rPr>
              <a:t>le détail des frais correspondants</a:t>
            </a:r>
          </a:p>
        </p:txBody>
      </p:sp>
      <p:sp>
        <p:nvSpPr>
          <p:cNvPr id="35" name="Rectangle à coins arrondis 34"/>
          <p:cNvSpPr/>
          <p:nvPr/>
        </p:nvSpPr>
        <p:spPr>
          <a:xfrm>
            <a:off x="102694" y="1707654"/>
            <a:ext cx="2525090" cy="350950"/>
          </a:xfrm>
          <a:prstGeom prst="roundRect">
            <a:avLst/>
          </a:prstGeom>
          <a:noFill/>
          <a:ln>
            <a:solidFill>
              <a:srgbClr val="B14E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6" name="Connecteur droit avec flèche 35"/>
          <p:cNvCxnSpPr>
            <a:stCxn id="35" idx="3"/>
          </p:cNvCxnSpPr>
          <p:nvPr/>
        </p:nvCxnSpPr>
        <p:spPr>
          <a:xfrm>
            <a:off x="2627784" y="1883129"/>
            <a:ext cx="330001" cy="40549"/>
          </a:xfrm>
          <a:prstGeom prst="straightConnector1">
            <a:avLst/>
          </a:prstGeom>
          <a:ln>
            <a:solidFill>
              <a:srgbClr val="B14EB5"/>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xmlns="" id="{4C335C0E-1BFE-40FA-86B5-831AE5715ECA}"/>
              </a:ext>
            </a:extLst>
          </p:cNvPr>
          <p:cNvSpPr txBox="1">
            <a:spLocks noChangeArrowheads="1"/>
          </p:cNvSpPr>
          <p:nvPr/>
        </p:nvSpPr>
        <p:spPr>
          <a:xfrm>
            <a:off x="539552" y="3212757"/>
            <a:ext cx="4355907" cy="1597158"/>
          </a:xfrm>
          <a:prstGeom prst="roundRect">
            <a:avLst>
              <a:gd name="adj" fmla="val 9070"/>
            </a:avLst>
          </a:prstGeom>
          <a:noFill/>
          <a:extLst/>
        </p:spPr>
        <p:txBody>
          <a:bodyPr wrap="square" lIns="0" tIns="60957" rIns="0" bIns="60957" rtlCol="0">
            <a:spAutoFit/>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defTabSz="1219140">
              <a:spcBef>
                <a:spcPts val="600"/>
              </a:spcBef>
            </a:pPr>
            <a:r>
              <a:rPr lang="fr-FR" sz="900" b="1" dirty="0">
                <a:solidFill>
                  <a:srgbClr val="B14EB5"/>
                </a:solidFill>
                <a:latin typeface="Segoe Print" panose="02000600000000000000" pitchFamily="2" charset="0"/>
              </a:rPr>
              <a:t>Le détail des opérations comptabilisées sur la période permet de justifier les montants </a:t>
            </a:r>
            <a:r>
              <a:rPr lang="fr-FR" sz="900" b="1" dirty="0" smtClean="0">
                <a:solidFill>
                  <a:srgbClr val="B14EB5"/>
                </a:solidFill>
                <a:latin typeface="Segoe Print" panose="02000600000000000000" pitchFamily="2" charset="0"/>
              </a:rPr>
              <a:t>des </a:t>
            </a:r>
            <a:r>
              <a:rPr lang="fr-FR" sz="900" b="1" dirty="0">
                <a:solidFill>
                  <a:srgbClr val="B14EB5"/>
                </a:solidFill>
                <a:latin typeface="Segoe Print" panose="02000600000000000000" pitchFamily="2" charset="0"/>
              </a:rPr>
              <a:t>frais </a:t>
            </a:r>
            <a:r>
              <a:rPr lang="fr-FR" sz="900" b="1" dirty="0" smtClean="0">
                <a:solidFill>
                  <a:srgbClr val="B14EB5"/>
                </a:solidFill>
                <a:latin typeface="Segoe Print" panose="02000600000000000000" pitchFamily="2" charset="0"/>
              </a:rPr>
              <a:t>de transaction </a:t>
            </a:r>
            <a:r>
              <a:rPr lang="fr-FR" sz="900" b="1" dirty="0">
                <a:solidFill>
                  <a:srgbClr val="B14EB5"/>
                </a:solidFill>
                <a:latin typeface="Segoe Print" panose="02000600000000000000" pitchFamily="2" charset="0"/>
              </a:rPr>
              <a:t>restitués de manière agrégée sur le relevé ex-post.</a:t>
            </a:r>
          </a:p>
          <a:p>
            <a:pPr defTabSz="1219140">
              <a:spcBef>
                <a:spcPts val="600"/>
              </a:spcBef>
            </a:pPr>
            <a:r>
              <a:rPr lang="fr-FR" sz="900" b="1" dirty="0">
                <a:solidFill>
                  <a:srgbClr val="B14EB5"/>
                </a:solidFill>
                <a:latin typeface="Segoe Print" panose="02000600000000000000" pitchFamily="2" charset="0"/>
              </a:rPr>
              <a:t>A noter : en fonction du poste de frais, les montants sont soient fournis par </a:t>
            </a:r>
            <a:r>
              <a:rPr lang="fr-FR" sz="900" b="1" dirty="0" smtClean="0">
                <a:solidFill>
                  <a:srgbClr val="B14EB5"/>
                </a:solidFill>
                <a:latin typeface="Segoe Print" panose="02000600000000000000" pitchFamily="2" charset="0"/>
              </a:rPr>
              <a:t>la plateforme </a:t>
            </a:r>
            <a:r>
              <a:rPr lang="fr-FR" sz="900" b="1" dirty="0">
                <a:solidFill>
                  <a:srgbClr val="B14EB5"/>
                </a:solidFill>
                <a:latin typeface="Segoe Print" panose="02000600000000000000" pitchFamily="2" charset="0"/>
              </a:rPr>
              <a:t>IT du groupe (</a:t>
            </a:r>
            <a:r>
              <a:rPr lang="fr-FR" sz="900" b="1" dirty="0" smtClean="0">
                <a:solidFill>
                  <a:srgbClr val="B14EB5"/>
                </a:solidFill>
                <a:latin typeface="Segoe Print" panose="02000600000000000000" pitchFamily="2" charset="0"/>
              </a:rPr>
              <a:t>IT-CE), </a:t>
            </a:r>
            <a:r>
              <a:rPr lang="fr-FR" sz="900" b="1" dirty="0">
                <a:solidFill>
                  <a:srgbClr val="B14EB5"/>
                </a:solidFill>
                <a:latin typeface="Segoe Print" panose="02000600000000000000" pitchFamily="2" charset="0"/>
              </a:rPr>
              <a:t>soit récupérés par EuroTitres </a:t>
            </a:r>
            <a:r>
              <a:rPr lang="fr-FR" sz="900" b="1" dirty="0">
                <a:solidFill>
                  <a:srgbClr val="B14EB5"/>
                </a:solidFill>
                <a:latin typeface="Segoe Print" panose="02000600000000000000" pitchFamily="2" charset="0"/>
                <a:sym typeface="Wingdings" panose="05000000000000000000" pitchFamily="2" charset="2"/>
              </a:rPr>
              <a:t> Cf. cartographie établie par BPCE BPA pour chaque </a:t>
            </a:r>
            <a:r>
              <a:rPr lang="fr-FR" sz="900" b="1" dirty="0" smtClean="0">
                <a:solidFill>
                  <a:srgbClr val="B14EB5"/>
                </a:solidFill>
                <a:latin typeface="Segoe Print" panose="02000600000000000000" pitchFamily="2" charset="0"/>
                <a:sym typeface="Wingdings" panose="05000000000000000000" pitchFamily="2" charset="2"/>
              </a:rPr>
              <a:t>réseau.</a:t>
            </a:r>
            <a:endParaRPr lang="fr-FR" sz="900" b="1" dirty="0">
              <a:solidFill>
                <a:srgbClr val="B14EB5"/>
              </a:solidFill>
              <a:latin typeface="Segoe Print" panose="02000600000000000000" pitchFamily="2" charset="0"/>
            </a:endParaRPr>
          </a:p>
          <a:p>
            <a:pPr defTabSz="1219140">
              <a:spcBef>
                <a:spcPts val="600"/>
              </a:spcBef>
            </a:pPr>
            <a:r>
              <a:rPr lang="fr-FR" sz="900" b="1" dirty="0">
                <a:solidFill>
                  <a:srgbClr val="B14EB5"/>
                </a:solidFill>
                <a:latin typeface="Segoe Print" panose="02000600000000000000" pitchFamily="2" charset="0"/>
              </a:rPr>
              <a:t> </a:t>
            </a:r>
            <a:r>
              <a:rPr lang="fr-FR" sz="900" b="1" dirty="0" smtClean="0">
                <a:solidFill>
                  <a:srgbClr val="B14EB5"/>
                </a:solidFill>
                <a:latin typeface="Segoe Print" panose="02000600000000000000" pitchFamily="2" charset="0"/>
              </a:rPr>
              <a:t>Pour </a:t>
            </a:r>
            <a:r>
              <a:rPr lang="fr-FR" sz="900" b="1" dirty="0">
                <a:solidFill>
                  <a:srgbClr val="B14EB5"/>
                </a:solidFill>
                <a:latin typeface="Segoe Print" panose="02000600000000000000" pitchFamily="2" charset="0"/>
              </a:rPr>
              <a:t>les frais de transaction, s’agissant ici de souscriptions OPC il peut s’agir en fonction des opérations de </a:t>
            </a:r>
            <a:r>
              <a:rPr lang="fr-FR" sz="900" b="1" dirty="0" smtClean="0">
                <a:solidFill>
                  <a:srgbClr val="B14EB5"/>
                </a:solidFill>
                <a:latin typeface="Segoe Print" panose="02000600000000000000" pitchFamily="2" charset="0"/>
              </a:rPr>
              <a:t>droits </a:t>
            </a:r>
            <a:r>
              <a:rPr lang="fr-FR" sz="900" b="1" dirty="0">
                <a:solidFill>
                  <a:srgbClr val="B14EB5"/>
                </a:solidFill>
                <a:latin typeface="Segoe Print" panose="02000600000000000000" pitchFamily="2" charset="0"/>
              </a:rPr>
              <a:t>d’entrée / sortie acquis au distributeur voire de commissions prélevées par la </a:t>
            </a:r>
            <a:r>
              <a:rPr lang="fr-FR" sz="900" b="1" dirty="0" smtClean="0">
                <a:solidFill>
                  <a:srgbClr val="B14EB5"/>
                </a:solidFill>
                <a:latin typeface="Segoe Print" panose="02000600000000000000" pitchFamily="2" charset="0"/>
              </a:rPr>
              <a:t>banque.</a:t>
            </a:r>
            <a:endParaRPr lang="fr-FR" sz="900" b="1" dirty="0">
              <a:solidFill>
                <a:srgbClr val="B14EB5"/>
              </a:solidFill>
              <a:latin typeface="Segoe Print" panose="02000600000000000000" pitchFamily="2" charset="0"/>
            </a:endParaRPr>
          </a:p>
        </p:txBody>
      </p:sp>
      <p:grpSp>
        <p:nvGrpSpPr>
          <p:cNvPr id="40" name="Groupe 39">
            <a:extLst>
              <a:ext uri="{FF2B5EF4-FFF2-40B4-BE49-F238E27FC236}">
                <a16:creationId xmlns:a16="http://schemas.microsoft.com/office/drawing/2014/main" xmlns="" id="{04B524C2-7C74-49E8-BA3C-331229621793}"/>
              </a:ext>
            </a:extLst>
          </p:cNvPr>
          <p:cNvGrpSpPr/>
          <p:nvPr/>
        </p:nvGrpSpPr>
        <p:grpSpPr>
          <a:xfrm rot="11758318" flipV="1">
            <a:off x="147136" y="3112990"/>
            <a:ext cx="288032" cy="160358"/>
            <a:chOff x="5753205" y="5582317"/>
            <a:chExt cx="568213" cy="511246"/>
          </a:xfrm>
          <a:solidFill>
            <a:srgbClr val="B14EB5"/>
          </a:solidFill>
        </p:grpSpPr>
        <p:sp>
          <p:nvSpPr>
            <p:cNvPr id="41" name="Forme libre 57">
              <a:extLst>
                <a:ext uri="{FF2B5EF4-FFF2-40B4-BE49-F238E27FC236}">
                  <a16:creationId xmlns:a16="http://schemas.microsoft.com/office/drawing/2014/main" xmlns="" id="{68AC5B8A-DEA7-44F8-B024-6B80B11F7AA6}"/>
                </a:ext>
              </a:extLst>
            </p:cNvPr>
            <p:cNvSpPr/>
            <p:nvPr/>
          </p:nvSpPr>
          <p:spPr bwMode="auto">
            <a:xfrm flipH="1">
              <a:off x="5872812" y="5582317"/>
              <a:ext cx="448606" cy="367280"/>
            </a:xfrm>
            <a:custGeom>
              <a:avLst/>
              <a:gdLst>
                <a:gd name="connsiteX0" fmla="*/ 0 w 640080"/>
                <a:gd name="connsiteY0" fmla="*/ 0 h 142250"/>
                <a:gd name="connsiteX1" fmla="*/ 355600 w 640080"/>
                <a:gd name="connsiteY1" fmla="*/ 132080 h 142250"/>
                <a:gd name="connsiteX2" fmla="*/ 640080 w 640080"/>
                <a:gd name="connsiteY2" fmla="*/ 132080 h 142250"/>
                <a:gd name="connsiteX0" fmla="*/ 0 w 640080"/>
                <a:gd name="connsiteY0" fmla="*/ 0 h 142250"/>
                <a:gd name="connsiteX1" fmla="*/ 254000 w 640080"/>
                <a:gd name="connsiteY1" fmla="*/ 132080 h 142250"/>
                <a:gd name="connsiteX2" fmla="*/ 640080 w 640080"/>
                <a:gd name="connsiteY2" fmla="*/ 132080 h 142250"/>
                <a:gd name="connsiteX0" fmla="*/ 0 w 640080"/>
                <a:gd name="connsiteY0" fmla="*/ 0 h 158920"/>
                <a:gd name="connsiteX1" fmla="*/ 274320 w 640080"/>
                <a:gd name="connsiteY1" fmla="*/ 152400 h 158920"/>
                <a:gd name="connsiteX2" fmla="*/ 640080 w 640080"/>
                <a:gd name="connsiteY2" fmla="*/ 132080 h 158920"/>
                <a:gd name="connsiteX0" fmla="*/ 0 w 640080"/>
                <a:gd name="connsiteY0" fmla="*/ 0 h 135889"/>
                <a:gd name="connsiteX1" fmla="*/ 274320 w 640080"/>
                <a:gd name="connsiteY1" fmla="*/ 121920 h 135889"/>
                <a:gd name="connsiteX2" fmla="*/ 640080 w 640080"/>
                <a:gd name="connsiteY2" fmla="*/ 132080 h 135889"/>
                <a:gd name="connsiteX0" fmla="*/ 0 w 640080"/>
                <a:gd name="connsiteY0" fmla="*/ 0 h 134372"/>
                <a:gd name="connsiteX1" fmla="*/ 193040 w 640080"/>
                <a:gd name="connsiteY1" fmla="*/ 118480 h 134372"/>
                <a:gd name="connsiteX2" fmla="*/ 640080 w 640080"/>
                <a:gd name="connsiteY2" fmla="*/ 132080 h 134372"/>
                <a:gd name="connsiteX0" fmla="*/ 0 w 619760"/>
                <a:gd name="connsiteY0" fmla="*/ 0 h 141612"/>
                <a:gd name="connsiteX1" fmla="*/ 172720 w 619760"/>
                <a:gd name="connsiteY1" fmla="*/ 125360 h 141612"/>
                <a:gd name="connsiteX2" fmla="*/ 619760 w 619760"/>
                <a:gd name="connsiteY2" fmla="*/ 138960 h 141612"/>
                <a:gd name="connsiteX0" fmla="*/ 0 w 619760"/>
                <a:gd name="connsiteY0" fmla="*/ 0 h 141612"/>
                <a:gd name="connsiteX1" fmla="*/ 172720 w 619760"/>
                <a:gd name="connsiteY1" fmla="*/ 125360 h 141612"/>
                <a:gd name="connsiteX2" fmla="*/ 619760 w 619760"/>
                <a:gd name="connsiteY2" fmla="*/ 138960 h 141612"/>
              </a:gdLst>
              <a:ahLst/>
              <a:cxnLst>
                <a:cxn ang="0">
                  <a:pos x="connsiteX0" y="connsiteY0"/>
                </a:cxn>
                <a:cxn ang="0">
                  <a:pos x="connsiteX1" y="connsiteY1"/>
                </a:cxn>
                <a:cxn ang="0">
                  <a:pos x="connsiteX2" y="connsiteY2"/>
                </a:cxn>
              </a:cxnLst>
              <a:rect l="l" t="t" r="r" b="b"/>
              <a:pathLst>
                <a:path w="619760" h="141612">
                  <a:moveTo>
                    <a:pt x="0" y="0"/>
                  </a:moveTo>
                  <a:cubicBezTo>
                    <a:pt x="12700" y="65353"/>
                    <a:pt x="69427" y="102200"/>
                    <a:pt x="172720" y="125360"/>
                  </a:cubicBezTo>
                  <a:cubicBezTo>
                    <a:pt x="276013" y="148520"/>
                    <a:pt x="568960" y="140653"/>
                    <a:pt x="619760" y="13896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sp>
          <p:nvSpPr>
            <p:cNvPr id="42" name="Forme libre 58">
              <a:extLst>
                <a:ext uri="{FF2B5EF4-FFF2-40B4-BE49-F238E27FC236}">
                  <a16:creationId xmlns:a16="http://schemas.microsoft.com/office/drawing/2014/main" xmlns="" id="{6043818B-49CC-4867-ADEA-44D203E28384}"/>
                </a:ext>
              </a:extLst>
            </p:cNvPr>
            <p:cNvSpPr/>
            <p:nvPr/>
          </p:nvSpPr>
          <p:spPr bwMode="auto">
            <a:xfrm flipH="1">
              <a:off x="5753205" y="5805630"/>
              <a:ext cx="239213" cy="287933"/>
            </a:xfrm>
            <a:custGeom>
              <a:avLst/>
              <a:gdLst>
                <a:gd name="connsiteX0" fmla="*/ 0 w 223602"/>
                <a:gd name="connsiteY0" fmla="*/ 0 h 274320"/>
                <a:gd name="connsiteX1" fmla="*/ 71120 w 223602"/>
                <a:gd name="connsiteY1" fmla="*/ 81280 h 274320"/>
                <a:gd name="connsiteX2" fmla="*/ 223520 w 223602"/>
                <a:gd name="connsiteY2" fmla="*/ 142240 h 274320"/>
                <a:gd name="connsiteX3" fmla="*/ 91440 w 223602"/>
                <a:gd name="connsiteY3" fmla="*/ 193040 h 274320"/>
                <a:gd name="connsiteX4" fmla="*/ 20320 w 223602"/>
                <a:gd name="connsiteY4" fmla="*/ 274320 h 274320"/>
                <a:gd name="connsiteX0" fmla="*/ 0 w 223719"/>
                <a:gd name="connsiteY0" fmla="*/ 0 h 274320"/>
                <a:gd name="connsiteX1" fmla="*/ 71120 w 223719"/>
                <a:gd name="connsiteY1" fmla="*/ 81280 h 274320"/>
                <a:gd name="connsiteX2" fmla="*/ 223520 w 223719"/>
                <a:gd name="connsiteY2" fmla="*/ 142240 h 274320"/>
                <a:gd name="connsiteX3" fmla="*/ 101600 w 223719"/>
                <a:gd name="connsiteY3" fmla="*/ 213360 h 274320"/>
                <a:gd name="connsiteX4" fmla="*/ 20320 w 223719"/>
                <a:gd name="connsiteY4" fmla="*/ 274320 h 27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19" h="274320">
                  <a:moveTo>
                    <a:pt x="0" y="0"/>
                  </a:moveTo>
                  <a:cubicBezTo>
                    <a:pt x="16933" y="28786"/>
                    <a:pt x="33867" y="57573"/>
                    <a:pt x="71120" y="81280"/>
                  </a:cubicBezTo>
                  <a:cubicBezTo>
                    <a:pt x="108373" y="104987"/>
                    <a:pt x="218440" y="120227"/>
                    <a:pt x="223520" y="142240"/>
                  </a:cubicBezTo>
                  <a:cubicBezTo>
                    <a:pt x="228600" y="164253"/>
                    <a:pt x="135467" y="191347"/>
                    <a:pt x="101600" y="213360"/>
                  </a:cubicBezTo>
                  <a:cubicBezTo>
                    <a:pt x="67733" y="235373"/>
                    <a:pt x="38946" y="244686"/>
                    <a:pt x="20320" y="27432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grpSp>
      <p:sp>
        <p:nvSpPr>
          <p:cNvPr id="24" name="Rectangle 23"/>
          <p:cNvSpPr/>
          <p:nvPr/>
        </p:nvSpPr>
        <p:spPr>
          <a:xfrm rot="21351286">
            <a:off x="5955438" y="3712591"/>
            <a:ext cx="2582704" cy="516389"/>
          </a:xfrm>
          <a:prstGeom prst="rect">
            <a:avLst/>
          </a:prstGeom>
          <a:solidFill>
            <a:schemeClr val="accent3">
              <a:lumMod val="75000"/>
            </a:schemeClr>
          </a:solid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900" b="1" dirty="0">
                <a:solidFill>
                  <a:schemeClr val="bg1"/>
                </a:solidFill>
                <a:latin typeface="Calibri" panose="020F0502020204030204" pitchFamily="34" charset="0"/>
                <a:cs typeface="Calibri" panose="020F0502020204030204" pitchFamily="34" charset="0"/>
              </a:rPr>
              <a:t>Ces frais ont été prélevés tout au long de l’année en fonction des services dont a bénéficié le client et celui-ci en a été informé. </a:t>
            </a:r>
          </a:p>
        </p:txBody>
      </p:sp>
      <p:pic>
        <p:nvPicPr>
          <p:cNvPr id="9" name="Image 8"/>
          <p:cNvPicPr>
            <a:picLocks noChangeAspect="1"/>
          </p:cNvPicPr>
          <p:nvPr/>
        </p:nvPicPr>
        <p:blipFill>
          <a:blip r:embed="rId3"/>
          <a:stretch>
            <a:fillRect/>
          </a:stretch>
        </p:blipFill>
        <p:spPr>
          <a:xfrm>
            <a:off x="2980569" y="990482"/>
            <a:ext cx="6053456" cy="2290760"/>
          </a:xfrm>
          <a:prstGeom prst="rect">
            <a:avLst/>
          </a:prstGeom>
        </p:spPr>
      </p:pic>
      <p:pic>
        <p:nvPicPr>
          <p:cNvPr id="22" name="Image 21"/>
          <p:cNvPicPr>
            <a:picLocks noChangeAspect="1"/>
          </p:cNvPicPr>
          <p:nvPr/>
        </p:nvPicPr>
        <p:blipFill>
          <a:blip r:embed="rId4"/>
          <a:stretch>
            <a:fillRect/>
          </a:stretch>
        </p:blipFill>
        <p:spPr>
          <a:xfrm>
            <a:off x="996315" y="17150"/>
            <a:ext cx="2322777" cy="865707"/>
          </a:xfrm>
          <a:prstGeom prst="rect">
            <a:avLst/>
          </a:prstGeom>
        </p:spPr>
      </p:pic>
    </p:spTree>
    <p:extLst>
      <p:ext uri="{BB962C8B-B14F-4D97-AF65-F5344CB8AC3E}">
        <p14:creationId xmlns:p14="http://schemas.microsoft.com/office/powerpoint/2010/main" val="4256578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97" y="1005562"/>
            <a:ext cx="2935165" cy="22862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39070" y="785838"/>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1</a:t>
            </a:r>
            <a:r>
              <a:rPr lang="fr-FR" sz="600" b="1" i="1" baseline="30000" dirty="0">
                <a:solidFill>
                  <a:schemeClr val="accent1"/>
                </a:solidFill>
                <a:latin typeface="Calibri" panose="020F0502020204030204" pitchFamily="34" charset="0"/>
                <a:cs typeface="Calibri" panose="020F0502020204030204" pitchFamily="34" charset="0"/>
              </a:rPr>
              <a:t>ère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33" name="Rectangle 32"/>
          <p:cNvSpPr/>
          <p:nvPr/>
        </p:nvSpPr>
        <p:spPr>
          <a:xfrm>
            <a:off x="3491880" y="149900"/>
            <a:ext cx="5540664" cy="400110"/>
          </a:xfrm>
          <a:prstGeom prst="rect">
            <a:avLst/>
          </a:prstGeom>
        </p:spPr>
        <p:txBody>
          <a:bodyPr wrap="square">
            <a:spAutoFit/>
          </a:bodyPr>
          <a:lstStyle/>
          <a:p>
            <a:r>
              <a:rPr lang="fr-FR" sz="1100" b="1" kern="1200" dirty="0" smtClean="0">
                <a:solidFill>
                  <a:schemeClr val="accent1"/>
                </a:solidFill>
                <a:latin typeface="+mn-lt"/>
                <a:ea typeface="+mn-ea"/>
                <a:cs typeface="+mn-cs"/>
              </a:rPr>
              <a:t>Détail </a:t>
            </a:r>
            <a:r>
              <a:rPr lang="fr-FR" sz="1100" b="1" kern="1200" dirty="0">
                <a:solidFill>
                  <a:schemeClr val="accent1"/>
                </a:solidFill>
                <a:latin typeface="+mn-lt"/>
                <a:ea typeface="+mn-ea"/>
                <a:cs typeface="+mn-cs"/>
              </a:rPr>
              <a:t>des frais (suite) </a:t>
            </a:r>
            <a:r>
              <a:rPr lang="fr-FR" sz="1100" b="1" kern="1200" dirty="0">
                <a:solidFill>
                  <a:schemeClr val="accent1"/>
                </a:solidFill>
                <a:latin typeface="+mn-lt"/>
                <a:ea typeface="+mn-ea"/>
                <a:cs typeface="+mn-cs"/>
                <a:sym typeface="Wingdings" panose="05000000000000000000" pitchFamily="2" charset="2"/>
              </a:rPr>
              <a:t>: </a:t>
            </a:r>
            <a:r>
              <a:rPr lang="fr-FR" sz="900" i="1" kern="1200" dirty="0">
                <a:solidFill>
                  <a:schemeClr val="accent1"/>
                </a:solidFill>
                <a:latin typeface="+mn-lt"/>
                <a:ea typeface="+mn-ea"/>
                <a:cs typeface="+mn-cs"/>
              </a:rPr>
              <a:t>à titre d’illustration pour notre cas </a:t>
            </a:r>
          </a:p>
          <a:p>
            <a:r>
              <a:rPr lang="fr-FR" sz="900" i="1" kern="1200" dirty="0">
                <a:solidFill>
                  <a:schemeClr val="accent1"/>
                </a:solidFill>
                <a:latin typeface="+mn-lt"/>
                <a:ea typeface="+mn-ea"/>
                <a:cs typeface="+mn-cs"/>
              </a:rPr>
              <a:t>&amp; </a:t>
            </a:r>
            <a:r>
              <a:rPr lang="fr-FR" sz="900" i="1" u="sng" kern="1200" dirty="0">
                <a:solidFill>
                  <a:schemeClr val="accent1"/>
                </a:solidFill>
                <a:latin typeface="+mn-lt"/>
                <a:ea typeface="+mn-ea"/>
                <a:cs typeface="+mn-cs"/>
              </a:rPr>
              <a:t>uniquement dans le cas où le client demanderait explicitement </a:t>
            </a:r>
            <a:r>
              <a:rPr lang="fr-FR" sz="900" i="1" kern="1200" dirty="0">
                <a:solidFill>
                  <a:schemeClr val="accent1"/>
                </a:solidFill>
                <a:latin typeface="+mn-lt"/>
                <a:ea typeface="+mn-ea"/>
                <a:cs typeface="+mn-cs"/>
              </a:rPr>
              <a:t>le détail des frais correspondants</a:t>
            </a:r>
          </a:p>
        </p:txBody>
      </p:sp>
      <p:sp>
        <p:nvSpPr>
          <p:cNvPr id="9" name="Rectangle à coins arrondis 8"/>
          <p:cNvSpPr/>
          <p:nvPr/>
        </p:nvSpPr>
        <p:spPr>
          <a:xfrm>
            <a:off x="179512" y="2218195"/>
            <a:ext cx="3163914" cy="144016"/>
          </a:xfrm>
          <a:prstGeom prst="roundRect">
            <a:avLst/>
          </a:prstGeom>
          <a:noFill/>
          <a:ln>
            <a:solidFill>
              <a:srgbClr val="B14E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0" name="Connecteur droit avec flèche 9"/>
          <p:cNvCxnSpPr>
            <a:stCxn id="9" idx="3"/>
          </p:cNvCxnSpPr>
          <p:nvPr/>
        </p:nvCxnSpPr>
        <p:spPr>
          <a:xfrm>
            <a:off x="3343426" y="2290203"/>
            <a:ext cx="220462" cy="0"/>
          </a:xfrm>
          <a:prstGeom prst="straightConnector1">
            <a:avLst/>
          </a:prstGeom>
          <a:ln>
            <a:solidFill>
              <a:srgbClr val="B14EB5"/>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avec coin rogné 2"/>
          <p:cNvSpPr/>
          <p:nvPr/>
        </p:nvSpPr>
        <p:spPr>
          <a:xfrm>
            <a:off x="139070" y="3497477"/>
            <a:ext cx="4320480" cy="1296144"/>
          </a:xfrm>
          <a:prstGeom prst="snip1Rect">
            <a:avLst/>
          </a:prstGeom>
          <a:solidFill>
            <a:schemeClr val="bg1">
              <a:lumMod val="95000"/>
            </a:scheme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b="1" dirty="0">
                <a:solidFill>
                  <a:schemeClr val="accent4">
                    <a:lumMod val="75000"/>
                  </a:schemeClr>
                </a:solidFill>
                <a:latin typeface="Calibri" panose="020F0502020204030204" pitchFamily="34" charset="0"/>
              </a:rPr>
              <a:t>Comment sont calculées les commissions de distributions versées par un tiers à l’établissements </a:t>
            </a:r>
            <a:r>
              <a:rPr lang="fr-FR" sz="900" b="1" dirty="0" smtClean="0">
                <a:solidFill>
                  <a:schemeClr val="accent4">
                    <a:lumMod val="75000"/>
                  </a:schemeClr>
                </a:solidFill>
                <a:latin typeface="Calibri" panose="020F0502020204030204" pitchFamily="34" charset="0"/>
              </a:rPr>
              <a:t>?</a:t>
            </a:r>
          </a:p>
          <a:p>
            <a:r>
              <a:rPr lang="fr-FR" sz="900" b="1" dirty="0" smtClean="0">
                <a:solidFill>
                  <a:schemeClr val="accent4">
                    <a:lumMod val="75000"/>
                  </a:schemeClr>
                </a:solidFill>
                <a:latin typeface="Calibri" panose="020F0502020204030204" pitchFamily="34" charset="0"/>
              </a:rPr>
              <a:t> </a:t>
            </a:r>
            <a:endParaRPr lang="fr-FR" sz="900" b="1" dirty="0">
              <a:solidFill>
                <a:schemeClr val="accent4">
                  <a:lumMod val="75000"/>
                </a:schemeClr>
              </a:solidFill>
              <a:latin typeface="Calibri" panose="020F0502020204030204" pitchFamily="34" charset="0"/>
            </a:endParaRPr>
          </a:p>
          <a:p>
            <a:r>
              <a:rPr lang="fr-FR" sz="900" dirty="0">
                <a:solidFill>
                  <a:srgbClr val="000000"/>
                </a:solidFill>
                <a:latin typeface="Calibri" panose="020F0502020204030204" pitchFamily="34" charset="0"/>
              </a:rPr>
              <a:t>Pour le groupe, les taux Inducement applicables sont communiqués par </a:t>
            </a:r>
            <a:r>
              <a:rPr lang="fr-FR" sz="900" dirty="0" err="1">
                <a:solidFill>
                  <a:srgbClr val="000000"/>
                </a:solidFill>
                <a:latin typeface="Calibri" panose="020F0502020204030204" pitchFamily="34" charset="0"/>
              </a:rPr>
              <a:t>Axeltis</a:t>
            </a:r>
            <a:r>
              <a:rPr lang="fr-FR" sz="900" dirty="0">
                <a:solidFill>
                  <a:srgbClr val="000000"/>
                </a:solidFill>
                <a:latin typeface="Calibri" panose="020F0502020204030204" pitchFamily="34" charset="0"/>
              </a:rPr>
              <a:t> &amp; NIM.  </a:t>
            </a:r>
          </a:p>
          <a:p>
            <a:r>
              <a:rPr lang="fr-FR" sz="900" dirty="0">
                <a:solidFill>
                  <a:srgbClr val="000000"/>
                </a:solidFill>
                <a:latin typeface="Calibri" panose="020F0502020204030204" pitchFamily="34" charset="0"/>
              </a:rPr>
              <a:t>A chaque fin de mois le montant est calculé sur la base de la valorisation de l'instrument financier et du taux applicable. </a:t>
            </a:r>
          </a:p>
          <a:p>
            <a:r>
              <a:rPr lang="fr-FR" sz="900" dirty="0">
                <a:solidFill>
                  <a:srgbClr val="000000"/>
                </a:solidFill>
                <a:latin typeface="Calibri" panose="020F0502020204030204" pitchFamily="34" charset="0"/>
              </a:rPr>
              <a:t>Pour une meilleure lisibilité, le parti a été pris de restituer uniquement la moyenne des valorisations fin de mois et taux considérés ainsi que le nombre de mois de détention pris en compte.</a:t>
            </a:r>
          </a:p>
          <a:p>
            <a:pPr algn="ctr"/>
            <a:endParaRPr lang="fr-FR" sz="900" dirty="0"/>
          </a:p>
        </p:txBody>
      </p:sp>
      <p:sp>
        <p:nvSpPr>
          <p:cNvPr id="13" name="Rectangle avec coin rogné 12"/>
          <p:cNvSpPr/>
          <p:nvPr/>
        </p:nvSpPr>
        <p:spPr>
          <a:xfrm>
            <a:off x="4517716" y="3506533"/>
            <a:ext cx="4248472" cy="1296143"/>
          </a:xfrm>
          <a:prstGeom prst="snip1Rect">
            <a:avLst/>
          </a:prstGeom>
          <a:solidFill>
            <a:schemeClr val="bg1">
              <a:lumMod val="95000"/>
            </a:schemeClr>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b="1" dirty="0">
                <a:solidFill>
                  <a:schemeClr val="accent4">
                    <a:lumMod val="75000"/>
                  </a:schemeClr>
                </a:solidFill>
                <a:latin typeface="Calibri" panose="020F0502020204030204" pitchFamily="34" charset="0"/>
              </a:rPr>
              <a:t>Comment sont calculés les coûts &amp; frais indirects liés aux instruments financiers </a:t>
            </a:r>
            <a:r>
              <a:rPr lang="fr-FR" sz="900" b="1" dirty="0" smtClean="0">
                <a:solidFill>
                  <a:schemeClr val="accent4">
                    <a:lumMod val="75000"/>
                  </a:schemeClr>
                </a:solidFill>
                <a:latin typeface="Calibri" panose="020F0502020204030204" pitchFamily="34" charset="0"/>
              </a:rPr>
              <a:t>?</a:t>
            </a:r>
          </a:p>
          <a:p>
            <a:r>
              <a:rPr lang="fr-FR" sz="900" b="1" dirty="0" smtClean="0">
                <a:solidFill>
                  <a:schemeClr val="accent4">
                    <a:lumMod val="75000"/>
                  </a:schemeClr>
                </a:solidFill>
                <a:latin typeface="Calibri" panose="020F0502020204030204" pitchFamily="34" charset="0"/>
              </a:rPr>
              <a:t> </a:t>
            </a:r>
            <a:endParaRPr lang="fr-FR" sz="900" b="1" dirty="0">
              <a:solidFill>
                <a:schemeClr val="accent4">
                  <a:lumMod val="75000"/>
                </a:schemeClr>
              </a:solidFill>
              <a:latin typeface="Calibri" panose="020F0502020204030204" pitchFamily="34" charset="0"/>
            </a:endParaRPr>
          </a:p>
          <a:p>
            <a:r>
              <a:rPr lang="fr-FR" sz="900" dirty="0">
                <a:solidFill>
                  <a:srgbClr val="000000"/>
                </a:solidFill>
                <a:latin typeface="Calibri" panose="020F0502020204030204" pitchFamily="34" charset="0"/>
              </a:rPr>
              <a:t>Pour le groupe, les taux applicables sont fournis par </a:t>
            </a:r>
            <a:r>
              <a:rPr lang="fr-FR" sz="900" dirty="0" err="1" smtClean="0">
                <a:solidFill>
                  <a:srgbClr val="000000"/>
                </a:solidFill>
                <a:latin typeface="Calibri" panose="020F0502020204030204" pitchFamily="34" charset="0"/>
              </a:rPr>
              <a:t>Axeltis</a:t>
            </a:r>
            <a:r>
              <a:rPr lang="fr-FR" sz="900" dirty="0" smtClean="0">
                <a:solidFill>
                  <a:srgbClr val="000000"/>
                </a:solidFill>
                <a:latin typeface="Calibri" panose="020F0502020204030204" pitchFamily="34" charset="0"/>
              </a:rPr>
              <a:t>.</a:t>
            </a:r>
          </a:p>
          <a:p>
            <a:r>
              <a:rPr lang="fr-FR" sz="900" dirty="0" smtClean="0">
                <a:solidFill>
                  <a:srgbClr val="000000"/>
                </a:solidFill>
                <a:latin typeface="Calibri" panose="020F0502020204030204" pitchFamily="34" charset="0"/>
              </a:rPr>
              <a:t>A </a:t>
            </a:r>
            <a:r>
              <a:rPr lang="fr-FR" sz="900" dirty="0">
                <a:solidFill>
                  <a:srgbClr val="000000"/>
                </a:solidFill>
                <a:latin typeface="Calibri" panose="020F0502020204030204" pitchFamily="34" charset="0"/>
              </a:rPr>
              <a:t>chaque fin de mois le montant est calculé sur la base de la valorisation de l'instrument financier et du taux applicable. </a:t>
            </a:r>
          </a:p>
          <a:p>
            <a:r>
              <a:rPr lang="fr-FR" sz="900" dirty="0">
                <a:solidFill>
                  <a:srgbClr val="000000"/>
                </a:solidFill>
                <a:latin typeface="Calibri" panose="020F0502020204030204" pitchFamily="34" charset="0"/>
              </a:rPr>
              <a:t>Pour une meilleure lisibilité, le parti a été pris de restituer uniquement la moyenne des valorisations fin de mois et taux considérés ainsi que le nombre de mois de détention pris en compte.</a:t>
            </a:r>
          </a:p>
          <a:p>
            <a:pPr algn="ctr"/>
            <a:endParaRPr lang="fr-FR" sz="900" dirty="0"/>
          </a:p>
        </p:txBody>
      </p:sp>
      <p:pic>
        <p:nvPicPr>
          <p:cNvPr id="2" name="Image 1"/>
          <p:cNvPicPr>
            <a:picLocks noChangeAspect="1"/>
          </p:cNvPicPr>
          <p:nvPr/>
        </p:nvPicPr>
        <p:blipFill>
          <a:blip r:embed="rId3"/>
          <a:stretch>
            <a:fillRect/>
          </a:stretch>
        </p:blipFill>
        <p:spPr>
          <a:xfrm>
            <a:off x="3563889" y="1005563"/>
            <a:ext cx="5256584" cy="1592356"/>
          </a:xfrm>
          <a:prstGeom prst="rect">
            <a:avLst/>
          </a:prstGeom>
        </p:spPr>
      </p:pic>
      <p:sp>
        <p:nvSpPr>
          <p:cNvPr id="14" name="Rectangle 13"/>
          <p:cNvSpPr/>
          <p:nvPr/>
        </p:nvSpPr>
        <p:spPr>
          <a:xfrm rot="21351286">
            <a:off x="3471208" y="2649365"/>
            <a:ext cx="2500802" cy="576120"/>
          </a:xfrm>
          <a:prstGeom prst="rect">
            <a:avLst/>
          </a:prstGeom>
          <a:solidFill>
            <a:schemeClr val="accent3">
              <a:lumMod val="75000"/>
            </a:schemeClr>
          </a:solid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900" b="1" dirty="0">
                <a:solidFill>
                  <a:schemeClr val="bg1"/>
                </a:solidFill>
                <a:latin typeface="Calibri" panose="020F0502020204030204" pitchFamily="34" charset="0"/>
                <a:cs typeface="Calibri" panose="020F0502020204030204" pitchFamily="34" charset="0"/>
              </a:rPr>
              <a:t>Ces frais sont compris dans le prix du produit : le client ne les paye pas directement mais ils impactent le rendement du produit souscrit.</a:t>
            </a:r>
          </a:p>
        </p:txBody>
      </p:sp>
      <p:pic>
        <p:nvPicPr>
          <p:cNvPr id="20" name="Image 19"/>
          <p:cNvPicPr>
            <a:picLocks noChangeAspect="1"/>
          </p:cNvPicPr>
          <p:nvPr/>
        </p:nvPicPr>
        <p:blipFill>
          <a:blip r:embed="rId4"/>
          <a:stretch>
            <a:fillRect/>
          </a:stretch>
        </p:blipFill>
        <p:spPr>
          <a:xfrm>
            <a:off x="996315" y="17150"/>
            <a:ext cx="2322777" cy="865707"/>
          </a:xfrm>
          <a:prstGeom prst="rect">
            <a:avLst/>
          </a:prstGeom>
        </p:spPr>
      </p:pic>
    </p:spTree>
    <p:extLst>
      <p:ext uri="{BB962C8B-B14F-4D97-AF65-F5344CB8AC3E}">
        <p14:creationId xmlns:p14="http://schemas.microsoft.com/office/powerpoint/2010/main" val="2668737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67218" y="808289"/>
            <a:ext cx="4572000" cy="230832"/>
          </a:xfrm>
          <a:prstGeom prst="rect">
            <a:avLst/>
          </a:prstGeom>
        </p:spPr>
        <p:txBody>
          <a:bodyPr>
            <a:spAutoFit/>
          </a:bodyPr>
          <a:lstStyle/>
          <a:p>
            <a:r>
              <a:rPr lang="fr-FR" sz="900" b="1" dirty="0">
                <a:solidFill>
                  <a:schemeClr val="tx1">
                    <a:lumMod val="85000"/>
                    <a:lumOff val="15000"/>
                  </a:schemeClr>
                </a:solidFill>
              </a:rPr>
              <a:t>Agence &gt; Client &gt; Historique Opérations</a:t>
            </a:r>
          </a:p>
        </p:txBody>
      </p:sp>
      <p:sp>
        <p:nvSpPr>
          <p:cNvPr id="5" name="ZoneTexte 4"/>
          <p:cNvSpPr txBox="1"/>
          <p:nvPr/>
        </p:nvSpPr>
        <p:spPr>
          <a:xfrm>
            <a:off x="5220072" y="721557"/>
            <a:ext cx="3744416" cy="415498"/>
          </a:xfrm>
          <a:prstGeom prst="rect">
            <a:avLst/>
          </a:prstGeom>
          <a:noFill/>
        </p:spPr>
        <p:txBody>
          <a:bodyPr wrap="square" rtlCol="0">
            <a:spAutoFit/>
          </a:bodyPr>
          <a:lstStyle/>
          <a:p>
            <a:r>
              <a:rPr lang="fr-FR" sz="1050" dirty="0" smtClean="0">
                <a:latin typeface="Calibri" panose="020F0502020204030204" pitchFamily="34" charset="0"/>
                <a:cs typeface="Calibri" panose="020F0502020204030204" pitchFamily="34" charset="0"/>
              </a:rPr>
              <a:t>L’historique opérations disponible dans </a:t>
            </a:r>
            <a:r>
              <a:rPr lang="fr-FR" sz="1050" dirty="0">
                <a:latin typeface="Calibri" panose="020F0502020204030204" pitchFamily="34" charset="0"/>
                <a:cs typeface="Calibri" panose="020F0502020204030204" pitchFamily="34" charset="0"/>
              </a:rPr>
              <a:t>Platine permet de </a:t>
            </a:r>
            <a:r>
              <a:rPr lang="fr-FR" sz="1050" dirty="0" smtClean="0">
                <a:latin typeface="Calibri" panose="020F0502020204030204" pitchFamily="34" charset="0"/>
                <a:cs typeface="Calibri" panose="020F0502020204030204" pitchFamily="34" charset="0"/>
              </a:rPr>
              <a:t>consulter les opérations ayant généré des frais de transaction. </a:t>
            </a:r>
          </a:p>
        </p:txBody>
      </p:sp>
      <p:sp>
        <p:nvSpPr>
          <p:cNvPr id="13" name="Rectangle avec coins rognés en diagonale 12"/>
          <p:cNvSpPr/>
          <p:nvPr/>
        </p:nvSpPr>
        <p:spPr>
          <a:xfrm>
            <a:off x="6645097" y="4346835"/>
            <a:ext cx="2196244" cy="365146"/>
          </a:xfrm>
          <a:prstGeom prst="snip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Calibri" panose="020F0502020204030204" pitchFamily="34" charset="0"/>
                <a:cs typeface="Calibri" panose="020F0502020204030204" pitchFamily="34" charset="0"/>
              </a:rPr>
              <a:t>NB : </a:t>
            </a:r>
            <a:r>
              <a:rPr lang="fr-FR" sz="900" dirty="0" smtClean="0">
                <a:solidFill>
                  <a:schemeClr val="tx1">
                    <a:lumMod val="75000"/>
                    <a:lumOff val="25000"/>
                  </a:schemeClr>
                </a:solidFill>
                <a:latin typeface="Calibri" panose="020F0502020204030204" pitchFamily="34" charset="0"/>
                <a:cs typeface="Calibri" panose="020F0502020204030204" pitchFamily="34" charset="0"/>
              </a:rPr>
              <a:t>l’historique opérations est </a:t>
            </a:r>
            <a:r>
              <a:rPr lang="fr-FR" sz="900" dirty="0">
                <a:solidFill>
                  <a:schemeClr val="tx1">
                    <a:lumMod val="75000"/>
                    <a:lumOff val="25000"/>
                  </a:schemeClr>
                </a:solidFill>
                <a:latin typeface="Calibri" panose="020F0502020204030204" pitchFamily="34" charset="0"/>
                <a:cs typeface="Calibri" panose="020F0502020204030204" pitchFamily="34" charset="0"/>
              </a:rPr>
              <a:t>interrogeable sous Platine sur 13 mois</a:t>
            </a:r>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137055"/>
            <a:ext cx="4391195" cy="3708120"/>
          </a:xfrm>
          <a:prstGeom prst="rect">
            <a:avLst/>
          </a:prstGeom>
        </p:spPr>
      </p:pic>
      <p:cxnSp>
        <p:nvCxnSpPr>
          <p:cNvPr id="14" name="Connecteur droit avec flèche 13"/>
          <p:cNvCxnSpPr>
            <a:stCxn id="6" idx="3"/>
            <a:endCxn id="15" idx="1"/>
          </p:cNvCxnSpPr>
          <p:nvPr/>
        </p:nvCxnSpPr>
        <p:spPr>
          <a:xfrm>
            <a:off x="4989463" y="2154274"/>
            <a:ext cx="1412283" cy="1507"/>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6401746" y="2028823"/>
            <a:ext cx="2562742" cy="253916"/>
          </a:xfrm>
          <a:prstGeom prst="rect">
            <a:avLst/>
          </a:prstGeom>
          <a:solidFill>
            <a:schemeClr val="accent6"/>
          </a:solidFill>
        </p:spPr>
        <p:txBody>
          <a:bodyPr wrap="square" rtlCol="0">
            <a:spAutoFit/>
          </a:bodyPr>
          <a:lstStyle/>
          <a:p>
            <a:r>
              <a:rPr lang="fr-FR" sz="1050" b="1" dirty="0" smtClean="0">
                <a:solidFill>
                  <a:schemeClr val="bg1"/>
                </a:solidFill>
                <a:latin typeface="Calibri" panose="020F0502020204030204" pitchFamily="34" charset="0"/>
                <a:cs typeface="Calibri" panose="020F0502020204030204" pitchFamily="34" charset="0"/>
              </a:rPr>
              <a:t>Souscription d’un FIP &amp; d’un FCPI</a:t>
            </a:r>
          </a:p>
        </p:txBody>
      </p:sp>
      <p:sp>
        <p:nvSpPr>
          <p:cNvPr id="17" name="Rectangle à coins arrondis 16"/>
          <p:cNvSpPr/>
          <p:nvPr/>
        </p:nvSpPr>
        <p:spPr>
          <a:xfrm>
            <a:off x="167218" y="2242795"/>
            <a:ext cx="4809951" cy="97934"/>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167217" y="2608739"/>
            <a:ext cx="4809951" cy="97934"/>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179512" y="2065753"/>
            <a:ext cx="4809951" cy="177042"/>
          </a:xfrm>
          <a:prstGeom prst="round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à coins arrondis 18"/>
          <p:cNvSpPr/>
          <p:nvPr/>
        </p:nvSpPr>
        <p:spPr>
          <a:xfrm>
            <a:off x="165744" y="2777376"/>
            <a:ext cx="4809951" cy="97934"/>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19"/>
          <p:cNvSpPr/>
          <p:nvPr/>
        </p:nvSpPr>
        <p:spPr>
          <a:xfrm>
            <a:off x="165743" y="3150195"/>
            <a:ext cx="4809951" cy="97934"/>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165743" y="3432187"/>
            <a:ext cx="4823719" cy="177612"/>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à coins arrondis 21"/>
          <p:cNvSpPr/>
          <p:nvPr/>
        </p:nvSpPr>
        <p:spPr>
          <a:xfrm>
            <a:off x="165742" y="4248901"/>
            <a:ext cx="4809951" cy="97934"/>
          </a:xfrm>
          <a:prstGeom prst="round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 name="Connecteur droit avec flèche 22"/>
          <p:cNvCxnSpPr>
            <a:stCxn id="17" idx="3"/>
            <a:endCxn id="27" idx="1"/>
          </p:cNvCxnSpPr>
          <p:nvPr/>
        </p:nvCxnSpPr>
        <p:spPr>
          <a:xfrm>
            <a:off x="4977169" y="2291762"/>
            <a:ext cx="1424577" cy="900525"/>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6401746" y="3065329"/>
            <a:ext cx="2562742" cy="253916"/>
          </a:xfrm>
          <a:prstGeom prst="rect">
            <a:avLst/>
          </a:prstGeom>
          <a:solidFill>
            <a:schemeClr val="accent5"/>
          </a:solidFill>
        </p:spPr>
        <p:txBody>
          <a:bodyPr wrap="square" rtlCol="0">
            <a:spAutoFit/>
          </a:bodyPr>
          <a:lstStyle/>
          <a:p>
            <a:r>
              <a:rPr lang="fr-FR" sz="1050" b="1" dirty="0">
                <a:solidFill>
                  <a:schemeClr val="bg1"/>
                </a:solidFill>
                <a:latin typeface="Calibri" panose="020F0502020204030204" pitchFamily="34" charset="0"/>
                <a:cs typeface="Calibri" panose="020F0502020204030204" pitchFamily="34" charset="0"/>
              </a:rPr>
              <a:t>A</a:t>
            </a:r>
            <a:r>
              <a:rPr lang="fr-FR" sz="1050" b="1" dirty="0" smtClean="0">
                <a:solidFill>
                  <a:schemeClr val="bg1"/>
                </a:solidFill>
                <a:latin typeface="Calibri" panose="020F0502020204030204" pitchFamily="34" charset="0"/>
                <a:cs typeface="Calibri" panose="020F0502020204030204" pitchFamily="34" charset="0"/>
              </a:rPr>
              <a:t>bonnement </a:t>
            </a:r>
            <a:r>
              <a:rPr lang="fr-FR" sz="1050" b="1" dirty="0">
                <a:solidFill>
                  <a:schemeClr val="bg1"/>
                </a:solidFill>
                <a:latin typeface="Calibri" panose="020F0502020204030204" pitchFamily="34" charset="0"/>
                <a:cs typeface="Calibri" panose="020F0502020204030204" pitchFamily="34" charset="0"/>
              </a:rPr>
              <a:t>sur Ecureuil Action France </a:t>
            </a:r>
            <a:endParaRPr lang="fr-FR" sz="1050" b="1" dirty="0" smtClean="0">
              <a:solidFill>
                <a:schemeClr val="bg1"/>
              </a:solidFill>
              <a:latin typeface="Calibri" panose="020F0502020204030204" pitchFamily="34" charset="0"/>
              <a:cs typeface="Calibri" panose="020F0502020204030204" pitchFamily="34" charset="0"/>
            </a:endParaRPr>
          </a:p>
        </p:txBody>
      </p:sp>
      <p:cxnSp>
        <p:nvCxnSpPr>
          <p:cNvPr id="29" name="Connecteur droit avec flèche 28"/>
          <p:cNvCxnSpPr>
            <a:stCxn id="18" idx="3"/>
            <a:endCxn id="27" idx="1"/>
          </p:cNvCxnSpPr>
          <p:nvPr/>
        </p:nvCxnSpPr>
        <p:spPr>
          <a:xfrm>
            <a:off x="4977168" y="2657706"/>
            <a:ext cx="1424578" cy="53458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9" idx="3"/>
            <a:endCxn id="27" idx="1"/>
          </p:cNvCxnSpPr>
          <p:nvPr/>
        </p:nvCxnSpPr>
        <p:spPr>
          <a:xfrm>
            <a:off x="4975695" y="2826343"/>
            <a:ext cx="1426051" cy="365944"/>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stCxn id="20" idx="3"/>
            <a:endCxn id="27" idx="1"/>
          </p:cNvCxnSpPr>
          <p:nvPr/>
        </p:nvCxnSpPr>
        <p:spPr>
          <a:xfrm flipV="1">
            <a:off x="4975694" y="3192287"/>
            <a:ext cx="1426052" cy="6875"/>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a:stCxn id="21" idx="3"/>
            <a:endCxn id="27" idx="1"/>
          </p:cNvCxnSpPr>
          <p:nvPr/>
        </p:nvCxnSpPr>
        <p:spPr>
          <a:xfrm flipV="1">
            <a:off x="4989462" y="3192287"/>
            <a:ext cx="1412284" cy="328706"/>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a:stCxn id="22" idx="3"/>
            <a:endCxn id="27" idx="1"/>
          </p:cNvCxnSpPr>
          <p:nvPr/>
        </p:nvCxnSpPr>
        <p:spPr>
          <a:xfrm flipV="1">
            <a:off x="4975693" y="3192287"/>
            <a:ext cx="1426053" cy="110558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33" name="Image 32"/>
          <p:cNvPicPr>
            <a:picLocks noChangeAspect="1"/>
          </p:cNvPicPr>
          <p:nvPr/>
        </p:nvPicPr>
        <p:blipFill>
          <a:blip r:embed="rId4"/>
          <a:stretch>
            <a:fillRect/>
          </a:stretch>
        </p:blipFill>
        <p:spPr>
          <a:xfrm>
            <a:off x="996315" y="17150"/>
            <a:ext cx="2322777" cy="865707"/>
          </a:xfrm>
          <a:prstGeom prst="rect">
            <a:avLst/>
          </a:prstGeom>
        </p:spPr>
      </p:pic>
    </p:spTree>
    <p:extLst>
      <p:ext uri="{BB962C8B-B14F-4D97-AF65-F5344CB8AC3E}">
        <p14:creationId xmlns:p14="http://schemas.microsoft.com/office/powerpoint/2010/main" val="909594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14736" y="3418003"/>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2</a:t>
            </a:r>
            <a:r>
              <a:rPr lang="fr-FR" sz="600" b="1" i="1" baseline="30000" dirty="0">
                <a:solidFill>
                  <a:schemeClr val="accent1"/>
                </a:solidFill>
                <a:latin typeface="Calibri" panose="020F0502020204030204" pitchFamily="34" charset="0"/>
                <a:cs typeface="Calibri" panose="020F0502020204030204" pitchFamily="34" charset="0"/>
              </a:rPr>
              <a:t>ème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11" name="Rectangle 10"/>
          <p:cNvSpPr/>
          <p:nvPr/>
        </p:nvSpPr>
        <p:spPr>
          <a:xfrm>
            <a:off x="139070" y="771550"/>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latin typeface="Calibri" panose="020F0502020204030204" pitchFamily="34" charset="0"/>
                <a:cs typeface="Calibri" panose="020F0502020204030204" pitchFamily="34" charset="0"/>
              </a:rPr>
              <a:t>1</a:t>
            </a:r>
            <a:r>
              <a:rPr lang="fr-FR" sz="600" b="1" i="1" baseline="30000" dirty="0">
                <a:solidFill>
                  <a:schemeClr val="accent1"/>
                </a:solidFill>
                <a:latin typeface="Calibri" panose="020F0502020204030204" pitchFamily="34" charset="0"/>
                <a:cs typeface="Calibri" panose="020F0502020204030204" pitchFamily="34" charset="0"/>
              </a:rPr>
              <a:t>ère</a:t>
            </a:r>
            <a:r>
              <a:rPr lang="fr-FR" sz="600" b="1" i="1" dirty="0">
                <a:solidFill>
                  <a:schemeClr val="accent1"/>
                </a:solidFill>
                <a:latin typeface="Calibri" panose="020F0502020204030204" pitchFamily="34" charset="0"/>
                <a:cs typeface="Calibri" panose="020F0502020204030204" pitchFamily="34" charset="0"/>
              </a:rPr>
              <a:t> page du relevé ex-post</a:t>
            </a:r>
          </a:p>
        </p:txBody>
      </p:sp>
      <p:sp>
        <p:nvSpPr>
          <p:cNvPr id="4" name="Rectangle 3"/>
          <p:cNvSpPr/>
          <p:nvPr/>
        </p:nvSpPr>
        <p:spPr>
          <a:xfrm>
            <a:off x="3424505" y="149900"/>
            <a:ext cx="5608039" cy="261610"/>
          </a:xfrm>
          <a:prstGeom prst="rect">
            <a:avLst/>
          </a:prstGeom>
        </p:spPr>
        <p:txBody>
          <a:bodyPr wrap="square">
            <a:spAutoFit/>
          </a:bodyPr>
          <a:lstStyle/>
          <a:p>
            <a:r>
              <a:rPr lang="fr-FR" sz="1100" b="1" kern="1200" dirty="0" smtClean="0">
                <a:solidFill>
                  <a:schemeClr val="accent1"/>
                </a:solidFill>
                <a:latin typeface="+mn-lt"/>
                <a:ea typeface="+mn-ea"/>
                <a:cs typeface="+mn-cs"/>
              </a:rPr>
              <a:t>Explications </a:t>
            </a:r>
            <a:r>
              <a:rPr lang="fr-FR" sz="1100" b="1" kern="1200" dirty="0">
                <a:solidFill>
                  <a:schemeClr val="accent1"/>
                </a:solidFill>
                <a:latin typeface="+mn-lt"/>
                <a:ea typeface="+mn-ea"/>
                <a:cs typeface="+mn-cs"/>
              </a:rPr>
              <a:t>générales </a:t>
            </a:r>
            <a:r>
              <a:rPr lang="fr-FR" sz="1100" b="1" kern="1200" dirty="0">
                <a:solidFill>
                  <a:schemeClr val="accent1"/>
                </a:solidFill>
                <a:latin typeface="+mn-lt"/>
                <a:ea typeface="+mn-ea"/>
                <a:cs typeface="+mn-cs"/>
                <a:sym typeface="Wingdings" panose="05000000000000000000" pitchFamily="2" charset="2"/>
              </a:rPr>
              <a:t>: </a:t>
            </a:r>
            <a:r>
              <a:rPr lang="fr-FR" sz="1100" i="1" kern="1200" dirty="0">
                <a:solidFill>
                  <a:schemeClr val="accent1"/>
                </a:solidFill>
                <a:latin typeface="+mn-lt"/>
                <a:ea typeface="+mn-ea"/>
                <a:cs typeface="+mn-cs"/>
              </a:rPr>
              <a:t>à quoi correspondent ces frais ? </a:t>
            </a:r>
          </a:p>
        </p:txBody>
      </p:sp>
      <p:sp>
        <p:nvSpPr>
          <p:cNvPr id="15" name="Rectangle 14"/>
          <p:cNvSpPr/>
          <p:nvPr/>
        </p:nvSpPr>
        <p:spPr>
          <a:xfrm>
            <a:off x="4123009" y="428152"/>
            <a:ext cx="4909536" cy="380135"/>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Il s’agit des frais prélevés sur le compte du client tout au long de l'année et perçus par la banque ou ses intermédiaires (ex : Brokers) pour les services d’investissement et/ ou services auxiliaires que la banque propose au client en tant qu’intermédiaire financier ;</a:t>
            </a:r>
          </a:p>
          <a:p>
            <a:endParaRPr lang="fr-FR" sz="100" dirty="0">
              <a:solidFill>
                <a:schemeClr val="dk1"/>
              </a:solidFill>
              <a:latin typeface="Calibri" panose="020F0502020204030204" pitchFamily="34" charset="0"/>
              <a:cs typeface="Calibri" panose="020F0502020204030204" pitchFamily="34" charset="0"/>
            </a:endParaRPr>
          </a:p>
          <a:p>
            <a:r>
              <a:rPr lang="fr-FR" sz="600" b="1" dirty="0">
                <a:solidFill>
                  <a:schemeClr val="dk1"/>
                </a:solidFill>
                <a:latin typeface="Calibri" panose="020F0502020204030204" pitchFamily="34" charset="0"/>
                <a:cs typeface="Calibri" panose="020F0502020204030204" pitchFamily="34" charset="0"/>
              </a:rPr>
              <a:t>A noter : </a:t>
            </a:r>
            <a:r>
              <a:rPr lang="fr-FR" sz="600" dirty="0">
                <a:solidFill>
                  <a:schemeClr val="dk1"/>
                </a:solidFill>
                <a:latin typeface="Calibri" panose="020F0502020204030204" pitchFamily="34" charset="0"/>
                <a:cs typeface="Calibri" panose="020F0502020204030204" pitchFamily="34" charset="0"/>
              </a:rPr>
              <a:t>les frais restitués comprennent également les impôts &amp; taxes potentiellement générés par les services dont a bénéficié le client.</a:t>
            </a:r>
            <a:endParaRPr lang="fr-FR" sz="600" b="1" dirty="0">
              <a:solidFill>
                <a:schemeClr val="accent2"/>
              </a:solidFill>
              <a:latin typeface="Calibri" panose="020F0502020204030204" pitchFamily="34" charset="0"/>
              <a:cs typeface="Calibri" panose="020F0502020204030204" pitchFamily="34" charset="0"/>
            </a:endParaRPr>
          </a:p>
        </p:txBody>
      </p:sp>
      <p:sp>
        <p:nvSpPr>
          <p:cNvPr id="14" name="Pentagone 13"/>
          <p:cNvSpPr/>
          <p:nvPr/>
        </p:nvSpPr>
        <p:spPr>
          <a:xfrm>
            <a:off x="3491880" y="428152"/>
            <a:ext cx="750775" cy="380135"/>
          </a:xfrm>
          <a:prstGeom prst="homePlate">
            <a:avLst>
              <a:gd name="adj" fmla="val 23420"/>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Coûts &amp; frais liés aux services d’investissement</a:t>
            </a:r>
          </a:p>
        </p:txBody>
      </p:sp>
      <p:sp>
        <p:nvSpPr>
          <p:cNvPr id="17" name="Rectangle 16"/>
          <p:cNvSpPr/>
          <p:nvPr/>
        </p:nvSpPr>
        <p:spPr>
          <a:xfrm>
            <a:off x="4123008" y="841977"/>
            <a:ext cx="2684148" cy="502551"/>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Ces frais ne sont payés qu’une seule fois quelle que soit la durée de vie ou de détention du produit financier. Il s’agit par exemple de frais perçus pour la mise en nominatif pure, pour la clôture d'un PEA, pour la réalisation d'un transfert, pour le traitement de titres non côtés, ou la gestion de la participation aux AG, ...</a:t>
            </a:r>
          </a:p>
        </p:txBody>
      </p:sp>
      <p:sp>
        <p:nvSpPr>
          <p:cNvPr id="13" name="Pentagone 12"/>
          <p:cNvSpPr/>
          <p:nvPr/>
        </p:nvSpPr>
        <p:spPr>
          <a:xfrm>
            <a:off x="3491880" y="841978"/>
            <a:ext cx="742035" cy="502550"/>
          </a:xfrm>
          <a:prstGeom prst="homePlate">
            <a:avLst>
              <a:gd name="adj" fmla="val 15810"/>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uniques</a:t>
            </a:r>
          </a:p>
        </p:txBody>
      </p:sp>
      <p:sp>
        <p:nvSpPr>
          <p:cNvPr id="18" name="Rectangle 17"/>
          <p:cNvSpPr/>
          <p:nvPr/>
        </p:nvSpPr>
        <p:spPr>
          <a:xfrm>
            <a:off x="6872304" y="841976"/>
            <a:ext cx="2160241" cy="502551"/>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Dans le cas de notre client boursicoteur, celui-ci n’a pas bénéficié de services de cette nature et n’a donc pas eu de frais correspondant.</a:t>
            </a:r>
          </a:p>
        </p:txBody>
      </p:sp>
      <p:sp>
        <p:nvSpPr>
          <p:cNvPr id="19" name="Rectangle 18"/>
          <p:cNvSpPr/>
          <p:nvPr/>
        </p:nvSpPr>
        <p:spPr>
          <a:xfrm>
            <a:off x="4126959" y="1389226"/>
            <a:ext cx="2684148" cy="597330"/>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Ces frais sont applicables périodiquement tout au long de la détention du produit financier et portent sur les services dont bénéficie le client tout au long de leur détention : service de gestion / conseil, gestion des PEA, les frais liés au Service de Règlement Différé, .... </a:t>
            </a:r>
          </a:p>
        </p:txBody>
      </p:sp>
      <p:sp>
        <p:nvSpPr>
          <p:cNvPr id="20" name="Pentagone 19"/>
          <p:cNvSpPr/>
          <p:nvPr/>
        </p:nvSpPr>
        <p:spPr>
          <a:xfrm>
            <a:off x="3495831" y="1389226"/>
            <a:ext cx="742035" cy="597329"/>
          </a:xfrm>
          <a:prstGeom prst="homePlate">
            <a:avLst>
              <a:gd name="adj" fmla="val 13636"/>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récurrents</a:t>
            </a:r>
          </a:p>
        </p:txBody>
      </p:sp>
      <p:sp>
        <p:nvSpPr>
          <p:cNvPr id="21" name="Rectangle 20"/>
          <p:cNvSpPr/>
          <p:nvPr/>
        </p:nvSpPr>
        <p:spPr>
          <a:xfrm>
            <a:off x="6876255" y="1389225"/>
            <a:ext cx="2160241" cy="597330"/>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Dans le cas de notre client boursicoteur, celui-ci n’a pas bénéficié de services de cette nature et n’a donc pas eu de frais correspondant</a:t>
            </a:r>
            <a:r>
              <a:rPr lang="fr-FR" sz="600" dirty="0" smtClean="0">
                <a:solidFill>
                  <a:schemeClr val="dk1"/>
                </a:solidFill>
                <a:latin typeface="Calibri" panose="020F0502020204030204" pitchFamily="34" charset="0"/>
                <a:cs typeface="Calibri" panose="020F0502020204030204" pitchFamily="34" charset="0"/>
              </a:rPr>
              <a:t>. </a:t>
            </a:r>
            <a:endParaRPr lang="fr-FR" sz="600" dirty="0">
              <a:solidFill>
                <a:schemeClr val="dk1"/>
              </a:solidFill>
              <a:latin typeface="Calibri" panose="020F0502020204030204" pitchFamily="34" charset="0"/>
              <a:cs typeface="Calibri" panose="020F0502020204030204" pitchFamily="34" charset="0"/>
            </a:endParaRPr>
          </a:p>
        </p:txBody>
      </p:sp>
      <p:sp>
        <p:nvSpPr>
          <p:cNvPr id="22" name="Rectangle 21"/>
          <p:cNvSpPr/>
          <p:nvPr/>
        </p:nvSpPr>
        <p:spPr>
          <a:xfrm>
            <a:off x="4126959" y="2031499"/>
            <a:ext cx="2684148" cy="464098"/>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Il s’agit des frais liés à un service  d’investissement déterminé, comme les droits de garde ou les frais de recherche de document par exemple ;</a:t>
            </a:r>
          </a:p>
        </p:txBody>
      </p:sp>
      <p:sp>
        <p:nvSpPr>
          <p:cNvPr id="23" name="Pentagone 22"/>
          <p:cNvSpPr/>
          <p:nvPr/>
        </p:nvSpPr>
        <p:spPr>
          <a:xfrm>
            <a:off x="3495831" y="2031501"/>
            <a:ext cx="742035" cy="464097"/>
          </a:xfrm>
          <a:prstGeom prst="homePlate">
            <a:avLst>
              <a:gd name="adj" fmla="val 16551"/>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auxiliaires</a:t>
            </a:r>
          </a:p>
        </p:txBody>
      </p:sp>
      <p:sp>
        <p:nvSpPr>
          <p:cNvPr id="24" name="Rectangle 23"/>
          <p:cNvSpPr/>
          <p:nvPr/>
        </p:nvSpPr>
        <p:spPr>
          <a:xfrm>
            <a:off x="6876255" y="2031498"/>
            <a:ext cx="2160241" cy="464098"/>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Dans le cas de notre client boursicoteur les </a:t>
            </a:r>
            <a:r>
              <a:rPr lang="fr-FR" sz="600" dirty="0" smtClean="0">
                <a:solidFill>
                  <a:schemeClr val="dk1"/>
                </a:solidFill>
                <a:latin typeface="Calibri" panose="020F0502020204030204" pitchFamily="34" charset="0"/>
                <a:cs typeface="Calibri" panose="020F0502020204030204" pitchFamily="34" charset="0"/>
              </a:rPr>
              <a:t>172,10 </a:t>
            </a:r>
            <a:r>
              <a:rPr lang="fr-FR" sz="600" dirty="0">
                <a:solidFill>
                  <a:schemeClr val="dk1"/>
                </a:solidFill>
                <a:latin typeface="Calibri" panose="020F0502020204030204" pitchFamily="34" charset="0"/>
                <a:cs typeface="Calibri" panose="020F0502020204030204" pitchFamily="34" charset="0"/>
              </a:rPr>
              <a:t>€ correspondent aux Droits de Garde : rémunération perçue au titre de la conservation des titres et pour les services relatifs aux titres (paiement des coupons ou des dividendes, suivi des opérations sur titres, ….)</a:t>
            </a:r>
          </a:p>
        </p:txBody>
      </p:sp>
      <p:sp>
        <p:nvSpPr>
          <p:cNvPr id="25" name="Rectangle 24"/>
          <p:cNvSpPr/>
          <p:nvPr/>
        </p:nvSpPr>
        <p:spPr>
          <a:xfrm>
            <a:off x="4126959" y="2534055"/>
            <a:ext cx="2684148" cy="697889"/>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Ce sont tous les frais qui ont directement trait à l’opération sur titres effectuée, ou qui résultent de l’acquisition ou de la vente d’un investissement ; Ils peuvent comprendre les commissions Banque, les courtages Broker, les droits d'entrée / sortie acquis au distributeur, auxquels peuvent s'ajouter, selon cas, les frais liés aux prorogations du Service de Règlement Différé ainsi que les impôts, taxes et les commissions de change. </a:t>
            </a:r>
          </a:p>
        </p:txBody>
      </p:sp>
      <p:sp>
        <p:nvSpPr>
          <p:cNvPr id="26" name="Pentagone 25"/>
          <p:cNvSpPr/>
          <p:nvPr/>
        </p:nvSpPr>
        <p:spPr>
          <a:xfrm>
            <a:off x="3495831" y="2534056"/>
            <a:ext cx="742035" cy="697888"/>
          </a:xfrm>
          <a:prstGeom prst="homePlate">
            <a:avLst>
              <a:gd name="adj" fmla="val 10656"/>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Frais de transactions</a:t>
            </a:r>
          </a:p>
        </p:txBody>
      </p:sp>
      <p:sp>
        <p:nvSpPr>
          <p:cNvPr id="27" name="Rectangle 26"/>
          <p:cNvSpPr/>
          <p:nvPr/>
        </p:nvSpPr>
        <p:spPr>
          <a:xfrm>
            <a:off x="6876255" y="2534054"/>
            <a:ext cx="2160241" cy="697889"/>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Dans le cas de notre client boursicoteur, les </a:t>
            </a:r>
            <a:r>
              <a:rPr lang="fr-FR" sz="600" dirty="0" smtClean="0">
                <a:solidFill>
                  <a:schemeClr val="dk1"/>
                </a:solidFill>
                <a:latin typeface="Calibri" panose="020F0502020204030204" pitchFamily="34" charset="0"/>
                <a:cs typeface="Calibri" panose="020F0502020204030204" pitchFamily="34" charset="0"/>
              </a:rPr>
              <a:t>71,18€ </a:t>
            </a:r>
            <a:r>
              <a:rPr lang="fr-FR" sz="600" dirty="0">
                <a:solidFill>
                  <a:schemeClr val="dk1"/>
                </a:solidFill>
                <a:latin typeface="Calibri" panose="020F0502020204030204" pitchFamily="34" charset="0"/>
                <a:cs typeface="Calibri" panose="020F0502020204030204" pitchFamily="34" charset="0"/>
              </a:rPr>
              <a:t>correspondent aux frais des opérations de Bourse passées sur la période : des achats / ventes au </a:t>
            </a:r>
            <a:r>
              <a:rPr lang="fr-FR" sz="600" dirty="0" smtClean="0">
                <a:solidFill>
                  <a:schemeClr val="dk1"/>
                </a:solidFill>
                <a:latin typeface="Calibri" panose="020F0502020204030204" pitchFamily="34" charset="0"/>
                <a:cs typeface="Calibri" panose="020F0502020204030204" pitchFamily="34" charset="0"/>
              </a:rPr>
              <a:t>comptant. </a:t>
            </a:r>
            <a:r>
              <a:rPr lang="fr-FR" sz="600" dirty="0">
                <a:solidFill>
                  <a:schemeClr val="dk1"/>
                </a:solidFill>
                <a:latin typeface="Calibri" panose="020F0502020204030204" pitchFamily="34" charset="0"/>
                <a:cs typeface="Calibri" panose="020F0502020204030204" pitchFamily="34" charset="0"/>
              </a:rPr>
              <a:t>Ces frais comprennent également la rémunération des brokers pour l’exécution des ordres ainsi que </a:t>
            </a:r>
            <a:r>
              <a:rPr lang="fr-FR" sz="600" dirty="0" smtClean="0">
                <a:solidFill>
                  <a:schemeClr val="dk1"/>
                </a:solidFill>
                <a:latin typeface="Calibri" panose="020F0502020204030204" pitchFamily="34" charset="0"/>
                <a:cs typeface="Calibri" panose="020F0502020204030204" pitchFamily="34" charset="0"/>
              </a:rPr>
              <a:t>le cas échéant les </a:t>
            </a:r>
            <a:r>
              <a:rPr lang="fr-FR" sz="600" dirty="0">
                <a:solidFill>
                  <a:schemeClr val="dk1"/>
                </a:solidFill>
                <a:latin typeface="Calibri" panose="020F0502020204030204" pitchFamily="34" charset="0"/>
                <a:cs typeface="Calibri" panose="020F0502020204030204" pitchFamily="34" charset="0"/>
              </a:rPr>
              <a:t>différents impôts &amp; taxes afférents.</a:t>
            </a:r>
          </a:p>
        </p:txBody>
      </p:sp>
      <p:sp>
        <p:nvSpPr>
          <p:cNvPr id="31" name="Rectangle 30"/>
          <p:cNvSpPr/>
          <p:nvPr/>
        </p:nvSpPr>
        <p:spPr>
          <a:xfrm>
            <a:off x="4129494" y="3270153"/>
            <a:ext cx="2684148" cy="668037"/>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Elles sont versées par la société de gestion à la Banque au titre du service de conseil en investissement. Elles rémunèrent la Banque notamment au titre de son activité de distribution, de conseil et d’accompagnement du client tout au long de la détention de l’instrument financier ou du service. Elles permettent d’assurer l’amélioration de la qualité des services fournis à la clientèle. </a:t>
            </a:r>
          </a:p>
          <a:p>
            <a:r>
              <a:rPr lang="fr-FR" sz="600" b="1" dirty="0">
                <a:solidFill>
                  <a:schemeClr val="dk1"/>
                </a:solidFill>
                <a:latin typeface="Calibri" panose="020F0502020204030204" pitchFamily="34" charset="0"/>
                <a:cs typeface="Calibri" panose="020F0502020204030204" pitchFamily="34" charset="0"/>
              </a:rPr>
              <a:t>Ces frais sont compris dans le prix du produit : le client ne les paye pas directement mais ils impactent le rendement du produit souscrit.</a:t>
            </a:r>
          </a:p>
        </p:txBody>
      </p:sp>
      <p:sp>
        <p:nvSpPr>
          <p:cNvPr id="32" name="Pentagone 31"/>
          <p:cNvSpPr/>
          <p:nvPr/>
        </p:nvSpPr>
        <p:spPr>
          <a:xfrm>
            <a:off x="3498365" y="3270153"/>
            <a:ext cx="750775" cy="668037"/>
          </a:xfrm>
          <a:prstGeom prst="homePlate">
            <a:avLst>
              <a:gd name="adj" fmla="val 12863"/>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Commissions de distribution versées à l’établissement</a:t>
            </a:r>
          </a:p>
        </p:txBody>
      </p:sp>
      <p:sp>
        <p:nvSpPr>
          <p:cNvPr id="33" name="Rectangle 32"/>
          <p:cNvSpPr/>
          <p:nvPr/>
        </p:nvSpPr>
        <p:spPr>
          <a:xfrm>
            <a:off x="6878789" y="3263916"/>
            <a:ext cx="2160241" cy="675986"/>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Notre client boursicoteur ayant exclusivement investi en titre vifs, la banque n’a perçu aucune commission de distribution au titre de ses investissements.</a:t>
            </a:r>
          </a:p>
        </p:txBody>
      </p:sp>
      <p:sp>
        <p:nvSpPr>
          <p:cNvPr id="34" name="Rectangle 33"/>
          <p:cNvSpPr/>
          <p:nvPr/>
        </p:nvSpPr>
        <p:spPr>
          <a:xfrm>
            <a:off x="4129493" y="3996405"/>
            <a:ext cx="2684148" cy="804580"/>
          </a:xfrm>
          <a:prstGeom prst="rect">
            <a:avLst/>
          </a:prstGeom>
          <a:solidFill>
            <a:srgbClr val="EAEAEA"/>
          </a:solidFill>
          <a:ln>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r>
              <a:rPr lang="fr-FR" sz="600" dirty="0">
                <a:solidFill>
                  <a:schemeClr val="dk1"/>
                </a:solidFill>
                <a:latin typeface="Calibri" panose="020F0502020204030204" pitchFamily="34" charset="0"/>
                <a:cs typeface="Calibri" panose="020F0502020204030204" pitchFamily="34" charset="0"/>
              </a:rPr>
              <a:t>Directement liés à un produit financier, ces frais sont perçus par le producteur/ fournisseur de ce produit, par exemple la société de gestion d'un fond de placement.  Ils comprennent les frais courants qui rémunèrent la société de gestion pour la gestion du fond et, le cas échéant, des frais externes (dépositaires, commissaire aux comptes, …) ainsi que les  frais de transaction correspondant aux frais acquittés par le fonds pour l'achat ou la vente de parts ou d'actions ou de titres en direct.</a:t>
            </a:r>
          </a:p>
          <a:p>
            <a:r>
              <a:rPr lang="fr-FR" sz="600" b="1" dirty="0">
                <a:solidFill>
                  <a:schemeClr val="dk1"/>
                </a:solidFill>
                <a:latin typeface="Calibri" panose="020F0502020204030204" pitchFamily="34" charset="0"/>
                <a:cs typeface="Calibri" panose="020F0502020204030204" pitchFamily="34" charset="0"/>
              </a:rPr>
              <a:t>Ces frais sont compris dans le prix du produit : le client ne les paye pas directement mais ils impactent le rendement du produit souscrit.</a:t>
            </a:r>
          </a:p>
        </p:txBody>
      </p:sp>
      <p:sp>
        <p:nvSpPr>
          <p:cNvPr id="35" name="Pentagone 34"/>
          <p:cNvSpPr/>
          <p:nvPr/>
        </p:nvSpPr>
        <p:spPr>
          <a:xfrm>
            <a:off x="3498364" y="3996405"/>
            <a:ext cx="750775" cy="804580"/>
          </a:xfrm>
          <a:prstGeom prst="homePlate">
            <a:avLst>
              <a:gd name="adj" fmla="val 12070"/>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600" b="1" dirty="0">
                <a:latin typeface="Calibri" panose="020F0502020204030204" pitchFamily="34" charset="0"/>
                <a:cs typeface="Calibri" panose="020F0502020204030204" pitchFamily="34" charset="0"/>
              </a:rPr>
              <a:t>Coûts et frais indirects liés aux instruments financiers</a:t>
            </a:r>
          </a:p>
        </p:txBody>
      </p:sp>
      <p:sp>
        <p:nvSpPr>
          <p:cNvPr id="36" name="Rectangle 35"/>
          <p:cNvSpPr/>
          <p:nvPr/>
        </p:nvSpPr>
        <p:spPr>
          <a:xfrm>
            <a:off x="6878788" y="3990617"/>
            <a:ext cx="2160241" cy="814154"/>
          </a:xfrm>
          <a:prstGeom prst="rect">
            <a:avLst/>
          </a:prstGeom>
          <a:solidFill>
            <a:schemeClr val="accent3">
              <a:lumMod val="20000"/>
              <a:lumOff val="80000"/>
              <a:alpha val="63922"/>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600" dirty="0">
                <a:solidFill>
                  <a:schemeClr val="dk1"/>
                </a:solidFill>
                <a:latin typeface="Calibri" panose="020F0502020204030204" pitchFamily="34" charset="0"/>
                <a:cs typeface="Calibri" panose="020F0502020204030204" pitchFamily="34" charset="0"/>
              </a:rPr>
              <a:t>Notre client boursicoteur ayant exclusivement investi en titre vifs, il n’y a pas eu de tels frais supportés par les valeurs qu’il détient.</a:t>
            </a:r>
          </a:p>
        </p:txBody>
      </p:sp>
      <p:sp>
        <p:nvSpPr>
          <p:cNvPr id="41" name="ZoneTexte 40">
            <a:extLst>
              <a:ext uri="{FF2B5EF4-FFF2-40B4-BE49-F238E27FC236}">
                <a16:creationId xmlns:a16="http://schemas.microsoft.com/office/drawing/2014/main" xmlns="" id="{4C335C0E-1BFE-40FA-86B5-831AE5715ECA}"/>
              </a:ext>
            </a:extLst>
          </p:cNvPr>
          <p:cNvSpPr txBox="1">
            <a:spLocks noChangeArrowheads="1"/>
          </p:cNvSpPr>
          <p:nvPr/>
        </p:nvSpPr>
        <p:spPr>
          <a:xfrm>
            <a:off x="422035" y="4409980"/>
            <a:ext cx="2970290" cy="564648"/>
          </a:xfrm>
          <a:prstGeom prst="roundRect">
            <a:avLst>
              <a:gd name="adj" fmla="val 9070"/>
            </a:avLst>
          </a:prstGeom>
          <a:noFill/>
          <a:extLst/>
        </p:spPr>
        <p:txBody>
          <a:bodyPr wrap="square" lIns="0" tIns="60957" rIns="0" bIns="60957" rtlCol="0">
            <a:spAutoFit/>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lgn="ctr" defTabSz="1219140">
              <a:spcBef>
                <a:spcPts val="600"/>
              </a:spcBef>
            </a:pPr>
            <a:r>
              <a:rPr lang="fr-FR" sz="900" b="1" dirty="0">
                <a:solidFill>
                  <a:srgbClr val="B14EB5"/>
                </a:solidFill>
                <a:latin typeface="Segoe Print" panose="02000600000000000000" pitchFamily="2" charset="0"/>
              </a:rPr>
              <a:t>Notre client boursicoteur n’ayant investi qu’en actions, seule cette rubrique et restituée et reprend les frais de </a:t>
            </a:r>
            <a:r>
              <a:rPr lang="fr-FR" sz="900" b="1" dirty="0" smtClean="0">
                <a:solidFill>
                  <a:srgbClr val="B14EB5"/>
                </a:solidFill>
                <a:latin typeface="Segoe Print" panose="02000600000000000000" pitchFamily="2" charset="0"/>
              </a:rPr>
              <a:t>transaction </a:t>
            </a:r>
            <a:r>
              <a:rPr lang="fr-FR" sz="900" b="1" dirty="0">
                <a:solidFill>
                  <a:srgbClr val="B14EB5"/>
                </a:solidFill>
                <a:latin typeface="Segoe Print" panose="02000600000000000000" pitchFamily="2" charset="0"/>
              </a:rPr>
              <a:t>correspondants.</a:t>
            </a:r>
          </a:p>
        </p:txBody>
      </p:sp>
      <p:grpSp>
        <p:nvGrpSpPr>
          <p:cNvPr id="42" name="Groupe 41">
            <a:extLst>
              <a:ext uri="{FF2B5EF4-FFF2-40B4-BE49-F238E27FC236}">
                <a16:creationId xmlns:a16="http://schemas.microsoft.com/office/drawing/2014/main" xmlns="" id="{04B524C2-7C74-49E8-BA3C-331229621793}"/>
              </a:ext>
            </a:extLst>
          </p:cNvPr>
          <p:cNvGrpSpPr/>
          <p:nvPr/>
        </p:nvGrpSpPr>
        <p:grpSpPr>
          <a:xfrm rot="11260961" flipV="1">
            <a:off x="80343" y="4488886"/>
            <a:ext cx="265330" cy="141003"/>
            <a:chOff x="5753205" y="5582317"/>
            <a:chExt cx="568213" cy="511246"/>
          </a:xfrm>
          <a:solidFill>
            <a:srgbClr val="B14EB5"/>
          </a:solidFill>
        </p:grpSpPr>
        <p:sp>
          <p:nvSpPr>
            <p:cNvPr id="43" name="Forme libre 57">
              <a:extLst>
                <a:ext uri="{FF2B5EF4-FFF2-40B4-BE49-F238E27FC236}">
                  <a16:creationId xmlns:a16="http://schemas.microsoft.com/office/drawing/2014/main" xmlns="" id="{68AC5B8A-DEA7-44F8-B024-6B80B11F7AA6}"/>
                </a:ext>
              </a:extLst>
            </p:cNvPr>
            <p:cNvSpPr/>
            <p:nvPr/>
          </p:nvSpPr>
          <p:spPr bwMode="auto">
            <a:xfrm flipH="1">
              <a:off x="5872812" y="5582317"/>
              <a:ext cx="448606" cy="367280"/>
            </a:xfrm>
            <a:custGeom>
              <a:avLst/>
              <a:gdLst>
                <a:gd name="connsiteX0" fmla="*/ 0 w 640080"/>
                <a:gd name="connsiteY0" fmla="*/ 0 h 142250"/>
                <a:gd name="connsiteX1" fmla="*/ 355600 w 640080"/>
                <a:gd name="connsiteY1" fmla="*/ 132080 h 142250"/>
                <a:gd name="connsiteX2" fmla="*/ 640080 w 640080"/>
                <a:gd name="connsiteY2" fmla="*/ 132080 h 142250"/>
                <a:gd name="connsiteX0" fmla="*/ 0 w 640080"/>
                <a:gd name="connsiteY0" fmla="*/ 0 h 142250"/>
                <a:gd name="connsiteX1" fmla="*/ 254000 w 640080"/>
                <a:gd name="connsiteY1" fmla="*/ 132080 h 142250"/>
                <a:gd name="connsiteX2" fmla="*/ 640080 w 640080"/>
                <a:gd name="connsiteY2" fmla="*/ 132080 h 142250"/>
                <a:gd name="connsiteX0" fmla="*/ 0 w 640080"/>
                <a:gd name="connsiteY0" fmla="*/ 0 h 158920"/>
                <a:gd name="connsiteX1" fmla="*/ 274320 w 640080"/>
                <a:gd name="connsiteY1" fmla="*/ 152400 h 158920"/>
                <a:gd name="connsiteX2" fmla="*/ 640080 w 640080"/>
                <a:gd name="connsiteY2" fmla="*/ 132080 h 158920"/>
                <a:gd name="connsiteX0" fmla="*/ 0 w 640080"/>
                <a:gd name="connsiteY0" fmla="*/ 0 h 135889"/>
                <a:gd name="connsiteX1" fmla="*/ 274320 w 640080"/>
                <a:gd name="connsiteY1" fmla="*/ 121920 h 135889"/>
                <a:gd name="connsiteX2" fmla="*/ 640080 w 640080"/>
                <a:gd name="connsiteY2" fmla="*/ 132080 h 135889"/>
                <a:gd name="connsiteX0" fmla="*/ 0 w 640080"/>
                <a:gd name="connsiteY0" fmla="*/ 0 h 134372"/>
                <a:gd name="connsiteX1" fmla="*/ 193040 w 640080"/>
                <a:gd name="connsiteY1" fmla="*/ 118480 h 134372"/>
                <a:gd name="connsiteX2" fmla="*/ 640080 w 640080"/>
                <a:gd name="connsiteY2" fmla="*/ 132080 h 134372"/>
                <a:gd name="connsiteX0" fmla="*/ 0 w 619760"/>
                <a:gd name="connsiteY0" fmla="*/ 0 h 141612"/>
                <a:gd name="connsiteX1" fmla="*/ 172720 w 619760"/>
                <a:gd name="connsiteY1" fmla="*/ 125360 h 141612"/>
                <a:gd name="connsiteX2" fmla="*/ 619760 w 619760"/>
                <a:gd name="connsiteY2" fmla="*/ 138960 h 141612"/>
                <a:gd name="connsiteX0" fmla="*/ 0 w 619760"/>
                <a:gd name="connsiteY0" fmla="*/ 0 h 141612"/>
                <a:gd name="connsiteX1" fmla="*/ 172720 w 619760"/>
                <a:gd name="connsiteY1" fmla="*/ 125360 h 141612"/>
                <a:gd name="connsiteX2" fmla="*/ 619760 w 619760"/>
                <a:gd name="connsiteY2" fmla="*/ 138960 h 141612"/>
              </a:gdLst>
              <a:ahLst/>
              <a:cxnLst>
                <a:cxn ang="0">
                  <a:pos x="connsiteX0" y="connsiteY0"/>
                </a:cxn>
                <a:cxn ang="0">
                  <a:pos x="connsiteX1" y="connsiteY1"/>
                </a:cxn>
                <a:cxn ang="0">
                  <a:pos x="connsiteX2" y="connsiteY2"/>
                </a:cxn>
              </a:cxnLst>
              <a:rect l="l" t="t" r="r" b="b"/>
              <a:pathLst>
                <a:path w="619760" h="141612">
                  <a:moveTo>
                    <a:pt x="0" y="0"/>
                  </a:moveTo>
                  <a:cubicBezTo>
                    <a:pt x="12700" y="65353"/>
                    <a:pt x="69427" y="102200"/>
                    <a:pt x="172720" y="125360"/>
                  </a:cubicBezTo>
                  <a:cubicBezTo>
                    <a:pt x="276013" y="148520"/>
                    <a:pt x="568960" y="140653"/>
                    <a:pt x="619760" y="13896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sp>
          <p:nvSpPr>
            <p:cNvPr id="44" name="Forme libre 58">
              <a:extLst>
                <a:ext uri="{FF2B5EF4-FFF2-40B4-BE49-F238E27FC236}">
                  <a16:creationId xmlns:a16="http://schemas.microsoft.com/office/drawing/2014/main" xmlns="" id="{6043818B-49CC-4867-ADEA-44D203E28384}"/>
                </a:ext>
              </a:extLst>
            </p:cNvPr>
            <p:cNvSpPr/>
            <p:nvPr/>
          </p:nvSpPr>
          <p:spPr bwMode="auto">
            <a:xfrm flipH="1">
              <a:off x="5753205" y="5805630"/>
              <a:ext cx="239213" cy="287933"/>
            </a:xfrm>
            <a:custGeom>
              <a:avLst/>
              <a:gdLst>
                <a:gd name="connsiteX0" fmla="*/ 0 w 223602"/>
                <a:gd name="connsiteY0" fmla="*/ 0 h 274320"/>
                <a:gd name="connsiteX1" fmla="*/ 71120 w 223602"/>
                <a:gd name="connsiteY1" fmla="*/ 81280 h 274320"/>
                <a:gd name="connsiteX2" fmla="*/ 223520 w 223602"/>
                <a:gd name="connsiteY2" fmla="*/ 142240 h 274320"/>
                <a:gd name="connsiteX3" fmla="*/ 91440 w 223602"/>
                <a:gd name="connsiteY3" fmla="*/ 193040 h 274320"/>
                <a:gd name="connsiteX4" fmla="*/ 20320 w 223602"/>
                <a:gd name="connsiteY4" fmla="*/ 274320 h 274320"/>
                <a:gd name="connsiteX0" fmla="*/ 0 w 223719"/>
                <a:gd name="connsiteY0" fmla="*/ 0 h 274320"/>
                <a:gd name="connsiteX1" fmla="*/ 71120 w 223719"/>
                <a:gd name="connsiteY1" fmla="*/ 81280 h 274320"/>
                <a:gd name="connsiteX2" fmla="*/ 223520 w 223719"/>
                <a:gd name="connsiteY2" fmla="*/ 142240 h 274320"/>
                <a:gd name="connsiteX3" fmla="*/ 101600 w 223719"/>
                <a:gd name="connsiteY3" fmla="*/ 213360 h 274320"/>
                <a:gd name="connsiteX4" fmla="*/ 20320 w 223719"/>
                <a:gd name="connsiteY4" fmla="*/ 274320 h 27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19" h="274320">
                  <a:moveTo>
                    <a:pt x="0" y="0"/>
                  </a:moveTo>
                  <a:cubicBezTo>
                    <a:pt x="16933" y="28786"/>
                    <a:pt x="33867" y="57573"/>
                    <a:pt x="71120" y="81280"/>
                  </a:cubicBezTo>
                  <a:cubicBezTo>
                    <a:pt x="108373" y="104987"/>
                    <a:pt x="218440" y="120227"/>
                    <a:pt x="223520" y="142240"/>
                  </a:cubicBezTo>
                  <a:cubicBezTo>
                    <a:pt x="228600" y="164253"/>
                    <a:pt x="135467" y="191347"/>
                    <a:pt x="101600" y="213360"/>
                  </a:cubicBezTo>
                  <a:cubicBezTo>
                    <a:pt x="67733" y="235373"/>
                    <a:pt x="38946" y="244686"/>
                    <a:pt x="20320" y="27432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grpSp>
      <p:pic>
        <p:nvPicPr>
          <p:cNvPr id="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789" y="944574"/>
            <a:ext cx="3133908" cy="242165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84" y="3567526"/>
            <a:ext cx="3133908" cy="8764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p:cNvPicPr>
            <a:picLocks noChangeAspect="1"/>
          </p:cNvPicPr>
          <p:nvPr/>
        </p:nvPicPr>
        <p:blipFill>
          <a:blip r:embed="rId5"/>
          <a:stretch>
            <a:fillRect/>
          </a:stretch>
        </p:blipFill>
        <p:spPr>
          <a:xfrm>
            <a:off x="1097095" y="13011"/>
            <a:ext cx="2322777" cy="865707"/>
          </a:xfrm>
          <a:prstGeom prst="rect">
            <a:avLst/>
          </a:prstGeom>
        </p:spPr>
      </p:pic>
    </p:spTree>
    <p:extLst>
      <p:ext uri="{BB962C8B-B14F-4D97-AF65-F5344CB8AC3E}">
        <p14:creationId xmlns:p14="http://schemas.microsoft.com/office/powerpoint/2010/main" val="797117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253902" y="1"/>
            <a:ext cx="373882" cy="4850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789" y="944574"/>
            <a:ext cx="3133908" cy="242165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46710" y="771550"/>
            <a:ext cx="320435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chemeClr val="accent1"/>
                </a:solidFill>
              </a:rPr>
              <a:t>1</a:t>
            </a:r>
            <a:r>
              <a:rPr lang="fr-FR" sz="600" b="1" i="1" baseline="30000" dirty="0">
                <a:solidFill>
                  <a:schemeClr val="accent1"/>
                </a:solidFill>
              </a:rPr>
              <a:t>ère</a:t>
            </a:r>
            <a:r>
              <a:rPr lang="fr-FR" sz="600" b="1" i="1" dirty="0">
                <a:solidFill>
                  <a:schemeClr val="accent1"/>
                </a:solidFill>
              </a:rPr>
              <a:t> page du relevé ex-post</a:t>
            </a:r>
          </a:p>
        </p:txBody>
      </p:sp>
      <p:sp>
        <p:nvSpPr>
          <p:cNvPr id="9" name="Rectangle 8"/>
          <p:cNvSpPr/>
          <p:nvPr/>
        </p:nvSpPr>
        <p:spPr>
          <a:xfrm>
            <a:off x="3491880" y="149900"/>
            <a:ext cx="5540664" cy="400110"/>
          </a:xfrm>
          <a:prstGeom prst="rect">
            <a:avLst/>
          </a:prstGeom>
        </p:spPr>
        <p:txBody>
          <a:bodyPr wrap="square">
            <a:spAutoFit/>
          </a:bodyPr>
          <a:lstStyle/>
          <a:p>
            <a:r>
              <a:rPr lang="fr-FR" sz="1100" b="1" kern="1200" dirty="0" smtClean="0">
                <a:solidFill>
                  <a:schemeClr val="accent1"/>
                </a:solidFill>
                <a:latin typeface="+mn-lt"/>
                <a:ea typeface="+mn-ea"/>
                <a:cs typeface="+mn-cs"/>
              </a:rPr>
              <a:t>Détail </a:t>
            </a:r>
            <a:r>
              <a:rPr lang="fr-FR" sz="1100" b="1" kern="1200" dirty="0">
                <a:solidFill>
                  <a:schemeClr val="accent1"/>
                </a:solidFill>
                <a:latin typeface="+mn-lt"/>
                <a:ea typeface="+mn-ea"/>
                <a:cs typeface="+mn-cs"/>
              </a:rPr>
              <a:t>des frais </a:t>
            </a:r>
            <a:r>
              <a:rPr lang="fr-FR" sz="1100" b="1" kern="1200" dirty="0">
                <a:solidFill>
                  <a:schemeClr val="accent1"/>
                </a:solidFill>
                <a:latin typeface="+mn-lt"/>
                <a:ea typeface="+mn-ea"/>
                <a:cs typeface="+mn-cs"/>
                <a:sym typeface="Wingdings" panose="05000000000000000000" pitchFamily="2" charset="2"/>
              </a:rPr>
              <a:t>: </a:t>
            </a:r>
            <a:r>
              <a:rPr lang="fr-FR" sz="900" i="1" kern="1200" dirty="0">
                <a:solidFill>
                  <a:schemeClr val="accent1"/>
                </a:solidFill>
                <a:latin typeface="+mn-lt"/>
                <a:ea typeface="+mn-ea"/>
                <a:cs typeface="+mn-cs"/>
              </a:rPr>
              <a:t>à titre d’illustration pour notre cas </a:t>
            </a:r>
          </a:p>
          <a:p>
            <a:r>
              <a:rPr lang="fr-FR" sz="900" i="1" kern="1200" dirty="0">
                <a:solidFill>
                  <a:schemeClr val="accent1"/>
                </a:solidFill>
                <a:latin typeface="+mn-lt"/>
                <a:ea typeface="+mn-ea"/>
                <a:cs typeface="+mn-cs"/>
              </a:rPr>
              <a:t>&amp; </a:t>
            </a:r>
            <a:r>
              <a:rPr lang="fr-FR" sz="900" i="1" u="sng" kern="1200" dirty="0">
                <a:solidFill>
                  <a:schemeClr val="accent1"/>
                </a:solidFill>
                <a:latin typeface="+mn-lt"/>
                <a:ea typeface="+mn-ea"/>
                <a:cs typeface="+mn-cs"/>
              </a:rPr>
              <a:t>uniquement dans le cas où le client demanderait explicitement </a:t>
            </a:r>
            <a:r>
              <a:rPr lang="fr-FR" sz="900" i="1" kern="1200" dirty="0">
                <a:solidFill>
                  <a:schemeClr val="accent1"/>
                </a:solidFill>
                <a:latin typeface="+mn-lt"/>
                <a:ea typeface="+mn-ea"/>
                <a:cs typeface="+mn-cs"/>
              </a:rPr>
              <a:t>le détail des frais correspondants</a:t>
            </a:r>
          </a:p>
        </p:txBody>
      </p:sp>
      <p:sp>
        <p:nvSpPr>
          <p:cNvPr id="22" name="Rectangle à coins arrondis 21"/>
          <p:cNvSpPr/>
          <p:nvPr/>
        </p:nvSpPr>
        <p:spPr>
          <a:xfrm>
            <a:off x="196702" y="1810242"/>
            <a:ext cx="3389186" cy="442896"/>
          </a:xfrm>
          <a:prstGeom prst="roundRect">
            <a:avLst/>
          </a:prstGeom>
          <a:noFill/>
          <a:ln>
            <a:solidFill>
              <a:srgbClr val="B14E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4" name="Connecteur droit avec flèche 23"/>
          <p:cNvCxnSpPr>
            <a:stCxn id="22" idx="3"/>
          </p:cNvCxnSpPr>
          <p:nvPr/>
        </p:nvCxnSpPr>
        <p:spPr>
          <a:xfrm>
            <a:off x="3585888" y="2031690"/>
            <a:ext cx="194024" cy="0"/>
          </a:xfrm>
          <a:prstGeom prst="straightConnector1">
            <a:avLst/>
          </a:prstGeom>
          <a:ln>
            <a:solidFill>
              <a:srgbClr val="B14EB5"/>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rot="21351286">
            <a:off x="4970859" y="3824647"/>
            <a:ext cx="2582704" cy="516389"/>
          </a:xfrm>
          <a:prstGeom prst="rect">
            <a:avLst/>
          </a:prstGeom>
          <a:solidFill>
            <a:schemeClr val="accent3">
              <a:lumMod val="75000"/>
            </a:schemeClr>
          </a:solid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900" b="1" dirty="0">
                <a:solidFill>
                  <a:schemeClr val="bg1"/>
                </a:solidFill>
                <a:latin typeface="Calibri" panose="020F0502020204030204" pitchFamily="34" charset="0"/>
                <a:cs typeface="Calibri" panose="020F0502020204030204" pitchFamily="34" charset="0"/>
              </a:rPr>
              <a:t>Ces frais ont été prélevés tout au long de l’année en fonction des services dont a bénéficié le client et celui-ci en a été informé. </a:t>
            </a:r>
          </a:p>
        </p:txBody>
      </p:sp>
      <p:sp>
        <p:nvSpPr>
          <p:cNvPr id="20" name="ZoneTexte 19">
            <a:extLst>
              <a:ext uri="{FF2B5EF4-FFF2-40B4-BE49-F238E27FC236}">
                <a16:creationId xmlns:a16="http://schemas.microsoft.com/office/drawing/2014/main" xmlns="" id="{4C335C0E-1BFE-40FA-86B5-831AE5715ECA}"/>
              </a:ext>
            </a:extLst>
          </p:cNvPr>
          <p:cNvSpPr txBox="1">
            <a:spLocks noChangeArrowheads="1"/>
          </p:cNvSpPr>
          <p:nvPr/>
        </p:nvSpPr>
        <p:spPr>
          <a:xfrm>
            <a:off x="611188" y="3395239"/>
            <a:ext cx="3888804" cy="1226099"/>
          </a:xfrm>
          <a:prstGeom prst="roundRect">
            <a:avLst>
              <a:gd name="adj" fmla="val 9070"/>
            </a:avLst>
          </a:prstGeom>
          <a:noFill/>
          <a:extLst/>
        </p:spPr>
        <p:txBody>
          <a:bodyPr wrap="square" lIns="0" tIns="60957" rIns="0" bIns="60957" rtlCol="0">
            <a:spAutoFit/>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defTabSz="1219140">
              <a:spcBef>
                <a:spcPts val="600"/>
              </a:spcBef>
            </a:pPr>
            <a:r>
              <a:rPr lang="fr-FR" sz="900" b="1" dirty="0">
                <a:solidFill>
                  <a:srgbClr val="B14EB5"/>
                </a:solidFill>
                <a:latin typeface="Segoe Print" panose="02000600000000000000" pitchFamily="2" charset="0"/>
              </a:rPr>
              <a:t>Le détail des opérations comptabilisées sur la période permet de justifier les montants </a:t>
            </a:r>
            <a:r>
              <a:rPr lang="fr-FR" sz="900" b="1" dirty="0" smtClean="0">
                <a:solidFill>
                  <a:srgbClr val="B14EB5"/>
                </a:solidFill>
                <a:latin typeface="Segoe Print" panose="02000600000000000000" pitchFamily="2" charset="0"/>
              </a:rPr>
              <a:t>des </a:t>
            </a:r>
            <a:r>
              <a:rPr lang="fr-FR" sz="900" b="1" dirty="0">
                <a:solidFill>
                  <a:srgbClr val="B14EB5"/>
                </a:solidFill>
                <a:latin typeface="Segoe Print" panose="02000600000000000000" pitchFamily="2" charset="0"/>
              </a:rPr>
              <a:t>frais </a:t>
            </a:r>
            <a:r>
              <a:rPr lang="fr-FR" sz="900" b="1" dirty="0" smtClean="0">
                <a:solidFill>
                  <a:srgbClr val="B14EB5"/>
                </a:solidFill>
                <a:latin typeface="Segoe Print" panose="02000600000000000000" pitchFamily="2" charset="0"/>
              </a:rPr>
              <a:t>de transaction </a:t>
            </a:r>
            <a:r>
              <a:rPr lang="fr-FR" sz="900" b="1" dirty="0">
                <a:solidFill>
                  <a:srgbClr val="B14EB5"/>
                </a:solidFill>
                <a:latin typeface="Segoe Print" panose="02000600000000000000" pitchFamily="2" charset="0"/>
              </a:rPr>
              <a:t>restitués de manière agrégée sur le relevé ex-post.</a:t>
            </a:r>
          </a:p>
          <a:p>
            <a:pPr defTabSz="1219140">
              <a:spcBef>
                <a:spcPts val="600"/>
              </a:spcBef>
            </a:pPr>
            <a:r>
              <a:rPr lang="fr-FR" sz="900" b="1" dirty="0" smtClean="0">
                <a:solidFill>
                  <a:srgbClr val="B14EB5"/>
                </a:solidFill>
                <a:latin typeface="Segoe Print" panose="02000600000000000000" pitchFamily="2" charset="0"/>
              </a:rPr>
              <a:t>En </a:t>
            </a:r>
            <a:r>
              <a:rPr lang="fr-FR" sz="900" b="1" dirty="0">
                <a:solidFill>
                  <a:srgbClr val="B14EB5"/>
                </a:solidFill>
                <a:latin typeface="Segoe Print" panose="02000600000000000000" pitchFamily="2" charset="0"/>
              </a:rPr>
              <a:t>fonction des opérations, ces frais peuvent comprendre : la commission banque, le courtage broker, auxquels peuvent s'ajouter, selon les cas, </a:t>
            </a:r>
            <a:r>
              <a:rPr lang="fr-FR" sz="900" b="1" dirty="0" smtClean="0">
                <a:solidFill>
                  <a:srgbClr val="B14EB5"/>
                </a:solidFill>
                <a:latin typeface="Segoe Print" panose="02000600000000000000" pitchFamily="2" charset="0"/>
              </a:rPr>
              <a:t>les </a:t>
            </a:r>
            <a:r>
              <a:rPr lang="fr-FR" sz="900" b="1" dirty="0">
                <a:solidFill>
                  <a:srgbClr val="B14EB5"/>
                </a:solidFill>
                <a:latin typeface="Segoe Print" panose="02000600000000000000" pitchFamily="2" charset="0"/>
              </a:rPr>
              <a:t>impôts, taxes et les commissions de change. </a:t>
            </a:r>
          </a:p>
        </p:txBody>
      </p:sp>
      <p:grpSp>
        <p:nvGrpSpPr>
          <p:cNvPr id="21" name="Groupe 20">
            <a:extLst>
              <a:ext uri="{FF2B5EF4-FFF2-40B4-BE49-F238E27FC236}">
                <a16:creationId xmlns:a16="http://schemas.microsoft.com/office/drawing/2014/main" xmlns="" id="{04B524C2-7C74-49E8-BA3C-331229621793}"/>
              </a:ext>
            </a:extLst>
          </p:cNvPr>
          <p:cNvGrpSpPr/>
          <p:nvPr/>
        </p:nvGrpSpPr>
        <p:grpSpPr>
          <a:xfrm rot="10800000" flipV="1">
            <a:off x="281186" y="3440416"/>
            <a:ext cx="288032" cy="160358"/>
            <a:chOff x="5753205" y="5582317"/>
            <a:chExt cx="568213" cy="511246"/>
          </a:xfrm>
          <a:solidFill>
            <a:srgbClr val="B14EB5"/>
          </a:solidFill>
        </p:grpSpPr>
        <p:sp>
          <p:nvSpPr>
            <p:cNvPr id="23" name="Forme libre 57">
              <a:extLst>
                <a:ext uri="{FF2B5EF4-FFF2-40B4-BE49-F238E27FC236}">
                  <a16:creationId xmlns:a16="http://schemas.microsoft.com/office/drawing/2014/main" xmlns="" id="{68AC5B8A-DEA7-44F8-B024-6B80B11F7AA6}"/>
                </a:ext>
              </a:extLst>
            </p:cNvPr>
            <p:cNvSpPr/>
            <p:nvPr/>
          </p:nvSpPr>
          <p:spPr bwMode="auto">
            <a:xfrm flipH="1">
              <a:off x="5872812" y="5582317"/>
              <a:ext cx="448606" cy="367280"/>
            </a:xfrm>
            <a:custGeom>
              <a:avLst/>
              <a:gdLst>
                <a:gd name="connsiteX0" fmla="*/ 0 w 640080"/>
                <a:gd name="connsiteY0" fmla="*/ 0 h 142250"/>
                <a:gd name="connsiteX1" fmla="*/ 355600 w 640080"/>
                <a:gd name="connsiteY1" fmla="*/ 132080 h 142250"/>
                <a:gd name="connsiteX2" fmla="*/ 640080 w 640080"/>
                <a:gd name="connsiteY2" fmla="*/ 132080 h 142250"/>
                <a:gd name="connsiteX0" fmla="*/ 0 w 640080"/>
                <a:gd name="connsiteY0" fmla="*/ 0 h 142250"/>
                <a:gd name="connsiteX1" fmla="*/ 254000 w 640080"/>
                <a:gd name="connsiteY1" fmla="*/ 132080 h 142250"/>
                <a:gd name="connsiteX2" fmla="*/ 640080 w 640080"/>
                <a:gd name="connsiteY2" fmla="*/ 132080 h 142250"/>
                <a:gd name="connsiteX0" fmla="*/ 0 w 640080"/>
                <a:gd name="connsiteY0" fmla="*/ 0 h 158920"/>
                <a:gd name="connsiteX1" fmla="*/ 274320 w 640080"/>
                <a:gd name="connsiteY1" fmla="*/ 152400 h 158920"/>
                <a:gd name="connsiteX2" fmla="*/ 640080 w 640080"/>
                <a:gd name="connsiteY2" fmla="*/ 132080 h 158920"/>
                <a:gd name="connsiteX0" fmla="*/ 0 w 640080"/>
                <a:gd name="connsiteY0" fmla="*/ 0 h 135889"/>
                <a:gd name="connsiteX1" fmla="*/ 274320 w 640080"/>
                <a:gd name="connsiteY1" fmla="*/ 121920 h 135889"/>
                <a:gd name="connsiteX2" fmla="*/ 640080 w 640080"/>
                <a:gd name="connsiteY2" fmla="*/ 132080 h 135889"/>
                <a:gd name="connsiteX0" fmla="*/ 0 w 640080"/>
                <a:gd name="connsiteY0" fmla="*/ 0 h 134372"/>
                <a:gd name="connsiteX1" fmla="*/ 193040 w 640080"/>
                <a:gd name="connsiteY1" fmla="*/ 118480 h 134372"/>
                <a:gd name="connsiteX2" fmla="*/ 640080 w 640080"/>
                <a:gd name="connsiteY2" fmla="*/ 132080 h 134372"/>
                <a:gd name="connsiteX0" fmla="*/ 0 w 619760"/>
                <a:gd name="connsiteY0" fmla="*/ 0 h 141612"/>
                <a:gd name="connsiteX1" fmla="*/ 172720 w 619760"/>
                <a:gd name="connsiteY1" fmla="*/ 125360 h 141612"/>
                <a:gd name="connsiteX2" fmla="*/ 619760 w 619760"/>
                <a:gd name="connsiteY2" fmla="*/ 138960 h 141612"/>
                <a:gd name="connsiteX0" fmla="*/ 0 w 619760"/>
                <a:gd name="connsiteY0" fmla="*/ 0 h 141612"/>
                <a:gd name="connsiteX1" fmla="*/ 172720 w 619760"/>
                <a:gd name="connsiteY1" fmla="*/ 125360 h 141612"/>
                <a:gd name="connsiteX2" fmla="*/ 619760 w 619760"/>
                <a:gd name="connsiteY2" fmla="*/ 138960 h 141612"/>
              </a:gdLst>
              <a:ahLst/>
              <a:cxnLst>
                <a:cxn ang="0">
                  <a:pos x="connsiteX0" y="connsiteY0"/>
                </a:cxn>
                <a:cxn ang="0">
                  <a:pos x="connsiteX1" y="connsiteY1"/>
                </a:cxn>
                <a:cxn ang="0">
                  <a:pos x="connsiteX2" y="connsiteY2"/>
                </a:cxn>
              </a:cxnLst>
              <a:rect l="l" t="t" r="r" b="b"/>
              <a:pathLst>
                <a:path w="619760" h="141612">
                  <a:moveTo>
                    <a:pt x="0" y="0"/>
                  </a:moveTo>
                  <a:cubicBezTo>
                    <a:pt x="12700" y="65353"/>
                    <a:pt x="69427" y="102200"/>
                    <a:pt x="172720" y="125360"/>
                  </a:cubicBezTo>
                  <a:cubicBezTo>
                    <a:pt x="276013" y="148520"/>
                    <a:pt x="568960" y="140653"/>
                    <a:pt x="619760" y="13896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sp>
          <p:nvSpPr>
            <p:cNvPr id="25" name="Forme libre 58">
              <a:extLst>
                <a:ext uri="{FF2B5EF4-FFF2-40B4-BE49-F238E27FC236}">
                  <a16:creationId xmlns:a16="http://schemas.microsoft.com/office/drawing/2014/main" xmlns="" id="{6043818B-49CC-4867-ADEA-44D203E28384}"/>
                </a:ext>
              </a:extLst>
            </p:cNvPr>
            <p:cNvSpPr/>
            <p:nvPr/>
          </p:nvSpPr>
          <p:spPr bwMode="auto">
            <a:xfrm flipH="1">
              <a:off x="5753205" y="5805630"/>
              <a:ext cx="239213" cy="287933"/>
            </a:xfrm>
            <a:custGeom>
              <a:avLst/>
              <a:gdLst>
                <a:gd name="connsiteX0" fmla="*/ 0 w 223602"/>
                <a:gd name="connsiteY0" fmla="*/ 0 h 274320"/>
                <a:gd name="connsiteX1" fmla="*/ 71120 w 223602"/>
                <a:gd name="connsiteY1" fmla="*/ 81280 h 274320"/>
                <a:gd name="connsiteX2" fmla="*/ 223520 w 223602"/>
                <a:gd name="connsiteY2" fmla="*/ 142240 h 274320"/>
                <a:gd name="connsiteX3" fmla="*/ 91440 w 223602"/>
                <a:gd name="connsiteY3" fmla="*/ 193040 h 274320"/>
                <a:gd name="connsiteX4" fmla="*/ 20320 w 223602"/>
                <a:gd name="connsiteY4" fmla="*/ 274320 h 274320"/>
                <a:gd name="connsiteX0" fmla="*/ 0 w 223719"/>
                <a:gd name="connsiteY0" fmla="*/ 0 h 274320"/>
                <a:gd name="connsiteX1" fmla="*/ 71120 w 223719"/>
                <a:gd name="connsiteY1" fmla="*/ 81280 h 274320"/>
                <a:gd name="connsiteX2" fmla="*/ 223520 w 223719"/>
                <a:gd name="connsiteY2" fmla="*/ 142240 h 274320"/>
                <a:gd name="connsiteX3" fmla="*/ 101600 w 223719"/>
                <a:gd name="connsiteY3" fmla="*/ 213360 h 274320"/>
                <a:gd name="connsiteX4" fmla="*/ 20320 w 223719"/>
                <a:gd name="connsiteY4" fmla="*/ 274320 h 274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719" h="274320">
                  <a:moveTo>
                    <a:pt x="0" y="0"/>
                  </a:moveTo>
                  <a:cubicBezTo>
                    <a:pt x="16933" y="28786"/>
                    <a:pt x="33867" y="57573"/>
                    <a:pt x="71120" y="81280"/>
                  </a:cubicBezTo>
                  <a:cubicBezTo>
                    <a:pt x="108373" y="104987"/>
                    <a:pt x="218440" y="120227"/>
                    <a:pt x="223520" y="142240"/>
                  </a:cubicBezTo>
                  <a:cubicBezTo>
                    <a:pt x="228600" y="164253"/>
                    <a:pt x="135467" y="191347"/>
                    <a:pt x="101600" y="213360"/>
                  </a:cubicBezTo>
                  <a:cubicBezTo>
                    <a:pt x="67733" y="235373"/>
                    <a:pt x="38946" y="244686"/>
                    <a:pt x="20320" y="274320"/>
                  </a:cubicBezTo>
                </a:path>
              </a:pathLst>
            </a:custGeom>
            <a:grpFill/>
            <a:ln w="19050" cap="flat" cmpd="sng" algn="ctr">
              <a:solidFill>
                <a:srgbClr val="B14EB5"/>
              </a:solidFill>
              <a:prstDash val="solid"/>
              <a:round/>
              <a:headEnd type="none" w="med" len="med"/>
              <a:tailEnd type="none" w="med" len="med"/>
            </a:ln>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marL="0" marR="0" lvl="0" indent="0" algn="l" defTabSz="914354"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CD005F"/>
                </a:solidFill>
                <a:effectLst/>
                <a:uLnTx/>
                <a:uFillTx/>
                <a:latin typeface="Verdana" pitchFamily="34" charset="0"/>
                <a:ea typeface="+mn-ea"/>
                <a:cs typeface="+mn-cs"/>
              </a:endParaRPr>
            </a:p>
          </p:txBody>
        </p:sp>
      </p:grpSp>
      <p:pic>
        <p:nvPicPr>
          <p:cNvPr id="3" name="Image 2"/>
          <p:cNvPicPr>
            <a:picLocks noChangeAspect="1"/>
          </p:cNvPicPr>
          <p:nvPr/>
        </p:nvPicPr>
        <p:blipFill>
          <a:blip r:embed="rId3"/>
          <a:stretch>
            <a:fillRect/>
          </a:stretch>
        </p:blipFill>
        <p:spPr>
          <a:xfrm>
            <a:off x="3814079" y="944574"/>
            <a:ext cx="5248806" cy="1627176"/>
          </a:xfrm>
          <a:prstGeom prst="rect">
            <a:avLst/>
          </a:prstGeom>
        </p:spPr>
      </p:pic>
      <p:pic>
        <p:nvPicPr>
          <p:cNvPr id="28" name="Image 27"/>
          <p:cNvPicPr>
            <a:picLocks noChangeAspect="1"/>
          </p:cNvPicPr>
          <p:nvPr/>
        </p:nvPicPr>
        <p:blipFill>
          <a:blip r:embed="rId4"/>
          <a:stretch>
            <a:fillRect/>
          </a:stretch>
        </p:blipFill>
        <p:spPr>
          <a:xfrm>
            <a:off x="1097095" y="13011"/>
            <a:ext cx="2322777" cy="865707"/>
          </a:xfrm>
          <a:prstGeom prst="rect">
            <a:avLst/>
          </a:prstGeom>
        </p:spPr>
      </p:pic>
    </p:spTree>
    <p:extLst>
      <p:ext uri="{BB962C8B-B14F-4D97-AF65-F5344CB8AC3E}">
        <p14:creationId xmlns:p14="http://schemas.microsoft.com/office/powerpoint/2010/main" val="3270418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solidFill>
            <a:schemeClr val="tx2"/>
          </a:solidFill>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solidFill>
                  <a:schemeClr val="tx2"/>
                </a:solidFill>
              </a:rPr>
              <a:t>Savoir ce que recouvre l’exigence de transparence sur les frais</a:t>
            </a:r>
            <a:endParaRPr lang="pt-BR" altLang="en-US" dirty="0">
              <a:solidFill>
                <a:schemeClr val="tx2"/>
              </a:solidFill>
            </a:endParaRPr>
          </a:p>
        </p:txBody>
      </p:sp>
      <p:sp>
        <p:nvSpPr>
          <p:cNvPr id="4" name="Espace réservé du texte 3"/>
          <p:cNvSpPr>
            <a:spLocks noGrp="1"/>
          </p:cNvSpPr>
          <p:nvPr>
            <p:ph type="body" sz="quarter" idx="12"/>
          </p:nvPr>
        </p:nvSpPr>
        <p:spPr>
          <a:solidFill>
            <a:schemeClr val="tx2"/>
          </a:solidFill>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solidFill>
                  <a:schemeClr val="tx2"/>
                </a:solidFill>
              </a:rPr>
              <a:t>Maîtriser les nouvelles informations destinées aux clients</a:t>
            </a:r>
            <a:endParaRPr lang="pt-BR" altLang="en-US" dirty="0">
              <a:solidFill>
                <a:schemeClr val="tx2"/>
              </a:solidFill>
            </a:endParaRPr>
          </a:p>
        </p:txBody>
      </p:sp>
      <p:sp>
        <p:nvSpPr>
          <p:cNvPr id="6" name="Espace réservé du texte 5"/>
          <p:cNvSpPr>
            <a:spLocks noGrp="1"/>
          </p:cNvSpPr>
          <p:nvPr>
            <p:ph type="body" sz="quarter" idx="14"/>
          </p:nvPr>
        </p:nvSpPr>
        <p:spPr>
          <a:solidFill>
            <a:schemeClr val="tx2"/>
          </a:solidFill>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solidFill>
                  <a:schemeClr val="tx2"/>
                </a:solidFill>
              </a:rPr>
              <a:t>Expliquer le relevé de frais CTO-PEA</a:t>
            </a:r>
            <a:endParaRPr lang="pt-BR" altLang="en-US" dirty="0">
              <a:solidFill>
                <a:schemeClr val="tx2"/>
              </a:solidFill>
            </a:endParaRPr>
          </a:p>
        </p:txBody>
      </p:sp>
      <p:sp>
        <p:nvSpPr>
          <p:cNvPr id="8" name="Espace réservé du texte 7"/>
          <p:cNvSpPr>
            <a:spLocks noGrp="1"/>
          </p:cNvSpPr>
          <p:nvPr>
            <p:ph type="body" sz="quarter" idx="16"/>
          </p:nvPr>
        </p:nvSpPr>
        <p:spPr>
          <a:solidFill>
            <a:schemeClr val="tx2"/>
          </a:solidFill>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solidFill>
                  <a:schemeClr val="tx2"/>
                </a:solidFill>
              </a:rPr>
              <a:t>Savoir détailler un relevé (2 cas pratiques)</a:t>
            </a:r>
            <a:endParaRPr lang="pt-BR" altLang="en-US" dirty="0">
              <a:solidFill>
                <a:schemeClr val="tx2"/>
              </a:solidFill>
            </a:endParaRPr>
          </a:p>
        </p:txBody>
      </p:sp>
      <p:sp>
        <p:nvSpPr>
          <p:cNvPr id="10" name="Espace réservé du texte 9"/>
          <p:cNvSpPr>
            <a:spLocks noGrp="1"/>
          </p:cNvSpPr>
          <p:nvPr>
            <p:ph type="body" sz="quarter" idx="18"/>
          </p:nvPr>
        </p:nvSpPr>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t>Expliquer le relevé de frais </a:t>
            </a:r>
            <a:r>
              <a:rPr lang="pt-BR" altLang="en-US" dirty="0" smtClean="0"/>
              <a:t>SCPI</a:t>
            </a:r>
            <a:endParaRPr lang="pt-BR" altLang="en-US" dirty="0"/>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solidFill>
                  <a:schemeClr val="tx2"/>
                </a:solidFill>
              </a:rPr>
              <a:t>Rendre ces informations utiles au </a:t>
            </a:r>
            <a:r>
              <a:rPr lang="pt-BR" altLang="en-US" dirty="0" smtClean="0">
                <a:solidFill>
                  <a:schemeClr val="tx2"/>
                </a:solidFill>
              </a:rPr>
              <a:t>client</a:t>
            </a:r>
            <a:endParaRPr lang="pt-BR" altLang="en-US" dirty="0">
              <a:solidFill>
                <a:schemeClr val="tx2"/>
              </a:solidFill>
            </a:endParaRPr>
          </a:p>
        </p:txBody>
      </p:sp>
      <p:sp>
        <p:nvSpPr>
          <p:cNvPr id="13" name="Espace réservé du texte 12"/>
          <p:cNvSpPr>
            <a:spLocks noGrp="1"/>
          </p:cNvSpPr>
          <p:nvPr>
            <p:ph type="body" sz="quarter" idx="20"/>
          </p:nvPr>
        </p:nvSpPr>
        <p:spPr>
          <a:xfrm>
            <a:off x="2127164" y="4047914"/>
            <a:ext cx="576000" cy="576000"/>
          </a:xfrm>
          <a:solidFill>
            <a:schemeClr val="tx2"/>
          </a:solidFill>
        </p:spPr>
        <p:txBody>
          <a:bodyPr/>
          <a:lstStyle/>
          <a:p>
            <a:r>
              <a:rPr lang="fr-FR" dirty="0" smtClean="0"/>
              <a:t>6</a:t>
            </a:r>
            <a:endParaRPr lang="fr-FR" dirty="0"/>
          </a:p>
        </p:txBody>
      </p:sp>
    </p:spTree>
    <p:extLst>
      <p:ext uri="{BB962C8B-B14F-4D97-AF65-F5344CB8AC3E}">
        <p14:creationId xmlns:p14="http://schemas.microsoft.com/office/powerpoint/2010/main" val="3814210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195736" y="0"/>
            <a:ext cx="432048"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2"/>
          <p:cNvSpPr>
            <a:spLocks noGrp="1"/>
          </p:cNvSpPr>
          <p:nvPr>
            <p:ph idx="1"/>
          </p:nvPr>
        </p:nvSpPr>
        <p:spPr>
          <a:xfrm>
            <a:off x="332095" y="267494"/>
            <a:ext cx="8594360" cy="4227534"/>
          </a:xfrm>
        </p:spPr>
        <p:txBody>
          <a:bodyPr>
            <a:noAutofit/>
          </a:bodyPr>
          <a:lstStyle/>
          <a:p>
            <a:pPr marL="0" indent="0">
              <a:buClr>
                <a:schemeClr val="accent1">
                  <a:lumMod val="60000"/>
                  <a:lumOff val="40000"/>
                </a:schemeClr>
              </a:buClr>
              <a:buNone/>
            </a:pPr>
            <a:r>
              <a:rPr lang="fr-FR" sz="1400" b="1" dirty="0" smtClean="0">
                <a:solidFill>
                  <a:schemeClr val="accent1"/>
                </a:solidFill>
                <a:latin typeface="Arial Narrow" panose="020B0606020202030204" pitchFamily="34" charset="0"/>
              </a:rPr>
              <a:t>     Le Relevé annuel de frais SCPI se présente sur 2 pages :</a:t>
            </a: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336550" lvl="1" indent="0">
              <a:buNone/>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0" indent="0">
              <a:buNone/>
            </a:pPr>
            <a:endParaRPr lang="fr-FR" sz="1100" dirty="0">
              <a:latin typeface="Arial Narrow" panose="020B0606020202030204" pitchFamily="34" charset="0"/>
            </a:endParaRPr>
          </a:p>
        </p:txBody>
      </p:sp>
      <p:sp>
        <p:nvSpPr>
          <p:cNvPr id="9" name="ZoneTexte 8"/>
          <p:cNvSpPr txBox="1"/>
          <p:nvPr/>
        </p:nvSpPr>
        <p:spPr>
          <a:xfrm>
            <a:off x="3419872" y="4050832"/>
            <a:ext cx="432048" cy="1015663"/>
          </a:xfrm>
          <a:prstGeom prst="rect">
            <a:avLst/>
          </a:prstGeom>
          <a:noFill/>
        </p:spPr>
        <p:txBody>
          <a:bodyPr wrap="square" rtlCol="0">
            <a:spAutoFit/>
          </a:bodyPr>
          <a:lstStyle/>
          <a:p>
            <a:r>
              <a:rPr lang="fr-FR" sz="6000" b="1" dirty="0" smtClean="0">
                <a:solidFill>
                  <a:schemeClr val="bg1">
                    <a:lumMod val="95000"/>
                  </a:schemeClr>
                </a:solidFill>
              </a:rPr>
              <a:t>1</a:t>
            </a:r>
            <a:endParaRPr lang="fr-FR" sz="6000" b="1" dirty="0">
              <a:solidFill>
                <a:schemeClr val="bg1">
                  <a:lumMod val="95000"/>
                </a:schemeClr>
              </a:solidFill>
            </a:endParaRPr>
          </a:p>
        </p:txBody>
      </p:sp>
      <p:sp>
        <p:nvSpPr>
          <p:cNvPr id="10" name="ZoneTexte 9"/>
          <p:cNvSpPr txBox="1"/>
          <p:nvPr/>
        </p:nvSpPr>
        <p:spPr>
          <a:xfrm>
            <a:off x="6804248" y="4044603"/>
            <a:ext cx="432048" cy="1015663"/>
          </a:xfrm>
          <a:prstGeom prst="rect">
            <a:avLst/>
          </a:prstGeom>
          <a:noFill/>
        </p:spPr>
        <p:txBody>
          <a:bodyPr wrap="square" rtlCol="0">
            <a:spAutoFit/>
          </a:bodyPr>
          <a:lstStyle/>
          <a:p>
            <a:r>
              <a:rPr lang="fr-FR" sz="6000" b="1" dirty="0" smtClean="0">
                <a:solidFill>
                  <a:schemeClr val="bg1">
                    <a:lumMod val="95000"/>
                  </a:schemeClr>
                </a:solidFill>
              </a:rPr>
              <a:t>2</a:t>
            </a:r>
            <a:endParaRPr lang="fr-FR" sz="6000" b="1" dirty="0">
              <a:solidFill>
                <a:schemeClr val="bg1">
                  <a:lumMod val="95000"/>
                </a:schemeClr>
              </a:solidFill>
            </a:endParaRPr>
          </a:p>
        </p:txBody>
      </p:sp>
      <p:grpSp>
        <p:nvGrpSpPr>
          <p:cNvPr id="12" name="Shape 456"/>
          <p:cNvGrpSpPr/>
          <p:nvPr/>
        </p:nvGrpSpPr>
        <p:grpSpPr>
          <a:xfrm>
            <a:off x="161387" y="206886"/>
            <a:ext cx="357628" cy="241512"/>
            <a:chOff x="5255200" y="3006475"/>
            <a:chExt cx="511700" cy="378575"/>
          </a:xfrm>
          <a:solidFill>
            <a:schemeClr val="accent1"/>
          </a:solidFill>
        </p:grpSpPr>
        <p:sp>
          <p:nvSpPr>
            <p:cNvPr id="15" name="Shape 457"/>
            <p:cNvSpPr/>
            <p:nvPr/>
          </p:nvSpPr>
          <p:spPr>
            <a:xfrm>
              <a:off x="5255200" y="3006475"/>
              <a:ext cx="349900" cy="349875"/>
            </a:xfrm>
            <a:custGeom>
              <a:avLst/>
              <a:gdLst/>
              <a:ahLst/>
              <a:cxnLst/>
              <a:rect l="0" t="0" r="0" b="0"/>
              <a:pathLst>
                <a:path w="13996" h="13995" extrusionOk="0">
                  <a:moveTo>
                    <a:pt x="6986" y="4714"/>
                  </a:moveTo>
                  <a:lnTo>
                    <a:pt x="7206" y="4738"/>
                  </a:lnTo>
                  <a:lnTo>
                    <a:pt x="7425" y="4763"/>
                  </a:lnTo>
                  <a:lnTo>
                    <a:pt x="7645" y="4812"/>
                  </a:lnTo>
                  <a:lnTo>
                    <a:pt x="7841" y="4885"/>
                  </a:lnTo>
                  <a:lnTo>
                    <a:pt x="8060" y="4983"/>
                  </a:lnTo>
                  <a:lnTo>
                    <a:pt x="8256" y="5105"/>
                  </a:lnTo>
                  <a:lnTo>
                    <a:pt x="8427" y="5227"/>
                  </a:lnTo>
                  <a:lnTo>
                    <a:pt x="8598" y="5398"/>
                  </a:lnTo>
                  <a:lnTo>
                    <a:pt x="8769" y="5569"/>
                  </a:lnTo>
                  <a:lnTo>
                    <a:pt x="8891" y="5740"/>
                  </a:lnTo>
                  <a:lnTo>
                    <a:pt x="9013" y="5935"/>
                  </a:lnTo>
                  <a:lnTo>
                    <a:pt x="9111" y="6155"/>
                  </a:lnTo>
                  <a:lnTo>
                    <a:pt x="9184" y="6350"/>
                  </a:lnTo>
                  <a:lnTo>
                    <a:pt x="9233" y="6570"/>
                  </a:lnTo>
                  <a:lnTo>
                    <a:pt x="9257" y="6790"/>
                  </a:lnTo>
                  <a:lnTo>
                    <a:pt x="9257" y="7010"/>
                  </a:lnTo>
                  <a:lnTo>
                    <a:pt x="9257" y="7229"/>
                  </a:lnTo>
                  <a:lnTo>
                    <a:pt x="9233" y="7425"/>
                  </a:lnTo>
                  <a:lnTo>
                    <a:pt x="9184" y="7645"/>
                  </a:lnTo>
                  <a:lnTo>
                    <a:pt x="9111" y="7864"/>
                  </a:lnTo>
                  <a:lnTo>
                    <a:pt x="9013" y="8060"/>
                  </a:lnTo>
                  <a:lnTo>
                    <a:pt x="8891" y="8255"/>
                  </a:lnTo>
                  <a:lnTo>
                    <a:pt x="8769" y="8451"/>
                  </a:lnTo>
                  <a:lnTo>
                    <a:pt x="8598" y="8622"/>
                  </a:lnTo>
                  <a:lnTo>
                    <a:pt x="8427" y="8768"/>
                  </a:lnTo>
                  <a:lnTo>
                    <a:pt x="8256" y="8915"/>
                  </a:lnTo>
                  <a:lnTo>
                    <a:pt x="8060" y="9012"/>
                  </a:lnTo>
                  <a:lnTo>
                    <a:pt x="7841" y="9110"/>
                  </a:lnTo>
                  <a:lnTo>
                    <a:pt x="7645" y="9183"/>
                  </a:lnTo>
                  <a:lnTo>
                    <a:pt x="7425" y="9232"/>
                  </a:lnTo>
                  <a:lnTo>
                    <a:pt x="7206" y="9257"/>
                  </a:lnTo>
                  <a:lnTo>
                    <a:pt x="6986" y="9281"/>
                  </a:lnTo>
                  <a:lnTo>
                    <a:pt x="6766" y="9257"/>
                  </a:lnTo>
                  <a:lnTo>
                    <a:pt x="6546" y="9232"/>
                  </a:lnTo>
                  <a:lnTo>
                    <a:pt x="6351" y="9183"/>
                  </a:lnTo>
                  <a:lnTo>
                    <a:pt x="6131" y="9110"/>
                  </a:lnTo>
                  <a:lnTo>
                    <a:pt x="5936" y="9012"/>
                  </a:lnTo>
                  <a:lnTo>
                    <a:pt x="5740" y="8915"/>
                  </a:lnTo>
                  <a:lnTo>
                    <a:pt x="5545" y="8768"/>
                  </a:lnTo>
                  <a:lnTo>
                    <a:pt x="5374" y="8622"/>
                  </a:lnTo>
                  <a:lnTo>
                    <a:pt x="5227" y="8451"/>
                  </a:lnTo>
                  <a:lnTo>
                    <a:pt x="5081" y="8255"/>
                  </a:lnTo>
                  <a:lnTo>
                    <a:pt x="4983" y="8060"/>
                  </a:lnTo>
                  <a:lnTo>
                    <a:pt x="4885" y="7864"/>
                  </a:lnTo>
                  <a:lnTo>
                    <a:pt x="4812" y="7645"/>
                  </a:lnTo>
                  <a:lnTo>
                    <a:pt x="4763" y="7425"/>
                  </a:lnTo>
                  <a:lnTo>
                    <a:pt x="4714" y="7229"/>
                  </a:lnTo>
                  <a:lnTo>
                    <a:pt x="4714" y="7010"/>
                  </a:lnTo>
                  <a:lnTo>
                    <a:pt x="4714" y="6790"/>
                  </a:lnTo>
                  <a:lnTo>
                    <a:pt x="4763" y="6570"/>
                  </a:lnTo>
                  <a:lnTo>
                    <a:pt x="4812" y="6350"/>
                  </a:lnTo>
                  <a:lnTo>
                    <a:pt x="4885" y="6155"/>
                  </a:lnTo>
                  <a:lnTo>
                    <a:pt x="4983" y="5935"/>
                  </a:lnTo>
                  <a:lnTo>
                    <a:pt x="5081" y="5740"/>
                  </a:lnTo>
                  <a:lnTo>
                    <a:pt x="5227" y="5569"/>
                  </a:lnTo>
                  <a:lnTo>
                    <a:pt x="5374" y="5398"/>
                  </a:lnTo>
                  <a:lnTo>
                    <a:pt x="5545" y="5227"/>
                  </a:lnTo>
                  <a:lnTo>
                    <a:pt x="5740" y="5105"/>
                  </a:lnTo>
                  <a:lnTo>
                    <a:pt x="5936" y="4983"/>
                  </a:lnTo>
                  <a:lnTo>
                    <a:pt x="6131" y="4885"/>
                  </a:lnTo>
                  <a:lnTo>
                    <a:pt x="6351" y="4812"/>
                  </a:lnTo>
                  <a:lnTo>
                    <a:pt x="6546" y="4763"/>
                  </a:lnTo>
                  <a:lnTo>
                    <a:pt x="6766" y="4738"/>
                  </a:lnTo>
                  <a:lnTo>
                    <a:pt x="6986" y="4714"/>
                  </a:lnTo>
                  <a:close/>
                  <a:moveTo>
                    <a:pt x="6497" y="0"/>
                  </a:moveTo>
                  <a:lnTo>
                    <a:pt x="6375" y="25"/>
                  </a:lnTo>
                  <a:lnTo>
                    <a:pt x="6253" y="49"/>
                  </a:lnTo>
                  <a:lnTo>
                    <a:pt x="6131" y="122"/>
                  </a:lnTo>
                  <a:lnTo>
                    <a:pt x="6033" y="196"/>
                  </a:lnTo>
                  <a:lnTo>
                    <a:pt x="5936" y="293"/>
                  </a:lnTo>
                  <a:lnTo>
                    <a:pt x="5862" y="391"/>
                  </a:lnTo>
                  <a:lnTo>
                    <a:pt x="5813" y="513"/>
                  </a:lnTo>
                  <a:lnTo>
                    <a:pt x="5789" y="635"/>
                  </a:lnTo>
                  <a:lnTo>
                    <a:pt x="5618" y="2076"/>
                  </a:lnTo>
                  <a:lnTo>
                    <a:pt x="5325" y="2174"/>
                  </a:lnTo>
                  <a:lnTo>
                    <a:pt x="5032" y="2296"/>
                  </a:lnTo>
                  <a:lnTo>
                    <a:pt x="4763" y="2418"/>
                  </a:lnTo>
                  <a:lnTo>
                    <a:pt x="4495" y="2565"/>
                  </a:lnTo>
                  <a:lnTo>
                    <a:pt x="3347" y="1661"/>
                  </a:lnTo>
                  <a:lnTo>
                    <a:pt x="3225" y="1588"/>
                  </a:lnTo>
                  <a:lnTo>
                    <a:pt x="3103" y="1539"/>
                  </a:lnTo>
                  <a:lnTo>
                    <a:pt x="2980" y="1514"/>
                  </a:lnTo>
                  <a:lnTo>
                    <a:pt x="2736" y="1514"/>
                  </a:lnTo>
                  <a:lnTo>
                    <a:pt x="2590" y="1563"/>
                  </a:lnTo>
                  <a:lnTo>
                    <a:pt x="2492" y="1637"/>
                  </a:lnTo>
                  <a:lnTo>
                    <a:pt x="2394" y="1710"/>
                  </a:lnTo>
                  <a:lnTo>
                    <a:pt x="1710" y="2394"/>
                  </a:lnTo>
                  <a:lnTo>
                    <a:pt x="1613" y="2491"/>
                  </a:lnTo>
                  <a:lnTo>
                    <a:pt x="1564" y="2614"/>
                  </a:lnTo>
                  <a:lnTo>
                    <a:pt x="1515" y="2736"/>
                  </a:lnTo>
                  <a:lnTo>
                    <a:pt x="1491" y="2858"/>
                  </a:lnTo>
                  <a:lnTo>
                    <a:pt x="1491" y="3004"/>
                  </a:lnTo>
                  <a:lnTo>
                    <a:pt x="1515" y="3126"/>
                  </a:lnTo>
                  <a:lnTo>
                    <a:pt x="1564" y="3249"/>
                  </a:lnTo>
                  <a:lnTo>
                    <a:pt x="1637" y="3346"/>
                  </a:lnTo>
                  <a:lnTo>
                    <a:pt x="2541" y="4494"/>
                  </a:lnTo>
                  <a:lnTo>
                    <a:pt x="2394" y="4763"/>
                  </a:lnTo>
                  <a:lnTo>
                    <a:pt x="2272" y="5056"/>
                  </a:lnTo>
                  <a:lnTo>
                    <a:pt x="2174" y="5349"/>
                  </a:lnTo>
                  <a:lnTo>
                    <a:pt x="2077" y="5642"/>
                  </a:lnTo>
                  <a:lnTo>
                    <a:pt x="636" y="5789"/>
                  </a:lnTo>
                  <a:lnTo>
                    <a:pt x="514" y="5837"/>
                  </a:lnTo>
                  <a:lnTo>
                    <a:pt x="392" y="5886"/>
                  </a:lnTo>
                  <a:lnTo>
                    <a:pt x="269" y="5959"/>
                  </a:lnTo>
                  <a:lnTo>
                    <a:pt x="172" y="6033"/>
                  </a:lnTo>
                  <a:lnTo>
                    <a:pt x="99" y="6155"/>
                  </a:lnTo>
                  <a:lnTo>
                    <a:pt x="50" y="6253"/>
                  </a:lnTo>
                  <a:lnTo>
                    <a:pt x="1" y="6399"/>
                  </a:lnTo>
                  <a:lnTo>
                    <a:pt x="1" y="6521"/>
                  </a:lnTo>
                  <a:lnTo>
                    <a:pt x="1" y="7474"/>
                  </a:lnTo>
                  <a:lnTo>
                    <a:pt x="1" y="7620"/>
                  </a:lnTo>
                  <a:lnTo>
                    <a:pt x="50" y="7742"/>
                  </a:lnTo>
                  <a:lnTo>
                    <a:pt x="99" y="7864"/>
                  </a:lnTo>
                  <a:lnTo>
                    <a:pt x="172" y="7962"/>
                  </a:lnTo>
                  <a:lnTo>
                    <a:pt x="269" y="8060"/>
                  </a:lnTo>
                  <a:lnTo>
                    <a:pt x="392" y="8133"/>
                  </a:lnTo>
                  <a:lnTo>
                    <a:pt x="514" y="8182"/>
                  </a:lnTo>
                  <a:lnTo>
                    <a:pt x="636" y="8206"/>
                  </a:lnTo>
                  <a:lnTo>
                    <a:pt x="2077" y="8377"/>
                  </a:lnTo>
                  <a:lnTo>
                    <a:pt x="2174" y="8670"/>
                  </a:lnTo>
                  <a:lnTo>
                    <a:pt x="2272" y="8939"/>
                  </a:lnTo>
                  <a:lnTo>
                    <a:pt x="2394" y="9232"/>
                  </a:lnTo>
                  <a:lnTo>
                    <a:pt x="2541" y="9501"/>
                  </a:lnTo>
                  <a:lnTo>
                    <a:pt x="1637" y="10649"/>
                  </a:lnTo>
                  <a:lnTo>
                    <a:pt x="1564" y="10771"/>
                  </a:lnTo>
                  <a:lnTo>
                    <a:pt x="1515" y="10893"/>
                  </a:lnTo>
                  <a:lnTo>
                    <a:pt x="1491" y="11015"/>
                  </a:lnTo>
                  <a:lnTo>
                    <a:pt x="1491" y="11137"/>
                  </a:lnTo>
                  <a:lnTo>
                    <a:pt x="1515" y="11259"/>
                  </a:lnTo>
                  <a:lnTo>
                    <a:pt x="1564" y="11381"/>
                  </a:lnTo>
                  <a:lnTo>
                    <a:pt x="1613" y="11504"/>
                  </a:lnTo>
                  <a:lnTo>
                    <a:pt x="1710" y="11601"/>
                  </a:lnTo>
                  <a:lnTo>
                    <a:pt x="2394" y="12285"/>
                  </a:lnTo>
                  <a:lnTo>
                    <a:pt x="2492" y="12383"/>
                  </a:lnTo>
                  <a:lnTo>
                    <a:pt x="2590" y="12432"/>
                  </a:lnTo>
                  <a:lnTo>
                    <a:pt x="2736" y="12480"/>
                  </a:lnTo>
                  <a:lnTo>
                    <a:pt x="2858" y="12505"/>
                  </a:lnTo>
                  <a:lnTo>
                    <a:pt x="2980" y="12505"/>
                  </a:lnTo>
                  <a:lnTo>
                    <a:pt x="3103" y="12456"/>
                  </a:lnTo>
                  <a:lnTo>
                    <a:pt x="3225" y="12407"/>
                  </a:lnTo>
                  <a:lnTo>
                    <a:pt x="3347" y="12358"/>
                  </a:lnTo>
                  <a:lnTo>
                    <a:pt x="4495" y="11455"/>
                  </a:lnTo>
                  <a:lnTo>
                    <a:pt x="4763" y="11577"/>
                  </a:lnTo>
                  <a:lnTo>
                    <a:pt x="5032" y="11723"/>
                  </a:lnTo>
                  <a:lnTo>
                    <a:pt x="5325" y="11821"/>
                  </a:lnTo>
                  <a:lnTo>
                    <a:pt x="5618" y="11919"/>
                  </a:lnTo>
                  <a:lnTo>
                    <a:pt x="5789" y="13360"/>
                  </a:lnTo>
                  <a:lnTo>
                    <a:pt x="5813" y="13482"/>
                  </a:lnTo>
                  <a:lnTo>
                    <a:pt x="5862" y="13604"/>
                  </a:lnTo>
                  <a:lnTo>
                    <a:pt x="5936" y="13726"/>
                  </a:lnTo>
                  <a:lnTo>
                    <a:pt x="6033" y="13824"/>
                  </a:lnTo>
                  <a:lnTo>
                    <a:pt x="6131" y="13897"/>
                  </a:lnTo>
                  <a:lnTo>
                    <a:pt x="6253" y="13946"/>
                  </a:lnTo>
                  <a:lnTo>
                    <a:pt x="6375" y="13995"/>
                  </a:lnTo>
                  <a:lnTo>
                    <a:pt x="7596" y="13995"/>
                  </a:lnTo>
                  <a:lnTo>
                    <a:pt x="7743" y="13946"/>
                  </a:lnTo>
                  <a:lnTo>
                    <a:pt x="7841" y="13897"/>
                  </a:lnTo>
                  <a:lnTo>
                    <a:pt x="7963" y="13824"/>
                  </a:lnTo>
                  <a:lnTo>
                    <a:pt x="8036" y="13726"/>
                  </a:lnTo>
                  <a:lnTo>
                    <a:pt x="8109" y="13604"/>
                  </a:lnTo>
                  <a:lnTo>
                    <a:pt x="8158" y="13482"/>
                  </a:lnTo>
                  <a:lnTo>
                    <a:pt x="8183" y="13360"/>
                  </a:lnTo>
                  <a:lnTo>
                    <a:pt x="8353" y="11919"/>
                  </a:lnTo>
                  <a:lnTo>
                    <a:pt x="8647" y="11821"/>
                  </a:lnTo>
                  <a:lnTo>
                    <a:pt x="8940" y="11723"/>
                  </a:lnTo>
                  <a:lnTo>
                    <a:pt x="9233" y="11577"/>
                  </a:lnTo>
                  <a:lnTo>
                    <a:pt x="9501" y="11455"/>
                  </a:lnTo>
                  <a:lnTo>
                    <a:pt x="10649" y="12358"/>
                  </a:lnTo>
                  <a:lnTo>
                    <a:pt x="10747" y="12407"/>
                  </a:lnTo>
                  <a:lnTo>
                    <a:pt x="10869" y="12456"/>
                  </a:lnTo>
                  <a:lnTo>
                    <a:pt x="10991" y="12505"/>
                  </a:lnTo>
                  <a:lnTo>
                    <a:pt x="11138" y="12505"/>
                  </a:lnTo>
                  <a:lnTo>
                    <a:pt x="11260" y="12480"/>
                  </a:lnTo>
                  <a:lnTo>
                    <a:pt x="11382" y="12432"/>
                  </a:lnTo>
                  <a:lnTo>
                    <a:pt x="11504" y="12383"/>
                  </a:lnTo>
                  <a:lnTo>
                    <a:pt x="11602" y="12285"/>
                  </a:lnTo>
                  <a:lnTo>
                    <a:pt x="12286" y="11601"/>
                  </a:lnTo>
                  <a:lnTo>
                    <a:pt x="12359" y="11504"/>
                  </a:lnTo>
                  <a:lnTo>
                    <a:pt x="12432" y="11381"/>
                  </a:lnTo>
                  <a:lnTo>
                    <a:pt x="12457" y="11259"/>
                  </a:lnTo>
                  <a:lnTo>
                    <a:pt x="12481" y="11137"/>
                  </a:lnTo>
                  <a:lnTo>
                    <a:pt x="12481" y="11015"/>
                  </a:lnTo>
                  <a:lnTo>
                    <a:pt x="12457" y="10893"/>
                  </a:lnTo>
                  <a:lnTo>
                    <a:pt x="12408" y="10771"/>
                  </a:lnTo>
                  <a:lnTo>
                    <a:pt x="12334" y="10649"/>
                  </a:lnTo>
                  <a:lnTo>
                    <a:pt x="11431" y="9501"/>
                  </a:lnTo>
                  <a:lnTo>
                    <a:pt x="11577" y="9232"/>
                  </a:lnTo>
                  <a:lnTo>
                    <a:pt x="11699" y="8939"/>
                  </a:lnTo>
                  <a:lnTo>
                    <a:pt x="11822" y="8670"/>
                  </a:lnTo>
                  <a:lnTo>
                    <a:pt x="11895" y="8377"/>
                  </a:lnTo>
                  <a:lnTo>
                    <a:pt x="13360" y="8206"/>
                  </a:lnTo>
                  <a:lnTo>
                    <a:pt x="13482" y="8182"/>
                  </a:lnTo>
                  <a:lnTo>
                    <a:pt x="13604" y="8133"/>
                  </a:lnTo>
                  <a:lnTo>
                    <a:pt x="13702" y="8060"/>
                  </a:lnTo>
                  <a:lnTo>
                    <a:pt x="13800" y="7962"/>
                  </a:lnTo>
                  <a:lnTo>
                    <a:pt x="13873" y="7864"/>
                  </a:lnTo>
                  <a:lnTo>
                    <a:pt x="13946" y="7742"/>
                  </a:lnTo>
                  <a:lnTo>
                    <a:pt x="13971" y="7620"/>
                  </a:lnTo>
                  <a:lnTo>
                    <a:pt x="13995" y="7474"/>
                  </a:lnTo>
                  <a:lnTo>
                    <a:pt x="13995" y="6521"/>
                  </a:lnTo>
                  <a:lnTo>
                    <a:pt x="13971" y="6399"/>
                  </a:lnTo>
                  <a:lnTo>
                    <a:pt x="13946" y="6253"/>
                  </a:lnTo>
                  <a:lnTo>
                    <a:pt x="13873" y="6155"/>
                  </a:lnTo>
                  <a:lnTo>
                    <a:pt x="13800" y="6033"/>
                  </a:lnTo>
                  <a:lnTo>
                    <a:pt x="13702" y="5959"/>
                  </a:lnTo>
                  <a:lnTo>
                    <a:pt x="13604" y="5886"/>
                  </a:lnTo>
                  <a:lnTo>
                    <a:pt x="13482" y="5837"/>
                  </a:lnTo>
                  <a:lnTo>
                    <a:pt x="13360" y="5789"/>
                  </a:lnTo>
                  <a:lnTo>
                    <a:pt x="11895" y="5642"/>
                  </a:lnTo>
                  <a:lnTo>
                    <a:pt x="11822" y="5349"/>
                  </a:lnTo>
                  <a:lnTo>
                    <a:pt x="11699" y="5056"/>
                  </a:lnTo>
                  <a:lnTo>
                    <a:pt x="11577" y="4763"/>
                  </a:lnTo>
                  <a:lnTo>
                    <a:pt x="11431" y="4494"/>
                  </a:lnTo>
                  <a:lnTo>
                    <a:pt x="12334" y="3346"/>
                  </a:lnTo>
                  <a:lnTo>
                    <a:pt x="12408" y="3249"/>
                  </a:lnTo>
                  <a:lnTo>
                    <a:pt x="12457" y="3126"/>
                  </a:lnTo>
                  <a:lnTo>
                    <a:pt x="12481" y="3004"/>
                  </a:lnTo>
                  <a:lnTo>
                    <a:pt x="12481" y="2858"/>
                  </a:lnTo>
                  <a:lnTo>
                    <a:pt x="12457" y="2736"/>
                  </a:lnTo>
                  <a:lnTo>
                    <a:pt x="12432" y="2614"/>
                  </a:lnTo>
                  <a:lnTo>
                    <a:pt x="12359" y="2491"/>
                  </a:lnTo>
                  <a:lnTo>
                    <a:pt x="12286" y="2394"/>
                  </a:lnTo>
                  <a:lnTo>
                    <a:pt x="11602" y="1710"/>
                  </a:lnTo>
                  <a:lnTo>
                    <a:pt x="11504" y="1637"/>
                  </a:lnTo>
                  <a:lnTo>
                    <a:pt x="11382" y="1563"/>
                  </a:lnTo>
                  <a:lnTo>
                    <a:pt x="11260" y="1514"/>
                  </a:lnTo>
                  <a:lnTo>
                    <a:pt x="10991" y="1514"/>
                  </a:lnTo>
                  <a:lnTo>
                    <a:pt x="10869" y="1539"/>
                  </a:lnTo>
                  <a:lnTo>
                    <a:pt x="10747" y="1588"/>
                  </a:lnTo>
                  <a:lnTo>
                    <a:pt x="10649" y="1661"/>
                  </a:lnTo>
                  <a:lnTo>
                    <a:pt x="9501" y="2565"/>
                  </a:lnTo>
                  <a:lnTo>
                    <a:pt x="9233" y="2418"/>
                  </a:lnTo>
                  <a:lnTo>
                    <a:pt x="8940" y="2296"/>
                  </a:lnTo>
                  <a:lnTo>
                    <a:pt x="8647" y="2174"/>
                  </a:lnTo>
                  <a:lnTo>
                    <a:pt x="8353" y="2076"/>
                  </a:lnTo>
                  <a:lnTo>
                    <a:pt x="8183" y="635"/>
                  </a:lnTo>
                  <a:lnTo>
                    <a:pt x="8158" y="513"/>
                  </a:lnTo>
                  <a:lnTo>
                    <a:pt x="8109" y="391"/>
                  </a:lnTo>
                  <a:lnTo>
                    <a:pt x="8036" y="293"/>
                  </a:lnTo>
                  <a:lnTo>
                    <a:pt x="7963" y="196"/>
                  </a:lnTo>
                  <a:lnTo>
                    <a:pt x="7841" y="122"/>
                  </a:lnTo>
                  <a:lnTo>
                    <a:pt x="7743" y="49"/>
                  </a:lnTo>
                  <a:lnTo>
                    <a:pt x="7596" y="25"/>
                  </a:lnTo>
                  <a:lnTo>
                    <a:pt x="7474"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6" name="Shape 458"/>
            <p:cNvSpPr/>
            <p:nvPr/>
          </p:nvSpPr>
          <p:spPr>
            <a:xfrm>
              <a:off x="5567825" y="3185975"/>
              <a:ext cx="199075" cy="199075"/>
            </a:xfrm>
            <a:custGeom>
              <a:avLst/>
              <a:gdLst/>
              <a:ahLst/>
              <a:cxnLst/>
              <a:rect l="0" t="0" r="0" b="0"/>
              <a:pathLst>
                <a:path w="7963" h="7963" extrusionOk="0">
                  <a:moveTo>
                    <a:pt x="3933" y="2296"/>
                  </a:moveTo>
                  <a:lnTo>
                    <a:pt x="4103" y="2321"/>
                  </a:lnTo>
                  <a:lnTo>
                    <a:pt x="4274" y="2321"/>
                  </a:lnTo>
                  <a:lnTo>
                    <a:pt x="4421" y="2370"/>
                  </a:lnTo>
                  <a:lnTo>
                    <a:pt x="4592" y="2419"/>
                  </a:lnTo>
                  <a:lnTo>
                    <a:pt x="4738" y="2492"/>
                  </a:lnTo>
                  <a:lnTo>
                    <a:pt x="4885" y="2565"/>
                  </a:lnTo>
                  <a:lnTo>
                    <a:pt x="5032" y="2663"/>
                  </a:lnTo>
                  <a:lnTo>
                    <a:pt x="5154" y="2785"/>
                  </a:lnTo>
                  <a:lnTo>
                    <a:pt x="5276" y="2883"/>
                  </a:lnTo>
                  <a:lnTo>
                    <a:pt x="5373" y="3029"/>
                  </a:lnTo>
                  <a:lnTo>
                    <a:pt x="5447" y="3151"/>
                  </a:lnTo>
                  <a:lnTo>
                    <a:pt x="5520" y="3298"/>
                  </a:lnTo>
                  <a:lnTo>
                    <a:pt x="5593" y="3444"/>
                  </a:lnTo>
                  <a:lnTo>
                    <a:pt x="5618" y="3615"/>
                  </a:lnTo>
                  <a:lnTo>
                    <a:pt x="5642" y="3762"/>
                  </a:lnTo>
                  <a:lnTo>
                    <a:pt x="5667" y="3933"/>
                  </a:lnTo>
                  <a:lnTo>
                    <a:pt x="5667" y="4079"/>
                  </a:lnTo>
                  <a:lnTo>
                    <a:pt x="5642" y="4250"/>
                  </a:lnTo>
                  <a:lnTo>
                    <a:pt x="5618" y="4421"/>
                  </a:lnTo>
                  <a:lnTo>
                    <a:pt x="5569" y="4568"/>
                  </a:lnTo>
                  <a:lnTo>
                    <a:pt x="5496" y="4739"/>
                  </a:lnTo>
                  <a:lnTo>
                    <a:pt x="5398" y="4885"/>
                  </a:lnTo>
                  <a:lnTo>
                    <a:pt x="5300" y="5007"/>
                  </a:lnTo>
                  <a:lnTo>
                    <a:pt x="5203" y="5154"/>
                  </a:lnTo>
                  <a:lnTo>
                    <a:pt x="5080" y="5252"/>
                  </a:lnTo>
                  <a:lnTo>
                    <a:pt x="4958" y="5349"/>
                  </a:lnTo>
                  <a:lnTo>
                    <a:pt x="4812" y="5447"/>
                  </a:lnTo>
                  <a:lnTo>
                    <a:pt x="4665" y="5520"/>
                  </a:lnTo>
                  <a:lnTo>
                    <a:pt x="4519" y="5569"/>
                  </a:lnTo>
                  <a:lnTo>
                    <a:pt x="4372" y="5618"/>
                  </a:lnTo>
                  <a:lnTo>
                    <a:pt x="4201" y="5642"/>
                  </a:lnTo>
                  <a:lnTo>
                    <a:pt x="4055" y="5667"/>
                  </a:lnTo>
                  <a:lnTo>
                    <a:pt x="3884" y="5642"/>
                  </a:lnTo>
                  <a:lnTo>
                    <a:pt x="3713" y="5642"/>
                  </a:lnTo>
                  <a:lnTo>
                    <a:pt x="3566" y="5594"/>
                  </a:lnTo>
                  <a:lnTo>
                    <a:pt x="3395" y="5545"/>
                  </a:lnTo>
                  <a:lnTo>
                    <a:pt x="3249" y="5471"/>
                  </a:lnTo>
                  <a:lnTo>
                    <a:pt x="3102" y="5398"/>
                  </a:lnTo>
                  <a:lnTo>
                    <a:pt x="2956" y="5300"/>
                  </a:lnTo>
                  <a:lnTo>
                    <a:pt x="2833" y="5178"/>
                  </a:lnTo>
                  <a:lnTo>
                    <a:pt x="2711" y="5081"/>
                  </a:lnTo>
                  <a:lnTo>
                    <a:pt x="2614" y="4934"/>
                  </a:lnTo>
                  <a:lnTo>
                    <a:pt x="2540" y="4812"/>
                  </a:lnTo>
                  <a:lnTo>
                    <a:pt x="2467" y="4665"/>
                  </a:lnTo>
                  <a:lnTo>
                    <a:pt x="2394" y="4519"/>
                  </a:lnTo>
                  <a:lnTo>
                    <a:pt x="2369" y="4348"/>
                  </a:lnTo>
                  <a:lnTo>
                    <a:pt x="2321" y="4201"/>
                  </a:lnTo>
                  <a:lnTo>
                    <a:pt x="2321" y="4030"/>
                  </a:lnTo>
                  <a:lnTo>
                    <a:pt x="2321" y="3884"/>
                  </a:lnTo>
                  <a:lnTo>
                    <a:pt x="2345" y="3713"/>
                  </a:lnTo>
                  <a:lnTo>
                    <a:pt x="2369" y="3542"/>
                  </a:lnTo>
                  <a:lnTo>
                    <a:pt x="2418" y="3395"/>
                  </a:lnTo>
                  <a:lnTo>
                    <a:pt x="2492" y="3224"/>
                  </a:lnTo>
                  <a:lnTo>
                    <a:pt x="2589" y="3078"/>
                  </a:lnTo>
                  <a:lnTo>
                    <a:pt x="2687" y="2956"/>
                  </a:lnTo>
                  <a:lnTo>
                    <a:pt x="2785" y="2809"/>
                  </a:lnTo>
                  <a:lnTo>
                    <a:pt x="2907" y="2712"/>
                  </a:lnTo>
                  <a:lnTo>
                    <a:pt x="3029" y="2614"/>
                  </a:lnTo>
                  <a:lnTo>
                    <a:pt x="3175" y="2516"/>
                  </a:lnTo>
                  <a:lnTo>
                    <a:pt x="3322" y="2443"/>
                  </a:lnTo>
                  <a:lnTo>
                    <a:pt x="3468" y="2394"/>
                  </a:lnTo>
                  <a:lnTo>
                    <a:pt x="3615" y="2345"/>
                  </a:lnTo>
                  <a:lnTo>
                    <a:pt x="3786" y="2321"/>
                  </a:lnTo>
                  <a:lnTo>
                    <a:pt x="3933" y="2296"/>
                  </a:lnTo>
                  <a:close/>
                  <a:moveTo>
                    <a:pt x="3053" y="1"/>
                  </a:moveTo>
                  <a:lnTo>
                    <a:pt x="2980" y="25"/>
                  </a:lnTo>
                  <a:lnTo>
                    <a:pt x="2443" y="196"/>
                  </a:lnTo>
                  <a:lnTo>
                    <a:pt x="2369" y="220"/>
                  </a:lnTo>
                  <a:lnTo>
                    <a:pt x="2296" y="269"/>
                  </a:lnTo>
                  <a:lnTo>
                    <a:pt x="2198" y="391"/>
                  </a:lnTo>
                  <a:lnTo>
                    <a:pt x="2150" y="538"/>
                  </a:lnTo>
                  <a:lnTo>
                    <a:pt x="2150" y="611"/>
                  </a:lnTo>
                  <a:lnTo>
                    <a:pt x="2150" y="684"/>
                  </a:lnTo>
                  <a:lnTo>
                    <a:pt x="2394" y="1832"/>
                  </a:lnTo>
                  <a:lnTo>
                    <a:pt x="2223" y="1954"/>
                  </a:lnTo>
                  <a:lnTo>
                    <a:pt x="2076" y="2101"/>
                  </a:lnTo>
                  <a:lnTo>
                    <a:pt x="1002" y="1686"/>
                  </a:lnTo>
                  <a:lnTo>
                    <a:pt x="928" y="1686"/>
                  </a:lnTo>
                  <a:lnTo>
                    <a:pt x="831" y="1661"/>
                  </a:lnTo>
                  <a:lnTo>
                    <a:pt x="684" y="1710"/>
                  </a:lnTo>
                  <a:lnTo>
                    <a:pt x="562" y="1784"/>
                  </a:lnTo>
                  <a:lnTo>
                    <a:pt x="513" y="1832"/>
                  </a:lnTo>
                  <a:lnTo>
                    <a:pt x="464" y="1906"/>
                  </a:lnTo>
                  <a:lnTo>
                    <a:pt x="220" y="2394"/>
                  </a:lnTo>
                  <a:lnTo>
                    <a:pt x="196" y="2467"/>
                  </a:lnTo>
                  <a:lnTo>
                    <a:pt x="171" y="2541"/>
                  </a:lnTo>
                  <a:lnTo>
                    <a:pt x="196" y="2712"/>
                  </a:lnTo>
                  <a:lnTo>
                    <a:pt x="245" y="2834"/>
                  </a:lnTo>
                  <a:lnTo>
                    <a:pt x="293" y="2907"/>
                  </a:lnTo>
                  <a:lnTo>
                    <a:pt x="367" y="2956"/>
                  </a:lnTo>
                  <a:lnTo>
                    <a:pt x="1344" y="3591"/>
                  </a:lnTo>
                  <a:lnTo>
                    <a:pt x="1319" y="3786"/>
                  </a:lnTo>
                  <a:lnTo>
                    <a:pt x="1295" y="4006"/>
                  </a:lnTo>
                  <a:lnTo>
                    <a:pt x="245" y="4494"/>
                  </a:lnTo>
                  <a:lnTo>
                    <a:pt x="196" y="4519"/>
                  </a:lnTo>
                  <a:lnTo>
                    <a:pt x="123" y="4568"/>
                  </a:lnTo>
                  <a:lnTo>
                    <a:pt x="49" y="4714"/>
                  </a:lnTo>
                  <a:lnTo>
                    <a:pt x="0" y="4861"/>
                  </a:lnTo>
                  <a:lnTo>
                    <a:pt x="25" y="4934"/>
                  </a:lnTo>
                  <a:lnTo>
                    <a:pt x="25" y="5007"/>
                  </a:lnTo>
                  <a:lnTo>
                    <a:pt x="220" y="5545"/>
                  </a:lnTo>
                  <a:lnTo>
                    <a:pt x="245" y="5594"/>
                  </a:lnTo>
                  <a:lnTo>
                    <a:pt x="293" y="5667"/>
                  </a:lnTo>
                  <a:lnTo>
                    <a:pt x="391" y="5764"/>
                  </a:lnTo>
                  <a:lnTo>
                    <a:pt x="538" y="5813"/>
                  </a:lnTo>
                  <a:lnTo>
                    <a:pt x="684" y="5813"/>
                  </a:lnTo>
                  <a:lnTo>
                    <a:pt x="1832" y="5569"/>
                  </a:lnTo>
                  <a:lnTo>
                    <a:pt x="1954" y="5740"/>
                  </a:lnTo>
                  <a:lnTo>
                    <a:pt x="2101" y="5887"/>
                  </a:lnTo>
                  <a:lnTo>
                    <a:pt x="1710" y="6986"/>
                  </a:lnTo>
                  <a:lnTo>
                    <a:pt x="1686" y="7059"/>
                  </a:lnTo>
                  <a:lnTo>
                    <a:pt x="1686" y="7132"/>
                  </a:lnTo>
                  <a:lnTo>
                    <a:pt x="1710" y="7279"/>
                  </a:lnTo>
                  <a:lnTo>
                    <a:pt x="1783" y="7401"/>
                  </a:lnTo>
                  <a:lnTo>
                    <a:pt x="1857" y="7450"/>
                  </a:lnTo>
                  <a:lnTo>
                    <a:pt x="1905" y="7499"/>
                  </a:lnTo>
                  <a:lnTo>
                    <a:pt x="2418" y="7743"/>
                  </a:lnTo>
                  <a:lnTo>
                    <a:pt x="2492" y="7792"/>
                  </a:lnTo>
                  <a:lnTo>
                    <a:pt x="2711" y="7792"/>
                  </a:lnTo>
                  <a:lnTo>
                    <a:pt x="2858" y="7718"/>
                  </a:lnTo>
                  <a:lnTo>
                    <a:pt x="2907" y="7669"/>
                  </a:lnTo>
                  <a:lnTo>
                    <a:pt x="2956" y="7621"/>
                  </a:lnTo>
                  <a:lnTo>
                    <a:pt x="3591" y="6644"/>
                  </a:lnTo>
                  <a:lnTo>
                    <a:pt x="3810" y="6668"/>
                  </a:lnTo>
                  <a:lnTo>
                    <a:pt x="4006" y="6668"/>
                  </a:lnTo>
                  <a:lnTo>
                    <a:pt x="4494" y="7718"/>
                  </a:lnTo>
                  <a:lnTo>
                    <a:pt x="4543" y="7792"/>
                  </a:lnTo>
                  <a:lnTo>
                    <a:pt x="4592" y="7840"/>
                  </a:lnTo>
                  <a:lnTo>
                    <a:pt x="4714" y="7914"/>
                  </a:lnTo>
                  <a:lnTo>
                    <a:pt x="4861" y="7963"/>
                  </a:lnTo>
                  <a:lnTo>
                    <a:pt x="4934" y="7963"/>
                  </a:lnTo>
                  <a:lnTo>
                    <a:pt x="5007" y="7938"/>
                  </a:lnTo>
                  <a:lnTo>
                    <a:pt x="5544" y="7767"/>
                  </a:lnTo>
                  <a:lnTo>
                    <a:pt x="5618" y="7743"/>
                  </a:lnTo>
                  <a:lnTo>
                    <a:pt x="5667" y="7694"/>
                  </a:lnTo>
                  <a:lnTo>
                    <a:pt x="5764" y="7572"/>
                  </a:lnTo>
                  <a:lnTo>
                    <a:pt x="5838" y="7425"/>
                  </a:lnTo>
                  <a:lnTo>
                    <a:pt x="5838" y="7352"/>
                  </a:lnTo>
                  <a:lnTo>
                    <a:pt x="5838" y="7279"/>
                  </a:lnTo>
                  <a:lnTo>
                    <a:pt x="5593" y="6131"/>
                  </a:lnTo>
                  <a:lnTo>
                    <a:pt x="5740" y="6009"/>
                  </a:lnTo>
                  <a:lnTo>
                    <a:pt x="5911" y="5862"/>
                  </a:lnTo>
                  <a:lnTo>
                    <a:pt x="6985" y="6277"/>
                  </a:lnTo>
                  <a:lnTo>
                    <a:pt x="7059" y="6277"/>
                  </a:lnTo>
                  <a:lnTo>
                    <a:pt x="7132" y="6302"/>
                  </a:lnTo>
                  <a:lnTo>
                    <a:pt x="7278" y="6253"/>
                  </a:lnTo>
                  <a:lnTo>
                    <a:pt x="7425" y="6180"/>
                  </a:lnTo>
                  <a:lnTo>
                    <a:pt x="7474" y="6131"/>
                  </a:lnTo>
                  <a:lnTo>
                    <a:pt x="7523" y="6058"/>
                  </a:lnTo>
                  <a:lnTo>
                    <a:pt x="7767" y="5545"/>
                  </a:lnTo>
                  <a:lnTo>
                    <a:pt x="7791" y="5496"/>
                  </a:lnTo>
                  <a:lnTo>
                    <a:pt x="7816" y="5398"/>
                  </a:lnTo>
                  <a:lnTo>
                    <a:pt x="7791" y="5252"/>
                  </a:lnTo>
                  <a:lnTo>
                    <a:pt x="7718" y="5129"/>
                  </a:lnTo>
                  <a:lnTo>
                    <a:pt x="7669" y="5056"/>
                  </a:lnTo>
                  <a:lnTo>
                    <a:pt x="7620" y="5007"/>
                  </a:lnTo>
                  <a:lnTo>
                    <a:pt x="6643" y="4372"/>
                  </a:lnTo>
                  <a:lnTo>
                    <a:pt x="6668" y="4177"/>
                  </a:lnTo>
                  <a:lnTo>
                    <a:pt x="6668" y="3957"/>
                  </a:lnTo>
                  <a:lnTo>
                    <a:pt x="7718" y="3469"/>
                  </a:lnTo>
                  <a:lnTo>
                    <a:pt x="7791" y="3444"/>
                  </a:lnTo>
                  <a:lnTo>
                    <a:pt x="7865" y="3395"/>
                  </a:lnTo>
                  <a:lnTo>
                    <a:pt x="7938" y="3249"/>
                  </a:lnTo>
                  <a:lnTo>
                    <a:pt x="7962" y="3102"/>
                  </a:lnTo>
                  <a:lnTo>
                    <a:pt x="7962" y="3029"/>
                  </a:lnTo>
                  <a:lnTo>
                    <a:pt x="7962" y="2956"/>
                  </a:lnTo>
                  <a:lnTo>
                    <a:pt x="7767" y="2419"/>
                  </a:lnTo>
                  <a:lnTo>
                    <a:pt x="7743" y="2345"/>
                  </a:lnTo>
                  <a:lnTo>
                    <a:pt x="7694" y="2296"/>
                  </a:lnTo>
                  <a:lnTo>
                    <a:pt x="7572" y="2199"/>
                  </a:lnTo>
                  <a:lnTo>
                    <a:pt x="7449" y="2150"/>
                  </a:lnTo>
                  <a:lnTo>
                    <a:pt x="7278" y="2150"/>
                  </a:lnTo>
                  <a:lnTo>
                    <a:pt x="6155" y="2394"/>
                  </a:lnTo>
                  <a:lnTo>
                    <a:pt x="6033" y="2223"/>
                  </a:lnTo>
                  <a:lnTo>
                    <a:pt x="5886" y="2077"/>
                  </a:lnTo>
                  <a:lnTo>
                    <a:pt x="6277" y="978"/>
                  </a:lnTo>
                  <a:lnTo>
                    <a:pt x="6302" y="904"/>
                  </a:lnTo>
                  <a:lnTo>
                    <a:pt x="6302" y="831"/>
                  </a:lnTo>
                  <a:lnTo>
                    <a:pt x="6277" y="684"/>
                  </a:lnTo>
                  <a:lnTo>
                    <a:pt x="6179" y="562"/>
                  </a:lnTo>
                  <a:lnTo>
                    <a:pt x="6131" y="489"/>
                  </a:lnTo>
                  <a:lnTo>
                    <a:pt x="6082" y="465"/>
                  </a:lnTo>
                  <a:lnTo>
                    <a:pt x="5569" y="196"/>
                  </a:lnTo>
                  <a:lnTo>
                    <a:pt x="5496" y="172"/>
                  </a:lnTo>
                  <a:lnTo>
                    <a:pt x="5276" y="172"/>
                  </a:lnTo>
                  <a:lnTo>
                    <a:pt x="5129" y="245"/>
                  </a:lnTo>
                  <a:lnTo>
                    <a:pt x="5080" y="294"/>
                  </a:lnTo>
                  <a:lnTo>
                    <a:pt x="5032" y="343"/>
                  </a:lnTo>
                  <a:lnTo>
                    <a:pt x="4397" y="1319"/>
                  </a:lnTo>
                  <a:lnTo>
                    <a:pt x="4177" y="1295"/>
                  </a:lnTo>
                  <a:lnTo>
                    <a:pt x="3981" y="1295"/>
                  </a:lnTo>
                  <a:lnTo>
                    <a:pt x="3493" y="245"/>
                  </a:lnTo>
                  <a:lnTo>
                    <a:pt x="3444" y="172"/>
                  </a:lnTo>
                  <a:lnTo>
                    <a:pt x="3395" y="123"/>
                  </a:lnTo>
                  <a:lnTo>
                    <a:pt x="3273" y="49"/>
                  </a:lnTo>
                  <a:lnTo>
                    <a:pt x="3127" y="1"/>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14" name="Rectangle 13"/>
          <p:cNvSpPr/>
          <p:nvPr/>
        </p:nvSpPr>
        <p:spPr bwMode="auto">
          <a:xfrm>
            <a:off x="5878340" y="4244253"/>
            <a:ext cx="2582092" cy="584754"/>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bevelT w="190500" h="38100"/>
          </a:sp3d>
          <a:extLst/>
        </p:spPr>
        <p:txBody>
          <a:bodyPr anchor="t"/>
          <a:lstStyle/>
          <a:p>
            <a:pPr algn="ctr">
              <a:defRPr/>
            </a:pPr>
            <a:r>
              <a:rPr lang="fr-FR" sz="1000" dirty="0" smtClean="0">
                <a:solidFill>
                  <a:schemeClr val="accent1"/>
                </a:solidFill>
                <a:latin typeface="Arial Narrow" panose="020B0606020202030204" pitchFamily="34" charset="0"/>
                <a:cs typeface="Arial" charset="0"/>
                <a:sym typeface="Arial" charset="0"/>
              </a:rPr>
              <a:t>En 2</a:t>
            </a:r>
            <a:r>
              <a:rPr lang="fr-FR" sz="1000" baseline="30000" dirty="0" smtClean="0">
                <a:solidFill>
                  <a:schemeClr val="accent1"/>
                </a:solidFill>
                <a:latin typeface="Arial Narrow" panose="020B0606020202030204" pitchFamily="34" charset="0"/>
                <a:cs typeface="Arial" charset="0"/>
                <a:sym typeface="Arial" charset="0"/>
              </a:rPr>
              <a:t>ème</a:t>
            </a:r>
            <a:r>
              <a:rPr lang="fr-FR" sz="1000" dirty="0" smtClean="0">
                <a:solidFill>
                  <a:schemeClr val="accent1"/>
                </a:solidFill>
                <a:latin typeface="Arial Narrow" panose="020B0606020202030204" pitchFamily="34" charset="0"/>
                <a:cs typeface="Arial" charset="0"/>
                <a:sym typeface="Arial" charset="0"/>
              </a:rPr>
              <a:t> page, il dispose d’un </a:t>
            </a:r>
            <a:r>
              <a:rPr lang="fr-FR" sz="1000" b="1" dirty="0" smtClean="0">
                <a:solidFill>
                  <a:schemeClr val="accent1"/>
                </a:solidFill>
                <a:latin typeface="Arial Narrow" panose="020B0606020202030204" pitchFamily="34" charset="0"/>
                <a:cs typeface="Arial" charset="0"/>
                <a:sym typeface="Arial" charset="0"/>
              </a:rPr>
              <a:t>glossaire</a:t>
            </a:r>
            <a:r>
              <a:rPr lang="fr-FR" sz="1000" dirty="0" smtClean="0">
                <a:solidFill>
                  <a:schemeClr val="accent1"/>
                </a:solidFill>
                <a:latin typeface="Arial Narrow" panose="020B0606020202030204" pitchFamily="34" charset="0"/>
                <a:cs typeface="Arial" charset="0"/>
                <a:sym typeface="Arial" charset="0"/>
              </a:rPr>
              <a:t> précisant les différents termes utilisés dans le relevé. </a:t>
            </a:r>
            <a:endParaRPr lang="fr-FR" sz="1000" dirty="0">
              <a:solidFill>
                <a:schemeClr val="accent1"/>
              </a:solidFill>
              <a:latin typeface="Arial Narrow" panose="020B0606020202030204" pitchFamily="34" charset="0"/>
              <a:cs typeface="Arial" charset="0"/>
              <a:sym typeface="Arial" charset="0"/>
            </a:endParaRPr>
          </a:p>
        </p:txBody>
      </p:sp>
      <p:sp>
        <p:nvSpPr>
          <p:cNvPr id="8" name="Rectangle 7"/>
          <p:cNvSpPr/>
          <p:nvPr/>
        </p:nvSpPr>
        <p:spPr bwMode="auto">
          <a:xfrm>
            <a:off x="2193005" y="4177762"/>
            <a:ext cx="3427026" cy="663739"/>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bevelT w="190500" h="38100"/>
          </a:sp3d>
          <a:extLst/>
        </p:spPr>
        <p:txBody>
          <a:bodyPr anchor="t"/>
          <a:lstStyle/>
          <a:p>
            <a:pPr algn="just">
              <a:defRPr/>
            </a:pPr>
            <a:r>
              <a:rPr lang="fr-FR" sz="1000" dirty="0" smtClean="0">
                <a:solidFill>
                  <a:schemeClr val="accent1"/>
                </a:solidFill>
                <a:latin typeface="Arial Narrow" panose="020B0606020202030204" pitchFamily="34" charset="0"/>
                <a:cs typeface="Arial" charset="0"/>
                <a:sym typeface="Arial" charset="0"/>
              </a:rPr>
              <a:t>En 1</a:t>
            </a:r>
            <a:r>
              <a:rPr lang="fr-FR" sz="1000" baseline="30000" dirty="0" smtClean="0">
                <a:solidFill>
                  <a:schemeClr val="accent1"/>
                </a:solidFill>
                <a:latin typeface="Arial Narrow" panose="020B0606020202030204" pitchFamily="34" charset="0"/>
                <a:cs typeface="Arial" charset="0"/>
                <a:sym typeface="Arial" charset="0"/>
              </a:rPr>
              <a:t>ère</a:t>
            </a:r>
            <a:r>
              <a:rPr lang="fr-FR" sz="1000" dirty="0">
                <a:solidFill>
                  <a:schemeClr val="accent1"/>
                </a:solidFill>
                <a:latin typeface="Arial Narrow" panose="020B0606020202030204" pitchFamily="34" charset="0"/>
                <a:cs typeface="Arial" charset="0"/>
                <a:sym typeface="Arial" charset="0"/>
              </a:rPr>
              <a:t> </a:t>
            </a:r>
            <a:r>
              <a:rPr lang="fr-FR" sz="1000" dirty="0" smtClean="0">
                <a:solidFill>
                  <a:schemeClr val="accent1"/>
                </a:solidFill>
                <a:latin typeface="Arial Narrow" panose="020B0606020202030204" pitchFamily="34" charset="0"/>
                <a:cs typeface="Arial" charset="0"/>
                <a:sym typeface="Arial" charset="0"/>
              </a:rPr>
              <a:t>page, le client a une </a:t>
            </a:r>
            <a:r>
              <a:rPr lang="fr-FR" sz="1000" b="1" dirty="0" smtClean="0">
                <a:solidFill>
                  <a:schemeClr val="accent1"/>
                </a:solidFill>
                <a:latin typeface="Arial Narrow" panose="020B0606020202030204" pitchFamily="34" charset="0"/>
                <a:cs typeface="Arial" charset="0"/>
                <a:sym typeface="Arial" charset="0"/>
              </a:rPr>
              <a:t>vision détaillée des frais </a:t>
            </a:r>
            <a:r>
              <a:rPr lang="fr-FR" sz="1000" dirty="0" smtClean="0">
                <a:solidFill>
                  <a:schemeClr val="accent1"/>
                </a:solidFill>
                <a:latin typeface="Arial Narrow" panose="020B0606020202030204" pitchFamily="34" charset="0"/>
                <a:cs typeface="Arial" charset="0"/>
                <a:sym typeface="Arial" charset="0"/>
              </a:rPr>
              <a:t>supportés dans l’année (liés au service d’investissement et à la SCPI elle-même) et de leur </a:t>
            </a:r>
            <a:r>
              <a:rPr lang="fr-FR" sz="1000" b="1" dirty="0" smtClean="0">
                <a:solidFill>
                  <a:schemeClr val="accent1"/>
                </a:solidFill>
                <a:latin typeface="Arial Narrow" panose="020B0606020202030204" pitchFamily="34" charset="0"/>
                <a:cs typeface="Arial" charset="0"/>
                <a:sym typeface="Arial" charset="0"/>
              </a:rPr>
              <a:t>impact sur son investissement. </a:t>
            </a:r>
            <a:r>
              <a:rPr lang="fr-FR" sz="1000" dirty="0" smtClean="0">
                <a:solidFill>
                  <a:schemeClr val="accent1"/>
                </a:solidFill>
                <a:latin typeface="Arial Narrow" panose="020B0606020202030204" pitchFamily="34" charset="0"/>
                <a:cs typeface="Arial" charset="0"/>
                <a:sym typeface="Arial" charset="0"/>
              </a:rPr>
              <a:t>Le total des </a:t>
            </a:r>
            <a:r>
              <a:rPr lang="fr-FR" sz="1000" b="1" dirty="0" smtClean="0">
                <a:solidFill>
                  <a:schemeClr val="accent1"/>
                </a:solidFill>
                <a:latin typeface="Arial Narrow" panose="020B0606020202030204" pitchFamily="34" charset="0"/>
                <a:cs typeface="Arial" charset="0"/>
                <a:sym typeface="Arial" charset="0"/>
              </a:rPr>
              <a:t>rétrocessions perçues par la banque </a:t>
            </a:r>
            <a:r>
              <a:rPr lang="fr-FR" sz="1000" dirty="0" smtClean="0">
                <a:solidFill>
                  <a:schemeClr val="accent1"/>
                </a:solidFill>
                <a:latin typeface="Arial Narrow" panose="020B0606020202030204" pitchFamily="34" charset="0"/>
                <a:cs typeface="Arial" charset="0"/>
                <a:sym typeface="Arial" charset="0"/>
              </a:rPr>
              <a:t>fait l’objet d’une ligne spécifique.</a:t>
            </a:r>
            <a:endParaRPr lang="fr-FR" sz="1000" dirty="0">
              <a:solidFill>
                <a:schemeClr val="accent1"/>
              </a:solidFill>
              <a:latin typeface="Arial Narrow" panose="020B0606020202030204" pitchFamily="34" charset="0"/>
              <a:cs typeface="Arial" charset="0"/>
              <a:sym typeface="Arial" charset="0"/>
            </a:endParaRPr>
          </a:p>
        </p:txBody>
      </p:sp>
      <p:pic>
        <p:nvPicPr>
          <p:cNvPr id="2" name="Image 1"/>
          <p:cNvPicPr>
            <a:picLocks noChangeAspect="1"/>
          </p:cNvPicPr>
          <p:nvPr/>
        </p:nvPicPr>
        <p:blipFill>
          <a:blip r:embed="rId2"/>
          <a:stretch>
            <a:fillRect/>
          </a:stretch>
        </p:blipFill>
        <p:spPr>
          <a:xfrm>
            <a:off x="2520676" y="518535"/>
            <a:ext cx="2614753" cy="3664337"/>
          </a:xfrm>
          <a:prstGeom prst="rect">
            <a:avLst/>
          </a:prstGeom>
          <a:effectLst>
            <a:outerShdw blurRad="50800" dist="38100" dir="2700000" algn="tl" rotWithShape="0">
              <a:prstClr val="black">
                <a:alpha val="40000"/>
              </a:prstClr>
            </a:outerShdw>
          </a:effectLst>
        </p:spPr>
      </p:pic>
      <p:sp>
        <p:nvSpPr>
          <p:cNvPr id="4" name="ZoneTexte 3"/>
          <p:cNvSpPr txBox="1"/>
          <p:nvPr/>
        </p:nvSpPr>
        <p:spPr>
          <a:xfrm>
            <a:off x="442594" y="1299298"/>
            <a:ext cx="2050274" cy="923330"/>
          </a:xfrm>
          <a:prstGeom prst="rect">
            <a:avLst/>
          </a:prstGeom>
          <a:solidFill>
            <a:schemeClr val="accent2">
              <a:lumMod val="20000"/>
              <a:lumOff val="80000"/>
            </a:schemeClr>
          </a:solidFill>
          <a:effectLst/>
        </p:spPr>
        <p:txBody>
          <a:bodyPr wrap="square" rtlCol="0">
            <a:spAutoFit/>
          </a:bodyPr>
          <a:lstStyle/>
          <a:p>
            <a:pPr algn="just"/>
            <a:r>
              <a:rPr lang="fr-FR" sz="900" dirty="0" smtClean="0">
                <a:latin typeface="Arial Narrow" panose="020B0606020202030204" pitchFamily="34" charset="0"/>
              </a:rPr>
              <a:t>Contrairement aux OPCI, les SCPI ne figurent pas dans les comptes titres  et font l’objet d’un relevé séparé en 2019. Pour </a:t>
            </a:r>
            <a:r>
              <a:rPr lang="fr-FR" sz="900" dirty="0">
                <a:latin typeface="Arial Narrow" panose="020B0606020202030204" pitchFamily="34" charset="0"/>
              </a:rPr>
              <a:t>les années suivantes une fusion des relevés CTO-PEA et SCPI </a:t>
            </a:r>
            <a:r>
              <a:rPr lang="fr-FR" sz="900" dirty="0" smtClean="0">
                <a:latin typeface="Arial Narrow" panose="020B0606020202030204" pitchFamily="34" charset="0"/>
              </a:rPr>
              <a:t>e</a:t>
            </a:r>
            <a:r>
              <a:rPr lang="fr-FR" sz="900" dirty="0" smtClean="0">
                <a:solidFill>
                  <a:srgbClr val="00B050"/>
                </a:solidFill>
                <a:latin typeface="Arial Narrow" panose="020B0606020202030204" pitchFamily="34" charset="0"/>
              </a:rPr>
              <a:t>s</a:t>
            </a:r>
            <a:r>
              <a:rPr lang="fr-FR" sz="900" dirty="0" smtClean="0">
                <a:latin typeface="Arial Narrow" panose="020B0606020202030204" pitchFamily="34" charset="0"/>
              </a:rPr>
              <a:t>t </a:t>
            </a:r>
            <a:r>
              <a:rPr lang="fr-FR" sz="900" dirty="0">
                <a:latin typeface="Arial Narrow" panose="020B0606020202030204" pitchFamily="34" charset="0"/>
              </a:rPr>
              <a:t>envisagée mais non encore actée.</a:t>
            </a:r>
          </a:p>
        </p:txBody>
      </p:sp>
      <p:pic>
        <p:nvPicPr>
          <p:cNvPr id="3" name="Image 2"/>
          <p:cNvPicPr>
            <a:picLocks noChangeAspect="1"/>
          </p:cNvPicPr>
          <p:nvPr/>
        </p:nvPicPr>
        <p:blipFill>
          <a:blip r:embed="rId3"/>
          <a:stretch>
            <a:fillRect/>
          </a:stretch>
        </p:blipFill>
        <p:spPr>
          <a:xfrm>
            <a:off x="5916937" y="514196"/>
            <a:ext cx="2595716" cy="36830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5558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ZoneTexte 23"/>
          <p:cNvSpPr txBox="1"/>
          <p:nvPr/>
        </p:nvSpPr>
        <p:spPr>
          <a:xfrm>
            <a:off x="77734" y="2423207"/>
            <a:ext cx="1361537" cy="2400657"/>
          </a:xfrm>
          <a:prstGeom prst="rect">
            <a:avLst/>
          </a:prstGeom>
          <a:solidFill>
            <a:schemeClr val="bg1">
              <a:lumMod val="95000"/>
            </a:schemeClr>
          </a:solidFill>
        </p:spPr>
        <p:txBody>
          <a:bodyPr wrap="square" rtlCol="0">
            <a:spAutoFit/>
          </a:bodyPr>
          <a:lstStyle/>
          <a:p>
            <a:pPr algn="ctr"/>
            <a:r>
              <a:rPr lang="fr-FR" sz="1000" b="1" dirty="0" smtClean="0">
                <a:solidFill>
                  <a:schemeClr val="accent3">
                    <a:lumMod val="75000"/>
                  </a:schemeClr>
                </a:solidFill>
                <a:latin typeface="Arial Narrow" panose="020B0606020202030204" pitchFamily="34" charset="0"/>
              </a:rPr>
              <a:t>FRAIS INDIRECTS</a:t>
            </a:r>
          </a:p>
          <a:p>
            <a:r>
              <a:rPr lang="fr-FR" sz="1000" b="1" dirty="0" smtClean="0">
                <a:solidFill>
                  <a:schemeClr val="accent1">
                    <a:lumMod val="60000"/>
                    <a:lumOff val="40000"/>
                  </a:schemeClr>
                </a:solidFill>
                <a:latin typeface="Arial Narrow" panose="020B0606020202030204" pitchFamily="34" charset="0"/>
              </a:rPr>
              <a:t>Ils n’ont pas été décaissés </a:t>
            </a:r>
            <a:r>
              <a:rPr lang="fr-FR" sz="1000" b="1" dirty="0">
                <a:solidFill>
                  <a:schemeClr val="accent1">
                    <a:lumMod val="60000"/>
                    <a:lumOff val="40000"/>
                  </a:schemeClr>
                </a:solidFill>
                <a:latin typeface="Arial Narrow" panose="020B0606020202030204" pitchFamily="34" charset="0"/>
              </a:rPr>
              <a:t>par le client </a:t>
            </a:r>
            <a:r>
              <a:rPr lang="fr-FR" sz="1000" b="1" dirty="0" smtClean="0">
                <a:solidFill>
                  <a:schemeClr val="accent1">
                    <a:lumMod val="60000"/>
                    <a:lumOff val="40000"/>
                  </a:schemeClr>
                </a:solidFill>
                <a:latin typeface="Arial Narrow" panose="020B0606020202030204" pitchFamily="34" charset="0"/>
              </a:rPr>
              <a:t>mais la réglementation demande leur affichage car ils influencent la valorisation des produits. Ils sont calculés à partir des taux de frais communiqués par le gestionnaire, rapportés aux encours du client : il s’agit donc d’une estimation.</a:t>
            </a:r>
            <a:endParaRPr lang="fr-FR" sz="1000" b="1" dirty="0">
              <a:solidFill>
                <a:schemeClr val="accent1">
                  <a:lumMod val="60000"/>
                  <a:lumOff val="40000"/>
                </a:schemeClr>
              </a:solidFill>
              <a:latin typeface="Arial Narrow" panose="020B0606020202030204" pitchFamily="34" charset="0"/>
            </a:endParaRPr>
          </a:p>
        </p:txBody>
      </p:sp>
      <p:sp>
        <p:nvSpPr>
          <p:cNvPr id="8" name="Rectangle 7"/>
          <p:cNvSpPr/>
          <p:nvPr/>
        </p:nvSpPr>
        <p:spPr>
          <a:xfrm>
            <a:off x="2267744" y="0"/>
            <a:ext cx="360040" cy="487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space réservé du contenu 2"/>
          <p:cNvSpPr>
            <a:spLocks noGrp="1"/>
          </p:cNvSpPr>
          <p:nvPr>
            <p:ph idx="1"/>
          </p:nvPr>
        </p:nvSpPr>
        <p:spPr>
          <a:xfrm>
            <a:off x="264144" y="284411"/>
            <a:ext cx="8769093" cy="4227534"/>
          </a:xfrm>
        </p:spPr>
        <p:txBody>
          <a:bodyPr>
            <a:noAutofit/>
          </a:bodyPr>
          <a:lstStyle/>
          <a:p>
            <a:pPr marL="0" indent="0">
              <a:buClr>
                <a:schemeClr val="accent1">
                  <a:lumMod val="60000"/>
                  <a:lumOff val="40000"/>
                </a:schemeClr>
              </a:buClr>
              <a:buNone/>
            </a:pPr>
            <a:r>
              <a:rPr lang="fr-FR" sz="1400" b="1" dirty="0" smtClean="0">
                <a:solidFill>
                  <a:schemeClr val="accent1"/>
                </a:solidFill>
                <a:latin typeface="Arial Narrow" panose="020B0606020202030204" pitchFamily="34" charset="0"/>
              </a:rPr>
              <a:t>     Le Relevé annuel de frais SCPI fait apparaître le total des rétrocessions perçues par la banque :</a:t>
            </a: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lvl="1">
              <a:buFont typeface="Arial" panose="020B0604020202020204" pitchFamily="34" charset="0"/>
              <a:buChar char="•"/>
            </a:pPr>
            <a:endParaRPr lang="fr-FR" sz="1100" dirty="0" smtClean="0">
              <a:latin typeface="Arial Narrow" panose="020B0606020202030204" pitchFamily="34" charset="0"/>
            </a:endParaRPr>
          </a:p>
          <a:p>
            <a:pPr lvl="1">
              <a:buFont typeface="Arial" panose="020B0604020202020204" pitchFamily="34" charset="0"/>
              <a:buChar char="•"/>
            </a:pPr>
            <a:endParaRPr lang="fr-FR" sz="1100" dirty="0">
              <a:latin typeface="Arial Narrow" panose="020B0606020202030204" pitchFamily="34" charset="0"/>
            </a:endParaRPr>
          </a:p>
          <a:p>
            <a:pPr marL="0" indent="0">
              <a:buNone/>
            </a:pPr>
            <a:endParaRPr lang="fr-FR" sz="1100" dirty="0">
              <a:latin typeface="Arial Narrow" panose="020B060602020203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2125755492"/>
              </p:ext>
            </p:extLst>
          </p:nvPr>
        </p:nvGraphicFramePr>
        <p:xfrm>
          <a:off x="1651490" y="606956"/>
          <a:ext cx="7395118" cy="4255607"/>
        </p:xfrm>
        <a:graphic>
          <a:graphicData uri="http://schemas.openxmlformats.org/drawingml/2006/table">
            <a:tbl>
              <a:tblPr firstRow="1" firstCol="1" bandRow="1">
                <a:tableStyleId>{F66A9B51-AE3E-4324-8CB2-79743BB350C3}</a:tableStyleId>
              </a:tblPr>
              <a:tblGrid>
                <a:gridCol w="946197">
                  <a:extLst>
                    <a:ext uri="{9D8B030D-6E8A-4147-A177-3AD203B41FA5}">
                      <a16:colId xmlns:a16="http://schemas.microsoft.com/office/drawing/2014/main" xmlns="" val="1586070932"/>
                    </a:ext>
                  </a:extLst>
                </a:gridCol>
                <a:gridCol w="1672406">
                  <a:extLst>
                    <a:ext uri="{9D8B030D-6E8A-4147-A177-3AD203B41FA5}">
                      <a16:colId xmlns:a16="http://schemas.microsoft.com/office/drawing/2014/main" xmlns="" val="441312970"/>
                    </a:ext>
                  </a:extLst>
                </a:gridCol>
                <a:gridCol w="4776515">
                  <a:extLst>
                    <a:ext uri="{9D8B030D-6E8A-4147-A177-3AD203B41FA5}">
                      <a16:colId xmlns:a16="http://schemas.microsoft.com/office/drawing/2014/main" xmlns="" val="2779032716"/>
                    </a:ext>
                  </a:extLst>
                </a:gridCol>
              </a:tblGrid>
              <a:tr h="191514">
                <a:tc gridSpan="2">
                  <a:txBody>
                    <a:bodyPr/>
                    <a:lstStyle/>
                    <a:p>
                      <a:pPr algn="ctr">
                        <a:lnSpc>
                          <a:spcPct val="107000"/>
                        </a:lnSpc>
                        <a:spcAft>
                          <a:spcPts val="0"/>
                        </a:spcAft>
                      </a:pPr>
                      <a:r>
                        <a:rPr lang="fr-FR" sz="1100" b="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Catégories</a:t>
                      </a:r>
                      <a:r>
                        <a:rPr lang="fr-FR" sz="1100" b="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 du Relevé annuel</a:t>
                      </a:r>
                      <a:endParaRPr lang="fr-FR" sz="1100" b="1" dirty="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36000" marB="0" anchor="ctr">
                    <a:solidFill>
                      <a:schemeClr val="bg1"/>
                    </a:solidFill>
                  </a:tcPr>
                </a:tc>
                <a:tc h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b="1"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Définitions</a:t>
                      </a:r>
                      <a:r>
                        <a:rPr lang="fr-FR" sz="1100" b="1" baseline="0" dirty="0" smtClean="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rPr>
                        <a:t> </a:t>
                      </a:r>
                      <a:endParaRPr lang="fr-FR" sz="1100" b="1" dirty="0">
                        <a:solidFill>
                          <a:schemeClr val="accent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36000" marB="0" anchor="ctr">
                    <a:solidFill>
                      <a:schemeClr val="bg1"/>
                    </a:solidFill>
                  </a:tcPr>
                </a:tc>
                <a:extLst>
                  <a:ext uri="{0D108BD9-81ED-4DB2-BD59-A6C34878D82A}">
                    <a16:rowId xmlns:a16="http://schemas.microsoft.com/office/drawing/2014/main" xmlns="" val="702193145"/>
                  </a:ext>
                </a:extLst>
              </a:tr>
              <a:tr h="326180">
                <a:tc rowSpan="4">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rPr>
                        <a:t>Coûts et frais appliqués aux services d’investissement</a:t>
                      </a:r>
                      <a:endPar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36000" marB="0" anchor="ctr">
                    <a:solidFill>
                      <a:schemeClr val="accent2">
                        <a:lumMod val="20000"/>
                        <a:lumOff val="80000"/>
                      </a:schemeClr>
                    </a:solidFill>
                  </a:tcPr>
                </a:tc>
                <a:tc>
                  <a:txBody>
                    <a:bodyPr/>
                    <a:lstStyle/>
                    <a:p>
                      <a:pPr>
                        <a:lnSpc>
                          <a:spcPct val="107000"/>
                        </a:lnSpc>
                        <a:spcAft>
                          <a:spcPts val="0"/>
                        </a:spcAft>
                      </a:pPr>
                      <a:r>
                        <a:rPr lang="fr-FR" sz="800" b="0" dirty="0" smtClean="0">
                          <a:solidFill>
                            <a:schemeClr val="tx1"/>
                          </a:solidFill>
                          <a:effectLst/>
                          <a:latin typeface="Arial Narrow" panose="020B0606020202030204" pitchFamily="34" charset="0"/>
                        </a:rPr>
                        <a:t>Frais </a:t>
                      </a:r>
                      <a:r>
                        <a:rPr lang="fr-FR" sz="800" b="0" dirty="0">
                          <a:solidFill>
                            <a:schemeClr val="tx1"/>
                          </a:solidFill>
                          <a:effectLst/>
                          <a:latin typeface="Arial Narrow" panose="020B0606020202030204" pitchFamily="34" charset="0"/>
                        </a:rPr>
                        <a:t>uniques </a:t>
                      </a: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2">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payés à la banque </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au moment de l’investissement dans la SCPI. Ce poste étant nul pour les SCPI AEW-</a:t>
                      </a:r>
                      <a:r>
                        <a:rPr lang="fr-FR" sz="800" baseline="0" dirty="0" err="1"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Ciloger</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il est précisé </a:t>
                      </a:r>
                      <a:r>
                        <a:rPr lang="fr-FR" sz="800" i="1"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Dans le cas de cette SCPI, ce type de frais n’est pas dû »</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fr-FR" sz="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2">
                        <a:lumMod val="20000"/>
                        <a:lumOff val="80000"/>
                      </a:schemeClr>
                    </a:solidFill>
                  </a:tcPr>
                </a:tc>
                <a:extLst>
                  <a:ext uri="{0D108BD9-81ED-4DB2-BD59-A6C34878D82A}">
                    <a16:rowId xmlns:a16="http://schemas.microsoft.com/office/drawing/2014/main" xmlns="" val="4261578765"/>
                  </a:ext>
                </a:extLst>
              </a:tr>
              <a:tr h="432048">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800" b="0" dirty="0" smtClean="0">
                          <a:solidFill>
                            <a:schemeClr val="tx1"/>
                          </a:solidFill>
                          <a:effectLst/>
                          <a:latin typeface="Arial Narrow" panose="020B0606020202030204" pitchFamily="34" charset="0"/>
                        </a:rPr>
                        <a:t>Frais </a:t>
                      </a:r>
                      <a:r>
                        <a:rPr lang="fr-FR" sz="800" b="0" dirty="0">
                          <a:solidFill>
                            <a:schemeClr val="tx1"/>
                          </a:solidFill>
                          <a:effectLst/>
                          <a:latin typeface="Arial Narrow" panose="020B0606020202030204" pitchFamily="34" charset="0"/>
                        </a:rPr>
                        <a:t>récurrents </a:t>
                      </a: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rais récurrents payés à la banque pour les services fournis. Ce poste étant nul pour les SCPI AEW-</a:t>
                      </a:r>
                      <a:r>
                        <a:rPr lang="fr-FR" sz="800" baseline="0" dirty="0" err="1"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Ciloger</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il est précisé </a:t>
                      </a:r>
                      <a:r>
                        <a:rPr lang="fr-FR" sz="800" i="1"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Dans le cas de cette SCPI, ce type de frais n’est pas dû ».</a:t>
                      </a:r>
                      <a:endParaRPr lang="fr-FR" sz="800" i="1"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2">
                        <a:lumMod val="20000"/>
                        <a:lumOff val="80000"/>
                      </a:schemeClr>
                    </a:solidFill>
                  </a:tcPr>
                </a:tc>
                <a:extLst>
                  <a:ext uri="{0D108BD9-81ED-4DB2-BD59-A6C34878D82A}">
                    <a16:rowId xmlns:a16="http://schemas.microsoft.com/office/drawing/2014/main" xmlns="" val="2341216307"/>
                  </a:ext>
                </a:extLst>
              </a:tr>
              <a:tr h="319149">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800" b="0" dirty="0" smtClean="0">
                          <a:solidFill>
                            <a:schemeClr val="tx1"/>
                          </a:solidFill>
                          <a:effectLst/>
                          <a:latin typeface="Arial Narrow" panose="020B0606020202030204" pitchFamily="34" charset="0"/>
                        </a:rPr>
                        <a:t>Frais liés aux transactions</a:t>
                      </a: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144000" marB="108000" anchor="ctr">
                    <a:solidFill>
                      <a:schemeClr val="accent2">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Ils</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correspondent à la part des droits d’entrée reversée à la banque lors de la souscription.</a:t>
                      </a:r>
                      <a:endPar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144000" marB="108000" anchor="ctr">
                    <a:solidFill>
                      <a:schemeClr val="accent2">
                        <a:lumMod val="20000"/>
                        <a:lumOff val="80000"/>
                      </a:schemeClr>
                    </a:solidFill>
                  </a:tcPr>
                </a:tc>
                <a:extLst>
                  <a:ext uri="{0D108BD9-81ED-4DB2-BD59-A6C34878D82A}">
                    <a16:rowId xmlns:a16="http://schemas.microsoft.com/office/drawing/2014/main" xmlns="" val="912906584"/>
                  </a:ext>
                </a:extLst>
              </a:tr>
              <a:tr h="337651">
                <a:tc vMerge="1">
                  <a:txBody>
                    <a:bodyPr/>
                    <a:lstStyle/>
                    <a:p>
                      <a:pPr>
                        <a:lnSpc>
                          <a:spcPct val="107000"/>
                        </a:lnSpc>
                        <a:spcAft>
                          <a:spcPts val="0"/>
                        </a:spcAft>
                      </a:pPr>
                      <a:endParaRPr lang="fr-FR" sz="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fr-FR" sz="800" b="0" dirty="0" smtClean="0">
                          <a:solidFill>
                            <a:schemeClr val="tx1"/>
                          </a:solidFill>
                          <a:effectLst/>
                          <a:latin typeface="Arial Narrow" panose="020B0606020202030204" pitchFamily="34" charset="0"/>
                        </a:rPr>
                        <a:t>Frais</a:t>
                      </a:r>
                      <a:r>
                        <a:rPr lang="fr-FR" sz="800" b="0" baseline="0" dirty="0" smtClean="0">
                          <a:solidFill>
                            <a:schemeClr val="tx1"/>
                          </a:solidFill>
                          <a:effectLst/>
                          <a:latin typeface="Arial Narrow" panose="020B0606020202030204" pitchFamily="34" charset="0"/>
                        </a:rPr>
                        <a:t> l</a:t>
                      </a:r>
                      <a:r>
                        <a:rPr lang="fr-FR" sz="800" b="0" dirty="0" smtClean="0">
                          <a:solidFill>
                            <a:schemeClr val="tx1"/>
                          </a:solidFill>
                          <a:effectLst/>
                          <a:latin typeface="Arial Narrow" panose="020B0606020202030204" pitchFamily="34" charset="0"/>
                        </a:rPr>
                        <a:t>iés aux services</a:t>
                      </a:r>
                      <a:r>
                        <a:rPr lang="fr-FR" sz="800" b="0" baseline="0" dirty="0" smtClean="0">
                          <a:solidFill>
                            <a:schemeClr val="tx1"/>
                          </a:solidFill>
                          <a:effectLst/>
                          <a:latin typeface="Arial Narrow" panose="020B0606020202030204" pitchFamily="34" charset="0"/>
                        </a:rPr>
                        <a:t> auxiliaires</a:t>
                      </a: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36000" marB="252000" anchor="ctr">
                    <a:solidFill>
                      <a:schemeClr val="accent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Il correspondent</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aux autres catégories de frais, comme les doits de garde. Ce poste étant nul pour les SCPI AEW-</a:t>
                      </a:r>
                      <a:r>
                        <a:rPr lang="fr-FR" sz="800" baseline="0" dirty="0" err="1"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Ciloger</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il est précisé </a:t>
                      </a:r>
                      <a:r>
                        <a:rPr lang="fr-FR" sz="800" i="1"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Dans le cas de cette SCPI, ce type de frais n’est pas dû »</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2">
                        <a:lumMod val="20000"/>
                        <a:lumOff val="80000"/>
                      </a:schemeClr>
                    </a:solidFill>
                  </a:tcPr>
                </a:tc>
                <a:extLst>
                  <a:ext uri="{0D108BD9-81ED-4DB2-BD59-A6C34878D82A}">
                    <a16:rowId xmlns:a16="http://schemas.microsoft.com/office/drawing/2014/main" xmlns="" val="3602059270"/>
                  </a:ext>
                </a:extLst>
              </a:tr>
              <a:tr h="319149">
                <a:tc rowSpan="5">
                  <a:txBody>
                    <a:bodyPr/>
                    <a:lstStyle/>
                    <a:p>
                      <a:pPr algn="l">
                        <a:lnSpc>
                          <a:spcPct val="107000"/>
                        </a:lnSpc>
                        <a:spcAft>
                          <a:spcPts val="0"/>
                        </a:spcAft>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Coûts et frais liés à la SCPI </a:t>
                      </a:r>
                    </a:p>
                    <a:p>
                      <a:pPr algn="l">
                        <a:lnSpc>
                          <a:spcPct val="107000"/>
                        </a:lnSpc>
                        <a:spcAft>
                          <a:spcPts val="0"/>
                        </a:spcAft>
                      </a:pP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3600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uniques </a:t>
                      </a:r>
                    </a:p>
                  </a:txBody>
                  <a:tcPr marL="108000" marR="108000" marT="36000" marB="0" anchor="ctr">
                    <a:solidFill>
                      <a:schemeClr val="accent1">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Ils</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représentent la part des droits d’entrée acquise à la SCPI et/ou au gérant.</a:t>
                      </a:r>
                      <a:endParaRPr lang="fr-FR" sz="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36000" marB="0" anchor="ctr">
                    <a:solidFill>
                      <a:schemeClr val="accent1">
                        <a:lumMod val="20000"/>
                        <a:lumOff val="80000"/>
                      </a:schemeClr>
                    </a:solidFill>
                  </a:tcPr>
                </a:tc>
                <a:extLst>
                  <a:ext uri="{0D108BD9-81ED-4DB2-BD59-A6C34878D82A}">
                    <a16:rowId xmlns:a16="http://schemas.microsoft.com/office/drawing/2014/main" xmlns="" val="3593939728"/>
                  </a:ext>
                </a:extLst>
              </a:tr>
              <a:tr h="448056">
                <a:tc vMerge="1">
                  <a:txBody>
                    <a:bodyPr/>
                    <a:lstStyle/>
                    <a:p>
                      <a:pPr>
                        <a:lnSpc>
                          <a:spcPct val="107000"/>
                        </a:lnSpc>
                        <a:spcAft>
                          <a:spcPts val="0"/>
                        </a:spcAft>
                      </a:pPr>
                      <a:endParaRPr lang="fr-FR" sz="1000" b="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40000"/>
                        <a:lumOff val="6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récurrents </a:t>
                      </a:r>
                    </a:p>
                  </a:txBody>
                  <a:tcPr marL="108000" marR="108000" marT="108000" marB="144000" anchor="ctr">
                    <a:solidFill>
                      <a:schemeClr val="accent1">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Ce sont les frais associés à la gestion de la SCPI. Il ne sont pas prélevés sur le compte du client mais déduits de la valeur de part de la SCPI. On retrouve</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ici l’ensemble des frais de gestion : ceux qui restent acquis à la SCPI et/ou au gérant comme ceux qui sont reversés à la banque en tant que distributeur.</a:t>
                      </a:r>
                    </a:p>
                  </a:txBody>
                  <a:tcPr marL="108000" marR="108000" marT="108000" marB="144000" anchor="ctr">
                    <a:solidFill>
                      <a:schemeClr val="accent1">
                        <a:lumMod val="20000"/>
                        <a:lumOff val="80000"/>
                      </a:schemeClr>
                    </a:solidFill>
                  </a:tcPr>
                </a:tc>
                <a:extLst>
                  <a:ext uri="{0D108BD9-81ED-4DB2-BD59-A6C34878D82A}">
                    <a16:rowId xmlns:a16="http://schemas.microsoft.com/office/drawing/2014/main" xmlns="" val="3804219548"/>
                  </a:ext>
                </a:extLst>
              </a:tr>
              <a:tr h="469782">
                <a:tc vMerge="1">
                  <a:txBody>
                    <a:bodyPr/>
                    <a:lstStyle/>
                    <a:p>
                      <a:pPr>
                        <a:lnSpc>
                          <a:spcPct val="107000"/>
                        </a:lnSpc>
                        <a:spcAft>
                          <a:spcPts val="0"/>
                        </a:spcAft>
                      </a:pPr>
                      <a:endParaRPr lang="fr-FR" sz="1000" b="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40000"/>
                        <a:lumOff val="6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immobiliers</a:t>
                      </a:r>
                    </a:p>
                  </a:txBody>
                  <a:tcPr marL="108000" marR="108000" marT="0" marB="0" anchor="ctr">
                    <a:solidFill>
                      <a:schemeClr val="accent1">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associés à l’exploitation des actifs immobiliers dans lesquels la SCPI investit et qui restent à sa charge (impôts fonciers, travaux, charges de copropriété, etc.).</a:t>
                      </a:r>
                    </a:p>
                  </a:txBody>
                  <a:tcPr marL="108000" marR="108000" marT="0" marB="0" anchor="ctr">
                    <a:solidFill>
                      <a:schemeClr val="accent1">
                        <a:lumMod val="20000"/>
                        <a:lumOff val="80000"/>
                      </a:schemeClr>
                    </a:solidFill>
                  </a:tcPr>
                </a:tc>
                <a:extLst>
                  <a:ext uri="{0D108BD9-81ED-4DB2-BD59-A6C34878D82A}">
                    <a16:rowId xmlns:a16="http://schemas.microsoft.com/office/drawing/2014/main" xmlns="" val="164957973"/>
                  </a:ext>
                </a:extLst>
              </a:tr>
              <a:tr h="319149">
                <a:tc vMerge="1">
                  <a:txBody>
                    <a:bodyPr/>
                    <a:lstStyle/>
                    <a:p>
                      <a:pPr>
                        <a:lnSpc>
                          <a:spcPct val="107000"/>
                        </a:lnSpc>
                        <a:spcAft>
                          <a:spcPts val="0"/>
                        </a:spcAft>
                      </a:pPr>
                      <a:endParaRPr lang="fr-FR" sz="1000" b="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40000"/>
                        <a:lumOff val="6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Frais liés aux transactions</a:t>
                      </a:r>
                    </a:p>
                  </a:txBody>
                  <a:tcPr marL="108000" marR="108000" marT="0" marB="0" anchor="ctr">
                    <a:solidFill>
                      <a:schemeClr val="accent1">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Ensemble des frais supportés par la SCPI pour l’acquisition et la</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cession </a:t>
                      </a: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 ses</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immeubles.</a:t>
                      </a:r>
                      <a:endPar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0" marB="0" anchor="ctr">
                    <a:solidFill>
                      <a:schemeClr val="accent1">
                        <a:lumMod val="20000"/>
                        <a:lumOff val="80000"/>
                      </a:schemeClr>
                    </a:solidFill>
                  </a:tcPr>
                </a:tc>
                <a:extLst>
                  <a:ext uri="{0D108BD9-81ED-4DB2-BD59-A6C34878D82A}">
                    <a16:rowId xmlns:a16="http://schemas.microsoft.com/office/drawing/2014/main" xmlns="" val="649747434"/>
                  </a:ext>
                </a:extLst>
              </a:tr>
              <a:tr h="400931">
                <a:tc vMerge="1">
                  <a:txBody>
                    <a:bodyPr/>
                    <a:lstStyle/>
                    <a:p>
                      <a:pPr>
                        <a:lnSpc>
                          <a:spcPct val="107000"/>
                        </a:lnSpc>
                        <a:spcAft>
                          <a:spcPts val="0"/>
                        </a:spcAft>
                      </a:pPr>
                      <a:endParaRPr lang="fr-FR" sz="1000" b="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40000"/>
                        <a:lumOff val="6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Commissions de performance et de surperformance</a:t>
                      </a:r>
                    </a:p>
                  </a:txBody>
                  <a:tcPr marL="108000" marR="108000" marT="0" marB="0" anchor="ctr">
                    <a:solidFill>
                      <a:schemeClr val="accent1">
                        <a:lumMod val="20000"/>
                        <a:lumOff val="8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Ce sont les commissions</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associées aux résultats de la SCPI lorsque qu’ils dépassent l’objectif de performance annoncé. </a:t>
                      </a:r>
                    </a:p>
                  </a:txBody>
                  <a:tcPr marL="108000" marR="108000" marT="0" marB="0" anchor="ctr">
                    <a:solidFill>
                      <a:schemeClr val="accent1">
                        <a:lumMod val="20000"/>
                        <a:lumOff val="80000"/>
                      </a:schemeClr>
                    </a:solidFill>
                  </a:tcPr>
                </a:tc>
                <a:extLst>
                  <a:ext uri="{0D108BD9-81ED-4DB2-BD59-A6C34878D82A}">
                    <a16:rowId xmlns:a16="http://schemas.microsoft.com/office/drawing/2014/main" xmlns="" val="3293789794"/>
                  </a:ext>
                </a:extLst>
              </a:tr>
              <a:tr h="335718">
                <a:tc gridSpan="2">
                  <a:txBody>
                    <a:bodyPr/>
                    <a:lstStyle/>
                    <a:p>
                      <a:pPr algn="l">
                        <a:lnSpc>
                          <a:spcPct val="107000"/>
                        </a:lnSpc>
                        <a:spcAft>
                          <a:spcPts val="0"/>
                        </a:spcAft>
                      </a:pPr>
                      <a:r>
                        <a:rPr lang="fr-FR" sz="800" b="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Dont rétrocessions perçues par</a:t>
                      </a:r>
                      <a:r>
                        <a:rPr lang="fr-FR" sz="800" b="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votre établissement</a:t>
                      </a:r>
                      <a:endParaRPr lang="fr-FR" sz="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108000" marB="144000" anchor="ctr">
                    <a:solidFill>
                      <a:schemeClr val="accent1">
                        <a:lumMod val="20000"/>
                        <a:lumOff val="80000"/>
                      </a:schemeClr>
                    </a:solidFill>
                  </a:tcPr>
                </a:tc>
                <a:tc hMerge="1">
                  <a:txBody>
                    <a:bodyPr/>
                    <a:lstStyle/>
                    <a:p>
                      <a:pPr algn="l">
                        <a:lnSpc>
                          <a:spcPct val="107000"/>
                        </a:lnSpc>
                        <a:spcAft>
                          <a:spcPts val="0"/>
                        </a:spcAft>
                      </a:pPr>
                      <a:endParaRPr lang="fr-FR" sz="1000" b="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68580" marT="0" marB="0" anchor="ctr">
                    <a:solidFill>
                      <a:schemeClr val="accent1">
                        <a:lumMod val="40000"/>
                        <a:lumOff val="60000"/>
                      </a:schemeClr>
                    </a:solidFill>
                  </a:tcPr>
                </a:tc>
                <a:tc>
                  <a:txBody>
                    <a:bodyPr/>
                    <a:lstStyle/>
                    <a:p>
                      <a:pPr algn="l">
                        <a:lnSpc>
                          <a:spcPct val="107000"/>
                        </a:lnSpc>
                        <a:spcAft>
                          <a:spcPts val="0"/>
                        </a:spcAft>
                      </a:pP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Somme</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des montants reversés à la banque au titre </a:t>
                      </a:r>
                      <a:r>
                        <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des droit</a:t>
                      </a:r>
                      <a:r>
                        <a:rPr lang="fr-FR" sz="800" baseline="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d’entrée et des frais de gestion.</a:t>
                      </a:r>
                      <a:endParaRPr lang="fr-FR" sz="800" dirty="0" smtClean="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108000" marR="108000" marT="108000" marB="144000" anchor="ctr">
                    <a:solidFill>
                      <a:schemeClr val="accent1">
                        <a:lumMod val="20000"/>
                        <a:lumOff val="80000"/>
                      </a:schemeClr>
                    </a:solidFill>
                  </a:tcPr>
                </a:tc>
                <a:extLst>
                  <a:ext uri="{0D108BD9-81ED-4DB2-BD59-A6C34878D82A}">
                    <a16:rowId xmlns:a16="http://schemas.microsoft.com/office/drawing/2014/main" xmlns="" val="1349246908"/>
                  </a:ext>
                </a:extLst>
              </a:tr>
            </a:tbl>
          </a:graphicData>
        </a:graphic>
      </p:graphicFrame>
      <p:sp>
        <p:nvSpPr>
          <p:cNvPr id="15" name="Accolade ouvrante 14"/>
          <p:cNvSpPr/>
          <p:nvPr/>
        </p:nvSpPr>
        <p:spPr>
          <a:xfrm>
            <a:off x="1311980" y="2436349"/>
            <a:ext cx="279950" cy="2086350"/>
          </a:xfrm>
          <a:prstGeom prst="leftBrace">
            <a:avLst>
              <a:gd name="adj1" fmla="val 11488"/>
              <a:gd name="adj2" fmla="val 4893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nvGrpSpPr>
          <p:cNvPr id="30" name="Shape 459"/>
          <p:cNvGrpSpPr/>
          <p:nvPr/>
        </p:nvGrpSpPr>
        <p:grpSpPr>
          <a:xfrm>
            <a:off x="166074" y="261397"/>
            <a:ext cx="274381" cy="288032"/>
            <a:chOff x="3955900" y="2984500"/>
            <a:chExt cx="414000" cy="422525"/>
          </a:xfrm>
          <a:solidFill>
            <a:schemeClr val="accent1"/>
          </a:solidFill>
        </p:grpSpPr>
        <p:sp>
          <p:nvSpPr>
            <p:cNvPr id="31"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32"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33"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26" name="Rectangle à coins arrondis 25"/>
          <p:cNvSpPr/>
          <p:nvPr/>
        </p:nvSpPr>
        <p:spPr>
          <a:xfrm>
            <a:off x="2639766" y="2756604"/>
            <a:ext cx="6327551" cy="480884"/>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à coins arrondis 35"/>
          <p:cNvSpPr/>
          <p:nvPr/>
        </p:nvSpPr>
        <p:spPr>
          <a:xfrm>
            <a:off x="2644310" y="1635645"/>
            <a:ext cx="6343390" cy="253501"/>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à coins arrondis 22"/>
          <p:cNvSpPr/>
          <p:nvPr/>
        </p:nvSpPr>
        <p:spPr>
          <a:xfrm>
            <a:off x="1710399" y="4587783"/>
            <a:ext cx="7277301" cy="256588"/>
          </a:xfrm>
          <a:prstGeom prst="round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8521955" y="1649450"/>
            <a:ext cx="622045" cy="307777"/>
          </a:xfrm>
          <a:prstGeom prst="rect">
            <a:avLst/>
          </a:prstGeom>
          <a:noFill/>
        </p:spPr>
        <p:txBody>
          <a:bodyPr wrap="square" rtlCol="0">
            <a:spAutoFit/>
          </a:bodyPr>
          <a:lstStyle/>
          <a:p>
            <a:r>
              <a:rPr lang="fr-FR" b="1" dirty="0" smtClean="0">
                <a:solidFill>
                  <a:srgbClr val="FF0000"/>
                </a:solidFill>
              </a:rPr>
              <a:t>=(A)</a:t>
            </a:r>
            <a:endParaRPr lang="fr-FR" b="1" dirty="0">
              <a:solidFill>
                <a:srgbClr val="FF0000"/>
              </a:solidFill>
            </a:endParaRPr>
          </a:p>
        </p:txBody>
      </p:sp>
      <p:sp>
        <p:nvSpPr>
          <p:cNvPr id="38" name="ZoneTexte 37"/>
          <p:cNvSpPr txBox="1"/>
          <p:nvPr/>
        </p:nvSpPr>
        <p:spPr>
          <a:xfrm>
            <a:off x="8521955" y="3005549"/>
            <a:ext cx="622045" cy="307777"/>
          </a:xfrm>
          <a:prstGeom prst="rect">
            <a:avLst/>
          </a:prstGeom>
          <a:noFill/>
        </p:spPr>
        <p:txBody>
          <a:bodyPr wrap="square" rtlCol="0">
            <a:spAutoFit/>
          </a:bodyPr>
          <a:lstStyle/>
          <a:p>
            <a:r>
              <a:rPr lang="fr-FR" b="1" dirty="0" smtClean="0">
                <a:solidFill>
                  <a:srgbClr val="FF0000"/>
                </a:solidFill>
              </a:rPr>
              <a:t>=(B)</a:t>
            </a:r>
            <a:endParaRPr lang="fr-FR" b="1" dirty="0">
              <a:solidFill>
                <a:srgbClr val="FF0000"/>
              </a:solidFill>
            </a:endParaRPr>
          </a:p>
        </p:txBody>
      </p:sp>
      <p:sp>
        <p:nvSpPr>
          <p:cNvPr id="39" name="ZoneTexte 38"/>
          <p:cNvSpPr txBox="1"/>
          <p:nvPr/>
        </p:nvSpPr>
        <p:spPr>
          <a:xfrm>
            <a:off x="8116496" y="4611775"/>
            <a:ext cx="936103" cy="276999"/>
          </a:xfrm>
          <a:prstGeom prst="rect">
            <a:avLst/>
          </a:prstGeom>
          <a:noFill/>
        </p:spPr>
        <p:txBody>
          <a:bodyPr wrap="square" rtlCol="0">
            <a:spAutoFit/>
          </a:bodyPr>
          <a:lstStyle/>
          <a:p>
            <a:r>
              <a:rPr lang="fr-FR" sz="1200" b="1" dirty="0" smtClean="0">
                <a:solidFill>
                  <a:srgbClr val="FF0000"/>
                </a:solidFill>
              </a:rPr>
              <a:t>=(A)+%(B)</a:t>
            </a:r>
            <a:endParaRPr lang="fr-FR" sz="1200" b="1" dirty="0">
              <a:solidFill>
                <a:srgbClr val="FF0000"/>
              </a:solidFill>
            </a:endParaRPr>
          </a:p>
        </p:txBody>
      </p:sp>
      <p:sp>
        <p:nvSpPr>
          <p:cNvPr id="22" name="ZoneTexte 21"/>
          <p:cNvSpPr txBox="1"/>
          <p:nvPr/>
        </p:nvSpPr>
        <p:spPr>
          <a:xfrm>
            <a:off x="69018" y="925428"/>
            <a:ext cx="1370254" cy="1169551"/>
          </a:xfrm>
          <a:prstGeom prst="rect">
            <a:avLst/>
          </a:prstGeom>
          <a:solidFill>
            <a:schemeClr val="bg1">
              <a:lumMod val="95000"/>
            </a:schemeClr>
          </a:solidFill>
          <a:ln w="3175">
            <a:noFill/>
          </a:ln>
        </p:spPr>
        <p:txBody>
          <a:bodyPr wrap="square" rtlCol="0">
            <a:spAutoFit/>
          </a:bodyPr>
          <a:lstStyle/>
          <a:p>
            <a:pPr algn="ctr"/>
            <a:r>
              <a:rPr lang="fr-FR" sz="1000" b="1" dirty="0" smtClean="0">
                <a:solidFill>
                  <a:schemeClr val="accent3">
                    <a:lumMod val="75000"/>
                  </a:schemeClr>
                </a:solidFill>
                <a:latin typeface="Arial Narrow" panose="020B0606020202030204" pitchFamily="34" charset="0"/>
              </a:rPr>
              <a:t>FRAIS DIRECTS</a:t>
            </a:r>
          </a:p>
          <a:p>
            <a:r>
              <a:rPr lang="fr-FR" sz="1000" b="1" dirty="0" smtClean="0">
                <a:solidFill>
                  <a:schemeClr val="bg2">
                    <a:lumMod val="75000"/>
                  </a:schemeClr>
                </a:solidFill>
                <a:latin typeface="Arial Narrow" panose="020B0606020202030204" pitchFamily="34" charset="0"/>
              </a:rPr>
              <a:t>Ils ont été prélevés tout au long de l’année en fonction des services dont a bénéficié le client, et celui-ci en a été informé.</a:t>
            </a:r>
            <a:endParaRPr lang="fr-FR" sz="1000" b="1" dirty="0">
              <a:solidFill>
                <a:schemeClr val="bg2">
                  <a:lumMod val="75000"/>
                </a:schemeClr>
              </a:solidFill>
              <a:latin typeface="Arial Narrow" panose="020B0606020202030204" pitchFamily="34" charset="0"/>
            </a:endParaRPr>
          </a:p>
        </p:txBody>
      </p:sp>
      <p:sp>
        <p:nvSpPr>
          <p:cNvPr id="25" name="Accolade ouvrante 24"/>
          <p:cNvSpPr/>
          <p:nvPr/>
        </p:nvSpPr>
        <p:spPr>
          <a:xfrm>
            <a:off x="1292631" y="815440"/>
            <a:ext cx="299980" cy="15508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ZoneTexte 27"/>
          <p:cNvSpPr txBox="1"/>
          <p:nvPr/>
        </p:nvSpPr>
        <p:spPr>
          <a:xfrm rot="16200000">
            <a:off x="475602" y="3345663"/>
            <a:ext cx="2158170" cy="230832"/>
          </a:xfrm>
          <a:prstGeom prst="rect">
            <a:avLst/>
          </a:prstGeom>
          <a:noFill/>
        </p:spPr>
        <p:txBody>
          <a:bodyPr wrap="square" rtlCol="0">
            <a:spAutoFit/>
          </a:bodyPr>
          <a:lstStyle/>
          <a:p>
            <a:pPr algn="ctr"/>
            <a:r>
              <a:rPr lang="fr-FR" sz="900" b="1" dirty="0" smtClean="0">
                <a:solidFill>
                  <a:schemeClr val="accent1">
                    <a:lumMod val="60000"/>
                    <a:lumOff val="40000"/>
                  </a:schemeClr>
                </a:solidFill>
              </a:rPr>
              <a:t>FRAIS INDIRECTS</a:t>
            </a:r>
            <a:endParaRPr lang="fr-FR" sz="900" b="1" dirty="0">
              <a:solidFill>
                <a:schemeClr val="accent1">
                  <a:lumMod val="60000"/>
                  <a:lumOff val="40000"/>
                </a:schemeClr>
              </a:solidFill>
            </a:endParaRPr>
          </a:p>
        </p:txBody>
      </p:sp>
      <p:sp>
        <p:nvSpPr>
          <p:cNvPr id="29" name="ZoneTexte 28"/>
          <p:cNvSpPr txBox="1"/>
          <p:nvPr/>
        </p:nvSpPr>
        <p:spPr>
          <a:xfrm rot="16200000">
            <a:off x="754988" y="1475656"/>
            <a:ext cx="1550817" cy="230832"/>
          </a:xfrm>
          <a:prstGeom prst="rect">
            <a:avLst/>
          </a:prstGeom>
          <a:noFill/>
        </p:spPr>
        <p:txBody>
          <a:bodyPr wrap="square" rtlCol="0">
            <a:spAutoFit/>
          </a:bodyPr>
          <a:lstStyle/>
          <a:p>
            <a:pPr algn="ctr"/>
            <a:r>
              <a:rPr lang="fr-FR" sz="900" b="1" dirty="0" smtClean="0">
                <a:solidFill>
                  <a:schemeClr val="tx1"/>
                </a:solidFill>
              </a:rPr>
              <a:t>FRAIS DIRECTS</a:t>
            </a:r>
            <a:endParaRPr lang="fr-FR" sz="900" b="1" dirty="0">
              <a:solidFill>
                <a:schemeClr val="tx1"/>
              </a:solidFill>
            </a:endParaRPr>
          </a:p>
        </p:txBody>
      </p:sp>
      <p:sp>
        <p:nvSpPr>
          <p:cNvPr id="21" name="Shape 518"/>
          <p:cNvSpPr/>
          <p:nvPr/>
        </p:nvSpPr>
        <p:spPr>
          <a:xfrm>
            <a:off x="63027" y="891719"/>
            <a:ext cx="245363" cy="217653"/>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4" name="Shape 518"/>
          <p:cNvSpPr/>
          <p:nvPr/>
        </p:nvSpPr>
        <p:spPr>
          <a:xfrm>
            <a:off x="32730" y="2379390"/>
            <a:ext cx="245363" cy="217653"/>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chemeClr val="accent4"/>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911641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solidFill>
            <a:schemeClr val="tx2"/>
          </a:solidFill>
        </p:spPr>
        <p:txBody>
          <a:bodyPr/>
          <a:lstStyle/>
          <a:p>
            <a:r>
              <a:rPr lang="fr-FR" dirty="0" smtClean="0"/>
              <a:t>1</a:t>
            </a:r>
            <a:endParaRPr lang="fr-FR" dirty="0"/>
          </a:p>
        </p:txBody>
      </p:sp>
      <p:sp>
        <p:nvSpPr>
          <p:cNvPr id="3" name="Espace réservé du texte 2"/>
          <p:cNvSpPr>
            <a:spLocks noGrp="1"/>
          </p:cNvSpPr>
          <p:nvPr>
            <p:ph type="body" sz="quarter" idx="11"/>
          </p:nvPr>
        </p:nvSpPr>
        <p:spPr/>
        <p:txBody>
          <a:bodyPr/>
          <a:lstStyle/>
          <a:p>
            <a:r>
              <a:rPr lang="pt-BR" altLang="en-US" dirty="0" smtClean="0">
                <a:solidFill>
                  <a:schemeClr val="tx2"/>
                </a:solidFill>
              </a:rPr>
              <a:t>Savoir ce que recouvre l’exigence de transparence sur les frais</a:t>
            </a:r>
            <a:endParaRPr lang="pt-BR" altLang="en-US" dirty="0">
              <a:solidFill>
                <a:schemeClr val="tx2"/>
              </a:solidFill>
            </a:endParaRPr>
          </a:p>
        </p:txBody>
      </p:sp>
      <p:sp>
        <p:nvSpPr>
          <p:cNvPr id="4" name="Espace réservé du texte 3"/>
          <p:cNvSpPr>
            <a:spLocks noGrp="1"/>
          </p:cNvSpPr>
          <p:nvPr>
            <p:ph type="body" sz="quarter" idx="12"/>
          </p:nvPr>
        </p:nvSpPr>
        <p:spPr>
          <a:solidFill>
            <a:schemeClr val="tx2"/>
          </a:solidFill>
        </p:spPr>
        <p:txBody>
          <a:bodyPr/>
          <a:lstStyle/>
          <a:p>
            <a:r>
              <a:rPr lang="fr-FR" dirty="0" smtClean="0"/>
              <a:t>2</a:t>
            </a:r>
            <a:endParaRPr lang="fr-FR" dirty="0"/>
          </a:p>
        </p:txBody>
      </p:sp>
      <p:sp>
        <p:nvSpPr>
          <p:cNvPr id="5" name="Espace réservé du texte 4"/>
          <p:cNvSpPr>
            <a:spLocks noGrp="1"/>
          </p:cNvSpPr>
          <p:nvPr>
            <p:ph type="body" sz="quarter" idx="13"/>
          </p:nvPr>
        </p:nvSpPr>
        <p:spPr/>
        <p:txBody>
          <a:bodyPr/>
          <a:lstStyle/>
          <a:p>
            <a:r>
              <a:rPr lang="pt-BR" altLang="en-US" dirty="0" smtClean="0">
                <a:solidFill>
                  <a:schemeClr val="tx2"/>
                </a:solidFill>
              </a:rPr>
              <a:t>Maîtriser les nouvelles informations destinées aux clients</a:t>
            </a:r>
            <a:endParaRPr lang="pt-BR" altLang="en-US" dirty="0">
              <a:solidFill>
                <a:schemeClr val="tx2"/>
              </a:solidFill>
            </a:endParaRPr>
          </a:p>
        </p:txBody>
      </p:sp>
      <p:sp>
        <p:nvSpPr>
          <p:cNvPr id="6" name="Espace réservé du texte 5"/>
          <p:cNvSpPr>
            <a:spLocks noGrp="1"/>
          </p:cNvSpPr>
          <p:nvPr>
            <p:ph type="body" sz="quarter" idx="14"/>
          </p:nvPr>
        </p:nvSpPr>
        <p:spPr>
          <a:solidFill>
            <a:schemeClr val="tx2"/>
          </a:solidFill>
        </p:spPr>
        <p:txBody>
          <a:bodyPr/>
          <a:lstStyle/>
          <a:p>
            <a:r>
              <a:rPr lang="fr-FR" dirty="0" smtClean="0"/>
              <a:t>3</a:t>
            </a:r>
            <a:endParaRPr lang="fr-FR" dirty="0"/>
          </a:p>
        </p:txBody>
      </p:sp>
      <p:sp>
        <p:nvSpPr>
          <p:cNvPr id="7" name="Espace réservé du texte 6"/>
          <p:cNvSpPr>
            <a:spLocks noGrp="1"/>
          </p:cNvSpPr>
          <p:nvPr>
            <p:ph type="body" sz="quarter" idx="15"/>
          </p:nvPr>
        </p:nvSpPr>
        <p:spPr/>
        <p:txBody>
          <a:bodyPr/>
          <a:lstStyle/>
          <a:p>
            <a:r>
              <a:rPr lang="pt-BR" altLang="en-US" dirty="0" smtClean="0">
                <a:solidFill>
                  <a:schemeClr val="tx2"/>
                </a:solidFill>
              </a:rPr>
              <a:t>Expliquer le relevé de frais CTO-PEA</a:t>
            </a:r>
            <a:endParaRPr lang="pt-BR" altLang="en-US" dirty="0">
              <a:solidFill>
                <a:schemeClr val="tx2"/>
              </a:solidFill>
            </a:endParaRPr>
          </a:p>
        </p:txBody>
      </p:sp>
      <p:sp>
        <p:nvSpPr>
          <p:cNvPr id="8" name="Espace réservé du texte 7"/>
          <p:cNvSpPr>
            <a:spLocks noGrp="1"/>
          </p:cNvSpPr>
          <p:nvPr>
            <p:ph type="body" sz="quarter" idx="16"/>
          </p:nvPr>
        </p:nvSpPr>
        <p:spPr>
          <a:solidFill>
            <a:schemeClr val="tx2"/>
          </a:solidFill>
        </p:spPr>
        <p:txBody>
          <a:bodyPr/>
          <a:lstStyle/>
          <a:p>
            <a:r>
              <a:rPr lang="fr-FR" dirty="0" smtClean="0"/>
              <a:t>4</a:t>
            </a:r>
            <a:endParaRPr lang="fr-FR" dirty="0"/>
          </a:p>
        </p:txBody>
      </p:sp>
      <p:sp>
        <p:nvSpPr>
          <p:cNvPr id="9" name="Espace réservé du texte 8"/>
          <p:cNvSpPr>
            <a:spLocks noGrp="1"/>
          </p:cNvSpPr>
          <p:nvPr>
            <p:ph type="body" sz="quarter" idx="17"/>
          </p:nvPr>
        </p:nvSpPr>
        <p:spPr>
          <a:xfrm>
            <a:off x="2837382" y="2612028"/>
            <a:ext cx="5947085" cy="611933"/>
          </a:xfrm>
        </p:spPr>
        <p:txBody>
          <a:bodyPr/>
          <a:lstStyle/>
          <a:p>
            <a:r>
              <a:rPr lang="pt-BR" altLang="en-US" dirty="0" smtClean="0">
                <a:solidFill>
                  <a:schemeClr val="tx2"/>
                </a:solidFill>
              </a:rPr>
              <a:t>Savoir détailler un relevé (2 cas pratiques)</a:t>
            </a:r>
            <a:endParaRPr lang="pt-BR" altLang="en-US" dirty="0">
              <a:solidFill>
                <a:schemeClr val="tx2"/>
              </a:solidFill>
            </a:endParaRPr>
          </a:p>
        </p:txBody>
      </p:sp>
      <p:sp>
        <p:nvSpPr>
          <p:cNvPr id="10" name="Espace réservé du texte 9"/>
          <p:cNvSpPr>
            <a:spLocks noGrp="1"/>
          </p:cNvSpPr>
          <p:nvPr>
            <p:ph type="body" sz="quarter" idx="18"/>
          </p:nvPr>
        </p:nvSpPr>
        <p:spPr>
          <a:solidFill>
            <a:schemeClr val="tx2"/>
          </a:solidFill>
        </p:spPr>
        <p:txBody>
          <a:bodyPr/>
          <a:lstStyle/>
          <a:p>
            <a:r>
              <a:rPr lang="fr-FR" dirty="0" smtClean="0"/>
              <a:t>5</a:t>
            </a:r>
            <a:endParaRPr lang="fr-FR" dirty="0"/>
          </a:p>
        </p:txBody>
      </p:sp>
      <p:sp>
        <p:nvSpPr>
          <p:cNvPr id="11" name="Espace réservé du texte 10"/>
          <p:cNvSpPr>
            <a:spLocks noGrp="1"/>
          </p:cNvSpPr>
          <p:nvPr>
            <p:ph type="body" sz="quarter" idx="19"/>
          </p:nvPr>
        </p:nvSpPr>
        <p:spPr>
          <a:xfrm>
            <a:off x="2837382" y="3331089"/>
            <a:ext cx="5947085" cy="565557"/>
          </a:xfrm>
        </p:spPr>
        <p:txBody>
          <a:bodyPr/>
          <a:lstStyle/>
          <a:p>
            <a:r>
              <a:rPr lang="pt-BR" altLang="en-US" dirty="0">
                <a:solidFill>
                  <a:schemeClr val="tx2"/>
                </a:solidFill>
              </a:rPr>
              <a:t>Expliquer le relevé de frais </a:t>
            </a:r>
            <a:r>
              <a:rPr lang="pt-BR" altLang="en-US" dirty="0" smtClean="0">
                <a:solidFill>
                  <a:schemeClr val="tx2"/>
                </a:solidFill>
              </a:rPr>
              <a:t>SCPI</a:t>
            </a:r>
            <a:endParaRPr lang="pt-BR" altLang="en-US" dirty="0">
              <a:solidFill>
                <a:schemeClr val="tx2"/>
              </a:solidFill>
            </a:endParaRPr>
          </a:p>
        </p:txBody>
      </p:sp>
      <p:sp>
        <p:nvSpPr>
          <p:cNvPr id="12" name="Espace réservé du texte 6"/>
          <p:cNvSpPr>
            <a:spLocks noGrp="1"/>
          </p:cNvSpPr>
          <p:nvPr>
            <p:ph type="body" sz="quarter" idx="21"/>
          </p:nvPr>
        </p:nvSpPr>
        <p:spPr>
          <a:xfrm>
            <a:off x="2837382" y="4011508"/>
            <a:ext cx="5947085" cy="611933"/>
          </a:xfrm>
        </p:spPr>
        <p:txBody>
          <a:bodyPr/>
          <a:lstStyle/>
          <a:p>
            <a:r>
              <a:rPr lang="pt-BR" altLang="en-US" dirty="0"/>
              <a:t>Rendre ces informations utiles au </a:t>
            </a:r>
            <a:r>
              <a:rPr lang="pt-BR" altLang="en-US" dirty="0" smtClean="0"/>
              <a:t>client</a:t>
            </a:r>
            <a:endParaRPr lang="pt-BR" altLang="en-US" dirty="0"/>
          </a:p>
        </p:txBody>
      </p:sp>
      <p:sp>
        <p:nvSpPr>
          <p:cNvPr id="13" name="Espace réservé du texte 12"/>
          <p:cNvSpPr>
            <a:spLocks noGrp="1"/>
          </p:cNvSpPr>
          <p:nvPr>
            <p:ph type="body" sz="quarter" idx="20"/>
          </p:nvPr>
        </p:nvSpPr>
        <p:spPr>
          <a:xfrm>
            <a:off x="2127164" y="4047914"/>
            <a:ext cx="576000" cy="576000"/>
          </a:xfrm>
        </p:spPr>
        <p:txBody>
          <a:bodyPr/>
          <a:lstStyle/>
          <a:p>
            <a:r>
              <a:rPr lang="fr-FR" dirty="0" smtClean="0"/>
              <a:t>6</a:t>
            </a:r>
            <a:endParaRPr lang="fr-FR" dirty="0"/>
          </a:p>
        </p:txBody>
      </p:sp>
    </p:spTree>
    <p:extLst>
      <p:ext uri="{BB962C8B-B14F-4D97-AF65-F5344CB8AC3E}">
        <p14:creationId xmlns:p14="http://schemas.microsoft.com/office/powerpoint/2010/main" val="2692254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rganigramme : Processus 5"/>
          <p:cNvSpPr/>
          <p:nvPr/>
        </p:nvSpPr>
        <p:spPr>
          <a:xfrm>
            <a:off x="1919125" y="3563250"/>
            <a:ext cx="6848408" cy="903011"/>
          </a:xfrm>
          <a:prstGeom prst="flowChartProcess">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Organigramme : Processus 3"/>
          <p:cNvSpPr/>
          <p:nvPr/>
        </p:nvSpPr>
        <p:spPr>
          <a:xfrm>
            <a:off x="2208213" y="3563250"/>
            <a:ext cx="376518" cy="576064"/>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Titre 81"/>
          <p:cNvSpPr>
            <a:spLocks noGrp="1"/>
          </p:cNvSpPr>
          <p:nvPr>
            <p:ph type="title"/>
          </p:nvPr>
        </p:nvSpPr>
        <p:spPr/>
        <p:txBody>
          <a:bodyPr>
            <a:normAutofit/>
          </a:bodyPr>
          <a:lstStyle/>
          <a:p>
            <a:r>
              <a:rPr lang="fr-FR" sz="1600" i="1" dirty="0"/>
              <a:t>Rendre ces informations utiles au client</a:t>
            </a:r>
            <a:br>
              <a:rPr lang="fr-FR" sz="1600" i="1" dirty="0"/>
            </a:br>
            <a:endParaRPr lang="fr-FR" sz="1600" i="1" dirty="0"/>
          </a:p>
        </p:txBody>
      </p:sp>
      <p:grpSp>
        <p:nvGrpSpPr>
          <p:cNvPr id="14" name="Groupe 13"/>
          <p:cNvGrpSpPr/>
          <p:nvPr/>
        </p:nvGrpSpPr>
        <p:grpSpPr>
          <a:xfrm>
            <a:off x="2050754" y="3671262"/>
            <a:ext cx="247790" cy="360040"/>
            <a:chOff x="5837237" y="5122863"/>
            <a:chExt cx="546101" cy="760412"/>
          </a:xfrm>
          <a:solidFill>
            <a:schemeClr val="accent1"/>
          </a:solidFill>
        </p:grpSpPr>
        <p:sp>
          <p:nvSpPr>
            <p:cNvPr id="15" name="Freeform 202"/>
            <p:cNvSpPr>
              <a:spLocks noEditPoints="1"/>
            </p:cNvSpPr>
            <p:nvPr/>
          </p:nvSpPr>
          <p:spPr bwMode="auto">
            <a:xfrm>
              <a:off x="5854700" y="5221288"/>
              <a:ext cx="528638" cy="661987"/>
            </a:xfrm>
            <a:custGeom>
              <a:avLst/>
              <a:gdLst>
                <a:gd name="T0" fmla="*/ 181 w 183"/>
                <a:gd name="T1" fmla="*/ 110 h 229"/>
                <a:gd name="T2" fmla="*/ 161 w 183"/>
                <a:gd name="T3" fmla="*/ 77 h 229"/>
                <a:gd name="T4" fmla="*/ 140 w 183"/>
                <a:gd name="T5" fmla="*/ 66 h 229"/>
                <a:gd name="T6" fmla="*/ 116 w 183"/>
                <a:gd name="T7" fmla="*/ 66 h 229"/>
                <a:gd name="T8" fmla="*/ 109 w 183"/>
                <a:gd name="T9" fmla="*/ 56 h 229"/>
                <a:gd name="T10" fmla="*/ 86 w 183"/>
                <a:gd name="T11" fmla="*/ 53 h 229"/>
                <a:gd name="T12" fmla="*/ 80 w 183"/>
                <a:gd name="T13" fmla="*/ 4 h 229"/>
                <a:gd name="T14" fmla="*/ 45 w 183"/>
                <a:gd name="T15" fmla="*/ 18 h 229"/>
                <a:gd name="T16" fmla="*/ 37 w 183"/>
                <a:gd name="T17" fmla="*/ 97 h 229"/>
                <a:gd name="T18" fmla="*/ 19 w 183"/>
                <a:gd name="T19" fmla="*/ 92 h 229"/>
                <a:gd name="T20" fmla="*/ 15 w 183"/>
                <a:gd name="T21" fmla="*/ 134 h 229"/>
                <a:gd name="T22" fmla="*/ 56 w 183"/>
                <a:gd name="T23" fmla="*/ 217 h 229"/>
                <a:gd name="T24" fmla="*/ 157 w 183"/>
                <a:gd name="T25" fmla="*/ 229 h 229"/>
                <a:gd name="T26" fmla="*/ 178 w 183"/>
                <a:gd name="T27" fmla="*/ 158 h 229"/>
                <a:gd name="T28" fmla="*/ 66 w 183"/>
                <a:gd name="T29" fmla="*/ 216 h 229"/>
                <a:gd name="T30" fmla="*/ 24 w 183"/>
                <a:gd name="T31" fmla="*/ 128 h 229"/>
                <a:gd name="T32" fmla="*/ 19 w 183"/>
                <a:gd name="T33" fmla="*/ 102 h 229"/>
                <a:gd name="T34" fmla="*/ 30 w 183"/>
                <a:gd name="T35" fmla="*/ 105 h 229"/>
                <a:gd name="T36" fmla="*/ 55 w 183"/>
                <a:gd name="T37" fmla="*/ 129 h 229"/>
                <a:gd name="T38" fmla="*/ 65 w 183"/>
                <a:gd name="T39" fmla="*/ 11 h 229"/>
                <a:gd name="T40" fmla="*/ 76 w 183"/>
                <a:gd name="T41" fmla="*/ 18 h 229"/>
                <a:gd name="T42" fmla="*/ 87 w 183"/>
                <a:gd name="T43" fmla="*/ 107 h 229"/>
                <a:gd name="T44" fmla="*/ 97 w 183"/>
                <a:gd name="T45" fmla="*/ 62 h 229"/>
                <a:gd name="T46" fmla="*/ 104 w 183"/>
                <a:gd name="T47" fmla="*/ 65 h 229"/>
                <a:gd name="T48" fmla="*/ 109 w 183"/>
                <a:gd name="T49" fmla="*/ 107 h 229"/>
                <a:gd name="T50" fmla="*/ 119 w 183"/>
                <a:gd name="T51" fmla="*/ 77 h 229"/>
                <a:gd name="T52" fmla="*/ 134 w 183"/>
                <a:gd name="T53" fmla="*/ 75 h 229"/>
                <a:gd name="T54" fmla="*/ 140 w 183"/>
                <a:gd name="T55" fmla="*/ 93 h 229"/>
                <a:gd name="T56" fmla="*/ 150 w 183"/>
                <a:gd name="T57" fmla="*/ 117 h 229"/>
                <a:gd name="T58" fmla="*/ 160 w 183"/>
                <a:gd name="T59" fmla="*/ 87 h 229"/>
                <a:gd name="T60" fmla="*/ 171 w 183"/>
                <a:gd name="T61" fmla="*/ 110 h 229"/>
                <a:gd name="T62" fmla="*/ 150 w 183"/>
                <a:gd name="T63" fmla="*/ 2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 h="229">
                  <a:moveTo>
                    <a:pt x="178" y="158"/>
                  </a:moveTo>
                  <a:cubicBezTo>
                    <a:pt x="181" y="137"/>
                    <a:pt x="183" y="130"/>
                    <a:pt x="181" y="110"/>
                  </a:cubicBezTo>
                  <a:cubicBezTo>
                    <a:pt x="180" y="95"/>
                    <a:pt x="176" y="84"/>
                    <a:pt x="169" y="80"/>
                  </a:cubicBezTo>
                  <a:cubicBezTo>
                    <a:pt x="167" y="78"/>
                    <a:pt x="164" y="77"/>
                    <a:pt x="161" y="77"/>
                  </a:cubicBezTo>
                  <a:cubicBezTo>
                    <a:pt x="155" y="77"/>
                    <a:pt x="151" y="78"/>
                    <a:pt x="148" y="79"/>
                  </a:cubicBezTo>
                  <a:cubicBezTo>
                    <a:pt x="147" y="74"/>
                    <a:pt x="144" y="69"/>
                    <a:pt x="140" y="66"/>
                  </a:cubicBezTo>
                  <a:cubicBezTo>
                    <a:pt x="137" y="64"/>
                    <a:pt x="134" y="63"/>
                    <a:pt x="130" y="63"/>
                  </a:cubicBezTo>
                  <a:cubicBezTo>
                    <a:pt x="124" y="63"/>
                    <a:pt x="119" y="64"/>
                    <a:pt x="116" y="66"/>
                  </a:cubicBezTo>
                  <a:cubicBezTo>
                    <a:pt x="115" y="63"/>
                    <a:pt x="114" y="60"/>
                    <a:pt x="111" y="58"/>
                  </a:cubicBezTo>
                  <a:cubicBezTo>
                    <a:pt x="110" y="57"/>
                    <a:pt x="109" y="56"/>
                    <a:pt x="109" y="56"/>
                  </a:cubicBezTo>
                  <a:cubicBezTo>
                    <a:pt x="105" y="53"/>
                    <a:pt x="101" y="52"/>
                    <a:pt x="97" y="52"/>
                  </a:cubicBezTo>
                  <a:cubicBezTo>
                    <a:pt x="93" y="52"/>
                    <a:pt x="89" y="53"/>
                    <a:pt x="86" y="53"/>
                  </a:cubicBezTo>
                  <a:cubicBezTo>
                    <a:pt x="86" y="18"/>
                    <a:pt x="86" y="18"/>
                    <a:pt x="86" y="18"/>
                  </a:cubicBezTo>
                  <a:cubicBezTo>
                    <a:pt x="86" y="12"/>
                    <a:pt x="84" y="7"/>
                    <a:pt x="80" y="4"/>
                  </a:cubicBezTo>
                  <a:cubicBezTo>
                    <a:pt x="76" y="2"/>
                    <a:pt x="71" y="0"/>
                    <a:pt x="65" y="0"/>
                  </a:cubicBezTo>
                  <a:cubicBezTo>
                    <a:pt x="53" y="1"/>
                    <a:pt x="45" y="8"/>
                    <a:pt x="45" y="18"/>
                  </a:cubicBezTo>
                  <a:cubicBezTo>
                    <a:pt x="45" y="105"/>
                    <a:pt x="45" y="105"/>
                    <a:pt x="45" y="105"/>
                  </a:cubicBezTo>
                  <a:cubicBezTo>
                    <a:pt x="43" y="102"/>
                    <a:pt x="40" y="99"/>
                    <a:pt x="37" y="97"/>
                  </a:cubicBezTo>
                  <a:cubicBezTo>
                    <a:pt x="34" y="95"/>
                    <a:pt x="31" y="93"/>
                    <a:pt x="27" y="93"/>
                  </a:cubicBezTo>
                  <a:cubicBezTo>
                    <a:pt x="24" y="92"/>
                    <a:pt x="22" y="92"/>
                    <a:pt x="19" y="92"/>
                  </a:cubicBezTo>
                  <a:cubicBezTo>
                    <a:pt x="8" y="92"/>
                    <a:pt x="3" y="98"/>
                    <a:pt x="2" y="104"/>
                  </a:cubicBezTo>
                  <a:cubicBezTo>
                    <a:pt x="0" y="113"/>
                    <a:pt x="14" y="132"/>
                    <a:pt x="15" y="134"/>
                  </a:cubicBezTo>
                  <a:cubicBezTo>
                    <a:pt x="16" y="136"/>
                    <a:pt x="26" y="152"/>
                    <a:pt x="40" y="179"/>
                  </a:cubicBezTo>
                  <a:cubicBezTo>
                    <a:pt x="52" y="203"/>
                    <a:pt x="55" y="212"/>
                    <a:pt x="56" y="217"/>
                  </a:cubicBezTo>
                  <a:cubicBezTo>
                    <a:pt x="58" y="228"/>
                    <a:pt x="58" y="228"/>
                    <a:pt x="58" y="228"/>
                  </a:cubicBezTo>
                  <a:cubicBezTo>
                    <a:pt x="157" y="229"/>
                    <a:pt x="157" y="229"/>
                    <a:pt x="157" y="229"/>
                  </a:cubicBezTo>
                  <a:cubicBezTo>
                    <a:pt x="158" y="225"/>
                    <a:pt x="158" y="225"/>
                    <a:pt x="158" y="225"/>
                  </a:cubicBezTo>
                  <a:cubicBezTo>
                    <a:pt x="159" y="223"/>
                    <a:pt x="175" y="181"/>
                    <a:pt x="178" y="158"/>
                  </a:cubicBezTo>
                  <a:moveTo>
                    <a:pt x="66" y="218"/>
                  </a:moveTo>
                  <a:cubicBezTo>
                    <a:pt x="66" y="216"/>
                    <a:pt x="66" y="216"/>
                    <a:pt x="66" y="216"/>
                  </a:cubicBezTo>
                  <a:cubicBezTo>
                    <a:pt x="65" y="209"/>
                    <a:pt x="62" y="199"/>
                    <a:pt x="49" y="174"/>
                  </a:cubicBezTo>
                  <a:cubicBezTo>
                    <a:pt x="35" y="146"/>
                    <a:pt x="24" y="129"/>
                    <a:pt x="24" y="128"/>
                  </a:cubicBezTo>
                  <a:cubicBezTo>
                    <a:pt x="23" y="127"/>
                    <a:pt x="12" y="109"/>
                    <a:pt x="12" y="106"/>
                  </a:cubicBezTo>
                  <a:cubicBezTo>
                    <a:pt x="12" y="102"/>
                    <a:pt x="17" y="102"/>
                    <a:pt x="19" y="102"/>
                  </a:cubicBezTo>
                  <a:cubicBezTo>
                    <a:pt x="21" y="102"/>
                    <a:pt x="23" y="102"/>
                    <a:pt x="25" y="103"/>
                  </a:cubicBezTo>
                  <a:cubicBezTo>
                    <a:pt x="27" y="103"/>
                    <a:pt x="29" y="104"/>
                    <a:pt x="30" y="105"/>
                  </a:cubicBezTo>
                  <a:cubicBezTo>
                    <a:pt x="40" y="112"/>
                    <a:pt x="45" y="128"/>
                    <a:pt x="45" y="129"/>
                  </a:cubicBezTo>
                  <a:cubicBezTo>
                    <a:pt x="55" y="129"/>
                    <a:pt x="55" y="129"/>
                    <a:pt x="55" y="129"/>
                  </a:cubicBezTo>
                  <a:cubicBezTo>
                    <a:pt x="55" y="18"/>
                    <a:pt x="55" y="18"/>
                    <a:pt x="55" y="18"/>
                  </a:cubicBezTo>
                  <a:cubicBezTo>
                    <a:pt x="55" y="11"/>
                    <a:pt x="63" y="11"/>
                    <a:pt x="65" y="11"/>
                  </a:cubicBezTo>
                  <a:cubicBezTo>
                    <a:pt x="68" y="11"/>
                    <a:pt x="71" y="11"/>
                    <a:pt x="74" y="13"/>
                  </a:cubicBezTo>
                  <a:cubicBezTo>
                    <a:pt x="75" y="14"/>
                    <a:pt x="76" y="15"/>
                    <a:pt x="76" y="18"/>
                  </a:cubicBezTo>
                  <a:cubicBezTo>
                    <a:pt x="76" y="107"/>
                    <a:pt x="76" y="107"/>
                    <a:pt x="76" y="107"/>
                  </a:cubicBezTo>
                  <a:cubicBezTo>
                    <a:pt x="87" y="107"/>
                    <a:pt x="87" y="107"/>
                    <a:pt x="87" y="107"/>
                  </a:cubicBezTo>
                  <a:cubicBezTo>
                    <a:pt x="86" y="64"/>
                    <a:pt x="86" y="64"/>
                    <a:pt x="86" y="64"/>
                  </a:cubicBezTo>
                  <a:cubicBezTo>
                    <a:pt x="88" y="63"/>
                    <a:pt x="90" y="62"/>
                    <a:pt x="97" y="62"/>
                  </a:cubicBezTo>
                  <a:cubicBezTo>
                    <a:pt x="99" y="62"/>
                    <a:pt x="101" y="63"/>
                    <a:pt x="103" y="64"/>
                  </a:cubicBezTo>
                  <a:cubicBezTo>
                    <a:pt x="103" y="64"/>
                    <a:pt x="103" y="65"/>
                    <a:pt x="104" y="65"/>
                  </a:cubicBezTo>
                  <a:cubicBezTo>
                    <a:pt x="107" y="69"/>
                    <a:pt x="109" y="78"/>
                    <a:pt x="109" y="81"/>
                  </a:cubicBezTo>
                  <a:cubicBezTo>
                    <a:pt x="109" y="107"/>
                    <a:pt x="109" y="107"/>
                    <a:pt x="109" y="107"/>
                  </a:cubicBezTo>
                  <a:cubicBezTo>
                    <a:pt x="119" y="107"/>
                    <a:pt x="119" y="107"/>
                    <a:pt x="119" y="107"/>
                  </a:cubicBezTo>
                  <a:cubicBezTo>
                    <a:pt x="119" y="77"/>
                    <a:pt x="119" y="77"/>
                    <a:pt x="119" y="77"/>
                  </a:cubicBezTo>
                  <a:cubicBezTo>
                    <a:pt x="120" y="76"/>
                    <a:pt x="124" y="73"/>
                    <a:pt x="129" y="73"/>
                  </a:cubicBezTo>
                  <a:cubicBezTo>
                    <a:pt x="131" y="73"/>
                    <a:pt x="132" y="74"/>
                    <a:pt x="134" y="75"/>
                  </a:cubicBezTo>
                  <a:cubicBezTo>
                    <a:pt x="139" y="78"/>
                    <a:pt x="139" y="86"/>
                    <a:pt x="139" y="87"/>
                  </a:cubicBezTo>
                  <a:cubicBezTo>
                    <a:pt x="140" y="93"/>
                    <a:pt x="140" y="93"/>
                    <a:pt x="140" y="93"/>
                  </a:cubicBezTo>
                  <a:cubicBezTo>
                    <a:pt x="140" y="117"/>
                    <a:pt x="140" y="117"/>
                    <a:pt x="140" y="117"/>
                  </a:cubicBezTo>
                  <a:cubicBezTo>
                    <a:pt x="150" y="117"/>
                    <a:pt x="150" y="117"/>
                    <a:pt x="150" y="117"/>
                  </a:cubicBezTo>
                  <a:cubicBezTo>
                    <a:pt x="150" y="89"/>
                    <a:pt x="150" y="89"/>
                    <a:pt x="150" y="89"/>
                  </a:cubicBezTo>
                  <a:cubicBezTo>
                    <a:pt x="152" y="88"/>
                    <a:pt x="155" y="87"/>
                    <a:pt x="160" y="87"/>
                  </a:cubicBezTo>
                  <a:cubicBezTo>
                    <a:pt x="161" y="87"/>
                    <a:pt x="162" y="88"/>
                    <a:pt x="163" y="88"/>
                  </a:cubicBezTo>
                  <a:cubicBezTo>
                    <a:pt x="168" y="92"/>
                    <a:pt x="170" y="101"/>
                    <a:pt x="171" y="110"/>
                  </a:cubicBezTo>
                  <a:cubicBezTo>
                    <a:pt x="172" y="130"/>
                    <a:pt x="171" y="135"/>
                    <a:pt x="168" y="157"/>
                  </a:cubicBezTo>
                  <a:cubicBezTo>
                    <a:pt x="165" y="175"/>
                    <a:pt x="153" y="208"/>
                    <a:pt x="150" y="218"/>
                  </a:cubicBezTo>
                  <a:lnTo>
                    <a:pt x="6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203"/>
            <p:cNvSpPr>
              <a:spLocks/>
            </p:cNvSpPr>
            <p:nvPr/>
          </p:nvSpPr>
          <p:spPr bwMode="auto">
            <a:xfrm>
              <a:off x="6165850" y="5122863"/>
              <a:ext cx="90488" cy="222250"/>
            </a:xfrm>
            <a:custGeom>
              <a:avLst/>
              <a:gdLst>
                <a:gd name="T0" fmla="*/ 12 w 31"/>
                <a:gd name="T1" fmla="*/ 4 h 77"/>
                <a:gd name="T2" fmla="*/ 10 w 31"/>
                <a:gd name="T3" fmla="*/ 2 h 77"/>
                <a:gd name="T4" fmla="*/ 2 w 31"/>
                <a:gd name="T5" fmla="*/ 2 h 77"/>
                <a:gd name="T6" fmla="*/ 2 w 31"/>
                <a:gd name="T7" fmla="*/ 10 h 77"/>
                <a:gd name="T8" fmla="*/ 4 w 31"/>
                <a:gd name="T9" fmla="*/ 12 h 77"/>
                <a:gd name="T10" fmla="*/ 4 w 31"/>
                <a:gd name="T11" fmla="*/ 65 h 77"/>
                <a:gd name="T12" fmla="*/ 2 w 31"/>
                <a:gd name="T13" fmla="*/ 67 h 77"/>
                <a:gd name="T14" fmla="*/ 2 w 31"/>
                <a:gd name="T15" fmla="*/ 75 h 77"/>
                <a:gd name="T16" fmla="*/ 10 w 31"/>
                <a:gd name="T17" fmla="*/ 75 h 77"/>
                <a:gd name="T18" fmla="*/ 12 w 31"/>
                <a:gd name="T19" fmla="*/ 73 h 77"/>
                <a:gd name="T20" fmla="*/ 12 w 31"/>
                <a:gd name="T21" fmla="*/ 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77">
                  <a:moveTo>
                    <a:pt x="12" y="4"/>
                  </a:moveTo>
                  <a:cubicBezTo>
                    <a:pt x="10" y="2"/>
                    <a:pt x="10" y="2"/>
                    <a:pt x="10" y="2"/>
                  </a:cubicBezTo>
                  <a:cubicBezTo>
                    <a:pt x="8" y="0"/>
                    <a:pt x="4" y="0"/>
                    <a:pt x="2" y="2"/>
                  </a:cubicBezTo>
                  <a:cubicBezTo>
                    <a:pt x="0" y="4"/>
                    <a:pt x="0" y="8"/>
                    <a:pt x="2" y="10"/>
                  </a:cubicBezTo>
                  <a:cubicBezTo>
                    <a:pt x="4" y="12"/>
                    <a:pt x="4" y="12"/>
                    <a:pt x="4" y="12"/>
                  </a:cubicBezTo>
                  <a:cubicBezTo>
                    <a:pt x="19" y="26"/>
                    <a:pt x="19" y="50"/>
                    <a:pt x="4" y="65"/>
                  </a:cubicBezTo>
                  <a:cubicBezTo>
                    <a:pt x="2" y="67"/>
                    <a:pt x="2" y="67"/>
                    <a:pt x="2" y="67"/>
                  </a:cubicBezTo>
                  <a:cubicBezTo>
                    <a:pt x="0" y="69"/>
                    <a:pt x="0" y="73"/>
                    <a:pt x="2" y="75"/>
                  </a:cubicBezTo>
                  <a:cubicBezTo>
                    <a:pt x="4" y="77"/>
                    <a:pt x="8" y="77"/>
                    <a:pt x="10" y="75"/>
                  </a:cubicBezTo>
                  <a:cubicBezTo>
                    <a:pt x="12" y="73"/>
                    <a:pt x="12" y="73"/>
                    <a:pt x="12" y="73"/>
                  </a:cubicBezTo>
                  <a:cubicBezTo>
                    <a:pt x="31" y="54"/>
                    <a:pt x="31" y="23"/>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204"/>
            <p:cNvSpPr>
              <a:spLocks/>
            </p:cNvSpPr>
            <p:nvPr/>
          </p:nvSpPr>
          <p:spPr bwMode="auto">
            <a:xfrm>
              <a:off x="6122988" y="5165725"/>
              <a:ext cx="63500" cy="136525"/>
            </a:xfrm>
            <a:custGeom>
              <a:avLst/>
              <a:gdLst>
                <a:gd name="T0" fmla="*/ 11 w 22"/>
                <a:gd name="T1" fmla="*/ 4 h 47"/>
                <a:gd name="T2" fmla="*/ 10 w 22"/>
                <a:gd name="T3" fmla="*/ 2 h 47"/>
                <a:gd name="T4" fmla="*/ 2 w 22"/>
                <a:gd name="T5" fmla="*/ 2 h 47"/>
                <a:gd name="T6" fmla="*/ 2 w 22"/>
                <a:gd name="T7" fmla="*/ 9 h 47"/>
                <a:gd name="T8" fmla="*/ 4 w 22"/>
                <a:gd name="T9" fmla="*/ 11 h 47"/>
                <a:gd name="T10" fmla="*/ 4 w 22"/>
                <a:gd name="T11" fmla="*/ 36 h 47"/>
                <a:gd name="T12" fmla="*/ 2 w 22"/>
                <a:gd name="T13" fmla="*/ 38 h 47"/>
                <a:gd name="T14" fmla="*/ 2 w 22"/>
                <a:gd name="T15" fmla="*/ 45 h 47"/>
                <a:gd name="T16" fmla="*/ 10 w 22"/>
                <a:gd name="T17" fmla="*/ 45 h 47"/>
                <a:gd name="T18" fmla="*/ 11 w 22"/>
                <a:gd name="T19" fmla="*/ 43 h 47"/>
                <a:gd name="T20" fmla="*/ 11 w 22"/>
                <a:gd name="T21"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47">
                  <a:moveTo>
                    <a:pt x="11" y="4"/>
                  </a:moveTo>
                  <a:cubicBezTo>
                    <a:pt x="10" y="2"/>
                    <a:pt x="10" y="2"/>
                    <a:pt x="10" y="2"/>
                  </a:cubicBezTo>
                  <a:cubicBezTo>
                    <a:pt x="8" y="0"/>
                    <a:pt x="4" y="0"/>
                    <a:pt x="2" y="2"/>
                  </a:cubicBezTo>
                  <a:cubicBezTo>
                    <a:pt x="0" y="4"/>
                    <a:pt x="0" y="7"/>
                    <a:pt x="2" y="9"/>
                  </a:cubicBezTo>
                  <a:cubicBezTo>
                    <a:pt x="4" y="11"/>
                    <a:pt x="4" y="11"/>
                    <a:pt x="4" y="11"/>
                  </a:cubicBezTo>
                  <a:cubicBezTo>
                    <a:pt x="11" y="18"/>
                    <a:pt x="11" y="29"/>
                    <a:pt x="4" y="36"/>
                  </a:cubicBezTo>
                  <a:cubicBezTo>
                    <a:pt x="2" y="38"/>
                    <a:pt x="2" y="38"/>
                    <a:pt x="2" y="38"/>
                  </a:cubicBezTo>
                  <a:cubicBezTo>
                    <a:pt x="0" y="40"/>
                    <a:pt x="0" y="43"/>
                    <a:pt x="2" y="45"/>
                  </a:cubicBezTo>
                  <a:cubicBezTo>
                    <a:pt x="4" y="47"/>
                    <a:pt x="8" y="47"/>
                    <a:pt x="10" y="45"/>
                  </a:cubicBezTo>
                  <a:cubicBezTo>
                    <a:pt x="11" y="43"/>
                    <a:pt x="11" y="43"/>
                    <a:pt x="11" y="43"/>
                  </a:cubicBezTo>
                  <a:cubicBezTo>
                    <a:pt x="22" y="32"/>
                    <a:pt x="22" y="15"/>
                    <a:pt x="1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205"/>
            <p:cNvSpPr>
              <a:spLocks/>
            </p:cNvSpPr>
            <p:nvPr/>
          </p:nvSpPr>
          <p:spPr bwMode="auto">
            <a:xfrm>
              <a:off x="5837237" y="5122863"/>
              <a:ext cx="92075" cy="222250"/>
            </a:xfrm>
            <a:custGeom>
              <a:avLst/>
              <a:gdLst>
                <a:gd name="T0" fmla="*/ 19 w 32"/>
                <a:gd name="T1" fmla="*/ 73 h 77"/>
                <a:gd name="T2" fmla="*/ 21 w 32"/>
                <a:gd name="T3" fmla="*/ 75 h 77"/>
                <a:gd name="T4" fmla="*/ 30 w 32"/>
                <a:gd name="T5" fmla="*/ 75 h 77"/>
                <a:gd name="T6" fmla="*/ 29 w 32"/>
                <a:gd name="T7" fmla="*/ 67 h 77"/>
                <a:gd name="T8" fmla="*/ 27 w 32"/>
                <a:gd name="T9" fmla="*/ 65 h 77"/>
                <a:gd name="T10" fmla="*/ 27 w 32"/>
                <a:gd name="T11" fmla="*/ 12 h 77"/>
                <a:gd name="T12" fmla="*/ 29 w 32"/>
                <a:gd name="T13" fmla="*/ 10 h 77"/>
                <a:gd name="T14" fmla="*/ 29 w 32"/>
                <a:gd name="T15" fmla="*/ 2 h 77"/>
                <a:gd name="T16" fmla="*/ 21 w 32"/>
                <a:gd name="T17" fmla="*/ 2 h 77"/>
                <a:gd name="T18" fmla="*/ 19 w 32"/>
                <a:gd name="T19" fmla="*/ 4 h 77"/>
                <a:gd name="T20" fmla="*/ 19 w 32"/>
                <a:gd name="T21"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77">
                  <a:moveTo>
                    <a:pt x="19" y="73"/>
                  </a:moveTo>
                  <a:cubicBezTo>
                    <a:pt x="21" y="75"/>
                    <a:pt x="21" y="75"/>
                    <a:pt x="21" y="75"/>
                  </a:cubicBezTo>
                  <a:cubicBezTo>
                    <a:pt x="24" y="77"/>
                    <a:pt x="27" y="77"/>
                    <a:pt x="30" y="75"/>
                  </a:cubicBezTo>
                  <a:cubicBezTo>
                    <a:pt x="32" y="73"/>
                    <a:pt x="31" y="69"/>
                    <a:pt x="29" y="67"/>
                  </a:cubicBezTo>
                  <a:cubicBezTo>
                    <a:pt x="27" y="65"/>
                    <a:pt x="27" y="65"/>
                    <a:pt x="27" y="65"/>
                  </a:cubicBezTo>
                  <a:cubicBezTo>
                    <a:pt x="13" y="51"/>
                    <a:pt x="13" y="27"/>
                    <a:pt x="27" y="12"/>
                  </a:cubicBezTo>
                  <a:cubicBezTo>
                    <a:pt x="29" y="10"/>
                    <a:pt x="29" y="10"/>
                    <a:pt x="29" y="10"/>
                  </a:cubicBezTo>
                  <a:cubicBezTo>
                    <a:pt x="31" y="8"/>
                    <a:pt x="31" y="4"/>
                    <a:pt x="29" y="2"/>
                  </a:cubicBezTo>
                  <a:cubicBezTo>
                    <a:pt x="27" y="0"/>
                    <a:pt x="24" y="0"/>
                    <a:pt x="21" y="2"/>
                  </a:cubicBezTo>
                  <a:cubicBezTo>
                    <a:pt x="19" y="4"/>
                    <a:pt x="19" y="4"/>
                    <a:pt x="19" y="4"/>
                  </a:cubicBezTo>
                  <a:cubicBezTo>
                    <a:pt x="0" y="23"/>
                    <a:pt x="0" y="54"/>
                    <a:pt x="19" y="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6"/>
            <p:cNvSpPr>
              <a:spLocks/>
            </p:cNvSpPr>
            <p:nvPr/>
          </p:nvSpPr>
          <p:spPr bwMode="auto">
            <a:xfrm>
              <a:off x="5907088" y="5165725"/>
              <a:ext cx="65088" cy="136525"/>
            </a:xfrm>
            <a:custGeom>
              <a:avLst/>
              <a:gdLst>
                <a:gd name="T0" fmla="*/ 11 w 23"/>
                <a:gd name="T1" fmla="*/ 43 h 47"/>
                <a:gd name="T2" fmla="*/ 13 w 23"/>
                <a:gd name="T3" fmla="*/ 45 h 47"/>
                <a:gd name="T4" fmla="*/ 20 w 23"/>
                <a:gd name="T5" fmla="*/ 45 h 47"/>
                <a:gd name="T6" fmla="*/ 20 w 23"/>
                <a:gd name="T7" fmla="*/ 38 h 47"/>
                <a:gd name="T8" fmla="*/ 18 w 23"/>
                <a:gd name="T9" fmla="*/ 36 h 47"/>
                <a:gd name="T10" fmla="*/ 18 w 23"/>
                <a:gd name="T11" fmla="*/ 11 h 47"/>
                <a:gd name="T12" fmla="*/ 20 w 23"/>
                <a:gd name="T13" fmla="*/ 9 h 47"/>
                <a:gd name="T14" fmla="*/ 20 w 23"/>
                <a:gd name="T15" fmla="*/ 2 h 47"/>
                <a:gd name="T16" fmla="*/ 13 w 23"/>
                <a:gd name="T17" fmla="*/ 2 h 47"/>
                <a:gd name="T18" fmla="*/ 11 w 23"/>
                <a:gd name="T19" fmla="*/ 4 h 47"/>
                <a:gd name="T20" fmla="*/ 11 w 23"/>
                <a:gd name="T21"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47">
                  <a:moveTo>
                    <a:pt x="11" y="43"/>
                  </a:moveTo>
                  <a:cubicBezTo>
                    <a:pt x="13" y="45"/>
                    <a:pt x="13" y="45"/>
                    <a:pt x="13" y="45"/>
                  </a:cubicBezTo>
                  <a:cubicBezTo>
                    <a:pt x="15" y="47"/>
                    <a:pt x="18" y="47"/>
                    <a:pt x="20" y="45"/>
                  </a:cubicBezTo>
                  <a:cubicBezTo>
                    <a:pt x="23" y="43"/>
                    <a:pt x="22" y="40"/>
                    <a:pt x="20" y="38"/>
                  </a:cubicBezTo>
                  <a:cubicBezTo>
                    <a:pt x="18" y="36"/>
                    <a:pt x="18" y="36"/>
                    <a:pt x="18" y="36"/>
                  </a:cubicBezTo>
                  <a:cubicBezTo>
                    <a:pt x="12" y="29"/>
                    <a:pt x="12" y="18"/>
                    <a:pt x="18" y="11"/>
                  </a:cubicBezTo>
                  <a:cubicBezTo>
                    <a:pt x="20" y="9"/>
                    <a:pt x="20" y="9"/>
                    <a:pt x="20" y="9"/>
                  </a:cubicBezTo>
                  <a:cubicBezTo>
                    <a:pt x="22" y="7"/>
                    <a:pt x="22" y="4"/>
                    <a:pt x="20" y="2"/>
                  </a:cubicBezTo>
                  <a:cubicBezTo>
                    <a:pt x="18" y="0"/>
                    <a:pt x="15" y="0"/>
                    <a:pt x="13" y="2"/>
                  </a:cubicBezTo>
                  <a:cubicBezTo>
                    <a:pt x="11" y="4"/>
                    <a:pt x="11" y="4"/>
                    <a:pt x="11" y="4"/>
                  </a:cubicBezTo>
                  <a:cubicBezTo>
                    <a:pt x="0" y="15"/>
                    <a:pt x="0" y="32"/>
                    <a:pt x="11"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5" name="Organigramme : Processus 4"/>
          <p:cNvSpPr/>
          <p:nvPr/>
        </p:nvSpPr>
        <p:spPr>
          <a:xfrm>
            <a:off x="2306796" y="336820"/>
            <a:ext cx="307857" cy="506738"/>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Shape 438"/>
          <p:cNvGrpSpPr/>
          <p:nvPr/>
        </p:nvGrpSpPr>
        <p:grpSpPr>
          <a:xfrm>
            <a:off x="2314720" y="447514"/>
            <a:ext cx="215437" cy="315200"/>
            <a:chOff x="6730350" y="2315900"/>
            <a:chExt cx="257700" cy="420100"/>
          </a:xfrm>
          <a:solidFill>
            <a:schemeClr val="accent1"/>
          </a:solidFill>
        </p:grpSpPr>
        <p:sp>
          <p:nvSpPr>
            <p:cNvPr id="21" name="Shape 439"/>
            <p:cNvSpPr/>
            <p:nvPr/>
          </p:nvSpPr>
          <p:spPr>
            <a:xfrm>
              <a:off x="6807900" y="2671250"/>
              <a:ext cx="102600" cy="22625"/>
            </a:xfrm>
            <a:custGeom>
              <a:avLst/>
              <a:gdLst/>
              <a:ahLst/>
              <a:cxnLst/>
              <a:rect l="0" t="0" r="0" b="0"/>
              <a:pathLst>
                <a:path w="4104" h="905" extrusionOk="0">
                  <a:moveTo>
                    <a:pt x="1" y="1"/>
                  </a:moveTo>
                  <a:lnTo>
                    <a:pt x="1" y="905"/>
                  </a:lnTo>
                  <a:lnTo>
                    <a:pt x="4104" y="905"/>
                  </a:lnTo>
                  <a:lnTo>
                    <a:pt x="4104"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22" name="Shape 440"/>
            <p:cNvSpPr/>
            <p:nvPr/>
          </p:nvSpPr>
          <p:spPr>
            <a:xfrm>
              <a:off x="6807900" y="2636450"/>
              <a:ext cx="102600" cy="22625"/>
            </a:xfrm>
            <a:custGeom>
              <a:avLst/>
              <a:gdLst/>
              <a:ahLst/>
              <a:cxnLst/>
              <a:rect l="0" t="0" r="0" b="0"/>
              <a:pathLst>
                <a:path w="4104" h="905" extrusionOk="0">
                  <a:moveTo>
                    <a:pt x="1" y="1"/>
                  </a:moveTo>
                  <a:lnTo>
                    <a:pt x="1" y="905"/>
                  </a:lnTo>
                  <a:lnTo>
                    <a:pt x="4104" y="905"/>
                  </a:lnTo>
                  <a:lnTo>
                    <a:pt x="4104"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23" name="Shape 441"/>
            <p:cNvSpPr/>
            <p:nvPr/>
          </p:nvSpPr>
          <p:spPr>
            <a:xfrm>
              <a:off x="6807900" y="2706075"/>
              <a:ext cx="102600" cy="29925"/>
            </a:xfrm>
            <a:custGeom>
              <a:avLst/>
              <a:gdLst/>
              <a:ahLst/>
              <a:cxnLst/>
              <a:rect l="0" t="0" r="0" b="0"/>
              <a:pathLst>
                <a:path w="4104" h="1197" extrusionOk="0">
                  <a:moveTo>
                    <a:pt x="1" y="0"/>
                  </a:moveTo>
                  <a:lnTo>
                    <a:pt x="1" y="171"/>
                  </a:lnTo>
                  <a:lnTo>
                    <a:pt x="25" y="318"/>
                  </a:lnTo>
                  <a:lnTo>
                    <a:pt x="98" y="464"/>
                  </a:lnTo>
                  <a:lnTo>
                    <a:pt x="196" y="586"/>
                  </a:lnTo>
                  <a:lnTo>
                    <a:pt x="343" y="660"/>
                  </a:lnTo>
                  <a:lnTo>
                    <a:pt x="1881" y="1172"/>
                  </a:lnTo>
                  <a:lnTo>
                    <a:pt x="2052" y="1197"/>
                  </a:lnTo>
                  <a:lnTo>
                    <a:pt x="2223" y="1172"/>
                  </a:lnTo>
                  <a:lnTo>
                    <a:pt x="3762" y="660"/>
                  </a:lnTo>
                  <a:lnTo>
                    <a:pt x="3908" y="586"/>
                  </a:lnTo>
                  <a:lnTo>
                    <a:pt x="4006" y="464"/>
                  </a:lnTo>
                  <a:lnTo>
                    <a:pt x="4079" y="318"/>
                  </a:lnTo>
                  <a:lnTo>
                    <a:pt x="4104" y="171"/>
                  </a:lnTo>
                  <a:lnTo>
                    <a:pt x="4104"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24" name="Shape 442"/>
            <p:cNvSpPr/>
            <p:nvPr/>
          </p:nvSpPr>
          <p:spPr>
            <a:xfrm>
              <a:off x="6811575" y="2463675"/>
              <a:ext cx="95275" cy="160600"/>
            </a:xfrm>
            <a:custGeom>
              <a:avLst/>
              <a:gdLst/>
              <a:ahLst/>
              <a:cxnLst/>
              <a:rect l="0" t="0" r="0" b="0"/>
              <a:pathLst>
                <a:path w="3811" h="6424" extrusionOk="0">
                  <a:moveTo>
                    <a:pt x="1905" y="0"/>
                  </a:moveTo>
                  <a:lnTo>
                    <a:pt x="928" y="831"/>
                  </a:lnTo>
                  <a:lnTo>
                    <a:pt x="855" y="879"/>
                  </a:lnTo>
                  <a:lnTo>
                    <a:pt x="782" y="904"/>
                  </a:lnTo>
                  <a:lnTo>
                    <a:pt x="684" y="879"/>
                  </a:lnTo>
                  <a:lnTo>
                    <a:pt x="611" y="831"/>
                  </a:lnTo>
                  <a:lnTo>
                    <a:pt x="0" y="318"/>
                  </a:lnTo>
                  <a:lnTo>
                    <a:pt x="1319" y="6423"/>
                  </a:lnTo>
                  <a:lnTo>
                    <a:pt x="2491" y="6423"/>
                  </a:lnTo>
                  <a:lnTo>
                    <a:pt x="3810" y="318"/>
                  </a:lnTo>
                  <a:lnTo>
                    <a:pt x="3200" y="831"/>
                  </a:lnTo>
                  <a:lnTo>
                    <a:pt x="3126" y="879"/>
                  </a:lnTo>
                  <a:lnTo>
                    <a:pt x="3029" y="904"/>
                  </a:lnTo>
                  <a:lnTo>
                    <a:pt x="2955" y="879"/>
                  </a:lnTo>
                  <a:lnTo>
                    <a:pt x="2882" y="831"/>
                  </a:lnTo>
                  <a:lnTo>
                    <a:pt x="1905"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25" name="Shape 443"/>
            <p:cNvSpPr/>
            <p:nvPr/>
          </p:nvSpPr>
          <p:spPr>
            <a:xfrm>
              <a:off x="6730350" y="2315900"/>
              <a:ext cx="257700" cy="308375"/>
            </a:xfrm>
            <a:custGeom>
              <a:avLst/>
              <a:gdLst/>
              <a:ahLst/>
              <a:cxnLst/>
              <a:rect l="0" t="0" r="0" b="0"/>
              <a:pathLst>
                <a:path w="10308" h="12335" extrusionOk="0">
                  <a:moveTo>
                    <a:pt x="5154" y="1"/>
                  </a:moveTo>
                  <a:lnTo>
                    <a:pt x="4617" y="25"/>
                  </a:lnTo>
                  <a:lnTo>
                    <a:pt x="4128" y="98"/>
                  </a:lnTo>
                  <a:lnTo>
                    <a:pt x="3615" y="245"/>
                  </a:lnTo>
                  <a:lnTo>
                    <a:pt x="3151" y="416"/>
                  </a:lnTo>
                  <a:lnTo>
                    <a:pt x="2712" y="636"/>
                  </a:lnTo>
                  <a:lnTo>
                    <a:pt x="2272" y="880"/>
                  </a:lnTo>
                  <a:lnTo>
                    <a:pt x="1881" y="1173"/>
                  </a:lnTo>
                  <a:lnTo>
                    <a:pt x="1515" y="1515"/>
                  </a:lnTo>
                  <a:lnTo>
                    <a:pt x="1198" y="1881"/>
                  </a:lnTo>
                  <a:lnTo>
                    <a:pt x="880" y="2272"/>
                  </a:lnTo>
                  <a:lnTo>
                    <a:pt x="636" y="2687"/>
                  </a:lnTo>
                  <a:lnTo>
                    <a:pt x="416" y="3151"/>
                  </a:lnTo>
                  <a:lnTo>
                    <a:pt x="245" y="3615"/>
                  </a:lnTo>
                  <a:lnTo>
                    <a:pt x="123" y="4104"/>
                  </a:lnTo>
                  <a:lnTo>
                    <a:pt x="50" y="4617"/>
                  </a:lnTo>
                  <a:lnTo>
                    <a:pt x="1" y="5154"/>
                  </a:lnTo>
                  <a:lnTo>
                    <a:pt x="25" y="5423"/>
                  </a:lnTo>
                  <a:lnTo>
                    <a:pt x="50" y="5691"/>
                  </a:lnTo>
                  <a:lnTo>
                    <a:pt x="123" y="6204"/>
                  </a:lnTo>
                  <a:lnTo>
                    <a:pt x="245" y="6693"/>
                  </a:lnTo>
                  <a:lnTo>
                    <a:pt x="416" y="7132"/>
                  </a:lnTo>
                  <a:lnTo>
                    <a:pt x="636" y="7572"/>
                  </a:lnTo>
                  <a:lnTo>
                    <a:pt x="856" y="7963"/>
                  </a:lnTo>
                  <a:lnTo>
                    <a:pt x="1100" y="8353"/>
                  </a:lnTo>
                  <a:lnTo>
                    <a:pt x="1369" y="8744"/>
                  </a:lnTo>
                  <a:lnTo>
                    <a:pt x="1906" y="9526"/>
                  </a:lnTo>
                  <a:lnTo>
                    <a:pt x="2150" y="9941"/>
                  </a:lnTo>
                  <a:lnTo>
                    <a:pt x="2394" y="10356"/>
                  </a:lnTo>
                  <a:lnTo>
                    <a:pt x="2614" y="10796"/>
                  </a:lnTo>
                  <a:lnTo>
                    <a:pt x="2810" y="11284"/>
                  </a:lnTo>
                  <a:lnTo>
                    <a:pt x="2980" y="11797"/>
                  </a:lnTo>
                  <a:lnTo>
                    <a:pt x="3103" y="12334"/>
                  </a:lnTo>
                  <a:lnTo>
                    <a:pt x="4079" y="12334"/>
                  </a:lnTo>
                  <a:lnTo>
                    <a:pt x="3249" y="8500"/>
                  </a:lnTo>
                  <a:lnTo>
                    <a:pt x="2663" y="5642"/>
                  </a:lnTo>
                  <a:lnTo>
                    <a:pt x="2663" y="5520"/>
                  </a:lnTo>
                  <a:lnTo>
                    <a:pt x="2712" y="5423"/>
                  </a:lnTo>
                  <a:lnTo>
                    <a:pt x="2785" y="5374"/>
                  </a:lnTo>
                  <a:lnTo>
                    <a:pt x="2883" y="5349"/>
                  </a:lnTo>
                  <a:lnTo>
                    <a:pt x="2956" y="5349"/>
                  </a:lnTo>
                  <a:lnTo>
                    <a:pt x="3054" y="5398"/>
                  </a:lnTo>
                  <a:lnTo>
                    <a:pt x="4031" y="6253"/>
                  </a:lnTo>
                  <a:lnTo>
                    <a:pt x="4983" y="5398"/>
                  </a:lnTo>
                  <a:lnTo>
                    <a:pt x="5081" y="5349"/>
                  </a:lnTo>
                  <a:lnTo>
                    <a:pt x="5227" y="5349"/>
                  </a:lnTo>
                  <a:lnTo>
                    <a:pt x="5325" y="5398"/>
                  </a:lnTo>
                  <a:lnTo>
                    <a:pt x="6278" y="6253"/>
                  </a:lnTo>
                  <a:lnTo>
                    <a:pt x="7254" y="5398"/>
                  </a:lnTo>
                  <a:lnTo>
                    <a:pt x="7352" y="5349"/>
                  </a:lnTo>
                  <a:lnTo>
                    <a:pt x="7425" y="5349"/>
                  </a:lnTo>
                  <a:lnTo>
                    <a:pt x="7523" y="5374"/>
                  </a:lnTo>
                  <a:lnTo>
                    <a:pt x="7596" y="5423"/>
                  </a:lnTo>
                  <a:lnTo>
                    <a:pt x="7645" y="5520"/>
                  </a:lnTo>
                  <a:lnTo>
                    <a:pt x="7645" y="5642"/>
                  </a:lnTo>
                  <a:lnTo>
                    <a:pt x="7059" y="8500"/>
                  </a:lnTo>
                  <a:lnTo>
                    <a:pt x="6229" y="12334"/>
                  </a:lnTo>
                  <a:lnTo>
                    <a:pt x="7206" y="12334"/>
                  </a:lnTo>
                  <a:lnTo>
                    <a:pt x="7328" y="11797"/>
                  </a:lnTo>
                  <a:lnTo>
                    <a:pt x="7499" y="11284"/>
                  </a:lnTo>
                  <a:lnTo>
                    <a:pt x="7694" y="10796"/>
                  </a:lnTo>
                  <a:lnTo>
                    <a:pt x="7914" y="10356"/>
                  </a:lnTo>
                  <a:lnTo>
                    <a:pt x="8158" y="9941"/>
                  </a:lnTo>
                  <a:lnTo>
                    <a:pt x="8402" y="9526"/>
                  </a:lnTo>
                  <a:lnTo>
                    <a:pt x="8940" y="8744"/>
                  </a:lnTo>
                  <a:lnTo>
                    <a:pt x="9208" y="8353"/>
                  </a:lnTo>
                  <a:lnTo>
                    <a:pt x="9453" y="7963"/>
                  </a:lnTo>
                  <a:lnTo>
                    <a:pt x="9672" y="7572"/>
                  </a:lnTo>
                  <a:lnTo>
                    <a:pt x="9892" y="7132"/>
                  </a:lnTo>
                  <a:lnTo>
                    <a:pt x="10063" y="6693"/>
                  </a:lnTo>
                  <a:lnTo>
                    <a:pt x="10185" y="6204"/>
                  </a:lnTo>
                  <a:lnTo>
                    <a:pt x="10259" y="5691"/>
                  </a:lnTo>
                  <a:lnTo>
                    <a:pt x="10283" y="5423"/>
                  </a:lnTo>
                  <a:lnTo>
                    <a:pt x="10307" y="5154"/>
                  </a:lnTo>
                  <a:lnTo>
                    <a:pt x="10259" y="4617"/>
                  </a:lnTo>
                  <a:lnTo>
                    <a:pt x="10185" y="4104"/>
                  </a:lnTo>
                  <a:lnTo>
                    <a:pt x="10063" y="3615"/>
                  </a:lnTo>
                  <a:lnTo>
                    <a:pt x="9892" y="3151"/>
                  </a:lnTo>
                  <a:lnTo>
                    <a:pt x="9672" y="2687"/>
                  </a:lnTo>
                  <a:lnTo>
                    <a:pt x="9428" y="2272"/>
                  </a:lnTo>
                  <a:lnTo>
                    <a:pt x="9111" y="1881"/>
                  </a:lnTo>
                  <a:lnTo>
                    <a:pt x="8793" y="1515"/>
                  </a:lnTo>
                  <a:lnTo>
                    <a:pt x="8427" y="1173"/>
                  </a:lnTo>
                  <a:lnTo>
                    <a:pt x="8036" y="880"/>
                  </a:lnTo>
                  <a:lnTo>
                    <a:pt x="7596" y="636"/>
                  </a:lnTo>
                  <a:lnTo>
                    <a:pt x="7157" y="416"/>
                  </a:lnTo>
                  <a:lnTo>
                    <a:pt x="6693" y="245"/>
                  </a:lnTo>
                  <a:lnTo>
                    <a:pt x="6180" y="98"/>
                  </a:lnTo>
                  <a:lnTo>
                    <a:pt x="5691" y="25"/>
                  </a:lnTo>
                  <a:lnTo>
                    <a:pt x="5154" y="1"/>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11" name="Espace réservé du contenu 10"/>
          <p:cNvSpPr>
            <a:spLocks noGrp="1"/>
          </p:cNvSpPr>
          <p:nvPr>
            <p:ph idx="1"/>
          </p:nvPr>
        </p:nvSpPr>
        <p:spPr>
          <a:xfrm>
            <a:off x="2538081" y="534579"/>
            <a:ext cx="6196268" cy="4176463"/>
          </a:xfrm>
        </p:spPr>
        <p:txBody>
          <a:bodyPr>
            <a:normAutofit/>
          </a:bodyPr>
          <a:lstStyle/>
          <a:p>
            <a:pPr marL="0" indent="0">
              <a:buNone/>
            </a:pPr>
            <a:endParaRPr lang="fr-FR" sz="1000" dirty="0">
              <a:solidFill>
                <a:schemeClr val="accent1"/>
              </a:solidFill>
              <a:latin typeface="Arial Narrow" panose="020B0606020202030204" pitchFamily="34" charset="0"/>
            </a:endParaRPr>
          </a:p>
          <a:p>
            <a:pPr marL="0" indent="0">
              <a:buNone/>
            </a:pPr>
            <a:r>
              <a:rPr lang="fr-FR" sz="1000" dirty="0" smtClean="0">
                <a:solidFill>
                  <a:schemeClr val="accent1"/>
                </a:solidFill>
                <a:latin typeface="Arial Narrow" panose="020B0606020202030204" pitchFamily="34" charset="0"/>
              </a:rPr>
              <a:t>A </a:t>
            </a:r>
            <a:r>
              <a:rPr lang="fr-FR" sz="1000" dirty="0">
                <a:solidFill>
                  <a:schemeClr val="accent1"/>
                </a:solidFill>
                <a:latin typeface="Arial Narrow" panose="020B0606020202030204" pitchFamily="34" charset="0"/>
              </a:rPr>
              <a:t>la réception du </a:t>
            </a:r>
            <a:r>
              <a:rPr lang="fr-FR" sz="1000" dirty="0" smtClean="0">
                <a:solidFill>
                  <a:schemeClr val="accent1"/>
                </a:solidFill>
                <a:latin typeface="Arial Narrow" panose="020B0606020202030204" pitchFamily="34" charset="0"/>
              </a:rPr>
              <a:t>relevé, les </a:t>
            </a:r>
            <a:r>
              <a:rPr lang="fr-FR" sz="1000" dirty="0">
                <a:solidFill>
                  <a:schemeClr val="accent1"/>
                </a:solidFill>
                <a:latin typeface="Arial Narrow" panose="020B0606020202030204" pitchFamily="34" charset="0"/>
              </a:rPr>
              <a:t>clients pourraient </a:t>
            </a:r>
            <a:r>
              <a:rPr lang="fr-FR" sz="1000" dirty="0" smtClean="0">
                <a:solidFill>
                  <a:schemeClr val="accent1"/>
                </a:solidFill>
                <a:latin typeface="Arial Narrow" panose="020B0606020202030204" pitchFamily="34" charset="0"/>
              </a:rPr>
              <a:t>être déroutés par son niveau de détail et la complexité des termes </a:t>
            </a:r>
            <a:r>
              <a:rPr lang="fr-FR" sz="1000" dirty="0">
                <a:solidFill>
                  <a:schemeClr val="accent1"/>
                </a:solidFill>
                <a:latin typeface="Arial Narrow" panose="020B0606020202030204" pitchFamily="34" charset="0"/>
              </a:rPr>
              <a:t>utilisés</a:t>
            </a:r>
            <a:r>
              <a:rPr lang="fr-FR" sz="1000" dirty="0" smtClean="0">
                <a:solidFill>
                  <a:schemeClr val="accent1"/>
                </a:solidFill>
                <a:latin typeface="Arial Narrow" panose="020B0606020202030204" pitchFamily="34" charset="0"/>
              </a:rPr>
              <a:t>.</a:t>
            </a:r>
          </a:p>
          <a:p>
            <a:pPr marL="0" indent="0">
              <a:buNone/>
            </a:pPr>
            <a:r>
              <a:rPr lang="fr-FR" sz="1000" dirty="0" smtClean="0">
                <a:solidFill>
                  <a:schemeClr val="accent1"/>
                </a:solidFill>
                <a:latin typeface="Arial Narrow" panose="020B0606020202030204" pitchFamily="34" charset="0"/>
              </a:rPr>
              <a:t> </a:t>
            </a:r>
            <a:endParaRPr lang="fr-FR" sz="1000" dirty="0">
              <a:solidFill>
                <a:schemeClr val="accent1"/>
              </a:solidFill>
              <a:latin typeface="Arial Narrow" panose="020B0606020202030204" pitchFamily="34" charset="0"/>
            </a:endParaRPr>
          </a:p>
          <a:p>
            <a:pPr marL="0" indent="0">
              <a:buNone/>
            </a:pPr>
            <a:r>
              <a:rPr lang="fr-FR" sz="1000" dirty="0" smtClean="0">
                <a:solidFill>
                  <a:schemeClr val="accent1"/>
                </a:solidFill>
                <a:latin typeface="Arial Narrow" panose="020B0606020202030204" pitchFamily="34" charset="0"/>
              </a:rPr>
              <a:t>Face </a:t>
            </a:r>
            <a:r>
              <a:rPr lang="fr-FR" sz="1000" dirty="0">
                <a:solidFill>
                  <a:schemeClr val="accent1"/>
                </a:solidFill>
                <a:latin typeface="Arial Narrow" panose="020B0606020202030204" pitchFamily="34" charset="0"/>
              </a:rPr>
              <a:t>à ces </a:t>
            </a:r>
            <a:r>
              <a:rPr lang="fr-FR" sz="1000" dirty="0" smtClean="0">
                <a:solidFill>
                  <a:schemeClr val="accent1"/>
                </a:solidFill>
                <a:latin typeface="Arial Narrow" panose="020B0606020202030204" pitchFamily="34" charset="0"/>
              </a:rPr>
              <a:t>interrogations, </a:t>
            </a:r>
            <a:r>
              <a:rPr lang="fr-FR" sz="1000" dirty="0">
                <a:solidFill>
                  <a:schemeClr val="accent1"/>
                </a:solidFill>
                <a:latin typeface="Arial Narrow" panose="020B0606020202030204" pitchFamily="34" charset="0"/>
              </a:rPr>
              <a:t>l</a:t>
            </a:r>
            <a:r>
              <a:rPr lang="fr-FR" sz="1000" dirty="0" smtClean="0">
                <a:solidFill>
                  <a:schemeClr val="accent1"/>
                </a:solidFill>
                <a:latin typeface="Arial Narrow" panose="020B0606020202030204" pitchFamily="34" charset="0"/>
              </a:rPr>
              <a:t>a première attitude consistera à les </a:t>
            </a:r>
            <a:r>
              <a:rPr lang="fr-FR" sz="1000" dirty="0">
                <a:solidFill>
                  <a:schemeClr val="accent1"/>
                </a:solidFill>
                <a:latin typeface="Arial Narrow" panose="020B0606020202030204" pitchFamily="34" charset="0"/>
              </a:rPr>
              <a:t>rassurer en leur expliquant </a:t>
            </a:r>
            <a:r>
              <a:rPr lang="fr-FR" sz="1000" dirty="0" smtClean="0">
                <a:solidFill>
                  <a:schemeClr val="accent1"/>
                </a:solidFill>
                <a:latin typeface="Arial Narrow" panose="020B0606020202030204" pitchFamily="34" charset="0"/>
              </a:rPr>
              <a:t>l’objectif de notre démarche : être </a:t>
            </a:r>
            <a:r>
              <a:rPr lang="fr-FR" sz="1000" dirty="0">
                <a:solidFill>
                  <a:schemeClr val="accent1"/>
                </a:solidFill>
                <a:latin typeface="Arial Narrow" panose="020B0606020202030204" pitchFamily="34" charset="0"/>
              </a:rPr>
              <a:t>transparent sur les </a:t>
            </a:r>
            <a:r>
              <a:rPr lang="fr-FR" sz="1000" dirty="0" smtClean="0">
                <a:solidFill>
                  <a:schemeClr val="accent1"/>
                </a:solidFill>
                <a:latin typeface="Arial Narrow" panose="020B0606020202030204" pitchFamily="34" charset="0"/>
              </a:rPr>
              <a:t>frais pour se </a:t>
            </a:r>
            <a:r>
              <a:rPr lang="fr-FR" sz="1000" dirty="0">
                <a:solidFill>
                  <a:schemeClr val="accent1"/>
                </a:solidFill>
                <a:latin typeface="Arial Narrow" panose="020B0606020202030204" pitchFamily="34" charset="0"/>
              </a:rPr>
              <a:t>conformer aux obligations </a:t>
            </a:r>
            <a:r>
              <a:rPr lang="fr-FR" sz="1000" dirty="0" smtClean="0">
                <a:solidFill>
                  <a:schemeClr val="accent1"/>
                </a:solidFill>
                <a:latin typeface="Arial Narrow" panose="020B0606020202030204" pitchFamily="34" charset="0"/>
              </a:rPr>
              <a:t>réglementaires mais, surtout, s’assurer de leur bonne compréhension du sujet afin que cette information leur soit utile.</a:t>
            </a:r>
            <a:endParaRPr lang="fr-FR" sz="1000" dirty="0">
              <a:solidFill>
                <a:schemeClr val="accent1"/>
              </a:solidFill>
              <a:latin typeface="Arial Narrow" panose="020B0606020202030204" pitchFamily="34" charset="0"/>
            </a:endParaRPr>
          </a:p>
          <a:p>
            <a:pPr marL="0" indent="0">
              <a:buNone/>
            </a:pPr>
            <a:endParaRPr lang="fr-FR" sz="1000" dirty="0" smtClean="0">
              <a:solidFill>
                <a:schemeClr val="accent1"/>
              </a:solidFill>
              <a:latin typeface="Arial Narrow" panose="020B0606020202030204" pitchFamily="34" charset="0"/>
            </a:endParaRPr>
          </a:p>
          <a:p>
            <a:pPr marL="0" indent="0">
              <a:buNone/>
            </a:pPr>
            <a:r>
              <a:rPr lang="fr-FR" sz="1000" dirty="0" smtClean="0">
                <a:solidFill>
                  <a:schemeClr val="accent1"/>
                </a:solidFill>
                <a:latin typeface="Arial Narrow" panose="020B0606020202030204" pitchFamily="34" charset="0"/>
              </a:rPr>
              <a:t>Au préalable, il sera bon de rappeler 3 principes, quitte à mentionner des évidences :</a:t>
            </a:r>
          </a:p>
          <a:p>
            <a:pPr marL="0" indent="0">
              <a:buNone/>
            </a:pPr>
            <a:endParaRPr lang="fr-FR" sz="1000" dirty="0" smtClean="0">
              <a:solidFill>
                <a:schemeClr val="accent1"/>
              </a:solidFill>
              <a:latin typeface="Arial Narrow" panose="020B0606020202030204" pitchFamily="34" charset="0"/>
            </a:endParaRPr>
          </a:p>
          <a:p>
            <a:pPr lvl="1">
              <a:buFont typeface="Arial" panose="020B0604020202020204" pitchFamily="34" charset="0"/>
              <a:buChar char="•"/>
            </a:pPr>
            <a:r>
              <a:rPr lang="fr-FR" sz="1000" b="1" dirty="0" smtClean="0">
                <a:solidFill>
                  <a:schemeClr val="accent1"/>
                </a:solidFill>
                <a:latin typeface="Arial Narrow" panose="020B0606020202030204" pitchFamily="34" charset="0"/>
              </a:rPr>
              <a:t>Ces </a:t>
            </a:r>
            <a:r>
              <a:rPr lang="fr-FR" sz="1000" b="1" dirty="0">
                <a:solidFill>
                  <a:schemeClr val="accent1"/>
                </a:solidFill>
                <a:latin typeface="Arial Narrow" panose="020B0606020202030204" pitchFamily="34" charset="0"/>
              </a:rPr>
              <a:t>frais ont toujours </a:t>
            </a:r>
            <a:r>
              <a:rPr lang="fr-FR" sz="1000" b="1" dirty="0" smtClean="0">
                <a:solidFill>
                  <a:schemeClr val="accent1"/>
                </a:solidFill>
                <a:latin typeface="Arial Narrow" panose="020B0606020202030204" pitchFamily="34" charset="0"/>
              </a:rPr>
              <a:t>existé </a:t>
            </a:r>
            <a:r>
              <a:rPr lang="fr-FR" sz="1000" dirty="0" smtClean="0">
                <a:solidFill>
                  <a:schemeClr val="accent1"/>
                </a:solidFill>
                <a:latin typeface="Arial Narrow" panose="020B0606020202030204" pitchFamily="34" charset="0"/>
              </a:rPr>
              <a:t>: pour la première fois, un relevé les recense et les cumule sur l’année écoulée, mais il n’y a pas de création de nouveaux frais.</a:t>
            </a:r>
          </a:p>
          <a:p>
            <a:pPr lvl="1">
              <a:buFont typeface="Arial" panose="020B0604020202020204" pitchFamily="34" charset="0"/>
              <a:buChar char="•"/>
            </a:pPr>
            <a:endParaRPr lang="fr-FR" sz="1000" dirty="0" smtClean="0">
              <a:solidFill>
                <a:schemeClr val="accent1"/>
              </a:solidFill>
              <a:latin typeface="Arial Narrow" panose="020B0606020202030204" pitchFamily="34" charset="0"/>
            </a:endParaRPr>
          </a:p>
          <a:p>
            <a:pPr lvl="1">
              <a:buFont typeface="Arial" panose="020B0604020202020204" pitchFamily="34" charset="0"/>
              <a:buChar char="•"/>
            </a:pPr>
            <a:r>
              <a:rPr lang="fr-FR" sz="1000" b="1" dirty="0" smtClean="0">
                <a:solidFill>
                  <a:schemeClr val="accent1"/>
                </a:solidFill>
                <a:latin typeface="Arial Narrow" panose="020B0606020202030204" pitchFamily="34" charset="0"/>
              </a:rPr>
              <a:t>Seuls les frais directs sortent de la poche du client</a:t>
            </a:r>
            <a:r>
              <a:rPr lang="fr-FR" sz="1000" dirty="0" smtClean="0">
                <a:solidFill>
                  <a:schemeClr val="accent1"/>
                </a:solidFill>
                <a:latin typeface="Arial Narrow" panose="020B0606020202030204" pitchFamily="34" charset="0"/>
              </a:rPr>
              <a:t>. Les frais dits « indirects » sont également mentionnés : les clients n’en avaient pas forcément connaissance jusque là, mais ces frais font partie de la vie des </a:t>
            </a:r>
            <a:r>
              <a:rPr lang="fr-FR" sz="1000" dirty="0">
                <a:solidFill>
                  <a:schemeClr val="accent1"/>
                </a:solidFill>
                <a:latin typeface="Arial Narrow" panose="020B0606020202030204" pitchFamily="34" charset="0"/>
              </a:rPr>
              <a:t>produits </a:t>
            </a:r>
            <a:r>
              <a:rPr lang="fr-FR" sz="1000" dirty="0" smtClean="0">
                <a:solidFill>
                  <a:schemeClr val="accent1"/>
                </a:solidFill>
                <a:latin typeface="Arial Narrow" panose="020B0606020202030204" pitchFamily="34" charset="0"/>
              </a:rPr>
              <a:t>et impactent </a:t>
            </a:r>
            <a:r>
              <a:rPr lang="fr-FR" sz="1000" dirty="0">
                <a:solidFill>
                  <a:schemeClr val="accent1"/>
                </a:solidFill>
                <a:latin typeface="Arial Narrow" panose="020B0606020202030204" pitchFamily="34" charset="0"/>
              </a:rPr>
              <a:t>leur valorisation dans la </a:t>
            </a:r>
            <a:r>
              <a:rPr lang="fr-FR" sz="1000" dirty="0" smtClean="0">
                <a:solidFill>
                  <a:schemeClr val="accent1"/>
                </a:solidFill>
                <a:latin typeface="Arial Narrow" panose="020B0606020202030204" pitchFamily="34" charset="0"/>
              </a:rPr>
              <a:t>durée. Par contre, ils ne sont pas décaissés par le porteur, à la différence des frais directs.</a:t>
            </a:r>
          </a:p>
          <a:p>
            <a:pPr lvl="1">
              <a:buFont typeface="Arial" panose="020B0604020202020204" pitchFamily="34" charset="0"/>
              <a:buChar char="•"/>
            </a:pPr>
            <a:endParaRPr lang="fr-FR" sz="1000" dirty="0">
              <a:solidFill>
                <a:schemeClr val="accent1"/>
              </a:solidFill>
              <a:latin typeface="Arial Narrow" panose="020B0606020202030204" pitchFamily="34" charset="0"/>
            </a:endParaRPr>
          </a:p>
          <a:p>
            <a:pPr lvl="1">
              <a:buFont typeface="Arial" panose="020B0604020202020204" pitchFamily="34" charset="0"/>
              <a:buChar char="•"/>
            </a:pPr>
            <a:r>
              <a:rPr lang="fr-FR" sz="1000" b="1" dirty="0" smtClean="0">
                <a:solidFill>
                  <a:schemeClr val="accent1"/>
                </a:solidFill>
                <a:latin typeface="Arial Narrow" panose="020B0606020202030204" pitchFamily="34" charset="0"/>
              </a:rPr>
              <a:t>Ces frais correspondent à des prestations concrètes </a:t>
            </a:r>
            <a:r>
              <a:rPr lang="fr-FR" sz="1000" dirty="0" smtClean="0">
                <a:solidFill>
                  <a:schemeClr val="accent1"/>
                </a:solidFill>
                <a:latin typeface="Arial Narrow" panose="020B0606020202030204" pitchFamily="34" charset="0"/>
              </a:rPr>
              <a:t>fournies par différents intervenants (gérant, dépositaire, distributeur, etc.). Chacun d’eux tient son rôle dans cette chaîne de valeur, qui permet de proposer une grande variété de placements à notre clientèle et d’en assurer le bon fonctionnement. </a:t>
            </a:r>
            <a:endParaRPr lang="fr-FR" sz="1000" b="1" dirty="0" smtClean="0">
              <a:solidFill>
                <a:schemeClr val="accent1"/>
              </a:solidFill>
              <a:latin typeface="Arial Narrow" panose="020B0606020202030204" pitchFamily="34" charset="0"/>
            </a:endParaRPr>
          </a:p>
          <a:p>
            <a:pPr lvl="1">
              <a:buFont typeface="Arial" panose="020B0604020202020204" pitchFamily="34" charset="0"/>
              <a:buChar char="•"/>
            </a:pPr>
            <a:endParaRPr lang="fr-FR" sz="1000" b="1" dirty="0" smtClean="0">
              <a:solidFill>
                <a:schemeClr val="accent1"/>
              </a:solidFill>
              <a:latin typeface="Arial Narrow" panose="020B0606020202030204" pitchFamily="34" charset="0"/>
            </a:endParaRPr>
          </a:p>
          <a:p>
            <a:pPr marL="0" indent="0">
              <a:buNone/>
            </a:pPr>
            <a:r>
              <a:rPr lang="fr-FR" sz="1000" b="1" dirty="0" smtClean="0">
                <a:solidFill>
                  <a:schemeClr val="accent1"/>
                </a:solidFill>
                <a:latin typeface="Arial Narrow" panose="020B0606020202030204" pitchFamily="34" charset="0"/>
              </a:rPr>
              <a:t>Si </a:t>
            </a:r>
            <a:r>
              <a:rPr lang="fr-FR" sz="1000" b="1" dirty="0">
                <a:solidFill>
                  <a:schemeClr val="accent1"/>
                </a:solidFill>
                <a:latin typeface="Arial Narrow" panose="020B0606020202030204" pitchFamily="34" charset="0"/>
              </a:rPr>
              <a:t>un client </a:t>
            </a:r>
            <a:r>
              <a:rPr lang="fr-FR" sz="1000" b="1" dirty="0" smtClean="0">
                <a:solidFill>
                  <a:schemeClr val="accent1"/>
                </a:solidFill>
                <a:latin typeface="Arial Narrow" panose="020B0606020202030204" pitchFamily="34" charset="0"/>
              </a:rPr>
              <a:t>en fait la réclamation, son </a:t>
            </a:r>
            <a:r>
              <a:rPr lang="fr-FR" sz="1000" b="1" dirty="0">
                <a:solidFill>
                  <a:schemeClr val="accent1"/>
                </a:solidFill>
                <a:latin typeface="Arial Narrow" panose="020B0606020202030204" pitchFamily="34" charset="0"/>
              </a:rPr>
              <a:t>conseiller pourra lui fournir le détail </a:t>
            </a:r>
            <a:r>
              <a:rPr lang="fr-FR" sz="1000" b="1" dirty="0" smtClean="0">
                <a:solidFill>
                  <a:schemeClr val="accent1"/>
                </a:solidFill>
                <a:latin typeface="Arial Narrow" panose="020B0606020202030204" pitchFamily="34" charset="0"/>
              </a:rPr>
              <a:t>des frais figurant sur son relevé annuel :</a:t>
            </a:r>
          </a:p>
          <a:p>
            <a:pPr>
              <a:buFont typeface="Arial" panose="020B0604020202020204" pitchFamily="34" charset="0"/>
              <a:buChar char="•"/>
            </a:pPr>
            <a:r>
              <a:rPr lang="fr-FR" sz="1000" b="1" dirty="0" smtClean="0">
                <a:solidFill>
                  <a:schemeClr val="accent1"/>
                </a:solidFill>
                <a:latin typeface="Arial Narrow" panose="020B0606020202030204" pitchFamily="34" charset="0"/>
              </a:rPr>
              <a:t>recensement des opérations ayant donné lieu à la perception des frais directs, </a:t>
            </a:r>
          </a:p>
          <a:p>
            <a:pPr>
              <a:buFont typeface="Arial" panose="020B0604020202020204" pitchFamily="34" charset="0"/>
              <a:buChar char="•"/>
            </a:pPr>
            <a:r>
              <a:rPr lang="fr-FR" sz="1000" b="1" dirty="0" smtClean="0">
                <a:solidFill>
                  <a:schemeClr val="accent1"/>
                </a:solidFill>
                <a:latin typeface="Arial Narrow" panose="020B0606020202030204" pitchFamily="34" charset="0"/>
              </a:rPr>
              <a:t>calculs mensuels ayant servi à déterminer les frais indirects. </a:t>
            </a:r>
          </a:p>
          <a:p>
            <a:pPr marL="0" indent="0">
              <a:buNone/>
            </a:pPr>
            <a:endParaRPr lang="fr-FR" sz="1000" b="1" dirty="0" smtClean="0">
              <a:solidFill>
                <a:schemeClr val="accent1"/>
              </a:solidFill>
              <a:latin typeface="Arial Narrow" panose="020B0606020202030204" pitchFamily="34" charset="0"/>
            </a:endParaRPr>
          </a:p>
          <a:p>
            <a:pPr marL="0" indent="0">
              <a:buNone/>
            </a:pPr>
            <a:r>
              <a:rPr lang="fr-FR" sz="1000" b="1" dirty="0" smtClean="0">
                <a:solidFill>
                  <a:schemeClr val="accent1"/>
                </a:solidFill>
                <a:latin typeface="Arial Narrow" panose="020B0606020202030204" pitchFamily="34" charset="0"/>
              </a:rPr>
              <a:t>Pour cela, le conseiller </a:t>
            </a:r>
            <a:r>
              <a:rPr lang="fr-FR" sz="1000" b="1" dirty="0" smtClean="0">
                <a:solidFill>
                  <a:schemeClr val="accent1"/>
                </a:solidFill>
                <a:latin typeface="Arial Narrow" panose="020B0606020202030204" pitchFamily="34" charset="0"/>
              </a:rPr>
              <a:t>adressera une demande à la </a:t>
            </a:r>
            <a:r>
              <a:rPr lang="fr-FR" sz="1000" b="1" dirty="0" smtClean="0">
                <a:solidFill>
                  <a:schemeClr val="accent1"/>
                </a:solidFill>
                <a:latin typeface="Arial Narrow" panose="020B0606020202030204" pitchFamily="34" charset="0"/>
              </a:rPr>
              <a:t>DSC</a:t>
            </a:r>
            <a:r>
              <a:rPr lang="fr-FR" sz="1000" b="1" dirty="0" smtClean="0">
                <a:solidFill>
                  <a:schemeClr val="accent1"/>
                </a:solidFill>
                <a:latin typeface="Arial Narrow" panose="020B0606020202030204" pitchFamily="34" charset="0"/>
              </a:rPr>
              <a:t> </a:t>
            </a:r>
            <a:r>
              <a:rPr lang="fr-FR" sz="1000" b="1" dirty="0" smtClean="0">
                <a:solidFill>
                  <a:schemeClr val="accent1"/>
                </a:solidFill>
                <a:latin typeface="Arial Narrow" panose="020B0606020202030204" pitchFamily="34" charset="0"/>
              </a:rPr>
              <a:t>qui lui communiquera ce détail par retour*.</a:t>
            </a:r>
            <a:endParaRPr lang="fr-FR" sz="800" b="1" i="1" dirty="0" smtClean="0">
              <a:solidFill>
                <a:schemeClr val="accent1"/>
              </a:solidFill>
              <a:latin typeface="Arial Narrow" panose="020B0606020202030204" pitchFamily="34" charset="0"/>
            </a:endParaRPr>
          </a:p>
          <a:p>
            <a:pPr marL="0" indent="0">
              <a:buNone/>
            </a:pPr>
            <a:endParaRPr lang="fr-FR" sz="1000" b="1" dirty="0">
              <a:solidFill>
                <a:schemeClr val="accent1"/>
              </a:solidFill>
              <a:latin typeface="Arial Narrow" panose="020B0606020202030204" pitchFamily="34" charset="0"/>
            </a:endParaRPr>
          </a:p>
          <a:p>
            <a:pPr marL="0" indent="0">
              <a:buNone/>
            </a:pPr>
            <a:endParaRPr lang="fr-FR" sz="1000" dirty="0" smtClean="0">
              <a:solidFill>
                <a:schemeClr val="accent1"/>
              </a:solidFill>
              <a:latin typeface="Arial Narrow" panose="020B0606020202030204" pitchFamily="34" charset="0"/>
            </a:endParaRPr>
          </a:p>
          <a:p>
            <a:pPr marL="0" indent="0">
              <a:buNone/>
            </a:pPr>
            <a:endParaRPr lang="fr-FR" sz="1000" dirty="0">
              <a:solidFill>
                <a:schemeClr val="accent1"/>
              </a:solidFill>
              <a:latin typeface="Arial Narrow" panose="020B0606020202030204" pitchFamily="34" charset="0"/>
            </a:endParaRPr>
          </a:p>
        </p:txBody>
      </p:sp>
      <p:sp>
        <p:nvSpPr>
          <p:cNvPr id="2" name="ZoneTexte 1"/>
          <p:cNvSpPr txBox="1"/>
          <p:nvPr/>
        </p:nvSpPr>
        <p:spPr>
          <a:xfrm>
            <a:off x="2568213" y="4463856"/>
            <a:ext cx="6272075" cy="215444"/>
          </a:xfrm>
          <a:prstGeom prst="rect">
            <a:avLst/>
          </a:prstGeom>
          <a:noFill/>
        </p:spPr>
        <p:txBody>
          <a:bodyPr wrap="square" rtlCol="0">
            <a:spAutoFit/>
          </a:bodyPr>
          <a:lstStyle/>
          <a:p>
            <a:r>
              <a:rPr lang="fr-FR" sz="800" i="1" dirty="0" smtClean="0">
                <a:solidFill>
                  <a:schemeClr val="accent1">
                    <a:lumMod val="60000"/>
                    <a:lumOff val="40000"/>
                  </a:schemeClr>
                </a:solidFill>
              </a:rPr>
              <a:t>* Procédure </a:t>
            </a:r>
            <a:r>
              <a:rPr lang="fr-FR" sz="800" i="1" dirty="0" smtClean="0">
                <a:solidFill>
                  <a:schemeClr val="accent1">
                    <a:lumMod val="60000"/>
                    <a:lumOff val="40000"/>
                  </a:schemeClr>
                </a:solidFill>
              </a:rPr>
              <a:t>en cours de finalisation.</a:t>
            </a:r>
            <a:endParaRPr lang="fr-FR" sz="800" i="1" dirty="0">
              <a:solidFill>
                <a:schemeClr val="accent1">
                  <a:lumMod val="60000"/>
                  <a:lumOff val="40000"/>
                </a:schemeClr>
              </a:solidFill>
            </a:endParaRPr>
          </a:p>
        </p:txBody>
      </p:sp>
    </p:spTree>
    <p:extLst>
      <p:ext uri="{BB962C8B-B14F-4D97-AF65-F5344CB8AC3E}">
        <p14:creationId xmlns:p14="http://schemas.microsoft.com/office/powerpoint/2010/main" val="4274642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2265662" y="2180375"/>
            <a:ext cx="300543" cy="26956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rganigramme : Processus 5"/>
          <p:cNvSpPr/>
          <p:nvPr/>
        </p:nvSpPr>
        <p:spPr>
          <a:xfrm>
            <a:off x="2609913" y="383252"/>
            <a:ext cx="6308386" cy="632873"/>
          </a:xfrm>
          <a:prstGeom prst="flowChartProcess">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Organigramme : Processus 4"/>
          <p:cNvSpPr/>
          <p:nvPr/>
        </p:nvSpPr>
        <p:spPr>
          <a:xfrm>
            <a:off x="2292548" y="336820"/>
            <a:ext cx="233719" cy="506738"/>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Shape 518"/>
          <p:cNvSpPr/>
          <p:nvPr/>
        </p:nvSpPr>
        <p:spPr>
          <a:xfrm>
            <a:off x="2265662" y="472433"/>
            <a:ext cx="290578" cy="227256"/>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chemeClr val="accent1"/>
          </a:solidFill>
          <a:ln>
            <a:noFill/>
          </a:ln>
        </p:spPr>
        <p:txBody>
          <a:bodyPr lIns="91425" tIns="91425" rIns="91425" bIns="91425" anchor="ctr" anchorCtr="0">
            <a:noAutofit/>
          </a:bodyPr>
          <a:lstStyle/>
          <a:p>
            <a:pPr lvl="0">
              <a:spcBef>
                <a:spcPts val="0"/>
              </a:spcBef>
              <a:buNone/>
            </a:pPr>
            <a:endParaRPr/>
          </a:p>
        </p:txBody>
      </p:sp>
      <p:pic>
        <p:nvPicPr>
          <p:cNvPr id="8" name="Image 7"/>
          <p:cNvPicPr>
            <a:picLocks noChangeAspect="1"/>
          </p:cNvPicPr>
          <p:nvPr/>
        </p:nvPicPr>
        <p:blipFill>
          <a:blip r:embed="rId2"/>
          <a:stretch>
            <a:fillRect/>
          </a:stretch>
        </p:blipFill>
        <p:spPr>
          <a:xfrm>
            <a:off x="156971" y="2643758"/>
            <a:ext cx="5016988" cy="1856198"/>
          </a:xfrm>
          <a:prstGeom prst="rect">
            <a:avLst/>
          </a:prstGeom>
        </p:spPr>
      </p:pic>
      <p:sp>
        <p:nvSpPr>
          <p:cNvPr id="13" name="Shape 517"/>
          <p:cNvSpPr/>
          <p:nvPr/>
        </p:nvSpPr>
        <p:spPr>
          <a:xfrm>
            <a:off x="2101187" y="3384823"/>
            <a:ext cx="101615" cy="102475"/>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FF0000"/>
          </a:solidFill>
          <a:ln>
            <a:noFill/>
          </a:ln>
        </p:spPr>
        <p:txBody>
          <a:bodyPr lIns="91425" tIns="91425" rIns="91425" bIns="91425" anchor="ctr" anchorCtr="0">
            <a:noAutofit/>
          </a:bodyPr>
          <a:lstStyle/>
          <a:p>
            <a:pPr lvl="0">
              <a:spcBef>
                <a:spcPts val="0"/>
              </a:spcBef>
              <a:buNone/>
            </a:pPr>
            <a:endParaRPr/>
          </a:p>
        </p:txBody>
      </p:sp>
      <p:pic>
        <p:nvPicPr>
          <p:cNvPr id="14" name="Image 13"/>
          <p:cNvPicPr>
            <a:picLocks noChangeAspect="1"/>
          </p:cNvPicPr>
          <p:nvPr/>
        </p:nvPicPr>
        <p:blipFill>
          <a:blip r:embed="rId3"/>
          <a:stretch>
            <a:fillRect/>
          </a:stretch>
        </p:blipFill>
        <p:spPr>
          <a:xfrm>
            <a:off x="5723231" y="3943729"/>
            <a:ext cx="3352184" cy="707496"/>
          </a:xfrm>
          <a:prstGeom prst="rect">
            <a:avLst/>
          </a:prstGeom>
        </p:spPr>
      </p:pic>
      <p:pic>
        <p:nvPicPr>
          <p:cNvPr id="15" name="Image 14"/>
          <p:cNvPicPr>
            <a:picLocks noChangeAspect="1"/>
          </p:cNvPicPr>
          <p:nvPr/>
        </p:nvPicPr>
        <p:blipFill>
          <a:blip r:embed="rId4"/>
          <a:stretch>
            <a:fillRect/>
          </a:stretch>
        </p:blipFill>
        <p:spPr>
          <a:xfrm>
            <a:off x="5719096" y="2381701"/>
            <a:ext cx="3360455" cy="1461068"/>
          </a:xfrm>
          <a:prstGeom prst="rect">
            <a:avLst/>
          </a:prstGeom>
        </p:spPr>
      </p:pic>
      <p:sp>
        <p:nvSpPr>
          <p:cNvPr id="11" name="Espace réservé du contenu 10"/>
          <p:cNvSpPr>
            <a:spLocks noGrp="1"/>
          </p:cNvSpPr>
          <p:nvPr>
            <p:ph idx="1"/>
          </p:nvPr>
        </p:nvSpPr>
        <p:spPr>
          <a:xfrm>
            <a:off x="2566205" y="345181"/>
            <a:ext cx="6417164" cy="1944215"/>
          </a:xfrm>
        </p:spPr>
        <p:txBody>
          <a:bodyPr>
            <a:normAutofit/>
          </a:bodyPr>
          <a:lstStyle/>
          <a:p>
            <a:pPr marL="0" indent="0">
              <a:buNone/>
            </a:pPr>
            <a:endParaRPr lang="fr-FR" sz="1000" dirty="0">
              <a:solidFill>
                <a:schemeClr val="accent1"/>
              </a:solidFill>
              <a:latin typeface="Arial Narrow" panose="020B0606020202030204" pitchFamily="34" charset="0"/>
            </a:endParaRPr>
          </a:p>
          <a:p>
            <a:pPr marL="0" indent="0">
              <a:buNone/>
            </a:pPr>
            <a:r>
              <a:rPr lang="fr-FR" sz="1000" b="1" dirty="0" smtClean="0">
                <a:solidFill>
                  <a:schemeClr val="accent1"/>
                </a:solidFill>
                <a:latin typeface="Arial Narrow" panose="020B0606020202030204" pitchFamily="34" charset="0"/>
              </a:rPr>
              <a:t>Les explications autour du relevé ne doivent pas se résumer à un traitement </a:t>
            </a:r>
            <a:r>
              <a:rPr lang="fr-FR" sz="1000" b="1" dirty="0">
                <a:solidFill>
                  <a:schemeClr val="accent1"/>
                </a:solidFill>
                <a:latin typeface="Arial Narrow" panose="020B0606020202030204" pitchFamily="34" charset="0"/>
              </a:rPr>
              <a:t>d’objections </a:t>
            </a:r>
            <a:r>
              <a:rPr lang="fr-FR" sz="1000" b="1" dirty="0" smtClean="0">
                <a:solidFill>
                  <a:schemeClr val="accent1"/>
                </a:solidFill>
                <a:latin typeface="Arial Narrow" panose="020B0606020202030204" pitchFamily="34" charset="0"/>
              </a:rPr>
              <a:t>systématique destiné à relativiser le montant des frais. Au contraire, il s’agit d’une nouvelle opportunité d’échange avec le client sur l’orientation qu’il souhaite donner à son épargne</a:t>
            </a:r>
            <a:r>
              <a:rPr lang="fr-FR" sz="1000" dirty="0" smtClean="0">
                <a:solidFill>
                  <a:schemeClr val="accent1"/>
                </a:solidFill>
                <a:latin typeface="Arial Narrow" panose="020B0606020202030204" pitchFamily="34" charset="0"/>
              </a:rPr>
              <a:t>.</a:t>
            </a:r>
          </a:p>
          <a:p>
            <a:pPr marL="0" indent="0">
              <a:buNone/>
            </a:pPr>
            <a:endParaRPr lang="fr-FR" sz="1000" dirty="0" smtClean="0">
              <a:solidFill>
                <a:schemeClr val="accent1"/>
              </a:solidFill>
              <a:latin typeface="Arial Narrow" panose="020B0606020202030204" pitchFamily="34" charset="0"/>
            </a:endParaRPr>
          </a:p>
          <a:p>
            <a:pPr marL="0" indent="0">
              <a:buNone/>
            </a:pPr>
            <a:r>
              <a:rPr lang="fr-FR" sz="1000" dirty="0" smtClean="0">
                <a:solidFill>
                  <a:schemeClr val="accent1"/>
                </a:solidFill>
                <a:latin typeface="Arial Narrow" panose="020B0606020202030204" pitchFamily="34" charset="0"/>
              </a:rPr>
              <a:t>On rappelle que les frais correspondent à des prestations : par leur nature et leur montant, ils reflètent le fonctionnement du compte</a:t>
            </a:r>
            <a:r>
              <a:rPr lang="fr-FR" sz="1000" dirty="0">
                <a:solidFill>
                  <a:schemeClr val="accent1"/>
                </a:solidFill>
                <a:latin typeface="Arial Narrow" panose="020B0606020202030204" pitchFamily="34" charset="0"/>
              </a:rPr>
              <a:t> </a:t>
            </a:r>
            <a:r>
              <a:rPr lang="fr-FR" sz="1000" dirty="0" smtClean="0">
                <a:solidFill>
                  <a:schemeClr val="accent1"/>
                </a:solidFill>
                <a:latin typeface="Arial Narrow" panose="020B0606020202030204" pitchFamily="34" charset="0"/>
              </a:rPr>
              <a:t>et les opérations décidées par le client, seul ou avec son conseiller. Découvrant après-coup le cumul des frais directs et indirects de l’année précédente, il n’est pas en situation de les négocier mais peut vouloir intervenir sur des postes qu’il jugerait excessifs.</a:t>
            </a:r>
          </a:p>
          <a:p>
            <a:pPr marL="0" indent="0">
              <a:buNone/>
            </a:pPr>
            <a:endParaRPr lang="fr-FR" sz="1000" dirty="0">
              <a:solidFill>
                <a:schemeClr val="accent1"/>
              </a:solidFill>
              <a:latin typeface="Arial Narrow" panose="020B0606020202030204" pitchFamily="34" charset="0"/>
            </a:endParaRPr>
          </a:p>
          <a:p>
            <a:pPr marL="0" indent="0">
              <a:buNone/>
            </a:pPr>
            <a:r>
              <a:rPr lang="fr-FR" sz="1000" dirty="0" smtClean="0">
                <a:solidFill>
                  <a:schemeClr val="accent1"/>
                </a:solidFill>
                <a:latin typeface="Arial Narrow" panose="020B0606020202030204" pitchFamily="34" charset="0"/>
              </a:rPr>
              <a:t>Les différentes lignes de frais du relevé constituent ainsi des </a:t>
            </a:r>
            <a:r>
              <a:rPr lang="fr-FR" sz="1000" b="1" dirty="0" smtClean="0">
                <a:solidFill>
                  <a:schemeClr val="accent1"/>
                </a:solidFill>
                <a:latin typeface="Arial Narrow" panose="020B0606020202030204" pitchFamily="34" charset="0"/>
              </a:rPr>
              <a:t>indicateurs</a:t>
            </a:r>
            <a:r>
              <a:rPr lang="fr-FR" sz="1000" dirty="0" smtClean="0">
                <a:solidFill>
                  <a:schemeClr val="accent1"/>
                </a:solidFill>
                <a:latin typeface="Arial Narrow" panose="020B0606020202030204" pitchFamily="34" charset="0"/>
              </a:rPr>
              <a:t> sur lesquels le conseiller pourra s’appuyer pour, le cas échéant, proposer de </a:t>
            </a:r>
            <a:r>
              <a:rPr lang="fr-FR" sz="1000" b="1" dirty="0" smtClean="0">
                <a:solidFill>
                  <a:schemeClr val="accent1"/>
                </a:solidFill>
                <a:latin typeface="Arial Narrow" panose="020B0606020202030204" pitchFamily="34" charset="0"/>
              </a:rPr>
              <a:t>réorganiser ou d’optimiser le CTO-PEA</a:t>
            </a:r>
            <a:r>
              <a:rPr lang="fr-FR" sz="1000" dirty="0" smtClean="0">
                <a:solidFill>
                  <a:schemeClr val="accent1"/>
                </a:solidFill>
                <a:latin typeface="Arial Narrow" panose="020B0606020202030204" pitchFamily="34" charset="0"/>
              </a:rPr>
              <a:t>. La ligne </a:t>
            </a:r>
            <a:r>
              <a:rPr lang="fr-FR" sz="1000" i="1" dirty="0" smtClean="0">
                <a:solidFill>
                  <a:schemeClr val="accent1"/>
                </a:solidFill>
                <a:latin typeface="Arial Narrow" panose="020B0606020202030204" pitchFamily="34" charset="0"/>
              </a:rPr>
              <a:t>« Coûts et frais relatifs aux transactions » </a:t>
            </a:r>
            <a:r>
              <a:rPr lang="fr-FR" sz="1000" dirty="0">
                <a:solidFill>
                  <a:schemeClr val="accent1"/>
                </a:solidFill>
                <a:latin typeface="Arial Narrow" panose="020B0606020202030204" pitchFamily="34" charset="0"/>
              </a:rPr>
              <a:t>est particulièrement </a:t>
            </a:r>
            <a:r>
              <a:rPr lang="fr-FR" sz="1000" dirty="0" smtClean="0">
                <a:solidFill>
                  <a:schemeClr val="accent1"/>
                </a:solidFill>
                <a:latin typeface="Arial Narrow" panose="020B0606020202030204" pitchFamily="34" charset="0"/>
              </a:rPr>
              <a:t>parlante, selon les produits auxquels elle se rattache, détaillés dans les tableaux par catégorie, en page 2 du relevé.</a:t>
            </a:r>
            <a:endParaRPr lang="fr-FR" sz="1000" dirty="0">
              <a:solidFill>
                <a:schemeClr val="accent1"/>
              </a:solidFill>
              <a:latin typeface="Arial Narrow" panose="020B0606020202030204" pitchFamily="34" charset="0"/>
            </a:endParaRPr>
          </a:p>
          <a:p>
            <a:pPr marL="0" indent="0">
              <a:buNone/>
            </a:pPr>
            <a:endParaRPr lang="fr-FR" sz="1000" dirty="0" smtClean="0">
              <a:solidFill>
                <a:schemeClr val="accent1"/>
              </a:solidFill>
              <a:latin typeface="Arial Narrow" panose="020B0606020202030204" pitchFamily="34" charset="0"/>
            </a:endParaRPr>
          </a:p>
        </p:txBody>
      </p:sp>
      <p:sp>
        <p:nvSpPr>
          <p:cNvPr id="30" name="Ellipse 29"/>
          <p:cNvSpPr/>
          <p:nvPr/>
        </p:nvSpPr>
        <p:spPr>
          <a:xfrm>
            <a:off x="5719096" y="2301749"/>
            <a:ext cx="1085152" cy="2761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p:cNvSpPr/>
          <p:nvPr/>
        </p:nvSpPr>
        <p:spPr>
          <a:xfrm>
            <a:off x="5719096" y="3081621"/>
            <a:ext cx="1085152" cy="2761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p:cNvSpPr/>
          <p:nvPr/>
        </p:nvSpPr>
        <p:spPr>
          <a:xfrm>
            <a:off x="5725792" y="3867894"/>
            <a:ext cx="1085152" cy="2761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Shape 459"/>
          <p:cNvGrpSpPr/>
          <p:nvPr/>
        </p:nvGrpSpPr>
        <p:grpSpPr>
          <a:xfrm>
            <a:off x="6694313" y="2410542"/>
            <a:ext cx="188935" cy="186117"/>
            <a:chOff x="3955900" y="2984500"/>
            <a:chExt cx="414000" cy="422525"/>
          </a:xfrm>
          <a:solidFill>
            <a:schemeClr val="accent1"/>
          </a:solidFill>
        </p:grpSpPr>
        <p:sp>
          <p:nvSpPr>
            <p:cNvPr id="41"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2"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3"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grpSp>
        <p:nvGrpSpPr>
          <p:cNvPr id="44" name="Shape 459"/>
          <p:cNvGrpSpPr/>
          <p:nvPr/>
        </p:nvGrpSpPr>
        <p:grpSpPr>
          <a:xfrm>
            <a:off x="6674955" y="3216323"/>
            <a:ext cx="188935" cy="186117"/>
            <a:chOff x="3955900" y="2984500"/>
            <a:chExt cx="414000" cy="422525"/>
          </a:xfrm>
          <a:solidFill>
            <a:schemeClr val="accent1"/>
          </a:solidFill>
        </p:grpSpPr>
        <p:sp>
          <p:nvSpPr>
            <p:cNvPr id="45"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6"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7"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grpSp>
        <p:nvGrpSpPr>
          <p:cNvPr id="48" name="Shape 459"/>
          <p:cNvGrpSpPr/>
          <p:nvPr/>
        </p:nvGrpSpPr>
        <p:grpSpPr>
          <a:xfrm>
            <a:off x="6669260" y="4049024"/>
            <a:ext cx="188935" cy="186117"/>
            <a:chOff x="3955900" y="2984500"/>
            <a:chExt cx="414000" cy="422525"/>
          </a:xfrm>
          <a:solidFill>
            <a:schemeClr val="accent1"/>
          </a:solidFill>
        </p:grpSpPr>
        <p:sp>
          <p:nvSpPr>
            <p:cNvPr id="49"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50"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51"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grpSp>
        <p:nvGrpSpPr>
          <p:cNvPr id="52" name="Shape 321"/>
          <p:cNvGrpSpPr/>
          <p:nvPr/>
        </p:nvGrpSpPr>
        <p:grpSpPr>
          <a:xfrm>
            <a:off x="2275979" y="2295082"/>
            <a:ext cx="277459" cy="310723"/>
            <a:chOff x="4636075" y="261925"/>
            <a:chExt cx="401800" cy="475050"/>
          </a:xfrm>
          <a:solidFill>
            <a:schemeClr val="accent1"/>
          </a:solidFill>
        </p:grpSpPr>
        <p:sp>
          <p:nvSpPr>
            <p:cNvPr id="53" name="Shape 322"/>
            <p:cNvSpPr/>
            <p:nvPr/>
          </p:nvSpPr>
          <p:spPr>
            <a:xfrm>
              <a:off x="4665400" y="326650"/>
              <a:ext cx="372475" cy="97100"/>
            </a:xfrm>
            <a:custGeom>
              <a:avLst/>
              <a:gdLst/>
              <a:ahLst/>
              <a:cxnLst/>
              <a:rect l="0" t="0" r="0" b="0"/>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54" name="Shape 323"/>
            <p:cNvSpPr/>
            <p:nvPr/>
          </p:nvSpPr>
          <p:spPr>
            <a:xfrm>
              <a:off x="4636075" y="438375"/>
              <a:ext cx="372475" cy="97125"/>
            </a:xfrm>
            <a:custGeom>
              <a:avLst/>
              <a:gdLst/>
              <a:ahLst/>
              <a:cxnLst/>
              <a:rect l="0" t="0" r="0" b="0"/>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55" name="Shape 324"/>
            <p:cNvSpPr/>
            <p:nvPr/>
          </p:nvSpPr>
          <p:spPr>
            <a:xfrm>
              <a:off x="4814975" y="261925"/>
              <a:ext cx="44000" cy="50100"/>
            </a:xfrm>
            <a:custGeom>
              <a:avLst/>
              <a:gdLst/>
              <a:ahLst/>
              <a:cxnLst/>
              <a:rect l="0" t="0" r="0" b="0"/>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56" name="Shape 325"/>
            <p:cNvSpPr/>
            <p:nvPr/>
          </p:nvSpPr>
          <p:spPr>
            <a:xfrm>
              <a:off x="4814975" y="550125"/>
              <a:ext cx="44000" cy="186850"/>
            </a:xfrm>
            <a:custGeom>
              <a:avLst/>
              <a:gdLst/>
              <a:ahLst/>
              <a:cxnLst/>
              <a:rect l="0" t="0" r="0" b="0"/>
              <a:pathLst>
                <a:path w="1760" h="7474" extrusionOk="0">
                  <a:moveTo>
                    <a:pt x="1" y="0"/>
                  </a:moveTo>
                  <a:lnTo>
                    <a:pt x="1" y="7474"/>
                  </a:lnTo>
                  <a:lnTo>
                    <a:pt x="1759" y="7474"/>
                  </a:lnTo>
                  <a:lnTo>
                    <a:pt x="1759" y="0"/>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64" name="Triangle isocèle 63"/>
          <p:cNvSpPr/>
          <p:nvPr/>
        </p:nvSpPr>
        <p:spPr>
          <a:xfrm rot="5400000">
            <a:off x="4854259" y="3148567"/>
            <a:ext cx="1150816" cy="274563"/>
          </a:xfrm>
          <a:prstGeom prst="triangle">
            <a:avLst>
              <a:gd name="adj" fmla="val 5128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Titre 81"/>
          <p:cNvSpPr>
            <a:spLocks noGrp="1"/>
          </p:cNvSpPr>
          <p:nvPr>
            <p:ph type="title"/>
          </p:nvPr>
        </p:nvSpPr>
        <p:spPr>
          <a:xfrm>
            <a:off x="251520" y="447514"/>
            <a:ext cx="1944216" cy="1155851"/>
          </a:xfrm>
        </p:spPr>
        <p:txBody>
          <a:bodyPr>
            <a:normAutofit/>
          </a:bodyPr>
          <a:lstStyle/>
          <a:p>
            <a:r>
              <a:rPr lang="fr-FR" sz="1600" i="1" dirty="0"/>
              <a:t>Rendre ces informations utiles au client</a:t>
            </a:r>
            <a:br>
              <a:rPr lang="fr-FR" sz="1600" i="1" dirty="0"/>
            </a:br>
            <a:endParaRPr lang="fr-FR" sz="1600" i="1" dirty="0"/>
          </a:p>
        </p:txBody>
      </p:sp>
    </p:spTree>
    <p:extLst>
      <p:ext uri="{BB962C8B-B14F-4D97-AF65-F5344CB8AC3E}">
        <p14:creationId xmlns:p14="http://schemas.microsoft.com/office/powerpoint/2010/main" val="6253855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67744" y="1059582"/>
            <a:ext cx="288032" cy="3816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p:cNvPicPr>
            <a:picLocks noChangeAspect="1"/>
          </p:cNvPicPr>
          <p:nvPr/>
        </p:nvPicPr>
        <p:blipFill rotWithShape="1">
          <a:blip r:embed="rId2"/>
          <a:srcRect l="1" t="-364" r="741" b="18283"/>
          <a:stretch/>
        </p:blipFill>
        <p:spPr>
          <a:xfrm>
            <a:off x="208494" y="1188000"/>
            <a:ext cx="4824000" cy="1476000"/>
          </a:xfrm>
          <a:prstGeom prst="rect">
            <a:avLst/>
          </a:prstGeom>
        </p:spPr>
      </p:pic>
      <p:sp>
        <p:nvSpPr>
          <p:cNvPr id="25" name="Shape 517"/>
          <p:cNvSpPr/>
          <p:nvPr/>
        </p:nvSpPr>
        <p:spPr>
          <a:xfrm>
            <a:off x="1636759" y="1712012"/>
            <a:ext cx="101615" cy="102475"/>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FF0000"/>
          </a:solidFill>
          <a:ln>
            <a:noFill/>
          </a:ln>
        </p:spPr>
        <p:txBody>
          <a:bodyPr lIns="91425" tIns="91425" rIns="91425" bIns="91425" anchor="ctr" anchorCtr="0">
            <a:noAutofit/>
          </a:bodyPr>
          <a:lstStyle/>
          <a:p>
            <a:pPr lvl="0">
              <a:spcBef>
                <a:spcPts val="0"/>
              </a:spcBef>
              <a:buNone/>
            </a:pPr>
            <a:endParaRPr/>
          </a:p>
        </p:txBody>
      </p:sp>
      <p:sp>
        <p:nvSpPr>
          <p:cNvPr id="26" name="ZoneTexte 25"/>
          <p:cNvSpPr txBox="1"/>
          <p:nvPr/>
        </p:nvSpPr>
        <p:spPr>
          <a:xfrm>
            <a:off x="5014041" y="169118"/>
            <a:ext cx="3960478" cy="338554"/>
          </a:xfrm>
          <a:prstGeom prst="rect">
            <a:avLst/>
          </a:prstGeom>
          <a:solidFill>
            <a:schemeClr val="tx2"/>
          </a:solidFill>
        </p:spPr>
        <p:txBody>
          <a:bodyPr wrap="square" lIns="90000" rtlCol="0">
            <a:spAutoFit/>
          </a:bodyPr>
          <a:lstStyle/>
          <a:p>
            <a:r>
              <a:rPr lang="fr-FR" sz="800" dirty="0" smtClean="0">
                <a:solidFill>
                  <a:schemeClr val="accent1"/>
                </a:solidFill>
                <a:latin typeface="Arial Narrow" panose="020B0606020202030204" pitchFamily="34" charset="0"/>
              </a:rPr>
              <a:t>       </a:t>
            </a:r>
            <a:r>
              <a:rPr lang="fr-FR" sz="800" b="1" dirty="0" smtClean="0">
                <a:solidFill>
                  <a:schemeClr val="accent1"/>
                </a:solidFill>
                <a:latin typeface="Arial Narrow" panose="020B0606020202030204" pitchFamily="34" charset="0"/>
              </a:rPr>
              <a:t>Cette ligne intègre </a:t>
            </a:r>
            <a:r>
              <a:rPr lang="fr-FR" sz="800" b="1" dirty="0">
                <a:solidFill>
                  <a:schemeClr val="accent1"/>
                </a:solidFill>
                <a:latin typeface="Arial Narrow" panose="020B0606020202030204" pitchFamily="34" charset="0"/>
              </a:rPr>
              <a:t>les droits de garde et </a:t>
            </a:r>
            <a:r>
              <a:rPr lang="fr-FR" sz="800" b="1" dirty="0" smtClean="0">
                <a:solidFill>
                  <a:schemeClr val="accent1"/>
                </a:solidFill>
                <a:latin typeface="Arial Narrow" panose="020B0606020202030204" pitchFamily="34" charset="0"/>
              </a:rPr>
              <a:t>traduit </a:t>
            </a:r>
            <a:r>
              <a:rPr lang="fr-FR" sz="800" b="1" dirty="0">
                <a:solidFill>
                  <a:schemeClr val="accent1"/>
                </a:solidFill>
                <a:latin typeface="Arial Narrow" panose="020B0606020202030204" pitchFamily="34" charset="0"/>
              </a:rPr>
              <a:t>la </a:t>
            </a:r>
            <a:r>
              <a:rPr lang="fr-FR" sz="800" b="1" dirty="0" smtClean="0">
                <a:solidFill>
                  <a:schemeClr val="accent1"/>
                </a:solidFill>
                <a:latin typeface="Arial Narrow" panose="020B0606020202030204" pitchFamily="34" charset="0"/>
              </a:rPr>
              <a:t>présence de </a:t>
            </a:r>
            <a:r>
              <a:rPr lang="fr-FR" sz="800" b="1" dirty="0">
                <a:solidFill>
                  <a:schemeClr val="accent1"/>
                </a:solidFill>
                <a:latin typeface="Arial Narrow" panose="020B0606020202030204" pitchFamily="34" charset="0"/>
              </a:rPr>
              <a:t>titres </a:t>
            </a:r>
            <a:r>
              <a:rPr lang="fr-FR" sz="800" b="1" dirty="0" smtClean="0">
                <a:solidFill>
                  <a:schemeClr val="accent1"/>
                </a:solidFill>
                <a:latin typeface="Arial Narrow" panose="020B0606020202030204" pitchFamily="34" charset="0"/>
              </a:rPr>
              <a:t>vifs ou de </a:t>
            </a:r>
            <a:r>
              <a:rPr lang="fr-FR" sz="800" b="1" dirty="0">
                <a:solidFill>
                  <a:schemeClr val="accent1"/>
                </a:solidFill>
                <a:latin typeface="Arial Narrow" panose="020B0606020202030204" pitchFamily="34" charset="0"/>
              </a:rPr>
              <a:t>fonds externes à la </a:t>
            </a:r>
            <a:r>
              <a:rPr lang="fr-FR" sz="800" b="1" dirty="0" smtClean="0">
                <a:solidFill>
                  <a:schemeClr val="accent1"/>
                </a:solidFill>
                <a:latin typeface="Arial Narrow" panose="020B0606020202030204" pitchFamily="34" charset="0"/>
              </a:rPr>
              <a:t>gamme</a:t>
            </a:r>
            <a:r>
              <a:rPr lang="fr-FR" sz="800" b="1" dirty="0">
                <a:solidFill>
                  <a:schemeClr val="accent1"/>
                </a:solidFill>
                <a:latin typeface="Arial Narrow" panose="020B0606020202030204" pitchFamily="34" charset="0"/>
              </a:rPr>
              <a:t> </a:t>
            </a:r>
            <a:r>
              <a:rPr lang="fr-FR" sz="800" b="1" dirty="0" smtClean="0">
                <a:solidFill>
                  <a:schemeClr val="accent1"/>
                </a:solidFill>
                <a:latin typeface="Arial Narrow" panose="020B0606020202030204" pitchFamily="34" charset="0"/>
              </a:rPr>
              <a:t>(les fonds du Groupe sont exonérés de droits de garde)</a:t>
            </a:r>
            <a:endParaRPr lang="fr-FR" sz="800" b="1" dirty="0">
              <a:solidFill>
                <a:schemeClr val="accent1"/>
              </a:solidFill>
              <a:latin typeface="Arial Narrow" panose="020B0606020202030204" pitchFamily="34" charset="0"/>
            </a:endParaRPr>
          </a:p>
        </p:txBody>
      </p:sp>
      <p:sp>
        <p:nvSpPr>
          <p:cNvPr id="32" name="ZoneTexte 31"/>
          <p:cNvSpPr txBox="1"/>
          <p:nvPr/>
        </p:nvSpPr>
        <p:spPr>
          <a:xfrm>
            <a:off x="4961647" y="828166"/>
            <a:ext cx="4038106" cy="1815882"/>
          </a:xfrm>
          <a:prstGeom prst="rect">
            <a:avLst/>
          </a:prstGeom>
          <a:noFill/>
        </p:spPr>
        <p:txBody>
          <a:bodyPr wrap="square" rtlCol="0">
            <a:spAutoFit/>
          </a:bodyPr>
          <a:lstStyle/>
          <a:p>
            <a:r>
              <a:rPr lang="fr-FR" sz="800" b="1" dirty="0" smtClean="0">
                <a:solidFill>
                  <a:schemeClr val="accent1"/>
                </a:solidFill>
                <a:latin typeface="Arial Narrow" panose="020B0606020202030204" pitchFamily="34" charset="0"/>
              </a:rPr>
              <a:t>Un client actif sur des titres vifs pourra être interrogé sur son mode de fonctionnement, pour s’assurer qu’il dispose des outils nécessaires et/ou vérifier son appétence aux OPC</a:t>
            </a:r>
          </a:p>
          <a:p>
            <a:endParaRPr lang="fr-FR" sz="800" b="1" dirty="0" smtClean="0">
              <a:solidFill>
                <a:schemeClr val="accent1"/>
              </a:solidFill>
              <a:latin typeface="Arial Narrow" panose="020B0606020202030204" pitchFamily="34" charset="0"/>
            </a:endParaRP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Préférez-vous investir sur des titres vifs que vous choisissez vous-même ou sur des OPC </a:t>
            </a:r>
            <a:r>
              <a:rPr lang="fr-FR" sz="800" dirty="0">
                <a:solidFill>
                  <a:schemeClr val="accent1"/>
                </a:solidFill>
                <a:latin typeface="Segoe Print" panose="02000600000000000000" pitchFamily="2" charset="0"/>
              </a:rPr>
              <a:t>? Avez-vous des préférences marquées ou recherchez-vous une diversification vos placements ? </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Passez-vous </a:t>
            </a:r>
            <a:r>
              <a:rPr lang="fr-FR" sz="800" dirty="0">
                <a:solidFill>
                  <a:schemeClr val="accent1"/>
                </a:solidFill>
                <a:latin typeface="Segoe Print" panose="02000600000000000000" pitchFamily="2" charset="0"/>
              </a:rPr>
              <a:t>vos ordres en agence ou en ligne ? Etes-vous sûr d’avoir un tarif adapté à votre mode de fonctionnement ?</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Avez-vous </a:t>
            </a:r>
            <a:r>
              <a:rPr lang="fr-FR" sz="800" dirty="0">
                <a:solidFill>
                  <a:schemeClr val="accent1"/>
                </a:solidFill>
                <a:latin typeface="Segoe Print" panose="02000600000000000000" pitchFamily="2" charset="0"/>
              </a:rPr>
              <a:t>remarqué que de nouveaux services ont été mis à votre disposition dans votre Espace Bourse en ligne depuis le début de l’année </a:t>
            </a:r>
            <a:r>
              <a:rPr lang="fr-FR" sz="800" dirty="0" smtClean="0">
                <a:solidFill>
                  <a:schemeClr val="accent1"/>
                </a:solidFill>
                <a:latin typeface="Segoe Print" panose="02000600000000000000" pitchFamily="2" charset="0"/>
              </a:rPr>
              <a:t>(Reporting à Valeur Ajoutée) ?</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Savez-vous </a:t>
            </a:r>
            <a:r>
              <a:rPr lang="fr-FR" sz="800" dirty="0">
                <a:solidFill>
                  <a:schemeClr val="accent1"/>
                </a:solidFill>
                <a:latin typeface="Segoe Print" panose="02000600000000000000" pitchFamily="2" charset="0"/>
              </a:rPr>
              <a:t>qu’une grosse opération se prépare en fin d’année avec la privatisation de La Française des Jeux ? Nous vous en reparlerons le moment venu</a:t>
            </a:r>
            <a:r>
              <a:rPr lang="fr-FR" sz="800" dirty="0" smtClean="0">
                <a:solidFill>
                  <a:schemeClr val="accent1"/>
                </a:solidFill>
                <a:latin typeface="Segoe Print" panose="02000600000000000000" pitchFamily="2" charset="0"/>
              </a:rPr>
              <a:t>.</a:t>
            </a:r>
            <a:endParaRPr lang="fr-FR" sz="800" dirty="0">
              <a:solidFill>
                <a:schemeClr val="accent1"/>
              </a:solidFill>
              <a:latin typeface="Arial Narrow" panose="020B0606020202030204" pitchFamily="34" charset="0"/>
            </a:endParaRPr>
          </a:p>
        </p:txBody>
      </p:sp>
      <p:sp>
        <p:nvSpPr>
          <p:cNvPr id="33" name="Shape 517"/>
          <p:cNvSpPr/>
          <p:nvPr/>
        </p:nvSpPr>
        <p:spPr>
          <a:xfrm>
            <a:off x="2093787" y="1900866"/>
            <a:ext cx="101615" cy="102475"/>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FF0000"/>
          </a:solidFill>
          <a:ln>
            <a:noFill/>
          </a:ln>
        </p:spPr>
        <p:txBody>
          <a:bodyPr lIns="91425" tIns="91425" rIns="91425" bIns="91425" anchor="ctr" anchorCtr="0">
            <a:noAutofit/>
          </a:bodyPr>
          <a:lstStyle/>
          <a:p>
            <a:pPr lvl="0">
              <a:spcBef>
                <a:spcPts val="0"/>
              </a:spcBef>
              <a:buNone/>
            </a:pPr>
            <a:endParaRPr/>
          </a:p>
        </p:txBody>
      </p:sp>
      <p:cxnSp>
        <p:nvCxnSpPr>
          <p:cNvPr id="37" name="Connecteur droit avec flèche 36"/>
          <p:cNvCxnSpPr/>
          <p:nvPr/>
        </p:nvCxnSpPr>
        <p:spPr>
          <a:xfrm flipV="1">
            <a:off x="1738374" y="255910"/>
            <a:ext cx="3295836" cy="14822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2" name="Shape 459"/>
          <p:cNvGrpSpPr/>
          <p:nvPr/>
        </p:nvGrpSpPr>
        <p:grpSpPr>
          <a:xfrm>
            <a:off x="5040572" y="152985"/>
            <a:ext cx="188935" cy="186117"/>
            <a:chOff x="3955900" y="2984500"/>
            <a:chExt cx="414000" cy="422525"/>
          </a:xfrm>
          <a:solidFill>
            <a:schemeClr val="accent1"/>
          </a:solidFill>
        </p:grpSpPr>
        <p:sp>
          <p:nvSpPr>
            <p:cNvPr id="13"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4"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5"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28" name="Rectangle 27"/>
          <p:cNvSpPr/>
          <p:nvPr/>
        </p:nvSpPr>
        <p:spPr>
          <a:xfrm>
            <a:off x="5008421" y="615290"/>
            <a:ext cx="3966098" cy="215444"/>
          </a:xfrm>
          <a:prstGeom prst="rect">
            <a:avLst/>
          </a:prstGeom>
          <a:solidFill>
            <a:schemeClr val="tx2"/>
          </a:solidFill>
        </p:spPr>
        <p:txBody>
          <a:bodyPr wrap="square" lIns="90000">
            <a:spAutoFit/>
          </a:bodyPr>
          <a:lstStyle/>
          <a:p>
            <a:r>
              <a:rPr lang="fr-FR" sz="800" dirty="0" smtClean="0">
                <a:solidFill>
                  <a:schemeClr val="accent1"/>
                </a:solidFill>
                <a:latin typeface="Arial Narrow" panose="020B0606020202030204" pitchFamily="34" charset="0"/>
              </a:rPr>
              <a:t>      </a:t>
            </a:r>
            <a:r>
              <a:rPr lang="fr-FR" sz="800" b="1" dirty="0" smtClean="0">
                <a:solidFill>
                  <a:schemeClr val="accent1"/>
                </a:solidFill>
                <a:latin typeface="Arial Narrow" panose="020B0606020202030204" pitchFamily="34" charset="0"/>
              </a:rPr>
              <a:t>Cette ligne peut correspondre à </a:t>
            </a:r>
            <a:r>
              <a:rPr lang="fr-FR" sz="800" b="1" dirty="0">
                <a:solidFill>
                  <a:schemeClr val="accent1"/>
                </a:solidFill>
                <a:latin typeface="Arial Narrow" panose="020B0606020202030204" pitchFamily="34" charset="0"/>
              </a:rPr>
              <a:t>une activité achats/ventes soutenue sur des titres </a:t>
            </a:r>
            <a:r>
              <a:rPr lang="fr-FR" sz="800" b="1" dirty="0" smtClean="0">
                <a:solidFill>
                  <a:schemeClr val="accent1"/>
                </a:solidFill>
                <a:latin typeface="Arial Narrow" panose="020B0606020202030204" pitchFamily="34" charset="0"/>
              </a:rPr>
              <a:t>vifs</a:t>
            </a:r>
            <a:endParaRPr lang="fr-FR" sz="800" b="1" dirty="0">
              <a:solidFill>
                <a:schemeClr val="accent1"/>
              </a:solidFill>
              <a:latin typeface="Arial Narrow" panose="020B0606020202030204" pitchFamily="34" charset="0"/>
            </a:endParaRPr>
          </a:p>
        </p:txBody>
      </p:sp>
      <p:grpSp>
        <p:nvGrpSpPr>
          <p:cNvPr id="16" name="Shape 459"/>
          <p:cNvGrpSpPr/>
          <p:nvPr/>
        </p:nvGrpSpPr>
        <p:grpSpPr>
          <a:xfrm>
            <a:off x="5034222" y="641744"/>
            <a:ext cx="188935" cy="186117"/>
            <a:chOff x="3955900" y="2984500"/>
            <a:chExt cx="414000" cy="422525"/>
          </a:xfrm>
          <a:solidFill>
            <a:schemeClr val="accent1"/>
          </a:solidFill>
        </p:grpSpPr>
        <p:sp>
          <p:nvSpPr>
            <p:cNvPr id="17"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8"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9"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43" name="Rectangle 42"/>
          <p:cNvSpPr/>
          <p:nvPr/>
        </p:nvSpPr>
        <p:spPr>
          <a:xfrm>
            <a:off x="2123728" y="2706572"/>
            <a:ext cx="5818776" cy="215444"/>
          </a:xfrm>
          <a:prstGeom prst="rect">
            <a:avLst/>
          </a:prstGeom>
          <a:solidFill>
            <a:schemeClr val="tx2"/>
          </a:solidFill>
        </p:spPr>
        <p:txBody>
          <a:bodyPr wrap="square" lIns="90000">
            <a:spAutoFit/>
          </a:bodyPr>
          <a:lstStyle/>
          <a:p>
            <a:r>
              <a:rPr lang="fr-FR" sz="800" b="1" dirty="0" smtClean="0">
                <a:solidFill>
                  <a:schemeClr val="accent1"/>
                </a:solidFill>
                <a:latin typeface="Arial Narrow" panose="020B0606020202030204" pitchFamily="34" charset="0"/>
              </a:rPr>
              <a:t>         Cette ligne peut </a:t>
            </a:r>
            <a:r>
              <a:rPr lang="fr-FR" sz="800" b="1" dirty="0">
                <a:solidFill>
                  <a:schemeClr val="accent1"/>
                </a:solidFill>
                <a:latin typeface="Arial Narrow" panose="020B0606020202030204" pitchFamily="34" charset="0"/>
              </a:rPr>
              <a:t>également </a:t>
            </a:r>
            <a:r>
              <a:rPr lang="fr-FR" sz="800" b="1" dirty="0" smtClean="0">
                <a:solidFill>
                  <a:schemeClr val="accent1"/>
                </a:solidFill>
                <a:latin typeface="Arial Narrow" panose="020B0606020202030204" pitchFamily="34" charset="0"/>
              </a:rPr>
              <a:t>correspondre à la </a:t>
            </a:r>
            <a:r>
              <a:rPr lang="fr-FR" sz="800" b="1" dirty="0">
                <a:solidFill>
                  <a:schemeClr val="accent1"/>
                </a:solidFill>
                <a:latin typeface="Arial Narrow" panose="020B0606020202030204" pitchFamily="34" charset="0"/>
              </a:rPr>
              <a:t>souscription d’OPC plus chargés que la moyenne, comme des fonds à formule.  </a:t>
            </a:r>
          </a:p>
        </p:txBody>
      </p:sp>
      <p:grpSp>
        <p:nvGrpSpPr>
          <p:cNvPr id="44" name="Shape 459"/>
          <p:cNvGrpSpPr/>
          <p:nvPr/>
        </p:nvGrpSpPr>
        <p:grpSpPr>
          <a:xfrm>
            <a:off x="2154914" y="2725523"/>
            <a:ext cx="218278" cy="186117"/>
            <a:chOff x="3955900" y="2984500"/>
            <a:chExt cx="414000" cy="422525"/>
          </a:xfrm>
          <a:solidFill>
            <a:schemeClr val="accent1"/>
          </a:solidFill>
        </p:grpSpPr>
        <p:sp>
          <p:nvSpPr>
            <p:cNvPr id="45" name="Shape 460"/>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6" name="Shape 461"/>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47" name="Shape 462"/>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lIns="91425" tIns="91425" rIns="91425" bIns="91425" anchor="ctr" anchorCtr="0">
              <a:noAutofit/>
            </a:bodyPr>
            <a:lstStyle/>
            <a:p>
              <a:pPr lvl="0">
                <a:spcBef>
                  <a:spcPts val="0"/>
                </a:spcBef>
                <a:buNone/>
              </a:pPr>
              <a:endParaRPr/>
            </a:p>
          </p:txBody>
        </p:sp>
      </p:grpSp>
      <p:cxnSp>
        <p:nvCxnSpPr>
          <p:cNvPr id="48" name="Connecteur droit avec flèche 47"/>
          <p:cNvCxnSpPr>
            <a:endCxn id="28" idx="1"/>
          </p:cNvCxnSpPr>
          <p:nvPr/>
        </p:nvCxnSpPr>
        <p:spPr>
          <a:xfrm flipV="1">
            <a:off x="2162560" y="723012"/>
            <a:ext cx="2845861" cy="12029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2093787" y="3008944"/>
            <a:ext cx="6878562" cy="1692771"/>
          </a:xfrm>
          <a:prstGeom prst="rect">
            <a:avLst/>
          </a:prstGeom>
        </p:spPr>
        <p:txBody>
          <a:bodyPr wrap="square">
            <a:spAutoFit/>
          </a:bodyPr>
          <a:lstStyle/>
          <a:p>
            <a:r>
              <a:rPr lang="fr-FR" sz="800" b="1" dirty="0" smtClean="0">
                <a:solidFill>
                  <a:schemeClr val="accent1"/>
                </a:solidFill>
                <a:latin typeface="Arial Narrow" panose="020B0606020202030204" pitchFamily="34" charset="0"/>
              </a:rPr>
              <a:t>Un détenteur de FAF acceptera d’autant plus facilement le surcoût lié à son placement qu’il pourra le relier au niveau de protection supplémentaire obtenu.</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Vous </a:t>
            </a:r>
            <a:r>
              <a:rPr lang="fr-FR" sz="800" dirty="0">
                <a:solidFill>
                  <a:schemeClr val="accent1"/>
                </a:solidFill>
                <a:latin typeface="Segoe Print" panose="02000600000000000000" pitchFamily="2" charset="0"/>
              </a:rPr>
              <a:t>détenez des fonds à formule, qui </a:t>
            </a:r>
            <a:r>
              <a:rPr lang="fr-FR" sz="800" dirty="0" smtClean="0">
                <a:solidFill>
                  <a:schemeClr val="accent1"/>
                </a:solidFill>
                <a:latin typeface="Segoe Print" panose="02000600000000000000" pitchFamily="2" charset="0"/>
              </a:rPr>
              <a:t>supportent des frais plus importants en </a:t>
            </a:r>
            <a:r>
              <a:rPr lang="fr-FR" sz="800" dirty="0">
                <a:solidFill>
                  <a:schemeClr val="accent1"/>
                </a:solidFill>
                <a:latin typeface="Segoe Print" panose="02000600000000000000" pitchFamily="2" charset="0"/>
              </a:rPr>
              <a:t>contrepartie d’une protection totale ou partielle de votre capital à une échéance </a:t>
            </a:r>
            <a:r>
              <a:rPr lang="fr-FR" sz="800" dirty="0" smtClean="0">
                <a:solidFill>
                  <a:schemeClr val="accent1"/>
                </a:solidFill>
                <a:latin typeface="Segoe Print" panose="02000600000000000000" pitchFamily="2" charset="0"/>
              </a:rPr>
              <a:t>donnée. Leur </a:t>
            </a:r>
            <a:r>
              <a:rPr lang="fr-FR" sz="800" dirty="0">
                <a:solidFill>
                  <a:schemeClr val="accent1"/>
                </a:solidFill>
                <a:latin typeface="Segoe Print" panose="02000600000000000000" pitchFamily="2" charset="0"/>
              </a:rPr>
              <a:t>valorisation du jour ne reflète d’ailleurs pas leur valeur de remboursement, qui ne sera connue qu’au terme.</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Votre </a:t>
            </a:r>
            <a:r>
              <a:rPr lang="fr-FR" sz="800" dirty="0">
                <a:solidFill>
                  <a:schemeClr val="accent1"/>
                </a:solidFill>
                <a:latin typeface="Segoe Print" panose="02000600000000000000" pitchFamily="2" charset="0"/>
              </a:rPr>
              <a:t>Fonds à formule arrive à échéance dans 3 mois. Envisagez-vous un réinvestissement du même type ou préfèreriez-vous un support plus souple d’utilisation </a:t>
            </a:r>
            <a:r>
              <a:rPr lang="fr-FR" sz="800" dirty="0" smtClean="0">
                <a:solidFill>
                  <a:schemeClr val="accent1"/>
                </a:solidFill>
                <a:latin typeface="Segoe Print" panose="02000600000000000000" pitchFamily="2" charset="0"/>
              </a:rPr>
              <a:t>(et moins chargé mais sans protection)?</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Aujourd’hui </a:t>
            </a:r>
            <a:r>
              <a:rPr lang="fr-FR" sz="800" dirty="0">
                <a:solidFill>
                  <a:schemeClr val="accent1"/>
                </a:solidFill>
                <a:latin typeface="Segoe Print" panose="02000600000000000000" pitchFamily="2" charset="0"/>
              </a:rPr>
              <a:t>nous parlons </a:t>
            </a:r>
            <a:r>
              <a:rPr lang="fr-FR" sz="800" dirty="0" smtClean="0">
                <a:solidFill>
                  <a:schemeClr val="accent1"/>
                </a:solidFill>
                <a:latin typeface="Segoe Print" panose="02000600000000000000" pitchFamily="2" charset="0"/>
              </a:rPr>
              <a:t>des frais, mais un </a:t>
            </a:r>
            <a:r>
              <a:rPr lang="fr-FR" sz="800" dirty="0">
                <a:solidFill>
                  <a:schemeClr val="accent1"/>
                </a:solidFill>
                <a:latin typeface="Segoe Print" panose="02000600000000000000" pitchFamily="2" charset="0"/>
              </a:rPr>
              <a:t>autre relevé personnalisé vous parviendra à l’avenir. </a:t>
            </a:r>
            <a:r>
              <a:rPr lang="fr-FR" sz="800" dirty="0" smtClean="0">
                <a:solidFill>
                  <a:schemeClr val="accent1"/>
                </a:solidFill>
                <a:latin typeface="Segoe Print" panose="02000600000000000000" pitchFamily="2" charset="0"/>
              </a:rPr>
              <a:t>Il </a:t>
            </a:r>
            <a:r>
              <a:rPr lang="fr-FR" sz="800" dirty="0">
                <a:solidFill>
                  <a:schemeClr val="accent1"/>
                </a:solidFill>
                <a:latin typeface="Segoe Print" panose="02000600000000000000" pitchFamily="2" charset="0"/>
              </a:rPr>
              <a:t>permettra de </a:t>
            </a:r>
            <a:r>
              <a:rPr lang="fr-FR" sz="800" dirty="0" smtClean="0">
                <a:solidFill>
                  <a:schemeClr val="accent1"/>
                </a:solidFill>
                <a:latin typeface="Segoe Print" panose="02000600000000000000" pitchFamily="2" charset="0"/>
              </a:rPr>
              <a:t>vérifier chaque année </a:t>
            </a:r>
            <a:r>
              <a:rPr lang="fr-FR" sz="800" dirty="0">
                <a:solidFill>
                  <a:schemeClr val="accent1"/>
                </a:solidFill>
                <a:latin typeface="Segoe Print" panose="02000600000000000000" pitchFamily="2" charset="0"/>
              </a:rPr>
              <a:t>l’adéquation des produits que </a:t>
            </a:r>
            <a:r>
              <a:rPr lang="fr-FR" sz="800" dirty="0" smtClean="0">
                <a:solidFill>
                  <a:schemeClr val="accent1"/>
                </a:solidFill>
                <a:latin typeface="Segoe Print" panose="02000600000000000000" pitchFamily="2" charset="0"/>
              </a:rPr>
              <a:t>vous détenez à </a:t>
            </a:r>
            <a:r>
              <a:rPr lang="fr-FR" sz="800" dirty="0">
                <a:solidFill>
                  <a:schemeClr val="accent1"/>
                </a:solidFill>
                <a:latin typeface="Segoe Print" panose="02000600000000000000" pitchFamily="2" charset="0"/>
              </a:rPr>
              <a:t>votre profil de risque. Il s’agit du RPA (Rapport Périodique </a:t>
            </a:r>
            <a:r>
              <a:rPr lang="fr-FR" sz="800" dirty="0" smtClean="0">
                <a:solidFill>
                  <a:schemeClr val="accent1"/>
                </a:solidFill>
                <a:latin typeface="Segoe Print" panose="02000600000000000000" pitchFamily="2" charset="0"/>
              </a:rPr>
              <a:t>d’Adéquation) qui est une revue annuelle de vos placements financiers).</a:t>
            </a:r>
          </a:p>
          <a:p>
            <a:pPr marL="171450" indent="-171450">
              <a:buFont typeface="Arial" panose="020B0604020202020204" pitchFamily="34" charset="0"/>
              <a:buChar char="•"/>
            </a:pPr>
            <a:endParaRPr lang="fr-FR" sz="800" dirty="0" smtClean="0">
              <a:solidFill>
                <a:schemeClr val="accent1"/>
              </a:solidFill>
              <a:latin typeface="Segoe Print" panose="02000600000000000000" pitchFamily="2" charset="0"/>
            </a:endParaRPr>
          </a:p>
          <a:p>
            <a:r>
              <a:rPr lang="fr-FR" sz="800" b="1" dirty="0" smtClean="0">
                <a:solidFill>
                  <a:schemeClr val="accent1"/>
                </a:solidFill>
                <a:latin typeface="Arial Narrow" panose="020B0606020202030204" pitchFamily="34" charset="0"/>
              </a:rPr>
              <a:t>Pour les détenteurs de parts de SCPI</a:t>
            </a:r>
          </a:p>
          <a:p>
            <a:pPr marL="171450" indent="-171450">
              <a:buFont typeface="Arial" panose="020B0604020202020204" pitchFamily="34" charset="0"/>
              <a:buChar char="•"/>
            </a:pPr>
            <a:r>
              <a:rPr lang="fr-FR" sz="800" dirty="0" smtClean="0">
                <a:solidFill>
                  <a:schemeClr val="accent1"/>
                </a:solidFill>
                <a:latin typeface="Segoe Print" panose="02000600000000000000" pitchFamily="2" charset="0"/>
              </a:rPr>
              <a:t>Si </a:t>
            </a:r>
            <a:r>
              <a:rPr lang="fr-FR" sz="800" dirty="0">
                <a:solidFill>
                  <a:schemeClr val="accent1"/>
                </a:solidFill>
                <a:latin typeface="Segoe Print" panose="02000600000000000000" pitchFamily="2" charset="0"/>
              </a:rPr>
              <a:t>vous possédez ou avez possédé de l’immobilier, vous connaissez le poids des charges </a:t>
            </a:r>
            <a:r>
              <a:rPr lang="fr-FR" sz="800" dirty="0" smtClean="0">
                <a:solidFill>
                  <a:schemeClr val="accent1"/>
                </a:solidFill>
                <a:latin typeface="Segoe Print" panose="02000600000000000000" pitchFamily="2" charset="0"/>
              </a:rPr>
              <a:t>immobilières ! L’intérêt de </a:t>
            </a:r>
            <a:r>
              <a:rPr lang="fr-FR" sz="800" dirty="0">
                <a:solidFill>
                  <a:schemeClr val="accent1"/>
                </a:solidFill>
                <a:latin typeface="Segoe Print" panose="02000600000000000000" pitchFamily="2" charset="0"/>
              </a:rPr>
              <a:t>la SCPI est de diluer ces charges sur un patrimoine </a:t>
            </a:r>
            <a:r>
              <a:rPr lang="fr-FR" sz="800" dirty="0" smtClean="0">
                <a:solidFill>
                  <a:schemeClr val="accent1"/>
                </a:solidFill>
                <a:latin typeface="Segoe Print" panose="02000600000000000000" pitchFamily="2" charset="0"/>
              </a:rPr>
              <a:t>plus conséquent, et surtout, </a:t>
            </a:r>
            <a:r>
              <a:rPr lang="fr-FR" sz="800" dirty="0">
                <a:solidFill>
                  <a:schemeClr val="accent1"/>
                </a:solidFill>
                <a:latin typeface="Segoe Print" panose="02000600000000000000" pitchFamily="2" charset="0"/>
              </a:rPr>
              <a:t>de </a:t>
            </a:r>
            <a:r>
              <a:rPr lang="fr-FR" sz="800" dirty="0" smtClean="0">
                <a:solidFill>
                  <a:schemeClr val="accent1"/>
                </a:solidFill>
                <a:latin typeface="Segoe Print" panose="02000600000000000000" pitchFamily="2" charset="0"/>
              </a:rPr>
              <a:t>supporter collectivement les risques de loyers ’impayés.</a:t>
            </a:r>
            <a:endParaRPr lang="fr-FR" sz="800" strike="sngStrike" dirty="0">
              <a:solidFill>
                <a:schemeClr val="accent1"/>
              </a:solidFill>
              <a:latin typeface="Segoe Print" panose="02000600000000000000" pitchFamily="2" charset="0"/>
            </a:endParaRPr>
          </a:p>
        </p:txBody>
      </p:sp>
      <p:sp>
        <p:nvSpPr>
          <p:cNvPr id="73" name="Titre 81"/>
          <p:cNvSpPr>
            <a:spLocks noGrp="1"/>
          </p:cNvSpPr>
          <p:nvPr>
            <p:ph type="title"/>
          </p:nvPr>
        </p:nvSpPr>
        <p:spPr>
          <a:xfrm>
            <a:off x="251520" y="447514"/>
            <a:ext cx="1944216" cy="1155851"/>
          </a:xfrm>
        </p:spPr>
        <p:txBody>
          <a:bodyPr>
            <a:normAutofit/>
          </a:bodyPr>
          <a:lstStyle/>
          <a:p>
            <a:r>
              <a:rPr lang="fr-FR" sz="1600" i="1" dirty="0"/>
              <a:t>Rendre ces informations utiles au client</a:t>
            </a:r>
            <a:br>
              <a:rPr lang="fr-FR" sz="1600" i="1" dirty="0"/>
            </a:br>
            <a:endParaRPr lang="fr-FR" sz="1600" i="1" dirty="0"/>
          </a:p>
        </p:txBody>
      </p:sp>
      <p:cxnSp>
        <p:nvCxnSpPr>
          <p:cNvPr id="50" name="Connecteur droit avec flèche 49"/>
          <p:cNvCxnSpPr/>
          <p:nvPr/>
        </p:nvCxnSpPr>
        <p:spPr>
          <a:xfrm>
            <a:off x="2123728" y="1987287"/>
            <a:ext cx="71674" cy="7382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73403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ANNEXES</a:t>
            </a:r>
            <a:endParaRPr lang="fr-FR" dirty="0"/>
          </a:p>
        </p:txBody>
      </p:sp>
      <p:sp>
        <p:nvSpPr>
          <p:cNvPr id="4" name="Rectangle 3"/>
          <p:cNvSpPr/>
          <p:nvPr/>
        </p:nvSpPr>
        <p:spPr>
          <a:xfrm>
            <a:off x="3622564" y="1918739"/>
            <a:ext cx="3757748" cy="8640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7"/>
          <p:cNvSpPr txBox="1">
            <a:spLocks/>
          </p:cNvSpPr>
          <p:nvPr/>
        </p:nvSpPr>
        <p:spPr>
          <a:xfrm>
            <a:off x="3773246" y="2139702"/>
            <a:ext cx="3456384" cy="553998"/>
          </a:xfrm>
          <a:prstGeom prst="rect">
            <a:avLst/>
          </a:prstGeom>
          <a:noFill/>
        </p:spPr>
        <p:txBody>
          <a:bodyPr vert="horz" wrap="square" lIns="72000" tIns="0" rIns="0" bIns="0" rtlCol="0" anchor="b">
            <a:spAutoFit/>
          </a:bodyPr>
          <a:lstStyle>
            <a:defPPr marR="0" lvl="0" algn="l" rtl="0">
              <a:lnSpc>
                <a:spcPct val="100000"/>
              </a:lnSpc>
              <a:spcBef>
                <a:spcPts val="0"/>
              </a:spcBef>
              <a:spcAft>
                <a:spcPts val="0"/>
              </a:spcAft>
            </a:defPPr>
            <a:lvl1pPr marL="0" marR="0" lvl="0" indent="0" algn="r" rtl="0" eaLnBrk="1" hangingPunct="1">
              <a:lnSpc>
                <a:spcPct val="100000"/>
              </a:lnSpc>
              <a:spcBef>
                <a:spcPts val="0"/>
              </a:spcBef>
              <a:spcAft>
                <a:spcPts val="0"/>
              </a:spcAft>
              <a:buClr>
                <a:schemeClr val="accent6"/>
              </a:buClr>
              <a:buFont typeface="Cambria Math" panose="02040503050406030204" pitchFamily="18" charset="0"/>
              <a:buNone/>
              <a:defRPr sz="1600" b="0" i="1" u="none" strike="noStrike" cap="none" baseline="0">
                <a:solidFill>
                  <a:schemeClr val="accent2">
                    <a:lumMod val="75000"/>
                  </a:schemeClr>
                </a:solidFill>
                <a:latin typeface="+mn-lt"/>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200" b="1" dirty="0" smtClean="0">
                <a:solidFill>
                  <a:schemeClr val="bg1"/>
                </a:solidFill>
              </a:rPr>
              <a:t>Glossaires destinés aux clients, figurant dans les relevés annuels de frais CTO/PEA et SCPI </a:t>
            </a:r>
          </a:p>
          <a:p>
            <a:pPr algn="ctr"/>
            <a:endParaRPr lang="fr-FR" sz="1200" b="1" dirty="0">
              <a:solidFill>
                <a:schemeClr val="bg1"/>
              </a:solidFill>
            </a:endParaRPr>
          </a:p>
        </p:txBody>
      </p:sp>
    </p:spTree>
    <p:extLst>
      <p:ext uri="{BB962C8B-B14F-4D97-AF65-F5344CB8AC3E}">
        <p14:creationId xmlns:p14="http://schemas.microsoft.com/office/powerpoint/2010/main" val="25592130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Annexe 1/2</a:t>
            </a:r>
            <a:endParaRPr lang="fr-FR" dirty="0"/>
          </a:p>
        </p:txBody>
      </p:sp>
      <p:sp>
        <p:nvSpPr>
          <p:cNvPr id="4" name="Espace réservé du texte 3"/>
          <p:cNvSpPr>
            <a:spLocks noGrp="1"/>
          </p:cNvSpPr>
          <p:nvPr>
            <p:ph type="body" sz="quarter" idx="12"/>
          </p:nvPr>
        </p:nvSpPr>
        <p:spPr/>
        <p:txBody>
          <a:bodyPr/>
          <a:lstStyle/>
          <a:p>
            <a:r>
              <a:rPr lang="fr-FR" dirty="0" smtClean="0"/>
              <a:t>Définitions figurant dans le Relevé annuel de frais CTO/PEA</a:t>
            </a:r>
            <a:endParaRPr lang="fr-FR" dirty="0"/>
          </a:p>
        </p:txBody>
      </p:sp>
      <p:pic>
        <p:nvPicPr>
          <p:cNvPr id="8" name="Image 7"/>
          <p:cNvPicPr>
            <a:picLocks noChangeAspect="1"/>
          </p:cNvPicPr>
          <p:nvPr/>
        </p:nvPicPr>
        <p:blipFill>
          <a:blip r:embed="rId2"/>
          <a:stretch>
            <a:fillRect/>
          </a:stretch>
        </p:blipFill>
        <p:spPr>
          <a:xfrm>
            <a:off x="3491880" y="42652"/>
            <a:ext cx="3960440" cy="2997216"/>
          </a:xfrm>
          <a:prstGeom prst="rect">
            <a:avLst/>
          </a:prstGeom>
        </p:spPr>
      </p:pic>
      <p:pic>
        <p:nvPicPr>
          <p:cNvPr id="9" name="Image 8"/>
          <p:cNvPicPr>
            <a:picLocks noChangeAspect="1"/>
          </p:cNvPicPr>
          <p:nvPr/>
        </p:nvPicPr>
        <p:blipFill>
          <a:blip r:embed="rId3"/>
          <a:stretch>
            <a:fillRect/>
          </a:stretch>
        </p:blipFill>
        <p:spPr>
          <a:xfrm>
            <a:off x="3491880" y="3039868"/>
            <a:ext cx="3960440" cy="1791295"/>
          </a:xfrm>
          <a:prstGeom prst="rect">
            <a:avLst/>
          </a:prstGeom>
        </p:spPr>
      </p:pic>
    </p:spTree>
    <p:extLst>
      <p:ext uri="{BB962C8B-B14F-4D97-AF65-F5344CB8AC3E}">
        <p14:creationId xmlns:p14="http://schemas.microsoft.com/office/powerpoint/2010/main" val="2900929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Annexe 2/2</a:t>
            </a:r>
            <a:endParaRPr lang="fr-FR" dirty="0"/>
          </a:p>
        </p:txBody>
      </p:sp>
      <p:sp>
        <p:nvSpPr>
          <p:cNvPr id="4" name="Espace réservé du texte 3"/>
          <p:cNvSpPr>
            <a:spLocks noGrp="1"/>
          </p:cNvSpPr>
          <p:nvPr>
            <p:ph type="body" sz="quarter" idx="12"/>
          </p:nvPr>
        </p:nvSpPr>
        <p:spPr/>
        <p:txBody>
          <a:bodyPr/>
          <a:lstStyle/>
          <a:p>
            <a:r>
              <a:rPr lang="fr-FR" dirty="0" smtClean="0"/>
              <a:t>Définitions figurant dans le Relevé annuel de frais SCPI</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754543954"/>
              </p:ext>
            </p:extLst>
          </p:nvPr>
        </p:nvGraphicFramePr>
        <p:xfrm>
          <a:off x="2987824" y="625629"/>
          <a:ext cx="5616624" cy="3804867"/>
        </p:xfrm>
        <a:graphic>
          <a:graphicData uri="http://schemas.openxmlformats.org/drawingml/2006/table">
            <a:tbl>
              <a:tblPr firstRow="1" firstCol="1" bandRow="1"/>
              <a:tblGrid>
                <a:gridCol w="1951215">
                  <a:extLst>
                    <a:ext uri="{9D8B030D-6E8A-4147-A177-3AD203B41FA5}">
                      <a16:colId xmlns:a16="http://schemas.microsoft.com/office/drawing/2014/main" xmlns="" val="337802366"/>
                    </a:ext>
                  </a:extLst>
                </a:gridCol>
                <a:gridCol w="3665409">
                  <a:extLst>
                    <a:ext uri="{9D8B030D-6E8A-4147-A177-3AD203B41FA5}">
                      <a16:colId xmlns:a16="http://schemas.microsoft.com/office/drawing/2014/main" xmlns="" val="1830793700"/>
                    </a:ext>
                  </a:extLst>
                </a:gridCol>
              </a:tblGrid>
              <a:tr h="280918">
                <a:tc>
                  <a:txBody>
                    <a:bodyPr/>
                    <a:lstStyle/>
                    <a:p>
                      <a:pPr>
                        <a:lnSpc>
                          <a:spcPct val="115000"/>
                        </a:lnSpc>
                        <a:spcAft>
                          <a:spcPts val="0"/>
                        </a:spcAft>
                      </a:pPr>
                      <a:r>
                        <a:rPr lang="fr-FR" sz="600" dirty="0">
                          <a:effectLst/>
                          <a:latin typeface="Arial" panose="020B0604020202020204" pitchFamily="34" charset="0"/>
                          <a:ea typeface="Calibri" panose="020F0502020204030204" pitchFamily="34" charset="0"/>
                          <a:cs typeface="Times New Roman" panose="02020603050405020304" pitchFamily="18" charset="0"/>
                        </a:rPr>
                        <a:t>SCPI</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Une société civile de placement immobilier (SCPI) est un véhicule de placement collectif qui collecte des fonds apportés par des investisseurs particuliers afin d’acquérir et gérer un patrimoine immobilier.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36664498"/>
                  </a:ext>
                </a:extLst>
              </a:tr>
              <a:tr h="280918">
                <a:tc>
                  <a:txBody>
                    <a:bodyPr/>
                    <a:lstStyle/>
                    <a:p>
                      <a:pPr algn="just">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Directs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que vous avez effectivement payés. Il s’agit, dans la liste des frais définis ci-dessous, de l’ensemble des « frais liés au service d’investissement », ainsi que des « frais uniques » associés à la SCPI.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63303661"/>
                  </a:ext>
                </a:extLst>
              </a:tr>
              <a:tr h="457874">
                <a:tc>
                  <a:txBody>
                    <a:bodyPr/>
                    <a:lstStyle/>
                    <a:p>
                      <a:pPr algn="just">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Indirects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qui influencent le rendement de votre investissement mais qui ne font l’objet d’aucun décaissement de votre part. Il s’agit, dans la liste des frais définis ci-dessous des « frais récurrents », « frais immobiliers », « frais liés aux transactions » et « commissions de performance et de surperformance » associés à la SCPI.</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14198842"/>
                  </a:ext>
                </a:extLst>
              </a:tr>
              <a:tr h="235573">
                <a:tc gridSpan="2">
                  <a:txBody>
                    <a:bodyPr/>
                    <a:lstStyle/>
                    <a:p>
                      <a:pPr>
                        <a:lnSpc>
                          <a:spcPct val="115000"/>
                        </a:lnSpc>
                        <a:spcAft>
                          <a:spcPts val="0"/>
                        </a:spcAft>
                      </a:pPr>
                      <a:r>
                        <a:rPr lang="fr-FR" sz="600" b="1">
                          <a:effectLst/>
                          <a:latin typeface="Arial" panose="020B0604020202020204" pitchFamily="34" charset="0"/>
                          <a:ea typeface="Calibri" panose="020F0502020204030204" pitchFamily="34" charset="0"/>
                          <a:cs typeface="Times New Roman" panose="02020603050405020304" pitchFamily="18" charset="0"/>
                        </a:rPr>
                        <a:t>Coûts et frais</a:t>
                      </a:r>
                      <a:r>
                        <a:rPr lang="fr-FR" sz="600">
                          <a:effectLst/>
                          <a:latin typeface="Arial" panose="020B0604020202020204" pitchFamily="34" charset="0"/>
                          <a:ea typeface="Calibri" panose="020F0502020204030204" pitchFamily="34" charset="0"/>
                          <a:cs typeface="Times New Roman" panose="02020603050405020304" pitchFamily="18" charset="0"/>
                        </a:rPr>
                        <a:t> </a:t>
                      </a:r>
                      <a:r>
                        <a:rPr lang="fr-FR" sz="600" b="1">
                          <a:effectLst/>
                          <a:latin typeface="Arial" panose="020B0604020202020204" pitchFamily="34" charset="0"/>
                          <a:ea typeface="Calibri" panose="020F0502020204030204" pitchFamily="34" charset="0"/>
                          <a:cs typeface="Times New Roman" panose="02020603050405020304" pitchFamily="18" charset="0"/>
                        </a:rPr>
                        <a:t>liés au service d’investissement</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xmlns="" val="3774962002"/>
                  </a:ext>
                </a:extLst>
              </a:tr>
              <a:tr h="282761">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uniques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perçus par votre établissement bancaire au moment de votre investissement dans la SCPI. Dans le cas de cette SCPI ce type de frais n’est pas dû.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61556877"/>
                  </a:ext>
                </a:extLst>
              </a:tr>
              <a:tr h="235573">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récurrents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récurrents payés à votre établissement bancaire pour les services fournis. Dans le cas de cette SCPI ce type de frais n’est pas dû.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3478861"/>
                  </a:ext>
                </a:extLst>
              </a:tr>
              <a:tr h="235573">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liés aux transactions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Part des droits d’entrée reversée à votre établissement bancaire au moment de votre souscription.</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3953166"/>
                  </a:ext>
                </a:extLst>
              </a:tr>
              <a:tr h="27472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liés aux services auxiliaires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dirty="0">
                          <a:effectLst/>
                          <a:latin typeface="Arial" panose="020B0604020202020204" pitchFamily="34" charset="0"/>
                          <a:ea typeface="Calibri" panose="020F0502020204030204" pitchFamily="34" charset="0"/>
                          <a:cs typeface="Times New Roman" panose="02020603050405020304" pitchFamily="18" charset="0"/>
                        </a:rPr>
                        <a:t>Frais associés aux services auxiliaires non inclus dans les coûts susmentionnés, tels que les droits de garde. Dans le cas de cette SCPI ce type de frais n’est pas dû. </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35855327"/>
                  </a:ext>
                </a:extLst>
              </a:tr>
              <a:tr h="207555">
                <a:tc gridSpan="2">
                  <a:txBody>
                    <a:bodyPr/>
                    <a:lstStyle/>
                    <a:p>
                      <a:pPr>
                        <a:lnSpc>
                          <a:spcPct val="115000"/>
                        </a:lnSpc>
                        <a:spcAft>
                          <a:spcPts val="0"/>
                        </a:spcAft>
                      </a:pPr>
                      <a:r>
                        <a:rPr lang="fr-FR" sz="600" b="1">
                          <a:effectLst/>
                          <a:latin typeface="Arial" panose="020B0604020202020204" pitchFamily="34" charset="0"/>
                          <a:ea typeface="Calibri" panose="020F0502020204030204" pitchFamily="34" charset="0"/>
                          <a:cs typeface="Times New Roman" panose="02020603050405020304" pitchFamily="18" charset="0"/>
                        </a:rPr>
                        <a:t>Coûts et frais associés à la SCPI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xmlns="" val="178862699"/>
                  </a:ext>
                </a:extLst>
              </a:tr>
              <a:tr h="21050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uniques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Part des droits d’entrée acquise à la SCPI et/ou au gérant au moment de votre investissement.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35866541"/>
                  </a:ext>
                </a:extLst>
              </a:tr>
              <a:tr h="203500">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récurrents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associés à la gestion de votre SCPI. Il s’agit de frais non prélevés sur votre compte mais déduits de la valeur de vos parts dans la SCPI.</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49628944"/>
                  </a:ext>
                </a:extLst>
              </a:tr>
              <a:tr h="27472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immobiliers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associés à l’exploitation des actifs immobiliers dans lesquels la SCPI investit : impôts fonciers, travaux, charges de copropriété, etc, restant à la charge de la SCPI.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16808598"/>
                  </a:ext>
                </a:extLst>
              </a:tr>
              <a:tr h="21050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liés aux transactions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supportés par la SCPI pour l’acquisition de son patrimoine immobilier et/ou lors de la cession de ce dernier.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66211201"/>
                  </a:ext>
                </a:extLst>
              </a:tr>
              <a:tr h="21050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Commissions de performance et de surperformance</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Frais associés aux résultats de la SCPI (frais prélevés par la société de gestion lorsque la performance effective dépasse l’objectif de performance annoncé). </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78257809"/>
                  </a:ext>
                </a:extLst>
              </a:tr>
              <a:tr h="191334">
                <a:tc>
                  <a:txBody>
                    <a:bodyPr/>
                    <a:lstStyle/>
                    <a:p>
                      <a:pPr>
                        <a:lnSpc>
                          <a:spcPct val="115000"/>
                        </a:lnSpc>
                        <a:spcAft>
                          <a:spcPts val="0"/>
                        </a:spcAft>
                      </a:pPr>
                      <a:r>
                        <a:rPr lang="fr-FR" sz="600">
                          <a:effectLst/>
                          <a:latin typeface="Arial" panose="020B0604020202020204" pitchFamily="34" charset="0"/>
                          <a:ea typeface="Calibri" panose="020F0502020204030204" pitchFamily="34" charset="0"/>
                          <a:cs typeface="Times New Roman" panose="02020603050405020304" pitchFamily="18" charset="0"/>
                        </a:rPr>
                        <a:t>Rétrocessions</a:t>
                      </a:r>
                      <a:endParaRPr lang="fr-FR" sz="60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600" dirty="0">
                          <a:effectLst/>
                          <a:latin typeface="Arial" panose="020B0604020202020204" pitchFamily="34" charset="0"/>
                          <a:ea typeface="Calibri" panose="020F0502020204030204" pitchFamily="34" charset="0"/>
                          <a:cs typeface="Times New Roman" panose="02020603050405020304" pitchFamily="18" charset="0"/>
                        </a:rPr>
                        <a:t>Frais reversés à votre établissement bancaire sur les frais de gestion et sur les droits d’entrée dans la SCPI.</a:t>
                      </a:r>
                      <a:endParaRPr lang="fr-F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9815" marR="398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01980831"/>
                  </a:ext>
                </a:extLst>
              </a:tr>
            </a:tbl>
          </a:graphicData>
        </a:graphic>
      </p:graphicFrame>
      <p:sp>
        <p:nvSpPr>
          <p:cNvPr id="9" name="Rectangle 1"/>
          <p:cNvSpPr>
            <a:spLocks noChangeArrowheads="1"/>
          </p:cNvSpPr>
          <p:nvPr/>
        </p:nvSpPr>
        <p:spPr bwMode="auto">
          <a:xfrm>
            <a:off x="3340001" y="350302"/>
            <a:ext cx="491192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8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Vous trouverez ci-dessous la signification des principaux termes</a:t>
            </a:r>
            <a:r>
              <a:rPr kumimoji="0" lang="fr-FR" altLang="fr-FR" sz="8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fr-FR" sz="8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mentionn</a:t>
            </a:r>
            <a:r>
              <a:rPr kumimoji="0" lang="fr-FR" altLang="fr-FR" sz="8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8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 dans votre relev</a:t>
            </a:r>
            <a:r>
              <a:rPr kumimoji="0" lang="fr-FR" altLang="fr-FR" sz="10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é</a:t>
            </a:r>
            <a:r>
              <a:rPr kumimoji="0" lang="fr-FR" altLang="fr-FR" sz="10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fr-FR" sz="8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fr-FR" altLang="fr-FR" sz="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025503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rot="16200000">
            <a:off x="6410491" y="2409982"/>
            <a:ext cx="5020020" cy="200055"/>
          </a:xfrm>
          <a:prstGeom prst="rect">
            <a:avLst/>
          </a:prstGeom>
          <a:noFill/>
        </p:spPr>
        <p:txBody>
          <a:bodyPr wrap="square" rtlCol="0">
            <a:spAutoFit/>
          </a:bodyPr>
          <a:lstStyle/>
          <a:p>
            <a:r>
              <a:rPr lang="fr-FR" sz="700" dirty="0" smtClean="0">
                <a:solidFill>
                  <a:schemeClr val="bg1"/>
                </a:solidFill>
              </a:rPr>
              <a:t>© Direction de la Communication groupe </a:t>
            </a:r>
            <a:endParaRPr lang="fr-FR" sz="700" dirty="0">
              <a:solidFill>
                <a:schemeClr val="bg1"/>
              </a:solidFill>
            </a:endParaRPr>
          </a:p>
        </p:txBody>
      </p:sp>
    </p:spTree>
    <p:extLst>
      <p:ext uri="{BB962C8B-B14F-4D97-AF65-F5344CB8AC3E}">
        <p14:creationId xmlns:p14="http://schemas.microsoft.com/office/powerpoint/2010/main" val="1391162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Groupe BPCE">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roupeBPCE-masque2019-blank.pptx" id="{8AD135AD-21C5-4170-9156-334BD8831C44}" vid="{0EE8A157-540E-495E-802C-7F25A2F46E3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7196</TotalTime>
  <Words>5457</Words>
  <Application>Microsoft Office PowerPoint</Application>
  <PresentationFormat>Affichage à l'écran (16:9)</PresentationFormat>
  <Paragraphs>509</Paragraphs>
  <Slides>28</Slides>
  <Notes>4</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28</vt:i4>
      </vt:variant>
    </vt:vector>
  </HeadingPairs>
  <TitlesOfParts>
    <vt:vector size="42" baseType="lpstr">
      <vt:lpstr>Arial</vt:lpstr>
      <vt:lpstr>Adobe Devanagari</vt:lpstr>
      <vt:lpstr>Segoe Print</vt:lpstr>
      <vt:lpstr>Arial Narrow</vt:lpstr>
      <vt:lpstr>Cambria Math</vt:lpstr>
      <vt:lpstr>Times New Roman</vt:lpstr>
      <vt:lpstr>Calibri</vt:lpstr>
      <vt:lpstr>Courier New</vt:lpstr>
      <vt:lpstr>Verdana</vt:lpstr>
      <vt:lpstr>Symbol</vt:lpstr>
      <vt:lpstr>Cabin</vt:lpstr>
      <vt:lpstr>Wingdings</vt:lpstr>
      <vt:lpstr>Cabin Condensed</vt:lpstr>
      <vt:lpstr>Groupe BPCE</vt:lpstr>
      <vt:lpstr>Le Relevé annuel de frais cto-pea</vt:lpstr>
      <vt:lpstr>Présentation PowerPoint</vt:lpstr>
      <vt:lpstr>Présentation PowerPoint</vt:lpstr>
      <vt:lpstr>Savoir ce que recouvre l’exigence de transparence sur les frais  </vt:lpstr>
      <vt:lpstr>Présentation PowerPoint</vt:lpstr>
      <vt:lpstr>Maîtriser les nouvelles informations destinées aux clients </vt:lpstr>
      <vt:lpstr>Présentation PowerPoint</vt:lpstr>
      <vt:lpstr>Présentation PowerPoint</vt:lpstr>
      <vt:lpstr>Présentation PowerPoint</vt:lpstr>
      <vt:lpstr>Présentation PowerPoint</vt:lpstr>
      <vt:lpstr>Savoir détailler un relevé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Rendre ces informations utiles au client </vt:lpstr>
      <vt:lpstr>Rendre ces informations utiles au client </vt:lpstr>
      <vt:lpstr>Rendre ces informations utiles au client </vt:lpstr>
      <vt:lpstr>ANNEXES</vt:lpstr>
      <vt:lpstr>Annexe 1/2</vt:lpstr>
      <vt:lpstr>Annexe 2/2</vt:lpstr>
      <vt:lpstr>Présentation PowerPoint</vt:lpstr>
    </vt:vector>
  </TitlesOfParts>
  <Company>BPCEIT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L’estimation des frais dans le parcours conseil épargne fiinancière</dc:title>
  <dc:creator>GERBAULET Alain</dc:creator>
  <cp:lastModifiedBy>A6700687</cp:lastModifiedBy>
  <cp:revision>399</cp:revision>
  <cp:lastPrinted>2019-04-02T08:12:15Z</cp:lastPrinted>
  <dcterms:created xsi:type="dcterms:W3CDTF">2019-03-27T15:29:22Z</dcterms:created>
  <dcterms:modified xsi:type="dcterms:W3CDTF">2019-06-21T08:01:17Z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Alain.GERBAULET@bpce.fr</vt:lpwstr>
  </property>
  <property fmtid="{D5CDD505-2E9C-101B-9397-08002B2CF9AE}" pid="5" name="MSIP_Label_48a19f0c-bea1-442e-a475-ed109d9ec508_SetDate">
    <vt:lpwstr>2019-06-12T12:48:32.2325332Z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