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8"/>
  </p:notesMasterIdLst>
  <p:handoutMasterIdLst>
    <p:handoutMasterId r:id="rId9"/>
  </p:handoutMasterIdLst>
  <p:sldIdLst>
    <p:sldId id="309" r:id="rId2"/>
    <p:sldId id="302" r:id="rId3"/>
    <p:sldId id="303" r:id="rId4"/>
    <p:sldId id="304" r:id="rId5"/>
    <p:sldId id="305" r:id="rId6"/>
    <p:sldId id="308" r:id="rId7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>
          <p15:clr>
            <a:srgbClr val="A4A3A4"/>
          </p15:clr>
        </p15:guide>
        <p15:guide id="2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avina Dauzet" initials="DD" lastIdx="8" clrIdx="0">
    <p:extLst/>
  </p:cmAuthor>
  <p:cmAuthor id="2" name="Davina Dauzet" initials="DD [2]" lastIdx="1" clrIdx="1">
    <p:extLst/>
  </p:cmAuthor>
  <p:cmAuthor id="3" name="Davina Dauzet" initials="DD [3]" lastIdx="1" clrIdx="2">
    <p:extLst/>
  </p:cmAuthor>
  <p:cmAuthor id="4" name="Davina Dauzet" initials="DD [4]" lastIdx="1" clrIdx="3">
    <p:extLst/>
  </p:cmAuthor>
  <p:cmAuthor id="5" name="Davina Dauzet" initials="DD [5]" lastIdx="1" clrIdx="4">
    <p:extLst/>
  </p:cmAuthor>
  <p:cmAuthor id="6" name="Davina Dauzet" initials="DD [6]" lastIdx="1" clrIdx="5">
    <p:extLst/>
  </p:cmAuthor>
  <p:cmAuthor id="7" name="Davina Dauzet" initials="DD [7]" lastIdx="1" clrIdx="6">
    <p:extLst/>
  </p:cmAuthor>
  <p:cmAuthor id="8" name="Davina Dauzet" initials="DD [8]" lastIdx="1" clrIdx="7">
    <p:extLst/>
  </p:cmAuthor>
  <p:cmAuthor id="9" name="Davina Dauzet" initials="DD [9]" lastIdx="1" clrIdx="8">
    <p:extLst/>
  </p:cmAuthor>
  <p:cmAuthor id="10" name="Davina Dauzet" initials="DD [10]" lastIdx="1" clrIdx="9">
    <p:extLst/>
  </p:cmAuthor>
  <p:cmAuthor id="11" name="Davina Dauzet" initials="DD [11]" lastIdx="1" clrIdx="10">
    <p:extLst/>
  </p:cmAuthor>
  <p:cmAuthor id="12" name="Davina Dauzet" initials="DD [12]" lastIdx="1" clrIdx="11">
    <p:extLst/>
  </p:cmAuthor>
  <p:cmAuthor id="13" name="Davina Dauzet" initials="DD [13]" lastIdx="1" clrIdx="12">
    <p:extLst/>
  </p:cmAuthor>
  <p:cmAuthor id="14" name="Davina Dauzet" initials="DD [14]" lastIdx="1" clrIdx="13">
    <p:extLst/>
  </p:cmAuthor>
  <p:cmAuthor id="15" name="Davina Dauzet" initials="DD [15]" lastIdx="1" clrIdx="14">
    <p:extLst/>
  </p:cmAuthor>
  <p:cmAuthor id="16" name="Davina Dauzet" initials="DD [16]" lastIdx="1" clrIdx="15">
    <p:extLst/>
  </p:cmAuthor>
  <p:cmAuthor id="17" name="Davina Dauzet" initials="DD [17]" lastIdx="1" clrIdx="16">
    <p:extLst/>
  </p:cmAuthor>
  <p:cmAuthor id="18" name="Davina Dauzet" initials="DD [18]" lastIdx="1" clrIdx="17">
    <p:extLst/>
  </p:cmAuthor>
  <p:cmAuthor id="19" name="Davina Dauzet" initials="DD [19]" lastIdx="2" clrIdx="18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C31632"/>
    <a:srgbClr val="223A5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8049" autoAdjust="0"/>
  </p:normalViewPr>
  <p:slideViewPr>
    <p:cSldViewPr showGuides="1">
      <p:cViewPr varScale="1">
        <p:scale>
          <a:sx n="115" d="100"/>
          <a:sy n="115" d="100"/>
        </p:scale>
        <p:origin x="-1524" y="-102"/>
      </p:cViewPr>
      <p:guideLst>
        <p:guide orient="horz"/>
        <p:guide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howGuides="1">
      <p:cViewPr varScale="1">
        <p:scale>
          <a:sx n="116" d="100"/>
          <a:sy n="116" d="100"/>
        </p:scale>
        <p:origin x="-4998" y="-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Relationship Id="rId14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EE0349-EDD4-49F9-AF80-3B443319975B}" type="datetimeFigureOut">
              <a:rPr lang="fr-FR" smtClean="0"/>
              <a:t>11/07/2019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696377-EC5A-470E-8B46-F875CBA3288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10622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998B5C-2BD5-47C8-8BFF-FF284A350E8C}" type="datetimeFigureOut">
              <a:rPr lang="fr-FR" smtClean="0"/>
              <a:t>11/07/2019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43B20C-9EC3-456B-8DFC-4A38DA7612A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394751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43B20C-9EC3-456B-8DFC-4A38DA7612A0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740197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/>
          <p:cNvGrpSpPr/>
          <p:nvPr userDrawn="1"/>
        </p:nvGrpSpPr>
        <p:grpSpPr>
          <a:xfrm>
            <a:off x="-1991224" y="-645963"/>
            <a:ext cx="12871062" cy="7750589"/>
            <a:chOff x="-1991224" y="-645963"/>
            <a:chExt cx="12871062" cy="7750589"/>
          </a:xfrm>
          <a:solidFill>
            <a:schemeClr val="bg1"/>
          </a:solidFill>
        </p:grpSpPr>
        <p:sp>
          <p:nvSpPr>
            <p:cNvPr id="14" name="Triangle rectangle 13"/>
            <p:cNvSpPr>
              <a:spLocks noChangeAspect="1"/>
            </p:cNvSpPr>
            <p:nvPr userDrawn="1"/>
          </p:nvSpPr>
          <p:spPr>
            <a:xfrm rot="13620000">
              <a:off x="-2411183" y="855294"/>
              <a:ext cx="6398288" cy="5558370"/>
            </a:xfrm>
            <a:custGeom>
              <a:avLst/>
              <a:gdLst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408000 w 6408000"/>
                <a:gd name="connsiteY2" fmla="*/ 6408000 h 6408000"/>
                <a:gd name="connsiteX3" fmla="*/ 0 w 6408000"/>
                <a:gd name="connsiteY3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035925 w 6408000"/>
                <a:gd name="connsiteY2" fmla="*/ 6025742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383696 w 6408000"/>
                <a:gd name="connsiteY2" fmla="*/ 5512896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383696"/>
                <a:gd name="connsiteY0" fmla="*/ 6408000 h 6409752"/>
                <a:gd name="connsiteX1" fmla="*/ 0 w 6383696"/>
                <a:gd name="connsiteY1" fmla="*/ 0 h 6409752"/>
                <a:gd name="connsiteX2" fmla="*/ 6383696 w 6383696"/>
                <a:gd name="connsiteY2" fmla="*/ 5512896 h 6409752"/>
                <a:gd name="connsiteX3" fmla="*/ 5585867 w 6383696"/>
                <a:gd name="connsiteY3" fmla="*/ 6409752 h 6409752"/>
                <a:gd name="connsiteX4" fmla="*/ 0 w 6383696"/>
                <a:gd name="connsiteY4" fmla="*/ 6408000 h 6409752"/>
                <a:gd name="connsiteX0" fmla="*/ 0 w 6393454"/>
                <a:gd name="connsiteY0" fmla="*/ 6408000 h 6409752"/>
                <a:gd name="connsiteX1" fmla="*/ 0 w 6393454"/>
                <a:gd name="connsiteY1" fmla="*/ 0 h 6409752"/>
                <a:gd name="connsiteX2" fmla="*/ 6393454 w 6393454"/>
                <a:gd name="connsiteY2" fmla="*/ 5535020 h 6409752"/>
                <a:gd name="connsiteX3" fmla="*/ 5585867 w 6393454"/>
                <a:gd name="connsiteY3" fmla="*/ 6409752 h 6409752"/>
                <a:gd name="connsiteX4" fmla="*/ 0 w 6393454"/>
                <a:gd name="connsiteY4" fmla="*/ 6408000 h 6409752"/>
                <a:gd name="connsiteX0" fmla="*/ 0 w 6393454"/>
                <a:gd name="connsiteY0" fmla="*/ 6408000 h 6409752"/>
                <a:gd name="connsiteX1" fmla="*/ 758 w 6393454"/>
                <a:gd name="connsiteY1" fmla="*/ 2320699 h 6409752"/>
                <a:gd name="connsiteX2" fmla="*/ 0 w 6393454"/>
                <a:gd name="connsiteY2" fmla="*/ 0 h 6409752"/>
                <a:gd name="connsiteX3" fmla="*/ 6393454 w 6393454"/>
                <a:gd name="connsiteY3" fmla="*/ 5535020 h 6409752"/>
                <a:gd name="connsiteX4" fmla="*/ 5585867 w 6393454"/>
                <a:gd name="connsiteY4" fmla="*/ 6409752 h 6409752"/>
                <a:gd name="connsiteX5" fmla="*/ 0 w 6393454"/>
                <a:gd name="connsiteY5" fmla="*/ 6408000 h 6409752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1613 w 6395067"/>
                <a:gd name="connsiteY0" fmla="*/ 5551728 h 5553480"/>
                <a:gd name="connsiteX1" fmla="*/ 2371 w 6395067"/>
                <a:gd name="connsiteY1" fmla="*/ 1464427 h 5553480"/>
                <a:gd name="connsiteX2" fmla="*/ 1373759 w 6395067"/>
                <a:gd name="connsiteY2" fmla="*/ 0 h 5553480"/>
                <a:gd name="connsiteX3" fmla="*/ 6395067 w 6395067"/>
                <a:gd name="connsiteY3" fmla="*/ 4678748 h 5553480"/>
                <a:gd name="connsiteX4" fmla="*/ 5587480 w 6395067"/>
                <a:gd name="connsiteY4" fmla="*/ 5553480 h 5553480"/>
                <a:gd name="connsiteX5" fmla="*/ 1613 w 6395067"/>
                <a:gd name="connsiteY5" fmla="*/ 5551728 h 5553480"/>
                <a:gd name="connsiteX0" fmla="*/ 1613 w 6395067"/>
                <a:gd name="connsiteY0" fmla="*/ 5551727 h 5553479"/>
                <a:gd name="connsiteX1" fmla="*/ 2371 w 6395067"/>
                <a:gd name="connsiteY1" fmla="*/ 1464426 h 5553479"/>
                <a:gd name="connsiteX2" fmla="*/ 1373759 w 6395067"/>
                <a:gd name="connsiteY2" fmla="*/ 0 h 5553479"/>
                <a:gd name="connsiteX3" fmla="*/ 6395067 w 6395067"/>
                <a:gd name="connsiteY3" fmla="*/ 4678747 h 5553479"/>
                <a:gd name="connsiteX4" fmla="*/ 5587480 w 6395067"/>
                <a:gd name="connsiteY4" fmla="*/ 5553479 h 5553479"/>
                <a:gd name="connsiteX5" fmla="*/ 1613 w 6395067"/>
                <a:gd name="connsiteY5" fmla="*/ 5551727 h 5553479"/>
                <a:gd name="connsiteX0" fmla="*/ 1613 w 6389976"/>
                <a:gd name="connsiteY0" fmla="*/ 5551727 h 5553479"/>
                <a:gd name="connsiteX1" fmla="*/ 2371 w 6389976"/>
                <a:gd name="connsiteY1" fmla="*/ 1464426 h 5553479"/>
                <a:gd name="connsiteX2" fmla="*/ 1373759 w 6389976"/>
                <a:gd name="connsiteY2" fmla="*/ 0 h 5553479"/>
                <a:gd name="connsiteX3" fmla="*/ 6389976 w 6389976"/>
                <a:gd name="connsiteY3" fmla="*/ 4684206 h 5553479"/>
                <a:gd name="connsiteX4" fmla="*/ 5587480 w 6389976"/>
                <a:gd name="connsiteY4" fmla="*/ 5553479 h 5553479"/>
                <a:gd name="connsiteX5" fmla="*/ 1613 w 6389976"/>
                <a:gd name="connsiteY5" fmla="*/ 5551727 h 5553479"/>
                <a:gd name="connsiteX0" fmla="*/ 1613 w 6395842"/>
                <a:gd name="connsiteY0" fmla="*/ 5551727 h 5553479"/>
                <a:gd name="connsiteX1" fmla="*/ 2371 w 6395842"/>
                <a:gd name="connsiteY1" fmla="*/ 1464426 h 5553479"/>
                <a:gd name="connsiteX2" fmla="*/ 1373759 w 6395842"/>
                <a:gd name="connsiteY2" fmla="*/ 0 h 5553479"/>
                <a:gd name="connsiteX3" fmla="*/ 6395842 w 6395842"/>
                <a:gd name="connsiteY3" fmla="*/ 4682819 h 5553479"/>
                <a:gd name="connsiteX4" fmla="*/ 5587480 w 6395842"/>
                <a:gd name="connsiteY4" fmla="*/ 5553479 h 5553479"/>
                <a:gd name="connsiteX5" fmla="*/ 1613 w 6395842"/>
                <a:gd name="connsiteY5" fmla="*/ 5551727 h 5553479"/>
                <a:gd name="connsiteX0" fmla="*/ 1613 w 6395842"/>
                <a:gd name="connsiteY0" fmla="*/ 5551727 h 5558370"/>
                <a:gd name="connsiteX1" fmla="*/ 2371 w 6395842"/>
                <a:gd name="connsiteY1" fmla="*/ 1464426 h 5558370"/>
                <a:gd name="connsiteX2" fmla="*/ 1373759 w 6395842"/>
                <a:gd name="connsiteY2" fmla="*/ 0 h 5558370"/>
                <a:gd name="connsiteX3" fmla="*/ 6395842 w 6395842"/>
                <a:gd name="connsiteY3" fmla="*/ 4682819 h 5558370"/>
                <a:gd name="connsiteX4" fmla="*/ 5582919 w 6395842"/>
                <a:gd name="connsiteY4" fmla="*/ 5558370 h 5558370"/>
                <a:gd name="connsiteX5" fmla="*/ 1613 w 6395842"/>
                <a:gd name="connsiteY5" fmla="*/ 5551727 h 5558370"/>
                <a:gd name="connsiteX0" fmla="*/ 1613 w 6398288"/>
                <a:gd name="connsiteY0" fmla="*/ 5551727 h 5558370"/>
                <a:gd name="connsiteX1" fmla="*/ 2371 w 6398288"/>
                <a:gd name="connsiteY1" fmla="*/ 1464426 h 5558370"/>
                <a:gd name="connsiteX2" fmla="*/ 1373759 w 6398288"/>
                <a:gd name="connsiteY2" fmla="*/ 0 h 5558370"/>
                <a:gd name="connsiteX3" fmla="*/ 6398288 w 6398288"/>
                <a:gd name="connsiteY3" fmla="*/ 4685100 h 5558370"/>
                <a:gd name="connsiteX4" fmla="*/ 5582919 w 6398288"/>
                <a:gd name="connsiteY4" fmla="*/ 5558370 h 5558370"/>
                <a:gd name="connsiteX5" fmla="*/ 1613 w 6398288"/>
                <a:gd name="connsiteY5" fmla="*/ 5551727 h 55583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98288" h="5558370">
                  <a:moveTo>
                    <a:pt x="1613" y="5551727"/>
                  </a:moveTo>
                  <a:cubicBezTo>
                    <a:pt x="-2519" y="4336122"/>
                    <a:pt x="2624" y="2237992"/>
                    <a:pt x="2371" y="1464426"/>
                  </a:cubicBezTo>
                  <a:lnTo>
                    <a:pt x="1373759" y="0"/>
                  </a:lnTo>
                  <a:lnTo>
                    <a:pt x="6398288" y="4685100"/>
                  </a:lnTo>
                  <a:lnTo>
                    <a:pt x="5582919" y="5558370"/>
                  </a:lnTo>
                  <a:lnTo>
                    <a:pt x="1613" y="5551727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5" name="Triangle rectangle 13"/>
            <p:cNvSpPr>
              <a:spLocks noChangeAspect="1"/>
            </p:cNvSpPr>
            <p:nvPr userDrawn="1"/>
          </p:nvSpPr>
          <p:spPr>
            <a:xfrm rot="13620000">
              <a:off x="3496266" y="-278946"/>
              <a:ext cx="7750589" cy="7016555"/>
            </a:xfrm>
            <a:custGeom>
              <a:avLst/>
              <a:gdLst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408000 w 6408000"/>
                <a:gd name="connsiteY2" fmla="*/ 6408000 h 6408000"/>
                <a:gd name="connsiteX3" fmla="*/ 0 w 6408000"/>
                <a:gd name="connsiteY3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035925 w 6408000"/>
                <a:gd name="connsiteY2" fmla="*/ 6025742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383696 w 6408000"/>
                <a:gd name="connsiteY2" fmla="*/ 5512896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383696"/>
                <a:gd name="connsiteY0" fmla="*/ 6408000 h 6409752"/>
                <a:gd name="connsiteX1" fmla="*/ 0 w 6383696"/>
                <a:gd name="connsiteY1" fmla="*/ 0 h 6409752"/>
                <a:gd name="connsiteX2" fmla="*/ 6383696 w 6383696"/>
                <a:gd name="connsiteY2" fmla="*/ 5512896 h 6409752"/>
                <a:gd name="connsiteX3" fmla="*/ 5585867 w 6383696"/>
                <a:gd name="connsiteY3" fmla="*/ 6409752 h 6409752"/>
                <a:gd name="connsiteX4" fmla="*/ 0 w 6383696"/>
                <a:gd name="connsiteY4" fmla="*/ 6408000 h 6409752"/>
                <a:gd name="connsiteX0" fmla="*/ 0 w 6393454"/>
                <a:gd name="connsiteY0" fmla="*/ 6408000 h 6409752"/>
                <a:gd name="connsiteX1" fmla="*/ 0 w 6393454"/>
                <a:gd name="connsiteY1" fmla="*/ 0 h 6409752"/>
                <a:gd name="connsiteX2" fmla="*/ 6393454 w 6393454"/>
                <a:gd name="connsiteY2" fmla="*/ 5535020 h 6409752"/>
                <a:gd name="connsiteX3" fmla="*/ 5585867 w 6393454"/>
                <a:gd name="connsiteY3" fmla="*/ 6409752 h 6409752"/>
                <a:gd name="connsiteX4" fmla="*/ 0 w 6393454"/>
                <a:gd name="connsiteY4" fmla="*/ 6408000 h 6409752"/>
                <a:gd name="connsiteX0" fmla="*/ 0 w 6393454"/>
                <a:gd name="connsiteY0" fmla="*/ 6408000 h 6409752"/>
                <a:gd name="connsiteX1" fmla="*/ 758 w 6393454"/>
                <a:gd name="connsiteY1" fmla="*/ 2320699 h 6409752"/>
                <a:gd name="connsiteX2" fmla="*/ 0 w 6393454"/>
                <a:gd name="connsiteY2" fmla="*/ 0 h 6409752"/>
                <a:gd name="connsiteX3" fmla="*/ 6393454 w 6393454"/>
                <a:gd name="connsiteY3" fmla="*/ 5535020 h 6409752"/>
                <a:gd name="connsiteX4" fmla="*/ 5585867 w 6393454"/>
                <a:gd name="connsiteY4" fmla="*/ 6409752 h 6409752"/>
                <a:gd name="connsiteX5" fmla="*/ 0 w 6393454"/>
                <a:gd name="connsiteY5" fmla="*/ 6408000 h 6409752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1613 w 6395067"/>
                <a:gd name="connsiteY0" fmla="*/ 5551728 h 5553480"/>
                <a:gd name="connsiteX1" fmla="*/ 2371 w 6395067"/>
                <a:gd name="connsiteY1" fmla="*/ 1464427 h 5553480"/>
                <a:gd name="connsiteX2" fmla="*/ 1373759 w 6395067"/>
                <a:gd name="connsiteY2" fmla="*/ 0 h 5553480"/>
                <a:gd name="connsiteX3" fmla="*/ 6395067 w 6395067"/>
                <a:gd name="connsiteY3" fmla="*/ 4678748 h 5553480"/>
                <a:gd name="connsiteX4" fmla="*/ 5587480 w 6395067"/>
                <a:gd name="connsiteY4" fmla="*/ 5553480 h 5553480"/>
                <a:gd name="connsiteX5" fmla="*/ 1613 w 6395067"/>
                <a:gd name="connsiteY5" fmla="*/ 5551728 h 5553480"/>
                <a:gd name="connsiteX0" fmla="*/ 1613 w 6395067"/>
                <a:gd name="connsiteY0" fmla="*/ 5551727 h 5553479"/>
                <a:gd name="connsiteX1" fmla="*/ 2371 w 6395067"/>
                <a:gd name="connsiteY1" fmla="*/ 1464426 h 5553479"/>
                <a:gd name="connsiteX2" fmla="*/ 1373759 w 6395067"/>
                <a:gd name="connsiteY2" fmla="*/ 0 h 5553479"/>
                <a:gd name="connsiteX3" fmla="*/ 6395067 w 6395067"/>
                <a:gd name="connsiteY3" fmla="*/ 4678747 h 5553479"/>
                <a:gd name="connsiteX4" fmla="*/ 5587480 w 6395067"/>
                <a:gd name="connsiteY4" fmla="*/ 5553479 h 5553479"/>
                <a:gd name="connsiteX5" fmla="*/ 1613 w 6395067"/>
                <a:gd name="connsiteY5" fmla="*/ 5551727 h 5553479"/>
                <a:gd name="connsiteX0" fmla="*/ 1613 w 6389976"/>
                <a:gd name="connsiteY0" fmla="*/ 5551727 h 5553479"/>
                <a:gd name="connsiteX1" fmla="*/ 2371 w 6389976"/>
                <a:gd name="connsiteY1" fmla="*/ 1464426 h 5553479"/>
                <a:gd name="connsiteX2" fmla="*/ 1373759 w 6389976"/>
                <a:gd name="connsiteY2" fmla="*/ 0 h 5553479"/>
                <a:gd name="connsiteX3" fmla="*/ 6389976 w 6389976"/>
                <a:gd name="connsiteY3" fmla="*/ 4684206 h 5553479"/>
                <a:gd name="connsiteX4" fmla="*/ 5587480 w 6389976"/>
                <a:gd name="connsiteY4" fmla="*/ 5553479 h 5553479"/>
                <a:gd name="connsiteX5" fmla="*/ 1613 w 6389976"/>
                <a:gd name="connsiteY5" fmla="*/ 5551727 h 5553479"/>
                <a:gd name="connsiteX0" fmla="*/ 1613 w 6395842"/>
                <a:gd name="connsiteY0" fmla="*/ 5551727 h 5553479"/>
                <a:gd name="connsiteX1" fmla="*/ 2371 w 6395842"/>
                <a:gd name="connsiteY1" fmla="*/ 1464426 h 5553479"/>
                <a:gd name="connsiteX2" fmla="*/ 1373759 w 6395842"/>
                <a:gd name="connsiteY2" fmla="*/ 0 h 5553479"/>
                <a:gd name="connsiteX3" fmla="*/ 6395842 w 6395842"/>
                <a:gd name="connsiteY3" fmla="*/ 4682819 h 5553479"/>
                <a:gd name="connsiteX4" fmla="*/ 5587480 w 6395842"/>
                <a:gd name="connsiteY4" fmla="*/ 5553479 h 5553479"/>
                <a:gd name="connsiteX5" fmla="*/ 1613 w 6395842"/>
                <a:gd name="connsiteY5" fmla="*/ 5551727 h 5553479"/>
                <a:gd name="connsiteX0" fmla="*/ 1613 w 6395842"/>
                <a:gd name="connsiteY0" fmla="*/ 5551727 h 5558370"/>
                <a:gd name="connsiteX1" fmla="*/ 2371 w 6395842"/>
                <a:gd name="connsiteY1" fmla="*/ 1464426 h 5558370"/>
                <a:gd name="connsiteX2" fmla="*/ 1373759 w 6395842"/>
                <a:gd name="connsiteY2" fmla="*/ 0 h 5558370"/>
                <a:gd name="connsiteX3" fmla="*/ 6395842 w 6395842"/>
                <a:gd name="connsiteY3" fmla="*/ 4682819 h 5558370"/>
                <a:gd name="connsiteX4" fmla="*/ 5582919 w 6395842"/>
                <a:gd name="connsiteY4" fmla="*/ 5558370 h 5558370"/>
                <a:gd name="connsiteX5" fmla="*/ 1613 w 6395842"/>
                <a:gd name="connsiteY5" fmla="*/ 5551727 h 5558370"/>
                <a:gd name="connsiteX0" fmla="*/ 1613 w 6398288"/>
                <a:gd name="connsiteY0" fmla="*/ 5551727 h 5558370"/>
                <a:gd name="connsiteX1" fmla="*/ 2371 w 6398288"/>
                <a:gd name="connsiteY1" fmla="*/ 1464426 h 5558370"/>
                <a:gd name="connsiteX2" fmla="*/ 1373759 w 6398288"/>
                <a:gd name="connsiteY2" fmla="*/ 0 h 5558370"/>
                <a:gd name="connsiteX3" fmla="*/ 6398288 w 6398288"/>
                <a:gd name="connsiteY3" fmla="*/ 4685100 h 5558370"/>
                <a:gd name="connsiteX4" fmla="*/ 5582919 w 6398288"/>
                <a:gd name="connsiteY4" fmla="*/ 5558370 h 5558370"/>
                <a:gd name="connsiteX5" fmla="*/ 1613 w 6398288"/>
                <a:gd name="connsiteY5" fmla="*/ 5551727 h 5558370"/>
                <a:gd name="connsiteX0" fmla="*/ 1613 w 6398288"/>
                <a:gd name="connsiteY0" fmla="*/ 5551727 h 8476429"/>
                <a:gd name="connsiteX1" fmla="*/ 2371 w 6398288"/>
                <a:gd name="connsiteY1" fmla="*/ 1464426 h 8476429"/>
                <a:gd name="connsiteX2" fmla="*/ 1373759 w 6398288"/>
                <a:gd name="connsiteY2" fmla="*/ 0 h 8476429"/>
                <a:gd name="connsiteX3" fmla="*/ 6398288 w 6398288"/>
                <a:gd name="connsiteY3" fmla="*/ 4685100 h 8476429"/>
                <a:gd name="connsiteX4" fmla="*/ 2851339 w 6398288"/>
                <a:gd name="connsiteY4" fmla="*/ 8476429 h 8476429"/>
                <a:gd name="connsiteX5" fmla="*/ 5582919 w 6398288"/>
                <a:gd name="connsiteY5" fmla="*/ 5558370 h 8476429"/>
                <a:gd name="connsiteX6" fmla="*/ 1613 w 6398288"/>
                <a:gd name="connsiteY6" fmla="*/ 5551727 h 8476429"/>
                <a:gd name="connsiteX0" fmla="*/ 1613 w 5582919"/>
                <a:gd name="connsiteY0" fmla="*/ 5551727 h 8476429"/>
                <a:gd name="connsiteX1" fmla="*/ 2371 w 5582919"/>
                <a:gd name="connsiteY1" fmla="*/ 1464426 h 8476429"/>
                <a:gd name="connsiteX2" fmla="*/ 1373759 w 5582919"/>
                <a:gd name="connsiteY2" fmla="*/ 0 h 8476429"/>
                <a:gd name="connsiteX3" fmla="*/ 2239168 w 5582919"/>
                <a:gd name="connsiteY3" fmla="*/ 7833804 h 8476429"/>
                <a:gd name="connsiteX4" fmla="*/ 2851339 w 5582919"/>
                <a:gd name="connsiteY4" fmla="*/ 8476429 h 8476429"/>
                <a:gd name="connsiteX5" fmla="*/ 5582919 w 5582919"/>
                <a:gd name="connsiteY5" fmla="*/ 5558370 h 8476429"/>
                <a:gd name="connsiteX6" fmla="*/ 1613 w 5582919"/>
                <a:gd name="connsiteY6" fmla="*/ 5551727 h 8476429"/>
                <a:gd name="connsiteX0" fmla="*/ 2169283 w 7750589"/>
                <a:gd name="connsiteY0" fmla="*/ 4087301 h 7012003"/>
                <a:gd name="connsiteX1" fmla="*/ 2170041 w 7750589"/>
                <a:gd name="connsiteY1" fmla="*/ 0 h 7012003"/>
                <a:gd name="connsiteX2" fmla="*/ 0 w 7750589"/>
                <a:gd name="connsiteY2" fmla="*/ 2333292 h 7012003"/>
                <a:gd name="connsiteX3" fmla="*/ 4406838 w 7750589"/>
                <a:gd name="connsiteY3" fmla="*/ 6369378 h 7012003"/>
                <a:gd name="connsiteX4" fmla="*/ 5019009 w 7750589"/>
                <a:gd name="connsiteY4" fmla="*/ 7012003 h 7012003"/>
                <a:gd name="connsiteX5" fmla="*/ 7750589 w 7750589"/>
                <a:gd name="connsiteY5" fmla="*/ 4093944 h 7012003"/>
                <a:gd name="connsiteX6" fmla="*/ 2169283 w 7750589"/>
                <a:gd name="connsiteY6" fmla="*/ 4087301 h 7012003"/>
                <a:gd name="connsiteX0" fmla="*/ 2169283 w 7750589"/>
                <a:gd name="connsiteY0" fmla="*/ 4087301 h 7016555"/>
                <a:gd name="connsiteX1" fmla="*/ 2170041 w 7750589"/>
                <a:gd name="connsiteY1" fmla="*/ 0 h 7016555"/>
                <a:gd name="connsiteX2" fmla="*/ 0 w 7750589"/>
                <a:gd name="connsiteY2" fmla="*/ 2333292 h 7016555"/>
                <a:gd name="connsiteX3" fmla="*/ 4406838 w 7750589"/>
                <a:gd name="connsiteY3" fmla="*/ 6369378 h 7016555"/>
                <a:gd name="connsiteX4" fmla="*/ 5023890 w 7750589"/>
                <a:gd name="connsiteY4" fmla="*/ 7016555 h 7016555"/>
                <a:gd name="connsiteX5" fmla="*/ 7750589 w 7750589"/>
                <a:gd name="connsiteY5" fmla="*/ 4093944 h 7016555"/>
                <a:gd name="connsiteX6" fmla="*/ 2169283 w 7750589"/>
                <a:gd name="connsiteY6" fmla="*/ 4087301 h 7016555"/>
                <a:gd name="connsiteX0" fmla="*/ 2169283 w 7750589"/>
                <a:gd name="connsiteY0" fmla="*/ 4087301 h 7016555"/>
                <a:gd name="connsiteX1" fmla="*/ 2170041 w 7750589"/>
                <a:gd name="connsiteY1" fmla="*/ 0 h 7016555"/>
                <a:gd name="connsiteX2" fmla="*/ 0 w 7750589"/>
                <a:gd name="connsiteY2" fmla="*/ 2333292 h 7016555"/>
                <a:gd name="connsiteX3" fmla="*/ 5023890 w 7750589"/>
                <a:gd name="connsiteY3" fmla="*/ 7016555 h 7016555"/>
                <a:gd name="connsiteX4" fmla="*/ 7750589 w 7750589"/>
                <a:gd name="connsiteY4" fmla="*/ 4093944 h 7016555"/>
                <a:gd name="connsiteX5" fmla="*/ 2169283 w 7750589"/>
                <a:gd name="connsiteY5" fmla="*/ 4087301 h 70165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50589" h="7016555">
                  <a:moveTo>
                    <a:pt x="2169283" y="4087301"/>
                  </a:moveTo>
                  <a:cubicBezTo>
                    <a:pt x="2165151" y="2871696"/>
                    <a:pt x="2170294" y="773566"/>
                    <a:pt x="2170041" y="0"/>
                  </a:cubicBezTo>
                  <a:lnTo>
                    <a:pt x="0" y="2333292"/>
                  </a:lnTo>
                  <a:lnTo>
                    <a:pt x="5023890" y="7016555"/>
                  </a:lnTo>
                  <a:lnTo>
                    <a:pt x="7750589" y="4093944"/>
                  </a:lnTo>
                  <a:lnTo>
                    <a:pt x="2169283" y="4087301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cxnSp>
        <p:nvCxnSpPr>
          <p:cNvPr id="9" name="Connecteur droit 8"/>
          <p:cNvCxnSpPr/>
          <p:nvPr userDrawn="1"/>
        </p:nvCxnSpPr>
        <p:spPr>
          <a:xfrm>
            <a:off x="198000" y="2501550"/>
            <a:ext cx="2664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198000" y="4534790"/>
            <a:ext cx="2664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Image 2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7384" y="6434571"/>
            <a:ext cx="1342568" cy="201600"/>
          </a:xfrm>
          <a:prstGeom prst="rect">
            <a:avLst/>
          </a:prstGeom>
        </p:spPr>
      </p:pic>
      <p:pic>
        <p:nvPicPr>
          <p:cNvPr id="16" name="Espace réservé pour une image 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8" name="Espace réservé pour une image 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" b="11"/>
          <a:stretch>
            <a:fillRect/>
          </a:stretch>
        </p:blipFill>
        <p:spPr>
          <a:xfrm>
            <a:off x="7096480" y="6237312"/>
            <a:ext cx="1796000" cy="432000"/>
          </a:xfrm>
          <a:prstGeom prst="rect">
            <a:avLst/>
          </a:prstGeom>
        </p:spPr>
      </p:pic>
      <p:sp>
        <p:nvSpPr>
          <p:cNvPr id="17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107504" y="2950316"/>
            <a:ext cx="2844000" cy="529885"/>
          </a:xfrm>
        </p:spPr>
        <p:txBody>
          <a:bodyPr wrap="square" tIns="82800">
            <a:spAutoFit/>
          </a:bodyPr>
          <a:lstStyle>
            <a:lvl1pPr marL="0" indent="0" algn="ctr">
              <a:buNone/>
              <a:defRPr sz="2600" b="1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10" hasCustomPrompt="1"/>
          </p:nvPr>
        </p:nvSpPr>
        <p:spPr>
          <a:xfrm>
            <a:off x="108186" y="3420004"/>
            <a:ext cx="2844000" cy="338554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 sz="1600" b="0"/>
            </a:lvl1pPr>
          </a:lstStyle>
          <a:p>
            <a:pPr lvl="0"/>
            <a:r>
              <a:rPr lang="fr-FR" dirty="0" err="1" smtClean="0"/>
              <a:t>tROISIEME</a:t>
            </a:r>
            <a:r>
              <a:rPr lang="fr-FR" dirty="0" smtClean="0"/>
              <a:t> niveau</a:t>
            </a:r>
          </a:p>
        </p:txBody>
      </p:sp>
      <p:sp>
        <p:nvSpPr>
          <p:cNvPr id="20" name="Titre 12"/>
          <p:cNvSpPr>
            <a:spLocks noGrp="1"/>
          </p:cNvSpPr>
          <p:nvPr>
            <p:ph type="title" hasCustomPrompt="1"/>
          </p:nvPr>
        </p:nvSpPr>
        <p:spPr>
          <a:xfrm>
            <a:off x="108186" y="2537550"/>
            <a:ext cx="2844000" cy="630942"/>
          </a:xfrm>
        </p:spPr>
        <p:txBody>
          <a:bodyPr wrap="square">
            <a:spAutoFit/>
          </a:bodyPr>
          <a:lstStyle>
            <a:lvl1pPr algn="ctr">
              <a:defRPr sz="3500" baseline="0"/>
            </a:lvl1pPr>
          </a:lstStyle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1" hasCustomPrompt="1"/>
          </p:nvPr>
        </p:nvSpPr>
        <p:spPr>
          <a:xfrm>
            <a:off x="234000" y="4597200"/>
            <a:ext cx="2592000" cy="704008"/>
          </a:xfr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 sz="1000" b="0">
                <a:solidFill>
                  <a:schemeClr val="tx1"/>
                </a:solidFill>
              </a:defRPr>
            </a:lvl1pPr>
          </a:lstStyle>
          <a:p>
            <a:pPr algn="ctr">
              <a:spcAft>
                <a:spcPts val="300"/>
              </a:spcAft>
            </a:pPr>
            <a:r>
              <a:rPr lang="fr-FR" sz="1000" cap="all" baseline="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00 MOIS 2017</a:t>
            </a:r>
          </a:p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lang="fr-FR" sz="1000" dirty="0" smtClean="0"/>
              <a:t>DIRECTION XXX</a:t>
            </a:r>
            <a:r>
              <a:rPr lang="fr-FR" sz="1000" dirty="0" smtClean="0">
                <a:solidFill>
                  <a:schemeClr val="tx1"/>
                </a:solidFill>
              </a:rPr>
              <a:t> -</a:t>
            </a:r>
            <a:r>
              <a:rPr lang="fr-FR" sz="1000" dirty="0" smtClean="0"/>
              <a:t> </a:t>
            </a:r>
            <a:r>
              <a:rPr lang="fr-FR" sz="1000" baseline="0" dirty="0" smtClean="0">
                <a:solidFill>
                  <a:schemeClr val="tx1"/>
                </a:solidFill>
                <a:latin typeface="+mn-lt"/>
                <a:cs typeface="Arial"/>
              </a:rPr>
              <a:t>CAISSE D’</a:t>
            </a:r>
            <a:r>
              <a:rPr lang="fr-FR" sz="1000" dirty="0" smtClean="0">
                <a:cs typeface="Arial"/>
              </a:rPr>
              <a:t>E</a:t>
            </a:r>
            <a:r>
              <a:rPr lang="fr-FR" sz="1000" baseline="0" dirty="0" smtClean="0">
                <a:solidFill>
                  <a:schemeClr val="tx1"/>
                </a:solidFill>
                <a:latin typeface="+mn-lt"/>
                <a:cs typeface="Arial"/>
              </a:rPr>
              <a:t>PARGNE XXX</a:t>
            </a:r>
            <a:endParaRPr lang="fr-FR" sz="1000" dirty="0" smtClean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1924948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 visuel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4" name="Groupe 3"/>
          <p:cNvGrpSpPr/>
          <p:nvPr userDrawn="1"/>
        </p:nvGrpSpPr>
        <p:grpSpPr>
          <a:xfrm>
            <a:off x="-1991224" y="-645963"/>
            <a:ext cx="12871062" cy="7750589"/>
            <a:chOff x="-1991224" y="-645963"/>
            <a:chExt cx="12871062" cy="7750589"/>
          </a:xfrm>
          <a:solidFill>
            <a:schemeClr val="bg1"/>
          </a:solidFill>
        </p:grpSpPr>
        <p:sp>
          <p:nvSpPr>
            <p:cNvPr id="14" name="Triangle rectangle 13"/>
            <p:cNvSpPr>
              <a:spLocks noChangeAspect="1"/>
            </p:cNvSpPr>
            <p:nvPr userDrawn="1"/>
          </p:nvSpPr>
          <p:spPr>
            <a:xfrm rot="13620000">
              <a:off x="-2411183" y="855294"/>
              <a:ext cx="6398288" cy="5558370"/>
            </a:xfrm>
            <a:custGeom>
              <a:avLst/>
              <a:gdLst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408000 w 6408000"/>
                <a:gd name="connsiteY2" fmla="*/ 6408000 h 6408000"/>
                <a:gd name="connsiteX3" fmla="*/ 0 w 6408000"/>
                <a:gd name="connsiteY3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035925 w 6408000"/>
                <a:gd name="connsiteY2" fmla="*/ 6025742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383696 w 6408000"/>
                <a:gd name="connsiteY2" fmla="*/ 5512896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383696"/>
                <a:gd name="connsiteY0" fmla="*/ 6408000 h 6409752"/>
                <a:gd name="connsiteX1" fmla="*/ 0 w 6383696"/>
                <a:gd name="connsiteY1" fmla="*/ 0 h 6409752"/>
                <a:gd name="connsiteX2" fmla="*/ 6383696 w 6383696"/>
                <a:gd name="connsiteY2" fmla="*/ 5512896 h 6409752"/>
                <a:gd name="connsiteX3" fmla="*/ 5585867 w 6383696"/>
                <a:gd name="connsiteY3" fmla="*/ 6409752 h 6409752"/>
                <a:gd name="connsiteX4" fmla="*/ 0 w 6383696"/>
                <a:gd name="connsiteY4" fmla="*/ 6408000 h 6409752"/>
                <a:gd name="connsiteX0" fmla="*/ 0 w 6393454"/>
                <a:gd name="connsiteY0" fmla="*/ 6408000 h 6409752"/>
                <a:gd name="connsiteX1" fmla="*/ 0 w 6393454"/>
                <a:gd name="connsiteY1" fmla="*/ 0 h 6409752"/>
                <a:gd name="connsiteX2" fmla="*/ 6393454 w 6393454"/>
                <a:gd name="connsiteY2" fmla="*/ 5535020 h 6409752"/>
                <a:gd name="connsiteX3" fmla="*/ 5585867 w 6393454"/>
                <a:gd name="connsiteY3" fmla="*/ 6409752 h 6409752"/>
                <a:gd name="connsiteX4" fmla="*/ 0 w 6393454"/>
                <a:gd name="connsiteY4" fmla="*/ 6408000 h 6409752"/>
                <a:gd name="connsiteX0" fmla="*/ 0 w 6393454"/>
                <a:gd name="connsiteY0" fmla="*/ 6408000 h 6409752"/>
                <a:gd name="connsiteX1" fmla="*/ 758 w 6393454"/>
                <a:gd name="connsiteY1" fmla="*/ 2320699 h 6409752"/>
                <a:gd name="connsiteX2" fmla="*/ 0 w 6393454"/>
                <a:gd name="connsiteY2" fmla="*/ 0 h 6409752"/>
                <a:gd name="connsiteX3" fmla="*/ 6393454 w 6393454"/>
                <a:gd name="connsiteY3" fmla="*/ 5535020 h 6409752"/>
                <a:gd name="connsiteX4" fmla="*/ 5585867 w 6393454"/>
                <a:gd name="connsiteY4" fmla="*/ 6409752 h 6409752"/>
                <a:gd name="connsiteX5" fmla="*/ 0 w 6393454"/>
                <a:gd name="connsiteY5" fmla="*/ 6408000 h 6409752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1613 w 6395067"/>
                <a:gd name="connsiteY0" fmla="*/ 5551728 h 5553480"/>
                <a:gd name="connsiteX1" fmla="*/ 2371 w 6395067"/>
                <a:gd name="connsiteY1" fmla="*/ 1464427 h 5553480"/>
                <a:gd name="connsiteX2" fmla="*/ 1373759 w 6395067"/>
                <a:gd name="connsiteY2" fmla="*/ 0 h 5553480"/>
                <a:gd name="connsiteX3" fmla="*/ 6395067 w 6395067"/>
                <a:gd name="connsiteY3" fmla="*/ 4678748 h 5553480"/>
                <a:gd name="connsiteX4" fmla="*/ 5587480 w 6395067"/>
                <a:gd name="connsiteY4" fmla="*/ 5553480 h 5553480"/>
                <a:gd name="connsiteX5" fmla="*/ 1613 w 6395067"/>
                <a:gd name="connsiteY5" fmla="*/ 5551728 h 5553480"/>
                <a:gd name="connsiteX0" fmla="*/ 1613 w 6395067"/>
                <a:gd name="connsiteY0" fmla="*/ 5551727 h 5553479"/>
                <a:gd name="connsiteX1" fmla="*/ 2371 w 6395067"/>
                <a:gd name="connsiteY1" fmla="*/ 1464426 h 5553479"/>
                <a:gd name="connsiteX2" fmla="*/ 1373759 w 6395067"/>
                <a:gd name="connsiteY2" fmla="*/ 0 h 5553479"/>
                <a:gd name="connsiteX3" fmla="*/ 6395067 w 6395067"/>
                <a:gd name="connsiteY3" fmla="*/ 4678747 h 5553479"/>
                <a:gd name="connsiteX4" fmla="*/ 5587480 w 6395067"/>
                <a:gd name="connsiteY4" fmla="*/ 5553479 h 5553479"/>
                <a:gd name="connsiteX5" fmla="*/ 1613 w 6395067"/>
                <a:gd name="connsiteY5" fmla="*/ 5551727 h 5553479"/>
                <a:gd name="connsiteX0" fmla="*/ 1613 w 6389976"/>
                <a:gd name="connsiteY0" fmla="*/ 5551727 h 5553479"/>
                <a:gd name="connsiteX1" fmla="*/ 2371 w 6389976"/>
                <a:gd name="connsiteY1" fmla="*/ 1464426 h 5553479"/>
                <a:gd name="connsiteX2" fmla="*/ 1373759 w 6389976"/>
                <a:gd name="connsiteY2" fmla="*/ 0 h 5553479"/>
                <a:gd name="connsiteX3" fmla="*/ 6389976 w 6389976"/>
                <a:gd name="connsiteY3" fmla="*/ 4684206 h 5553479"/>
                <a:gd name="connsiteX4" fmla="*/ 5587480 w 6389976"/>
                <a:gd name="connsiteY4" fmla="*/ 5553479 h 5553479"/>
                <a:gd name="connsiteX5" fmla="*/ 1613 w 6389976"/>
                <a:gd name="connsiteY5" fmla="*/ 5551727 h 5553479"/>
                <a:gd name="connsiteX0" fmla="*/ 1613 w 6395842"/>
                <a:gd name="connsiteY0" fmla="*/ 5551727 h 5553479"/>
                <a:gd name="connsiteX1" fmla="*/ 2371 w 6395842"/>
                <a:gd name="connsiteY1" fmla="*/ 1464426 h 5553479"/>
                <a:gd name="connsiteX2" fmla="*/ 1373759 w 6395842"/>
                <a:gd name="connsiteY2" fmla="*/ 0 h 5553479"/>
                <a:gd name="connsiteX3" fmla="*/ 6395842 w 6395842"/>
                <a:gd name="connsiteY3" fmla="*/ 4682819 h 5553479"/>
                <a:gd name="connsiteX4" fmla="*/ 5587480 w 6395842"/>
                <a:gd name="connsiteY4" fmla="*/ 5553479 h 5553479"/>
                <a:gd name="connsiteX5" fmla="*/ 1613 w 6395842"/>
                <a:gd name="connsiteY5" fmla="*/ 5551727 h 5553479"/>
                <a:gd name="connsiteX0" fmla="*/ 1613 w 6395842"/>
                <a:gd name="connsiteY0" fmla="*/ 5551727 h 5558370"/>
                <a:gd name="connsiteX1" fmla="*/ 2371 w 6395842"/>
                <a:gd name="connsiteY1" fmla="*/ 1464426 h 5558370"/>
                <a:gd name="connsiteX2" fmla="*/ 1373759 w 6395842"/>
                <a:gd name="connsiteY2" fmla="*/ 0 h 5558370"/>
                <a:gd name="connsiteX3" fmla="*/ 6395842 w 6395842"/>
                <a:gd name="connsiteY3" fmla="*/ 4682819 h 5558370"/>
                <a:gd name="connsiteX4" fmla="*/ 5582919 w 6395842"/>
                <a:gd name="connsiteY4" fmla="*/ 5558370 h 5558370"/>
                <a:gd name="connsiteX5" fmla="*/ 1613 w 6395842"/>
                <a:gd name="connsiteY5" fmla="*/ 5551727 h 5558370"/>
                <a:gd name="connsiteX0" fmla="*/ 1613 w 6398288"/>
                <a:gd name="connsiteY0" fmla="*/ 5551727 h 5558370"/>
                <a:gd name="connsiteX1" fmla="*/ 2371 w 6398288"/>
                <a:gd name="connsiteY1" fmla="*/ 1464426 h 5558370"/>
                <a:gd name="connsiteX2" fmla="*/ 1373759 w 6398288"/>
                <a:gd name="connsiteY2" fmla="*/ 0 h 5558370"/>
                <a:gd name="connsiteX3" fmla="*/ 6398288 w 6398288"/>
                <a:gd name="connsiteY3" fmla="*/ 4685100 h 5558370"/>
                <a:gd name="connsiteX4" fmla="*/ 5582919 w 6398288"/>
                <a:gd name="connsiteY4" fmla="*/ 5558370 h 5558370"/>
                <a:gd name="connsiteX5" fmla="*/ 1613 w 6398288"/>
                <a:gd name="connsiteY5" fmla="*/ 5551727 h 55583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98288" h="5558370">
                  <a:moveTo>
                    <a:pt x="1613" y="5551727"/>
                  </a:moveTo>
                  <a:cubicBezTo>
                    <a:pt x="-2519" y="4336122"/>
                    <a:pt x="2624" y="2237992"/>
                    <a:pt x="2371" y="1464426"/>
                  </a:cubicBezTo>
                  <a:lnTo>
                    <a:pt x="1373759" y="0"/>
                  </a:lnTo>
                  <a:lnTo>
                    <a:pt x="6398288" y="4685100"/>
                  </a:lnTo>
                  <a:lnTo>
                    <a:pt x="5582919" y="5558370"/>
                  </a:lnTo>
                  <a:lnTo>
                    <a:pt x="1613" y="5551727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5" name="Triangle rectangle 13"/>
            <p:cNvSpPr>
              <a:spLocks noChangeAspect="1"/>
            </p:cNvSpPr>
            <p:nvPr userDrawn="1"/>
          </p:nvSpPr>
          <p:spPr>
            <a:xfrm rot="13620000">
              <a:off x="3496266" y="-278946"/>
              <a:ext cx="7750589" cy="7016555"/>
            </a:xfrm>
            <a:custGeom>
              <a:avLst/>
              <a:gdLst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408000 w 6408000"/>
                <a:gd name="connsiteY2" fmla="*/ 6408000 h 6408000"/>
                <a:gd name="connsiteX3" fmla="*/ 0 w 6408000"/>
                <a:gd name="connsiteY3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035925 w 6408000"/>
                <a:gd name="connsiteY2" fmla="*/ 6025742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383696 w 6408000"/>
                <a:gd name="connsiteY2" fmla="*/ 5512896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383696"/>
                <a:gd name="connsiteY0" fmla="*/ 6408000 h 6409752"/>
                <a:gd name="connsiteX1" fmla="*/ 0 w 6383696"/>
                <a:gd name="connsiteY1" fmla="*/ 0 h 6409752"/>
                <a:gd name="connsiteX2" fmla="*/ 6383696 w 6383696"/>
                <a:gd name="connsiteY2" fmla="*/ 5512896 h 6409752"/>
                <a:gd name="connsiteX3" fmla="*/ 5585867 w 6383696"/>
                <a:gd name="connsiteY3" fmla="*/ 6409752 h 6409752"/>
                <a:gd name="connsiteX4" fmla="*/ 0 w 6383696"/>
                <a:gd name="connsiteY4" fmla="*/ 6408000 h 6409752"/>
                <a:gd name="connsiteX0" fmla="*/ 0 w 6393454"/>
                <a:gd name="connsiteY0" fmla="*/ 6408000 h 6409752"/>
                <a:gd name="connsiteX1" fmla="*/ 0 w 6393454"/>
                <a:gd name="connsiteY1" fmla="*/ 0 h 6409752"/>
                <a:gd name="connsiteX2" fmla="*/ 6393454 w 6393454"/>
                <a:gd name="connsiteY2" fmla="*/ 5535020 h 6409752"/>
                <a:gd name="connsiteX3" fmla="*/ 5585867 w 6393454"/>
                <a:gd name="connsiteY3" fmla="*/ 6409752 h 6409752"/>
                <a:gd name="connsiteX4" fmla="*/ 0 w 6393454"/>
                <a:gd name="connsiteY4" fmla="*/ 6408000 h 6409752"/>
                <a:gd name="connsiteX0" fmla="*/ 0 w 6393454"/>
                <a:gd name="connsiteY0" fmla="*/ 6408000 h 6409752"/>
                <a:gd name="connsiteX1" fmla="*/ 758 w 6393454"/>
                <a:gd name="connsiteY1" fmla="*/ 2320699 h 6409752"/>
                <a:gd name="connsiteX2" fmla="*/ 0 w 6393454"/>
                <a:gd name="connsiteY2" fmla="*/ 0 h 6409752"/>
                <a:gd name="connsiteX3" fmla="*/ 6393454 w 6393454"/>
                <a:gd name="connsiteY3" fmla="*/ 5535020 h 6409752"/>
                <a:gd name="connsiteX4" fmla="*/ 5585867 w 6393454"/>
                <a:gd name="connsiteY4" fmla="*/ 6409752 h 6409752"/>
                <a:gd name="connsiteX5" fmla="*/ 0 w 6393454"/>
                <a:gd name="connsiteY5" fmla="*/ 6408000 h 6409752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1613 w 6395067"/>
                <a:gd name="connsiteY0" fmla="*/ 5551728 h 5553480"/>
                <a:gd name="connsiteX1" fmla="*/ 2371 w 6395067"/>
                <a:gd name="connsiteY1" fmla="*/ 1464427 h 5553480"/>
                <a:gd name="connsiteX2" fmla="*/ 1373759 w 6395067"/>
                <a:gd name="connsiteY2" fmla="*/ 0 h 5553480"/>
                <a:gd name="connsiteX3" fmla="*/ 6395067 w 6395067"/>
                <a:gd name="connsiteY3" fmla="*/ 4678748 h 5553480"/>
                <a:gd name="connsiteX4" fmla="*/ 5587480 w 6395067"/>
                <a:gd name="connsiteY4" fmla="*/ 5553480 h 5553480"/>
                <a:gd name="connsiteX5" fmla="*/ 1613 w 6395067"/>
                <a:gd name="connsiteY5" fmla="*/ 5551728 h 5553480"/>
                <a:gd name="connsiteX0" fmla="*/ 1613 w 6395067"/>
                <a:gd name="connsiteY0" fmla="*/ 5551727 h 5553479"/>
                <a:gd name="connsiteX1" fmla="*/ 2371 w 6395067"/>
                <a:gd name="connsiteY1" fmla="*/ 1464426 h 5553479"/>
                <a:gd name="connsiteX2" fmla="*/ 1373759 w 6395067"/>
                <a:gd name="connsiteY2" fmla="*/ 0 h 5553479"/>
                <a:gd name="connsiteX3" fmla="*/ 6395067 w 6395067"/>
                <a:gd name="connsiteY3" fmla="*/ 4678747 h 5553479"/>
                <a:gd name="connsiteX4" fmla="*/ 5587480 w 6395067"/>
                <a:gd name="connsiteY4" fmla="*/ 5553479 h 5553479"/>
                <a:gd name="connsiteX5" fmla="*/ 1613 w 6395067"/>
                <a:gd name="connsiteY5" fmla="*/ 5551727 h 5553479"/>
                <a:gd name="connsiteX0" fmla="*/ 1613 w 6389976"/>
                <a:gd name="connsiteY0" fmla="*/ 5551727 h 5553479"/>
                <a:gd name="connsiteX1" fmla="*/ 2371 w 6389976"/>
                <a:gd name="connsiteY1" fmla="*/ 1464426 h 5553479"/>
                <a:gd name="connsiteX2" fmla="*/ 1373759 w 6389976"/>
                <a:gd name="connsiteY2" fmla="*/ 0 h 5553479"/>
                <a:gd name="connsiteX3" fmla="*/ 6389976 w 6389976"/>
                <a:gd name="connsiteY3" fmla="*/ 4684206 h 5553479"/>
                <a:gd name="connsiteX4" fmla="*/ 5587480 w 6389976"/>
                <a:gd name="connsiteY4" fmla="*/ 5553479 h 5553479"/>
                <a:gd name="connsiteX5" fmla="*/ 1613 w 6389976"/>
                <a:gd name="connsiteY5" fmla="*/ 5551727 h 5553479"/>
                <a:gd name="connsiteX0" fmla="*/ 1613 w 6395842"/>
                <a:gd name="connsiteY0" fmla="*/ 5551727 h 5553479"/>
                <a:gd name="connsiteX1" fmla="*/ 2371 w 6395842"/>
                <a:gd name="connsiteY1" fmla="*/ 1464426 h 5553479"/>
                <a:gd name="connsiteX2" fmla="*/ 1373759 w 6395842"/>
                <a:gd name="connsiteY2" fmla="*/ 0 h 5553479"/>
                <a:gd name="connsiteX3" fmla="*/ 6395842 w 6395842"/>
                <a:gd name="connsiteY3" fmla="*/ 4682819 h 5553479"/>
                <a:gd name="connsiteX4" fmla="*/ 5587480 w 6395842"/>
                <a:gd name="connsiteY4" fmla="*/ 5553479 h 5553479"/>
                <a:gd name="connsiteX5" fmla="*/ 1613 w 6395842"/>
                <a:gd name="connsiteY5" fmla="*/ 5551727 h 5553479"/>
                <a:gd name="connsiteX0" fmla="*/ 1613 w 6395842"/>
                <a:gd name="connsiteY0" fmla="*/ 5551727 h 5558370"/>
                <a:gd name="connsiteX1" fmla="*/ 2371 w 6395842"/>
                <a:gd name="connsiteY1" fmla="*/ 1464426 h 5558370"/>
                <a:gd name="connsiteX2" fmla="*/ 1373759 w 6395842"/>
                <a:gd name="connsiteY2" fmla="*/ 0 h 5558370"/>
                <a:gd name="connsiteX3" fmla="*/ 6395842 w 6395842"/>
                <a:gd name="connsiteY3" fmla="*/ 4682819 h 5558370"/>
                <a:gd name="connsiteX4" fmla="*/ 5582919 w 6395842"/>
                <a:gd name="connsiteY4" fmla="*/ 5558370 h 5558370"/>
                <a:gd name="connsiteX5" fmla="*/ 1613 w 6395842"/>
                <a:gd name="connsiteY5" fmla="*/ 5551727 h 5558370"/>
                <a:gd name="connsiteX0" fmla="*/ 1613 w 6398288"/>
                <a:gd name="connsiteY0" fmla="*/ 5551727 h 5558370"/>
                <a:gd name="connsiteX1" fmla="*/ 2371 w 6398288"/>
                <a:gd name="connsiteY1" fmla="*/ 1464426 h 5558370"/>
                <a:gd name="connsiteX2" fmla="*/ 1373759 w 6398288"/>
                <a:gd name="connsiteY2" fmla="*/ 0 h 5558370"/>
                <a:gd name="connsiteX3" fmla="*/ 6398288 w 6398288"/>
                <a:gd name="connsiteY3" fmla="*/ 4685100 h 5558370"/>
                <a:gd name="connsiteX4" fmla="*/ 5582919 w 6398288"/>
                <a:gd name="connsiteY4" fmla="*/ 5558370 h 5558370"/>
                <a:gd name="connsiteX5" fmla="*/ 1613 w 6398288"/>
                <a:gd name="connsiteY5" fmla="*/ 5551727 h 5558370"/>
                <a:gd name="connsiteX0" fmla="*/ 1613 w 6398288"/>
                <a:gd name="connsiteY0" fmla="*/ 5551727 h 8476429"/>
                <a:gd name="connsiteX1" fmla="*/ 2371 w 6398288"/>
                <a:gd name="connsiteY1" fmla="*/ 1464426 h 8476429"/>
                <a:gd name="connsiteX2" fmla="*/ 1373759 w 6398288"/>
                <a:gd name="connsiteY2" fmla="*/ 0 h 8476429"/>
                <a:gd name="connsiteX3" fmla="*/ 6398288 w 6398288"/>
                <a:gd name="connsiteY3" fmla="*/ 4685100 h 8476429"/>
                <a:gd name="connsiteX4" fmla="*/ 2851339 w 6398288"/>
                <a:gd name="connsiteY4" fmla="*/ 8476429 h 8476429"/>
                <a:gd name="connsiteX5" fmla="*/ 5582919 w 6398288"/>
                <a:gd name="connsiteY5" fmla="*/ 5558370 h 8476429"/>
                <a:gd name="connsiteX6" fmla="*/ 1613 w 6398288"/>
                <a:gd name="connsiteY6" fmla="*/ 5551727 h 8476429"/>
                <a:gd name="connsiteX0" fmla="*/ 1613 w 5582919"/>
                <a:gd name="connsiteY0" fmla="*/ 5551727 h 8476429"/>
                <a:gd name="connsiteX1" fmla="*/ 2371 w 5582919"/>
                <a:gd name="connsiteY1" fmla="*/ 1464426 h 8476429"/>
                <a:gd name="connsiteX2" fmla="*/ 1373759 w 5582919"/>
                <a:gd name="connsiteY2" fmla="*/ 0 h 8476429"/>
                <a:gd name="connsiteX3" fmla="*/ 2239168 w 5582919"/>
                <a:gd name="connsiteY3" fmla="*/ 7833804 h 8476429"/>
                <a:gd name="connsiteX4" fmla="*/ 2851339 w 5582919"/>
                <a:gd name="connsiteY4" fmla="*/ 8476429 h 8476429"/>
                <a:gd name="connsiteX5" fmla="*/ 5582919 w 5582919"/>
                <a:gd name="connsiteY5" fmla="*/ 5558370 h 8476429"/>
                <a:gd name="connsiteX6" fmla="*/ 1613 w 5582919"/>
                <a:gd name="connsiteY6" fmla="*/ 5551727 h 8476429"/>
                <a:gd name="connsiteX0" fmla="*/ 2169283 w 7750589"/>
                <a:gd name="connsiteY0" fmla="*/ 4087301 h 7012003"/>
                <a:gd name="connsiteX1" fmla="*/ 2170041 w 7750589"/>
                <a:gd name="connsiteY1" fmla="*/ 0 h 7012003"/>
                <a:gd name="connsiteX2" fmla="*/ 0 w 7750589"/>
                <a:gd name="connsiteY2" fmla="*/ 2333292 h 7012003"/>
                <a:gd name="connsiteX3" fmla="*/ 4406838 w 7750589"/>
                <a:gd name="connsiteY3" fmla="*/ 6369378 h 7012003"/>
                <a:gd name="connsiteX4" fmla="*/ 5019009 w 7750589"/>
                <a:gd name="connsiteY4" fmla="*/ 7012003 h 7012003"/>
                <a:gd name="connsiteX5" fmla="*/ 7750589 w 7750589"/>
                <a:gd name="connsiteY5" fmla="*/ 4093944 h 7012003"/>
                <a:gd name="connsiteX6" fmla="*/ 2169283 w 7750589"/>
                <a:gd name="connsiteY6" fmla="*/ 4087301 h 7012003"/>
                <a:gd name="connsiteX0" fmla="*/ 2169283 w 7750589"/>
                <a:gd name="connsiteY0" fmla="*/ 4087301 h 7016555"/>
                <a:gd name="connsiteX1" fmla="*/ 2170041 w 7750589"/>
                <a:gd name="connsiteY1" fmla="*/ 0 h 7016555"/>
                <a:gd name="connsiteX2" fmla="*/ 0 w 7750589"/>
                <a:gd name="connsiteY2" fmla="*/ 2333292 h 7016555"/>
                <a:gd name="connsiteX3" fmla="*/ 4406838 w 7750589"/>
                <a:gd name="connsiteY3" fmla="*/ 6369378 h 7016555"/>
                <a:gd name="connsiteX4" fmla="*/ 5023890 w 7750589"/>
                <a:gd name="connsiteY4" fmla="*/ 7016555 h 7016555"/>
                <a:gd name="connsiteX5" fmla="*/ 7750589 w 7750589"/>
                <a:gd name="connsiteY5" fmla="*/ 4093944 h 7016555"/>
                <a:gd name="connsiteX6" fmla="*/ 2169283 w 7750589"/>
                <a:gd name="connsiteY6" fmla="*/ 4087301 h 7016555"/>
                <a:gd name="connsiteX0" fmla="*/ 2169283 w 7750589"/>
                <a:gd name="connsiteY0" fmla="*/ 4087301 h 7016555"/>
                <a:gd name="connsiteX1" fmla="*/ 2170041 w 7750589"/>
                <a:gd name="connsiteY1" fmla="*/ 0 h 7016555"/>
                <a:gd name="connsiteX2" fmla="*/ 0 w 7750589"/>
                <a:gd name="connsiteY2" fmla="*/ 2333292 h 7016555"/>
                <a:gd name="connsiteX3" fmla="*/ 5023890 w 7750589"/>
                <a:gd name="connsiteY3" fmla="*/ 7016555 h 7016555"/>
                <a:gd name="connsiteX4" fmla="*/ 7750589 w 7750589"/>
                <a:gd name="connsiteY4" fmla="*/ 4093944 h 7016555"/>
                <a:gd name="connsiteX5" fmla="*/ 2169283 w 7750589"/>
                <a:gd name="connsiteY5" fmla="*/ 4087301 h 70165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50589" h="7016555">
                  <a:moveTo>
                    <a:pt x="2169283" y="4087301"/>
                  </a:moveTo>
                  <a:cubicBezTo>
                    <a:pt x="2165151" y="2871696"/>
                    <a:pt x="2170294" y="773566"/>
                    <a:pt x="2170041" y="0"/>
                  </a:cubicBezTo>
                  <a:lnTo>
                    <a:pt x="0" y="2333292"/>
                  </a:lnTo>
                  <a:lnTo>
                    <a:pt x="5023890" y="7016555"/>
                  </a:lnTo>
                  <a:lnTo>
                    <a:pt x="7750589" y="4093944"/>
                  </a:lnTo>
                  <a:lnTo>
                    <a:pt x="2169283" y="4087301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cxnSp>
        <p:nvCxnSpPr>
          <p:cNvPr id="9" name="Connecteur droit 8"/>
          <p:cNvCxnSpPr/>
          <p:nvPr userDrawn="1"/>
        </p:nvCxnSpPr>
        <p:spPr>
          <a:xfrm>
            <a:off x="198000" y="2501550"/>
            <a:ext cx="2664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198000" y="4534790"/>
            <a:ext cx="2664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Image 2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7384" y="6434571"/>
            <a:ext cx="1342568" cy="201600"/>
          </a:xfrm>
          <a:prstGeom prst="rect">
            <a:avLst/>
          </a:prstGeom>
        </p:spPr>
      </p:pic>
      <p:pic>
        <p:nvPicPr>
          <p:cNvPr id="16" name="Espace réservé pour une image  9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8" name="Espace réservé pour une image  8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" b="11"/>
          <a:stretch>
            <a:fillRect/>
          </a:stretch>
        </p:blipFill>
        <p:spPr>
          <a:xfrm>
            <a:off x="7096480" y="6237312"/>
            <a:ext cx="1796000" cy="432000"/>
          </a:xfrm>
          <a:prstGeom prst="rect">
            <a:avLst/>
          </a:prstGeom>
        </p:spPr>
      </p:pic>
      <p:sp>
        <p:nvSpPr>
          <p:cNvPr id="17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107504" y="2950316"/>
            <a:ext cx="2844000" cy="529885"/>
          </a:xfrm>
        </p:spPr>
        <p:txBody>
          <a:bodyPr wrap="square" tIns="82800">
            <a:spAutoFit/>
          </a:bodyPr>
          <a:lstStyle>
            <a:lvl1pPr marL="0" indent="0" algn="ctr">
              <a:buNone/>
              <a:defRPr sz="2600" b="1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10" hasCustomPrompt="1"/>
          </p:nvPr>
        </p:nvSpPr>
        <p:spPr>
          <a:xfrm>
            <a:off x="108186" y="3420004"/>
            <a:ext cx="2844000" cy="338554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 sz="1600" b="0"/>
            </a:lvl1pPr>
          </a:lstStyle>
          <a:p>
            <a:pPr lvl="0"/>
            <a:r>
              <a:rPr lang="fr-FR" dirty="0" err="1" smtClean="0"/>
              <a:t>tROISIEME</a:t>
            </a:r>
            <a:r>
              <a:rPr lang="fr-FR" dirty="0" smtClean="0"/>
              <a:t> niveau</a:t>
            </a:r>
          </a:p>
        </p:txBody>
      </p:sp>
      <p:sp>
        <p:nvSpPr>
          <p:cNvPr id="20" name="Titre 12"/>
          <p:cNvSpPr>
            <a:spLocks noGrp="1"/>
          </p:cNvSpPr>
          <p:nvPr>
            <p:ph type="title" hasCustomPrompt="1"/>
          </p:nvPr>
        </p:nvSpPr>
        <p:spPr>
          <a:xfrm>
            <a:off x="108186" y="2537550"/>
            <a:ext cx="2844000" cy="630942"/>
          </a:xfrm>
        </p:spPr>
        <p:txBody>
          <a:bodyPr wrap="square">
            <a:spAutoFit/>
          </a:bodyPr>
          <a:lstStyle>
            <a:lvl1pPr algn="ctr">
              <a:defRPr sz="3500" baseline="0"/>
            </a:lvl1pPr>
          </a:lstStyle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1" hasCustomPrompt="1"/>
          </p:nvPr>
        </p:nvSpPr>
        <p:spPr>
          <a:xfrm>
            <a:off x="234000" y="4597200"/>
            <a:ext cx="2592000" cy="704008"/>
          </a:xfr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 sz="1000" b="0">
                <a:solidFill>
                  <a:schemeClr val="tx1"/>
                </a:solidFill>
              </a:defRPr>
            </a:lvl1pPr>
          </a:lstStyle>
          <a:p>
            <a:pPr algn="ctr">
              <a:spcAft>
                <a:spcPts val="300"/>
              </a:spcAft>
            </a:pPr>
            <a:r>
              <a:rPr lang="fr-FR" sz="1000" cap="all" baseline="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00 MOIS 2017</a:t>
            </a:r>
          </a:p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lang="fr-FR" sz="1000" dirty="0" smtClean="0"/>
              <a:t>DIRECTION XXX</a:t>
            </a:r>
            <a:r>
              <a:rPr lang="fr-FR" sz="1000" dirty="0" smtClean="0">
                <a:solidFill>
                  <a:schemeClr val="tx1"/>
                </a:solidFill>
              </a:rPr>
              <a:t> -</a:t>
            </a:r>
            <a:r>
              <a:rPr lang="fr-FR" sz="1000" dirty="0" smtClean="0"/>
              <a:t> </a:t>
            </a:r>
            <a:r>
              <a:rPr lang="fr-FR" sz="1000" baseline="0" dirty="0" smtClean="0">
                <a:solidFill>
                  <a:schemeClr val="tx1"/>
                </a:solidFill>
                <a:latin typeface="+mn-lt"/>
                <a:cs typeface="Arial"/>
              </a:rPr>
              <a:t>CAISSE D’</a:t>
            </a:r>
            <a:r>
              <a:rPr lang="fr-FR" sz="1000" dirty="0" smtClean="0">
                <a:cs typeface="Arial"/>
              </a:rPr>
              <a:t>E</a:t>
            </a:r>
            <a:r>
              <a:rPr lang="fr-FR" sz="1000" baseline="0" dirty="0" smtClean="0">
                <a:solidFill>
                  <a:schemeClr val="tx1"/>
                </a:solidFill>
                <a:latin typeface="+mn-lt"/>
                <a:cs typeface="Arial"/>
              </a:rPr>
              <a:t>PARGNE XXX</a:t>
            </a:r>
            <a:endParaRPr lang="fr-FR" sz="1000" dirty="0" smtClean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9642056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 visuel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4" name="Groupe 3"/>
          <p:cNvGrpSpPr/>
          <p:nvPr userDrawn="1"/>
        </p:nvGrpSpPr>
        <p:grpSpPr>
          <a:xfrm>
            <a:off x="-1991224" y="-645963"/>
            <a:ext cx="12871062" cy="7750589"/>
            <a:chOff x="-1991224" y="-645963"/>
            <a:chExt cx="12871062" cy="7750589"/>
          </a:xfrm>
          <a:solidFill>
            <a:schemeClr val="bg1"/>
          </a:solidFill>
        </p:grpSpPr>
        <p:sp>
          <p:nvSpPr>
            <p:cNvPr id="14" name="Triangle rectangle 13"/>
            <p:cNvSpPr>
              <a:spLocks noChangeAspect="1"/>
            </p:cNvSpPr>
            <p:nvPr userDrawn="1"/>
          </p:nvSpPr>
          <p:spPr>
            <a:xfrm rot="13620000">
              <a:off x="-2411183" y="855294"/>
              <a:ext cx="6398288" cy="5558370"/>
            </a:xfrm>
            <a:custGeom>
              <a:avLst/>
              <a:gdLst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408000 w 6408000"/>
                <a:gd name="connsiteY2" fmla="*/ 6408000 h 6408000"/>
                <a:gd name="connsiteX3" fmla="*/ 0 w 6408000"/>
                <a:gd name="connsiteY3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035925 w 6408000"/>
                <a:gd name="connsiteY2" fmla="*/ 6025742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383696 w 6408000"/>
                <a:gd name="connsiteY2" fmla="*/ 5512896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383696"/>
                <a:gd name="connsiteY0" fmla="*/ 6408000 h 6409752"/>
                <a:gd name="connsiteX1" fmla="*/ 0 w 6383696"/>
                <a:gd name="connsiteY1" fmla="*/ 0 h 6409752"/>
                <a:gd name="connsiteX2" fmla="*/ 6383696 w 6383696"/>
                <a:gd name="connsiteY2" fmla="*/ 5512896 h 6409752"/>
                <a:gd name="connsiteX3" fmla="*/ 5585867 w 6383696"/>
                <a:gd name="connsiteY3" fmla="*/ 6409752 h 6409752"/>
                <a:gd name="connsiteX4" fmla="*/ 0 w 6383696"/>
                <a:gd name="connsiteY4" fmla="*/ 6408000 h 6409752"/>
                <a:gd name="connsiteX0" fmla="*/ 0 w 6393454"/>
                <a:gd name="connsiteY0" fmla="*/ 6408000 h 6409752"/>
                <a:gd name="connsiteX1" fmla="*/ 0 w 6393454"/>
                <a:gd name="connsiteY1" fmla="*/ 0 h 6409752"/>
                <a:gd name="connsiteX2" fmla="*/ 6393454 w 6393454"/>
                <a:gd name="connsiteY2" fmla="*/ 5535020 h 6409752"/>
                <a:gd name="connsiteX3" fmla="*/ 5585867 w 6393454"/>
                <a:gd name="connsiteY3" fmla="*/ 6409752 h 6409752"/>
                <a:gd name="connsiteX4" fmla="*/ 0 w 6393454"/>
                <a:gd name="connsiteY4" fmla="*/ 6408000 h 6409752"/>
                <a:gd name="connsiteX0" fmla="*/ 0 w 6393454"/>
                <a:gd name="connsiteY0" fmla="*/ 6408000 h 6409752"/>
                <a:gd name="connsiteX1" fmla="*/ 758 w 6393454"/>
                <a:gd name="connsiteY1" fmla="*/ 2320699 h 6409752"/>
                <a:gd name="connsiteX2" fmla="*/ 0 w 6393454"/>
                <a:gd name="connsiteY2" fmla="*/ 0 h 6409752"/>
                <a:gd name="connsiteX3" fmla="*/ 6393454 w 6393454"/>
                <a:gd name="connsiteY3" fmla="*/ 5535020 h 6409752"/>
                <a:gd name="connsiteX4" fmla="*/ 5585867 w 6393454"/>
                <a:gd name="connsiteY4" fmla="*/ 6409752 h 6409752"/>
                <a:gd name="connsiteX5" fmla="*/ 0 w 6393454"/>
                <a:gd name="connsiteY5" fmla="*/ 6408000 h 6409752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1613 w 6395067"/>
                <a:gd name="connsiteY0" fmla="*/ 5551728 h 5553480"/>
                <a:gd name="connsiteX1" fmla="*/ 2371 w 6395067"/>
                <a:gd name="connsiteY1" fmla="*/ 1464427 h 5553480"/>
                <a:gd name="connsiteX2" fmla="*/ 1373759 w 6395067"/>
                <a:gd name="connsiteY2" fmla="*/ 0 h 5553480"/>
                <a:gd name="connsiteX3" fmla="*/ 6395067 w 6395067"/>
                <a:gd name="connsiteY3" fmla="*/ 4678748 h 5553480"/>
                <a:gd name="connsiteX4" fmla="*/ 5587480 w 6395067"/>
                <a:gd name="connsiteY4" fmla="*/ 5553480 h 5553480"/>
                <a:gd name="connsiteX5" fmla="*/ 1613 w 6395067"/>
                <a:gd name="connsiteY5" fmla="*/ 5551728 h 5553480"/>
                <a:gd name="connsiteX0" fmla="*/ 1613 w 6395067"/>
                <a:gd name="connsiteY0" fmla="*/ 5551727 h 5553479"/>
                <a:gd name="connsiteX1" fmla="*/ 2371 w 6395067"/>
                <a:gd name="connsiteY1" fmla="*/ 1464426 h 5553479"/>
                <a:gd name="connsiteX2" fmla="*/ 1373759 w 6395067"/>
                <a:gd name="connsiteY2" fmla="*/ 0 h 5553479"/>
                <a:gd name="connsiteX3" fmla="*/ 6395067 w 6395067"/>
                <a:gd name="connsiteY3" fmla="*/ 4678747 h 5553479"/>
                <a:gd name="connsiteX4" fmla="*/ 5587480 w 6395067"/>
                <a:gd name="connsiteY4" fmla="*/ 5553479 h 5553479"/>
                <a:gd name="connsiteX5" fmla="*/ 1613 w 6395067"/>
                <a:gd name="connsiteY5" fmla="*/ 5551727 h 5553479"/>
                <a:gd name="connsiteX0" fmla="*/ 1613 w 6389976"/>
                <a:gd name="connsiteY0" fmla="*/ 5551727 h 5553479"/>
                <a:gd name="connsiteX1" fmla="*/ 2371 w 6389976"/>
                <a:gd name="connsiteY1" fmla="*/ 1464426 h 5553479"/>
                <a:gd name="connsiteX2" fmla="*/ 1373759 w 6389976"/>
                <a:gd name="connsiteY2" fmla="*/ 0 h 5553479"/>
                <a:gd name="connsiteX3" fmla="*/ 6389976 w 6389976"/>
                <a:gd name="connsiteY3" fmla="*/ 4684206 h 5553479"/>
                <a:gd name="connsiteX4" fmla="*/ 5587480 w 6389976"/>
                <a:gd name="connsiteY4" fmla="*/ 5553479 h 5553479"/>
                <a:gd name="connsiteX5" fmla="*/ 1613 w 6389976"/>
                <a:gd name="connsiteY5" fmla="*/ 5551727 h 5553479"/>
                <a:gd name="connsiteX0" fmla="*/ 1613 w 6395842"/>
                <a:gd name="connsiteY0" fmla="*/ 5551727 h 5553479"/>
                <a:gd name="connsiteX1" fmla="*/ 2371 w 6395842"/>
                <a:gd name="connsiteY1" fmla="*/ 1464426 h 5553479"/>
                <a:gd name="connsiteX2" fmla="*/ 1373759 w 6395842"/>
                <a:gd name="connsiteY2" fmla="*/ 0 h 5553479"/>
                <a:gd name="connsiteX3" fmla="*/ 6395842 w 6395842"/>
                <a:gd name="connsiteY3" fmla="*/ 4682819 h 5553479"/>
                <a:gd name="connsiteX4" fmla="*/ 5587480 w 6395842"/>
                <a:gd name="connsiteY4" fmla="*/ 5553479 h 5553479"/>
                <a:gd name="connsiteX5" fmla="*/ 1613 w 6395842"/>
                <a:gd name="connsiteY5" fmla="*/ 5551727 h 5553479"/>
                <a:gd name="connsiteX0" fmla="*/ 1613 w 6395842"/>
                <a:gd name="connsiteY0" fmla="*/ 5551727 h 5558370"/>
                <a:gd name="connsiteX1" fmla="*/ 2371 w 6395842"/>
                <a:gd name="connsiteY1" fmla="*/ 1464426 h 5558370"/>
                <a:gd name="connsiteX2" fmla="*/ 1373759 w 6395842"/>
                <a:gd name="connsiteY2" fmla="*/ 0 h 5558370"/>
                <a:gd name="connsiteX3" fmla="*/ 6395842 w 6395842"/>
                <a:gd name="connsiteY3" fmla="*/ 4682819 h 5558370"/>
                <a:gd name="connsiteX4" fmla="*/ 5582919 w 6395842"/>
                <a:gd name="connsiteY4" fmla="*/ 5558370 h 5558370"/>
                <a:gd name="connsiteX5" fmla="*/ 1613 w 6395842"/>
                <a:gd name="connsiteY5" fmla="*/ 5551727 h 5558370"/>
                <a:gd name="connsiteX0" fmla="*/ 1613 w 6398288"/>
                <a:gd name="connsiteY0" fmla="*/ 5551727 h 5558370"/>
                <a:gd name="connsiteX1" fmla="*/ 2371 w 6398288"/>
                <a:gd name="connsiteY1" fmla="*/ 1464426 h 5558370"/>
                <a:gd name="connsiteX2" fmla="*/ 1373759 w 6398288"/>
                <a:gd name="connsiteY2" fmla="*/ 0 h 5558370"/>
                <a:gd name="connsiteX3" fmla="*/ 6398288 w 6398288"/>
                <a:gd name="connsiteY3" fmla="*/ 4685100 h 5558370"/>
                <a:gd name="connsiteX4" fmla="*/ 5582919 w 6398288"/>
                <a:gd name="connsiteY4" fmla="*/ 5558370 h 5558370"/>
                <a:gd name="connsiteX5" fmla="*/ 1613 w 6398288"/>
                <a:gd name="connsiteY5" fmla="*/ 5551727 h 55583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98288" h="5558370">
                  <a:moveTo>
                    <a:pt x="1613" y="5551727"/>
                  </a:moveTo>
                  <a:cubicBezTo>
                    <a:pt x="-2519" y="4336122"/>
                    <a:pt x="2624" y="2237992"/>
                    <a:pt x="2371" y="1464426"/>
                  </a:cubicBezTo>
                  <a:lnTo>
                    <a:pt x="1373759" y="0"/>
                  </a:lnTo>
                  <a:lnTo>
                    <a:pt x="6398288" y="4685100"/>
                  </a:lnTo>
                  <a:lnTo>
                    <a:pt x="5582919" y="5558370"/>
                  </a:lnTo>
                  <a:lnTo>
                    <a:pt x="1613" y="5551727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5" name="Triangle rectangle 13"/>
            <p:cNvSpPr>
              <a:spLocks noChangeAspect="1"/>
            </p:cNvSpPr>
            <p:nvPr userDrawn="1"/>
          </p:nvSpPr>
          <p:spPr>
            <a:xfrm rot="13620000">
              <a:off x="3496266" y="-278946"/>
              <a:ext cx="7750589" cy="7016555"/>
            </a:xfrm>
            <a:custGeom>
              <a:avLst/>
              <a:gdLst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408000 w 6408000"/>
                <a:gd name="connsiteY2" fmla="*/ 6408000 h 6408000"/>
                <a:gd name="connsiteX3" fmla="*/ 0 w 6408000"/>
                <a:gd name="connsiteY3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035925 w 6408000"/>
                <a:gd name="connsiteY2" fmla="*/ 6025742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383696 w 6408000"/>
                <a:gd name="connsiteY2" fmla="*/ 5512896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383696"/>
                <a:gd name="connsiteY0" fmla="*/ 6408000 h 6409752"/>
                <a:gd name="connsiteX1" fmla="*/ 0 w 6383696"/>
                <a:gd name="connsiteY1" fmla="*/ 0 h 6409752"/>
                <a:gd name="connsiteX2" fmla="*/ 6383696 w 6383696"/>
                <a:gd name="connsiteY2" fmla="*/ 5512896 h 6409752"/>
                <a:gd name="connsiteX3" fmla="*/ 5585867 w 6383696"/>
                <a:gd name="connsiteY3" fmla="*/ 6409752 h 6409752"/>
                <a:gd name="connsiteX4" fmla="*/ 0 w 6383696"/>
                <a:gd name="connsiteY4" fmla="*/ 6408000 h 6409752"/>
                <a:gd name="connsiteX0" fmla="*/ 0 w 6393454"/>
                <a:gd name="connsiteY0" fmla="*/ 6408000 h 6409752"/>
                <a:gd name="connsiteX1" fmla="*/ 0 w 6393454"/>
                <a:gd name="connsiteY1" fmla="*/ 0 h 6409752"/>
                <a:gd name="connsiteX2" fmla="*/ 6393454 w 6393454"/>
                <a:gd name="connsiteY2" fmla="*/ 5535020 h 6409752"/>
                <a:gd name="connsiteX3" fmla="*/ 5585867 w 6393454"/>
                <a:gd name="connsiteY3" fmla="*/ 6409752 h 6409752"/>
                <a:gd name="connsiteX4" fmla="*/ 0 w 6393454"/>
                <a:gd name="connsiteY4" fmla="*/ 6408000 h 6409752"/>
                <a:gd name="connsiteX0" fmla="*/ 0 w 6393454"/>
                <a:gd name="connsiteY0" fmla="*/ 6408000 h 6409752"/>
                <a:gd name="connsiteX1" fmla="*/ 758 w 6393454"/>
                <a:gd name="connsiteY1" fmla="*/ 2320699 h 6409752"/>
                <a:gd name="connsiteX2" fmla="*/ 0 w 6393454"/>
                <a:gd name="connsiteY2" fmla="*/ 0 h 6409752"/>
                <a:gd name="connsiteX3" fmla="*/ 6393454 w 6393454"/>
                <a:gd name="connsiteY3" fmla="*/ 5535020 h 6409752"/>
                <a:gd name="connsiteX4" fmla="*/ 5585867 w 6393454"/>
                <a:gd name="connsiteY4" fmla="*/ 6409752 h 6409752"/>
                <a:gd name="connsiteX5" fmla="*/ 0 w 6393454"/>
                <a:gd name="connsiteY5" fmla="*/ 6408000 h 6409752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1613 w 6395067"/>
                <a:gd name="connsiteY0" fmla="*/ 5551728 h 5553480"/>
                <a:gd name="connsiteX1" fmla="*/ 2371 w 6395067"/>
                <a:gd name="connsiteY1" fmla="*/ 1464427 h 5553480"/>
                <a:gd name="connsiteX2" fmla="*/ 1373759 w 6395067"/>
                <a:gd name="connsiteY2" fmla="*/ 0 h 5553480"/>
                <a:gd name="connsiteX3" fmla="*/ 6395067 w 6395067"/>
                <a:gd name="connsiteY3" fmla="*/ 4678748 h 5553480"/>
                <a:gd name="connsiteX4" fmla="*/ 5587480 w 6395067"/>
                <a:gd name="connsiteY4" fmla="*/ 5553480 h 5553480"/>
                <a:gd name="connsiteX5" fmla="*/ 1613 w 6395067"/>
                <a:gd name="connsiteY5" fmla="*/ 5551728 h 5553480"/>
                <a:gd name="connsiteX0" fmla="*/ 1613 w 6395067"/>
                <a:gd name="connsiteY0" fmla="*/ 5551727 h 5553479"/>
                <a:gd name="connsiteX1" fmla="*/ 2371 w 6395067"/>
                <a:gd name="connsiteY1" fmla="*/ 1464426 h 5553479"/>
                <a:gd name="connsiteX2" fmla="*/ 1373759 w 6395067"/>
                <a:gd name="connsiteY2" fmla="*/ 0 h 5553479"/>
                <a:gd name="connsiteX3" fmla="*/ 6395067 w 6395067"/>
                <a:gd name="connsiteY3" fmla="*/ 4678747 h 5553479"/>
                <a:gd name="connsiteX4" fmla="*/ 5587480 w 6395067"/>
                <a:gd name="connsiteY4" fmla="*/ 5553479 h 5553479"/>
                <a:gd name="connsiteX5" fmla="*/ 1613 w 6395067"/>
                <a:gd name="connsiteY5" fmla="*/ 5551727 h 5553479"/>
                <a:gd name="connsiteX0" fmla="*/ 1613 w 6389976"/>
                <a:gd name="connsiteY0" fmla="*/ 5551727 h 5553479"/>
                <a:gd name="connsiteX1" fmla="*/ 2371 w 6389976"/>
                <a:gd name="connsiteY1" fmla="*/ 1464426 h 5553479"/>
                <a:gd name="connsiteX2" fmla="*/ 1373759 w 6389976"/>
                <a:gd name="connsiteY2" fmla="*/ 0 h 5553479"/>
                <a:gd name="connsiteX3" fmla="*/ 6389976 w 6389976"/>
                <a:gd name="connsiteY3" fmla="*/ 4684206 h 5553479"/>
                <a:gd name="connsiteX4" fmla="*/ 5587480 w 6389976"/>
                <a:gd name="connsiteY4" fmla="*/ 5553479 h 5553479"/>
                <a:gd name="connsiteX5" fmla="*/ 1613 w 6389976"/>
                <a:gd name="connsiteY5" fmla="*/ 5551727 h 5553479"/>
                <a:gd name="connsiteX0" fmla="*/ 1613 w 6395842"/>
                <a:gd name="connsiteY0" fmla="*/ 5551727 h 5553479"/>
                <a:gd name="connsiteX1" fmla="*/ 2371 w 6395842"/>
                <a:gd name="connsiteY1" fmla="*/ 1464426 h 5553479"/>
                <a:gd name="connsiteX2" fmla="*/ 1373759 w 6395842"/>
                <a:gd name="connsiteY2" fmla="*/ 0 h 5553479"/>
                <a:gd name="connsiteX3" fmla="*/ 6395842 w 6395842"/>
                <a:gd name="connsiteY3" fmla="*/ 4682819 h 5553479"/>
                <a:gd name="connsiteX4" fmla="*/ 5587480 w 6395842"/>
                <a:gd name="connsiteY4" fmla="*/ 5553479 h 5553479"/>
                <a:gd name="connsiteX5" fmla="*/ 1613 w 6395842"/>
                <a:gd name="connsiteY5" fmla="*/ 5551727 h 5553479"/>
                <a:gd name="connsiteX0" fmla="*/ 1613 w 6395842"/>
                <a:gd name="connsiteY0" fmla="*/ 5551727 h 5558370"/>
                <a:gd name="connsiteX1" fmla="*/ 2371 w 6395842"/>
                <a:gd name="connsiteY1" fmla="*/ 1464426 h 5558370"/>
                <a:gd name="connsiteX2" fmla="*/ 1373759 w 6395842"/>
                <a:gd name="connsiteY2" fmla="*/ 0 h 5558370"/>
                <a:gd name="connsiteX3" fmla="*/ 6395842 w 6395842"/>
                <a:gd name="connsiteY3" fmla="*/ 4682819 h 5558370"/>
                <a:gd name="connsiteX4" fmla="*/ 5582919 w 6395842"/>
                <a:gd name="connsiteY4" fmla="*/ 5558370 h 5558370"/>
                <a:gd name="connsiteX5" fmla="*/ 1613 w 6395842"/>
                <a:gd name="connsiteY5" fmla="*/ 5551727 h 5558370"/>
                <a:gd name="connsiteX0" fmla="*/ 1613 w 6398288"/>
                <a:gd name="connsiteY0" fmla="*/ 5551727 h 5558370"/>
                <a:gd name="connsiteX1" fmla="*/ 2371 w 6398288"/>
                <a:gd name="connsiteY1" fmla="*/ 1464426 h 5558370"/>
                <a:gd name="connsiteX2" fmla="*/ 1373759 w 6398288"/>
                <a:gd name="connsiteY2" fmla="*/ 0 h 5558370"/>
                <a:gd name="connsiteX3" fmla="*/ 6398288 w 6398288"/>
                <a:gd name="connsiteY3" fmla="*/ 4685100 h 5558370"/>
                <a:gd name="connsiteX4" fmla="*/ 5582919 w 6398288"/>
                <a:gd name="connsiteY4" fmla="*/ 5558370 h 5558370"/>
                <a:gd name="connsiteX5" fmla="*/ 1613 w 6398288"/>
                <a:gd name="connsiteY5" fmla="*/ 5551727 h 5558370"/>
                <a:gd name="connsiteX0" fmla="*/ 1613 w 6398288"/>
                <a:gd name="connsiteY0" fmla="*/ 5551727 h 8476429"/>
                <a:gd name="connsiteX1" fmla="*/ 2371 w 6398288"/>
                <a:gd name="connsiteY1" fmla="*/ 1464426 h 8476429"/>
                <a:gd name="connsiteX2" fmla="*/ 1373759 w 6398288"/>
                <a:gd name="connsiteY2" fmla="*/ 0 h 8476429"/>
                <a:gd name="connsiteX3" fmla="*/ 6398288 w 6398288"/>
                <a:gd name="connsiteY3" fmla="*/ 4685100 h 8476429"/>
                <a:gd name="connsiteX4" fmla="*/ 2851339 w 6398288"/>
                <a:gd name="connsiteY4" fmla="*/ 8476429 h 8476429"/>
                <a:gd name="connsiteX5" fmla="*/ 5582919 w 6398288"/>
                <a:gd name="connsiteY5" fmla="*/ 5558370 h 8476429"/>
                <a:gd name="connsiteX6" fmla="*/ 1613 w 6398288"/>
                <a:gd name="connsiteY6" fmla="*/ 5551727 h 8476429"/>
                <a:gd name="connsiteX0" fmla="*/ 1613 w 5582919"/>
                <a:gd name="connsiteY0" fmla="*/ 5551727 h 8476429"/>
                <a:gd name="connsiteX1" fmla="*/ 2371 w 5582919"/>
                <a:gd name="connsiteY1" fmla="*/ 1464426 h 8476429"/>
                <a:gd name="connsiteX2" fmla="*/ 1373759 w 5582919"/>
                <a:gd name="connsiteY2" fmla="*/ 0 h 8476429"/>
                <a:gd name="connsiteX3" fmla="*/ 2239168 w 5582919"/>
                <a:gd name="connsiteY3" fmla="*/ 7833804 h 8476429"/>
                <a:gd name="connsiteX4" fmla="*/ 2851339 w 5582919"/>
                <a:gd name="connsiteY4" fmla="*/ 8476429 h 8476429"/>
                <a:gd name="connsiteX5" fmla="*/ 5582919 w 5582919"/>
                <a:gd name="connsiteY5" fmla="*/ 5558370 h 8476429"/>
                <a:gd name="connsiteX6" fmla="*/ 1613 w 5582919"/>
                <a:gd name="connsiteY6" fmla="*/ 5551727 h 8476429"/>
                <a:gd name="connsiteX0" fmla="*/ 2169283 w 7750589"/>
                <a:gd name="connsiteY0" fmla="*/ 4087301 h 7012003"/>
                <a:gd name="connsiteX1" fmla="*/ 2170041 w 7750589"/>
                <a:gd name="connsiteY1" fmla="*/ 0 h 7012003"/>
                <a:gd name="connsiteX2" fmla="*/ 0 w 7750589"/>
                <a:gd name="connsiteY2" fmla="*/ 2333292 h 7012003"/>
                <a:gd name="connsiteX3" fmla="*/ 4406838 w 7750589"/>
                <a:gd name="connsiteY3" fmla="*/ 6369378 h 7012003"/>
                <a:gd name="connsiteX4" fmla="*/ 5019009 w 7750589"/>
                <a:gd name="connsiteY4" fmla="*/ 7012003 h 7012003"/>
                <a:gd name="connsiteX5" fmla="*/ 7750589 w 7750589"/>
                <a:gd name="connsiteY5" fmla="*/ 4093944 h 7012003"/>
                <a:gd name="connsiteX6" fmla="*/ 2169283 w 7750589"/>
                <a:gd name="connsiteY6" fmla="*/ 4087301 h 7012003"/>
                <a:gd name="connsiteX0" fmla="*/ 2169283 w 7750589"/>
                <a:gd name="connsiteY0" fmla="*/ 4087301 h 7016555"/>
                <a:gd name="connsiteX1" fmla="*/ 2170041 w 7750589"/>
                <a:gd name="connsiteY1" fmla="*/ 0 h 7016555"/>
                <a:gd name="connsiteX2" fmla="*/ 0 w 7750589"/>
                <a:gd name="connsiteY2" fmla="*/ 2333292 h 7016555"/>
                <a:gd name="connsiteX3" fmla="*/ 4406838 w 7750589"/>
                <a:gd name="connsiteY3" fmla="*/ 6369378 h 7016555"/>
                <a:gd name="connsiteX4" fmla="*/ 5023890 w 7750589"/>
                <a:gd name="connsiteY4" fmla="*/ 7016555 h 7016555"/>
                <a:gd name="connsiteX5" fmla="*/ 7750589 w 7750589"/>
                <a:gd name="connsiteY5" fmla="*/ 4093944 h 7016555"/>
                <a:gd name="connsiteX6" fmla="*/ 2169283 w 7750589"/>
                <a:gd name="connsiteY6" fmla="*/ 4087301 h 7016555"/>
                <a:gd name="connsiteX0" fmla="*/ 2169283 w 7750589"/>
                <a:gd name="connsiteY0" fmla="*/ 4087301 h 7016555"/>
                <a:gd name="connsiteX1" fmla="*/ 2170041 w 7750589"/>
                <a:gd name="connsiteY1" fmla="*/ 0 h 7016555"/>
                <a:gd name="connsiteX2" fmla="*/ 0 w 7750589"/>
                <a:gd name="connsiteY2" fmla="*/ 2333292 h 7016555"/>
                <a:gd name="connsiteX3" fmla="*/ 5023890 w 7750589"/>
                <a:gd name="connsiteY3" fmla="*/ 7016555 h 7016555"/>
                <a:gd name="connsiteX4" fmla="*/ 7750589 w 7750589"/>
                <a:gd name="connsiteY4" fmla="*/ 4093944 h 7016555"/>
                <a:gd name="connsiteX5" fmla="*/ 2169283 w 7750589"/>
                <a:gd name="connsiteY5" fmla="*/ 4087301 h 70165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50589" h="7016555">
                  <a:moveTo>
                    <a:pt x="2169283" y="4087301"/>
                  </a:moveTo>
                  <a:cubicBezTo>
                    <a:pt x="2165151" y="2871696"/>
                    <a:pt x="2170294" y="773566"/>
                    <a:pt x="2170041" y="0"/>
                  </a:cubicBezTo>
                  <a:lnTo>
                    <a:pt x="0" y="2333292"/>
                  </a:lnTo>
                  <a:lnTo>
                    <a:pt x="5023890" y="7016555"/>
                  </a:lnTo>
                  <a:lnTo>
                    <a:pt x="7750589" y="4093944"/>
                  </a:lnTo>
                  <a:lnTo>
                    <a:pt x="2169283" y="4087301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cxnSp>
        <p:nvCxnSpPr>
          <p:cNvPr id="9" name="Connecteur droit 8"/>
          <p:cNvCxnSpPr/>
          <p:nvPr userDrawn="1"/>
        </p:nvCxnSpPr>
        <p:spPr>
          <a:xfrm>
            <a:off x="198000" y="2501550"/>
            <a:ext cx="2664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198000" y="4534790"/>
            <a:ext cx="2664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Image 2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7384" y="6434571"/>
            <a:ext cx="1342568" cy="201600"/>
          </a:xfrm>
          <a:prstGeom prst="rect">
            <a:avLst/>
          </a:prstGeom>
        </p:spPr>
      </p:pic>
      <p:pic>
        <p:nvPicPr>
          <p:cNvPr id="16" name="Espace réservé pour une image  9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8" name="Espace réservé pour une image  8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" b="11"/>
          <a:stretch>
            <a:fillRect/>
          </a:stretch>
        </p:blipFill>
        <p:spPr>
          <a:xfrm>
            <a:off x="7096480" y="6237312"/>
            <a:ext cx="1796000" cy="432000"/>
          </a:xfrm>
          <a:prstGeom prst="rect">
            <a:avLst/>
          </a:prstGeom>
        </p:spPr>
      </p:pic>
      <p:sp>
        <p:nvSpPr>
          <p:cNvPr id="17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107504" y="2950316"/>
            <a:ext cx="2844000" cy="529885"/>
          </a:xfrm>
        </p:spPr>
        <p:txBody>
          <a:bodyPr wrap="square" tIns="82800">
            <a:spAutoFit/>
          </a:bodyPr>
          <a:lstStyle>
            <a:lvl1pPr marL="0" indent="0" algn="ctr">
              <a:buNone/>
              <a:defRPr sz="2600" b="1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10" hasCustomPrompt="1"/>
          </p:nvPr>
        </p:nvSpPr>
        <p:spPr>
          <a:xfrm>
            <a:off x="108186" y="3420004"/>
            <a:ext cx="2844000" cy="338554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 sz="1600" b="0"/>
            </a:lvl1pPr>
          </a:lstStyle>
          <a:p>
            <a:pPr lvl="0"/>
            <a:r>
              <a:rPr lang="fr-FR" dirty="0" err="1" smtClean="0"/>
              <a:t>tROISIEME</a:t>
            </a:r>
            <a:r>
              <a:rPr lang="fr-FR" dirty="0" smtClean="0"/>
              <a:t> niveau</a:t>
            </a:r>
          </a:p>
        </p:txBody>
      </p:sp>
      <p:sp>
        <p:nvSpPr>
          <p:cNvPr id="20" name="Titre 12"/>
          <p:cNvSpPr>
            <a:spLocks noGrp="1"/>
          </p:cNvSpPr>
          <p:nvPr>
            <p:ph type="title" hasCustomPrompt="1"/>
          </p:nvPr>
        </p:nvSpPr>
        <p:spPr>
          <a:xfrm>
            <a:off x="108186" y="2537550"/>
            <a:ext cx="2844000" cy="630942"/>
          </a:xfrm>
        </p:spPr>
        <p:txBody>
          <a:bodyPr wrap="square">
            <a:spAutoFit/>
          </a:bodyPr>
          <a:lstStyle>
            <a:lvl1pPr algn="ctr">
              <a:defRPr sz="3500" baseline="0"/>
            </a:lvl1pPr>
          </a:lstStyle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1" hasCustomPrompt="1"/>
          </p:nvPr>
        </p:nvSpPr>
        <p:spPr>
          <a:xfrm>
            <a:off x="234000" y="4597200"/>
            <a:ext cx="2592000" cy="704008"/>
          </a:xfr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 sz="1000" b="0">
                <a:solidFill>
                  <a:schemeClr val="tx1"/>
                </a:solidFill>
              </a:defRPr>
            </a:lvl1pPr>
          </a:lstStyle>
          <a:p>
            <a:pPr algn="ctr">
              <a:spcAft>
                <a:spcPts val="300"/>
              </a:spcAft>
            </a:pPr>
            <a:r>
              <a:rPr lang="fr-FR" sz="1000" cap="all" baseline="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00 MOIS 2017</a:t>
            </a:r>
          </a:p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lang="fr-FR" sz="1000" dirty="0" smtClean="0"/>
              <a:t>DIRECTION XXX</a:t>
            </a:r>
            <a:r>
              <a:rPr lang="fr-FR" sz="1000" dirty="0" smtClean="0">
                <a:solidFill>
                  <a:schemeClr val="tx1"/>
                </a:solidFill>
              </a:rPr>
              <a:t> -</a:t>
            </a:r>
            <a:r>
              <a:rPr lang="fr-FR" sz="1000" dirty="0" smtClean="0"/>
              <a:t> </a:t>
            </a:r>
            <a:r>
              <a:rPr lang="fr-FR" sz="1000" baseline="0" dirty="0" smtClean="0">
                <a:solidFill>
                  <a:schemeClr val="tx1"/>
                </a:solidFill>
                <a:latin typeface="+mn-lt"/>
                <a:cs typeface="Arial"/>
              </a:rPr>
              <a:t>CAISSE D’</a:t>
            </a:r>
            <a:r>
              <a:rPr lang="fr-FR" sz="1000" dirty="0" smtClean="0">
                <a:cs typeface="Arial"/>
              </a:rPr>
              <a:t>E</a:t>
            </a:r>
            <a:r>
              <a:rPr lang="fr-FR" sz="1000" baseline="0" dirty="0" smtClean="0">
                <a:solidFill>
                  <a:schemeClr val="tx1"/>
                </a:solidFill>
                <a:latin typeface="+mn-lt"/>
                <a:cs typeface="Arial"/>
              </a:rPr>
              <a:t>PARGNE XXX</a:t>
            </a:r>
            <a:endParaRPr lang="fr-FR" sz="1000" dirty="0" smtClean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2741127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 visuel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4" name="Groupe 3"/>
          <p:cNvGrpSpPr/>
          <p:nvPr userDrawn="1"/>
        </p:nvGrpSpPr>
        <p:grpSpPr>
          <a:xfrm>
            <a:off x="-1991224" y="-645963"/>
            <a:ext cx="12871062" cy="7750589"/>
            <a:chOff x="-1991224" y="-645963"/>
            <a:chExt cx="12871062" cy="7750589"/>
          </a:xfrm>
          <a:solidFill>
            <a:schemeClr val="bg1"/>
          </a:solidFill>
        </p:grpSpPr>
        <p:sp>
          <p:nvSpPr>
            <p:cNvPr id="14" name="Triangle rectangle 13"/>
            <p:cNvSpPr>
              <a:spLocks noChangeAspect="1"/>
            </p:cNvSpPr>
            <p:nvPr userDrawn="1"/>
          </p:nvSpPr>
          <p:spPr>
            <a:xfrm rot="13620000">
              <a:off x="-2411183" y="855294"/>
              <a:ext cx="6398288" cy="5558370"/>
            </a:xfrm>
            <a:custGeom>
              <a:avLst/>
              <a:gdLst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408000 w 6408000"/>
                <a:gd name="connsiteY2" fmla="*/ 6408000 h 6408000"/>
                <a:gd name="connsiteX3" fmla="*/ 0 w 6408000"/>
                <a:gd name="connsiteY3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035925 w 6408000"/>
                <a:gd name="connsiteY2" fmla="*/ 6025742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383696 w 6408000"/>
                <a:gd name="connsiteY2" fmla="*/ 5512896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383696"/>
                <a:gd name="connsiteY0" fmla="*/ 6408000 h 6409752"/>
                <a:gd name="connsiteX1" fmla="*/ 0 w 6383696"/>
                <a:gd name="connsiteY1" fmla="*/ 0 h 6409752"/>
                <a:gd name="connsiteX2" fmla="*/ 6383696 w 6383696"/>
                <a:gd name="connsiteY2" fmla="*/ 5512896 h 6409752"/>
                <a:gd name="connsiteX3" fmla="*/ 5585867 w 6383696"/>
                <a:gd name="connsiteY3" fmla="*/ 6409752 h 6409752"/>
                <a:gd name="connsiteX4" fmla="*/ 0 w 6383696"/>
                <a:gd name="connsiteY4" fmla="*/ 6408000 h 6409752"/>
                <a:gd name="connsiteX0" fmla="*/ 0 w 6393454"/>
                <a:gd name="connsiteY0" fmla="*/ 6408000 h 6409752"/>
                <a:gd name="connsiteX1" fmla="*/ 0 w 6393454"/>
                <a:gd name="connsiteY1" fmla="*/ 0 h 6409752"/>
                <a:gd name="connsiteX2" fmla="*/ 6393454 w 6393454"/>
                <a:gd name="connsiteY2" fmla="*/ 5535020 h 6409752"/>
                <a:gd name="connsiteX3" fmla="*/ 5585867 w 6393454"/>
                <a:gd name="connsiteY3" fmla="*/ 6409752 h 6409752"/>
                <a:gd name="connsiteX4" fmla="*/ 0 w 6393454"/>
                <a:gd name="connsiteY4" fmla="*/ 6408000 h 6409752"/>
                <a:gd name="connsiteX0" fmla="*/ 0 w 6393454"/>
                <a:gd name="connsiteY0" fmla="*/ 6408000 h 6409752"/>
                <a:gd name="connsiteX1" fmla="*/ 758 w 6393454"/>
                <a:gd name="connsiteY1" fmla="*/ 2320699 h 6409752"/>
                <a:gd name="connsiteX2" fmla="*/ 0 w 6393454"/>
                <a:gd name="connsiteY2" fmla="*/ 0 h 6409752"/>
                <a:gd name="connsiteX3" fmla="*/ 6393454 w 6393454"/>
                <a:gd name="connsiteY3" fmla="*/ 5535020 h 6409752"/>
                <a:gd name="connsiteX4" fmla="*/ 5585867 w 6393454"/>
                <a:gd name="connsiteY4" fmla="*/ 6409752 h 6409752"/>
                <a:gd name="connsiteX5" fmla="*/ 0 w 6393454"/>
                <a:gd name="connsiteY5" fmla="*/ 6408000 h 6409752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1613 w 6395067"/>
                <a:gd name="connsiteY0" fmla="*/ 5551728 h 5553480"/>
                <a:gd name="connsiteX1" fmla="*/ 2371 w 6395067"/>
                <a:gd name="connsiteY1" fmla="*/ 1464427 h 5553480"/>
                <a:gd name="connsiteX2" fmla="*/ 1373759 w 6395067"/>
                <a:gd name="connsiteY2" fmla="*/ 0 h 5553480"/>
                <a:gd name="connsiteX3" fmla="*/ 6395067 w 6395067"/>
                <a:gd name="connsiteY3" fmla="*/ 4678748 h 5553480"/>
                <a:gd name="connsiteX4" fmla="*/ 5587480 w 6395067"/>
                <a:gd name="connsiteY4" fmla="*/ 5553480 h 5553480"/>
                <a:gd name="connsiteX5" fmla="*/ 1613 w 6395067"/>
                <a:gd name="connsiteY5" fmla="*/ 5551728 h 5553480"/>
                <a:gd name="connsiteX0" fmla="*/ 1613 w 6395067"/>
                <a:gd name="connsiteY0" fmla="*/ 5551727 h 5553479"/>
                <a:gd name="connsiteX1" fmla="*/ 2371 w 6395067"/>
                <a:gd name="connsiteY1" fmla="*/ 1464426 h 5553479"/>
                <a:gd name="connsiteX2" fmla="*/ 1373759 w 6395067"/>
                <a:gd name="connsiteY2" fmla="*/ 0 h 5553479"/>
                <a:gd name="connsiteX3" fmla="*/ 6395067 w 6395067"/>
                <a:gd name="connsiteY3" fmla="*/ 4678747 h 5553479"/>
                <a:gd name="connsiteX4" fmla="*/ 5587480 w 6395067"/>
                <a:gd name="connsiteY4" fmla="*/ 5553479 h 5553479"/>
                <a:gd name="connsiteX5" fmla="*/ 1613 w 6395067"/>
                <a:gd name="connsiteY5" fmla="*/ 5551727 h 5553479"/>
                <a:gd name="connsiteX0" fmla="*/ 1613 w 6389976"/>
                <a:gd name="connsiteY0" fmla="*/ 5551727 h 5553479"/>
                <a:gd name="connsiteX1" fmla="*/ 2371 w 6389976"/>
                <a:gd name="connsiteY1" fmla="*/ 1464426 h 5553479"/>
                <a:gd name="connsiteX2" fmla="*/ 1373759 w 6389976"/>
                <a:gd name="connsiteY2" fmla="*/ 0 h 5553479"/>
                <a:gd name="connsiteX3" fmla="*/ 6389976 w 6389976"/>
                <a:gd name="connsiteY3" fmla="*/ 4684206 h 5553479"/>
                <a:gd name="connsiteX4" fmla="*/ 5587480 w 6389976"/>
                <a:gd name="connsiteY4" fmla="*/ 5553479 h 5553479"/>
                <a:gd name="connsiteX5" fmla="*/ 1613 w 6389976"/>
                <a:gd name="connsiteY5" fmla="*/ 5551727 h 5553479"/>
                <a:gd name="connsiteX0" fmla="*/ 1613 w 6395842"/>
                <a:gd name="connsiteY0" fmla="*/ 5551727 h 5553479"/>
                <a:gd name="connsiteX1" fmla="*/ 2371 w 6395842"/>
                <a:gd name="connsiteY1" fmla="*/ 1464426 h 5553479"/>
                <a:gd name="connsiteX2" fmla="*/ 1373759 w 6395842"/>
                <a:gd name="connsiteY2" fmla="*/ 0 h 5553479"/>
                <a:gd name="connsiteX3" fmla="*/ 6395842 w 6395842"/>
                <a:gd name="connsiteY3" fmla="*/ 4682819 h 5553479"/>
                <a:gd name="connsiteX4" fmla="*/ 5587480 w 6395842"/>
                <a:gd name="connsiteY4" fmla="*/ 5553479 h 5553479"/>
                <a:gd name="connsiteX5" fmla="*/ 1613 w 6395842"/>
                <a:gd name="connsiteY5" fmla="*/ 5551727 h 5553479"/>
                <a:gd name="connsiteX0" fmla="*/ 1613 w 6395842"/>
                <a:gd name="connsiteY0" fmla="*/ 5551727 h 5558370"/>
                <a:gd name="connsiteX1" fmla="*/ 2371 w 6395842"/>
                <a:gd name="connsiteY1" fmla="*/ 1464426 h 5558370"/>
                <a:gd name="connsiteX2" fmla="*/ 1373759 w 6395842"/>
                <a:gd name="connsiteY2" fmla="*/ 0 h 5558370"/>
                <a:gd name="connsiteX3" fmla="*/ 6395842 w 6395842"/>
                <a:gd name="connsiteY3" fmla="*/ 4682819 h 5558370"/>
                <a:gd name="connsiteX4" fmla="*/ 5582919 w 6395842"/>
                <a:gd name="connsiteY4" fmla="*/ 5558370 h 5558370"/>
                <a:gd name="connsiteX5" fmla="*/ 1613 w 6395842"/>
                <a:gd name="connsiteY5" fmla="*/ 5551727 h 5558370"/>
                <a:gd name="connsiteX0" fmla="*/ 1613 w 6398288"/>
                <a:gd name="connsiteY0" fmla="*/ 5551727 h 5558370"/>
                <a:gd name="connsiteX1" fmla="*/ 2371 w 6398288"/>
                <a:gd name="connsiteY1" fmla="*/ 1464426 h 5558370"/>
                <a:gd name="connsiteX2" fmla="*/ 1373759 w 6398288"/>
                <a:gd name="connsiteY2" fmla="*/ 0 h 5558370"/>
                <a:gd name="connsiteX3" fmla="*/ 6398288 w 6398288"/>
                <a:gd name="connsiteY3" fmla="*/ 4685100 h 5558370"/>
                <a:gd name="connsiteX4" fmla="*/ 5582919 w 6398288"/>
                <a:gd name="connsiteY4" fmla="*/ 5558370 h 5558370"/>
                <a:gd name="connsiteX5" fmla="*/ 1613 w 6398288"/>
                <a:gd name="connsiteY5" fmla="*/ 5551727 h 55583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98288" h="5558370">
                  <a:moveTo>
                    <a:pt x="1613" y="5551727"/>
                  </a:moveTo>
                  <a:cubicBezTo>
                    <a:pt x="-2519" y="4336122"/>
                    <a:pt x="2624" y="2237992"/>
                    <a:pt x="2371" y="1464426"/>
                  </a:cubicBezTo>
                  <a:lnTo>
                    <a:pt x="1373759" y="0"/>
                  </a:lnTo>
                  <a:lnTo>
                    <a:pt x="6398288" y="4685100"/>
                  </a:lnTo>
                  <a:lnTo>
                    <a:pt x="5582919" y="5558370"/>
                  </a:lnTo>
                  <a:lnTo>
                    <a:pt x="1613" y="5551727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5" name="Triangle rectangle 13"/>
            <p:cNvSpPr>
              <a:spLocks noChangeAspect="1"/>
            </p:cNvSpPr>
            <p:nvPr userDrawn="1"/>
          </p:nvSpPr>
          <p:spPr>
            <a:xfrm rot="13620000">
              <a:off x="3496266" y="-278946"/>
              <a:ext cx="7750589" cy="7016555"/>
            </a:xfrm>
            <a:custGeom>
              <a:avLst/>
              <a:gdLst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408000 w 6408000"/>
                <a:gd name="connsiteY2" fmla="*/ 6408000 h 6408000"/>
                <a:gd name="connsiteX3" fmla="*/ 0 w 6408000"/>
                <a:gd name="connsiteY3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035925 w 6408000"/>
                <a:gd name="connsiteY2" fmla="*/ 6025742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383696 w 6408000"/>
                <a:gd name="connsiteY2" fmla="*/ 5512896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383696"/>
                <a:gd name="connsiteY0" fmla="*/ 6408000 h 6409752"/>
                <a:gd name="connsiteX1" fmla="*/ 0 w 6383696"/>
                <a:gd name="connsiteY1" fmla="*/ 0 h 6409752"/>
                <a:gd name="connsiteX2" fmla="*/ 6383696 w 6383696"/>
                <a:gd name="connsiteY2" fmla="*/ 5512896 h 6409752"/>
                <a:gd name="connsiteX3" fmla="*/ 5585867 w 6383696"/>
                <a:gd name="connsiteY3" fmla="*/ 6409752 h 6409752"/>
                <a:gd name="connsiteX4" fmla="*/ 0 w 6383696"/>
                <a:gd name="connsiteY4" fmla="*/ 6408000 h 6409752"/>
                <a:gd name="connsiteX0" fmla="*/ 0 w 6393454"/>
                <a:gd name="connsiteY0" fmla="*/ 6408000 h 6409752"/>
                <a:gd name="connsiteX1" fmla="*/ 0 w 6393454"/>
                <a:gd name="connsiteY1" fmla="*/ 0 h 6409752"/>
                <a:gd name="connsiteX2" fmla="*/ 6393454 w 6393454"/>
                <a:gd name="connsiteY2" fmla="*/ 5535020 h 6409752"/>
                <a:gd name="connsiteX3" fmla="*/ 5585867 w 6393454"/>
                <a:gd name="connsiteY3" fmla="*/ 6409752 h 6409752"/>
                <a:gd name="connsiteX4" fmla="*/ 0 w 6393454"/>
                <a:gd name="connsiteY4" fmla="*/ 6408000 h 6409752"/>
                <a:gd name="connsiteX0" fmla="*/ 0 w 6393454"/>
                <a:gd name="connsiteY0" fmla="*/ 6408000 h 6409752"/>
                <a:gd name="connsiteX1" fmla="*/ 758 w 6393454"/>
                <a:gd name="connsiteY1" fmla="*/ 2320699 h 6409752"/>
                <a:gd name="connsiteX2" fmla="*/ 0 w 6393454"/>
                <a:gd name="connsiteY2" fmla="*/ 0 h 6409752"/>
                <a:gd name="connsiteX3" fmla="*/ 6393454 w 6393454"/>
                <a:gd name="connsiteY3" fmla="*/ 5535020 h 6409752"/>
                <a:gd name="connsiteX4" fmla="*/ 5585867 w 6393454"/>
                <a:gd name="connsiteY4" fmla="*/ 6409752 h 6409752"/>
                <a:gd name="connsiteX5" fmla="*/ 0 w 6393454"/>
                <a:gd name="connsiteY5" fmla="*/ 6408000 h 6409752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1613 w 6395067"/>
                <a:gd name="connsiteY0" fmla="*/ 5551728 h 5553480"/>
                <a:gd name="connsiteX1" fmla="*/ 2371 w 6395067"/>
                <a:gd name="connsiteY1" fmla="*/ 1464427 h 5553480"/>
                <a:gd name="connsiteX2" fmla="*/ 1373759 w 6395067"/>
                <a:gd name="connsiteY2" fmla="*/ 0 h 5553480"/>
                <a:gd name="connsiteX3" fmla="*/ 6395067 w 6395067"/>
                <a:gd name="connsiteY3" fmla="*/ 4678748 h 5553480"/>
                <a:gd name="connsiteX4" fmla="*/ 5587480 w 6395067"/>
                <a:gd name="connsiteY4" fmla="*/ 5553480 h 5553480"/>
                <a:gd name="connsiteX5" fmla="*/ 1613 w 6395067"/>
                <a:gd name="connsiteY5" fmla="*/ 5551728 h 5553480"/>
                <a:gd name="connsiteX0" fmla="*/ 1613 w 6395067"/>
                <a:gd name="connsiteY0" fmla="*/ 5551727 h 5553479"/>
                <a:gd name="connsiteX1" fmla="*/ 2371 w 6395067"/>
                <a:gd name="connsiteY1" fmla="*/ 1464426 h 5553479"/>
                <a:gd name="connsiteX2" fmla="*/ 1373759 w 6395067"/>
                <a:gd name="connsiteY2" fmla="*/ 0 h 5553479"/>
                <a:gd name="connsiteX3" fmla="*/ 6395067 w 6395067"/>
                <a:gd name="connsiteY3" fmla="*/ 4678747 h 5553479"/>
                <a:gd name="connsiteX4" fmla="*/ 5587480 w 6395067"/>
                <a:gd name="connsiteY4" fmla="*/ 5553479 h 5553479"/>
                <a:gd name="connsiteX5" fmla="*/ 1613 w 6395067"/>
                <a:gd name="connsiteY5" fmla="*/ 5551727 h 5553479"/>
                <a:gd name="connsiteX0" fmla="*/ 1613 w 6389976"/>
                <a:gd name="connsiteY0" fmla="*/ 5551727 h 5553479"/>
                <a:gd name="connsiteX1" fmla="*/ 2371 w 6389976"/>
                <a:gd name="connsiteY1" fmla="*/ 1464426 h 5553479"/>
                <a:gd name="connsiteX2" fmla="*/ 1373759 w 6389976"/>
                <a:gd name="connsiteY2" fmla="*/ 0 h 5553479"/>
                <a:gd name="connsiteX3" fmla="*/ 6389976 w 6389976"/>
                <a:gd name="connsiteY3" fmla="*/ 4684206 h 5553479"/>
                <a:gd name="connsiteX4" fmla="*/ 5587480 w 6389976"/>
                <a:gd name="connsiteY4" fmla="*/ 5553479 h 5553479"/>
                <a:gd name="connsiteX5" fmla="*/ 1613 w 6389976"/>
                <a:gd name="connsiteY5" fmla="*/ 5551727 h 5553479"/>
                <a:gd name="connsiteX0" fmla="*/ 1613 w 6395842"/>
                <a:gd name="connsiteY0" fmla="*/ 5551727 h 5553479"/>
                <a:gd name="connsiteX1" fmla="*/ 2371 w 6395842"/>
                <a:gd name="connsiteY1" fmla="*/ 1464426 h 5553479"/>
                <a:gd name="connsiteX2" fmla="*/ 1373759 w 6395842"/>
                <a:gd name="connsiteY2" fmla="*/ 0 h 5553479"/>
                <a:gd name="connsiteX3" fmla="*/ 6395842 w 6395842"/>
                <a:gd name="connsiteY3" fmla="*/ 4682819 h 5553479"/>
                <a:gd name="connsiteX4" fmla="*/ 5587480 w 6395842"/>
                <a:gd name="connsiteY4" fmla="*/ 5553479 h 5553479"/>
                <a:gd name="connsiteX5" fmla="*/ 1613 w 6395842"/>
                <a:gd name="connsiteY5" fmla="*/ 5551727 h 5553479"/>
                <a:gd name="connsiteX0" fmla="*/ 1613 w 6395842"/>
                <a:gd name="connsiteY0" fmla="*/ 5551727 h 5558370"/>
                <a:gd name="connsiteX1" fmla="*/ 2371 w 6395842"/>
                <a:gd name="connsiteY1" fmla="*/ 1464426 h 5558370"/>
                <a:gd name="connsiteX2" fmla="*/ 1373759 w 6395842"/>
                <a:gd name="connsiteY2" fmla="*/ 0 h 5558370"/>
                <a:gd name="connsiteX3" fmla="*/ 6395842 w 6395842"/>
                <a:gd name="connsiteY3" fmla="*/ 4682819 h 5558370"/>
                <a:gd name="connsiteX4" fmla="*/ 5582919 w 6395842"/>
                <a:gd name="connsiteY4" fmla="*/ 5558370 h 5558370"/>
                <a:gd name="connsiteX5" fmla="*/ 1613 w 6395842"/>
                <a:gd name="connsiteY5" fmla="*/ 5551727 h 5558370"/>
                <a:gd name="connsiteX0" fmla="*/ 1613 w 6398288"/>
                <a:gd name="connsiteY0" fmla="*/ 5551727 h 5558370"/>
                <a:gd name="connsiteX1" fmla="*/ 2371 w 6398288"/>
                <a:gd name="connsiteY1" fmla="*/ 1464426 h 5558370"/>
                <a:gd name="connsiteX2" fmla="*/ 1373759 w 6398288"/>
                <a:gd name="connsiteY2" fmla="*/ 0 h 5558370"/>
                <a:gd name="connsiteX3" fmla="*/ 6398288 w 6398288"/>
                <a:gd name="connsiteY3" fmla="*/ 4685100 h 5558370"/>
                <a:gd name="connsiteX4" fmla="*/ 5582919 w 6398288"/>
                <a:gd name="connsiteY4" fmla="*/ 5558370 h 5558370"/>
                <a:gd name="connsiteX5" fmla="*/ 1613 w 6398288"/>
                <a:gd name="connsiteY5" fmla="*/ 5551727 h 5558370"/>
                <a:gd name="connsiteX0" fmla="*/ 1613 w 6398288"/>
                <a:gd name="connsiteY0" fmla="*/ 5551727 h 8476429"/>
                <a:gd name="connsiteX1" fmla="*/ 2371 w 6398288"/>
                <a:gd name="connsiteY1" fmla="*/ 1464426 h 8476429"/>
                <a:gd name="connsiteX2" fmla="*/ 1373759 w 6398288"/>
                <a:gd name="connsiteY2" fmla="*/ 0 h 8476429"/>
                <a:gd name="connsiteX3" fmla="*/ 6398288 w 6398288"/>
                <a:gd name="connsiteY3" fmla="*/ 4685100 h 8476429"/>
                <a:gd name="connsiteX4" fmla="*/ 2851339 w 6398288"/>
                <a:gd name="connsiteY4" fmla="*/ 8476429 h 8476429"/>
                <a:gd name="connsiteX5" fmla="*/ 5582919 w 6398288"/>
                <a:gd name="connsiteY5" fmla="*/ 5558370 h 8476429"/>
                <a:gd name="connsiteX6" fmla="*/ 1613 w 6398288"/>
                <a:gd name="connsiteY6" fmla="*/ 5551727 h 8476429"/>
                <a:gd name="connsiteX0" fmla="*/ 1613 w 5582919"/>
                <a:gd name="connsiteY0" fmla="*/ 5551727 h 8476429"/>
                <a:gd name="connsiteX1" fmla="*/ 2371 w 5582919"/>
                <a:gd name="connsiteY1" fmla="*/ 1464426 h 8476429"/>
                <a:gd name="connsiteX2" fmla="*/ 1373759 w 5582919"/>
                <a:gd name="connsiteY2" fmla="*/ 0 h 8476429"/>
                <a:gd name="connsiteX3" fmla="*/ 2239168 w 5582919"/>
                <a:gd name="connsiteY3" fmla="*/ 7833804 h 8476429"/>
                <a:gd name="connsiteX4" fmla="*/ 2851339 w 5582919"/>
                <a:gd name="connsiteY4" fmla="*/ 8476429 h 8476429"/>
                <a:gd name="connsiteX5" fmla="*/ 5582919 w 5582919"/>
                <a:gd name="connsiteY5" fmla="*/ 5558370 h 8476429"/>
                <a:gd name="connsiteX6" fmla="*/ 1613 w 5582919"/>
                <a:gd name="connsiteY6" fmla="*/ 5551727 h 8476429"/>
                <a:gd name="connsiteX0" fmla="*/ 2169283 w 7750589"/>
                <a:gd name="connsiteY0" fmla="*/ 4087301 h 7012003"/>
                <a:gd name="connsiteX1" fmla="*/ 2170041 w 7750589"/>
                <a:gd name="connsiteY1" fmla="*/ 0 h 7012003"/>
                <a:gd name="connsiteX2" fmla="*/ 0 w 7750589"/>
                <a:gd name="connsiteY2" fmla="*/ 2333292 h 7012003"/>
                <a:gd name="connsiteX3" fmla="*/ 4406838 w 7750589"/>
                <a:gd name="connsiteY3" fmla="*/ 6369378 h 7012003"/>
                <a:gd name="connsiteX4" fmla="*/ 5019009 w 7750589"/>
                <a:gd name="connsiteY4" fmla="*/ 7012003 h 7012003"/>
                <a:gd name="connsiteX5" fmla="*/ 7750589 w 7750589"/>
                <a:gd name="connsiteY5" fmla="*/ 4093944 h 7012003"/>
                <a:gd name="connsiteX6" fmla="*/ 2169283 w 7750589"/>
                <a:gd name="connsiteY6" fmla="*/ 4087301 h 7012003"/>
                <a:gd name="connsiteX0" fmla="*/ 2169283 w 7750589"/>
                <a:gd name="connsiteY0" fmla="*/ 4087301 h 7016555"/>
                <a:gd name="connsiteX1" fmla="*/ 2170041 w 7750589"/>
                <a:gd name="connsiteY1" fmla="*/ 0 h 7016555"/>
                <a:gd name="connsiteX2" fmla="*/ 0 w 7750589"/>
                <a:gd name="connsiteY2" fmla="*/ 2333292 h 7016555"/>
                <a:gd name="connsiteX3" fmla="*/ 4406838 w 7750589"/>
                <a:gd name="connsiteY3" fmla="*/ 6369378 h 7016555"/>
                <a:gd name="connsiteX4" fmla="*/ 5023890 w 7750589"/>
                <a:gd name="connsiteY4" fmla="*/ 7016555 h 7016555"/>
                <a:gd name="connsiteX5" fmla="*/ 7750589 w 7750589"/>
                <a:gd name="connsiteY5" fmla="*/ 4093944 h 7016555"/>
                <a:gd name="connsiteX6" fmla="*/ 2169283 w 7750589"/>
                <a:gd name="connsiteY6" fmla="*/ 4087301 h 7016555"/>
                <a:gd name="connsiteX0" fmla="*/ 2169283 w 7750589"/>
                <a:gd name="connsiteY0" fmla="*/ 4087301 h 7016555"/>
                <a:gd name="connsiteX1" fmla="*/ 2170041 w 7750589"/>
                <a:gd name="connsiteY1" fmla="*/ 0 h 7016555"/>
                <a:gd name="connsiteX2" fmla="*/ 0 w 7750589"/>
                <a:gd name="connsiteY2" fmla="*/ 2333292 h 7016555"/>
                <a:gd name="connsiteX3" fmla="*/ 5023890 w 7750589"/>
                <a:gd name="connsiteY3" fmla="*/ 7016555 h 7016555"/>
                <a:gd name="connsiteX4" fmla="*/ 7750589 w 7750589"/>
                <a:gd name="connsiteY4" fmla="*/ 4093944 h 7016555"/>
                <a:gd name="connsiteX5" fmla="*/ 2169283 w 7750589"/>
                <a:gd name="connsiteY5" fmla="*/ 4087301 h 70165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50589" h="7016555">
                  <a:moveTo>
                    <a:pt x="2169283" y="4087301"/>
                  </a:moveTo>
                  <a:cubicBezTo>
                    <a:pt x="2165151" y="2871696"/>
                    <a:pt x="2170294" y="773566"/>
                    <a:pt x="2170041" y="0"/>
                  </a:cubicBezTo>
                  <a:lnTo>
                    <a:pt x="0" y="2333292"/>
                  </a:lnTo>
                  <a:lnTo>
                    <a:pt x="5023890" y="7016555"/>
                  </a:lnTo>
                  <a:lnTo>
                    <a:pt x="7750589" y="4093944"/>
                  </a:lnTo>
                  <a:lnTo>
                    <a:pt x="2169283" y="4087301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cxnSp>
        <p:nvCxnSpPr>
          <p:cNvPr id="9" name="Connecteur droit 8"/>
          <p:cNvCxnSpPr/>
          <p:nvPr userDrawn="1"/>
        </p:nvCxnSpPr>
        <p:spPr>
          <a:xfrm>
            <a:off x="198000" y="2501550"/>
            <a:ext cx="2664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198000" y="4534790"/>
            <a:ext cx="2664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Image 2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7384" y="6434571"/>
            <a:ext cx="1342568" cy="201600"/>
          </a:xfrm>
          <a:prstGeom prst="rect">
            <a:avLst/>
          </a:prstGeom>
        </p:spPr>
      </p:pic>
      <p:pic>
        <p:nvPicPr>
          <p:cNvPr id="16" name="Espace réservé pour une image  9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8" name="Espace réservé pour une image  8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" b="11"/>
          <a:stretch>
            <a:fillRect/>
          </a:stretch>
        </p:blipFill>
        <p:spPr>
          <a:xfrm>
            <a:off x="7096480" y="6237312"/>
            <a:ext cx="1796000" cy="432000"/>
          </a:xfrm>
          <a:prstGeom prst="rect">
            <a:avLst/>
          </a:prstGeom>
        </p:spPr>
      </p:pic>
      <p:sp>
        <p:nvSpPr>
          <p:cNvPr id="17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107504" y="2950316"/>
            <a:ext cx="2844000" cy="529885"/>
          </a:xfrm>
        </p:spPr>
        <p:txBody>
          <a:bodyPr wrap="square" tIns="82800">
            <a:spAutoFit/>
          </a:bodyPr>
          <a:lstStyle>
            <a:lvl1pPr marL="0" indent="0" algn="ctr">
              <a:buNone/>
              <a:defRPr sz="2600" b="1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10" hasCustomPrompt="1"/>
          </p:nvPr>
        </p:nvSpPr>
        <p:spPr>
          <a:xfrm>
            <a:off x="108186" y="3420004"/>
            <a:ext cx="2844000" cy="338554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 sz="1600" b="0"/>
            </a:lvl1pPr>
          </a:lstStyle>
          <a:p>
            <a:pPr lvl="0"/>
            <a:r>
              <a:rPr lang="fr-FR" dirty="0" err="1" smtClean="0"/>
              <a:t>tROISIEME</a:t>
            </a:r>
            <a:r>
              <a:rPr lang="fr-FR" dirty="0" smtClean="0"/>
              <a:t> niveau</a:t>
            </a:r>
          </a:p>
        </p:txBody>
      </p:sp>
      <p:sp>
        <p:nvSpPr>
          <p:cNvPr id="20" name="Titre 12"/>
          <p:cNvSpPr>
            <a:spLocks noGrp="1"/>
          </p:cNvSpPr>
          <p:nvPr>
            <p:ph type="title" hasCustomPrompt="1"/>
          </p:nvPr>
        </p:nvSpPr>
        <p:spPr>
          <a:xfrm>
            <a:off x="108186" y="2537550"/>
            <a:ext cx="2844000" cy="630942"/>
          </a:xfrm>
        </p:spPr>
        <p:txBody>
          <a:bodyPr wrap="square">
            <a:spAutoFit/>
          </a:bodyPr>
          <a:lstStyle>
            <a:lvl1pPr algn="ctr">
              <a:defRPr sz="3500" baseline="0"/>
            </a:lvl1pPr>
          </a:lstStyle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1" hasCustomPrompt="1"/>
          </p:nvPr>
        </p:nvSpPr>
        <p:spPr>
          <a:xfrm>
            <a:off x="234000" y="4597200"/>
            <a:ext cx="2592000" cy="704008"/>
          </a:xfr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 sz="1000" b="0">
                <a:solidFill>
                  <a:schemeClr val="tx1"/>
                </a:solidFill>
              </a:defRPr>
            </a:lvl1pPr>
          </a:lstStyle>
          <a:p>
            <a:pPr algn="ctr">
              <a:spcAft>
                <a:spcPts val="300"/>
              </a:spcAft>
            </a:pPr>
            <a:r>
              <a:rPr lang="fr-FR" sz="1000" cap="all" baseline="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00 MOIS 2017</a:t>
            </a:r>
          </a:p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lang="fr-FR" sz="1000" dirty="0" smtClean="0"/>
              <a:t>DIRECTION XXX</a:t>
            </a:r>
            <a:r>
              <a:rPr lang="fr-FR" sz="1000" dirty="0" smtClean="0">
                <a:solidFill>
                  <a:schemeClr val="tx1"/>
                </a:solidFill>
              </a:rPr>
              <a:t> -</a:t>
            </a:r>
            <a:r>
              <a:rPr lang="fr-FR" sz="1000" dirty="0" smtClean="0"/>
              <a:t> </a:t>
            </a:r>
            <a:r>
              <a:rPr lang="fr-FR" sz="1000" baseline="0" dirty="0" smtClean="0">
                <a:solidFill>
                  <a:schemeClr val="tx1"/>
                </a:solidFill>
                <a:latin typeface="+mn-lt"/>
                <a:cs typeface="Arial"/>
              </a:rPr>
              <a:t>CAISSE D’</a:t>
            </a:r>
            <a:r>
              <a:rPr lang="fr-FR" sz="1000" dirty="0" smtClean="0">
                <a:cs typeface="Arial"/>
              </a:rPr>
              <a:t>E</a:t>
            </a:r>
            <a:r>
              <a:rPr lang="fr-FR" sz="1000" baseline="0" dirty="0" smtClean="0">
                <a:solidFill>
                  <a:schemeClr val="tx1"/>
                </a:solidFill>
                <a:latin typeface="+mn-lt"/>
                <a:cs typeface="Arial"/>
              </a:rPr>
              <a:t>PARGNE XXX</a:t>
            </a:r>
            <a:endParaRPr lang="fr-FR" sz="1000" dirty="0" smtClean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0830602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Page de garde visuel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4" name="Groupe 3"/>
          <p:cNvGrpSpPr/>
          <p:nvPr userDrawn="1"/>
        </p:nvGrpSpPr>
        <p:grpSpPr>
          <a:xfrm>
            <a:off x="-1991224" y="-645963"/>
            <a:ext cx="12871062" cy="7750589"/>
            <a:chOff x="-1991224" y="-645963"/>
            <a:chExt cx="12871062" cy="7750589"/>
          </a:xfrm>
          <a:solidFill>
            <a:schemeClr val="bg1"/>
          </a:solidFill>
        </p:grpSpPr>
        <p:sp>
          <p:nvSpPr>
            <p:cNvPr id="14" name="Triangle rectangle 13"/>
            <p:cNvSpPr>
              <a:spLocks noChangeAspect="1"/>
            </p:cNvSpPr>
            <p:nvPr userDrawn="1"/>
          </p:nvSpPr>
          <p:spPr>
            <a:xfrm rot="13620000">
              <a:off x="-2411183" y="855294"/>
              <a:ext cx="6398288" cy="5558370"/>
            </a:xfrm>
            <a:custGeom>
              <a:avLst/>
              <a:gdLst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408000 w 6408000"/>
                <a:gd name="connsiteY2" fmla="*/ 6408000 h 6408000"/>
                <a:gd name="connsiteX3" fmla="*/ 0 w 6408000"/>
                <a:gd name="connsiteY3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035925 w 6408000"/>
                <a:gd name="connsiteY2" fmla="*/ 6025742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383696 w 6408000"/>
                <a:gd name="connsiteY2" fmla="*/ 5512896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383696"/>
                <a:gd name="connsiteY0" fmla="*/ 6408000 h 6409752"/>
                <a:gd name="connsiteX1" fmla="*/ 0 w 6383696"/>
                <a:gd name="connsiteY1" fmla="*/ 0 h 6409752"/>
                <a:gd name="connsiteX2" fmla="*/ 6383696 w 6383696"/>
                <a:gd name="connsiteY2" fmla="*/ 5512896 h 6409752"/>
                <a:gd name="connsiteX3" fmla="*/ 5585867 w 6383696"/>
                <a:gd name="connsiteY3" fmla="*/ 6409752 h 6409752"/>
                <a:gd name="connsiteX4" fmla="*/ 0 w 6383696"/>
                <a:gd name="connsiteY4" fmla="*/ 6408000 h 6409752"/>
                <a:gd name="connsiteX0" fmla="*/ 0 w 6393454"/>
                <a:gd name="connsiteY0" fmla="*/ 6408000 h 6409752"/>
                <a:gd name="connsiteX1" fmla="*/ 0 w 6393454"/>
                <a:gd name="connsiteY1" fmla="*/ 0 h 6409752"/>
                <a:gd name="connsiteX2" fmla="*/ 6393454 w 6393454"/>
                <a:gd name="connsiteY2" fmla="*/ 5535020 h 6409752"/>
                <a:gd name="connsiteX3" fmla="*/ 5585867 w 6393454"/>
                <a:gd name="connsiteY3" fmla="*/ 6409752 h 6409752"/>
                <a:gd name="connsiteX4" fmla="*/ 0 w 6393454"/>
                <a:gd name="connsiteY4" fmla="*/ 6408000 h 6409752"/>
                <a:gd name="connsiteX0" fmla="*/ 0 w 6393454"/>
                <a:gd name="connsiteY0" fmla="*/ 6408000 h 6409752"/>
                <a:gd name="connsiteX1" fmla="*/ 758 w 6393454"/>
                <a:gd name="connsiteY1" fmla="*/ 2320699 h 6409752"/>
                <a:gd name="connsiteX2" fmla="*/ 0 w 6393454"/>
                <a:gd name="connsiteY2" fmla="*/ 0 h 6409752"/>
                <a:gd name="connsiteX3" fmla="*/ 6393454 w 6393454"/>
                <a:gd name="connsiteY3" fmla="*/ 5535020 h 6409752"/>
                <a:gd name="connsiteX4" fmla="*/ 5585867 w 6393454"/>
                <a:gd name="connsiteY4" fmla="*/ 6409752 h 6409752"/>
                <a:gd name="connsiteX5" fmla="*/ 0 w 6393454"/>
                <a:gd name="connsiteY5" fmla="*/ 6408000 h 6409752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1613 w 6395067"/>
                <a:gd name="connsiteY0" fmla="*/ 5551728 h 5553480"/>
                <a:gd name="connsiteX1" fmla="*/ 2371 w 6395067"/>
                <a:gd name="connsiteY1" fmla="*/ 1464427 h 5553480"/>
                <a:gd name="connsiteX2" fmla="*/ 1373759 w 6395067"/>
                <a:gd name="connsiteY2" fmla="*/ 0 h 5553480"/>
                <a:gd name="connsiteX3" fmla="*/ 6395067 w 6395067"/>
                <a:gd name="connsiteY3" fmla="*/ 4678748 h 5553480"/>
                <a:gd name="connsiteX4" fmla="*/ 5587480 w 6395067"/>
                <a:gd name="connsiteY4" fmla="*/ 5553480 h 5553480"/>
                <a:gd name="connsiteX5" fmla="*/ 1613 w 6395067"/>
                <a:gd name="connsiteY5" fmla="*/ 5551728 h 5553480"/>
                <a:gd name="connsiteX0" fmla="*/ 1613 w 6395067"/>
                <a:gd name="connsiteY0" fmla="*/ 5551727 h 5553479"/>
                <a:gd name="connsiteX1" fmla="*/ 2371 w 6395067"/>
                <a:gd name="connsiteY1" fmla="*/ 1464426 h 5553479"/>
                <a:gd name="connsiteX2" fmla="*/ 1373759 w 6395067"/>
                <a:gd name="connsiteY2" fmla="*/ 0 h 5553479"/>
                <a:gd name="connsiteX3" fmla="*/ 6395067 w 6395067"/>
                <a:gd name="connsiteY3" fmla="*/ 4678747 h 5553479"/>
                <a:gd name="connsiteX4" fmla="*/ 5587480 w 6395067"/>
                <a:gd name="connsiteY4" fmla="*/ 5553479 h 5553479"/>
                <a:gd name="connsiteX5" fmla="*/ 1613 w 6395067"/>
                <a:gd name="connsiteY5" fmla="*/ 5551727 h 5553479"/>
                <a:gd name="connsiteX0" fmla="*/ 1613 w 6389976"/>
                <a:gd name="connsiteY0" fmla="*/ 5551727 h 5553479"/>
                <a:gd name="connsiteX1" fmla="*/ 2371 w 6389976"/>
                <a:gd name="connsiteY1" fmla="*/ 1464426 h 5553479"/>
                <a:gd name="connsiteX2" fmla="*/ 1373759 w 6389976"/>
                <a:gd name="connsiteY2" fmla="*/ 0 h 5553479"/>
                <a:gd name="connsiteX3" fmla="*/ 6389976 w 6389976"/>
                <a:gd name="connsiteY3" fmla="*/ 4684206 h 5553479"/>
                <a:gd name="connsiteX4" fmla="*/ 5587480 w 6389976"/>
                <a:gd name="connsiteY4" fmla="*/ 5553479 h 5553479"/>
                <a:gd name="connsiteX5" fmla="*/ 1613 w 6389976"/>
                <a:gd name="connsiteY5" fmla="*/ 5551727 h 5553479"/>
                <a:gd name="connsiteX0" fmla="*/ 1613 w 6395842"/>
                <a:gd name="connsiteY0" fmla="*/ 5551727 h 5553479"/>
                <a:gd name="connsiteX1" fmla="*/ 2371 w 6395842"/>
                <a:gd name="connsiteY1" fmla="*/ 1464426 h 5553479"/>
                <a:gd name="connsiteX2" fmla="*/ 1373759 w 6395842"/>
                <a:gd name="connsiteY2" fmla="*/ 0 h 5553479"/>
                <a:gd name="connsiteX3" fmla="*/ 6395842 w 6395842"/>
                <a:gd name="connsiteY3" fmla="*/ 4682819 h 5553479"/>
                <a:gd name="connsiteX4" fmla="*/ 5587480 w 6395842"/>
                <a:gd name="connsiteY4" fmla="*/ 5553479 h 5553479"/>
                <a:gd name="connsiteX5" fmla="*/ 1613 w 6395842"/>
                <a:gd name="connsiteY5" fmla="*/ 5551727 h 5553479"/>
                <a:gd name="connsiteX0" fmla="*/ 1613 w 6395842"/>
                <a:gd name="connsiteY0" fmla="*/ 5551727 h 5558370"/>
                <a:gd name="connsiteX1" fmla="*/ 2371 w 6395842"/>
                <a:gd name="connsiteY1" fmla="*/ 1464426 h 5558370"/>
                <a:gd name="connsiteX2" fmla="*/ 1373759 w 6395842"/>
                <a:gd name="connsiteY2" fmla="*/ 0 h 5558370"/>
                <a:gd name="connsiteX3" fmla="*/ 6395842 w 6395842"/>
                <a:gd name="connsiteY3" fmla="*/ 4682819 h 5558370"/>
                <a:gd name="connsiteX4" fmla="*/ 5582919 w 6395842"/>
                <a:gd name="connsiteY4" fmla="*/ 5558370 h 5558370"/>
                <a:gd name="connsiteX5" fmla="*/ 1613 w 6395842"/>
                <a:gd name="connsiteY5" fmla="*/ 5551727 h 5558370"/>
                <a:gd name="connsiteX0" fmla="*/ 1613 w 6398288"/>
                <a:gd name="connsiteY0" fmla="*/ 5551727 h 5558370"/>
                <a:gd name="connsiteX1" fmla="*/ 2371 w 6398288"/>
                <a:gd name="connsiteY1" fmla="*/ 1464426 h 5558370"/>
                <a:gd name="connsiteX2" fmla="*/ 1373759 w 6398288"/>
                <a:gd name="connsiteY2" fmla="*/ 0 h 5558370"/>
                <a:gd name="connsiteX3" fmla="*/ 6398288 w 6398288"/>
                <a:gd name="connsiteY3" fmla="*/ 4685100 h 5558370"/>
                <a:gd name="connsiteX4" fmla="*/ 5582919 w 6398288"/>
                <a:gd name="connsiteY4" fmla="*/ 5558370 h 5558370"/>
                <a:gd name="connsiteX5" fmla="*/ 1613 w 6398288"/>
                <a:gd name="connsiteY5" fmla="*/ 5551727 h 55583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98288" h="5558370">
                  <a:moveTo>
                    <a:pt x="1613" y="5551727"/>
                  </a:moveTo>
                  <a:cubicBezTo>
                    <a:pt x="-2519" y="4336122"/>
                    <a:pt x="2624" y="2237992"/>
                    <a:pt x="2371" y="1464426"/>
                  </a:cubicBezTo>
                  <a:lnTo>
                    <a:pt x="1373759" y="0"/>
                  </a:lnTo>
                  <a:lnTo>
                    <a:pt x="6398288" y="4685100"/>
                  </a:lnTo>
                  <a:lnTo>
                    <a:pt x="5582919" y="5558370"/>
                  </a:lnTo>
                  <a:lnTo>
                    <a:pt x="1613" y="5551727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5" name="Triangle rectangle 13"/>
            <p:cNvSpPr>
              <a:spLocks noChangeAspect="1"/>
            </p:cNvSpPr>
            <p:nvPr userDrawn="1"/>
          </p:nvSpPr>
          <p:spPr>
            <a:xfrm rot="13620000">
              <a:off x="3496266" y="-278946"/>
              <a:ext cx="7750589" cy="7016555"/>
            </a:xfrm>
            <a:custGeom>
              <a:avLst/>
              <a:gdLst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408000 w 6408000"/>
                <a:gd name="connsiteY2" fmla="*/ 6408000 h 6408000"/>
                <a:gd name="connsiteX3" fmla="*/ 0 w 6408000"/>
                <a:gd name="connsiteY3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035925 w 6408000"/>
                <a:gd name="connsiteY2" fmla="*/ 6025742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383696 w 6408000"/>
                <a:gd name="connsiteY2" fmla="*/ 5512896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383696"/>
                <a:gd name="connsiteY0" fmla="*/ 6408000 h 6409752"/>
                <a:gd name="connsiteX1" fmla="*/ 0 w 6383696"/>
                <a:gd name="connsiteY1" fmla="*/ 0 h 6409752"/>
                <a:gd name="connsiteX2" fmla="*/ 6383696 w 6383696"/>
                <a:gd name="connsiteY2" fmla="*/ 5512896 h 6409752"/>
                <a:gd name="connsiteX3" fmla="*/ 5585867 w 6383696"/>
                <a:gd name="connsiteY3" fmla="*/ 6409752 h 6409752"/>
                <a:gd name="connsiteX4" fmla="*/ 0 w 6383696"/>
                <a:gd name="connsiteY4" fmla="*/ 6408000 h 6409752"/>
                <a:gd name="connsiteX0" fmla="*/ 0 w 6393454"/>
                <a:gd name="connsiteY0" fmla="*/ 6408000 h 6409752"/>
                <a:gd name="connsiteX1" fmla="*/ 0 w 6393454"/>
                <a:gd name="connsiteY1" fmla="*/ 0 h 6409752"/>
                <a:gd name="connsiteX2" fmla="*/ 6393454 w 6393454"/>
                <a:gd name="connsiteY2" fmla="*/ 5535020 h 6409752"/>
                <a:gd name="connsiteX3" fmla="*/ 5585867 w 6393454"/>
                <a:gd name="connsiteY3" fmla="*/ 6409752 h 6409752"/>
                <a:gd name="connsiteX4" fmla="*/ 0 w 6393454"/>
                <a:gd name="connsiteY4" fmla="*/ 6408000 h 6409752"/>
                <a:gd name="connsiteX0" fmla="*/ 0 w 6393454"/>
                <a:gd name="connsiteY0" fmla="*/ 6408000 h 6409752"/>
                <a:gd name="connsiteX1" fmla="*/ 758 w 6393454"/>
                <a:gd name="connsiteY1" fmla="*/ 2320699 h 6409752"/>
                <a:gd name="connsiteX2" fmla="*/ 0 w 6393454"/>
                <a:gd name="connsiteY2" fmla="*/ 0 h 6409752"/>
                <a:gd name="connsiteX3" fmla="*/ 6393454 w 6393454"/>
                <a:gd name="connsiteY3" fmla="*/ 5535020 h 6409752"/>
                <a:gd name="connsiteX4" fmla="*/ 5585867 w 6393454"/>
                <a:gd name="connsiteY4" fmla="*/ 6409752 h 6409752"/>
                <a:gd name="connsiteX5" fmla="*/ 0 w 6393454"/>
                <a:gd name="connsiteY5" fmla="*/ 6408000 h 6409752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1613 w 6395067"/>
                <a:gd name="connsiteY0" fmla="*/ 5551728 h 5553480"/>
                <a:gd name="connsiteX1" fmla="*/ 2371 w 6395067"/>
                <a:gd name="connsiteY1" fmla="*/ 1464427 h 5553480"/>
                <a:gd name="connsiteX2" fmla="*/ 1373759 w 6395067"/>
                <a:gd name="connsiteY2" fmla="*/ 0 h 5553480"/>
                <a:gd name="connsiteX3" fmla="*/ 6395067 w 6395067"/>
                <a:gd name="connsiteY3" fmla="*/ 4678748 h 5553480"/>
                <a:gd name="connsiteX4" fmla="*/ 5587480 w 6395067"/>
                <a:gd name="connsiteY4" fmla="*/ 5553480 h 5553480"/>
                <a:gd name="connsiteX5" fmla="*/ 1613 w 6395067"/>
                <a:gd name="connsiteY5" fmla="*/ 5551728 h 5553480"/>
                <a:gd name="connsiteX0" fmla="*/ 1613 w 6395067"/>
                <a:gd name="connsiteY0" fmla="*/ 5551727 h 5553479"/>
                <a:gd name="connsiteX1" fmla="*/ 2371 w 6395067"/>
                <a:gd name="connsiteY1" fmla="*/ 1464426 h 5553479"/>
                <a:gd name="connsiteX2" fmla="*/ 1373759 w 6395067"/>
                <a:gd name="connsiteY2" fmla="*/ 0 h 5553479"/>
                <a:gd name="connsiteX3" fmla="*/ 6395067 w 6395067"/>
                <a:gd name="connsiteY3" fmla="*/ 4678747 h 5553479"/>
                <a:gd name="connsiteX4" fmla="*/ 5587480 w 6395067"/>
                <a:gd name="connsiteY4" fmla="*/ 5553479 h 5553479"/>
                <a:gd name="connsiteX5" fmla="*/ 1613 w 6395067"/>
                <a:gd name="connsiteY5" fmla="*/ 5551727 h 5553479"/>
                <a:gd name="connsiteX0" fmla="*/ 1613 w 6389976"/>
                <a:gd name="connsiteY0" fmla="*/ 5551727 h 5553479"/>
                <a:gd name="connsiteX1" fmla="*/ 2371 w 6389976"/>
                <a:gd name="connsiteY1" fmla="*/ 1464426 h 5553479"/>
                <a:gd name="connsiteX2" fmla="*/ 1373759 w 6389976"/>
                <a:gd name="connsiteY2" fmla="*/ 0 h 5553479"/>
                <a:gd name="connsiteX3" fmla="*/ 6389976 w 6389976"/>
                <a:gd name="connsiteY3" fmla="*/ 4684206 h 5553479"/>
                <a:gd name="connsiteX4" fmla="*/ 5587480 w 6389976"/>
                <a:gd name="connsiteY4" fmla="*/ 5553479 h 5553479"/>
                <a:gd name="connsiteX5" fmla="*/ 1613 w 6389976"/>
                <a:gd name="connsiteY5" fmla="*/ 5551727 h 5553479"/>
                <a:gd name="connsiteX0" fmla="*/ 1613 w 6395842"/>
                <a:gd name="connsiteY0" fmla="*/ 5551727 h 5553479"/>
                <a:gd name="connsiteX1" fmla="*/ 2371 w 6395842"/>
                <a:gd name="connsiteY1" fmla="*/ 1464426 h 5553479"/>
                <a:gd name="connsiteX2" fmla="*/ 1373759 w 6395842"/>
                <a:gd name="connsiteY2" fmla="*/ 0 h 5553479"/>
                <a:gd name="connsiteX3" fmla="*/ 6395842 w 6395842"/>
                <a:gd name="connsiteY3" fmla="*/ 4682819 h 5553479"/>
                <a:gd name="connsiteX4" fmla="*/ 5587480 w 6395842"/>
                <a:gd name="connsiteY4" fmla="*/ 5553479 h 5553479"/>
                <a:gd name="connsiteX5" fmla="*/ 1613 w 6395842"/>
                <a:gd name="connsiteY5" fmla="*/ 5551727 h 5553479"/>
                <a:gd name="connsiteX0" fmla="*/ 1613 w 6395842"/>
                <a:gd name="connsiteY0" fmla="*/ 5551727 h 5558370"/>
                <a:gd name="connsiteX1" fmla="*/ 2371 w 6395842"/>
                <a:gd name="connsiteY1" fmla="*/ 1464426 h 5558370"/>
                <a:gd name="connsiteX2" fmla="*/ 1373759 w 6395842"/>
                <a:gd name="connsiteY2" fmla="*/ 0 h 5558370"/>
                <a:gd name="connsiteX3" fmla="*/ 6395842 w 6395842"/>
                <a:gd name="connsiteY3" fmla="*/ 4682819 h 5558370"/>
                <a:gd name="connsiteX4" fmla="*/ 5582919 w 6395842"/>
                <a:gd name="connsiteY4" fmla="*/ 5558370 h 5558370"/>
                <a:gd name="connsiteX5" fmla="*/ 1613 w 6395842"/>
                <a:gd name="connsiteY5" fmla="*/ 5551727 h 5558370"/>
                <a:gd name="connsiteX0" fmla="*/ 1613 w 6398288"/>
                <a:gd name="connsiteY0" fmla="*/ 5551727 h 5558370"/>
                <a:gd name="connsiteX1" fmla="*/ 2371 w 6398288"/>
                <a:gd name="connsiteY1" fmla="*/ 1464426 h 5558370"/>
                <a:gd name="connsiteX2" fmla="*/ 1373759 w 6398288"/>
                <a:gd name="connsiteY2" fmla="*/ 0 h 5558370"/>
                <a:gd name="connsiteX3" fmla="*/ 6398288 w 6398288"/>
                <a:gd name="connsiteY3" fmla="*/ 4685100 h 5558370"/>
                <a:gd name="connsiteX4" fmla="*/ 5582919 w 6398288"/>
                <a:gd name="connsiteY4" fmla="*/ 5558370 h 5558370"/>
                <a:gd name="connsiteX5" fmla="*/ 1613 w 6398288"/>
                <a:gd name="connsiteY5" fmla="*/ 5551727 h 5558370"/>
                <a:gd name="connsiteX0" fmla="*/ 1613 w 6398288"/>
                <a:gd name="connsiteY0" fmla="*/ 5551727 h 8476429"/>
                <a:gd name="connsiteX1" fmla="*/ 2371 w 6398288"/>
                <a:gd name="connsiteY1" fmla="*/ 1464426 h 8476429"/>
                <a:gd name="connsiteX2" fmla="*/ 1373759 w 6398288"/>
                <a:gd name="connsiteY2" fmla="*/ 0 h 8476429"/>
                <a:gd name="connsiteX3" fmla="*/ 6398288 w 6398288"/>
                <a:gd name="connsiteY3" fmla="*/ 4685100 h 8476429"/>
                <a:gd name="connsiteX4" fmla="*/ 2851339 w 6398288"/>
                <a:gd name="connsiteY4" fmla="*/ 8476429 h 8476429"/>
                <a:gd name="connsiteX5" fmla="*/ 5582919 w 6398288"/>
                <a:gd name="connsiteY5" fmla="*/ 5558370 h 8476429"/>
                <a:gd name="connsiteX6" fmla="*/ 1613 w 6398288"/>
                <a:gd name="connsiteY6" fmla="*/ 5551727 h 8476429"/>
                <a:gd name="connsiteX0" fmla="*/ 1613 w 5582919"/>
                <a:gd name="connsiteY0" fmla="*/ 5551727 h 8476429"/>
                <a:gd name="connsiteX1" fmla="*/ 2371 w 5582919"/>
                <a:gd name="connsiteY1" fmla="*/ 1464426 h 8476429"/>
                <a:gd name="connsiteX2" fmla="*/ 1373759 w 5582919"/>
                <a:gd name="connsiteY2" fmla="*/ 0 h 8476429"/>
                <a:gd name="connsiteX3" fmla="*/ 2239168 w 5582919"/>
                <a:gd name="connsiteY3" fmla="*/ 7833804 h 8476429"/>
                <a:gd name="connsiteX4" fmla="*/ 2851339 w 5582919"/>
                <a:gd name="connsiteY4" fmla="*/ 8476429 h 8476429"/>
                <a:gd name="connsiteX5" fmla="*/ 5582919 w 5582919"/>
                <a:gd name="connsiteY5" fmla="*/ 5558370 h 8476429"/>
                <a:gd name="connsiteX6" fmla="*/ 1613 w 5582919"/>
                <a:gd name="connsiteY6" fmla="*/ 5551727 h 8476429"/>
                <a:gd name="connsiteX0" fmla="*/ 2169283 w 7750589"/>
                <a:gd name="connsiteY0" fmla="*/ 4087301 h 7012003"/>
                <a:gd name="connsiteX1" fmla="*/ 2170041 w 7750589"/>
                <a:gd name="connsiteY1" fmla="*/ 0 h 7012003"/>
                <a:gd name="connsiteX2" fmla="*/ 0 w 7750589"/>
                <a:gd name="connsiteY2" fmla="*/ 2333292 h 7012003"/>
                <a:gd name="connsiteX3" fmla="*/ 4406838 w 7750589"/>
                <a:gd name="connsiteY3" fmla="*/ 6369378 h 7012003"/>
                <a:gd name="connsiteX4" fmla="*/ 5019009 w 7750589"/>
                <a:gd name="connsiteY4" fmla="*/ 7012003 h 7012003"/>
                <a:gd name="connsiteX5" fmla="*/ 7750589 w 7750589"/>
                <a:gd name="connsiteY5" fmla="*/ 4093944 h 7012003"/>
                <a:gd name="connsiteX6" fmla="*/ 2169283 w 7750589"/>
                <a:gd name="connsiteY6" fmla="*/ 4087301 h 7012003"/>
                <a:gd name="connsiteX0" fmla="*/ 2169283 w 7750589"/>
                <a:gd name="connsiteY0" fmla="*/ 4087301 h 7016555"/>
                <a:gd name="connsiteX1" fmla="*/ 2170041 w 7750589"/>
                <a:gd name="connsiteY1" fmla="*/ 0 h 7016555"/>
                <a:gd name="connsiteX2" fmla="*/ 0 w 7750589"/>
                <a:gd name="connsiteY2" fmla="*/ 2333292 h 7016555"/>
                <a:gd name="connsiteX3" fmla="*/ 4406838 w 7750589"/>
                <a:gd name="connsiteY3" fmla="*/ 6369378 h 7016555"/>
                <a:gd name="connsiteX4" fmla="*/ 5023890 w 7750589"/>
                <a:gd name="connsiteY4" fmla="*/ 7016555 h 7016555"/>
                <a:gd name="connsiteX5" fmla="*/ 7750589 w 7750589"/>
                <a:gd name="connsiteY5" fmla="*/ 4093944 h 7016555"/>
                <a:gd name="connsiteX6" fmla="*/ 2169283 w 7750589"/>
                <a:gd name="connsiteY6" fmla="*/ 4087301 h 7016555"/>
                <a:gd name="connsiteX0" fmla="*/ 2169283 w 7750589"/>
                <a:gd name="connsiteY0" fmla="*/ 4087301 h 7016555"/>
                <a:gd name="connsiteX1" fmla="*/ 2170041 w 7750589"/>
                <a:gd name="connsiteY1" fmla="*/ 0 h 7016555"/>
                <a:gd name="connsiteX2" fmla="*/ 0 w 7750589"/>
                <a:gd name="connsiteY2" fmla="*/ 2333292 h 7016555"/>
                <a:gd name="connsiteX3" fmla="*/ 5023890 w 7750589"/>
                <a:gd name="connsiteY3" fmla="*/ 7016555 h 7016555"/>
                <a:gd name="connsiteX4" fmla="*/ 7750589 w 7750589"/>
                <a:gd name="connsiteY4" fmla="*/ 4093944 h 7016555"/>
                <a:gd name="connsiteX5" fmla="*/ 2169283 w 7750589"/>
                <a:gd name="connsiteY5" fmla="*/ 4087301 h 70165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50589" h="7016555">
                  <a:moveTo>
                    <a:pt x="2169283" y="4087301"/>
                  </a:moveTo>
                  <a:cubicBezTo>
                    <a:pt x="2165151" y="2871696"/>
                    <a:pt x="2170294" y="773566"/>
                    <a:pt x="2170041" y="0"/>
                  </a:cubicBezTo>
                  <a:lnTo>
                    <a:pt x="0" y="2333292"/>
                  </a:lnTo>
                  <a:lnTo>
                    <a:pt x="5023890" y="7016555"/>
                  </a:lnTo>
                  <a:lnTo>
                    <a:pt x="7750589" y="4093944"/>
                  </a:lnTo>
                  <a:lnTo>
                    <a:pt x="2169283" y="4087301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cxnSp>
        <p:nvCxnSpPr>
          <p:cNvPr id="9" name="Connecteur droit 8"/>
          <p:cNvCxnSpPr/>
          <p:nvPr userDrawn="1"/>
        </p:nvCxnSpPr>
        <p:spPr>
          <a:xfrm>
            <a:off x="198000" y="2501550"/>
            <a:ext cx="2664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198000" y="4534790"/>
            <a:ext cx="2664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Image 2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7384" y="6434571"/>
            <a:ext cx="1342568" cy="201600"/>
          </a:xfrm>
          <a:prstGeom prst="rect">
            <a:avLst/>
          </a:prstGeom>
        </p:spPr>
      </p:pic>
      <p:pic>
        <p:nvPicPr>
          <p:cNvPr id="16" name="Espace réservé pour une image  9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8" name="Espace réservé pour une image  8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" b="11"/>
          <a:stretch>
            <a:fillRect/>
          </a:stretch>
        </p:blipFill>
        <p:spPr>
          <a:xfrm>
            <a:off x="7096480" y="6237312"/>
            <a:ext cx="1796000" cy="432000"/>
          </a:xfrm>
          <a:prstGeom prst="rect">
            <a:avLst/>
          </a:prstGeom>
        </p:spPr>
      </p:pic>
      <p:sp>
        <p:nvSpPr>
          <p:cNvPr id="17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107504" y="2950316"/>
            <a:ext cx="2844000" cy="529885"/>
          </a:xfrm>
        </p:spPr>
        <p:txBody>
          <a:bodyPr wrap="square" tIns="82800">
            <a:spAutoFit/>
          </a:bodyPr>
          <a:lstStyle>
            <a:lvl1pPr marL="0" indent="0" algn="ctr">
              <a:buNone/>
              <a:defRPr sz="2600" b="1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10" hasCustomPrompt="1"/>
          </p:nvPr>
        </p:nvSpPr>
        <p:spPr>
          <a:xfrm>
            <a:off x="108186" y="3420004"/>
            <a:ext cx="2844000" cy="338554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 sz="1600" b="0"/>
            </a:lvl1pPr>
          </a:lstStyle>
          <a:p>
            <a:pPr lvl="0"/>
            <a:r>
              <a:rPr lang="fr-FR" dirty="0" err="1" smtClean="0"/>
              <a:t>tROISIEME</a:t>
            </a:r>
            <a:r>
              <a:rPr lang="fr-FR" dirty="0" smtClean="0"/>
              <a:t> niveau</a:t>
            </a:r>
          </a:p>
        </p:txBody>
      </p:sp>
      <p:sp>
        <p:nvSpPr>
          <p:cNvPr id="20" name="Titre 12"/>
          <p:cNvSpPr>
            <a:spLocks noGrp="1"/>
          </p:cNvSpPr>
          <p:nvPr>
            <p:ph type="title" hasCustomPrompt="1"/>
          </p:nvPr>
        </p:nvSpPr>
        <p:spPr>
          <a:xfrm>
            <a:off x="108186" y="2537550"/>
            <a:ext cx="2844000" cy="630942"/>
          </a:xfrm>
        </p:spPr>
        <p:txBody>
          <a:bodyPr wrap="square">
            <a:spAutoFit/>
          </a:bodyPr>
          <a:lstStyle>
            <a:lvl1pPr algn="ctr">
              <a:defRPr sz="3500" baseline="0"/>
            </a:lvl1pPr>
          </a:lstStyle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1" hasCustomPrompt="1"/>
          </p:nvPr>
        </p:nvSpPr>
        <p:spPr>
          <a:xfrm>
            <a:off x="234000" y="4597200"/>
            <a:ext cx="2592000" cy="704008"/>
          </a:xfr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 sz="1000" b="0">
                <a:solidFill>
                  <a:schemeClr val="tx1"/>
                </a:solidFill>
              </a:defRPr>
            </a:lvl1pPr>
          </a:lstStyle>
          <a:p>
            <a:pPr algn="ctr">
              <a:spcAft>
                <a:spcPts val="300"/>
              </a:spcAft>
            </a:pPr>
            <a:r>
              <a:rPr lang="fr-FR" sz="1000" cap="all" baseline="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00 MOIS 2017</a:t>
            </a:r>
          </a:p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lang="fr-FR" sz="1000" dirty="0" smtClean="0"/>
              <a:t>DIRECTION XXX</a:t>
            </a:r>
            <a:r>
              <a:rPr lang="fr-FR" sz="1000" dirty="0" smtClean="0">
                <a:solidFill>
                  <a:schemeClr val="tx1"/>
                </a:solidFill>
              </a:rPr>
              <a:t> -</a:t>
            </a:r>
            <a:r>
              <a:rPr lang="fr-FR" sz="1000" dirty="0" smtClean="0"/>
              <a:t> </a:t>
            </a:r>
            <a:r>
              <a:rPr lang="fr-FR" sz="1000" baseline="0" dirty="0" smtClean="0">
                <a:solidFill>
                  <a:schemeClr val="tx1"/>
                </a:solidFill>
                <a:latin typeface="+mn-lt"/>
                <a:cs typeface="Arial"/>
              </a:rPr>
              <a:t>CAISSE D’</a:t>
            </a:r>
            <a:r>
              <a:rPr lang="fr-FR" sz="1000" dirty="0" smtClean="0">
                <a:cs typeface="Arial"/>
              </a:rPr>
              <a:t>E</a:t>
            </a:r>
            <a:r>
              <a:rPr lang="fr-FR" sz="1000" baseline="0" dirty="0" smtClean="0">
                <a:solidFill>
                  <a:schemeClr val="tx1"/>
                </a:solidFill>
                <a:latin typeface="+mn-lt"/>
                <a:cs typeface="Arial"/>
              </a:rPr>
              <a:t>PARGNE XXX</a:t>
            </a:r>
            <a:endParaRPr lang="fr-FR" sz="1000" dirty="0" smtClean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762888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 visuel à insér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pour une image  5"/>
          <p:cNvSpPr>
            <a:spLocks noGrp="1"/>
          </p:cNvSpPr>
          <p:nvPr>
            <p:ph type="pic" sz="quarter" idx="12" hasCustomPrompt="1"/>
          </p:nvPr>
        </p:nvSpPr>
        <p:spPr>
          <a:xfrm>
            <a:off x="0" y="0"/>
            <a:ext cx="9144000" cy="6858000"/>
          </a:xfrm>
          <a:solidFill>
            <a:schemeClr val="bg1">
              <a:lumMod val="95000"/>
            </a:schemeClr>
          </a:solidFill>
        </p:spPr>
        <p:txBody>
          <a:bodyPr lIns="3240000" anchor="ctr"/>
          <a:lstStyle>
            <a:lvl1pPr algn="ctr">
              <a:defRPr/>
            </a:lvl1pPr>
          </a:lstStyle>
          <a:p>
            <a:pPr lvl="0"/>
            <a:r>
              <a:rPr lang="fr-FR" dirty="0" smtClean="0"/>
              <a:t>INSÉRER IMAGE </a:t>
            </a:r>
            <a:br>
              <a:rPr lang="fr-FR" dirty="0" smtClean="0"/>
            </a:br>
            <a:r>
              <a:rPr lang="fr-FR" dirty="0" smtClean="0"/>
              <a:t>254x190,5 mm</a:t>
            </a:r>
            <a:endParaRPr lang="fr-FR" dirty="0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198000" y="2501550"/>
            <a:ext cx="2664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198000" y="4534790"/>
            <a:ext cx="2664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Espace réservé du pied de page 1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fr-FR" smtClean="0"/>
              <a:t>Memo relevé annuel de frais cto-pea. juillet 2019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837533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mmai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/>
          <p:cNvSpPr>
            <a:spLocks noGrp="1"/>
          </p:cNvSpPr>
          <p:nvPr>
            <p:ph type="title" hasCustomPrompt="1"/>
          </p:nvPr>
        </p:nvSpPr>
        <p:spPr>
          <a:xfrm>
            <a:off x="3995936" y="692696"/>
            <a:ext cx="1512000" cy="432048"/>
          </a:xfrm>
        </p:spPr>
        <p:txBody>
          <a:bodyPr anchor="t">
            <a:noAutofit/>
          </a:bodyPr>
          <a:lstStyle>
            <a:lvl1pPr algn="ctr">
              <a:defRPr sz="2200" b="1" cap="all">
                <a:solidFill>
                  <a:schemeClr val="accent1"/>
                </a:solidFill>
              </a:defRPr>
            </a:lvl1pPr>
          </a:lstStyle>
          <a:p>
            <a:r>
              <a:rPr lang="fr-FR" dirty="0" smtClean="0"/>
              <a:t>sommaire</a:t>
            </a:r>
            <a:endParaRPr lang="fr-FR" dirty="0"/>
          </a:p>
        </p:txBody>
      </p:sp>
      <p:sp>
        <p:nvSpPr>
          <p:cNvPr id="2" name="Espace réservé du pied de page 1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fr-FR" dirty="0" smtClean="0"/>
              <a:t>Memo relevé annuel de frais </a:t>
            </a:r>
            <a:r>
              <a:rPr lang="fr-FR" dirty="0" err="1" smtClean="0"/>
              <a:t>cto-pea</a:t>
            </a:r>
            <a:r>
              <a:rPr lang="fr-FR" dirty="0" smtClean="0"/>
              <a:t>. juillet 2019</a:t>
            </a:r>
            <a:endParaRPr lang="fr-FR" dirty="0"/>
          </a:p>
        </p:txBody>
      </p:sp>
      <p:sp>
        <p:nvSpPr>
          <p:cNvPr id="10" name="Forme en L 9"/>
          <p:cNvSpPr/>
          <p:nvPr userDrawn="1"/>
        </p:nvSpPr>
        <p:spPr>
          <a:xfrm>
            <a:off x="0" y="5202000"/>
            <a:ext cx="1656000" cy="1656000"/>
          </a:xfrm>
          <a:prstGeom prst="corner">
            <a:avLst>
              <a:gd name="adj1" fmla="val 22107"/>
              <a:gd name="adj2" fmla="val 22031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Forme en L 10"/>
          <p:cNvSpPr/>
          <p:nvPr userDrawn="1"/>
        </p:nvSpPr>
        <p:spPr>
          <a:xfrm rot="10800000">
            <a:off x="7488000" y="0"/>
            <a:ext cx="1656000" cy="1656000"/>
          </a:xfrm>
          <a:prstGeom prst="corner">
            <a:avLst>
              <a:gd name="adj1" fmla="val 22107"/>
              <a:gd name="adj2" fmla="val 22031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3" name="Espace réservé pour une image 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" b="11"/>
          <a:stretch>
            <a:fillRect/>
          </a:stretch>
        </p:blipFill>
        <p:spPr>
          <a:xfrm>
            <a:off x="7096480" y="6237312"/>
            <a:ext cx="1796000" cy="432000"/>
          </a:xfrm>
          <a:prstGeom prst="rect">
            <a:avLst/>
          </a:prstGeom>
        </p:spPr>
      </p:pic>
      <p:sp>
        <p:nvSpPr>
          <p:cNvPr id="4" name="Espace réservé du texte 3"/>
          <p:cNvSpPr>
            <a:spLocks noGrp="1"/>
          </p:cNvSpPr>
          <p:nvPr>
            <p:ph type="body" sz="quarter" idx="15"/>
          </p:nvPr>
        </p:nvSpPr>
        <p:spPr>
          <a:xfrm>
            <a:off x="2051050" y="1340768"/>
            <a:ext cx="6553398" cy="4968453"/>
          </a:xfrm>
        </p:spPr>
        <p:txBody>
          <a:bodyPr/>
          <a:lstStyle>
            <a:lvl1pPr>
              <a:spcBef>
                <a:spcPts val="1200"/>
              </a:spcBef>
              <a:spcAft>
                <a:spcPts val="600"/>
              </a:spcAft>
              <a:tabLst>
                <a:tab pos="5472000" algn="l"/>
              </a:tabLst>
              <a:defRPr sz="1800" cap="none" baseline="0">
                <a:solidFill>
                  <a:schemeClr val="tx1"/>
                </a:solidFill>
              </a:defRPr>
            </a:lvl1pPr>
            <a:lvl2pPr marL="540000">
              <a:lnSpc>
                <a:spcPts val="1800"/>
              </a:lnSpc>
              <a:tabLst>
                <a:tab pos="5472000" algn="l"/>
              </a:tabLst>
              <a:defRPr sz="1400" b="0" cap="none" baseline="0">
                <a:solidFill>
                  <a:schemeClr val="tx1"/>
                </a:solidFill>
              </a:defRPr>
            </a:lvl2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412053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2339752" y="2160032"/>
            <a:ext cx="4464496" cy="476880"/>
          </a:xfrm>
        </p:spPr>
        <p:txBody>
          <a:bodyPr>
            <a:noAutofit/>
          </a:bodyPr>
          <a:lstStyle>
            <a:lvl1pPr algn="ctr"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 smtClean="0"/>
              <a:t> 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339752" y="2473200"/>
            <a:ext cx="4464496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2200" b="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</a:p>
          <a:p>
            <a:endParaRPr lang="fr-FR" dirty="0" smtClean="0"/>
          </a:p>
          <a:p>
            <a:endParaRPr lang="fr-FR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 dirty="0" smtClean="0"/>
              <a:t>Memo relevé annuel de frais </a:t>
            </a:r>
            <a:r>
              <a:rPr lang="fr-FR" dirty="0" err="1" smtClean="0"/>
              <a:t>cto-pea</a:t>
            </a:r>
            <a:r>
              <a:rPr lang="fr-FR" dirty="0" smtClean="0"/>
              <a:t>. juillet 2019</a:t>
            </a: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1" name="Forme en L 10"/>
          <p:cNvSpPr/>
          <p:nvPr userDrawn="1"/>
        </p:nvSpPr>
        <p:spPr>
          <a:xfrm>
            <a:off x="2016000" y="2332800"/>
            <a:ext cx="1656000" cy="1656000"/>
          </a:xfrm>
          <a:prstGeom prst="corner">
            <a:avLst>
              <a:gd name="adj1" fmla="val 22107"/>
              <a:gd name="adj2" fmla="val 22031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Forme en L 11"/>
          <p:cNvSpPr/>
          <p:nvPr userDrawn="1"/>
        </p:nvSpPr>
        <p:spPr>
          <a:xfrm rot="10800000">
            <a:off x="5472000" y="1196753"/>
            <a:ext cx="1656000" cy="1656000"/>
          </a:xfrm>
          <a:prstGeom prst="corner">
            <a:avLst>
              <a:gd name="adj1" fmla="val 22107"/>
              <a:gd name="adj2" fmla="val 22031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4" name="Espace réservé pour une image 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" b="11"/>
          <a:stretch>
            <a:fillRect/>
          </a:stretch>
        </p:blipFill>
        <p:spPr>
          <a:xfrm>
            <a:off x="7096480" y="6237312"/>
            <a:ext cx="1796000" cy="432000"/>
          </a:xfrm>
          <a:prstGeom prst="rect">
            <a:avLst/>
          </a:prstGeom>
        </p:spPr>
      </p:pic>
      <p:sp>
        <p:nvSpPr>
          <p:cNvPr id="5" name="Espace réservé du texte 4"/>
          <p:cNvSpPr>
            <a:spLocks noGrp="1"/>
          </p:cNvSpPr>
          <p:nvPr>
            <p:ph type="body" sz="quarter" idx="12"/>
          </p:nvPr>
        </p:nvSpPr>
        <p:spPr>
          <a:xfrm>
            <a:off x="2483768" y="4292600"/>
            <a:ext cx="4176713" cy="2016720"/>
          </a:xfrm>
        </p:spPr>
        <p:txBody>
          <a:bodyPr/>
          <a:lstStyle>
            <a:lvl1pPr marL="342900" indent="-216000">
              <a:lnSpc>
                <a:spcPts val="3000"/>
              </a:lnSpc>
              <a:spcAft>
                <a:spcPts val="0"/>
              </a:spcAft>
              <a:buFont typeface="+mj-lt"/>
              <a:buAutoNum type="arabicPeriod"/>
              <a:defRPr sz="140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4284080" y="1845171"/>
            <a:ext cx="575841" cy="575717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fr-FR" dirty="0" smtClean="0"/>
              <a:t>I-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414268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texte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fr-FR" dirty="0" smtClean="0"/>
              <a:t>Memo relevé annuel de frais </a:t>
            </a:r>
            <a:r>
              <a:rPr lang="fr-FR" dirty="0" err="1" smtClean="0"/>
              <a:t>cto-pea</a:t>
            </a:r>
            <a:r>
              <a:rPr lang="fr-FR" dirty="0" smtClean="0"/>
              <a:t>. juillet 2019</a:t>
            </a: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6"/>
          </p:nvPr>
        </p:nvSpPr>
        <p:spPr>
          <a:xfrm>
            <a:off x="1026000" y="1620000"/>
            <a:ext cx="3618008" cy="584864"/>
          </a:xfrm>
        </p:spPr>
        <p:txBody>
          <a:bodyPr/>
          <a:lstStyle>
            <a:lvl1pPr marL="144000" indent="-144000"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Font typeface="Britannic Bold" panose="020B0903060703020204" pitchFamily="34" charset="0"/>
              <a:buChar char="&gt;"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7"/>
          </p:nvPr>
        </p:nvSpPr>
        <p:spPr>
          <a:xfrm>
            <a:off x="1026001" y="2060848"/>
            <a:ext cx="3618008" cy="1440160"/>
          </a:xfrm>
        </p:spPr>
        <p:txBody>
          <a:bodyPr/>
          <a:lstStyle>
            <a:lvl1pPr marL="144000">
              <a:lnSpc>
                <a:spcPts val="1600"/>
              </a:lnSpc>
              <a:spcAft>
                <a:spcPts val="0"/>
              </a:spcAft>
              <a:defRPr sz="120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9" name="Titre 8"/>
          <p:cNvSpPr>
            <a:spLocks noGrp="1"/>
          </p:cNvSpPr>
          <p:nvPr>
            <p:ph type="title" hasCustomPrompt="1"/>
          </p:nvPr>
        </p:nvSpPr>
        <p:spPr>
          <a:xfrm>
            <a:off x="1026000" y="306000"/>
            <a:ext cx="3816424" cy="769441"/>
          </a:xfrm>
        </p:spPr>
        <p:txBody>
          <a:bodyPr/>
          <a:lstStyle>
            <a:lvl1pPr>
              <a:defRPr baseline="0"/>
            </a:lvl1pPr>
          </a:lstStyle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amet</a:t>
            </a:r>
            <a:r>
              <a:rPr lang="fr-FR" dirty="0" smtClean="0"/>
              <a:t> </a:t>
            </a:r>
            <a:r>
              <a:rPr lang="fr-FR" dirty="0" err="1" smtClean="0"/>
              <a:t>lorem</a:t>
            </a:r>
            <a:endParaRPr lang="fr-FR" dirty="0"/>
          </a:p>
        </p:txBody>
      </p:sp>
      <p:cxnSp>
        <p:nvCxnSpPr>
          <p:cNvPr id="10" name="Connecteur droit 9"/>
          <p:cNvCxnSpPr/>
          <p:nvPr userDrawn="1"/>
        </p:nvCxnSpPr>
        <p:spPr>
          <a:xfrm>
            <a:off x="1123200" y="1116000"/>
            <a:ext cx="3564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4680000" y="1700213"/>
            <a:ext cx="0" cy="1582987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Espace réservé pour une image 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" b="11"/>
          <a:stretch>
            <a:fillRect/>
          </a:stretch>
        </p:blipFill>
        <p:spPr>
          <a:xfrm>
            <a:off x="7096480" y="6237312"/>
            <a:ext cx="1796000" cy="432000"/>
          </a:xfrm>
          <a:prstGeom prst="rect">
            <a:avLst/>
          </a:prstGeom>
        </p:spPr>
      </p:pic>
      <p:sp>
        <p:nvSpPr>
          <p:cNvPr id="5" name="Espace réservé du texte 4"/>
          <p:cNvSpPr>
            <a:spLocks noGrp="1"/>
          </p:cNvSpPr>
          <p:nvPr>
            <p:ph type="body" sz="quarter" idx="18"/>
          </p:nvPr>
        </p:nvSpPr>
        <p:spPr>
          <a:xfrm>
            <a:off x="4932363" y="1628775"/>
            <a:ext cx="3816350" cy="1871663"/>
          </a:xfrm>
        </p:spPr>
        <p:txBody>
          <a:bodyPr/>
          <a:lstStyle>
            <a:lvl1pPr>
              <a:defRPr sz="1800" cap="none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12" name="Espace réservé du texte 3"/>
          <p:cNvSpPr>
            <a:spLocks noGrp="1"/>
          </p:cNvSpPr>
          <p:nvPr>
            <p:ph type="body" sz="quarter" idx="19"/>
          </p:nvPr>
        </p:nvSpPr>
        <p:spPr>
          <a:xfrm>
            <a:off x="1674072" y="4176000"/>
            <a:ext cx="7218408" cy="1989304"/>
          </a:xfrm>
        </p:spPr>
        <p:txBody>
          <a:bodyPr/>
          <a:lstStyle>
            <a:lvl1pPr marL="324000" indent="-144000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120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13" name="Espace réservé du texte 3"/>
          <p:cNvSpPr>
            <a:spLocks noGrp="1"/>
          </p:cNvSpPr>
          <p:nvPr>
            <p:ph type="body" sz="quarter" idx="20"/>
          </p:nvPr>
        </p:nvSpPr>
        <p:spPr>
          <a:xfrm>
            <a:off x="1674072" y="3816000"/>
            <a:ext cx="7218408" cy="584864"/>
          </a:xfrm>
        </p:spPr>
        <p:txBody>
          <a:bodyPr/>
          <a:lstStyle>
            <a:lvl1pPr marL="144000" indent="-144000"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Font typeface="Britannic Bold" panose="020B0903060703020204" pitchFamily="34" charset="0"/>
              <a:buChar char="&gt;"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569104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2 texte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dirty="0" smtClean="0"/>
              <a:t>Memo relevé annuel de frais </a:t>
            </a:r>
            <a:r>
              <a:rPr lang="fr-FR" dirty="0" err="1" smtClean="0"/>
              <a:t>cto-pea</a:t>
            </a:r>
            <a:r>
              <a:rPr lang="fr-FR" dirty="0" smtClean="0"/>
              <a:t>. juillet 2019</a:t>
            </a: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6"/>
          </p:nvPr>
        </p:nvSpPr>
        <p:spPr>
          <a:xfrm>
            <a:off x="1025999" y="1620000"/>
            <a:ext cx="7722463" cy="584864"/>
          </a:xfrm>
        </p:spPr>
        <p:txBody>
          <a:bodyPr/>
          <a:lstStyle>
            <a:lvl1pPr marL="144000" indent="-144000"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Font typeface="Britannic Bold" panose="020B0903060703020204" pitchFamily="34" charset="0"/>
              <a:buChar char="&gt;"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7"/>
          </p:nvPr>
        </p:nvSpPr>
        <p:spPr>
          <a:xfrm>
            <a:off x="1026000" y="2060848"/>
            <a:ext cx="7722463" cy="4032448"/>
          </a:xfrm>
        </p:spPr>
        <p:txBody>
          <a:bodyPr/>
          <a:lstStyle>
            <a:lvl1pPr marL="144000">
              <a:lnSpc>
                <a:spcPts val="1600"/>
              </a:lnSpc>
              <a:spcAft>
                <a:spcPts val="0"/>
              </a:spcAft>
              <a:defRPr sz="120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9" name="Titre 8"/>
          <p:cNvSpPr>
            <a:spLocks noGrp="1"/>
          </p:cNvSpPr>
          <p:nvPr>
            <p:ph type="title" hasCustomPrompt="1"/>
          </p:nvPr>
        </p:nvSpPr>
        <p:spPr>
          <a:xfrm>
            <a:off x="1026000" y="306000"/>
            <a:ext cx="3816424" cy="769441"/>
          </a:xfrm>
        </p:spPr>
        <p:txBody>
          <a:bodyPr/>
          <a:lstStyle>
            <a:lvl1pPr>
              <a:defRPr baseline="0"/>
            </a:lvl1pPr>
          </a:lstStyle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amet</a:t>
            </a:r>
            <a:r>
              <a:rPr lang="fr-FR" dirty="0" smtClean="0"/>
              <a:t> </a:t>
            </a:r>
            <a:r>
              <a:rPr lang="fr-FR" dirty="0" err="1" smtClean="0"/>
              <a:t>lorem</a:t>
            </a:r>
            <a:endParaRPr lang="fr-FR" dirty="0"/>
          </a:p>
        </p:txBody>
      </p:sp>
      <p:cxnSp>
        <p:nvCxnSpPr>
          <p:cNvPr id="10" name="Connecteur droit 9"/>
          <p:cNvCxnSpPr/>
          <p:nvPr userDrawn="1"/>
        </p:nvCxnSpPr>
        <p:spPr>
          <a:xfrm>
            <a:off x="1123200" y="1116000"/>
            <a:ext cx="3564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Espace réservé pour une image 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" b="11"/>
          <a:stretch>
            <a:fillRect/>
          </a:stretch>
        </p:blipFill>
        <p:spPr>
          <a:xfrm>
            <a:off x="7096480" y="6237312"/>
            <a:ext cx="1796000" cy="4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47318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texte et tableau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fr-FR" dirty="0" smtClean="0"/>
              <a:t>Memo relevé annuel de frais </a:t>
            </a:r>
            <a:r>
              <a:rPr lang="fr-FR" dirty="0" err="1" smtClean="0"/>
              <a:t>cto-pea</a:t>
            </a:r>
            <a:r>
              <a:rPr lang="fr-FR" dirty="0" smtClean="0"/>
              <a:t>. juillet 2019</a:t>
            </a: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6"/>
          </p:nvPr>
        </p:nvSpPr>
        <p:spPr>
          <a:xfrm>
            <a:off x="1026000" y="1620000"/>
            <a:ext cx="7633394" cy="187325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 hasCustomPrompt="1"/>
          </p:nvPr>
        </p:nvSpPr>
        <p:spPr>
          <a:xfrm>
            <a:off x="1026000" y="306000"/>
            <a:ext cx="3816424" cy="769441"/>
          </a:xfrm>
        </p:spPr>
        <p:txBody>
          <a:bodyPr/>
          <a:lstStyle>
            <a:lvl1pPr>
              <a:defRPr baseline="0"/>
            </a:lvl1pPr>
          </a:lstStyle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amet</a:t>
            </a:r>
            <a:r>
              <a:rPr lang="fr-FR" dirty="0" smtClean="0"/>
              <a:t> </a:t>
            </a:r>
            <a:r>
              <a:rPr lang="fr-FR" dirty="0" err="1" smtClean="0"/>
              <a:t>lorem</a:t>
            </a:r>
            <a:endParaRPr lang="fr-FR" dirty="0"/>
          </a:p>
        </p:txBody>
      </p:sp>
      <p:cxnSp>
        <p:nvCxnSpPr>
          <p:cNvPr id="10" name="Connecteur droit 9"/>
          <p:cNvCxnSpPr/>
          <p:nvPr userDrawn="1"/>
        </p:nvCxnSpPr>
        <p:spPr>
          <a:xfrm>
            <a:off x="1123200" y="1116000"/>
            <a:ext cx="3564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Espace réservé pour une image 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" b="11"/>
          <a:stretch>
            <a:fillRect/>
          </a:stretch>
        </p:blipFill>
        <p:spPr>
          <a:xfrm>
            <a:off x="7096480" y="6237312"/>
            <a:ext cx="1796000" cy="432000"/>
          </a:xfrm>
          <a:prstGeom prst="rect">
            <a:avLst/>
          </a:prstGeom>
        </p:spPr>
      </p:pic>
      <p:sp>
        <p:nvSpPr>
          <p:cNvPr id="8" name="Espace réservé du tableau 4"/>
          <p:cNvSpPr>
            <a:spLocks noGrp="1"/>
          </p:cNvSpPr>
          <p:nvPr>
            <p:ph type="tbl" sz="quarter" idx="17" hasCustomPrompt="1"/>
          </p:nvPr>
        </p:nvSpPr>
        <p:spPr>
          <a:xfrm>
            <a:off x="1116013" y="2709515"/>
            <a:ext cx="6985000" cy="2879725"/>
          </a:xfrm>
        </p:spPr>
        <p:txBody>
          <a:bodyPr/>
          <a:lstStyle/>
          <a:p>
            <a:r>
              <a:rPr lang="fr-FR" dirty="0" smtClean="0"/>
              <a:t>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297073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 texte et tableau avec fon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orme en L 13"/>
          <p:cNvSpPr/>
          <p:nvPr userDrawn="1"/>
        </p:nvSpPr>
        <p:spPr>
          <a:xfrm>
            <a:off x="0" y="5202000"/>
            <a:ext cx="1656000" cy="1656000"/>
          </a:xfrm>
          <a:prstGeom prst="corner">
            <a:avLst>
              <a:gd name="adj1" fmla="val 22107"/>
              <a:gd name="adj2" fmla="val 22031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Rectangle 11"/>
          <p:cNvSpPr/>
          <p:nvPr userDrawn="1"/>
        </p:nvSpPr>
        <p:spPr>
          <a:xfrm>
            <a:off x="741408" y="711000"/>
            <a:ext cx="7668000" cy="5436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Espace réservé du pied de page 1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fr-FR" dirty="0" smtClean="0"/>
              <a:t>Memo relevé annuel de frais </a:t>
            </a:r>
            <a:r>
              <a:rPr lang="fr-FR" dirty="0" err="1" smtClean="0"/>
              <a:t>cto-pea</a:t>
            </a:r>
            <a:r>
              <a:rPr lang="fr-FR" dirty="0" smtClean="0"/>
              <a:t>. juillet 2019</a:t>
            </a: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6"/>
          </p:nvPr>
        </p:nvSpPr>
        <p:spPr>
          <a:xfrm>
            <a:off x="1026000" y="1772816"/>
            <a:ext cx="7362424" cy="936104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 hasCustomPrompt="1"/>
          </p:nvPr>
        </p:nvSpPr>
        <p:spPr>
          <a:xfrm>
            <a:off x="1026000" y="908720"/>
            <a:ext cx="3816424" cy="769441"/>
          </a:xfrm>
        </p:spPr>
        <p:txBody>
          <a:bodyPr/>
          <a:lstStyle>
            <a:lvl1pPr>
              <a:defRPr b="1" baseline="0"/>
            </a:lvl1pPr>
          </a:lstStyle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amet</a:t>
            </a:r>
            <a:r>
              <a:rPr lang="fr-FR" dirty="0" smtClean="0"/>
              <a:t> </a:t>
            </a:r>
            <a:r>
              <a:rPr lang="fr-FR" dirty="0" err="1" smtClean="0"/>
              <a:t>lorem</a:t>
            </a:r>
            <a:endParaRPr lang="fr-FR" dirty="0"/>
          </a:p>
        </p:txBody>
      </p:sp>
      <p:sp>
        <p:nvSpPr>
          <p:cNvPr id="15" name="Forme en L 14"/>
          <p:cNvSpPr/>
          <p:nvPr userDrawn="1"/>
        </p:nvSpPr>
        <p:spPr>
          <a:xfrm rot="10800000">
            <a:off x="7488000" y="0"/>
            <a:ext cx="1656000" cy="1656000"/>
          </a:xfrm>
          <a:prstGeom prst="corner">
            <a:avLst>
              <a:gd name="adj1" fmla="val 22107"/>
              <a:gd name="adj2" fmla="val 22031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" name="Espace réservé pour une image 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" b="11"/>
          <a:stretch>
            <a:fillRect/>
          </a:stretch>
        </p:blipFill>
        <p:spPr>
          <a:xfrm>
            <a:off x="7096480" y="6237312"/>
            <a:ext cx="1796000" cy="432000"/>
          </a:xfrm>
          <a:prstGeom prst="rect">
            <a:avLst/>
          </a:prstGeom>
        </p:spPr>
      </p:pic>
      <p:sp>
        <p:nvSpPr>
          <p:cNvPr id="22" name="Espace réservé du tableau 4"/>
          <p:cNvSpPr>
            <a:spLocks noGrp="1"/>
          </p:cNvSpPr>
          <p:nvPr>
            <p:ph type="tbl" sz="quarter" idx="17"/>
          </p:nvPr>
        </p:nvSpPr>
        <p:spPr>
          <a:xfrm>
            <a:off x="1116013" y="2852738"/>
            <a:ext cx="6985000" cy="2879725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338289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amet</a:t>
            </a:r>
            <a:r>
              <a:rPr lang="fr-FR" dirty="0" smtClean="0"/>
              <a:t> </a:t>
            </a:r>
            <a:r>
              <a:rPr lang="fr-FR" dirty="0" err="1" smtClean="0"/>
              <a:t>lorem</a:t>
            </a:r>
            <a:endParaRPr lang="fr-FR" dirty="0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 dirty="0" smtClean="0"/>
              <a:t>Memo relevé annuel de frais </a:t>
            </a:r>
            <a:r>
              <a:rPr lang="fr-FR" dirty="0" err="1" smtClean="0"/>
              <a:t>cto-pea</a:t>
            </a:r>
            <a:r>
              <a:rPr lang="fr-FR" dirty="0" smtClean="0"/>
              <a:t>. juillet 2019</a:t>
            </a:r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0" name="Espace réservé pour une image 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" b="11"/>
          <a:stretch>
            <a:fillRect/>
          </a:stretch>
        </p:blipFill>
        <p:spPr>
          <a:xfrm>
            <a:off x="7096480" y="6237312"/>
            <a:ext cx="1796000" cy="4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96751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2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4404220" y="3167643"/>
            <a:ext cx="4654640" cy="1144677"/>
          </a:xfrm>
          <a:prstGeom prst="rect">
            <a:avLst/>
          </a:prstGeom>
          <a:noFill/>
        </p:spPr>
        <p:txBody>
          <a:bodyPr anchor="ctr"/>
          <a:lstStyle>
            <a:lvl1pPr algn="ctr">
              <a:defRPr sz="3200">
                <a:solidFill>
                  <a:srgbClr val="C00000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4404219" y="4399104"/>
            <a:ext cx="4664279" cy="1171369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B050"/>
              </a:buClr>
              <a:buSzPct val="70000"/>
              <a:buFont typeface="Wingdings 2" pitchFamily="18" charset="2"/>
              <a:buNone/>
              <a:tabLst/>
              <a:defRPr sz="2000" b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Modifiez le style des sous-titres du masque</a:t>
            </a:r>
          </a:p>
        </p:txBody>
      </p:sp>
      <p:sp>
        <p:nvSpPr>
          <p:cNvPr id="12" name="Rectangle 11"/>
          <p:cNvSpPr/>
          <p:nvPr userDrawn="1"/>
        </p:nvSpPr>
        <p:spPr>
          <a:xfrm>
            <a:off x="1813151" y="4266976"/>
            <a:ext cx="1513933" cy="1614099"/>
          </a:xfrm>
          <a:prstGeom prst="rect">
            <a:avLst/>
          </a:prstGeom>
          <a:solidFill>
            <a:srgbClr val="6C6C6C">
              <a:lumMod val="75000"/>
            </a:srgbClr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2661913" y="319323"/>
            <a:ext cx="1787146" cy="1787146"/>
          </a:xfrm>
          <a:prstGeom prst="rect">
            <a:avLst/>
          </a:prstGeom>
          <a:solidFill>
            <a:srgbClr val="6C6C6C">
              <a:lumMod val="50000"/>
            </a:srgbClr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Rectangle 13"/>
          <p:cNvSpPr/>
          <p:nvPr userDrawn="1"/>
        </p:nvSpPr>
        <p:spPr>
          <a:xfrm>
            <a:off x="4924032" y="0"/>
            <a:ext cx="1787146" cy="728926"/>
          </a:xfrm>
          <a:prstGeom prst="rect">
            <a:avLst/>
          </a:prstGeom>
          <a:solidFill>
            <a:srgbClr val="6C6C6C">
              <a:lumMod val="20000"/>
              <a:lumOff val="80000"/>
            </a:srgbClr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5" name="Rectangle 14"/>
          <p:cNvSpPr/>
          <p:nvPr userDrawn="1"/>
        </p:nvSpPr>
        <p:spPr>
          <a:xfrm>
            <a:off x="1584751" y="1168358"/>
            <a:ext cx="1970735" cy="1970735"/>
          </a:xfrm>
          <a:prstGeom prst="rect">
            <a:avLst/>
          </a:prstGeom>
          <a:solidFill>
            <a:srgbClr val="6C6C6C">
              <a:lumMod val="60000"/>
              <a:lumOff val="40000"/>
            </a:srgbClr>
          </a:solidFill>
          <a:ln w="18415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Rectangle 15"/>
          <p:cNvSpPr/>
          <p:nvPr userDrawn="1"/>
        </p:nvSpPr>
        <p:spPr>
          <a:xfrm>
            <a:off x="448904" y="2870443"/>
            <a:ext cx="1970735" cy="1970735"/>
          </a:xfrm>
          <a:prstGeom prst="rect">
            <a:avLst/>
          </a:prstGeom>
          <a:solidFill>
            <a:srgbClr val="6C6C6C">
              <a:lumMod val="40000"/>
              <a:lumOff val="60000"/>
            </a:srgbClr>
          </a:solidFill>
          <a:ln w="18415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7" name="Image 16" descr="CE_carre_rouge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615" y="345189"/>
            <a:ext cx="1787147" cy="1787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49555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orme en L 12"/>
          <p:cNvSpPr/>
          <p:nvPr userDrawn="1"/>
        </p:nvSpPr>
        <p:spPr>
          <a:xfrm>
            <a:off x="0" y="5202000"/>
            <a:ext cx="1656000" cy="1656000"/>
          </a:xfrm>
          <a:prstGeom prst="corner">
            <a:avLst>
              <a:gd name="adj1" fmla="val 22107"/>
              <a:gd name="adj2" fmla="val 22031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1026000" y="306000"/>
            <a:ext cx="3816424" cy="769441"/>
          </a:xfrm>
          <a:prstGeom prst="rect">
            <a:avLst/>
          </a:prstGeom>
        </p:spPr>
        <p:txBody>
          <a:bodyPr vert="horz" lIns="91440" tIns="45720" rIns="91440" bIns="45720" rtlCol="0" anchor="t" anchorCtr="0">
            <a:spAutoFit/>
          </a:bodyPr>
          <a:lstStyle/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amet</a:t>
            </a:r>
            <a:r>
              <a:rPr lang="fr-FR" dirty="0" smtClean="0"/>
              <a:t> </a:t>
            </a:r>
            <a:r>
              <a:rPr lang="fr-FR" dirty="0" err="1" smtClean="0"/>
              <a:t>lorem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040861" y="1600200"/>
            <a:ext cx="5691380" cy="47811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</a:p>
          <a:p>
            <a:pPr lvl="5"/>
            <a:r>
              <a:rPr lang="fr-FR" dirty="0" smtClean="0"/>
              <a:t>Sixième niveau</a:t>
            </a:r>
          </a:p>
          <a:p>
            <a:pPr lvl="6"/>
            <a:r>
              <a:rPr lang="fr-FR" dirty="0" smtClean="0"/>
              <a:t>Septième niveau</a:t>
            </a:r>
          </a:p>
          <a:p>
            <a:pPr lvl="7"/>
            <a:r>
              <a:rPr lang="fr-FR" dirty="0" smtClean="0"/>
              <a:t>Huitième</a:t>
            </a:r>
          </a:p>
          <a:p>
            <a:pPr lvl="8"/>
            <a:r>
              <a:rPr lang="fr-FR" dirty="0" smtClean="0"/>
              <a:t>Neuvième niveau</a:t>
            </a:r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2106000" y="6376243"/>
            <a:ext cx="493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 cap="all" baseline="0">
                <a:solidFill>
                  <a:schemeClr val="tx1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fr-FR" dirty="0" smtClean="0"/>
              <a:t>Memo relevé annuel de frais </a:t>
            </a:r>
            <a:r>
              <a:rPr lang="fr-FR" dirty="0" err="1" smtClean="0"/>
              <a:t>cto-pea</a:t>
            </a:r>
            <a:r>
              <a:rPr lang="fr-FR" dirty="0" smtClean="0"/>
              <a:t>. juillet 2019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-504000" y="6453336"/>
            <a:ext cx="90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bg1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cxnSp>
        <p:nvCxnSpPr>
          <p:cNvPr id="11" name="Connecteur droit 10"/>
          <p:cNvCxnSpPr/>
          <p:nvPr/>
        </p:nvCxnSpPr>
        <p:spPr>
          <a:xfrm>
            <a:off x="1123200" y="260648"/>
            <a:ext cx="3564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11"/>
          <p:cNvCxnSpPr/>
          <p:nvPr/>
        </p:nvCxnSpPr>
        <p:spPr>
          <a:xfrm>
            <a:off x="1123200" y="1116000"/>
            <a:ext cx="3564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Forme en L 14"/>
          <p:cNvSpPr/>
          <p:nvPr userDrawn="1"/>
        </p:nvSpPr>
        <p:spPr>
          <a:xfrm rot="10800000">
            <a:off x="7488000" y="0"/>
            <a:ext cx="1656000" cy="1656000"/>
          </a:xfrm>
          <a:prstGeom prst="corner">
            <a:avLst>
              <a:gd name="adj1" fmla="val 22107"/>
              <a:gd name="adj2" fmla="val 22031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955874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77" r:id="rId2"/>
    <p:sldLayoutId id="2147483679" r:id="rId3"/>
    <p:sldLayoutId id="2147483680" r:id="rId4"/>
    <p:sldLayoutId id="2147483683" r:id="rId5"/>
    <p:sldLayoutId id="2147483682" r:id="rId6"/>
    <p:sldLayoutId id="2147483655" r:id="rId7"/>
    <p:sldLayoutId id="2147483671" r:id="rId8"/>
    <p:sldLayoutId id="2147483672" r:id="rId9"/>
    <p:sldLayoutId id="2147483676" r:id="rId10"/>
    <p:sldLayoutId id="2147483673" r:id="rId11"/>
    <p:sldLayoutId id="2147483674" r:id="rId12"/>
    <p:sldLayoutId id="2147483659" r:id="rId13"/>
    <p:sldLayoutId id="2147483684" r:id="rId14"/>
  </p:sldLayoutIdLst>
  <p:timing>
    <p:tnLst>
      <p:par>
        <p:cTn id="1" dur="indefinite" restart="never" nodeType="tmRoot"/>
      </p:par>
    </p:tnLst>
  </p:timing>
  <p:hf hdr="0" dt="0"/>
  <p:txStyles>
    <p:titleStyle>
      <a:lvl1pPr algn="l" defTabSz="914400" rtl="0" eaLnBrk="1" latinLnBrk="0" hangingPunct="1">
        <a:spcBef>
          <a:spcPct val="0"/>
        </a:spcBef>
        <a:buNone/>
        <a:defRPr sz="2200" b="1" kern="1200" cap="all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ts val="0"/>
        </a:spcBef>
        <a:spcAft>
          <a:spcPts val="300"/>
        </a:spcAft>
        <a:buFontTx/>
        <a:buNone/>
        <a:defRPr sz="2200" b="1" kern="1200" cap="all" baseline="0">
          <a:solidFill>
            <a:schemeClr val="accent1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spcBef>
          <a:spcPts val="0"/>
        </a:spcBef>
        <a:buFontTx/>
        <a:buNone/>
        <a:defRPr sz="1800" b="1" kern="1200" cap="all" baseline="0">
          <a:solidFill>
            <a:schemeClr val="accent1"/>
          </a:solidFill>
          <a:latin typeface="+mn-lt"/>
          <a:ea typeface="+mn-ea"/>
          <a:cs typeface="+mn-cs"/>
        </a:defRPr>
      </a:lvl2pPr>
      <a:lvl3pPr marL="0" indent="0" algn="l" defTabSz="914400" rtl="0" eaLnBrk="1" latinLnBrk="0" hangingPunct="1">
        <a:spcBef>
          <a:spcPts val="0"/>
        </a:spcBef>
        <a:buClr>
          <a:schemeClr val="accent1"/>
        </a:buClr>
        <a:buFontTx/>
        <a:buNone/>
        <a:defRPr sz="1600" b="0" kern="1200" cap="all" baseline="0">
          <a:solidFill>
            <a:schemeClr val="accent1"/>
          </a:solidFill>
          <a:latin typeface="+mn-lt"/>
          <a:ea typeface="+mn-ea"/>
          <a:cs typeface="+mn-cs"/>
        </a:defRPr>
      </a:lvl3pPr>
      <a:lvl4pPr marL="144000" indent="0" algn="l" defTabSz="914400" rtl="0" eaLnBrk="1" latinLnBrk="0" hangingPunct="1">
        <a:lnSpc>
          <a:spcPts val="1600"/>
        </a:lnSpc>
        <a:spcBef>
          <a:spcPts val="0"/>
        </a:spcBef>
        <a:buFontTx/>
        <a:buNone/>
        <a:defRPr sz="12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44000" indent="-144000" algn="l" defTabSz="914400" rtl="0" eaLnBrk="1" latinLnBrk="0" hangingPunct="1">
        <a:spcBef>
          <a:spcPts val="300"/>
        </a:spcBef>
        <a:spcAft>
          <a:spcPts val="1200"/>
        </a:spcAft>
        <a:buClr>
          <a:schemeClr val="accent1"/>
        </a:buClr>
        <a:buFont typeface="Britannic Bold" panose="020B0903060703020204" pitchFamily="34" charset="0"/>
        <a:buChar char="&gt;"/>
        <a:defRPr sz="1200" b="1" kern="1200" cap="all" baseline="0">
          <a:solidFill>
            <a:schemeClr val="tx1"/>
          </a:solidFill>
          <a:latin typeface="+mn-lt"/>
          <a:ea typeface="+mn-ea"/>
          <a:cs typeface="+mn-cs"/>
        </a:defRPr>
      </a:lvl5pPr>
      <a:lvl6pPr marL="324000" indent="-144000" algn="l" defTabSz="914400" rtl="0" eaLnBrk="1" latinLnBrk="0" hangingPunct="1">
        <a:lnSpc>
          <a:spcPts val="1600"/>
        </a:lnSpc>
        <a:spcBef>
          <a:spcPts val="400"/>
        </a:spcBef>
        <a:buClr>
          <a:schemeClr val="accent1"/>
        </a:buClr>
        <a:buFont typeface="Wingdings 2" panose="05020102010507070707" pitchFamily="18" charset="2"/>
        <a:buChar char=""/>
        <a:defRPr sz="120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6pPr>
      <a:lvl7pPr marL="0" indent="0" algn="just" defTabSz="914400" rtl="0" eaLnBrk="1" latinLnBrk="0" hangingPunct="1">
        <a:lnSpc>
          <a:spcPts val="1500"/>
        </a:lnSpc>
        <a:spcBef>
          <a:spcPts val="0"/>
        </a:spcBef>
        <a:buClr>
          <a:schemeClr val="accent1"/>
        </a:buClr>
        <a:buFontTx/>
        <a:buNone/>
        <a:defRPr sz="1400" b="0" i="0" kern="1200" cap="all" baseline="0">
          <a:solidFill>
            <a:schemeClr val="accent1"/>
          </a:solidFill>
          <a:latin typeface="+mn-lt"/>
          <a:ea typeface="+mn-ea"/>
          <a:cs typeface="+mn-cs"/>
        </a:defRPr>
      </a:lvl7pPr>
      <a:lvl8pPr marL="0" indent="0" algn="l" defTabSz="914400" rtl="0" eaLnBrk="1" latinLnBrk="0" hangingPunct="1">
        <a:spcBef>
          <a:spcPts val="0"/>
        </a:spcBef>
        <a:buClr>
          <a:schemeClr val="accent1"/>
        </a:buClr>
        <a:buFontTx/>
        <a:buNone/>
        <a:defRPr sz="1400" b="0" i="0" kern="1200" cap="all" baseline="0">
          <a:solidFill>
            <a:schemeClr val="bg1"/>
          </a:solidFill>
          <a:latin typeface="+mn-lt"/>
          <a:ea typeface="+mn-ea"/>
          <a:cs typeface="+mn-cs"/>
        </a:defRPr>
      </a:lvl8pPr>
      <a:lvl9pPr marL="216000" indent="0" algn="l" defTabSz="914400" rtl="0" eaLnBrk="1" latinLnBrk="0" hangingPunct="1">
        <a:spcBef>
          <a:spcPts val="0"/>
        </a:spcBef>
        <a:buClr>
          <a:schemeClr val="accent1"/>
        </a:buClr>
        <a:buFontTx/>
        <a:buNone/>
        <a:defRPr sz="1100" b="0" i="0" kern="1200" cap="all" baseline="0">
          <a:solidFill>
            <a:schemeClr val="bg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commerciaux.celca.caisse-epargne.fr/download/1644/frais-annuels-cto-pea/14120/releves-de-frais-cto-pea-typologie-de-frais-cegee.xlsx" TargetMode="External"/><Relationship Id="rId2" Type="http://schemas.openxmlformats.org/officeDocument/2006/relationships/hyperlink" Target="http://commerciaux.celca.caisse-epargne.fr/download/1644/frais-annuels-cto-pea/13825/guide-conseiller_releve-annuel-de-frais-cto-pea_pptx.pptx" TargetMode="External"/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wmf"/><Relationship Id="rId3" Type="http://schemas.openxmlformats.org/officeDocument/2006/relationships/image" Target="../media/image10.png"/><Relationship Id="rId7" Type="http://schemas.openxmlformats.org/officeDocument/2006/relationships/oleObject" Target="../embeddings/oleObject1.bin"/><Relationship Id="rId2" Type="http://schemas.openxmlformats.org/officeDocument/2006/relationships/slideLayout" Target="../slideLayouts/slideLayout10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6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fr-FR" sz="2000" dirty="0"/>
              <a:t>Le relevé annuel de frais </a:t>
            </a:r>
            <a:r>
              <a:rPr lang="fr-FR" sz="2000" dirty="0" smtClean="0"/>
              <a:t>cto - </a:t>
            </a:r>
            <a:r>
              <a:rPr lang="fr-FR" sz="2000" dirty="0" err="1" smtClean="0"/>
              <a:t>pea</a:t>
            </a:r>
            <a:r>
              <a:rPr lang="fr-FR" sz="2000" dirty="0" smtClean="0"/>
              <a:t/>
            </a:r>
            <a:br>
              <a:rPr lang="fr-FR" sz="2000" dirty="0" smtClean="0"/>
            </a:br>
            <a:r>
              <a:rPr lang="fr-FR" sz="2000" dirty="0"/>
              <a:t/>
            </a:r>
            <a:br>
              <a:rPr lang="fr-FR" sz="2000" dirty="0"/>
            </a:br>
            <a:r>
              <a:rPr lang="fr-FR" sz="2000" dirty="0" smtClean="0"/>
              <a:t>MEMO DU CONSEILLER</a:t>
            </a:r>
            <a:endParaRPr lang="fr-FR" sz="2000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4860032" y="4365104"/>
            <a:ext cx="3744416" cy="1171369"/>
          </a:xfrm>
        </p:spPr>
        <p:txBody>
          <a:bodyPr/>
          <a:lstStyle/>
          <a:p>
            <a:pPr lvl="2" algn="l"/>
            <a:r>
              <a:rPr lang="fr-FR" sz="2000" dirty="0" smtClean="0"/>
              <a:t>    </a:t>
            </a:r>
            <a:r>
              <a:rPr lang="fr-FR" sz="1200" dirty="0" smtClean="0">
                <a:solidFill>
                  <a:schemeClr val="tx1"/>
                </a:solidFill>
              </a:rPr>
              <a:t>JUILLET </a:t>
            </a:r>
            <a:r>
              <a:rPr lang="fr-FR" sz="1200" dirty="0">
                <a:solidFill>
                  <a:schemeClr val="tx1"/>
                </a:solidFill>
              </a:rPr>
              <a:t>2019</a:t>
            </a:r>
          </a:p>
          <a:p>
            <a:pPr lvl="2"/>
            <a:endParaRPr lang="fr-FR" sz="2000" dirty="0"/>
          </a:p>
        </p:txBody>
      </p:sp>
    </p:spTree>
    <p:extLst>
      <p:ext uri="{BB962C8B-B14F-4D97-AF65-F5344CB8AC3E}">
        <p14:creationId xmlns:p14="http://schemas.microsoft.com/office/powerpoint/2010/main" val="3951675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fr-FR" dirty="0"/>
              <a:t>Memo relevé annuel de frais </a:t>
            </a:r>
            <a:r>
              <a:rPr lang="fr-FR" dirty="0" err="1"/>
              <a:t>cto-pea</a:t>
            </a:r>
            <a:r>
              <a:rPr lang="fr-FR" dirty="0"/>
              <a:t>. juillet 2019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2</a:t>
            </a:fld>
            <a:endParaRPr lang="fr-FR" dirty="0"/>
          </a:p>
        </p:txBody>
      </p:sp>
      <p:sp>
        <p:nvSpPr>
          <p:cNvPr id="7" name="ZoneTexte 6"/>
          <p:cNvSpPr txBox="1"/>
          <p:nvPr/>
        </p:nvSpPr>
        <p:spPr>
          <a:xfrm>
            <a:off x="755576" y="1707662"/>
            <a:ext cx="7632850" cy="30777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fr-FR" sz="1400" b="1" dirty="0" smtClean="0">
                <a:solidFill>
                  <a:srgbClr val="C00000"/>
                </a:solidFill>
              </a:rPr>
              <a:t>En quoi consiste ce relevé ?</a:t>
            </a:r>
            <a:endParaRPr lang="fr-FR" sz="1400" b="1" dirty="0">
              <a:solidFill>
                <a:srgbClr val="C00000"/>
              </a:solidFill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755577" y="2781843"/>
            <a:ext cx="7632850" cy="30777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fr-FR" sz="1400" b="1" dirty="0" smtClean="0">
                <a:solidFill>
                  <a:srgbClr val="C00000"/>
                </a:solidFill>
              </a:rPr>
              <a:t>Qu’est-ce qui le rend spécifique  ?</a:t>
            </a:r>
            <a:endParaRPr lang="fr-FR" sz="1400" b="1" dirty="0">
              <a:solidFill>
                <a:srgbClr val="C00000"/>
              </a:solidFill>
            </a:endParaRPr>
          </a:p>
        </p:txBody>
      </p:sp>
      <p:sp>
        <p:nvSpPr>
          <p:cNvPr id="14" name="ZoneTexte 13"/>
          <p:cNvSpPr txBox="1"/>
          <p:nvPr/>
        </p:nvSpPr>
        <p:spPr>
          <a:xfrm>
            <a:off x="1543936" y="333337"/>
            <a:ext cx="2736304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Le Relevé annuel de frais CTO/PEA en 4 questions </a:t>
            </a:r>
            <a:endParaRPr lang="fr-FR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5" name="ZoneTexte 14"/>
          <p:cNvSpPr txBox="1"/>
          <p:nvPr/>
        </p:nvSpPr>
        <p:spPr>
          <a:xfrm>
            <a:off x="755576" y="2023303"/>
            <a:ext cx="7632850" cy="64633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1200" dirty="0" smtClean="0"/>
              <a:t>Il récapitule pour les clients  </a:t>
            </a:r>
            <a:r>
              <a:rPr lang="fr-FR" sz="1200" dirty="0"/>
              <a:t>l’ensemble des frais appliqués </a:t>
            </a:r>
            <a:r>
              <a:rPr lang="fr-FR" sz="1200" dirty="0" smtClean="0"/>
              <a:t>sur leurs </a:t>
            </a:r>
            <a:r>
              <a:rPr lang="fr-FR" sz="1200" b="1" dirty="0" smtClean="0"/>
              <a:t>comptes </a:t>
            </a:r>
            <a:r>
              <a:rPr lang="fr-FR" sz="1200" b="1" dirty="0"/>
              <a:t>titres </a:t>
            </a:r>
            <a:r>
              <a:rPr lang="fr-FR" sz="1200" b="1" dirty="0" smtClean="0"/>
              <a:t>(CTO-PEA) </a:t>
            </a:r>
            <a:r>
              <a:rPr lang="fr-FR" sz="1200" dirty="0" smtClean="0"/>
              <a:t>en </a:t>
            </a:r>
            <a:r>
              <a:rPr lang="fr-FR" sz="1200" b="1" dirty="0" smtClean="0"/>
              <a:t>2018</a:t>
            </a:r>
            <a:r>
              <a:rPr lang="fr-FR" sz="1200" dirty="0" smtClean="0"/>
              <a:t>. </a:t>
            </a:r>
            <a:r>
              <a:rPr lang="fr-FR" sz="1200" dirty="0"/>
              <a:t>I</a:t>
            </a:r>
            <a:r>
              <a:rPr lang="fr-FR" sz="1200" dirty="0" smtClean="0"/>
              <a:t>l ne remplace pas le relevé annuel de situation mais s’y ajoute. Un relevé annuel de frais a également été établi pour les </a:t>
            </a:r>
            <a:r>
              <a:rPr lang="fr-FR" sz="1200" b="1" dirty="0" smtClean="0"/>
              <a:t>SCPI</a:t>
            </a:r>
            <a:r>
              <a:rPr lang="fr-FR" sz="1200" dirty="0" smtClean="0"/>
              <a:t> Groupe en détention nominative et sera envoyé à partir du 28 juillet</a:t>
            </a:r>
            <a:r>
              <a:rPr lang="fr-FR" sz="1200" dirty="0"/>
              <a:t> </a:t>
            </a:r>
            <a:r>
              <a:rPr lang="fr-FR" sz="1200" dirty="0" smtClean="0"/>
              <a:t>2019.</a:t>
            </a:r>
            <a:endParaRPr lang="fr-FR" sz="1200" dirty="0"/>
          </a:p>
        </p:txBody>
      </p:sp>
      <p:sp>
        <p:nvSpPr>
          <p:cNvPr id="16" name="ZoneTexte 15"/>
          <p:cNvSpPr txBox="1"/>
          <p:nvPr/>
        </p:nvSpPr>
        <p:spPr>
          <a:xfrm>
            <a:off x="757605" y="4135941"/>
            <a:ext cx="7630821" cy="4616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1200" dirty="0" smtClean="0"/>
              <a:t>Les </a:t>
            </a:r>
            <a:r>
              <a:rPr lang="fr-FR" sz="1200" dirty="0"/>
              <a:t>aider à comprendre ce nouveau relevé s’ils vous </a:t>
            </a:r>
            <a:r>
              <a:rPr lang="fr-FR" sz="1200" dirty="0" smtClean="0"/>
              <a:t>interrogent, </a:t>
            </a:r>
            <a:r>
              <a:rPr lang="fr-FR" sz="1200" dirty="0"/>
              <a:t>en expliquant </a:t>
            </a:r>
            <a:r>
              <a:rPr lang="fr-FR" sz="1200" dirty="0" smtClean="0"/>
              <a:t>notamment à </a:t>
            </a:r>
            <a:r>
              <a:rPr lang="fr-FR" sz="1200" dirty="0"/>
              <a:t>quoi correspondent les différentes catégories de </a:t>
            </a:r>
            <a:r>
              <a:rPr lang="fr-FR" sz="1200" dirty="0" smtClean="0"/>
              <a:t>frais. </a:t>
            </a:r>
            <a:endParaRPr lang="fr-FR" sz="1200" dirty="0"/>
          </a:p>
        </p:txBody>
      </p:sp>
      <p:sp>
        <p:nvSpPr>
          <p:cNvPr id="22" name="ZoneTexte 21"/>
          <p:cNvSpPr txBox="1"/>
          <p:nvPr/>
        </p:nvSpPr>
        <p:spPr>
          <a:xfrm>
            <a:off x="764759" y="3212976"/>
            <a:ext cx="7848875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FR" sz="1200" dirty="0" smtClean="0"/>
              <a:t>Pour la première fois, un relevé rassemble les </a:t>
            </a:r>
            <a:r>
              <a:rPr lang="fr-FR" sz="1200" b="1" dirty="0" smtClean="0"/>
              <a:t>frais </a:t>
            </a:r>
            <a:r>
              <a:rPr lang="fr-FR" sz="1200" b="1" dirty="0"/>
              <a:t>directs</a:t>
            </a:r>
            <a:r>
              <a:rPr lang="fr-FR" sz="1200" dirty="0"/>
              <a:t>, connus des clients et prélevés selon les </a:t>
            </a:r>
            <a:r>
              <a:rPr lang="fr-FR" sz="1200" dirty="0" smtClean="0"/>
              <a:t>opérations effectuées ou les prestations fournies, et les </a:t>
            </a:r>
            <a:r>
              <a:rPr lang="fr-FR" sz="1200" b="1" dirty="0"/>
              <a:t>frais indirects</a:t>
            </a:r>
            <a:r>
              <a:rPr lang="fr-FR" sz="1200" dirty="0"/>
              <a:t>, qui n’ont pas été prélevés sur le compte mais ont pu avoir un impact sur la valorisation des produits détenus</a:t>
            </a:r>
            <a:r>
              <a:rPr lang="fr-FR" sz="1200" dirty="0" smtClean="0"/>
              <a:t>. Il s’agit d’une exigence de la réglementation MIF2.</a:t>
            </a:r>
            <a:endParaRPr lang="fr-FR" sz="1200" dirty="0"/>
          </a:p>
        </p:txBody>
      </p:sp>
      <p:sp>
        <p:nvSpPr>
          <p:cNvPr id="11" name="ZoneTexte 10"/>
          <p:cNvSpPr txBox="1"/>
          <p:nvPr/>
        </p:nvSpPr>
        <p:spPr>
          <a:xfrm>
            <a:off x="757605" y="3928377"/>
            <a:ext cx="7632850" cy="30777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fr-FR" sz="1400" b="1" dirty="0">
                <a:solidFill>
                  <a:srgbClr val="C00000"/>
                </a:solidFill>
              </a:rPr>
              <a:t>Qu’ai-je à faire pour mes clients ?</a:t>
            </a:r>
          </a:p>
        </p:txBody>
      </p:sp>
      <p:sp>
        <p:nvSpPr>
          <p:cNvPr id="12" name="ZoneTexte 11"/>
          <p:cNvSpPr txBox="1"/>
          <p:nvPr/>
        </p:nvSpPr>
        <p:spPr>
          <a:xfrm>
            <a:off x="755575" y="4725144"/>
            <a:ext cx="7632850" cy="30777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fr-FR" sz="1400" b="1" dirty="0">
                <a:solidFill>
                  <a:srgbClr val="C00000"/>
                </a:solidFill>
              </a:rPr>
              <a:t>Quels sont les outils à ma disposition ?</a:t>
            </a:r>
          </a:p>
        </p:txBody>
      </p:sp>
      <p:sp>
        <p:nvSpPr>
          <p:cNvPr id="18" name="ZoneTexte 17"/>
          <p:cNvSpPr txBox="1"/>
          <p:nvPr/>
        </p:nvSpPr>
        <p:spPr>
          <a:xfrm>
            <a:off x="755575" y="5054068"/>
            <a:ext cx="7592528" cy="4616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none" rtlCol="0">
            <a:spAutoFit/>
          </a:bodyPr>
          <a:lstStyle/>
          <a:p>
            <a:r>
              <a:rPr lang="fr-FR" sz="1200" dirty="0" smtClean="0"/>
              <a:t>Le </a:t>
            </a:r>
            <a:r>
              <a:rPr lang="fr-FR" sz="1200" b="1" dirty="0" smtClean="0"/>
              <a:t>Memo, </a:t>
            </a:r>
            <a:r>
              <a:rPr lang="fr-FR" sz="1200" dirty="0" smtClean="0"/>
              <a:t>le</a:t>
            </a:r>
            <a:r>
              <a:rPr lang="fr-FR" sz="1200" b="1" dirty="0" smtClean="0"/>
              <a:t> </a:t>
            </a:r>
            <a:r>
              <a:rPr lang="fr-FR" sz="1200" b="1" dirty="0" smtClean="0">
                <a:hlinkClick r:id="rId2"/>
              </a:rPr>
              <a:t>Guide du conseiller</a:t>
            </a:r>
            <a:r>
              <a:rPr lang="fr-FR" sz="1200" b="1" dirty="0" smtClean="0"/>
              <a:t> </a:t>
            </a:r>
            <a:r>
              <a:rPr lang="fr-FR" sz="1200" dirty="0" smtClean="0"/>
              <a:t>et le </a:t>
            </a:r>
            <a:r>
              <a:rPr lang="fr-FR" sz="1200" b="1" dirty="0" smtClean="0">
                <a:hlinkClick r:id="rId3"/>
              </a:rPr>
              <a:t>Tableau de typologie des frais </a:t>
            </a:r>
            <a:r>
              <a:rPr lang="fr-FR" sz="1200" b="1" dirty="0" smtClean="0"/>
              <a:t> </a:t>
            </a:r>
            <a:r>
              <a:rPr lang="fr-FR" sz="1200" dirty="0" smtClean="0"/>
              <a:t>sont à votre disposition dans la Rubrique des commerciaux</a:t>
            </a:r>
          </a:p>
          <a:p>
            <a:r>
              <a:rPr lang="fr-FR" sz="1200" dirty="0" smtClean="0"/>
              <a:t>.</a:t>
            </a:r>
            <a:endParaRPr lang="fr-FR" sz="1200" dirty="0" smtClean="0"/>
          </a:p>
        </p:txBody>
      </p:sp>
      <p:sp>
        <p:nvSpPr>
          <p:cNvPr id="19" name="ZoneTexte 18"/>
          <p:cNvSpPr txBox="1"/>
          <p:nvPr/>
        </p:nvSpPr>
        <p:spPr>
          <a:xfrm>
            <a:off x="709933" y="1368260"/>
            <a:ext cx="7632850" cy="2769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1200" b="1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A partir du 16 juillet 2019, </a:t>
            </a:r>
            <a:r>
              <a:rPr lang="fr-FR" sz="1200" b="1" i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nos </a:t>
            </a:r>
            <a:r>
              <a:rPr lang="fr-FR" sz="1200" b="1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clients vont recevoir un nouveau type de </a:t>
            </a:r>
            <a:r>
              <a:rPr lang="fr-FR" sz="1200" b="1" i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relevé, </a:t>
            </a:r>
            <a:r>
              <a:rPr lang="fr-FR" sz="1200" b="1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exigé par la </a:t>
            </a:r>
            <a:r>
              <a:rPr lang="fr-FR" sz="1200" b="1" i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réglementation… </a:t>
            </a:r>
          </a:p>
        </p:txBody>
      </p:sp>
      <p:sp>
        <p:nvSpPr>
          <p:cNvPr id="6" name="Triangle isocèle 5"/>
          <p:cNvSpPr/>
          <p:nvPr/>
        </p:nvSpPr>
        <p:spPr>
          <a:xfrm rot="5400000">
            <a:off x="612392" y="1710133"/>
            <a:ext cx="117761" cy="263442"/>
          </a:xfrm>
          <a:prstGeom prst="triangl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Triangle isocèle 22"/>
          <p:cNvSpPr/>
          <p:nvPr/>
        </p:nvSpPr>
        <p:spPr>
          <a:xfrm rot="5400000">
            <a:off x="564975" y="2798883"/>
            <a:ext cx="117762" cy="263442"/>
          </a:xfrm>
          <a:prstGeom prst="triangl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8" name="Triangle isocèle 27"/>
          <p:cNvSpPr/>
          <p:nvPr/>
        </p:nvSpPr>
        <p:spPr>
          <a:xfrm rot="5400000">
            <a:off x="612392" y="3891664"/>
            <a:ext cx="117762" cy="263442"/>
          </a:xfrm>
          <a:prstGeom prst="triangl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9" name="Triangle isocèle 28"/>
          <p:cNvSpPr/>
          <p:nvPr/>
        </p:nvSpPr>
        <p:spPr>
          <a:xfrm rot="5400000">
            <a:off x="601795" y="4758359"/>
            <a:ext cx="117762" cy="263442"/>
          </a:xfrm>
          <a:prstGeom prst="triangl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67719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fr-FR" dirty="0"/>
              <a:t>Memo relevé annuel de frais </a:t>
            </a:r>
            <a:r>
              <a:rPr lang="fr-FR" dirty="0" err="1"/>
              <a:t>cto-pea</a:t>
            </a:r>
            <a:r>
              <a:rPr lang="fr-FR" dirty="0"/>
              <a:t>. juillet 2019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3</a:t>
            </a:fld>
            <a:endParaRPr lang="fr-FR" dirty="0"/>
          </a:p>
        </p:txBody>
      </p:sp>
      <p:sp>
        <p:nvSpPr>
          <p:cNvPr id="7" name="ZoneTexte 6"/>
          <p:cNvSpPr txBox="1"/>
          <p:nvPr/>
        </p:nvSpPr>
        <p:spPr>
          <a:xfrm>
            <a:off x="755576" y="1386779"/>
            <a:ext cx="7632850" cy="30777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fr-FR" sz="1400" b="1" dirty="0" smtClean="0">
                <a:solidFill>
                  <a:srgbClr val="C00000"/>
                </a:solidFill>
              </a:rPr>
              <a:t>Comment se présente ce relevé ?</a:t>
            </a:r>
            <a:endParaRPr lang="fr-FR" sz="1400" b="1" dirty="0">
              <a:solidFill>
                <a:srgbClr val="C00000"/>
              </a:solidFill>
            </a:endParaRPr>
          </a:p>
        </p:txBody>
      </p:sp>
      <p:sp>
        <p:nvSpPr>
          <p:cNvPr id="14" name="ZoneTexte 13"/>
          <p:cNvSpPr txBox="1"/>
          <p:nvPr/>
        </p:nvSpPr>
        <p:spPr>
          <a:xfrm>
            <a:off x="1109723" y="491167"/>
            <a:ext cx="3600400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Pour aller plus loin…</a:t>
            </a:r>
            <a:endParaRPr lang="fr-FR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5" name="ZoneTexte 14"/>
          <p:cNvSpPr txBox="1"/>
          <p:nvPr/>
        </p:nvSpPr>
        <p:spPr>
          <a:xfrm>
            <a:off x="755576" y="1691496"/>
            <a:ext cx="7684737" cy="2769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1200" dirty="0" smtClean="0"/>
              <a:t>Il est composé de 4 pages (1 relevé par compte, en format numérique pour les clients ayant opté pour la dématérialisation)</a:t>
            </a:r>
          </a:p>
        </p:txBody>
      </p:sp>
      <p:sp>
        <p:nvSpPr>
          <p:cNvPr id="27" name="ZoneTexte 26"/>
          <p:cNvSpPr txBox="1"/>
          <p:nvPr/>
        </p:nvSpPr>
        <p:spPr>
          <a:xfrm>
            <a:off x="4125398" y="2030488"/>
            <a:ext cx="2030778" cy="120032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1200" dirty="0" smtClean="0"/>
              <a:t>En </a:t>
            </a:r>
            <a:r>
              <a:rPr lang="fr-FR" sz="1200" b="1" dirty="0"/>
              <a:t>2ème page</a:t>
            </a:r>
            <a:r>
              <a:rPr lang="fr-FR" sz="1200" dirty="0"/>
              <a:t>, il accède au détail des frais directs et indirects par catégorie de produits (jusqu’à 4 catégories possibles : OPC, Actions, Obligations, Produits divers</a:t>
            </a:r>
            <a:r>
              <a:rPr lang="fr-FR" sz="1200" dirty="0" smtClean="0"/>
              <a:t>)</a:t>
            </a:r>
            <a:endParaRPr lang="fr-FR" sz="1200" dirty="0"/>
          </a:p>
        </p:txBody>
      </p:sp>
      <p:sp>
        <p:nvSpPr>
          <p:cNvPr id="28" name="ZoneTexte 27"/>
          <p:cNvSpPr txBox="1"/>
          <p:nvPr/>
        </p:nvSpPr>
        <p:spPr>
          <a:xfrm>
            <a:off x="7030333" y="2060827"/>
            <a:ext cx="1522918" cy="10156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1200" b="1" dirty="0" smtClean="0"/>
              <a:t>En </a:t>
            </a:r>
            <a:r>
              <a:rPr lang="fr-FR" sz="1200" b="1" dirty="0"/>
              <a:t>3ème et 4ème </a:t>
            </a:r>
            <a:r>
              <a:rPr lang="fr-FR" sz="1200" b="1" dirty="0" smtClean="0"/>
              <a:t>pages</a:t>
            </a:r>
            <a:r>
              <a:rPr lang="fr-FR" sz="1200" dirty="0" smtClean="0"/>
              <a:t>, </a:t>
            </a:r>
            <a:r>
              <a:rPr lang="fr-FR" sz="1200" dirty="0"/>
              <a:t>il dispose d’un glossaire précisant les différents termes utilisés dans le </a:t>
            </a:r>
            <a:r>
              <a:rPr lang="fr-FR" sz="1200" dirty="0" smtClean="0"/>
              <a:t>relevé.</a:t>
            </a:r>
            <a:endParaRPr lang="fr-FR" sz="1200" dirty="0"/>
          </a:p>
        </p:txBody>
      </p:sp>
      <p:sp>
        <p:nvSpPr>
          <p:cNvPr id="29" name="ZoneTexte 28"/>
          <p:cNvSpPr txBox="1"/>
          <p:nvPr/>
        </p:nvSpPr>
        <p:spPr>
          <a:xfrm>
            <a:off x="1414902" y="1968495"/>
            <a:ext cx="2004970" cy="120032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1200" dirty="0" smtClean="0"/>
              <a:t>En </a:t>
            </a:r>
            <a:r>
              <a:rPr lang="fr-FR" sz="1200" b="1" dirty="0"/>
              <a:t>1ère page</a:t>
            </a:r>
            <a:r>
              <a:rPr lang="fr-FR" sz="1200" dirty="0"/>
              <a:t>, le client a une vision globale des frais perçus dans l’année, répartis par grande famille, ainsi que de leur impact sur le rendement de son compte titres</a:t>
            </a:r>
            <a:r>
              <a:rPr lang="fr-FR" sz="1200" dirty="0" smtClean="0"/>
              <a:t>.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="" xmlns:a16="http://schemas.microsoft.com/office/drawing/2014/main" id="{100A51C3-D193-44D0-9111-4596007A1C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66161" y="2204297"/>
            <a:ext cx="654111" cy="929411"/>
          </a:xfrm>
          <a:prstGeom prst="rect">
            <a:avLst/>
          </a:prstGeom>
          <a:ln w="0"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4" name="Image 2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42018" y="2064205"/>
            <a:ext cx="683380" cy="952354"/>
          </a:xfrm>
          <a:prstGeom prst="rect">
            <a:avLst/>
          </a:prstGeom>
        </p:spPr>
      </p:pic>
      <p:pic>
        <p:nvPicPr>
          <p:cNvPr id="25" name="Image 2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4239" y="2059472"/>
            <a:ext cx="683382" cy="957046"/>
          </a:xfrm>
          <a:prstGeom prst="rect">
            <a:avLst/>
          </a:prstGeom>
        </p:spPr>
      </p:pic>
      <p:pic>
        <p:nvPicPr>
          <p:cNvPr id="26" name="Image 2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01336" y="2064205"/>
            <a:ext cx="681818" cy="960174"/>
          </a:xfrm>
          <a:prstGeom prst="rect">
            <a:avLst/>
          </a:prstGeom>
        </p:spPr>
      </p:pic>
      <p:sp>
        <p:nvSpPr>
          <p:cNvPr id="30" name="ZoneTexte 29"/>
          <p:cNvSpPr txBox="1"/>
          <p:nvPr/>
        </p:nvSpPr>
        <p:spPr>
          <a:xfrm>
            <a:off x="703689" y="3231010"/>
            <a:ext cx="7684737" cy="2769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1200" b="1" i="1" dirty="0" smtClean="0">
                <a:solidFill>
                  <a:srgbClr val="C00000"/>
                </a:solidFill>
              </a:rPr>
              <a:t>Accéder à un relevé     &gt;&gt;&gt; </a:t>
            </a:r>
          </a:p>
        </p:txBody>
      </p:sp>
      <p:sp>
        <p:nvSpPr>
          <p:cNvPr id="32" name="ZoneTexte 31"/>
          <p:cNvSpPr txBox="1"/>
          <p:nvPr/>
        </p:nvSpPr>
        <p:spPr>
          <a:xfrm>
            <a:off x="754239" y="3634797"/>
            <a:ext cx="7632850" cy="30777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fr-FR" sz="1400" b="1" dirty="0" smtClean="0">
                <a:solidFill>
                  <a:srgbClr val="C00000"/>
                </a:solidFill>
              </a:rPr>
              <a:t>Comment en parler au client ?</a:t>
            </a:r>
            <a:endParaRPr lang="fr-FR" sz="1400" b="1" dirty="0">
              <a:solidFill>
                <a:srgbClr val="C0000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703689" y="3973982"/>
            <a:ext cx="7644249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200" dirty="0" smtClean="0">
                <a:latin typeface="Arial Narrow" panose="020B0606020202030204" pitchFamily="34" charset="0"/>
              </a:rPr>
              <a:t>Certains clients </a:t>
            </a:r>
            <a:r>
              <a:rPr lang="fr-FR" sz="1200" dirty="0">
                <a:latin typeface="Arial Narrow" panose="020B0606020202030204" pitchFamily="34" charset="0"/>
              </a:rPr>
              <a:t>pourraient être déroutés par </a:t>
            </a:r>
            <a:r>
              <a:rPr lang="fr-FR" sz="1200" dirty="0" smtClean="0">
                <a:latin typeface="Arial Narrow" panose="020B0606020202030204" pitchFamily="34" charset="0"/>
              </a:rPr>
              <a:t>le </a:t>
            </a:r>
            <a:r>
              <a:rPr lang="fr-FR" sz="1200" dirty="0">
                <a:latin typeface="Arial Narrow" panose="020B0606020202030204" pitchFamily="34" charset="0"/>
              </a:rPr>
              <a:t>niveau de détail </a:t>
            </a:r>
            <a:r>
              <a:rPr lang="fr-FR" sz="1200" dirty="0" smtClean="0">
                <a:latin typeface="Arial Narrow" panose="020B0606020202030204" pitchFamily="34" charset="0"/>
              </a:rPr>
              <a:t>du relevé et </a:t>
            </a:r>
            <a:r>
              <a:rPr lang="fr-FR" sz="1200" dirty="0">
                <a:latin typeface="Arial Narrow" panose="020B0606020202030204" pitchFamily="34" charset="0"/>
              </a:rPr>
              <a:t>la complexité des </a:t>
            </a:r>
            <a:r>
              <a:rPr lang="fr-FR" sz="1200" dirty="0" smtClean="0">
                <a:latin typeface="Arial Narrow" panose="020B0606020202030204" pitchFamily="34" charset="0"/>
              </a:rPr>
              <a:t>certains termes.</a:t>
            </a:r>
          </a:p>
          <a:p>
            <a:r>
              <a:rPr lang="fr-FR" sz="1200" dirty="0" smtClean="0">
                <a:latin typeface="Arial Narrow" panose="020B0606020202030204" pitchFamily="34" charset="0"/>
              </a:rPr>
              <a:t>Avant toute explication, il pourra être utile de rappeler 3 </a:t>
            </a:r>
            <a:r>
              <a:rPr lang="fr-FR" sz="1200" dirty="0">
                <a:latin typeface="Arial Narrow" panose="020B0606020202030204" pitchFamily="34" charset="0"/>
              </a:rPr>
              <a:t>principes, quitte à mentionner des évidences </a:t>
            </a:r>
            <a:r>
              <a:rPr lang="fr-FR" sz="1200" dirty="0" smtClean="0">
                <a:latin typeface="Arial Narrow" panose="020B0606020202030204" pitchFamily="34" charset="0"/>
              </a:rPr>
              <a:t>:</a:t>
            </a:r>
          </a:p>
          <a:p>
            <a:endParaRPr lang="fr-FR" sz="1200" dirty="0">
              <a:latin typeface="Arial Narrow" panose="020B0606020202030204" pitchFamily="34" charset="0"/>
            </a:endParaRPr>
          </a:p>
          <a:p>
            <a:pPr lvl="1">
              <a:buFont typeface="Arial" panose="020B0604020202020204" pitchFamily="34" charset="0"/>
              <a:buChar char="•"/>
            </a:pPr>
            <a:r>
              <a:rPr lang="fr-FR" sz="1200" b="1" dirty="0" smtClean="0">
                <a:latin typeface="Arial Narrow" panose="020B0606020202030204" pitchFamily="34" charset="0"/>
              </a:rPr>
              <a:t> Ces </a:t>
            </a:r>
            <a:r>
              <a:rPr lang="fr-FR" sz="1200" b="1" dirty="0">
                <a:latin typeface="Arial Narrow" panose="020B0606020202030204" pitchFamily="34" charset="0"/>
              </a:rPr>
              <a:t>frais ont toujours existé </a:t>
            </a:r>
            <a:r>
              <a:rPr lang="fr-FR" sz="1200" dirty="0">
                <a:latin typeface="Arial Narrow" panose="020B0606020202030204" pitchFamily="34" charset="0"/>
              </a:rPr>
              <a:t>: pour la première fois, un relevé les recense et les cumule sur l’année écoulée, mais il n’y a pas de création de nouveaux frais.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fr-FR" sz="1200" b="1" dirty="0" smtClean="0">
                <a:latin typeface="Arial Narrow" panose="020B0606020202030204" pitchFamily="34" charset="0"/>
              </a:rPr>
              <a:t> Seuls </a:t>
            </a:r>
            <a:r>
              <a:rPr lang="fr-FR" sz="1200" b="1" dirty="0">
                <a:latin typeface="Arial Narrow" panose="020B0606020202030204" pitchFamily="34" charset="0"/>
              </a:rPr>
              <a:t>les frais directs sortent de la poche du client</a:t>
            </a:r>
            <a:r>
              <a:rPr lang="fr-FR" sz="1200" dirty="0">
                <a:latin typeface="Arial Narrow" panose="020B0606020202030204" pitchFamily="34" charset="0"/>
              </a:rPr>
              <a:t>. </a:t>
            </a:r>
            <a:r>
              <a:rPr lang="fr-FR" sz="1200" dirty="0" smtClean="0">
                <a:latin typeface="Arial Narrow" panose="020B0606020202030204" pitchFamily="34" charset="0"/>
              </a:rPr>
              <a:t>Les frais indirects font </a:t>
            </a:r>
            <a:r>
              <a:rPr lang="fr-FR" sz="1200" dirty="0">
                <a:latin typeface="Arial Narrow" panose="020B0606020202030204" pitchFamily="34" charset="0"/>
              </a:rPr>
              <a:t>partie de la vie des produits et impactent leur valorisation dans la </a:t>
            </a:r>
            <a:r>
              <a:rPr lang="fr-FR" sz="1200" dirty="0" smtClean="0">
                <a:latin typeface="Arial Narrow" panose="020B0606020202030204" pitchFamily="34" charset="0"/>
              </a:rPr>
              <a:t>durée, mais il ne sont pas décaissés </a:t>
            </a:r>
            <a:r>
              <a:rPr lang="fr-FR" sz="1200" dirty="0">
                <a:latin typeface="Arial Narrow" panose="020B0606020202030204" pitchFamily="34" charset="0"/>
              </a:rPr>
              <a:t>par </a:t>
            </a:r>
            <a:r>
              <a:rPr lang="fr-FR" sz="1200" dirty="0" smtClean="0">
                <a:latin typeface="Arial Narrow" panose="020B0606020202030204" pitchFamily="34" charset="0"/>
              </a:rPr>
              <a:t>le client, à </a:t>
            </a:r>
            <a:r>
              <a:rPr lang="fr-FR" sz="1200" dirty="0">
                <a:latin typeface="Arial Narrow" panose="020B0606020202030204" pitchFamily="34" charset="0"/>
              </a:rPr>
              <a:t>la différence des frais directs.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fr-FR" sz="1200" b="1" dirty="0" smtClean="0">
                <a:latin typeface="Arial Narrow" panose="020B0606020202030204" pitchFamily="34" charset="0"/>
              </a:rPr>
              <a:t> Ces </a:t>
            </a:r>
            <a:r>
              <a:rPr lang="fr-FR" sz="1200" b="1" dirty="0">
                <a:latin typeface="Arial Narrow" panose="020B0606020202030204" pitchFamily="34" charset="0"/>
              </a:rPr>
              <a:t>frais correspondent à des prestations </a:t>
            </a:r>
            <a:r>
              <a:rPr lang="fr-FR" sz="1200" b="1" dirty="0" smtClean="0">
                <a:latin typeface="Arial Narrow" panose="020B0606020202030204" pitchFamily="34" charset="0"/>
              </a:rPr>
              <a:t>concrètes, </a:t>
            </a:r>
            <a:r>
              <a:rPr lang="fr-FR" sz="1200" dirty="0">
                <a:latin typeface="Arial Narrow" panose="020B0606020202030204" pitchFamily="34" charset="0"/>
              </a:rPr>
              <a:t>qui ont des appellations bien </a:t>
            </a:r>
            <a:r>
              <a:rPr lang="fr-FR" sz="1200" dirty="0" smtClean="0">
                <a:latin typeface="Arial Narrow" panose="020B0606020202030204" pitchFamily="34" charset="0"/>
              </a:rPr>
              <a:t>précises et qui sont portées </a:t>
            </a:r>
            <a:r>
              <a:rPr lang="fr-FR" sz="1200" dirty="0">
                <a:latin typeface="Arial Narrow" panose="020B0606020202030204" pitchFamily="34" charset="0"/>
              </a:rPr>
              <a:t>par différents intervenants (gérant, dépositaire, distributeur, etc</a:t>
            </a:r>
            <a:r>
              <a:rPr lang="fr-FR" sz="1200" dirty="0" smtClean="0">
                <a:latin typeface="Arial Narrow" panose="020B0606020202030204" pitchFamily="34" charset="0"/>
              </a:rPr>
              <a:t>.). </a:t>
            </a:r>
            <a:r>
              <a:rPr lang="fr-FR" sz="1200" dirty="0">
                <a:latin typeface="Arial Narrow" panose="020B0606020202030204" pitchFamily="34" charset="0"/>
              </a:rPr>
              <a:t>Chacun d’eux tient son rôle dans cette chaîne de valeur, qui permet de proposer une grande variété de placements à notre clientèle et d’en assurer le bon fonctionnement</a:t>
            </a:r>
            <a:r>
              <a:rPr lang="fr-FR" sz="1200" dirty="0" smtClean="0">
                <a:latin typeface="Arial Narrow" panose="020B0606020202030204" pitchFamily="34" charset="0"/>
              </a:rPr>
              <a:t>.</a:t>
            </a:r>
          </a:p>
          <a:p>
            <a:pPr lvl="1"/>
            <a:endParaRPr lang="fr-FR" sz="1200" dirty="0">
              <a:latin typeface="Arial Narrow" panose="020B0606020202030204" pitchFamily="34" charset="0"/>
            </a:endParaRPr>
          </a:p>
          <a:p>
            <a:r>
              <a:rPr lang="fr-FR" sz="1200" dirty="0" smtClean="0">
                <a:latin typeface="Arial Narrow" panose="020B0606020202030204" pitchFamily="34" charset="0"/>
              </a:rPr>
              <a:t>La nomenclature des frais pourra alors être expliquée au client en s’appuyant sur le tableau de la page suivante.</a:t>
            </a:r>
            <a:endParaRPr lang="fr-FR" sz="1200" b="1" dirty="0">
              <a:latin typeface="Arial Narrow" panose="020B0606020202030204" pitchFamily="34" charset="0"/>
            </a:endParaRPr>
          </a:p>
        </p:txBody>
      </p:sp>
      <p:sp>
        <p:nvSpPr>
          <p:cNvPr id="33" name="Triangle isocèle 32"/>
          <p:cNvSpPr/>
          <p:nvPr/>
        </p:nvSpPr>
        <p:spPr>
          <a:xfrm rot="5400000">
            <a:off x="627810" y="1426311"/>
            <a:ext cx="117761" cy="263442"/>
          </a:xfrm>
          <a:prstGeom prst="triangl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4" name="Triangle isocèle 33"/>
          <p:cNvSpPr/>
          <p:nvPr/>
        </p:nvSpPr>
        <p:spPr>
          <a:xfrm rot="5400000">
            <a:off x="627810" y="3685130"/>
            <a:ext cx="117762" cy="263442"/>
          </a:xfrm>
          <a:prstGeom prst="triangl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aphicFrame>
        <p:nvGraphicFramePr>
          <p:cNvPr id="3" name="Obje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42412458"/>
              </p:ext>
            </p:extLst>
          </p:nvPr>
        </p:nvGraphicFramePr>
        <p:xfrm>
          <a:off x="2356727" y="3095864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84" name="Acrobat Document" showAsIcon="1" r:id="rId7" imgW="914400" imgH="771480" progId="AcroExch.Document.DC">
                  <p:embed/>
                </p:oleObj>
              </mc:Choice>
              <mc:Fallback>
                <p:oleObj name="Acrobat Document" showAsIcon="1" r:id="rId7" imgW="914400" imgH="771480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2356727" y="3095864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83377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6812016" y="6165304"/>
            <a:ext cx="2224479" cy="6453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Espace réservé du pied de page 1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fr-FR" dirty="0"/>
              <a:t>Memo relevé annuel de frais </a:t>
            </a:r>
            <a:r>
              <a:rPr lang="fr-FR" dirty="0" err="1"/>
              <a:t>cto-pea</a:t>
            </a:r>
            <a:r>
              <a:rPr lang="fr-FR" dirty="0"/>
              <a:t>. juillet 2019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4</a:t>
            </a:fld>
            <a:endParaRPr lang="fr-FR" dirty="0"/>
          </a:p>
        </p:txBody>
      </p:sp>
      <p:graphicFrame>
        <p:nvGraphicFramePr>
          <p:cNvPr id="20" name="Tableau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6784691"/>
              </p:ext>
            </p:extLst>
          </p:nvPr>
        </p:nvGraphicFramePr>
        <p:xfrm>
          <a:off x="395536" y="2064216"/>
          <a:ext cx="8335597" cy="4389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="" xmlns:a16="http://schemas.microsoft.com/office/drawing/2014/main" val="3941059277"/>
                    </a:ext>
                  </a:extLst>
                </a:gridCol>
                <a:gridCol w="1139243">
                  <a:extLst>
                    <a:ext uri="{9D8B030D-6E8A-4147-A177-3AD203B41FA5}">
                      <a16:colId xmlns="" xmlns:a16="http://schemas.microsoft.com/office/drawing/2014/main" val="2578143954"/>
                    </a:ext>
                  </a:extLst>
                </a:gridCol>
                <a:gridCol w="931723">
                  <a:extLst>
                    <a:ext uri="{9D8B030D-6E8A-4147-A177-3AD203B41FA5}">
                      <a16:colId xmlns="" xmlns:a16="http://schemas.microsoft.com/office/drawing/2014/main" val="1953034990"/>
                    </a:ext>
                  </a:extLst>
                </a:gridCol>
                <a:gridCol w="2056875">
                  <a:extLst>
                    <a:ext uri="{9D8B030D-6E8A-4147-A177-3AD203B41FA5}">
                      <a16:colId xmlns="" xmlns:a16="http://schemas.microsoft.com/office/drawing/2014/main" val="1404493061"/>
                    </a:ext>
                  </a:extLst>
                </a:gridCol>
                <a:gridCol w="3999476">
                  <a:extLst>
                    <a:ext uri="{9D8B030D-6E8A-4147-A177-3AD203B41FA5}">
                      <a16:colId xmlns="" xmlns:a16="http://schemas.microsoft.com/office/drawing/2014/main" val="1088989261"/>
                    </a:ext>
                  </a:extLst>
                </a:gridCol>
              </a:tblGrid>
              <a:tr h="274296"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 smtClean="0"/>
                        <a:t>Catégories de frais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fr-FR" sz="12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smtClean="0"/>
                        <a:t>Définitions</a:t>
                      </a:r>
                      <a:r>
                        <a:rPr lang="fr-FR" sz="1200" baseline="0" dirty="0" smtClean="0"/>
                        <a:t> </a:t>
                      </a:r>
                      <a:endParaRPr lang="fr-FR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smtClean="0"/>
                        <a:t>Exemples (liste non exhaustive)</a:t>
                      </a:r>
                      <a:endParaRPr lang="fr-FR" sz="1200" dirty="0"/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880812531"/>
                  </a:ext>
                </a:extLst>
              </a:tr>
              <a:tr h="640023">
                <a:tc rowSpan="5">
                  <a:txBody>
                    <a:bodyPr/>
                    <a:lstStyle/>
                    <a:p>
                      <a:r>
                        <a:rPr lang="fr-FR" sz="1200" b="1" dirty="0" smtClean="0"/>
                        <a:t>FRAIS DIRECTS</a:t>
                      </a:r>
                      <a:endParaRPr lang="fr-FR" sz="1200" b="1" dirty="0"/>
                    </a:p>
                  </a:txBody>
                  <a:tcPr vert="vert270" anchor="ctr" anchorCtr="1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5">
                  <a:txBody>
                    <a:bodyPr/>
                    <a:lstStyle/>
                    <a:p>
                      <a:r>
                        <a:rPr lang="fr-FR" sz="1200" dirty="0" smtClean="0"/>
                        <a:t>Coûts et frais liés aux services</a:t>
                      </a:r>
                      <a:r>
                        <a:rPr lang="fr-FR" sz="1200" baseline="0" dirty="0" smtClean="0"/>
                        <a:t> d’investissement</a:t>
                      </a:r>
                      <a:endParaRPr lang="fr-FR" sz="1200" dirty="0"/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200" b="1" dirty="0" smtClean="0"/>
                        <a:t>Frais</a:t>
                      </a:r>
                      <a:r>
                        <a:rPr lang="fr-FR" sz="1200" b="1" baseline="0" dirty="0" smtClean="0"/>
                        <a:t> uniques</a:t>
                      </a:r>
                      <a:endParaRPr lang="fr-FR" sz="1200" b="1" dirty="0"/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200" dirty="0" smtClean="0"/>
                        <a:t>Frais payés au fournisseur du produit financier au début ou à la fin du service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100" i="1" dirty="0" smtClean="0"/>
                        <a:t>Frais d’ouverture ou de clôture de compte, de transfert de titres, frais de relevé / duplicata, frais liés au dépôt de titres non cotés, demande de participation à une AG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301291442"/>
                  </a:ext>
                </a:extLst>
              </a:tr>
              <a:tr h="640023">
                <a:tc vMerge="1">
                  <a:txBody>
                    <a:bodyPr/>
                    <a:lstStyle/>
                    <a:p>
                      <a:endParaRPr lang="fr-FR" sz="12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b="1" dirty="0" smtClean="0"/>
                        <a:t>Frais</a:t>
                      </a:r>
                      <a:r>
                        <a:rPr lang="fr-FR" sz="1200" b="1" baseline="0" dirty="0" smtClean="0"/>
                        <a:t> récurrents</a:t>
                      </a:r>
                      <a:endParaRPr lang="fr-FR" sz="1200" b="1" dirty="0"/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200" dirty="0" smtClean="0"/>
                        <a:t>Frais associés à la gestion du portefeuille du client  et payés aux entreprises d'investissement</a:t>
                      </a:r>
                      <a:endParaRPr lang="fr-FR" sz="1200" dirty="0"/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100" i="1" dirty="0" smtClean="0"/>
                        <a:t>Frais de gestion, frais de conseil, frais de service, commission de gestion sur les titres non cotés</a:t>
                      </a:r>
                    </a:p>
                    <a:p>
                      <a:endParaRPr lang="fr-FR" sz="1100" i="1" dirty="0"/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743245313"/>
                  </a:ext>
                </a:extLst>
              </a:tr>
              <a:tr h="640023">
                <a:tc vMerge="1">
                  <a:txBody>
                    <a:bodyPr/>
                    <a:lstStyle/>
                    <a:p>
                      <a:endParaRPr lang="fr-FR" sz="12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b="1" dirty="0" smtClean="0"/>
                        <a:t>Frais de service auxiliaires</a:t>
                      </a:r>
                      <a:endParaRPr lang="fr-FR" sz="1200" b="1" dirty="0"/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200" dirty="0" smtClean="0"/>
                        <a:t>Frais liés à la conservation des produits financiers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100" i="1" dirty="0" smtClean="0"/>
                        <a:t>Droits de garde</a:t>
                      </a:r>
                    </a:p>
                    <a:p>
                      <a:endParaRPr lang="fr-FR" sz="1100" i="1" dirty="0"/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258604080"/>
                  </a:ext>
                </a:extLst>
              </a:tr>
              <a:tr h="45715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fr-FR" sz="1200" b="1" dirty="0" smtClean="0"/>
                        <a:t>Coûts</a:t>
                      </a:r>
                      <a:r>
                        <a:rPr lang="fr-FR" sz="1200" b="1" baseline="0" dirty="0" smtClean="0"/>
                        <a:t> et frais relatifs aux transactions</a:t>
                      </a:r>
                      <a:endParaRPr lang="fr-FR" sz="1200" b="1" dirty="0"/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200" dirty="0" smtClean="0"/>
                        <a:t>Frais de transaction liés au service d’investissement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100" i="1" dirty="0" smtClean="0"/>
                        <a:t>Commission du distributeur</a:t>
                      </a:r>
                    </a:p>
                    <a:p>
                      <a:endParaRPr lang="fr-FR" sz="1100" i="1" dirty="0"/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522690264"/>
                  </a:ext>
                </a:extLst>
              </a:tr>
              <a:tr h="45715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sz="1200" b="1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200" dirty="0" smtClean="0"/>
                        <a:t>Frais de transaction liés à l’instrument financier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100" i="1" dirty="0" smtClean="0"/>
                        <a:t>Commission de courtage, commission acquise au gérant ou au fonds, frais de transaction sur les titres non cotés, taxes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501813667"/>
                  </a:ext>
                </a:extLst>
              </a:tr>
              <a:tr h="640023">
                <a:tc rowSpan="2">
                  <a:txBody>
                    <a:bodyPr/>
                    <a:lstStyle/>
                    <a:p>
                      <a:r>
                        <a:rPr lang="fr-FR" sz="1200" b="1" dirty="0" smtClean="0"/>
                        <a:t>FRAIS</a:t>
                      </a:r>
                      <a:r>
                        <a:rPr lang="fr-FR" sz="1200" b="1" baseline="0" dirty="0" smtClean="0"/>
                        <a:t> INDIRECTS</a:t>
                      </a:r>
                      <a:endParaRPr lang="fr-FR" sz="1200" b="1" dirty="0"/>
                    </a:p>
                  </a:txBody>
                  <a:tcPr vert="vert270" anchor="ctr" anchorCtr="1"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fr-FR" sz="1200" b="1" dirty="0" smtClean="0"/>
                        <a:t>Commissions de distribution versées par un tiers à l’établissement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 smtClean="0"/>
                        <a:t>Ces montants rémunèrent la banque pour l’activité de distribution et de conseil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100" i="1" dirty="0" smtClean="0"/>
                        <a:t>Rétrocessions sur encours provenant de tiers versées au titre de la commercialisation des produits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667438418"/>
                  </a:ext>
                </a:extLst>
              </a:tr>
              <a:tr h="640023">
                <a:tc vMerge="1">
                  <a:txBody>
                    <a:bodyPr/>
                    <a:lstStyle/>
                    <a:p>
                      <a:endParaRPr lang="fr-FR" sz="12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fr-FR" sz="1200" b="1" dirty="0" smtClean="0"/>
                        <a:t>Coûts et frais indirects liés</a:t>
                      </a:r>
                      <a:r>
                        <a:rPr lang="fr-FR" sz="1200" b="1" baseline="0" dirty="0" smtClean="0"/>
                        <a:t> aux instruments financiers</a:t>
                      </a:r>
                      <a:endParaRPr lang="fr-FR" sz="1200" b="1" dirty="0"/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 smtClean="0"/>
                        <a:t>Frais liés à la production et à la gestion des instruments financiers.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100" i="1" dirty="0" smtClean="0"/>
                        <a:t>Frais de transactions et de gestion supportés par l’instrument financier pour son fonctionnement, éventuelles commissions de performance (quand la performance dépasse un objectif fixé)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582608414"/>
                  </a:ext>
                </a:extLst>
              </a:tr>
            </a:tbl>
          </a:graphicData>
        </a:graphic>
      </p:graphicFrame>
      <p:sp>
        <p:nvSpPr>
          <p:cNvPr id="22" name="ZoneTexte 21"/>
          <p:cNvSpPr txBox="1"/>
          <p:nvPr/>
        </p:nvSpPr>
        <p:spPr>
          <a:xfrm>
            <a:off x="5374109" y="999404"/>
            <a:ext cx="282405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FRAIS </a:t>
            </a:r>
            <a:r>
              <a:rPr lang="fr-FR" sz="1000" b="1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INDIRECTS </a:t>
            </a:r>
            <a:r>
              <a:rPr lang="fr-FR" sz="1000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fr-FR" sz="1000" dirty="0" smtClean="0">
                <a:latin typeface="Calibri" panose="020F0502020204030204" pitchFamily="34" charset="0"/>
                <a:cs typeface="Calibri" panose="020F0502020204030204" pitchFamily="34" charset="0"/>
              </a:rPr>
              <a:t>Ils </a:t>
            </a:r>
            <a:r>
              <a:rPr lang="fr-FR" sz="1000" dirty="0">
                <a:latin typeface="Calibri" panose="020F0502020204030204" pitchFamily="34" charset="0"/>
                <a:cs typeface="Calibri" panose="020F0502020204030204" pitchFamily="34" charset="0"/>
              </a:rPr>
              <a:t>n’ont pas été décaissés par le client mais la réglementation demande leur affichage car ils influencent la valorisation des produits. Ils sont calculés à partir des taux de frais communiqués par </a:t>
            </a:r>
            <a:r>
              <a:rPr lang="fr-FR" sz="1000" dirty="0" smtClean="0">
                <a:latin typeface="Calibri" panose="020F0502020204030204" pitchFamily="34" charset="0"/>
                <a:cs typeface="Calibri" panose="020F0502020204030204" pitchFamily="34" charset="0"/>
              </a:rPr>
              <a:t>les gestionnaires, </a:t>
            </a:r>
            <a:r>
              <a:rPr lang="fr-FR" sz="1000" dirty="0">
                <a:latin typeface="Calibri" panose="020F0502020204030204" pitchFamily="34" charset="0"/>
                <a:cs typeface="Calibri" panose="020F0502020204030204" pitchFamily="34" charset="0"/>
              </a:rPr>
              <a:t>rapportés aux encours du client : il s’agit donc d’une estimation.</a:t>
            </a:r>
          </a:p>
        </p:txBody>
      </p:sp>
      <p:sp>
        <p:nvSpPr>
          <p:cNvPr id="31" name="Shape 518"/>
          <p:cNvSpPr/>
          <p:nvPr/>
        </p:nvSpPr>
        <p:spPr>
          <a:xfrm>
            <a:off x="5193535" y="273356"/>
            <a:ext cx="245363" cy="217653"/>
          </a:xfrm>
          <a:custGeom>
            <a:avLst/>
            <a:gdLst/>
            <a:ahLst/>
            <a:cxnLst/>
            <a:rect l="0" t="0" r="0" b="0"/>
            <a:pathLst>
              <a:path w="16266" h="14215" extrusionOk="0">
                <a:moveTo>
                  <a:pt x="8597" y="4397"/>
                </a:moveTo>
                <a:lnTo>
                  <a:pt x="8719" y="4421"/>
                </a:lnTo>
                <a:lnTo>
                  <a:pt x="8866" y="4445"/>
                </a:lnTo>
                <a:lnTo>
                  <a:pt x="8988" y="4519"/>
                </a:lnTo>
                <a:lnTo>
                  <a:pt x="9085" y="4616"/>
                </a:lnTo>
                <a:lnTo>
                  <a:pt x="9159" y="4714"/>
                </a:lnTo>
                <a:lnTo>
                  <a:pt x="9208" y="4836"/>
                </a:lnTo>
                <a:lnTo>
                  <a:pt x="9232" y="4958"/>
                </a:lnTo>
                <a:lnTo>
                  <a:pt x="9256" y="5105"/>
                </a:lnTo>
                <a:lnTo>
                  <a:pt x="8963" y="8939"/>
                </a:lnTo>
                <a:lnTo>
                  <a:pt x="8939" y="9086"/>
                </a:lnTo>
                <a:lnTo>
                  <a:pt x="8890" y="9232"/>
                </a:lnTo>
                <a:lnTo>
                  <a:pt x="8817" y="9330"/>
                </a:lnTo>
                <a:lnTo>
                  <a:pt x="8719" y="9452"/>
                </a:lnTo>
                <a:lnTo>
                  <a:pt x="8597" y="9525"/>
                </a:lnTo>
                <a:lnTo>
                  <a:pt x="8475" y="9599"/>
                </a:lnTo>
                <a:lnTo>
                  <a:pt x="8353" y="9648"/>
                </a:lnTo>
                <a:lnTo>
                  <a:pt x="7913" y="9648"/>
                </a:lnTo>
                <a:lnTo>
                  <a:pt x="7791" y="9599"/>
                </a:lnTo>
                <a:lnTo>
                  <a:pt x="7669" y="9525"/>
                </a:lnTo>
                <a:lnTo>
                  <a:pt x="7547" y="9452"/>
                </a:lnTo>
                <a:lnTo>
                  <a:pt x="7449" y="9330"/>
                </a:lnTo>
                <a:lnTo>
                  <a:pt x="7376" y="9232"/>
                </a:lnTo>
                <a:lnTo>
                  <a:pt x="7327" y="9086"/>
                </a:lnTo>
                <a:lnTo>
                  <a:pt x="7303" y="8939"/>
                </a:lnTo>
                <a:lnTo>
                  <a:pt x="7010" y="5105"/>
                </a:lnTo>
                <a:lnTo>
                  <a:pt x="7034" y="4958"/>
                </a:lnTo>
                <a:lnTo>
                  <a:pt x="7058" y="4836"/>
                </a:lnTo>
                <a:lnTo>
                  <a:pt x="7107" y="4714"/>
                </a:lnTo>
                <a:lnTo>
                  <a:pt x="7180" y="4616"/>
                </a:lnTo>
                <a:lnTo>
                  <a:pt x="7278" y="4519"/>
                </a:lnTo>
                <a:lnTo>
                  <a:pt x="7400" y="4445"/>
                </a:lnTo>
                <a:lnTo>
                  <a:pt x="7547" y="4421"/>
                </a:lnTo>
                <a:lnTo>
                  <a:pt x="7669" y="4397"/>
                </a:lnTo>
                <a:close/>
                <a:moveTo>
                  <a:pt x="8133" y="10429"/>
                </a:moveTo>
                <a:lnTo>
                  <a:pt x="8328" y="10454"/>
                </a:lnTo>
                <a:lnTo>
                  <a:pt x="8499" y="10502"/>
                </a:lnTo>
                <a:lnTo>
                  <a:pt x="8670" y="10600"/>
                </a:lnTo>
                <a:lnTo>
                  <a:pt x="8817" y="10722"/>
                </a:lnTo>
                <a:lnTo>
                  <a:pt x="8939" y="10869"/>
                </a:lnTo>
                <a:lnTo>
                  <a:pt x="9037" y="11040"/>
                </a:lnTo>
                <a:lnTo>
                  <a:pt x="9085" y="11211"/>
                </a:lnTo>
                <a:lnTo>
                  <a:pt x="9110" y="11406"/>
                </a:lnTo>
                <a:lnTo>
                  <a:pt x="9085" y="11601"/>
                </a:lnTo>
                <a:lnTo>
                  <a:pt x="9037" y="11797"/>
                </a:lnTo>
                <a:lnTo>
                  <a:pt x="8939" y="11943"/>
                </a:lnTo>
                <a:lnTo>
                  <a:pt x="8817" y="12090"/>
                </a:lnTo>
                <a:lnTo>
                  <a:pt x="8670" y="12212"/>
                </a:lnTo>
                <a:lnTo>
                  <a:pt x="8499" y="12310"/>
                </a:lnTo>
                <a:lnTo>
                  <a:pt x="8328" y="12359"/>
                </a:lnTo>
                <a:lnTo>
                  <a:pt x="8133" y="12383"/>
                </a:lnTo>
                <a:lnTo>
                  <a:pt x="7938" y="12359"/>
                </a:lnTo>
                <a:lnTo>
                  <a:pt x="7742" y="12310"/>
                </a:lnTo>
                <a:lnTo>
                  <a:pt x="7596" y="12212"/>
                </a:lnTo>
                <a:lnTo>
                  <a:pt x="7449" y="12090"/>
                </a:lnTo>
                <a:lnTo>
                  <a:pt x="7327" y="11943"/>
                </a:lnTo>
                <a:lnTo>
                  <a:pt x="7229" y="11797"/>
                </a:lnTo>
                <a:lnTo>
                  <a:pt x="7180" y="11601"/>
                </a:lnTo>
                <a:lnTo>
                  <a:pt x="7156" y="11406"/>
                </a:lnTo>
                <a:lnTo>
                  <a:pt x="7180" y="11211"/>
                </a:lnTo>
                <a:lnTo>
                  <a:pt x="7229" y="11040"/>
                </a:lnTo>
                <a:lnTo>
                  <a:pt x="7327" y="10869"/>
                </a:lnTo>
                <a:lnTo>
                  <a:pt x="7449" y="10722"/>
                </a:lnTo>
                <a:lnTo>
                  <a:pt x="7596" y="10600"/>
                </a:lnTo>
                <a:lnTo>
                  <a:pt x="7742" y="10502"/>
                </a:lnTo>
                <a:lnTo>
                  <a:pt x="7938" y="10454"/>
                </a:lnTo>
                <a:lnTo>
                  <a:pt x="8133" y="10429"/>
                </a:lnTo>
                <a:close/>
                <a:moveTo>
                  <a:pt x="7986" y="0"/>
                </a:moveTo>
                <a:lnTo>
                  <a:pt x="7864" y="25"/>
                </a:lnTo>
                <a:lnTo>
                  <a:pt x="7742" y="74"/>
                </a:lnTo>
                <a:lnTo>
                  <a:pt x="7620" y="123"/>
                </a:lnTo>
                <a:lnTo>
                  <a:pt x="7522" y="196"/>
                </a:lnTo>
                <a:lnTo>
                  <a:pt x="7425" y="294"/>
                </a:lnTo>
                <a:lnTo>
                  <a:pt x="7327" y="391"/>
                </a:lnTo>
                <a:lnTo>
                  <a:pt x="7254" y="489"/>
                </a:lnTo>
                <a:lnTo>
                  <a:pt x="147" y="12700"/>
                </a:lnTo>
                <a:lnTo>
                  <a:pt x="73" y="12823"/>
                </a:lnTo>
                <a:lnTo>
                  <a:pt x="25" y="12945"/>
                </a:lnTo>
                <a:lnTo>
                  <a:pt x="0" y="13067"/>
                </a:lnTo>
                <a:lnTo>
                  <a:pt x="0" y="13213"/>
                </a:lnTo>
                <a:lnTo>
                  <a:pt x="0" y="13335"/>
                </a:lnTo>
                <a:lnTo>
                  <a:pt x="25" y="13458"/>
                </a:lnTo>
                <a:lnTo>
                  <a:pt x="73" y="13604"/>
                </a:lnTo>
                <a:lnTo>
                  <a:pt x="147" y="13726"/>
                </a:lnTo>
                <a:lnTo>
                  <a:pt x="220" y="13824"/>
                </a:lnTo>
                <a:lnTo>
                  <a:pt x="293" y="13922"/>
                </a:lnTo>
                <a:lnTo>
                  <a:pt x="391" y="14019"/>
                </a:lnTo>
                <a:lnTo>
                  <a:pt x="513" y="14093"/>
                </a:lnTo>
                <a:lnTo>
                  <a:pt x="635" y="14141"/>
                </a:lnTo>
                <a:lnTo>
                  <a:pt x="757" y="14190"/>
                </a:lnTo>
                <a:lnTo>
                  <a:pt x="879" y="14215"/>
                </a:lnTo>
                <a:lnTo>
                  <a:pt x="15387" y="14215"/>
                </a:lnTo>
                <a:lnTo>
                  <a:pt x="15509" y="14190"/>
                </a:lnTo>
                <a:lnTo>
                  <a:pt x="15631" y="14141"/>
                </a:lnTo>
                <a:lnTo>
                  <a:pt x="15753" y="14093"/>
                </a:lnTo>
                <a:lnTo>
                  <a:pt x="15875" y="14019"/>
                </a:lnTo>
                <a:lnTo>
                  <a:pt x="15973" y="13922"/>
                </a:lnTo>
                <a:lnTo>
                  <a:pt x="16046" y="13824"/>
                </a:lnTo>
                <a:lnTo>
                  <a:pt x="16119" y="13726"/>
                </a:lnTo>
                <a:lnTo>
                  <a:pt x="16193" y="13604"/>
                </a:lnTo>
                <a:lnTo>
                  <a:pt x="16241" y="13458"/>
                </a:lnTo>
                <a:lnTo>
                  <a:pt x="16266" y="13335"/>
                </a:lnTo>
                <a:lnTo>
                  <a:pt x="16266" y="13213"/>
                </a:lnTo>
                <a:lnTo>
                  <a:pt x="16266" y="13067"/>
                </a:lnTo>
                <a:lnTo>
                  <a:pt x="16241" y="12945"/>
                </a:lnTo>
                <a:lnTo>
                  <a:pt x="16193" y="12823"/>
                </a:lnTo>
                <a:lnTo>
                  <a:pt x="16119" y="12700"/>
                </a:lnTo>
                <a:lnTo>
                  <a:pt x="9012" y="489"/>
                </a:lnTo>
                <a:lnTo>
                  <a:pt x="8939" y="391"/>
                </a:lnTo>
                <a:lnTo>
                  <a:pt x="8841" y="294"/>
                </a:lnTo>
                <a:lnTo>
                  <a:pt x="8744" y="196"/>
                </a:lnTo>
                <a:lnTo>
                  <a:pt x="8646" y="123"/>
                </a:lnTo>
                <a:lnTo>
                  <a:pt x="8524" y="74"/>
                </a:lnTo>
                <a:lnTo>
                  <a:pt x="8402" y="25"/>
                </a:lnTo>
                <a:lnTo>
                  <a:pt x="8255" y="0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35" name="ZoneTexte 34"/>
          <p:cNvSpPr txBox="1"/>
          <p:nvPr/>
        </p:nvSpPr>
        <p:spPr>
          <a:xfrm>
            <a:off x="945956" y="232253"/>
            <a:ext cx="3912436" cy="92333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4 catégories de frais directs, 2 catégories de frais indirects…</a:t>
            </a:r>
            <a:r>
              <a:rPr lang="fr-FR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endParaRPr lang="fr-FR" b="1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fr-FR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qui ne sont pas tous perçus par la Caisse</a:t>
            </a:r>
            <a:endParaRPr lang="fr-FR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6" name="Rectangle à coins arrondis 35"/>
          <p:cNvSpPr/>
          <p:nvPr/>
        </p:nvSpPr>
        <p:spPr>
          <a:xfrm>
            <a:off x="666237" y="2352249"/>
            <a:ext cx="4021246" cy="2376264"/>
          </a:xfrm>
          <a:prstGeom prst="roundRect">
            <a:avLst/>
          </a:prstGeom>
          <a:noFill/>
          <a:ln w="38100">
            <a:solidFill>
              <a:srgbClr val="7030A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7" name="Rectangle à coins arrondis 36"/>
          <p:cNvSpPr/>
          <p:nvPr/>
        </p:nvSpPr>
        <p:spPr>
          <a:xfrm>
            <a:off x="666237" y="5160560"/>
            <a:ext cx="4021246" cy="648073"/>
          </a:xfrm>
          <a:prstGeom prst="roundRect">
            <a:avLst/>
          </a:prstGeom>
          <a:noFill/>
          <a:ln w="38100">
            <a:solidFill>
              <a:srgbClr val="7030A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8" name="Rectangle à coins arrondis 37"/>
          <p:cNvSpPr/>
          <p:nvPr/>
        </p:nvSpPr>
        <p:spPr>
          <a:xfrm>
            <a:off x="3306149" y="6490411"/>
            <a:ext cx="2514370" cy="285276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7030A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9" name="ZoneTexte 38"/>
          <p:cNvSpPr txBox="1"/>
          <p:nvPr/>
        </p:nvSpPr>
        <p:spPr>
          <a:xfrm>
            <a:off x="3309718" y="6502485"/>
            <a:ext cx="254428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000" dirty="0" smtClean="0">
                <a:solidFill>
                  <a:srgbClr val="7030A0"/>
                </a:solidFill>
              </a:rPr>
              <a:t>Frais perçus par la CEGEE en tant que distributeur</a:t>
            </a:r>
          </a:p>
        </p:txBody>
      </p:sp>
      <p:cxnSp>
        <p:nvCxnSpPr>
          <p:cNvPr id="40" name="Connecteur droit 39"/>
          <p:cNvCxnSpPr/>
          <p:nvPr/>
        </p:nvCxnSpPr>
        <p:spPr>
          <a:xfrm>
            <a:off x="4499992" y="4647789"/>
            <a:ext cx="312036" cy="1844601"/>
          </a:xfrm>
          <a:prstGeom prst="line">
            <a:avLst/>
          </a:prstGeom>
          <a:ln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ZoneTexte 40"/>
          <p:cNvSpPr txBox="1"/>
          <p:nvPr/>
        </p:nvSpPr>
        <p:spPr>
          <a:xfrm>
            <a:off x="5374109" y="262338"/>
            <a:ext cx="2816212" cy="400110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r>
              <a:rPr lang="fr-FR" sz="1000" b="1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Quelle différence entre les frais ?</a:t>
            </a:r>
            <a:endParaRPr lang="fr-FR" sz="10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1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42" name="Connecteur droit 41"/>
          <p:cNvCxnSpPr/>
          <p:nvPr/>
        </p:nvCxnSpPr>
        <p:spPr>
          <a:xfrm flipH="1" flipV="1">
            <a:off x="4557816" y="5818728"/>
            <a:ext cx="254212" cy="691095"/>
          </a:xfrm>
          <a:prstGeom prst="line">
            <a:avLst/>
          </a:prstGeom>
          <a:ln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ZoneTexte 20"/>
          <p:cNvSpPr txBox="1"/>
          <p:nvPr/>
        </p:nvSpPr>
        <p:spPr>
          <a:xfrm>
            <a:off x="5374109" y="474022"/>
            <a:ext cx="2694246" cy="707886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r>
              <a:rPr lang="fr-FR" sz="1000" b="1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FRAIS DIRECTS </a:t>
            </a:r>
            <a:r>
              <a:rPr lang="fr-FR" sz="1000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fr-FR" sz="1000" dirty="0" smtClean="0">
                <a:latin typeface="Calibri" panose="020F0502020204030204" pitchFamily="34" charset="0"/>
                <a:cs typeface="Calibri" panose="020F0502020204030204" pitchFamily="34" charset="0"/>
              </a:rPr>
              <a:t>Ils </a:t>
            </a:r>
            <a:r>
              <a:rPr lang="fr-FR" sz="1000" dirty="0">
                <a:latin typeface="Calibri" panose="020F0502020204030204" pitchFamily="34" charset="0"/>
                <a:cs typeface="Calibri" panose="020F0502020204030204" pitchFamily="34" charset="0"/>
              </a:rPr>
              <a:t>ont été prélevés tout au long de l’année en fonction des services dont a bénéficié le client, et celui-ci en a été informé</a:t>
            </a:r>
            <a:r>
              <a:rPr lang="fr-FR" sz="1000" dirty="0" smtClean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endParaRPr lang="fr-FR" sz="1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3865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fr-FR" dirty="0"/>
              <a:t>Memo relevé annuel de frais </a:t>
            </a:r>
            <a:r>
              <a:rPr lang="fr-FR" dirty="0" err="1"/>
              <a:t>cto-pea</a:t>
            </a:r>
            <a:r>
              <a:rPr lang="fr-FR" dirty="0"/>
              <a:t>. juillet 2019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5</a:t>
            </a:fld>
            <a:endParaRPr lang="fr-FR" dirty="0"/>
          </a:p>
        </p:txBody>
      </p:sp>
      <p:sp>
        <p:nvSpPr>
          <p:cNvPr id="14" name="ZoneTexte 13"/>
          <p:cNvSpPr txBox="1"/>
          <p:nvPr/>
        </p:nvSpPr>
        <p:spPr>
          <a:xfrm>
            <a:off x="1043608" y="476672"/>
            <a:ext cx="375030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Et si je ne sais pas répondre au client ?</a:t>
            </a:r>
            <a:endParaRPr lang="fr-FR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1" name="ZoneTexte 20"/>
          <p:cNvSpPr txBox="1"/>
          <p:nvPr/>
        </p:nvSpPr>
        <p:spPr>
          <a:xfrm>
            <a:off x="738536" y="1923490"/>
            <a:ext cx="7632850" cy="30777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fr-FR" sz="1400" b="1" dirty="0" smtClean="0">
                <a:solidFill>
                  <a:srgbClr val="00B0F0"/>
                </a:solidFill>
              </a:rPr>
              <a:t>Comment tourner ma demande </a:t>
            </a:r>
            <a:r>
              <a:rPr lang="fr-FR" sz="1400" b="1" dirty="0" err="1" smtClean="0">
                <a:solidFill>
                  <a:srgbClr val="00B0F0"/>
                </a:solidFill>
              </a:rPr>
              <a:t>Myflow</a:t>
            </a:r>
            <a:r>
              <a:rPr lang="fr-FR" sz="1400" b="1" dirty="0" smtClean="0">
                <a:solidFill>
                  <a:srgbClr val="00B0F0"/>
                </a:solidFill>
              </a:rPr>
              <a:t> ?</a:t>
            </a:r>
            <a:endParaRPr lang="fr-FR" sz="1400" b="1" dirty="0">
              <a:solidFill>
                <a:srgbClr val="00B0F0"/>
              </a:solidFill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738536" y="1808272"/>
            <a:ext cx="7632850" cy="120032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defRPr/>
            </a:pPr>
            <a:r>
              <a:rPr lang="fr-FR" altLang="fr-FR" sz="1200" dirty="0">
                <a:latin typeface="+mj-lt"/>
              </a:rPr>
              <a:t>L’ASSISTANCE BANCAIRE </a:t>
            </a:r>
            <a:r>
              <a:rPr lang="fr-FR" sz="1200" kern="0" dirty="0" smtClean="0">
                <a:latin typeface="+mj-lt"/>
              </a:rPr>
              <a:t>vous </a:t>
            </a:r>
            <a:r>
              <a:rPr lang="fr-FR" sz="1200" kern="0" dirty="0">
                <a:latin typeface="+mj-lt"/>
              </a:rPr>
              <a:t>apportera une aide complémentaire pour traiter les demandes d’informations  des clients comme :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defRPr/>
            </a:pPr>
            <a:endParaRPr lang="fr-FR" sz="1200" kern="0" dirty="0">
              <a:latin typeface="+mj-lt"/>
            </a:endParaRPr>
          </a:p>
          <a:p>
            <a:pPr marL="171450" indent="-171450" fontAlgn="auto"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Font typeface="Arial" panose="020B0604020202020204" pitchFamily="34" charset="0"/>
              <a:buChar char="•"/>
              <a:defRPr/>
            </a:pPr>
            <a:r>
              <a:rPr lang="fr-FR" sz="1200" kern="0" dirty="0">
                <a:latin typeface="+mj-lt"/>
              </a:rPr>
              <a:t>le contenu du relevé des  frais</a:t>
            </a:r>
          </a:p>
          <a:p>
            <a:pPr marL="171450" indent="-171450" fontAlgn="auto"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Font typeface="Arial" panose="020B0604020202020204" pitchFamily="34" charset="0"/>
              <a:buChar char="•"/>
              <a:defRPr/>
            </a:pPr>
            <a:r>
              <a:rPr lang="fr-FR" sz="1200" kern="0" dirty="0">
                <a:latin typeface="+mj-lt"/>
              </a:rPr>
              <a:t>les types de frais</a:t>
            </a:r>
          </a:p>
          <a:p>
            <a:pPr marL="171450" indent="-171450" fontAlgn="auto"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Font typeface="Arial" panose="020B0604020202020204" pitchFamily="34" charset="0"/>
              <a:buChar char="•"/>
              <a:defRPr/>
            </a:pPr>
            <a:r>
              <a:rPr lang="fr-FR" sz="1200" kern="0" dirty="0">
                <a:latin typeface="+mj-lt"/>
              </a:rPr>
              <a:t>les demandes sur le détail des frais</a:t>
            </a:r>
          </a:p>
          <a:p>
            <a:pPr marL="171450" indent="-171450" fontAlgn="auto"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Font typeface="Arial" panose="020B0604020202020204" pitchFamily="34" charset="0"/>
              <a:buChar char="•"/>
              <a:defRPr/>
            </a:pPr>
            <a:r>
              <a:rPr lang="fr-FR" sz="1200" kern="0" dirty="0">
                <a:latin typeface="+mj-lt"/>
              </a:rPr>
              <a:t>Etc..</a:t>
            </a:r>
          </a:p>
        </p:txBody>
      </p:sp>
      <p:sp>
        <p:nvSpPr>
          <p:cNvPr id="18" name="ZoneTexte 17"/>
          <p:cNvSpPr txBox="1"/>
          <p:nvPr/>
        </p:nvSpPr>
        <p:spPr>
          <a:xfrm>
            <a:off x="695475" y="3789040"/>
            <a:ext cx="7632850" cy="30777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fr-FR" sz="1400" b="1" dirty="0">
                <a:solidFill>
                  <a:srgbClr val="C00000"/>
                </a:solidFill>
              </a:rPr>
              <a:t>Pour les demandes de détail des frais, comment seront restituées les données ? </a:t>
            </a:r>
          </a:p>
        </p:txBody>
      </p:sp>
      <p:sp>
        <p:nvSpPr>
          <p:cNvPr id="19" name="Triangle isocèle 18"/>
          <p:cNvSpPr/>
          <p:nvPr/>
        </p:nvSpPr>
        <p:spPr>
          <a:xfrm rot="5400000">
            <a:off x="587479" y="3811206"/>
            <a:ext cx="117761" cy="263442"/>
          </a:xfrm>
          <a:prstGeom prst="triangl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ZoneTexte 26"/>
          <p:cNvSpPr txBox="1"/>
          <p:nvPr/>
        </p:nvSpPr>
        <p:spPr>
          <a:xfrm>
            <a:off x="738536" y="4293069"/>
            <a:ext cx="7759549" cy="175432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1200" dirty="0" smtClean="0"/>
              <a:t>Les informations seront restituées via un fichier Excel et ordonnées selon les catégories de frais du relevé annuel (voir page suivante):</a:t>
            </a:r>
          </a:p>
          <a:p>
            <a:endParaRPr lang="fr-FR" sz="1200" dirty="0" smtClean="0"/>
          </a:p>
          <a:p>
            <a:pPr marL="228600" indent="-228600">
              <a:buFont typeface="+mj-lt"/>
              <a:buAutoNum type="arabicPeriod"/>
            </a:pPr>
            <a:r>
              <a:rPr lang="fr-FR" sz="1200" i="1" dirty="0" smtClean="0"/>
              <a:t>FRAIS DIRECTS : détail des opérations ayant généré des frais uniques, récurrents et auxiliaires</a:t>
            </a:r>
          </a:p>
          <a:p>
            <a:pPr marL="228600" indent="-228600">
              <a:buFont typeface="+mj-lt"/>
              <a:buAutoNum type="arabicPeriod"/>
            </a:pPr>
            <a:r>
              <a:rPr lang="fr-FR" sz="1200" i="1" dirty="0" smtClean="0"/>
              <a:t>FRAIS DIRECTS : </a:t>
            </a:r>
            <a:r>
              <a:rPr lang="fr-FR" sz="1200" i="1" dirty="0"/>
              <a:t>détail des opérations ayant généré des frais </a:t>
            </a:r>
            <a:r>
              <a:rPr lang="fr-FR" sz="1200" i="1" dirty="0" smtClean="0"/>
              <a:t>de transaction</a:t>
            </a:r>
          </a:p>
          <a:p>
            <a:pPr marL="228600" indent="-228600">
              <a:buFont typeface="+mj-lt"/>
              <a:buAutoNum type="arabicPeriod"/>
            </a:pPr>
            <a:r>
              <a:rPr lang="fr-FR" sz="1200" i="1" dirty="0"/>
              <a:t>FRAIS </a:t>
            </a:r>
            <a:r>
              <a:rPr lang="fr-FR" sz="1200" i="1" dirty="0" smtClean="0"/>
              <a:t>INDIRECTS : taux et valorisation fin de mois de l’assiette de calcul des commissions versées par des tiers</a:t>
            </a:r>
            <a:endParaRPr lang="fr-FR" sz="1200" i="1" dirty="0"/>
          </a:p>
          <a:p>
            <a:pPr marL="228600" indent="-228600">
              <a:buFont typeface="+mj-lt"/>
              <a:buAutoNum type="arabicPeriod"/>
            </a:pPr>
            <a:r>
              <a:rPr lang="fr-FR" sz="1200" i="1" dirty="0"/>
              <a:t>FRAIS INDIRECTS </a:t>
            </a:r>
            <a:r>
              <a:rPr lang="fr-FR" sz="1200" i="1" dirty="0" smtClean="0"/>
              <a:t>: taux </a:t>
            </a:r>
            <a:r>
              <a:rPr lang="fr-FR" sz="1200" i="1" dirty="0"/>
              <a:t>et valorisation fin de mois de l’assiette </a:t>
            </a:r>
            <a:r>
              <a:rPr lang="fr-FR" sz="1200" i="1" dirty="0" smtClean="0"/>
              <a:t>de calcul des frais liés aux instruments financiers</a:t>
            </a:r>
          </a:p>
          <a:p>
            <a:pPr marL="228600" indent="-228600">
              <a:buFont typeface="+mj-lt"/>
              <a:buAutoNum type="arabicPeriod"/>
            </a:pPr>
            <a:endParaRPr lang="fr-FR" sz="1200" i="1" dirty="0"/>
          </a:p>
          <a:p>
            <a:pPr marL="228600" indent="-228600">
              <a:buFont typeface="+mj-lt"/>
              <a:buAutoNum type="arabicPeriod"/>
            </a:pPr>
            <a:endParaRPr lang="fr-FR" sz="1200" i="1" dirty="0"/>
          </a:p>
          <a:p>
            <a:endParaRPr lang="fr-FR" sz="1200" i="1" dirty="0"/>
          </a:p>
        </p:txBody>
      </p:sp>
    </p:spTree>
    <p:extLst>
      <p:ext uri="{BB962C8B-B14F-4D97-AF65-F5344CB8AC3E}">
        <p14:creationId xmlns:p14="http://schemas.microsoft.com/office/powerpoint/2010/main" val="4150030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fr-FR" dirty="0"/>
              <a:t>Memo relevé annuel de frais </a:t>
            </a:r>
            <a:r>
              <a:rPr lang="fr-FR" dirty="0" err="1"/>
              <a:t>cto-pea</a:t>
            </a:r>
            <a:r>
              <a:rPr lang="fr-FR" dirty="0"/>
              <a:t>. juillet 2019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6</a:t>
            </a:fld>
            <a:endParaRPr lang="fr-FR" dirty="0"/>
          </a:p>
        </p:txBody>
      </p:sp>
      <p:sp>
        <p:nvSpPr>
          <p:cNvPr id="14" name="ZoneTexte 13"/>
          <p:cNvSpPr txBox="1"/>
          <p:nvPr/>
        </p:nvSpPr>
        <p:spPr>
          <a:xfrm>
            <a:off x="971600" y="453625"/>
            <a:ext cx="3894325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Exemple de restitution des frais détaillés</a:t>
            </a:r>
            <a:endParaRPr lang="fr-FR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27" name="Image 2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723" y="2450180"/>
            <a:ext cx="7289254" cy="2035806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07504" y="2924944"/>
            <a:ext cx="2664296" cy="680846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0" name="Image 19">
            <a:extLst>
              <a:ext uri="{FF2B5EF4-FFF2-40B4-BE49-F238E27FC236}">
                <a16:creationId xmlns="" xmlns:a16="http://schemas.microsoft.com/office/drawing/2014/main" id="{A0193CB0-4A13-4514-B002-949459A9E0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55273" y="1182055"/>
            <a:ext cx="6050816" cy="2208013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2" name="Image 21">
            <a:extLst>
              <a:ext uri="{FF2B5EF4-FFF2-40B4-BE49-F238E27FC236}">
                <a16:creationId xmlns="" xmlns:a16="http://schemas.microsoft.com/office/drawing/2014/main" id="{CA27B4FB-8771-4747-8A71-C91C303DA19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36409" y="4207944"/>
            <a:ext cx="6069680" cy="2090284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8" name="Rectangle 27"/>
          <p:cNvSpPr/>
          <p:nvPr/>
        </p:nvSpPr>
        <p:spPr>
          <a:xfrm>
            <a:off x="107504" y="3621625"/>
            <a:ext cx="2664296" cy="168211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9" name="Rectangle 28"/>
          <p:cNvSpPr/>
          <p:nvPr/>
        </p:nvSpPr>
        <p:spPr>
          <a:xfrm>
            <a:off x="107504" y="3792430"/>
            <a:ext cx="3931842" cy="180355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0" name="Rectangle 29"/>
          <p:cNvSpPr/>
          <p:nvPr/>
        </p:nvSpPr>
        <p:spPr>
          <a:xfrm>
            <a:off x="107504" y="3975378"/>
            <a:ext cx="3931842" cy="154551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7" name="Connecteur droit avec flèche 6"/>
          <p:cNvCxnSpPr>
            <a:stCxn id="3" idx="3"/>
          </p:cNvCxnSpPr>
          <p:nvPr/>
        </p:nvCxnSpPr>
        <p:spPr>
          <a:xfrm flipV="1">
            <a:off x="2771800" y="1640833"/>
            <a:ext cx="1152128" cy="1624534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necteur droit avec flèche 30"/>
          <p:cNvCxnSpPr/>
          <p:nvPr/>
        </p:nvCxnSpPr>
        <p:spPr>
          <a:xfrm flipV="1">
            <a:off x="2771800" y="1516132"/>
            <a:ext cx="4266200" cy="2151598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necteur droit avec flèche 36"/>
          <p:cNvCxnSpPr>
            <a:stCxn id="30" idx="3"/>
          </p:cNvCxnSpPr>
          <p:nvPr/>
        </p:nvCxnSpPr>
        <p:spPr>
          <a:xfrm>
            <a:off x="4039346" y="4052654"/>
            <a:ext cx="2576987" cy="509511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Connecteur droit avec flèche 40"/>
          <p:cNvCxnSpPr/>
          <p:nvPr/>
        </p:nvCxnSpPr>
        <p:spPr>
          <a:xfrm>
            <a:off x="3275856" y="3966765"/>
            <a:ext cx="38846" cy="545467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89308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CAISSE D'EPARGNE">
      <a:dk1>
        <a:sysClr val="windowText" lastClr="000000"/>
      </a:dk1>
      <a:lt1>
        <a:sysClr val="window" lastClr="FFFFFF"/>
      </a:lt1>
      <a:dk2>
        <a:srgbClr val="FCBE04"/>
      </a:dk2>
      <a:lt2>
        <a:srgbClr val="722E53"/>
      </a:lt2>
      <a:accent1>
        <a:srgbClr val="C31632"/>
      </a:accent1>
      <a:accent2>
        <a:srgbClr val="A89C86"/>
      </a:accent2>
      <a:accent3>
        <a:srgbClr val="EA4E55"/>
      </a:accent3>
      <a:accent4>
        <a:srgbClr val="F49D63"/>
      </a:accent4>
      <a:accent5>
        <a:srgbClr val="09B2AF"/>
      </a:accent5>
      <a:accent6>
        <a:srgbClr val="A5CC74"/>
      </a:accent6>
      <a:hlink>
        <a:srgbClr val="0000FF"/>
      </a:hlink>
      <a:folHlink>
        <a:srgbClr val="800080"/>
      </a:folHlink>
    </a:clrScheme>
    <a:fontScheme name="Caisse d'Epargne V1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sz="700" dirty="0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4049</TotalTime>
  <Words>1143</Words>
  <Application>Microsoft Office PowerPoint</Application>
  <PresentationFormat>Affichage à l'écran (4:3)</PresentationFormat>
  <Paragraphs>89</Paragraphs>
  <Slides>6</Slides>
  <Notes>1</Notes>
  <HiddenSlides>0</HiddenSlides>
  <MMClips>0</MMClips>
  <ScaleCrop>false</ScaleCrop>
  <HeadingPairs>
    <vt:vector size="6" baseType="variant">
      <vt:variant>
        <vt:lpstr>Thème</vt:lpstr>
      </vt:variant>
      <vt:variant>
        <vt:i4>1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6</vt:i4>
      </vt:variant>
    </vt:vector>
  </HeadingPairs>
  <TitlesOfParts>
    <vt:vector size="8" baseType="lpstr">
      <vt:lpstr>Thème Office</vt:lpstr>
      <vt:lpstr>Acrobat Document</vt:lpstr>
      <vt:lpstr>Le relevé annuel de frais cto - pea  MEMO DU CONSEILLER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jjklj</dc:title>
  <dc:creator>IP</dc:creator>
  <cp:lastModifiedBy>A6700687</cp:lastModifiedBy>
  <cp:revision>318</cp:revision>
  <dcterms:created xsi:type="dcterms:W3CDTF">2017-05-30T18:41:27Z</dcterms:created>
  <dcterms:modified xsi:type="dcterms:W3CDTF">2019-07-11T14:52:58Z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8a19f0c-bea1-442e-a475-ed109d9ec508_Enabled">
    <vt:lpwstr>True</vt:lpwstr>
  </property>
  <property fmtid="{D5CDD505-2E9C-101B-9397-08002B2CF9AE}" pid="3" name="MSIP_Label_48a19f0c-bea1-442e-a475-ed109d9ec508_SiteId">
    <vt:lpwstr>d5bb6d35-8a82-4329-b49a-5030bd6497ab</vt:lpwstr>
  </property>
  <property fmtid="{D5CDD505-2E9C-101B-9397-08002B2CF9AE}" pid="4" name="MSIP_Label_48a19f0c-bea1-442e-a475-ed109d9ec508_Owner">
    <vt:lpwstr>Alain.GERBAULET@bpce.fr</vt:lpwstr>
  </property>
  <property fmtid="{D5CDD505-2E9C-101B-9397-08002B2CF9AE}" pid="5" name="MSIP_Label_48a19f0c-bea1-442e-a475-ed109d9ec508_SetDate">
    <vt:lpwstr>2019-07-03T07:18:11.4591792Z</vt:lpwstr>
  </property>
  <property fmtid="{D5CDD505-2E9C-101B-9397-08002B2CF9AE}" pid="6" name="MSIP_Label_48a19f0c-bea1-442e-a475-ed109d9ec508_Name">
    <vt:lpwstr>C2 - Interne BPCE</vt:lpwstr>
  </property>
  <property fmtid="{D5CDD505-2E9C-101B-9397-08002B2CF9AE}" pid="7" name="MSIP_Label_48a19f0c-bea1-442e-a475-ed109d9ec508_Application">
    <vt:lpwstr>Microsoft Azure Information Protection</vt:lpwstr>
  </property>
  <property fmtid="{D5CDD505-2E9C-101B-9397-08002B2CF9AE}" pid="8" name="MSIP_Label_48a19f0c-bea1-442e-a475-ed109d9ec508_Extended_MSFT_Method">
    <vt:lpwstr>Automatic</vt:lpwstr>
  </property>
  <property fmtid="{D5CDD505-2E9C-101B-9397-08002B2CF9AE}" pid="9" name="Sensitivity">
    <vt:lpwstr>C2 - Interne BPCE</vt:lpwstr>
  </property>
</Properties>
</file>