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6.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58"/>
  </p:notesMasterIdLst>
  <p:sldIdLst>
    <p:sldId id="257" r:id="rId3"/>
    <p:sldId id="415" r:id="rId4"/>
    <p:sldId id="416" r:id="rId5"/>
    <p:sldId id="379" r:id="rId6"/>
    <p:sldId id="327" r:id="rId7"/>
    <p:sldId id="403" r:id="rId8"/>
    <p:sldId id="380" r:id="rId9"/>
    <p:sldId id="381" r:id="rId10"/>
    <p:sldId id="382" r:id="rId11"/>
    <p:sldId id="383" r:id="rId12"/>
    <p:sldId id="384" r:id="rId13"/>
    <p:sldId id="323" r:id="rId14"/>
    <p:sldId id="349" r:id="rId15"/>
    <p:sldId id="350" r:id="rId16"/>
    <p:sldId id="337" r:id="rId17"/>
    <p:sldId id="370" r:id="rId18"/>
    <p:sldId id="371" r:id="rId19"/>
    <p:sldId id="385" r:id="rId20"/>
    <p:sldId id="386" r:id="rId21"/>
    <p:sldId id="387" r:id="rId22"/>
    <p:sldId id="388" r:id="rId23"/>
    <p:sldId id="389" r:id="rId24"/>
    <p:sldId id="324" r:id="rId25"/>
    <p:sldId id="341" r:id="rId26"/>
    <p:sldId id="342" r:id="rId27"/>
    <p:sldId id="377" r:id="rId28"/>
    <p:sldId id="362" r:id="rId29"/>
    <p:sldId id="340" r:id="rId30"/>
    <p:sldId id="397" r:id="rId31"/>
    <p:sldId id="353" r:id="rId32"/>
    <p:sldId id="359" r:id="rId33"/>
    <p:sldId id="378" r:id="rId34"/>
    <p:sldId id="391" r:id="rId35"/>
    <p:sldId id="392" r:id="rId36"/>
    <p:sldId id="393" r:id="rId37"/>
    <p:sldId id="307" r:id="rId38"/>
    <p:sldId id="365" r:id="rId39"/>
    <p:sldId id="366" r:id="rId40"/>
    <p:sldId id="394" r:id="rId41"/>
    <p:sldId id="398" r:id="rId42"/>
    <p:sldId id="399" r:id="rId43"/>
    <p:sldId id="400" r:id="rId44"/>
    <p:sldId id="401" r:id="rId45"/>
    <p:sldId id="402" r:id="rId46"/>
    <p:sldId id="285" r:id="rId47"/>
    <p:sldId id="286" r:id="rId48"/>
    <p:sldId id="287" r:id="rId49"/>
    <p:sldId id="288" r:id="rId50"/>
    <p:sldId id="289" r:id="rId51"/>
    <p:sldId id="290" r:id="rId52"/>
    <p:sldId id="404" r:id="rId53"/>
    <p:sldId id="405" r:id="rId54"/>
    <p:sldId id="406" r:id="rId55"/>
    <p:sldId id="407" r:id="rId56"/>
    <p:sldId id="408" r:id="rId5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DE4FB"/>
    <a:srgbClr val="66CCFF"/>
    <a:srgbClr val="99C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97841" autoAdjust="0"/>
  </p:normalViewPr>
  <p:slideViewPr>
    <p:cSldViewPr>
      <p:cViewPr>
        <p:scale>
          <a:sx n="80" d="100"/>
          <a:sy n="80" d="100"/>
        </p:scale>
        <p:origin x="-1872" y="-744"/>
      </p:cViewPr>
      <p:guideLst>
        <p:guide orient="horz" pos="935"/>
        <p:guide pos="4785"/>
      </p:guideLst>
    </p:cSldViewPr>
  </p:slideViewPr>
  <p:outlineViewPr>
    <p:cViewPr>
      <p:scale>
        <a:sx n="33" d="100"/>
        <a:sy n="33" d="100"/>
      </p:scale>
      <p:origin x="0" y="11886"/>
    </p:cViewPr>
  </p:outlineViewPr>
  <p:notesTextViewPr>
    <p:cViewPr>
      <p:scale>
        <a:sx n="1" d="1"/>
        <a:sy n="1" d="1"/>
      </p:scale>
      <p:origin x="0" y="0"/>
    </p:cViewPr>
  </p:notesTextViewPr>
  <p:sorterViewPr>
    <p:cViewPr>
      <p:scale>
        <a:sx n="100" d="100"/>
        <a:sy n="100" d="100"/>
      </p:scale>
      <p:origin x="0" y="88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Nombre</c:v>
                </c:pt>
              </c:strCache>
            </c:strRef>
          </c:tx>
          <c:dPt>
            <c:idx val="0"/>
            <c:bubble3D val="0"/>
            <c:spPr>
              <a:solidFill>
                <a:srgbClr val="0070C0"/>
              </a:solidFill>
            </c:spPr>
          </c:dPt>
          <c:dPt>
            <c:idx val="1"/>
            <c:bubble3D val="0"/>
            <c:spPr>
              <a:solidFill>
                <a:srgbClr val="FF0000"/>
              </a:solidFill>
            </c:spPr>
          </c:dPt>
          <c:dPt>
            <c:idx val="2"/>
            <c:bubble3D val="0"/>
            <c:spPr>
              <a:solidFill>
                <a:srgbClr val="00B050"/>
              </a:solidFill>
            </c:spPr>
          </c:dPt>
          <c:dPt>
            <c:idx val="3"/>
            <c:bubble3D val="0"/>
            <c:explosion val="19"/>
            <c:spPr>
              <a:solidFill>
                <a:schemeClr val="bg1">
                  <a:lumMod val="75000"/>
                </a:schemeClr>
              </a:solidFill>
            </c:spPr>
          </c:dPt>
          <c:dLbls>
            <c:dLbl>
              <c:idx val="0"/>
              <c:layout>
                <c:manualLayout>
                  <c:x val="0.10482325863164053"/>
                  <c:y val="0"/>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777777"/>
                        </a:solidFill>
                        <a:latin typeface="+mn-lt"/>
                        <a:ea typeface="+mn-ea"/>
                        <a:cs typeface="+mn-cs"/>
                      </a:defRPr>
                    </a:pPr>
                    <a:r>
                      <a:rPr lang="en-US" dirty="0"/>
                      <a:t>275 </a:t>
                    </a:r>
                    <a:r>
                      <a:rPr lang="en-US" dirty="0" smtClean="0"/>
                      <a:t>000 </a:t>
                    </a:r>
                    <a:r>
                      <a:rPr lang="fr-FR" sz="1800" dirty="0" smtClean="0">
                        <a:effectLst/>
                      </a:rPr>
                      <a:t>dont 200 000 actifs </a:t>
                    </a:r>
                    <a:r>
                      <a:rPr lang="fr-FR" sz="1800" i="1" dirty="0" smtClean="0">
                        <a:effectLst/>
                      </a:rPr>
                      <a:t>(soit + 40 000)</a:t>
                    </a:r>
                    <a:endParaRPr lang="fr-FR" i="1" dirty="0" smtClean="0">
                      <a:effectLst/>
                    </a:endParaRPr>
                  </a:p>
                </c:rich>
              </c:tx>
              <c:numFmt formatCode="#,##0" sourceLinked="0"/>
              <c:spPr/>
              <c:dLblPos val="bestFit"/>
              <c:showLegendKey val="0"/>
              <c:showVal val="1"/>
              <c:showCatName val="0"/>
              <c:showSerName val="0"/>
              <c:showPercent val="0"/>
              <c:showBubbleSize val="0"/>
            </c:dLbl>
            <c:dLbl>
              <c:idx val="1"/>
              <c:layout>
                <c:manualLayout>
                  <c:x val="7.6537617413578812E-2"/>
                  <c:y val="-2.2447000838290699E-2"/>
                </c:manualLayout>
              </c:layout>
              <c:tx>
                <c:rich>
                  <a:bodyPr/>
                  <a:lstStyle/>
                  <a:p>
                    <a:r>
                      <a:rPr lang="en-US" dirty="0"/>
                      <a:t>535 </a:t>
                    </a:r>
                    <a:r>
                      <a:rPr lang="en-US" dirty="0" smtClean="0"/>
                      <a:t>000 </a:t>
                    </a:r>
                    <a:r>
                      <a:rPr lang="fr-FR" sz="1800" dirty="0" smtClean="0">
                        <a:effectLst/>
                      </a:rPr>
                      <a:t>dont 121 000 actifs </a:t>
                    </a:r>
                    <a:r>
                      <a:rPr lang="fr-FR" sz="1800" i="1" dirty="0" smtClean="0">
                        <a:effectLst/>
                      </a:rPr>
                      <a:t>(soit + 2 400)</a:t>
                    </a:r>
                    <a:endParaRPr lang="fr-FR" i="1" dirty="0" smtClean="0">
                      <a:effectLst/>
                    </a:endParaRPr>
                  </a:p>
                  <a:p>
                    <a:endParaRPr lang="en-US" dirty="0"/>
                  </a:p>
                </c:rich>
              </c:tx>
              <c:dLblPos val="bestFit"/>
              <c:showLegendKey val="0"/>
              <c:showVal val="1"/>
              <c:showCatName val="0"/>
              <c:showSerName val="0"/>
              <c:showPercent val="0"/>
              <c:showBubbleSize val="0"/>
            </c:dLbl>
            <c:dLbl>
              <c:idx val="2"/>
              <c:layout>
                <c:manualLayout>
                  <c:x val="-0.10149553613539797"/>
                  <c:y val="-0.16033572027350493"/>
                </c:manualLayout>
              </c:layout>
              <c:tx>
                <c:rich>
                  <a:bodyPr/>
                  <a:lstStyle/>
                  <a:p>
                    <a:r>
                      <a:rPr lang="en-US" dirty="0"/>
                      <a:t>350 </a:t>
                    </a:r>
                    <a:r>
                      <a:rPr lang="en-US" dirty="0" smtClean="0"/>
                      <a:t>000</a:t>
                    </a:r>
                  </a:p>
                  <a:p>
                    <a:r>
                      <a:rPr lang="fr-FR" sz="1800" dirty="0" smtClean="0">
                        <a:effectLst/>
                      </a:rPr>
                      <a:t>dont 184 000 actifs</a:t>
                    </a:r>
                  </a:p>
                  <a:p>
                    <a:r>
                      <a:rPr lang="fr-FR" sz="1800" i="1" dirty="0" smtClean="0">
                        <a:effectLst/>
                      </a:rPr>
                      <a:t>(soit  -10 500)</a:t>
                    </a:r>
                  </a:p>
                </c:rich>
              </c:tx>
              <c:dLblPos val="bestFit"/>
              <c:showLegendKey val="0"/>
              <c:showVal val="1"/>
              <c:showCatName val="0"/>
              <c:showSerName val="0"/>
              <c:showPercent val="0"/>
              <c:showBubbleSize val="0"/>
            </c:dLbl>
            <c:numFmt formatCode="#,##0" sourceLinked="0"/>
            <c:dLblPos val="outEnd"/>
            <c:showLegendKey val="0"/>
            <c:showVal val="1"/>
            <c:showCatName val="0"/>
            <c:showSerName val="0"/>
            <c:showPercent val="0"/>
            <c:showBubbleSize val="0"/>
            <c:showLeaderLines val="1"/>
          </c:dLbls>
          <c:cat>
            <c:strRef>
              <c:f>Feuil1!$A$2:$A$5</c:f>
              <c:strCache>
                <c:ptCount val="4"/>
                <c:pt idx="0">
                  <c:v>Bancarisés</c:v>
                </c:pt>
                <c:pt idx="1">
                  <c:v>Distanciés</c:v>
                </c:pt>
                <c:pt idx="2">
                  <c:v>Jeunes</c:v>
                </c:pt>
                <c:pt idx="3">
                  <c:v>Inactifs</c:v>
                </c:pt>
              </c:strCache>
            </c:strRef>
          </c:cat>
          <c:val>
            <c:numRef>
              <c:f>Feuil1!$B$2:$B$5</c:f>
              <c:numCache>
                <c:formatCode>General</c:formatCode>
                <c:ptCount val="4"/>
                <c:pt idx="0">
                  <c:v>275000</c:v>
                </c:pt>
                <c:pt idx="1">
                  <c:v>535000</c:v>
                </c:pt>
                <c:pt idx="2">
                  <c:v>350000</c:v>
                </c:pt>
                <c:pt idx="3">
                  <c:v>450000</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19659477039238829"/>
          <c:y val="0.87435714213572213"/>
          <c:w val="0.61679349569125452"/>
          <c:h val="8.3955570593166481E-2"/>
        </c:manualLayout>
      </c:layout>
      <c:overlay val="0"/>
    </c:legend>
    <c:plotVisOnly val="1"/>
    <c:dispBlanksAs val="zero"/>
    <c:showDLblsOverMax val="0"/>
  </c:chart>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a:lstStyle/>
          <a:p>
            <a:pPr>
              <a:defRPr sz="1600"/>
            </a:pPr>
            <a:r>
              <a:rPr lang="fr-FR" sz="1600" dirty="0"/>
              <a:t>Evolution du stock de clients </a:t>
            </a:r>
            <a:r>
              <a:rPr lang="fr-FR" sz="1600" dirty="0" smtClean="0"/>
              <a:t>BPA </a:t>
            </a:r>
            <a:r>
              <a:rPr lang="fr-FR" sz="1600" dirty="0"/>
              <a:t>entre </a:t>
            </a:r>
            <a:r>
              <a:rPr lang="fr-FR" sz="1600" dirty="0" smtClean="0"/>
              <a:t>2011 </a:t>
            </a:r>
            <a:r>
              <a:rPr lang="fr-FR" sz="1600" dirty="0"/>
              <a:t>et août 2014</a:t>
            </a:r>
          </a:p>
        </c:rich>
      </c:tx>
      <c:layout/>
      <c:overlay val="0"/>
    </c:title>
    <c:autoTitleDeleted val="0"/>
    <c:plotArea>
      <c:layout>
        <c:manualLayout>
          <c:layoutTarget val="inner"/>
          <c:xMode val="edge"/>
          <c:yMode val="edge"/>
          <c:x val="2.6624869877380754E-2"/>
          <c:y val="0.11218889255395952"/>
          <c:w val="0.94675026024523845"/>
          <c:h val="0.7348993471333618"/>
        </c:manualLayout>
      </c:layout>
      <c:barChart>
        <c:barDir val="col"/>
        <c:grouping val="clustered"/>
        <c:varyColors val="0"/>
        <c:ser>
          <c:idx val="0"/>
          <c:order val="0"/>
          <c:tx>
            <c:strRef>
              <c:f>Feuil1!$A$2</c:f>
              <c:strCache>
                <c:ptCount val="1"/>
                <c:pt idx="0">
                  <c:v>BPA</c:v>
                </c:pt>
              </c:strCache>
            </c:strRef>
          </c:tx>
          <c:invertIfNegative val="0"/>
          <c:dLbls>
            <c:txPr>
              <a:bodyPr rot="-5400000" vert="horz"/>
              <a:lstStyle/>
              <a:p>
                <a:pPr>
                  <a:defRPr>
                    <a:solidFill>
                      <a:schemeClr val="bg1"/>
                    </a:solidFill>
                  </a:defRPr>
                </a:pPr>
                <a:endParaRPr lang="fr-FR"/>
              </a:p>
            </c:txPr>
            <c:dLblPos val="ctr"/>
            <c:showLegendKey val="0"/>
            <c:showVal val="1"/>
            <c:showCatName val="0"/>
            <c:showSerName val="0"/>
            <c:showPercent val="0"/>
            <c:showBubbleSize val="0"/>
            <c:showLeaderLines val="0"/>
          </c:dLbls>
          <c:cat>
            <c:strRef>
              <c:f>(Feuil1!$B$1,Feuil1!$D$1,Feuil1!$F$1)</c:f>
              <c:strCache>
                <c:ptCount val="3"/>
                <c:pt idx="0">
                  <c:v>31/12/2010</c:v>
                </c:pt>
                <c:pt idx="1">
                  <c:v>31/12/2012</c:v>
                </c:pt>
                <c:pt idx="2">
                  <c:v>31/08/2014</c:v>
                </c:pt>
              </c:strCache>
            </c:strRef>
          </c:cat>
          <c:val>
            <c:numRef>
              <c:f>(Feuil1!$B$2,Feuil1!$D$2,Feuil1!$F$2)</c:f>
              <c:numCache>
                <c:formatCode>#,##0</c:formatCode>
                <c:ptCount val="3"/>
                <c:pt idx="0">
                  <c:v>162517</c:v>
                </c:pt>
                <c:pt idx="1">
                  <c:v>185474</c:v>
                </c:pt>
                <c:pt idx="2">
                  <c:v>200857</c:v>
                </c:pt>
              </c:numCache>
            </c:numRef>
          </c:val>
        </c:ser>
        <c:dLbls>
          <c:showLegendKey val="0"/>
          <c:showVal val="0"/>
          <c:showCatName val="0"/>
          <c:showSerName val="0"/>
          <c:showPercent val="0"/>
          <c:showBubbleSize val="0"/>
        </c:dLbls>
        <c:gapWidth val="75"/>
        <c:overlap val="-25"/>
        <c:axId val="93461120"/>
        <c:axId val="93487488"/>
      </c:barChart>
      <c:catAx>
        <c:axId val="93461120"/>
        <c:scaling>
          <c:orientation val="minMax"/>
        </c:scaling>
        <c:delete val="0"/>
        <c:axPos val="b"/>
        <c:majorTickMark val="none"/>
        <c:minorTickMark val="none"/>
        <c:tickLblPos val="nextTo"/>
        <c:txPr>
          <a:bodyPr/>
          <a:lstStyle/>
          <a:p>
            <a:pPr>
              <a:defRPr sz="1400"/>
            </a:pPr>
            <a:endParaRPr lang="fr-FR"/>
          </a:p>
        </c:txPr>
        <c:crossAx val="93487488"/>
        <c:crosses val="autoZero"/>
        <c:auto val="1"/>
        <c:lblAlgn val="ctr"/>
        <c:lblOffset val="100"/>
        <c:noMultiLvlLbl val="0"/>
      </c:catAx>
      <c:valAx>
        <c:axId val="93487488"/>
        <c:scaling>
          <c:orientation val="minMax"/>
          <c:min val="100000"/>
        </c:scaling>
        <c:delete val="1"/>
        <c:axPos val="l"/>
        <c:numFmt formatCode="#,##0" sourceLinked="1"/>
        <c:majorTickMark val="none"/>
        <c:minorTickMark val="none"/>
        <c:tickLblPos val="none"/>
        <c:crossAx val="93461120"/>
        <c:crosses val="autoZero"/>
        <c:crossBetween val="between"/>
      </c:valAx>
    </c:plotArea>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0"/>
    <c:plotArea>
      <c:layout/>
      <c:barChart>
        <c:barDir val="col"/>
        <c:grouping val="clustered"/>
        <c:varyColors val="0"/>
        <c:ser>
          <c:idx val="0"/>
          <c:order val="0"/>
          <c:tx>
            <c:strRef>
              <c:f>Feuil1!$B$1</c:f>
              <c:strCache>
                <c:ptCount val="1"/>
                <c:pt idx="0">
                  <c:v>30/06/2013</c:v>
                </c:pt>
              </c:strCache>
            </c:strRef>
          </c:tx>
          <c:spPr>
            <a:solidFill>
              <a:srgbClr val="00B0F0"/>
            </a:solidFill>
          </c:spPr>
          <c:invertIfNegative val="0"/>
          <c:dLbls>
            <c:txPr>
              <a:bodyPr rot="-5400000" vert="horz"/>
              <a:lstStyle/>
              <a:p>
                <a:pPr>
                  <a:defRPr b="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Feuil1!$B$2:$B$3</c:f>
              <c:numCache>
                <c:formatCode>0.00%</c:formatCode>
                <c:ptCount val="2"/>
                <c:pt idx="0">
                  <c:v>8.2188813808729999E-2</c:v>
                </c:pt>
                <c:pt idx="1">
                  <c:v>8.563718395557543E-2</c:v>
                </c:pt>
              </c:numCache>
            </c:numRef>
          </c:val>
        </c:ser>
        <c:ser>
          <c:idx val="1"/>
          <c:order val="1"/>
          <c:tx>
            <c:strRef>
              <c:f>Feuil1!$C$1</c:f>
              <c:strCache>
                <c:ptCount val="1"/>
                <c:pt idx="0">
                  <c:v>30/06/2014</c:v>
                </c:pt>
              </c:strCache>
            </c:strRef>
          </c:tx>
          <c:spPr>
            <a:solidFill>
              <a:srgbClr val="0070C0"/>
            </a:solidFill>
          </c:spPr>
          <c:invertIfNegative val="0"/>
          <c:dLbls>
            <c:txPr>
              <a:bodyPr rot="-5400000" vert="horz"/>
              <a:lstStyle/>
              <a:p>
                <a:pPr>
                  <a:defRPr>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Feuil1!$C$2:$C$3</c:f>
              <c:numCache>
                <c:formatCode>0.00%</c:formatCode>
                <c:ptCount val="2"/>
                <c:pt idx="0">
                  <c:v>8.6713516042790498E-2</c:v>
                </c:pt>
                <c:pt idx="1">
                  <c:v>8.8197532716201024E-2</c:v>
                </c:pt>
              </c:numCache>
            </c:numRef>
          </c:val>
        </c:ser>
        <c:dLbls>
          <c:showLegendKey val="0"/>
          <c:showVal val="0"/>
          <c:showCatName val="0"/>
          <c:showSerName val="0"/>
          <c:showPercent val="0"/>
          <c:showBubbleSize val="0"/>
        </c:dLbls>
        <c:gapWidth val="150"/>
        <c:axId val="104277504"/>
        <c:axId val="104279040"/>
      </c:barChart>
      <c:catAx>
        <c:axId val="104277504"/>
        <c:scaling>
          <c:orientation val="minMax"/>
        </c:scaling>
        <c:delete val="0"/>
        <c:axPos val="b"/>
        <c:majorTickMark val="out"/>
        <c:minorTickMark val="none"/>
        <c:tickLblPos val="nextTo"/>
        <c:crossAx val="104279040"/>
        <c:crosses val="autoZero"/>
        <c:auto val="1"/>
        <c:lblAlgn val="ctr"/>
        <c:lblOffset val="100"/>
        <c:noMultiLvlLbl val="0"/>
      </c:catAx>
      <c:valAx>
        <c:axId val="104279040"/>
        <c:scaling>
          <c:orientation val="minMax"/>
        </c:scaling>
        <c:delete val="0"/>
        <c:axPos val="l"/>
        <c:numFmt formatCode="0%" sourceLinked="0"/>
        <c:majorTickMark val="out"/>
        <c:minorTickMark val="none"/>
        <c:tickLblPos val="nextTo"/>
        <c:txPr>
          <a:bodyPr/>
          <a:lstStyle/>
          <a:p>
            <a:pPr>
              <a:defRPr sz="1200"/>
            </a:pPr>
            <a:endParaRPr lang="fr-FR"/>
          </a:p>
        </c:txPr>
        <c:crossAx val="104277504"/>
        <c:crosses val="autoZero"/>
        <c:crossBetween val="between"/>
        <c:majorUnit val="1.0000000000000004E-2"/>
      </c:valAx>
    </c:plotArea>
    <c:plotVisOnly val="1"/>
    <c:dispBlanksAs val="gap"/>
    <c:showDLblsOverMax val="0"/>
  </c:chart>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0"/>
    <c:plotArea>
      <c:layout/>
      <c:barChart>
        <c:barDir val="col"/>
        <c:grouping val="clustered"/>
        <c:varyColors val="0"/>
        <c:ser>
          <c:idx val="0"/>
          <c:order val="0"/>
          <c:tx>
            <c:strRef>
              <c:f>Feuil1!$B$1</c:f>
              <c:strCache>
                <c:ptCount val="1"/>
                <c:pt idx="0">
                  <c:v>30/06/2013</c:v>
                </c:pt>
              </c:strCache>
            </c:strRef>
          </c:tx>
          <c:spPr>
            <a:solidFill>
              <a:srgbClr val="00B0F0"/>
            </a:solidFill>
          </c:spPr>
          <c:invertIfNegative val="0"/>
          <c:dLbls>
            <c:txPr>
              <a:bodyPr rot="-5400000" vert="horz"/>
              <a:lstStyle/>
              <a:p>
                <a:pPr>
                  <a:defRPr b="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Feuil1!$B$2:$B$3</c:f>
              <c:numCache>
                <c:formatCode>0.00%</c:formatCode>
                <c:ptCount val="2"/>
                <c:pt idx="0">
                  <c:v>0.12053725232232682</c:v>
                </c:pt>
                <c:pt idx="1">
                  <c:v>0.11667282262515495</c:v>
                </c:pt>
              </c:numCache>
            </c:numRef>
          </c:val>
        </c:ser>
        <c:ser>
          <c:idx val="1"/>
          <c:order val="1"/>
          <c:tx>
            <c:strRef>
              <c:f>Feuil1!$C$1</c:f>
              <c:strCache>
                <c:ptCount val="1"/>
                <c:pt idx="0">
                  <c:v>30/06/2014</c:v>
                </c:pt>
              </c:strCache>
            </c:strRef>
          </c:tx>
          <c:spPr>
            <a:solidFill>
              <a:srgbClr val="0070C0"/>
            </a:solidFill>
          </c:spPr>
          <c:invertIfNegative val="0"/>
          <c:dLbls>
            <c:txPr>
              <a:bodyPr rot="-5400000" vert="horz"/>
              <a:lstStyle/>
              <a:p>
                <a:pPr>
                  <a:defRPr b="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Feuil1!$C$2:$C$3</c:f>
              <c:numCache>
                <c:formatCode>0.00%</c:formatCode>
                <c:ptCount val="2"/>
                <c:pt idx="0">
                  <c:v>0.12409520269824169</c:v>
                </c:pt>
                <c:pt idx="1">
                  <c:v>0.12186219068417485</c:v>
                </c:pt>
              </c:numCache>
            </c:numRef>
          </c:val>
        </c:ser>
        <c:dLbls>
          <c:showLegendKey val="0"/>
          <c:showVal val="0"/>
          <c:showCatName val="0"/>
          <c:showSerName val="0"/>
          <c:showPercent val="0"/>
          <c:showBubbleSize val="0"/>
        </c:dLbls>
        <c:gapWidth val="150"/>
        <c:axId val="104329216"/>
        <c:axId val="104330752"/>
      </c:barChart>
      <c:catAx>
        <c:axId val="104329216"/>
        <c:scaling>
          <c:orientation val="minMax"/>
        </c:scaling>
        <c:delete val="0"/>
        <c:axPos val="b"/>
        <c:majorTickMark val="out"/>
        <c:minorTickMark val="none"/>
        <c:tickLblPos val="nextTo"/>
        <c:crossAx val="104330752"/>
        <c:crosses val="autoZero"/>
        <c:auto val="1"/>
        <c:lblAlgn val="ctr"/>
        <c:lblOffset val="100"/>
        <c:noMultiLvlLbl val="0"/>
      </c:catAx>
      <c:valAx>
        <c:axId val="104330752"/>
        <c:scaling>
          <c:orientation val="minMax"/>
        </c:scaling>
        <c:delete val="0"/>
        <c:axPos val="l"/>
        <c:numFmt formatCode="0%" sourceLinked="0"/>
        <c:majorTickMark val="out"/>
        <c:minorTickMark val="none"/>
        <c:tickLblPos val="nextTo"/>
        <c:txPr>
          <a:bodyPr/>
          <a:lstStyle/>
          <a:p>
            <a:pPr>
              <a:defRPr sz="1200"/>
            </a:pPr>
            <a:endParaRPr lang="fr-FR"/>
          </a:p>
        </c:txPr>
        <c:crossAx val="104329216"/>
        <c:crosses val="autoZero"/>
        <c:crossBetween val="between"/>
        <c:majorUnit val="1.0000000000000004E-2"/>
      </c:valAx>
    </c:plotArea>
    <c:plotVisOnly val="1"/>
    <c:dispBlanksAs val="gap"/>
    <c:showDLblsOverMax val="0"/>
  </c:chart>
  <c:txPr>
    <a:bodyPr/>
    <a:lstStyle/>
    <a:p>
      <a:pPr>
        <a:defRPr sz="1800" b="1"/>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0"/>
    <c:plotArea>
      <c:layout/>
      <c:barChart>
        <c:barDir val="col"/>
        <c:grouping val="clustered"/>
        <c:varyColors val="0"/>
        <c:ser>
          <c:idx val="0"/>
          <c:order val="0"/>
          <c:tx>
            <c:strRef>
              <c:f>Feuil1!$B$1</c:f>
              <c:strCache>
                <c:ptCount val="1"/>
                <c:pt idx="0">
                  <c:v>30/06/2013</c:v>
                </c:pt>
              </c:strCache>
            </c:strRef>
          </c:tx>
          <c:spPr>
            <a:solidFill>
              <a:srgbClr val="00B0F0"/>
            </a:solidFill>
          </c:spPr>
          <c:invertIfNegative val="0"/>
          <c:dLbls>
            <c:txPr>
              <a:bodyPr rot="-5400000" vert="horz"/>
              <a:lstStyle/>
              <a:p>
                <a:pPr>
                  <a:defRPr b="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Feuil1!$B$2:$B$3</c:f>
              <c:numCache>
                <c:formatCode>0.00%</c:formatCode>
                <c:ptCount val="2"/>
                <c:pt idx="0">
                  <c:v>9.5576045707989235E-2</c:v>
                </c:pt>
                <c:pt idx="1">
                  <c:v>8.5450269756571967E-2</c:v>
                </c:pt>
              </c:numCache>
            </c:numRef>
          </c:val>
        </c:ser>
        <c:ser>
          <c:idx val="1"/>
          <c:order val="1"/>
          <c:tx>
            <c:strRef>
              <c:f>Feuil1!$C$1</c:f>
              <c:strCache>
                <c:ptCount val="1"/>
                <c:pt idx="0">
                  <c:v>30/06/2014</c:v>
                </c:pt>
              </c:strCache>
            </c:strRef>
          </c:tx>
          <c:spPr>
            <a:solidFill>
              <a:srgbClr val="0070C0"/>
            </a:solidFill>
          </c:spPr>
          <c:invertIfNegative val="0"/>
          <c:dLbls>
            <c:txPr>
              <a:bodyPr rot="-5400000" vert="horz"/>
              <a:lstStyle/>
              <a:p>
                <a:pPr>
                  <a:defRPr b="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Feuil1!$C$2:$C$3</c:f>
              <c:numCache>
                <c:formatCode>0.00%</c:formatCode>
                <c:ptCount val="2"/>
                <c:pt idx="0">
                  <c:v>9.7050867048601608E-2</c:v>
                </c:pt>
                <c:pt idx="1">
                  <c:v>8.6788402509481458E-2</c:v>
                </c:pt>
              </c:numCache>
            </c:numRef>
          </c:val>
        </c:ser>
        <c:dLbls>
          <c:showLegendKey val="0"/>
          <c:showVal val="0"/>
          <c:showCatName val="0"/>
          <c:showSerName val="0"/>
          <c:showPercent val="0"/>
          <c:showBubbleSize val="0"/>
        </c:dLbls>
        <c:gapWidth val="150"/>
        <c:axId val="102148352"/>
        <c:axId val="102154240"/>
      </c:barChart>
      <c:catAx>
        <c:axId val="102148352"/>
        <c:scaling>
          <c:orientation val="minMax"/>
        </c:scaling>
        <c:delete val="0"/>
        <c:axPos val="b"/>
        <c:majorTickMark val="out"/>
        <c:minorTickMark val="none"/>
        <c:tickLblPos val="nextTo"/>
        <c:crossAx val="102154240"/>
        <c:crosses val="autoZero"/>
        <c:auto val="1"/>
        <c:lblAlgn val="ctr"/>
        <c:lblOffset val="100"/>
        <c:noMultiLvlLbl val="0"/>
      </c:catAx>
      <c:valAx>
        <c:axId val="102154240"/>
        <c:scaling>
          <c:orientation val="minMax"/>
        </c:scaling>
        <c:delete val="0"/>
        <c:axPos val="l"/>
        <c:numFmt formatCode="0%" sourceLinked="0"/>
        <c:majorTickMark val="out"/>
        <c:minorTickMark val="none"/>
        <c:tickLblPos val="nextTo"/>
        <c:txPr>
          <a:bodyPr/>
          <a:lstStyle/>
          <a:p>
            <a:pPr>
              <a:defRPr sz="1200"/>
            </a:pPr>
            <a:endParaRPr lang="fr-FR"/>
          </a:p>
        </c:txPr>
        <c:crossAx val="102148352"/>
        <c:crosses val="autoZero"/>
        <c:crossBetween val="between"/>
        <c:majorUnit val="1.0000000000000004E-2"/>
      </c:valAx>
    </c:plotArea>
    <c:plotVisOnly val="1"/>
    <c:dispBlanksAs val="gap"/>
    <c:showDLblsOverMax val="0"/>
  </c:chart>
  <c:txPr>
    <a:bodyPr/>
    <a:lstStyle/>
    <a:p>
      <a:pPr>
        <a:defRPr sz="1800" b="1"/>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0"/>
    <c:plotArea>
      <c:layout/>
      <c:barChart>
        <c:barDir val="col"/>
        <c:grouping val="clustered"/>
        <c:varyColors val="0"/>
        <c:ser>
          <c:idx val="0"/>
          <c:order val="0"/>
          <c:tx>
            <c:strRef>
              <c:f>Feuil1!$B$1</c:f>
              <c:strCache>
                <c:ptCount val="1"/>
                <c:pt idx="0">
                  <c:v>30/06/2013</c:v>
                </c:pt>
              </c:strCache>
            </c:strRef>
          </c:tx>
          <c:spPr>
            <a:solidFill>
              <a:srgbClr val="00B0F0"/>
            </a:solidFill>
          </c:spPr>
          <c:invertIfNegative val="0"/>
          <c:dLbls>
            <c:txPr>
              <a:bodyPr rot="-5400000" vert="horz"/>
              <a:lstStyle/>
              <a:p>
                <a:pPr>
                  <a:defRPr sz="180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Feuil1!$B$2:$B$3</c:f>
              <c:numCache>
                <c:formatCode>0.00%</c:formatCode>
                <c:ptCount val="2"/>
                <c:pt idx="0">
                  <c:v>0.12370000000000002</c:v>
                </c:pt>
                <c:pt idx="1">
                  <c:v>0.11</c:v>
                </c:pt>
              </c:numCache>
            </c:numRef>
          </c:val>
        </c:ser>
        <c:ser>
          <c:idx val="1"/>
          <c:order val="1"/>
          <c:tx>
            <c:strRef>
              <c:f>Feuil1!$C$1</c:f>
              <c:strCache>
                <c:ptCount val="1"/>
                <c:pt idx="0">
                  <c:v>30/06/2014</c:v>
                </c:pt>
              </c:strCache>
            </c:strRef>
          </c:tx>
          <c:spPr>
            <a:solidFill>
              <a:srgbClr val="0070C0"/>
            </a:solidFill>
          </c:spPr>
          <c:invertIfNegative val="0"/>
          <c:dLbls>
            <c:txPr>
              <a:bodyPr rot="-5400000" vert="horz"/>
              <a:lstStyle/>
              <a:p>
                <a:pPr>
                  <a:defRPr sz="1800">
                    <a:solidFill>
                      <a:schemeClr val="bg1"/>
                    </a:solidFill>
                  </a:defRPr>
                </a:pPr>
                <a:endParaRPr lang="fr-FR"/>
              </a:p>
            </c:txPr>
            <c:dLblPos val="ctr"/>
            <c:showLegendKey val="0"/>
            <c:showVal val="1"/>
            <c:showCatName val="0"/>
            <c:showSerName val="0"/>
            <c:showPercent val="0"/>
            <c:showBubbleSize val="0"/>
            <c:showLeaderLines val="0"/>
          </c:dLbls>
          <c:cat>
            <c:strRef>
              <c:f>Feuil1!$A$2:$A$3</c:f>
              <c:strCache>
                <c:ptCount val="2"/>
                <c:pt idx="0">
                  <c:v>CELCA</c:v>
                </c:pt>
                <c:pt idx="1">
                  <c:v>Total CE</c:v>
                </c:pt>
              </c:strCache>
            </c:strRef>
          </c:cat>
          <c:val>
            <c:numRef>
              <c:f>Feuil1!$C$2:$C$3</c:f>
              <c:numCache>
                <c:formatCode>0.00%</c:formatCode>
                <c:ptCount val="2"/>
                <c:pt idx="0">
                  <c:v>0.1208</c:v>
                </c:pt>
                <c:pt idx="1">
                  <c:v>0.10750000000000001</c:v>
                </c:pt>
              </c:numCache>
            </c:numRef>
          </c:val>
        </c:ser>
        <c:dLbls>
          <c:showLegendKey val="0"/>
          <c:showVal val="0"/>
          <c:showCatName val="0"/>
          <c:showSerName val="0"/>
          <c:showPercent val="0"/>
          <c:showBubbleSize val="0"/>
        </c:dLbls>
        <c:gapWidth val="150"/>
        <c:axId val="106672896"/>
        <c:axId val="106674432"/>
      </c:barChart>
      <c:catAx>
        <c:axId val="106672896"/>
        <c:scaling>
          <c:orientation val="minMax"/>
        </c:scaling>
        <c:delete val="0"/>
        <c:axPos val="b"/>
        <c:majorTickMark val="out"/>
        <c:minorTickMark val="none"/>
        <c:tickLblPos val="nextTo"/>
        <c:crossAx val="106674432"/>
        <c:crosses val="autoZero"/>
        <c:auto val="1"/>
        <c:lblAlgn val="ctr"/>
        <c:lblOffset val="100"/>
        <c:noMultiLvlLbl val="0"/>
      </c:catAx>
      <c:valAx>
        <c:axId val="106674432"/>
        <c:scaling>
          <c:orientation val="minMax"/>
        </c:scaling>
        <c:delete val="0"/>
        <c:axPos val="l"/>
        <c:numFmt formatCode="0%" sourceLinked="0"/>
        <c:majorTickMark val="out"/>
        <c:minorTickMark val="none"/>
        <c:tickLblPos val="nextTo"/>
        <c:crossAx val="106672896"/>
        <c:crosses val="autoZero"/>
        <c:crossBetween val="between"/>
        <c:majorUnit val="1.0000000000000004E-2"/>
      </c:valAx>
    </c:plotArea>
    <c:plotVisOnly val="1"/>
    <c:dispBlanksAs val="gap"/>
    <c:showDLblsOverMax val="0"/>
  </c:chart>
  <c:txPr>
    <a:bodyPr/>
    <a:lstStyle/>
    <a:p>
      <a:pPr>
        <a:defRPr sz="1400"/>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a:lstStyle/>
          <a:p>
            <a:pPr>
              <a:defRPr sz="1800"/>
            </a:pPr>
            <a:r>
              <a:rPr lang="fr-FR" sz="1800" dirty="0"/>
              <a:t>Evolution du nombre de clients ayant quittés la CELCA (hors inactifs)</a:t>
            </a:r>
          </a:p>
        </c:rich>
      </c:tx>
      <c:layout/>
      <c:overlay val="0"/>
    </c:title>
    <c:autoTitleDeleted val="0"/>
    <c:plotArea>
      <c:layout/>
      <c:barChart>
        <c:barDir val="col"/>
        <c:grouping val="clustered"/>
        <c:varyColors val="0"/>
        <c:ser>
          <c:idx val="6"/>
          <c:order val="0"/>
          <c:tx>
            <c:strRef>
              <c:f>Feuil1!$H$1</c:f>
              <c:strCache>
                <c:ptCount val="1"/>
                <c:pt idx="0">
                  <c:v>Total</c:v>
                </c:pt>
              </c:strCache>
            </c:strRef>
          </c:tx>
          <c:invertIfNegative val="0"/>
          <c:dLbls>
            <c:txPr>
              <a:bodyPr rot="-5400000" vert="horz"/>
              <a:lstStyle/>
              <a:p>
                <a:pPr>
                  <a:defRPr b="1">
                    <a:solidFill>
                      <a:schemeClr val="bg1"/>
                    </a:solidFill>
                  </a:defRPr>
                </a:pPr>
                <a:endParaRPr lang="fr-FR"/>
              </a:p>
            </c:txPr>
            <c:dLblPos val="ctr"/>
            <c:showLegendKey val="0"/>
            <c:showVal val="1"/>
            <c:showCatName val="0"/>
            <c:showSerName val="0"/>
            <c:showPercent val="0"/>
            <c:showBubbleSize val="0"/>
            <c:showLeaderLines val="0"/>
          </c:dLbls>
          <c:cat>
            <c:strRef>
              <c:f>Feuil1!$A$2:$A$5</c:f>
              <c:strCache>
                <c:ptCount val="4"/>
                <c:pt idx="0">
                  <c:v>2011</c:v>
                </c:pt>
                <c:pt idx="1">
                  <c:v>2012</c:v>
                </c:pt>
                <c:pt idx="2">
                  <c:v>2013</c:v>
                </c:pt>
                <c:pt idx="3">
                  <c:v>Au 31/08/2014</c:v>
                </c:pt>
              </c:strCache>
            </c:strRef>
          </c:cat>
          <c:val>
            <c:numRef>
              <c:f>Feuil1!$H$2:$H$5</c:f>
              <c:numCache>
                <c:formatCode>#,##0</c:formatCode>
                <c:ptCount val="4"/>
                <c:pt idx="0">
                  <c:v>49458</c:v>
                </c:pt>
                <c:pt idx="1">
                  <c:v>47020</c:v>
                </c:pt>
                <c:pt idx="2">
                  <c:v>46594</c:v>
                </c:pt>
                <c:pt idx="3">
                  <c:v>32390</c:v>
                </c:pt>
              </c:numCache>
            </c:numRef>
          </c:val>
        </c:ser>
        <c:dLbls>
          <c:showLegendKey val="0"/>
          <c:showVal val="0"/>
          <c:showCatName val="0"/>
          <c:showSerName val="0"/>
          <c:showPercent val="0"/>
          <c:showBubbleSize val="0"/>
        </c:dLbls>
        <c:gapWidth val="150"/>
        <c:axId val="92367104"/>
        <c:axId val="92368896"/>
      </c:barChart>
      <c:catAx>
        <c:axId val="92367104"/>
        <c:scaling>
          <c:orientation val="minMax"/>
        </c:scaling>
        <c:delete val="0"/>
        <c:axPos val="b"/>
        <c:numFmt formatCode="General" sourceLinked="1"/>
        <c:majorTickMark val="out"/>
        <c:minorTickMark val="none"/>
        <c:tickLblPos val="nextTo"/>
        <c:crossAx val="92368896"/>
        <c:crosses val="autoZero"/>
        <c:auto val="1"/>
        <c:lblAlgn val="ctr"/>
        <c:lblOffset val="100"/>
        <c:noMultiLvlLbl val="0"/>
      </c:catAx>
      <c:valAx>
        <c:axId val="92368896"/>
        <c:scaling>
          <c:orientation val="minMax"/>
        </c:scaling>
        <c:delete val="1"/>
        <c:axPos val="l"/>
        <c:numFmt formatCode="#,##0" sourceLinked="1"/>
        <c:majorTickMark val="out"/>
        <c:minorTickMark val="none"/>
        <c:tickLblPos val="none"/>
        <c:crossAx val="92367104"/>
        <c:crosses val="autoZero"/>
        <c:crossBetween val="between"/>
      </c:valAx>
    </c:plotArea>
    <c:plotVisOnly val="1"/>
    <c:dispBlanksAs val="gap"/>
    <c:showDLblsOverMax val="0"/>
  </c:chart>
  <c:txPr>
    <a:bodyPr/>
    <a:lstStyle/>
    <a:p>
      <a:pPr>
        <a:defRPr sz="1800"/>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A25F77-4A5F-4D6B-A571-64402D1EA969}"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fr-FR"/>
        </a:p>
      </dgm:t>
    </dgm:pt>
    <dgm:pt modelId="{3521AC5C-2B82-400E-BD9F-36AF924F6DA1}">
      <dgm:prSet phldrT="[Texte]" custT="1"/>
      <dgm:spPr>
        <a:solidFill>
          <a:srgbClr val="00B0F0"/>
        </a:solidFill>
      </dgm:spPr>
      <dgm:t>
        <a:bodyPr/>
        <a:lstStyle/>
        <a:p>
          <a:r>
            <a:rPr lang="fr-FR" sz="1800" b="1" dirty="0" smtClean="0"/>
            <a:t>PLUS PERTINENTE</a:t>
          </a:r>
          <a:endParaRPr lang="fr-FR" sz="1800" b="1" dirty="0"/>
        </a:p>
      </dgm:t>
    </dgm:pt>
    <dgm:pt modelId="{2CE97298-64EA-4C88-BA35-6D50A0DF58C7}" type="parTrans" cxnId="{2F8BA514-4196-44DE-88E0-FC1A1281F548}">
      <dgm:prSet/>
      <dgm:spPr/>
      <dgm:t>
        <a:bodyPr/>
        <a:lstStyle/>
        <a:p>
          <a:endParaRPr lang="fr-FR" sz="2000"/>
        </a:p>
      </dgm:t>
    </dgm:pt>
    <dgm:pt modelId="{81AD5270-88E2-4294-8893-4FD2E82F7EC7}" type="sibTrans" cxnId="{2F8BA514-4196-44DE-88E0-FC1A1281F548}">
      <dgm:prSet/>
      <dgm:spPr/>
      <dgm:t>
        <a:bodyPr/>
        <a:lstStyle/>
        <a:p>
          <a:endParaRPr lang="fr-FR" sz="2000"/>
        </a:p>
      </dgm:t>
    </dgm:pt>
    <dgm:pt modelId="{F9B98662-F8BC-4962-8DB1-C37AA92CFE94}">
      <dgm:prSet phldrT="[Texte]" custT="1"/>
      <dgm:spPr/>
      <dgm:t>
        <a:bodyPr/>
        <a:lstStyle/>
        <a:p>
          <a:r>
            <a:rPr lang="fr-FR" sz="1600" dirty="0" smtClean="0"/>
            <a:t>Une activation </a:t>
          </a:r>
          <a:r>
            <a:rPr lang="fr-FR" sz="1600" b="1" dirty="0" smtClean="0">
              <a:solidFill>
                <a:srgbClr val="0070C0"/>
              </a:solidFill>
            </a:rPr>
            <a:t>plus centrée sur la découverte des besoins de nos clients </a:t>
          </a:r>
          <a:r>
            <a:rPr lang="fr-FR" sz="1600" dirty="0" smtClean="0"/>
            <a:t>avec la création de </a:t>
          </a:r>
          <a:r>
            <a:rPr lang="fr-FR" sz="1600" b="1" dirty="0" smtClean="0">
              <a:solidFill>
                <a:srgbClr val="0070C0"/>
              </a:solidFill>
            </a:rPr>
            <a:t>5 Univers </a:t>
          </a:r>
          <a:r>
            <a:rPr lang="fr-FR" sz="1600" dirty="0" smtClean="0"/>
            <a:t>: Bancarisation, Epargne Liquide, Epargne moyen et long terme, Crédits, Assurance/Prévoyance.</a:t>
          </a:r>
          <a:endParaRPr lang="fr-FR" sz="1600" dirty="0"/>
        </a:p>
      </dgm:t>
    </dgm:pt>
    <dgm:pt modelId="{CE5DFA4D-00D5-4989-867E-12A3FCE79695}" type="parTrans" cxnId="{56186471-2907-4816-ADF4-4AB79F44502C}">
      <dgm:prSet/>
      <dgm:spPr/>
      <dgm:t>
        <a:bodyPr/>
        <a:lstStyle/>
        <a:p>
          <a:endParaRPr lang="fr-FR" sz="2000"/>
        </a:p>
      </dgm:t>
    </dgm:pt>
    <dgm:pt modelId="{8129D9E5-2CC7-4C62-9C4B-18C8573B4CB1}" type="sibTrans" cxnId="{56186471-2907-4816-ADF4-4AB79F44502C}">
      <dgm:prSet/>
      <dgm:spPr/>
      <dgm:t>
        <a:bodyPr/>
        <a:lstStyle/>
        <a:p>
          <a:endParaRPr lang="fr-FR" sz="2000"/>
        </a:p>
      </dgm:t>
    </dgm:pt>
    <dgm:pt modelId="{5FCAE44C-F444-4215-B90D-E066059425AF}">
      <dgm:prSet phldrT="[Texte]" custT="1"/>
      <dgm:spPr>
        <a:solidFill>
          <a:srgbClr val="66CCFF"/>
        </a:solidFill>
      </dgm:spPr>
      <dgm:t>
        <a:bodyPr/>
        <a:lstStyle/>
        <a:p>
          <a:r>
            <a:rPr lang="fr-FR" sz="1800" b="1" dirty="0" smtClean="0"/>
            <a:t>PLUS OPERATIONNELLE </a:t>
          </a:r>
          <a:endParaRPr lang="fr-FR" sz="1800" b="1" dirty="0"/>
        </a:p>
      </dgm:t>
    </dgm:pt>
    <dgm:pt modelId="{33AB00D9-9EC3-42B4-8EC1-C09407784254}" type="parTrans" cxnId="{3554D098-965D-4B71-9BBE-A94C06488490}">
      <dgm:prSet/>
      <dgm:spPr/>
      <dgm:t>
        <a:bodyPr/>
        <a:lstStyle/>
        <a:p>
          <a:endParaRPr lang="fr-FR" sz="2000"/>
        </a:p>
      </dgm:t>
    </dgm:pt>
    <dgm:pt modelId="{BF90F577-A6DC-4C0E-9544-29B354BA6331}" type="sibTrans" cxnId="{3554D098-965D-4B71-9BBE-A94C06488490}">
      <dgm:prSet/>
      <dgm:spPr/>
      <dgm:t>
        <a:bodyPr/>
        <a:lstStyle/>
        <a:p>
          <a:endParaRPr lang="fr-FR" sz="2000"/>
        </a:p>
      </dgm:t>
    </dgm:pt>
    <dgm:pt modelId="{30D59FA3-15F2-4D31-A67C-56E0FF5E9232}">
      <dgm:prSet phldrT="[Texte]" custT="1"/>
      <dgm:spPr/>
      <dgm:t>
        <a:bodyPr/>
        <a:lstStyle/>
        <a:p>
          <a:r>
            <a:rPr lang="fr-FR" sz="1600" b="1" dirty="0" smtClean="0"/>
            <a:t>Les </a:t>
          </a:r>
          <a:r>
            <a:rPr lang="fr-FR" sz="1600" b="1" dirty="0" smtClean="0">
              <a:solidFill>
                <a:srgbClr val="0070C0"/>
              </a:solidFill>
            </a:rPr>
            <a:t>Univers de besoins manquants seront lisibles </a:t>
          </a:r>
          <a:r>
            <a:rPr lang="fr-FR" sz="1600" dirty="0" smtClean="0"/>
            <a:t>sur le poste de travail. </a:t>
          </a:r>
          <a:endParaRPr lang="fr-FR" sz="1600" dirty="0"/>
        </a:p>
      </dgm:t>
    </dgm:pt>
    <dgm:pt modelId="{B8D290BA-3E7C-44A3-BE27-AD9989CDDCCB}" type="parTrans" cxnId="{A810820C-03C9-4B35-9E2B-9E97695255E0}">
      <dgm:prSet/>
      <dgm:spPr/>
      <dgm:t>
        <a:bodyPr/>
        <a:lstStyle/>
        <a:p>
          <a:endParaRPr lang="fr-FR" sz="2000"/>
        </a:p>
      </dgm:t>
    </dgm:pt>
    <dgm:pt modelId="{F6B1E3B1-CA46-4343-9D0C-985C9A62BAB0}" type="sibTrans" cxnId="{A810820C-03C9-4B35-9E2B-9E97695255E0}">
      <dgm:prSet/>
      <dgm:spPr/>
      <dgm:t>
        <a:bodyPr/>
        <a:lstStyle/>
        <a:p>
          <a:endParaRPr lang="fr-FR" sz="2000"/>
        </a:p>
      </dgm:t>
    </dgm:pt>
    <dgm:pt modelId="{0DD8A787-46B6-4000-9303-2958148C8AD2}">
      <dgm:prSet phldrT="[Texte]" custT="1"/>
      <dgm:spPr>
        <a:solidFill>
          <a:srgbClr val="99CCFF"/>
        </a:solidFill>
      </dgm:spPr>
      <dgm:t>
        <a:bodyPr/>
        <a:lstStyle/>
        <a:p>
          <a:r>
            <a:rPr lang="fr-FR" sz="1800" b="1" dirty="0" smtClean="0"/>
            <a:t>PLUS EXIGEANTE</a:t>
          </a:r>
          <a:endParaRPr lang="fr-FR" sz="1800" b="1" dirty="0"/>
        </a:p>
      </dgm:t>
    </dgm:pt>
    <dgm:pt modelId="{892C3243-8AF6-4FAA-B9E2-88961328CF3B}" type="parTrans" cxnId="{FBFF17AF-3C9B-4780-914B-F534F2293377}">
      <dgm:prSet/>
      <dgm:spPr/>
      <dgm:t>
        <a:bodyPr/>
        <a:lstStyle/>
        <a:p>
          <a:endParaRPr lang="fr-FR" sz="2000"/>
        </a:p>
      </dgm:t>
    </dgm:pt>
    <dgm:pt modelId="{AF5A2577-6126-408E-9B95-973E2B3E2D31}" type="sibTrans" cxnId="{FBFF17AF-3C9B-4780-914B-F534F2293377}">
      <dgm:prSet/>
      <dgm:spPr/>
      <dgm:t>
        <a:bodyPr/>
        <a:lstStyle/>
        <a:p>
          <a:endParaRPr lang="fr-FR" sz="2000"/>
        </a:p>
      </dgm:t>
    </dgm:pt>
    <dgm:pt modelId="{BB5C8B09-AF3F-4B17-8EAB-CB0A8FC55190}">
      <dgm:prSet phldrT="[Texte]" custT="1"/>
      <dgm:spPr/>
      <dgm:t>
        <a:bodyPr/>
        <a:lstStyle/>
        <a:p>
          <a:r>
            <a:rPr lang="fr-FR" sz="1600" dirty="0" smtClean="0"/>
            <a:t>Le nombre de critères déclenchant demande </a:t>
          </a:r>
          <a:r>
            <a:rPr lang="fr-FR" sz="1600" b="1" dirty="0" smtClean="0">
              <a:solidFill>
                <a:srgbClr val="0070C0"/>
              </a:solidFill>
            </a:rPr>
            <a:t>une découverte plus large des besoins de nos clients</a:t>
          </a:r>
          <a:endParaRPr lang="fr-FR" sz="1600" b="1" dirty="0">
            <a:solidFill>
              <a:srgbClr val="0070C0"/>
            </a:solidFill>
          </a:endParaRPr>
        </a:p>
      </dgm:t>
    </dgm:pt>
    <dgm:pt modelId="{CC45AFD3-2CA0-4416-A2F4-E16B85E9A46E}" type="parTrans" cxnId="{DC9AD5C9-E299-4002-BC0E-ECFB04E75B5C}">
      <dgm:prSet/>
      <dgm:spPr/>
      <dgm:t>
        <a:bodyPr/>
        <a:lstStyle/>
        <a:p>
          <a:endParaRPr lang="fr-FR" sz="2000"/>
        </a:p>
      </dgm:t>
    </dgm:pt>
    <dgm:pt modelId="{8D165B66-73B8-4002-AE32-9FE5D1054582}" type="sibTrans" cxnId="{DC9AD5C9-E299-4002-BC0E-ECFB04E75B5C}">
      <dgm:prSet/>
      <dgm:spPr/>
      <dgm:t>
        <a:bodyPr/>
        <a:lstStyle/>
        <a:p>
          <a:endParaRPr lang="fr-FR" sz="2000"/>
        </a:p>
      </dgm:t>
    </dgm:pt>
    <dgm:pt modelId="{98206E5B-8396-40F9-8BF7-083BE84882F4}">
      <dgm:prSet custT="1"/>
      <dgm:spPr>
        <a:solidFill>
          <a:srgbClr val="0070C0"/>
        </a:solidFill>
      </dgm:spPr>
      <dgm:t>
        <a:bodyPr/>
        <a:lstStyle/>
        <a:p>
          <a:r>
            <a:rPr lang="fr-FR" sz="1800" b="1" dirty="0" smtClean="0"/>
            <a:t>PLUS STABLE</a:t>
          </a:r>
          <a:endParaRPr lang="fr-FR" sz="1800" b="1" dirty="0"/>
        </a:p>
      </dgm:t>
    </dgm:pt>
    <dgm:pt modelId="{DCDC3903-3600-4D2D-B7EB-0A4433E4FF9F}" type="parTrans" cxnId="{218820C7-A13B-43FA-905B-E6817C24FEFB}">
      <dgm:prSet/>
      <dgm:spPr/>
      <dgm:t>
        <a:bodyPr/>
        <a:lstStyle/>
        <a:p>
          <a:endParaRPr lang="fr-FR" sz="2000"/>
        </a:p>
      </dgm:t>
    </dgm:pt>
    <dgm:pt modelId="{D2210C4E-AA26-48EB-91AE-8338C455163D}" type="sibTrans" cxnId="{218820C7-A13B-43FA-905B-E6817C24FEFB}">
      <dgm:prSet/>
      <dgm:spPr/>
      <dgm:t>
        <a:bodyPr/>
        <a:lstStyle/>
        <a:p>
          <a:endParaRPr lang="fr-FR" sz="2000"/>
        </a:p>
      </dgm:t>
    </dgm:pt>
    <dgm:pt modelId="{D32B90D8-CA87-4AEB-9584-D0B8D0C83C6E}">
      <dgm:prSet custT="1"/>
      <dgm:spPr/>
      <dgm:t>
        <a:bodyPr/>
        <a:lstStyle/>
        <a:p>
          <a:r>
            <a:rPr lang="fr-FR" sz="1600" b="1" dirty="0" smtClean="0">
              <a:solidFill>
                <a:srgbClr val="0070C0"/>
              </a:solidFill>
            </a:rPr>
            <a:t>Les 4 segments d’origine sont conservés </a:t>
          </a:r>
          <a:r>
            <a:rPr lang="fr-FR" sz="1600" dirty="0" smtClean="0"/>
            <a:t>: Bancarisés Principaux, Distanciés, Jeunes, Inactifs.</a:t>
          </a:r>
          <a:endParaRPr lang="fr-FR" sz="1600" dirty="0"/>
        </a:p>
      </dgm:t>
    </dgm:pt>
    <dgm:pt modelId="{31610BF2-C861-41D5-AF88-B4A2594015CD}" type="parTrans" cxnId="{AB7C6C02-3D88-4306-9AAF-B607B6F627D1}">
      <dgm:prSet/>
      <dgm:spPr/>
      <dgm:t>
        <a:bodyPr/>
        <a:lstStyle/>
        <a:p>
          <a:endParaRPr lang="fr-FR" sz="2000"/>
        </a:p>
      </dgm:t>
    </dgm:pt>
    <dgm:pt modelId="{1512172F-BFA6-4D00-84FA-6021A252ED28}" type="sibTrans" cxnId="{AB7C6C02-3D88-4306-9AAF-B607B6F627D1}">
      <dgm:prSet/>
      <dgm:spPr/>
      <dgm:t>
        <a:bodyPr/>
        <a:lstStyle/>
        <a:p>
          <a:endParaRPr lang="fr-FR" sz="2000"/>
        </a:p>
      </dgm:t>
    </dgm:pt>
    <dgm:pt modelId="{5F0A060E-A89D-4EA8-A1D9-E08BB1ADF6D8}">
      <dgm:prSet custT="1"/>
      <dgm:spPr/>
      <dgm:t>
        <a:bodyPr/>
        <a:lstStyle/>
        <a:p>
          <a:r>
            <a:rPr lang="fr-FR" sz="1600" b="1" dirty="0" smtClean="0">
              <a:solidFill>
                <a:srgbClr val="0070C0"/>
              </a:solidFill>
            </a:rPr>
            <a:t>La volumétrie des segments est préservée</a:t>
          </a:r>
          <a:r>
            <a:rPr lang="fr-FR" sz="1600" dirty="0" smtClean="0"/>
            <a:t>.</a:t>
          </a:r>
          <a:endParaRPr lang="fr-FR" sz="1600" dirty="0"/>
        </a:p>
      </dgm:t>
    </dgm:pt>
    <dgm:pt modelId="{A8F39D2A-AF55-42E9-AAAF-2817E212A3F4}" type="parTrans" cxnId="{0D66D556-7A2B-4AD9-8A23-6A5D62B8771E}">
      <dgm:prSet/>
      <dgm:spPr/>
      <dgm:t>
        <a:bodyPr/>
        <a:lstStyle/>
        <a:p>
          <a:endParaRPr lang="fr-FR" sz="2000"/>
        </a:p>
      </dgm:t>
    </dgm:pt>
    <dgm:pt modelId="{D84F7515-E713-40F0-A166-615960330ECD}" type="sibTrans" cxnId="{0D66D556-7A2B-4AD9-8A23-6A5D62B8771E}">
      <dgm:prSet/>
      <dgm:spPr/>
      <dgm:t>
        <a:bodyPr/>
        <a:lstStyle/>
        <a:p>
          <a:endParaRPr lang="fr-FR" sz="2000"/>
        </a:p>
      </dgm:t>
    </dgm:pt>
    <dgm:pt modelId="{B9A011F8-AAD0-4A61-BF6B-34BFC165C638}">
      <dgm:prSet custT="1"/>
      <dgm:spPr/>
      <dgm:t>
        <a:bodyPr/>
        <a:lstStyle/>
        <a:p>
          <a:r>
            <a:rPr lang="fr-FR" sz="1600" dirty="0" smtClean="0"/>
            <a:t>Les périodes d’observation sont </a:t>
          </a:r>
          <a:r>
            <a:rPr lang="fr-FR" sz="1600" b="1" dirty="0" smtClean="0"/>
            <a:t>lissées sur 12 mois</a:t>
          </a:r>
          <a:r>
            <a:rPr lang="fr-FR" sz="1600" dirty="0" smtClean="0"/>
            <a:t>.</a:t>
          </a:r>
          <a:endParaRPr lang="fr-FR" sz="1600" dirty="0"/>
        </a:p>
      </dgm:t>
    </dgm:pt>
    <dgm:pt modelId="{2B666D36-E69C-4462-A761-902852391E86}" type="parTrans" cxnId="{BE12AE72-9D52-49FF-8A30-332DB7B4B9FD}">
      <dgm:prSet/>
      <dgm:spPr/>
      <dgm:t>
        <a:bodyPr/>
        <a:lstStyle/>
        <a:p>
          <a:endParaRPr lang="fr-FR" sz="2000"/>
        </a:p>
      </dgm:t>
    </dgm:pt>
    <dgm:pt modelId="{957E9DB8-3FEE-4474-BB8A-C187B078E796}" type="sibTrans" cxnId="{BE12AE72-9D52-49FF-8A30-332DB7B4B9FD}">
      <dgm:prSet/>
      <dgm:spPr/>
      <dgm:t>
        <a:bodyPr/>
        <a:lstStyle/>
        <a:p>
          <a:endParaRPr lang="fr-FR" sz="2000"/>
        </a:p>
      </dgm:t>
    </dgm:pt>
    <dgm:pt modelId="{B1DA2D50-90BE-4A30-9DE8-D72B20059C48}">
      <dgm:prSet custT="1"/>
      <dgm:spPr/>
      <dgm:t>
        <a:bodyPr/>
        <a:lstStyle/>
        <a:p>
          <a:r>
            <a:rPr lang="fr-FR" sz="1600" b="1" dirty="0" smtClean="0"/>
            <a:t>Des critères qualitatifs sont intégrés </a:t>
          </a:r>
          <a:r>
            <a:rPr lang="fr-FR" sz="1600" dirty="0" smtClean="0"/>
            <a:t>(seuil minimum de détention, d’encours, …).</a:t>
          </a:r>
          <a:endParaRPr lang="fr-FR" sz="1600" dirty="0"/>
        </a:p>
      </dgm:t>
    </dgm:pt>
    <dgm:pt modelId="{9C8271F8-F36F-4D12-A2DE-B017D466D2DA}" type="parTrans" cxnId="{A5076A9D-FAC9-441C-86A7-50DC82358F41}">
      <dgm:prSet/>
      <dgm:spPr/>
      <dgm:t>
        <a:bodyPr/>
        <a:lstStyle/>
        <a:p>
          <a:endParaRPr lang="fr-FR" sz="2000"/>
        </a:p>
      </dgm:t>
    </dgm:pt>
    <dgm:pt modelId="{3FA3A467-72D6-453F-84E0-F6661DC9C864}" type="sibTrans" cxnId="{A5076A9D-FAC9-441C-86A7-50DC82358F41}">
      <dgm:prSet/>
      <dgm:spPr/>
      <dgm:t>
        <a:bodyPr/>
        <a:lstStyle/>
        <a:p>
          <a:endParaRPr lang="fr-FR" sz="2000"/>
        </a:p>
      </dgm:t>
    </dgm:pt>
    <dgm:pt modelId="{A2B3E0C9-47BD-496B-BC4E-47E9504AEEA9}" type="pres">
      <dgm:prSet presAssocID="{EBA25F77-4A5F-4D6B-A571-64402D1EA969}" presName="Name0" presStyleCnt="0">
        <dgm:presLayoutVars>
          <dgm:dir/>
          <dgm:animLvl val="lvl"/>
          <dgm:resizeHandles val="exact"/>
        </dgm:presLayoutVars>
      </dgm:prSet>
      <dgm:spPr/>
      <dgm:t>
        <a:bodyPr/>
        <a:lstStyle/>
        <a:p>
          <a:endParaRPr lang="fr-FR"/>
        </a:p>
      </dgm:t>
    </dgm:pt>
    <dgm:pt modelId="{A8E902D5-D261-4911-982E-79FD11AE8E09}" type="pres">
      <dgm:prSet presAssocID="{98206E5B-8396-40F9-8BF7-083BE84882F4}" presName="linNode" presStyleCnt="0"/>
      <dgm:spPr/>
    </dgm:pt>
    <dgm:pt modelId="{E83B553B-D6E6-4609-8874-88B14F259C8C}" type="pres">
      <dgm:prSet presAssocID="{98206E5B-8396-40F9-8BF7-083BE84882F4}" presName="parentText" presStyleLbl="node1" presStyleIdx="0" presStyleCnt="4" custScaleY="121673">
        <dgm:presLayoutVars>
          <dgm:chMax val="1"/>
          <dgm:bulletEnabled val="1"/>
        </dgm:presLayoutVars>
      </dgm:prSet>
      <dgm:spPr/>
      <dgm:t>
        <a:bodyPr/>
        <a:lstStyle/>
        <a:p>
          <a:endParaRPr lang="fr-FR"/>
        </a:p>
      </dgm:t>
    </dgm:pt>
    <dgm:pt modelId="{336BC2B5-7AF4-4DB6-916B-D1F617DBD968}" type="pres">
      <dgm:prSet presAssocID="{98206E5B-8396-40F9-8BF7-083BE84882F4}" presName="descendantText" presStyleLbl="alignAccFollowNode1" presStyleIdx="0" presStyleCnt="4" custScaleY="151997">
        <dgm:presLayoutVars>
          <dgm:bulletEnabled val="1"/>
        </dgm:presLayoutVars>
      </dgm:prSet>
      <dgm:spPr/>
      <dgm:t>
        <a:bodyPr/>
        <a:lstStyle/>
        <a:p>
          <a:endParaRPr lang="fr-FR"/>
        </a:p>
      </dgm:t>
    </dgm:pt>
    <dgm:pt modelId="{BC8FDCD5-1DC5-4523-9C34-215A0BF1C3F4}" type="pres">
      <dgm:prSet presAssocID="{D2210C4E-AA26-48EB-91AE-8338C455163D}" presName="sp" presStyleCnt="0"/>
      <dgm:spPr/>
    </dgm:pt>
    <dgm:pt modelId="{B3592A29-1385-4D91-9007-C8A259F0941F}" type="pres">
      <dgm:prSet presAssocID="{3521AC5C-2B82-400E-BD9F-36AF924F6DA1}" presName="linNode" presStyleCnt="0"/>
      <dgm:spPr/>
    </dgm:pt>
    <dgm:pt modelId="{C868B188-CF48-45A2-838C-3EE0FDD2DEB6}" type="pres">
      <dgm:prSet presAssocID="{3521AC5C-2B82-400E-BD9F-36AF924F6DA1}" presName="parentText" presStyleLbl="node1" presStyleIdx="1" presStyleCnt="4" custLinFactNeighborY="-1909">
        <dgm:presLayoutVars>
          <dgm:chMax val="1"/>
          <dgm:bulletEnabled val="1"/>
        </dgm:presLayoutVars>
      </dgm:prSet>
      <dgm:spPr/>
      <dgm:t>
        <a:bodyPr/>
        <a:lstStyle/>
        <a:p>
          <a:endParaRPr lang="fr-FR"/>
        </a:p>
      </dgm:t>
    </dgm:pt>
    <dgm:pt modelId="{52AC62E8-DBC8-434D-9E3F-AD84D481129A}" type="pres">
      <dgm:prSet presAssocID="{3521AC5C-2B82-400E-BD9F-36AF924F6DA1}" presName="descendantText" presStyleLbl="alignAccFollowNode1" presStyleIdx="1" presStyleCnt="4">
        <dgm:presLayoutVars>
          <dgm:bulletEnabled val="1"/>
        </dgm:presLayoutVars>
      </dgm:prSet>
      <dgm:spPr/>
      <dgm:t>
        <a:bodyPr/>
        <a:lstStyle/>
        <a:p>
          <a:endParaRPr lang="fr-FR"/>
        </a:p>
      </dgm:t>
    </dgm:pt>
    <dgm:pt modelId="{4F9B9F22-B7DD-4B36-ABF9-027720EBABC2}" type="pres">
      <dgm:prSet presAssocID="{81AD5270-88E2-4294-8893-4FD2E82F7EC7}" presName="sp" presStyleCnt="0"/>
      <dgm:spPr/>
    </dgm:pt>
    <dgm:pt modelId="{D0FC72BB-99BE-44E3-957A-0E67E4E18747}" type="pres">
      <dgm:prSet presAssocID="{5FCAE44C-F444-4215-B90D-E066059425AF}" presName="linNode" presStyleCnt="0"/>
      <dgm:spPr/>
    </dgm:pt>
    <dgm:pt modelId="{EB9F0CAD-51F2-4AA0-8E76-4FA34DCA1622}" type="pres">
      <dgm:prSet presAssocID="{5FCAE44C-F444-4215-B90D-E066059425AF}" presName="parentText" presStyleLbl="node1" presStyleIdx="2" presStyleCnt="4">
        <dgm:presLayoutVars>
          <dgm:chMax val="1"/>
          <dgm:bulletEnabled val="1"/>
        </dgm:presLayoutVars>
      </dgm:prSet>
      <dgm:spPr/>
      <dgm:t>
        <a:bodyPr/>
        <a:lstStyle/>
        <a:p>
          <a:endParaRPr lang="fr-FR"/>
        </a:p>
      </dgm:t>
    </dgm:pt>
    <dgm:pt modelId="{2206C823-CCCB-41C8-9F0D-DB8523D63BA5}" type="pres">
      <dgm:prSet presAssocID="{5FCAE44C-F444-4215-B90D-E066059425AF}" presName="descendantText" presStyleLbl="alignAccFollowNode1" presStyleIdx="2" presStyleCnt="4">
        <dgm:presLayoutVars>
          <dgm:bulletEnabled val="1"/>
        </dgm:presLayoutVars>
      </dgm:prSet>
      <dgm:spPr/>
      <dgm:t>
        <a:bodyPr/>
        <a:lstStyle/>
        <a:p>
          <a:endParaRPr lang="fr-FR"/>
        </a:p>
      </dgm:t>
    </dgm:pt>
    <dgm:pt modelId="{6146D896-3A5A-4486-8DC2-E6A3779D6D57}" type="pres">
      <dgm:prSet presAssocID="{BF90F577-A6DC-4C0E-9544-29B354BA6331}" presName="sp" presStyleCnt="0"/>
      <dgm:spPr/>
    </dgm:pt>
    <dgm:pt modelId="{56C71A3F-2839-447F-BD1D-6EBA0B5DC81E}" type="pres">
      <dgm:prSet presAssocID="{0DD8A787-46B6-4000-9303-2958148C8AD2}" presName="linNode" presStyleCnt="0"/>
      <dgm:spPr/>
    </dgm:pt>
    <dgm:pt modelId="{D292D90B-9D94-4E9D-B15C-322096784E3B}" type="pres">
      <dgm:prSet presAssocID="{0DD8A787-46B6-4000-9303-2958148C8AD2}" presName="parentText" presStyleLbl="node1" presStyleIdx="3" presStyleCnt="4">
        <dgm:presLayoutVars>
          <dgm:chMax val="1"/>
          <dgm:bulletEnabled val="1"/>
        </dgm:presLayoutVars>
      </dgm:prSet>
      <dgm:spPr/>
      <dgm:t>
        <a:bodyPr/>
        <a:lstStyle/>
        <a:p>
          <a:endParaRPr lang="fr-FR"/>
        </a:p>
      </dgm:t>
    </dgm:pt>
    <dgm:pt modelId="{E24CF33C-E0CB-41C0-9BF5-E8F09C9C63C0}" type="pres">
      <dgm:prSet presAssocID="{0DD8A787-46B6-4000-9303-2958148C8AD2}" presName="descendantText" presStyleLbl="alignAccFollowNode1" presStyleIdx="3" presStyleCnt="4">
        <dgm:presLayoutVars>
          <dgm:bulletEnabled val="1"/>
        </dgm:presLayoutVars>
      </dgm:prSet>
      <dgm:spPr/>
      <dgm:t>
        <a:bodyPr/>
        <a:lstStyle/>
        <a:p>
          <a:endParaRPr lang="fr-FR"/>
        </a:p>
      </dgm:t>
    </dgm:pt>
  </dgm:ptLst>
  <dgm:cxnLst>
    <dgm:cxn modelId="{47CDD7A6-FA4B-441F-8343-89DC04307A1A}" type="presOf" srcId="{3521AC5C-2B82-400E-BD9F-36AF924F6DA1}" destId="{C868B188-CF48-45A2-838C-3EE0FDD2DEB6}" srcOrd="0" destOrd="0" presId="urn:microsoft.com/office/officeart/2005/8/layout/vList5"/>
    <dgm:cxn modelId="{9A203C81-25ED-4FE1-AB78-547470FDD716}" type="presOf" srcId="{5F0A060E-A89D-4EA8-A1D9-E08BB1ADF6D8}" destId="{336BC2B5-7AF4-4DB6-916B-D1F617DBD968}" srcOrd="0" destOrd="1" presId="urn:microsoft.com/office/officeart/2005/8/layout/vList5"/>
    <dgm:cxn modelId="{0D66D556-7A2B-4AD9-8A23-6A5D62B8771E}" srcId="{98206E5B-8396-40F9-8BF7-083BE84882F4}" destId="{5F0A060E-A89D-4EA8-A1D9-E08BB1ADF6D8}" srcOrd="1" destOrd="0" parTransId="{A8F39D2A-AF55-42E9-AAAF-2817E212A3F4}" sibTransId="{D84F7515-E713-40F0-A166-615960330ECD}"/>
    <dgm:cxn modelId="{878E89B3-1BE6-49D9-BC5E-203C3D77ACB3}" type="presOf" srcId="{30D59FA3-15F2-4D31-A67C-56E0FF5E9232}" destId="{2206C823-CCCB-41C8-9F0D-DB8523D63BA5}" srcOrd="0" destOrd="0" presId="urn:microsoft.com/office/officeart/2005/8/layout/vList5"/>
    <dgm:cxn modelId="{A5076A9D-FAC9-441C-86A7-50DC82358F41}" srcId="{0DD8A787-46B6-4000-9303-2958148C8AD2}" destId="{B1DA2D50-90BE-4A30-9DE8-D72B20059C48}" srcOrd="1" destOrd="0" parTransId="{9C8271F8-F36F-4D12-A2DE-B017D466D2DA}" sibTransId="{3FA3A467-72D6-453F-84E0-F6661DC9C864}"/>
    <dgm:cxn modelId="{4A6EE899-59A2-4E43-9117-039F687C0CAD}" type="presOf" srcId="{0DD8A787-46B6-4000-9303-2958148C8AD2}" destId="{D292D90B-9D94-4E9D-B15C-322096784E3B}" srcOrd="0" destOrd="0" presId="urn:microsoft.com/office/officeart/2005/8/layout/vList5"/>
    <dgm:cxn modelId="{064F187D-E353-4629-88A8-8FB4645DB801}" type="presOf" srcId="{B9A011F8-AAD0-4A61-BF6B-34BFC165C638}" destId="{336BC2B5-7AF4-4DB6-916B-D1F617DBD968}" srcOrd="0" destOrd="2" presId="urn:microsoft.com/office/officeart/2005/8/layout/vList5"/>
    <dgm:cxn modelId="{AB7C6C02-3D88-4306-9AAF-B607B6F627D1}" srcId="{98206E5B-8396-40F9-8BF7-083BE84882F4}" destId="{D32B90D8-CA87-4AEB-9584-D0B8D0C83C6E}" srcOrd="0" destOrd="0" parTransId="{31610BF2-C861-41D5-AF88-B4A2594015CD}" sibTransId="{1512172F-BFA6-4D00-84FA-6021A252ED28}"/>
    <dgm:cxn modelId="{3554D098-965D-4B71-9BBE-A94C06488490}" srcId="{EBA25F77-4A5F-4D6B-A571-64402D1EA969}" destId="{5FCAE44C-F444-4215-B90D-E066059425AF}" srcOrd="2" destOrd="0" parTransId="{33AB00D9-9EC3-42B4-8EC1-C09407784254}" sibTransId="{BF90F577-A6DC-4C0E-9544-29B354BA6331}"/>
    <dgm:cxn modelId="{20F3C114-CA4A-4C93-A872-81177F9E4784}" type="presOf" srcId="{98206E5B-8396-40F9-8BF7-083BE84882F4}" destId="{E83B553B-D6E6-4609-8874-88B14F259C8C}" srcOrd="0" destOrd="0" presId="urn:microsoft.com/office/officeart/2005/8/layout/vList5"/>
    <dgm:cxn modelId="{2D620A60-F1A2-4854-B87A-E2747F5E26C5}" type="presOf" srcId="{BB5C8B09-AF3F-4B17-8EAB-CB0A8FC55190}" destId="{E24CF33C-E0CB-41C0-9BF5-E8F09C9C63C0}" srcOrd="0" destOrd="0" presId="urn:microsoft.com/office/officeart/2005/8/layout/vList5"/>
    <dgm:cxn modelId="{DC9AD5C9-E299-4002-BC0E-ECFB04E75B5C}" srcId="{0DD8A787-46B6-4000-9303-2958148C8AD2}" destId="{BB5C8B09-AF3F-4B17-8EAB-CB0A8FC55190}" srcOrd="0" destOrd="0" parTransId="{CC45AFD3-2CA0-4416-A2F4-E16B85E9A46E}" sibTransId="{8D165B66-73B8-4002-AE32-9FE5D1054582}"/>
    <dgm:cxn modelId="{FBFF17AF-3C9B-4780-914B-F534F2293377}" srcId="{EBA25F77-4A5F-4D6B-A571-64402D1EA969}" destId="{0DD8A787-46B6-4000-9303-2958148C8AD2}" srcOrd="3" destOrd="0" parTransId="{892C3243-8AF6-4FAA-B9E2-88961328CF3B}" sibTransId="{AF5A2577-6126-408E-9B95-973E2B3E2D31}"/>
    <dgm:cxn modelId="{F17779BE-3CA6-46C0-A4F6-F78A7E3F822C}" type="presOf" srcId="{EBA25F77-4A5F-4D6B-A571-64402D1EA969}" destId="{A2B3E0C9-47BD-496B-BC4E-47E9504AEEA9}" srcOrd="0" destOrd="0" presId="urn:microsoft.com/office/officeart/2005/8/layout/vList5"/>
    <dgm:cxn modelId="{DD8ACF6D-D8ED-4734-A631-FBE246208C00}" type="presOf" srcId="{B1DA2D50-90BE-4A30-9DE8-D72B20059C48}" destId="{E24CF33C-E0CB-41C0-9BF5-E8F09C9C63C0}" srcOrd="0" destOrd="1" presId="urn:microsoft.com/office/officeart/2005/8/layout/vList5"/>
    <dgm:cxn modelId="{7B1E536F-5249-4C68-A69C-A8A4CB12EFF9}" type="presOf" srcId="{F9B98662-F8BC-4962-8DB1-C37AA92CFE94}" destId="{52AC62E8-DBC8-434D-9E3F-AD84D481129A}" srcOrd="0" destOrd="0" presId="urn:microsoft.com/office/officeart/2005/8/layout/vList5"/>
    <dgm:cxn modelId="{A810820C-03C9-4B35-9E2B-9E97695255E0}" srcId="{5FCAE44C-F444-4215-B90D-E066059425AF}" destId="{30D59FA3-15F2-4D31-A67C-56E0FF5E9232}" srcOrd="0" destOrd="0" parTransId="{B8D290BA-3E7C-44A3-BE27-AD9989CDDCCB}" sibTransId="{F6B1E3B1-CA46-4343-9D0C-985C9A62BAB0}"/>
    <dgm:cxn modelId="{2F8BA514-4196-44DE-88E0-FC1A1281F548}" srcId="{EBA25F77-4A5F-4D6B-A571-64402D1EA969}" destId="{3521AC5C-2B82-400E-BD9F-36AF924F6DA1}" srcOrd="1" destOrd="0" parTransId="{2CE97298-64EA-4C88-BA35-6D50A0DF58C7}" sibTransId="{81AD5270-88E2-4294-8893-4FD2E82F7EC7}"/>
    <dgm:cxn modelId="{218820C7-A13B-43FA-905B-E6817C24FEFB}" srcId="{EBA25F77-4A5F-4D6B-A571-64402D1EA969}" destId="{98206E5B-8396-40F9-8BF7-083BE84882F4}" srcOrd="0" destOrd="0" parTransId="{DCDC3903-3600-4D2D-B7EB-0A4433E4FF9F}" sibTransId="{D2210C4E-AA26-48EB-91AE-8338C455163D}"/>
    <dgm:cxn modelId="{BE12AE72-9D52-49FF-8A30-332DB7B4B9FD}" srcId="{98206E5B-8396-40F9-8BF7-083BE84882F4}" destId="{B9A011F8-AAD0-4A61-BF6B-34BFC165C638}" srcOrd="2" destOrd="0" parTransId="{2B666D36-E69C-4462-A761-902852391E86}" sibTransId="{957E9DB8-3FEE-4474-BB8A-C187B078E796}"/>
    <dgm:cxn modelId="{F9C057D9-7C60-4F7B-8F0B-21E3C62899AE}" type="presOf" srcId="{5FCAE44C-F444-4215-B90D-E066059425AF}" destId="{EB9F0CAD-51F2-4AA0-8E76-4FA34DCA1622}" srcOrd="0" destOrd="0" presId="urn:microsoft.com/office/officeart/2005/8/layout/vList5"/>
    <dgm:cxn modelId="{56186471-2907-4816-ADF4-4AB79F44502C}" srcId="{3521AC5C-2B82-400E-BD9F-36AF924F6DA1}" destId="{F9B98662-F8BC-4962-8DB1-C37AA92CFE94}" srcOrd="0" destOrd="0" parTransId="{CE5DFA4D-00D5-4989-867E-12A3FCE79695}" sibTransId="{8129D9E5-2CC7-4C62-9C4B-18C8573B4CB1}"/>
    <dgm:cxn modelId="{A8D7FA0D-7573-4A96-B5C1-2D54BD7F074B}" type="presOf" srcId="{D32B90D8-CA87-4AEB-9584-D0B8D0C83C6E}" destId="{336BC2B5-7AF4-4DB6-916B-D1F617DBD968}" srcOrd="0" destOrd="0" presId="urn:microsoft.com/office/officeart/2005/8/layout/vList5"/>
    <dgm:cxn modelId="{8FBD4EBB-FD60-4E0F-9D82-912E1285BC13}" type="presParOf" srcId="{A2B3E0C9-47BD-496B-BC4E-47E9504AEEA9}" destId="{A8E902D5-D261-4911-982E-79FD11AE8E09}" srcOrd="0" destOrd="0" presId="urn:microsoft.com/office/officeart/2005/8/layout/vList5"/>
    <dgm:cxn modelId="{304B9C53-A46D-45EC-A9F1-63DAC00F9881}" type="presParOf" srcId="{A8E902D5-D261-4911-982E-79FD11AE8E09}" destId="{E83B553B-D6E6-4609-8874-88B14F259C8C}" srcOrd="0" destOrd="0" presId="urn:microsoft.com/office/officeart/2005/8/layout/vList5"/>
    <dgm:cxn modelId="{5497AEC0-910A-445A-8C13-8D8E0730DFCA}" type="presParOf" srcId="{A8E902D5-D261-4911-982E-79FD11AE8E09}" destId="{336BC2B5-7AF4-4DB6-916B-D1F617DBD968}" srcOrd="1" destOrd="0" presId="urn:microsoft.com/office/officeart/2005/8/layout/vList5"/>
    <dgm:cxn modelId="{BA53461E-DD30-459B-9F03-448999AF23F5}" type="presParOf" srcId="{A2B3E0C9-47BD-496B-BC4E-47E9504AEEA9}" destId="{BC8FDCD5-1DC5-4523-9C34-215A0BF1C3F4}" srcOrd="1" destOrd="0" presId="urn:microsoft.com/office/officeart/2005/8/layout/vList5"/>
    <dgm:cxn modelId="{66DE53E6-A156-40D7-BEC4-497A0FF2DAF5}" type="presParOf" srcId="{A2B3E0C9-47BD-496B-BC4E-47E9504AEEA9}" destId="{B3592A29-1385-4D91-9007-C8A259F0941F}" srcOrd="2" destOrd="0" presId="urn:microsoft.com/office/officeart/2005/8/layout/vList5"/>
    <dgm:cxn modelId="{189C3D72-8253-47D2-A481-82A5FA5B6383}" type="presParOf" srcId="{B3592A29-1385-4D91-9007-C8A259F0941F}" destId="{C868B188-CF48-45A2-838C-3EE0FDD2DEB6}" srcOrd="0" destOrd="0" presId="urn:microsoft.com/office/officeart/2005/8/layout/vList5"/>
    <dgm:cxn modelId="{15B20029-37EF-4D58-AA45-6329B5037CAA}" type="presParOf" srcId="{B3592A29-1385-4D91-9007-C8A259F0941F}" destId="{52AC62E8-DBC8-434D-9E3F-AD84D481129A}" srcOrd="1" destOrd="0" presId="urn:microsoft.com/office/officeart/2005/8/layout/vList5"/>
    <dgm:cxn modelId="{90F60603-A815-4AF4-B4D0-4A6FB6B52E1F}" type="presParOf" srcId="{A2B3E0C9-47BD-496B-BC4E-47E9504AEEA9}" destId="{4F9B9F22-B7DD-4B36-ABF9-027720EBABC2}" srcOrd="3" destOrd="0" presId="urn:microsoft.com/office/officeart/2005/8/layout/vList5"/>
    <dgm:cxn modelId="{F66D68E0-79A9-4E91-8092-7CC9BA200DCC}" type="presParOf" srcId="{A2B3E0C9-47BD-496B-BC4E-47E9504AEEA9}" destId="{D0FC72BB-99BE-44E3-957A-0E67E4E18747}" srcOrd="4" destOrd="0" presId="urn:microsoft.com/office/officeart/2005/8/layout/vList5"/>
    <dgm:cxn modelId="{5637E639-6319-41CF-8A84-5688ED243C88}" type="presParOf" srcId="{D0FC72BB-99BE-44E3-957A-0E67E4E18747}" destId="{EB9F0CAD-51F2-4AA0-8E76-4FA34DCA1622}" srcOrd="0" destOrd="0" presId="urn:microsoft.com/office/officeart/2005/8/layout/vList5"/>
    <dgm:cxn modelId="{1AEFA4C0-9EAA-46E3-A4C1-00DA5263025D}" type="presParOf" srcId="{D0FC72BB-99BE-44E3-957A-0E67E4E18747}" destId="{2206C823-CCCB-41C8-9F0D-DB8523D63BA5}" srcOrd="1" destOrd="0" presId="urn:microsoft.com/office/officeart/2005/8/layout/vList5"/>
    <dgm:cxn modelId="{C653D918-899D-4D8C-AFC5-5EBE1BB78B1D}" type="presParOf" srcId="{A2B3E0C9-47BD-496B-BC4E-47E9504AEEA9}" destId="{6146D896-3A5A-4486-8DC2-E6A3779D6D57}" srcOrd="5" destOrd="0" presId="urn:microsoft.com/office/officeart/2005/8/layout/vList5"/>
    <dgm:cxn modelId="{EBEED2C6-F993-426E-A5F3-DCBB8F92748D}" type="presParOf" srcId="{A2B3E0C9-47BD-496B-BC4E-47E9504AEEA9}" destId="{56C71A3F-2839-447F-BD1D-6EBA0B5DC81E}" srcOrd="6" destOrd="0" presId="urn:microsoft.com/office/officeart/2005/8/layout/vList5"/>
    <dgm:cxn modelId="{EA753C4A-D610-42BC-86DC-AC8F026FBE09}" type="presParOf" srcId="{56C71A3F-2839-447F-BD1D-6EBA0B5DC81E}" destId="{D292D90B-9D94-4E9D-B15C-322096784E3B}" srcOrd="0" destOrd="0" presId="urn:microsoft.com/office/officeart/2005/8/layout/vList5"/>
    <dgm:cxn modelId="{3D9E1B5D-B594-4FE3-A77E-774D3EB73F5B}" type="presParOf" srcId="{56C71A3F-2839-447F-BD1D-6EBA0B5DC81E}" destId="{E24CF33C-E0CB-41C0-9BF5-E8F09C9C63C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6093A6-CB49-409B-8AAE-454A9F0CD3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299EE4-31AE-4B53-A485-01A0BD2B251E}">
      <dgm:prSet phldrT="[Texte]" custT="1">
        <dgm:style>
          <a:lnRef idx="0">
            <a:schemeClr val="accent1"/>
          </a:lnRef>
          <a:fillRef idx="3">
            <a:schemeClr val="accent1"/>
          </a:fillRef>
          <a:effectRef idx="3">
            <a:schemeClr val="accent1"/>
          </a:effectRef>
          <a:fontRef idx="minor">
            <a:schemeClr val="lt1"/>
          </a:fontRef>
        </dgm:style>
      </dgm:prSet>
      <dgm:spPr>
        <a:solidFill>
          <a:srgbClr val="7030A0"/>
        </a:solidFill>
      </dgm:spPr>
      <dgm:t>
        <a:bodyPr/>
        <a:lstStyle/>
        <a:p>
          <a:pPr algn="just"/>
          <a:r>
            <a:rPr lang="fr-FR" sz="2400" b="1" dirty="0" smtClean="0">
              <a:solidFill>
                <a:schemeClr val="bg1"/>
              </a:solidFill>
              <a:latin typeface="Calibri" pitchFamily="34" charset="0"/>
              <a:cs typeface="Calibri" pitchFamily="34" charset="0"/>
            </a:rPr>
            <a:t>B : Univers BANCARISATION</a:t>
          </a:r>
          <a:endParaRPr lang="fr-FR" sz="2400" b="1" dirty="0">
            <a:solidFill>
              <a:schemeClr val="bg1"/>
            </a:solidFill>
            <a:latin typeface="Calibri" pitchFamily="34" charset="0"/>
            <a:cs typeface="Calibri" pitchFamily="34" charset="0"/>
          </a:endParaRPr>
        </a:p>
      </dgm:t>
    </dgm:pt>
    <dgm:pt modelId="{02082332-11DF-4CBC-AE10-21DAD8C2C96F}" type="parTrans" cxnId="{E79C68F9-72E4-47EF-8ABC-4793C2FD6147}">
      <dgm:prSet/>
      <dgm:spPr/>
      <dgm:t>
        <a:bodyPr/>
        <a:lstStyle/>
        <a:p>
          <a:pPr algn="just"/>
          <a:endParaRPr lang="fr-FR"/>
        </a:p>
      </dgm:t>
    </dgm:pt>
    <dgm:pt modelId="{2654DCEF-B64F-4CED-870E-FB83C5B06209}" type="sibTrans" cxnId="{E79C68F9-72E4-47EF-8ABC-4793C2FD6147}">
      <dgm:prSet/>
      <dgm:spPr/>
      <dgm:t>
        <a:bodyPr/>
        <a:lstStyle/>
        <a:p>
          <a:pPr algn="just"/>
          <a:endParaRPr lang="fr-FR"/>
        </a:p>
      </dgm:t>
    </dgm:pt>
    <dgm:pt modelId="{A28C6AAD-E7B7-4242-9AAE-9057B8FA1D33}">
      <dgm:prSet custT="1">
        <dgm:style>
          <a:lnRef idx="0">
            <a:schemeClr val="accent1"/>
          </a:lnRef>
          <a:fillRef idx="3">
            <a:schemeClr val="accent1"/>
          </a:fillRef>
          <a:effectRef idx="3">
            <a:schemeClr val="accent1"/>
          </a:effectRef>
          <a:fontRef idx="minor">
            <a:schemeClr val="lt1"/>
          </a:fontRef>
        </dgm:style>
      </dgm:prSet>
      <dgm:spPr>
        <a:gradFill flip="none" rotWithShape="0">
          <a:gsLst>
            <a:gs pos="0">
              <a:schemeClr val="accent1">
                <a:shade val="51000"/>
                <a:satMod val="130000"/>
              </a:schemeClr>
            </a:gs>
            <a:gs pos="80000">
              <a:schemeClr val="accent1">
                <a:shade val="93000"/>
                <a:satMod val="130000"/>
              </a:schemeClr>
            </a:gs>
            <a:gs pos="100000">
              <a:schemeClr val="accent1">
                <a:shade val="94000"/>
                <a:satMod val="135000"/>
              </a:schemeClr>
            </a:gs>
          </a:gsLst>
          <a:lin ang="5400000" scaled="1"/>
          <a:tileRect/>
        </a:gradFill>
        <a:ln/>
      </dgm:spPr>
      <dgm:t>
        <a:bodyPr anchor="t"/>
        <a:lstStyle/>
        <a:p>
          <a:pPr algn="just"/>
          <a:r>
            <a:rPr lang="fr-FR" sz="2000" b="1" dirty="0" smtClean="0">
              <a:solidFill>
                <a:srgbClr val="7030A0"/>
              </a:solidFill>
              <a:latin typeface="Calibri" pitchFamily="34" charset="0"/>
              <a:cs typeface="Calibri" pitchFamily="34" charset="0"/>
            </a:rPr>
            <a:t>Carte bancaire active : moyenne mensuelle ≥ 5 opérations CB débitrices sur les 3 derniers mois ou depuis l’arrivée du client.</a:t>
          </a:r>
          <a:endParaRPr lang="fr-FR" sz="2000" b="1" dirty="0">
            <a:solidFill>
              <a:srgbClr val="7030A0"/>
            </a:solidFill>
            <a:latin typeface="Calibri" pitchFamily="34" charset="0"/>
            <a:cs typeface="Calibri" pitchFamily="34" charset="0"/>
          </a:endParaRPr>
        </a:p>
      </dgm:t>
    </dgm:pt>
    <dgm:pt modelId="{C76CA425-D509-4627-97C6-734136D57A39}" type="parTrans" cxnId="{E0E8F0D4-AD7F-4174-B877-D29CD112B27D}">
      <dgm:prSet/>
      <dgm:spPr/>
      <dgm:t>
        <a:bodyPr/>
        <a:lstStyle/>
        <a:p>
          <a:pPr algn="just"/>
          <a:endParaRPr lang="fr-FR"/>
        </a:p>
      </dgm:t>
    </dgm:pt>
    <dgm:pt modelId="{E057B563-FABF-4548-9143-9CE5C36474F0}" type="sibTrans" cxnId="{E0E8F0D4-AD7F-4174-B877-D29CD112B27D}">
      <dgm:prSet/>
      <dgm:spPr/>
      <dgm:t>
        <a:bodyPr/>
        <a:lstStyle/>
        <a:p>
          <a:pPr algn="just"/>
          <a:endParaRPr lang="fr-FR"/>
        </a:p>
      </dgm:t>
    </dgm:pt>
    <dgm:pt modelId="{6EC332C8-B188-49F4-9406-13EAAF919206}">
      <dgm:prSet custT="1"/>
      <dgm:spPr/>
      <dgm:t>
        <a:bodyPr/>
        <a:lstStyle/>
        <a:p>
          <a:pPr algn="just"/>
          <a:endParaRPr lang="fr-FR" sz="2000" b="1" dirty="0" smtClean="0">
            <a:latin typeface="Calibri" pitchFamily="34" charset="0"/>
            <a:cs typeface="Calibri" pitchFamily="34" charset="0"/>
          </a:endParaRPr>
        </a:p>
      </dgm:t>
    </dgm:pt>
    <dgm:pt modelId="{96DC1F58-E75F-4825-BAC4-64D0269C6BDD}" type="parTrans" cxnId="{F7722E36-D5C1-4C00-9737-CB799FDD1648}">
      <dgm:prSet/>
      <dgm:spPr/>
      <dgm:t>
        <a:bodyPr/>
        <a:lstStyle/>
        <a:p>
          <a:pPr algn="just"/>
          <a:endParaRPr lang="fr-FR"/>
        </a:p>
      </dgm:t>
    </dgm:pt>
    <dgm:pt modelId="{0941C7C7-784C-43D5-8200-335C523ACAD0}" type="sibTrans" cxnId="{F7722E36-D5C1-4C00-9737-CB799FDD1648}">
      <dgm:prSet/>
      <dgm:spPr/>
      <dgm:t>
        <a:bodyPr/>
        <a:lstStyle/>
        <a:p>
          <a:pPr algn="just"/>
          <a:endParaRPr lang="fr-FR"/>
        </a:p>
      </dgm:t>
    </dgm:pt>
    <dgm:pt modelId="{87DE5797-41B1-48AA-8C4E-29DF24C56986}">
      <dgm:prSet custT="1">
        <dgm:style>
          <a:lnRef idx="0">
            <a:schemeClr val="accent1"/>
          </a:lnRef>
          <a:fillRef idx="3">
            <a:schemeClr val="accent1"/>
          </a:fillRef>
          <a:effectRef idx="3">
            <a:schemeClr val="accent1"/>
          </a:effectRef>
          <a:fontRef idx="minor">
            <a:schemeClr val="lt1"/>
          </a:fontRef>
        </dgm:style>
      </dgm:prSet>
      <dgm:spPr>
        <a:gradFill flip="none" rotWithShape="0">
          <a:gsLst>
            <a:gs pos="0">
              <a:schemeClr val="accent1">
                <a:shade val="51000"/>
                <a:satMod val="130000"/>
              </a:schemeClr>
            </a:gs>
            <a:gs pos="80000">
              <a:schemeClr val="accent1">
                <a:shade val="93000"/>
                <a:satMod val="130000"/>
              </a:schemeClr>
            </a:gs>
            <a:gs pos="100000">
              <a:schemeClr val="accent1">
                <a:shade val="94000"/>
                <a:satMod val="135000"/>
              </a:schemeClr>
            </a:gs>
          </a:gsLst>
          <a:lin ang="5400000" scaled="1"/>
          <a:tileRect/>
        </a:gradFill>
        <a:ln/>
      </dgm:spPr>
      <dgm:t>
        <a:bodyPr anchor="t"/>
        <a:lstStyle/>
        <a:p>
          <a:pPr algn="just"/>
          <a:endParaRPr lang="fr-FR" sz="2000" b="1" dirty="0">
            <a:latin typeface="Calibri" pitchFamily="34" charset="0"/>
            <a:cs typeface="Calibri" pitchFamily="34" charset="0"/>
          </a:endParaRPr>
        </a:p>
      </dgm:t>
    </dgm:pt>
    <dgm:pt modelId="{5C6AD23A-FAC4-413B-B90E-7FAC8DEFDF2D}" type="parTrans" cxnId="{C4E63765-5F1F-4209-8DAC-960B29B9B2A9}">
      <dgm:prSet/>
      <dgm:spPr/>
      <dgm:t>
        <a:bodyPr/>
        <a:lstStyle/>
        <a:p>
          <a:pPr algn="just"/>
          <a:endParaRPr lang="fr-FR"/>
        </a:p>
      </dgm:t>
    </dgm:pt>
    <dgm:pt modelId="{E46CB032-6073-4AD5-8585-98F05BCAD4C0}" type="sibTrans" cxnId="{C4E63765-5F1F-4209-8DAC-960B29B9B2A9}">
      <dgm:prSet/>
      <dgm:spPr/>
      <dgm:t>
        <a:bodyPr/>
        <a:lstStyle/>
        <a:p>
          <a:pPr algn="just"/>
          <a:endParaRPr lang="fr-FR"/>
        </a:p>
      </dgm:t>
    </dgm:pt>
    <dgm:pt modelId="{741535F4-EDB8-4448-B740-859CC9E65C12}" type="pres">
      <dgm:prSet presAssocID="{3B6093A6-CB49-409B-8AAE-454A9F0CD39E}" presName="linear" presStyleCnt="0">
        <dgm:presLayoutVars>
          <dgm:dir/>
          <dgm:animLvl val="lvl"/>
          <dgm:resizeHandles val="exact"/>
        </dgm:presLayoutVars>
      </dgm:prSet>
      <dgm:spPr/>
      <dgm:t>
        <a:bodyPr/>
        <a:lstStyle/>
        <a:p>
          <a:endParaRPr lang="fr-FR"/>
        </a:p>
      </dgm:t>
    </dgm:pt>
    <dgm:pt modelId="{B20D5513-F7A2-4D3B-BA71-99CB5139AB33}" type="pres">
      <dgm:prSet presAssocID="{22299EE4-31AE-4B53-A485-01A0BD2B251E}" presName="parentLin" presStyleCnt="0"/>
      <dgm:spPr/>
    </dgm:pt>
    <dgm:pt modelId="{9E406C04-637C-4B6F-A2BA-0FB5E1A9AB73}" type="pres">
      <dgm:prSet presAssocID="{22299EE4-31AE-4B53-A485-01A0BD2B251E}" presName="parentLeftMargin" presStyleLbl="node1" presStyleIdx="0" presStyleCnt="1"/>
      <dgm:spPr/>
      <dgm:t>
        <a:bodyPr/>
        <a:lstStyle/>
        <a:p>
          <a:endParaRPr lang="fr-FR"/>
        </a:p>
      </dgm:t>
    </dgm:pt>
    <dgm:pt modelId="{3FF43754-FD3A-4D62-8B9A-E8EA8A144987}" type="pres">
      <dgm:prSet presAssocID="{22299EE4-31AE-4B53-A485-01A0BD2B251E}" presName="parentText" presStyleLbl="node1" presStyleIdx="0" presStyleCnt="1" custScaleX="124845" custScaleY="46642" custLinFactNeighborX="26085" custLinFactNeighborY="-17102">
        <dgm:presLayoutVars>
          <dgm:chMax val="0"/>
          <dgm:bulletEnabled val="1"/>
        </dgm:presLayoutVars>
      </dgm:prSet>
      <dgm:spPr/>
      <dgm:t>
        <a:bodyPr/>
        <a:lstStyle/>
        <a:p>
          <a:endParaRPr lang="fr-FR"/>
        </a:p>
      </dgm:t>
    </dgm:pt>
    <dgm:pt modelId="{9C46B2F3-FCB3-4B4C-BC56-DE762723E133}" type="pres">
      <dgm:prSet presAssocID="{22299EE4-31AE-4B53-A485-01A0BD2B251E}" presName="negativeSpace" presStyleCnt="0"/>
      <dgm:spPr/>
    </dgm:pt>
    <dgm:pt modelId="{07093BDB-F528-4361-9755-DC4204EB0F57}" type="pres">
      <dgm:prSet presAssocID="{22299EE4-31AE-4B53-A485-01A0BD2B251E}" presName="childText" presStyleLbl="conFgAcc1" presStyleIdx="0" presStyleCnt="1" custLinFactNeighborY="2535">
        <dgm:presLayoutVars>
          <dgm:bulletEnabled val="1"/>
        </dgm:presLayoutVars>
      </dgm:prSet>
      <dgm:spPr/>
      <dgm:t>
        <a:bodyPr/>
        <a:lstStyle/>
        <a:p>
          <a:endParaRPr lang="fr-FR"/>
        </a:p>
      </dgm:t>
    </dgm:pt>
  </dgm:ptLst>
  <dgm:cxnLst>
    <dgm:cxn modelId="{275DF2C4-B346-4227-AEDB-5028C8A08FAB}" type="presOf" srcId="{3B6093A6-CB49-409B-8AAE-454A9F0CD39E}" destId="{741535F4-EDB8-4448-B740-859CC9E65C12}" srcOrd="0" destOrd="0" presId="urn:microsoft.com/office/officeart/2005/8/layout/list1"/>
    <dgm:cxn modelId="{89B334F1-259E-4B45-9C0B-37A9C4D429EA}" type="presOf" srcId="{87DE5797-41B1-48AA-8C4E-29DF24C56986}" destId="{07093BDB-F528-4361-9755-DC4204EB0F57}" srcOrd="0" destOrd="0" presId="urn:microsoft.com/office/officeart/2005/8/layout/list1"/>
    <dgm:cxn modelId="{4DF0DA1C-9A6B-4E02-B943-3229E26BDB42}" type="presOf" srcId="{22299EE4-31AE-4B53-A485-01A0BD2B251E}" destId="{9E406C04-637C-4B6F-A2BA-0FB5E1A9AB73}" srcOrd="0" destOrd="0" presId="urn:microsoft.com/office/officeart/2005/8/layout/list1"/>
    <dgm:cxn modelId="{E0E8F0D4-AD7F-4174-B877-D29CD112B27D}" srcId="{22299EE4-31AE-4B53-A485-01A0BD2B251E}" destId="{A28C6AAD-E7B7-4242-9AAE-9057B8FA1D33}" srcOrd="1" destOrd="0" parTransId="{C76CA425-D509-4627-97C6-734136D57A39}" sibTransId="{E057B563-FABF-4548-9143-9CE5C36474F0}"/>
    <dgm:cxn modelId="{C3EF3FA8-52B9-4B1B-AF06-F125759B6A61}" type="presOf" srcId="{6EC332C8-B188-49F4-9406-13EAAF919206}" destId="{07093BDB-F528-4361-9755-DC4204EB0F57}" srcOrd="0" destOrd="2" presId="urn:microsoft.com/office/officeart/2005/8/layout/list1"/>
    <dgm:cxn modelId="{C4E63765-5F1F-4209-8DAC-960B29B9B2A9}" srcId="{22299EE4-31AE-4B53-A485-01A0BD2B251E}" destId="{87DE5797-41B1-48AA-8C4E-29DF24C56986}" srcOrd="0" destOrd="0" parTransId="{5C6AD23A-FAC4-413B-B90E-7FAC8DEFDF2D}" sibTransId="{E46CB032-6073-4AD5-8585-98F05BCAD4C0}"/>
    <dgm:cxn modelId="{E79C68F9-72E4-47EF-8ABC-4793C2FD6147}" srcId="{3B6093A6-CB49-409B-8AAE-454A9F0CD39E}" destId="{22299EE4-31AE-4B53-A485-01A0BD2B251E}" srcOrd="0" destOrd="0" parTransId="{02082332-11DF-4CBC-AE10-21DAD8C2C96F}" sibTransId="{2654DCEF-B64F-4CED-870E-FB83C5B06209}"/>
    <dgm:cxn modelId="{8A6FEF8E-1985-4354-B47A-F9C214BE7D3E}" type="presOf" srcId="{22299EE4-31AE-4B53-A485-01A0BD2B251E}" destId="{3FF43754-FD3A-4D62-8B9A-E8EA8A144987}" srcOrd="1" destOrd="0" presId="urn:microsoft.com/office/officeart/2005/8/layout/list1"/>
    <dgm:cxn modelId="{F7722E36-D5C1-4C00-9737-CB799FDD1648}" srcId="{22299EE4-31AE-4B53-A485-01A0BD2B251E}" destId="{6EC332C8-B188-49F4-9406-13EAAF919206}" srcOrd="2" destOrd="0" parTransId="{96DC1F58-E75F-4825-BAC4-64D0269C6BDD}" sibTransId="{0941C7C7-784C-43D5-8200-335C523ACAD0}"/>
    <dgm:cxn modelId="{9AAF52C8-2501-4267-90F1-696ED954FEFC}" type="presOf" srcId="{A28C6AAD-E7B7-4242-9AAE-9057B8FA1D33}" destId="{07093BDB-F528-4361-9755-DC4204EB0F57}" srcOrd="0" destOrd="1" presId="urn:microsoft.com/office/officeart/2005/8/layout/list1"/>
    <dgm:cxn modelId="{C22C6B19-F778-4B74-9BFF-1457876E20EF}" type="presParOf" srcId="{741535F4-EDB8-4448-B740-859CC9E65C12}" destId="{B20D5513-F7A2-4D3B-BA71-99CB5139AB33}" srcOrd="0" destOrd="0" presId="urn:microsoft.com/office/officeart/2005/8/layout/list1"/>
    <dgm:cxn modelId="{EAEE11DD-7754-401D-93CF-0AF9171A8000}" type="presParOf" srcId="{B20D5513-F7A2-4D3B-BA71-99CB5139AB33}" destId="{9E406C04-637C-4B6F-A2BA-0FB5E1A9AB73}" srcOrd="0" destOrd="0" presId="urn:microsoft.com/office/officeart/2005/8/layout/list1"/>
    <dgm:cxn modelId="{9A2C933C-D834-4C9A-9819-AC6BD42F495E}" type="presParOf" srcId="{B20D5513-F7A2-4D3B-BA71-99CB5139AB33}" destId="{3FF43754-FD3A-4D62-8B9A-E8EA8A144987}" srcOrd="1" destOrd="0" presId="urn:microsoft.com/office/officeart/2005/8/layout/list1"/>
    <dgm:cxn modelId="{09AC0674-BEA5-4BE5-BAE3-C45F33A1188C}" type="presParOf" srcId="{741535F4-EDB8-4448-B740-859CC9E65C12}" destId="{9C46B2F3-FCB3-4B4C-BC56-DE762723E133}" srcOrd="1" destOrd="0" presId="urn:microsoft.com/office/officeart/2005/8/layout/list1"/>
    <dgm:cxn modelId="{9C7082F7-F3E3-4D63-81A7-BB6D4824CE52}" type="presParOf" srcId="{741535F4-EDB8-4448-B740-859CC9E65C12}" destId="{07093BDB-F528-4361-9755-DC4204EB0F5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6093A6-CB49-409B-8AAE-454A9F0CD3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299EE4-31AE-4B53-A485-01A0BD2B251E}">
      <dgm:prSet phldrT="[Texte]" custT="1">
        <dgm:style>
          <a:lnRef idx="0">
            <a:schemeClr val="accent1"/>
          </a:lnRef>
          <a:fillRef idx="3">
            <a:schemeClr val="accent1"/>
          </a:fillRef>
          <a:effectRef idx="3">
            <a:schemeClr val="accent1"/>
          </a:effectRef>
          <a:fontRef idx="minor">
            <a:schemeClr val="lt1"/>
          </a:fontRef>
        </dgm:style>
      </dgm:prSet>
      <dgm:spPr>
        <a:solidFill>
          <a:srgbClr val="3399FF"/>
        </a:solidFill>
      </dgm:spPr>
      <dgm:t>
        <a:bodyPr/>
        <a:lstStyle/>
        <a:p>
          <a:pPr algn="just"/>
          <a:r>
            <a:rPr lang="fr-FR" sz="2400" b="1" dirty="0" smtClean="0">
              <a:solidFill>
                <a:schemeClr val="bg1"/>
              </a:solidFill>
              <a:latin typeface="Calibri" pitchFamily="34" charset="0"/>
              <a:cs typeface="Calibri" pitchFamily="34" charset="0"/>
            </a:rPr>
            <a:t>E : Univers Epargne Liquide </a:t>
          </a:r>
          <a:r>
            <a:rPr lang="fr-FR" sz="2000" b="0" dirty="0" smtClean="0">
              <a:solidFill>
                <a:schemeClr val="bg1"/>
              </a:solidFill>
              <a:latin typeface="Calibri" pitchFamily="34" charset="0"/>
              <a:cs typeface="Calibri" pitchFamily="34" charset="0"/>
            </a:rPr>
            <a:t>(court terme)</a:t>
          </a:r>
          <a:endParaRPr lang="fr-FR" sz="2000" b="0" dirty="0">
            <a:solidFill>
              <a:schemeClr val="bg1"/>
            </a:solidFill>
            <a:latin typeface="Calibri" pitchFamily="34" charset="0"/>
            <a:cs typeface="Calibri" pitchFamily="34" charset="0"/>
          </a:endParaRPr>
        </a:p>
      </dgm:t>
    </dgm:pt>
    <dgm:pt modelId="{02082332-11DF-4CBC-AE10-21DAD8C2C96F}" type="parTrans" cxnId="{E79C68F9-72E4-47EF-8ABC-4793C2FD6147}">
      <dgm:prSet/>
      <dgm:spPr/>
      <dgm:t>
        <a:bodyPr/>
        <a:lstStyle/>
        <a:p>
          <a:pPr algn="just"/>
          <a:endParaRPr lang="fr-FR"/>
        </a:p>
      </dgm:t>
    </dgm:pt>
    <dgm:pt modelId="{2654DCEF-B64F-4CED-870E-FB83C5B06209}" type="sibTrans" cxnId="{E79C68F9-72E4-47EF-8ABC-4793C2FD6147}">
      <dgm:prSet/>
      <dgm:spPr/>
      <dgm:t>
        <a:bodyPr/>
        <a:lstStyle/>
        <a:p>
          <a:pPr algn="just"/>
          <a:endParaRPr lang="fr-FR"/>
        </a:p>
      </dgm:t>
    </dgm:pt>
    <dgm:pt modelId="{A28C6AAD-E7B7-4242-9AAE-9057B8FA1D33}">
      <dgm:prSet custT="1">
        <dgm:style>
          <a:lnRef idx="0">
            <a:schemeClr val="accent1"/>
          </a:lnRef>
          <a:fillRef idx="3">
            <a:schemeClr val="accent1"/>
          </a:fillRef>
          <a:effectRef idx="3">
            <a:schemeClr val="accent1"/>
          </a:effectRef>
          <a:fontRef idx="minor">
            <a:schemeClr val="lt1"/>
          </a:fontRef>
        </dgm:style>
      </dgm:prSet>
      <dgm:spPr>
        <a:gradFill flip="none" rotWithShape="0">
          <a:gsLst>
            <a:gs pos="0">
              <a:schemeClr val="accent1">
                <a:shade val="51000"/>
                <a:satMod val="130000"/>
              </a:schemeClr>
            </a:gs>
            <a:gs pos="80000">
              <a:schemeClr val="accent1">
                <a:shade val="93000"/>
                <a:satMod val="130000"/>
              </a:schemeClr>
            </a:gs>
            <a:gs pos="100000">
              <a:schemeClr val="accent1">
                <a:shade val="94000"/>
                <a:satMod val="135000"/>
              </a:schemeClr>
            </a:gs>
          </a:gsLst>
          <a:lin ang="5400000" scaled="1"/>
          <a:tileRect/>
        </a:gradFill>
        <a:ln/>
      </dgm:spPr>
      <dgm:t>
        <a:bodyPr/>
        <a:lstStyle/>
        <a:p>
          <a:pPr algn="just"/>
          <a:r>
            <a:rPr lang="fr-FR" sz="2000" b="1" dirty="0" smtClean="0">
              <a:solidFill>
                <a:srgbClr val="00B0F0"/>
              </a:solidFill>
              <a:latin typeface="Calibri" pitchFamily="34" charset="0"/>
              <a:cs typeface="Calibri" pitchFamily="34" charset="0"/>
            </a:rPr>
            <a:t>Livret A, Livret B, LEP, LDD, L10-12, Livret Jeune, CEL</a:t>
          </a:r>
          <a:endParaRPr lang="fr-FR" sz="2000" b="1" dirty="0">
            <a:solidFill>
              <a:srgbClr val="00B0F0"/>
            </a:solidFill>
            <a:latin typeface="Calibri" pitchFamily="34" charset="0"/>
            <a:cs typeface="Calibri" pitchFamily="34" charset="0"/>
          </a:endParaRPr>
        </a:p>
      </dgm:t>
    </dgm:pt>
    <dgm:pt modelId="{C76CA425-D509-4627-97C6-734136D57A39}" type="parTrans" cxnId="{E0E8F0D4-AD7F-4174-B877-D29CD112B27D}">
      <dgm:prSet/>
      <dgm:spPr/>
      <dgm:t>
        <a:bodyPr/>
        <a:lstStyle/>
        <a:p>
          <a:pPr algn="just"/>
          <a:endParaRPr lang="fr-FR"/>
        </a:p>
      </dgm:t>
    </dgm:pt>
    <dgm:pt modelId="{E057B563-FABF-4548-9143-9CE5C36474F0}" type="sibTrans" cxnId="{E0E8F0D4-AD7F-4174-B877-D29CD112B27D}">
      <dgm:prSet/>
      <dgm:spPr/>
      <dgm:t>
        <a:bodyPr/>
        <a:lstStyle/>
        <a:p>
          <a:pPr algn="just"/>
          <a:endParaRPr lang="fr-FR"/>
        </a:p>
      </dgm:t>
    </dgm:pt>
    <dgm:pt modelId="{C91CD8AA-140C-4030-B46D-D9768F075A35}">
      <dgm:prSet custT="1">
        <dgm:style>
          <a:lnRef idx="0">
            <a:schemeClr val="accent1"/>
          </a:lnRef>
          <a:fillRef idx="3">
            <a:schemeClr val="accent1"/>
          </a:fillRef>
          <a:effectRef idx="3">
            <a:schemeClr val="accent1"/>
          </a:effectRef>
          <a:fontRef idx="minor">
            <a:schemeClr val="lt1"/>
          </a:fontRef>
        </dgm:style>
      </dgm:prSet>
      <dgm:spPr>
        <a:gradFill flip="none" rotWithShape="0">
          <a:gsLst>
            <a:gs pos="0">
              <a:schemeClr val="accent1">
                <a:shade val="51000"/>
                <a:satMod val="130000"/>
              </a:schemeClr>
            </a:gs>
            <a:gs pos="80000">
              <a:schemeClr val="accent1">
                <a:shade val="93000"/>
                <a:satMod val="130000"/>
              </a:schemeClr>
            </a:gs>
            <a:gs pos="100000">
              <a:schemeClr val="accent1">
                <a:shade val="94000"/>
                <a:satMod val="135000"/>
              </a:schemeClr>
            </a:gs>
          </a:gsLst>
          <a:lin ang="5400000" scaled="1"/>
          <a:tileRect/>
        </a:gradFill>
        <a:ln/>
      </dgm:spPr>
      <dgm:t>
        <a:bodyPr/>
        <a:lstStyle/>
        <a:p>
          <a:pPr algn="just"/>
          <a:r>
            <a:rPr lang="fr-FR" sz="2000" b="1" dirty="0" smtClean="0">
              <a:solidFill>
                <a:srgbClr val="FF0000"/>
              </a:solidFill>
              <a:latin typeface="Calibri" pitchFamily="34" charset="0"/>
              <a:cs typeface="Calibri" pitchFamily="34" charset="0"/>
            </a:rPr>
            <a:t>ET</a:t>
          </a:r>
          <a:r>
            <a:rPr lang="fr-FR" sz="2000" b="1" dirty="0" smtClean="0">
              <a:solidFill>
                <a:srgbClr val="00B0F0"/>
              </a:solidFill>
              <a:latin typeface="Calibri" pitchFamily="34" charset="0"/>
              <a:cs typeface="Calibri" pitchFamily="34" charset="0"/>
            </a:rPr>
            <a:t> avec un minimum 100€ sur le total des produits de la famille OU abonnement*</a:t>
          </a:r>
          <a:endParaRPr lang="fr-FR" sz="2000" b="1" dirty="0">
            <a:solidFill>
              <a:srgbClr val="00B0F0"/>
            </a:solidFill>
            <a:latin typeface="Calibri" pitchFamily="34" charset="0"/>
            <a:cs typeface="Calibri" pitchFamily="34" charset="0"/>
          </a:endParaRPr>
        </a:p>
      </dgm:t>
    </dgm:pt>
    <dgm:pt modelId="{4FABB56E-73A1-4B55-A3F4-44E7B8197E8D}" type="parTrans" cxnId="{89AD76E5-1316-46EF-B96F-F4F94233FA2F}">
      <dgm:prSet/>
      <dgm:spPr/>
      <dgm:t>
        <a:bodyPr/>
        <a:lstStyle/>
        <a:p>
          <a:pPr algn="just"/>
          <a:endParaRPr lang="fr-FR"/>
        </a:p>
      </dgm:t>
    </dgm:pt>
    <dgm:pt modelId="{CD6CAB40-0C04-41FC-9230-62953F7C895E}" type="sibTrans" cxnId="{89AD76E5-1316-46EF-B96F-F4F94233FA2F}">
      <dgm:prSet/>
      <dgm:spPr/>
      <dgm:t>
        <a:bodyPr/>
        <a:lstStyle/>
        <a:p>
          <a:pPr algn="just"/>
          <a:endParaRPr lang="fr-FR"/>
        </a:p>
      </dgm:t>
    </dgm:pt>
    <dgm:pt modelId="{741535F4-EDB8-4448-B740-859CC9E65C12}" type="pres">
      <dgm:prSet presAssocID="{3B6093A6-CB49-409B-8AAE-454A9F0CD39E}" presName="linear" presStyleCnt="0">
        <dgm:presLayoutVars>
          <dgm:dir/>
          <dgm:animLvl val="lvl"/>
          <dgm:resizeHandles val="exact"/>
        </dgm:presLayoutVars>
      </dgm:prSet>
      <dgm:spPr/>
      <dgm:t>
        <a:bodyPr/>
        <a:lstStyle/>
        <a:p>
          <a:endParaRPr lang="fr-FR"/>
        </a:p>
      </dgm:t>
    </dgm:pt>
    <dgm:pt modelId="{B20D5513-F7A2-4D3B-BA71-99CB5139AB33}" type="pres">
      <dgm:prSet presAssocID="{22299EE4-31AE-4B53-A485-01A0BD2B251E}" presName="parentLin" presStyleCnt="0"/>
      <dgm:spPr/>
    </dgm:pt>
    <dgm:pt modelId="{9E406C04-637C-4B6F-A2BA-0FB5E1A9AB73}" type="pres">
      <dgm:prSet presAssocID="{22299EE4-31AE-4B53-A485-01A0BD2B251E}" presName="parentLeftMargin" presStyleLbl="node1" presStyleIdx="0" presStyleCnt="1"/>
      <dgm:spPr/>
      <dgm:t>
        <a:bodyPr/>
        <a:lstStyle/>
        <a:p>
          <a:endParaRPr lang="fr-FR"/>
        </a:p>
      </dgm:t>
    </dgm:pt>
    <dgm:pt modelId="{3FF43754-FD3A-4D62-8B9A-E8EA8A144987}" type="pres">
      <dgm:prSet presAssocID="{22299EE4-31AE-4B53-A485-01A0BD2B251E}" presName="parentText" presStyleLbl="node1" presStyleIdx="0" presStyleCnt="1" custScaleX="124845" custScaleY="44241" custLinFactNeighborX="2564" custLinFactNeighborY="-20000">
        <dgm:presLayoutVars>
          <dgm:chMax val="0"/>
          <dgm:bulletEnabled val="1"/>
        </dgm:presLayoutVars>
      </dgm:prSet>
      <dgm:spPr/>
      <dgm:t>
        <a:bodyPr/>
        <a:lstStyle/>
        <a:p>
          <a:endParaRPr lang="fr-FR"/>
        </a:p>
      </dgm:t>
    </dgm:pt>
    <dgm:pt modelId="{9C46B2F3-FCB3-4B4C-BC56-DE762723E133}" type="pres">
      <dgm:prSet presAssocID="{22299EE4-31AE-4B53-A485-01A0BD2B251E}" presName="negativeSpace" presStyleCnt="0"/>
      <dgm:spPr/>
    </dgm:pt>
    <dgm:pt modelId="{07093BDB-F528-4361-9755-DC4204EB0F57}" type="pres">
      <dgm:prSet presAssocID="{22299EE4-31AE-4B53-A485-01A0BD2B251E}" presName="childText" presStyleLbl="conFgAcc1" presStyleIdx="0" presStyleCnt="1" custLinFactNeighborY="15551">
        <dgm:presLayoutVars>
          <dgm:bulletEnabled val="1"/>
        </dgm:presLayoutVars>
      </dgm:prSet>
      <dgm:spPr/>
      <dgm:t>
        <a:bodyPr/>
        <a:lstStyle/>
        <a:p>
          <a:endParaRPr lang="fr-FR"/>
        </a:p>
      </dgm:t>
    </dgm:pt>
  </dgm:ptLst>
  <dgm:cxnLst>
    <dgm:cxn modelId="{D204DEB1-D564-4890-90A9-C59064A00A3E}" type="presOf" srcId="{22299EE4-31AE-4B53-A485-01A0BD2B251E}" destId="{3FF43754-FD3A-4D62-8B9A-E8EA8A144987}" srcOrd="1" destOrd="0" presId="urn:microsoft.com/office/officeart/2005/8/layout/list1"/>
    <dgm:cxn modelId="{89AD76E5-1316-46EF-B96F-F4F94233FA2F}" srcId="{22299EE4-31AE-4B53-A485-01A0BD2B251E}" destId="{C91CD8AA-140C-4030-B46D-D9768F075A35}" srcOrd="1" destOrd="0" parTransId="{4FABB56E-73A1-4B55-A3F4-44E7B8197E8D}" sibTransId="{CD6CAB40-0C04-41FC-9230-62953F7C895E}"/>
    <dgm:cxn modelId="{0C438042-005C-492B-872E-24C49A520AEA}" type="presOf" srcId="{A28C6AAD-E7B7-4242-9AAE-9057B8FA1D33}" destId="{07093BDB-F528-4361-9755-DC4204EB0F57}" srcOrd="0" destOrd="0" presId="urn:microsoft.com/office/officeart/2005/8/layout/list1"/>
    <dgm:cxn modelId="{E0E8F0D4-AD7F-4174-B877-D29CD112B27D}" srcId="{22299EE4-31AE-4B53-A485-01A0BD2B251E}" destId="{A28C6AAD-E7B7-4242-9AAE-9057B8FA1D33}" srcOrd="0" destOrd="0" parTransId="{C76CA425-D509-4627-97C6-734136D57A39}" sibTransId="{E057B563-FABF-4548-9143-9CE5C36474F0}"/>
    <dgm:cxn modelId="{E79C68F9-72E4-47EF-8ABC-4793C2FD6147}" srcId="{3B6093A6-CB49-409B-8AAE-454A9F0CD39E}" destId="{22299EE4-31AE-4B53-A485-01A0BD2B251E}" srcOrd="0" destOrd="0" parTransId="{02082332-11DF-4CBC-AE10-21DAD8C2C96F}" sibTransId="{2654DCEF-B64F-4CED-870E-FB83C5B06209}"/>
    <dgm:cxn modelId="{A5FE9BF9-A2F4-43B7-BA25-473A64F646D9}" type="presOf" srcId="{22299EE4-31AE-4B53-A485-01A0BD2B251E}" destId="{9E406C04-637C-4B6F-A2BA-0FB5E1A9AB73}" srcOrd="0" destOrd="0" presId="urn:microsoft.com/office/officeart/2005/8/layout/list1"/>
    <dgm:cxn modelId="{E3DA0FE8-B384-4CE7-846B-7C0A5D6CE1BA}" type="presOf" srcId="{3B6093A6-CB49-409B-8AAE-454A9F0CD39E}" destId="{741535F4-EDB8-4448-B740-859CC9E65C12}" srcOrd="0" destOrd="0" presId="urn:microsoft.com/office/officeart/2005/8/layout/list1"/>
    <dgm:cxn modelId="{38EDA565-040B-4962-A7B4-3BD97C69779C}" type="presOf" srcId="{C91CD8AA-140C-4030-B46D-D9768F075A35}" destId="{07093BDB-F528-4361-9755-DC4204EB0F57}" srcOrd="0" destOrd="1" presId="urn:microsoft.com/office/officeart/2005/8/layout/list1"/>
    <dgm:cxn modelId="{5F06914C-4036-4CB9-8860-C8E4445B4CC6}" type="presParOf" srcId="{741535F4-EDB8-4448-B740-859CC9E65C12}" destId="{B20D5513-F7A2-4D3B-BA71-99CB5139AB33}" srcOrd="0" destOrd="0" presId="urn:microsoft.com/office/officeart/2005/8/layout/list1"/>
    <dgm:cxn modelId="{6BC67409-5D33-4123-A3AC-E2EF98387E1F}" type="presParOf" srcId="{B20D5513-F7A2-4D3B-BA71-99CB5139AB33}" destId="{9E406C04-637C-4B6F-A2BA-0FB5E1A9AB73}" srcOrd="0" destOrd="0" presId="urn:microsoft.com/office/officeart/2005/8/layout/list1"/>
    <dgm:cxn modelId="{81589484-6DF2-4829-B204-267950F72839}" type="presParOf" srcId="{B20D5513-F7A2-4D3B-BA71-99CB5139AB33}" destId="{3FF43754-FD3A-4D62-8B9A-E8EA8A144987}" srcOrd="1" destOrd="0" presId="urn:microsoft.com/office/officeart/2005/8/layout/list1"/>
    <dgm:cxn modelId="{CB653277-90CD-4561-9EA9-27B0339EF8E5}" type="presParOf" srcId="{741535F4-EDB8-4448-B740-859CC9E65C12}" destId="{9C46B2F3-FCB3-4B4C-BC56-DE762723E133}" srcOrd="1" destOrd="0" presId="urn:microsoft.com/office/officeart/2005/8/layout/list1"/>
    <dgm:cxn modelId="{14202656-C5A2-401E-ACE6-5A8DE0637FAB}" type="presParOf" srcId="{741535F4-EDB8-4448-B740-859CC9E65C12}" destId="{07093BDB-F528-4361-9755-DC4204EB0F5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6093A6-CB49-409B-8AAE-454A9F0CD3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299EE4-31AE-4B53-A485-01A0BD2B251E}">
      <dgm:prSet phldrT="[Texte]" custT="1">
        <dgm:style>
          <a:lnRef idx="0">
            <a:schemeClr val="accent1"/>
          </a:lnRef>
          <a:fillRef idx="3">
            <a:schemeClr val="accent1"/>
          </a:fillRef>
          <a:effectRef idx="3">
            <a:schemeClr val="accent1"/>
          </a:effectRef>
          <a:fontRef idx="minor">
            <a:schemeClr val="lt1"/>
          </a:fontRef>
        </dgm:style>
      </dgm:prSet>
      <dgm:spPr>
        <a:solidFill>
          <a:srgbClr val="0070C0"/>
        </a:solidFill>
      </dgm:spPr>
      <dgm:t>
        <a:bodyPr/>
        <a:lstStyle/>
        <a:p>
          <a:pPr algn="just"/>
          <a:r>
            <a:rPr lang="fr-FR" sz="2400" b="1" dirty="0" smtClean="0">
              <a:solidFill>
                <a:schemeClr val="bg1"/>
              </a:solidFill>
              <a:latin typeface="Calibri" pitchFamily="34" charset="0"/>
              <a:cs typeface="Calibri" pitchFamily="34" charset="0"/>
            </a:rPr>
            <a:t>P : Univers épargne PLACEMENT </a:t>
          </a:r>
          <a:r>
            <a:rPr lang="fr-FR" sz="2000" b="0" dirty="0" smtClean="0">
              <a:solidFill>
                <a:schemeClr val="bg1"/>
              </a:solidFill>
              <a:latin typeface="Calibri" pitchFamily="34" charset="0"/>
              <a:cs typeface="Calibri" pitchFamily="34" charset="0"/>
            </a:rPr>
            <a:t>(Moyen / Long terme)</a:t>
          </a:r>
          <a:endParaRPr lang="fr-FR" sz="2400" b="0" dirty="0">
            <a:solidFill>
              <a:schemeClr val="bg1"/>
            </a:solidFill>
            <a:latin typeface="Calibri" pitchFamily="34" charset="0"/>
            <a:cs typeface="Calibri" pitchFamily="34" charset="0"/>
          </a:endParaRPr>
        </a:p>
      </dgm:t>
    </dgm:pt>
    <dgm:pt modelId="{02082332-11DF-4CBC-AE10-21DAD8C2C96F}" type="parTrans" cxnId="{E79C68F9-72E4-47EF-8ABC-4793C2FD6147}">
      <dgm:prSet/>
      <dgm:spPr/>
      <dgm:t>
        <a:bodyPr/>
        <a:lstStyle/>
        <a:p>
          <a:pPr algn="just"/>
          <a:endParaRPr lang="fr-FR"/>
        </a:p>
      </dgm:t>
    </dgm:pt>
    <dgm:pt modelId="{2654DCEF-B64F-4CED-870E-FB83C5B06209}" type="sibTrans" cxnId="{E79C68F9-72E4-47EF-8ABC-4793C2FD6147}">
      <dgm:prSet/>
      <dgm:spPr/>
      <dgm:t>
        <a:bodyPr/>
        <a:lstStyle/>
        <a:p>
          <a:pPr algn="just"/>
          <a:endParaRPr lang="fr-FR"/>
        </a:p>
      </dgm:t>
    </dgm:pt>
    <dgm:pt modelId="{27BEFA29-CEFC-4184-A2DF-2E211AE8AD86}">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pPr algn="l"/>
          <a:r>
            <a:rPr lang="fr-FR" sz="2000" b="1" dirty="0" smtClean="0">
              <a:solidFill>
                <a:srgbClr val="0070C0"/>
              </a:solidFill>
              <a:latin typeface="Calibri" pitchFamily="34" charset="0"/>
              <a:cs typeface="Calibri" pitchFamily="34" charset="0"/>
            </a:rPr>
            <a:t>PEL, Quadreto, PEP, CAT, SLR, PERP, CTO, PEA, Parts Sociales (minimum 10), Assurance-Vie (minimum 1 000€ ou abonnement*)</a:t>
          </a:r>
          <a:endParaRPr lang="fr-FR" sz="2000" b="1" dirty="0">
            <a:latin typeface="Calibri" pitchFamily="34" charset="0"/>
            <a:cs typeface="Calibri" pitchFamily="34" charset="0"/>
          </a:endParaRPr>
        </a:p>
      </dgm:t>
    </dgm:pt>
    <dgm:pt modelId="{D5648F41-DEBF-45E5-B9F9-0A5B8D561FB9}" type="parTrans" cxnId="{2F45F1D3-DAD8-42AC-87CF-512A9DC993D7}">
      <dgm:prSet/>
      <dgm:spPr/>
      <dgm:t>
        <a:bodyPr/>
        <a:lstStyle/>
        <a:p>
          <a:pPr algn="just"/>
          <a:endParaRPr lang="fr-FR"/>
        </a:p>
      </dgm:t>
    </dgm:pt>
    <dgm:pt modelId="{7A9B62D4-FD1E-4587-92EE-74A2EFCB90C7}" type="sibTrans" cxnId="{2F45F1D3-DAD8-42AC-87CF-512A9DC993D7}">
      <dgm:prSet/>
      <dgm:spPr/>
      <dgm:t>
        <a:bodyPr/>
        <a:lstStyle/>
        <a:p>
          <a:pPr algn="just"/>
          <a:endParaRPr lang="fr-FR"/>
        </a:p>
      </dgm:t>
    </dgm:pt>
    <dgm:pt modelId="{741535F4-EDB8-4448-B740-859CC9E65C12}" type="pres">
      <dgm:prSet presAssocID="{3B6093A6-CB49-409B-8AAE-454A9F0CD39E}" presName="linear" presStyleCnt="0">
        <dgm:presLayoutVars>
          <dgm:dir/>
          <dgm:animLvl val="lvl"/>
          <dgm:resizeHandles val="exact"/>
        </dgm:presLayoutVars>
      </dgm:prSet>
      <dgm:spPr/>
      <dgm:t>
        <a:bodyPr/>
        <a:lstStyle/>
        <a:p>
          <a:endParaRPr lang="fr-FR"/>
        </a:p>
      </dgm:t>
    </dgm:pt>
    <dgm:pt modelId="{B20D5513-F7A2-4D3B-BA71-99CB5139AB33}" type="pres">
      <dgm:prSet presAssocID="{22299EE4-31AE-4B53-A485-01A0BD2B251E}" presName="parentLin" presStyleCnt="0"/>
      <dgm:spPr/>
    </dgm:pt>
    <dgm:pt modelId="{9E406C04-637C-4B6F-A2BA-0FB5E1A9AB73}" type="pres">
      <dgm:prSet presAssocID="{22299EE4-31AE-4B53-A485-01A0BD2B251E}" presName="parentLeftMargin" presStyleLbl="node1" presStyleIdx="0" presStyleCnt="1"/>
      <dgm:spPr/>
      <dgm:t>
        <a:bodyPr/>
        <a:lstStyle/>
        <a:p>
          <a:endParaRPr lang="fr-FR"/>
        </a:p>
      </dgm:t>
    </dgm:pt>
    <dgm:pt modelId="{3FF43754-FD3A-4D62-8B9A-E8EA8A144987}" type="pres">
      <dgm:prSet presAssocID="{22299EE4-31AE-4B53-A485-01A0BD2B251E}" presName="parentText" presStyleLbl="node1" presStyleIdx="0" presStyleCnt="1" custScaleX="124845" custScaleY="47552" custLinFactNeighborX="2564" custLinFactNeighborY="-19402">
        <dgm:presLayoutVars>
          <dgm:chMax val="0"/>
          <dgm:bulletEnabled val="1"/>
        </dgm:presLayoutVars>
      </dgm:prSet>
      <dgm:spPr/>
      <dgm:t>
        <a:bodyPr/>
        <a:lstStyle/>
        <a:p>
          <a:endParaRPr lang="fr-FR"/>
        </a:p>
      </dgm:t>
    </dgm:pt>
    <dgm:pt modelId="{9C46B2F3-FCB3-4B4C-BC56-DE762723E133}" type="pres">
      <dgm:prSet presAssocID="{22299EE4-31AE-4B53-A485-01A0BD2B251E}" presName="negativeSpace" presStyleCnt="0"/>
      <dgm:spPr/>
    </dgm:pt>
    <dgm:pt modelId="{07093BDB-F528-4361-9755-DC4204EB0F57}" type="pres">
      <dgm:prSet presAssocID="{22299EE4-31AE-4B53-A485-01A0BD2B251E}" presName="childText" presStyleLbl="conFgAcc1" presStyleIdx="0" presStyleCnt="1">
        <dgm:presLayoutVars>
          <dgm:bulletEnabled val="1"/>
        </dgm:presLayoutVars>
      </dgm:prSet>
      <dgm:spPr/>
      <dgm:t>
        <a:bodyPr/>
        <a:lstStyle/>
        <a:p>
          <a:endParaRPr lang="fr-FR"/>
        </a:p>
      </dgm:t>
    </dgm:pt>
  </dgm:ptLst>
  <dgm:cxnLst>
    <dgm:cxn modelId="{EC84EAE6-F1CA-465E-B9A9-7B752A90514A}" type="presOf" srcId="{22299EE4-31AE-4B53-A485-01A0BD2B251E}" destId="{3FF43754-FD3A-4D62-8B9A-E8EA8A144987}" srcOrd="1" destOrd="0" presId="urn:microsoft.com/office/officeart/2005/8/layout/list1"/>
    <dgm:cxn modelId="{2F45F1D3-DAD8-42AC-87CF-512A9DC993D7}" srcId="{22299EE4-31AE-4B53-A485-01A0BD2B251E}" destId="{27BEFA29-CEFC-4184-A2DF-2E211AE8AD86}" srcOrd="0" destOrd="0" parTransId="{D5648F41-DEBF-45E5-B9F9-0A5B8D561FB9}" sibTransId="{7A9B62D4-FD1E-4587-92EE-74A2EFCB90C7}"/>
    <dgm:cxn modelId="{E4584C87-BDBC-4729-AA89-ADEDBB494023}" type="presOf" srcId="{3B6093A6-CB49-409B-8AAE-454A9F0CD39E}" destId="{741535F4-EDB8-4448-B740-859CC9E65C12}" srcOrd="0" destOrd="0" presId="urn:microsoft.com/office/officeart/2005/8/layout/list1"/>
    <dgm:cxn modelId="{048D161D-EF4A-4500-9EB5-D99BAEA11AB8}" type="presOf" srcId="{27BEFA29-CEFC-4184-A2DF-2E211AE8AD86}" destId="{07093BDB-F528-4361-9755-DC4204EB0F57}" srcOrd="0" destOrd="0" presId="urn:microsoft.com/office/officeart/2005/8/layout/list1"/>
    <dgm:cxn modelId="{E79C68F9-72E4-47EF-8ABC-4793C2FD6147}" srcId="{3B6093A6-CB49-409B-8AAE-454A9F0CD39E}" destId="{22299EE4-31AE-4B53-A485-01A0BD2B251E}" srcOrd="0" destOrd="0" parTransId="{02082332-11DF-4CBC-AE10-21DAD8C2C96F}" sibTransId="{2654DCEF-B64F-4CED-870E-FB83C5B06209}"/>
    <dgm:cxn modelId="{75BC223F-E65E-464C-9133-6FBC7E428278}" type="presOf" srcId="{22299EE4-31AE-4B53-A485-01A0BD2B251E}" destId="{9E406C04-637C-4B6F-A2BA-0FB5E1A9AB73}" srcOrd="0" destOrd="0" presId="urn:microsoft.com/office/officeart/2005/8/layout/list1"/>
    <dgm:cxn modelId="{F1E27A0A-2C20-462B-9938-0F6B742C8ADB}" type="presParOf" srcId="{741535F4-EDB8-4448-B740-859CC9E65C12}" destId="{B20D5513-F7A2-4D3B-BA71-99CB5139AB33}" srcOrd="0" destOrd="0" presId="urn:microsoft.com/office/officeart/2005/8/layout/list1"/>
    <dgm:cxn modelId="{1C351E15-74AE-41B1-8FC5-353A3BF8CD32}" type="presParOf" srcId="{B20D5513-F7A2-4D3B-BA71-99CB5139AB33}" destId="{9E406C04-637C-4B6F-A2BA-0FB5E1A9AB73}" srcOrd="0" destOrd="0" presId="urn:microsoft.com/office/officeart/2005/8/layout/list1"/>
    <dgm:cxn modelId="{AC2AD517-452A-4A44-B569-0EC825A19128}" type="presParOf" srcId="{B20D5513-F7A2-4D3B-BA71-99CB5139AB33}" destId="{3FF43754-FD3A-4D62-8B9A-E8EA8A144987}" srcOrd="1" destOrd="0" presId="urn:microsoft.com/office/officeart/2005/8/layout/list1"/>
    <dgm:cxn modelId="{D7F4A459-5BCE-47F6-AC77-1FE665CF690F}" type="presParOf" srcId="{741535F4-EDB8-4448-B740-859CC9E65C12}" destId="{9C46B2F3-FCB3-4B4C-BC56-DE762723E133}" srcOrd="1" destOrd="0" presId="urn:microsoft.com/office/officeart/2005/8/layout/list1"/>
    <dgm:cxn modelId="{736B0372-7F44-4897-911A-9CED9AE084AA}" type="presParOf" srcId="{741535F4-EDB8-4448-B740-859CC9E65C12}" destId="{07093BDB-F528-4361-9755-DC4204EB0F5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6093A6-CB49-409B-8AAE-454A9F0CD3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299EE4-31AE-4B53-A485-01A0BD2B251E}">
      <dgm:prSet phldrT="[Texte]" custT="1">
        <dgm:style>
          <a:lnRef idx="0">
            <a:schemeClr val="accent1"/>
          </a:lnRef>
          <a:fillRef idx="3">
            <a:schemeClr val="accent1"/>
          </a:fillRef>
          <a:effectRef idx="3">
            <a:schemeClr val="accent1"/>
          </a:effectRef>
          <a:fontRef idx="minor">
            <a:schemeClr val="lt1"/>
          </a:fontRef>
        </dgm:style>
      </dgm:prSet>
      <dgm:spPr>
        <a:solidFill>
          <a:srgbClr val="92D050"/>
        </a:solidFill>
      </dgm:spPr>
      <dgm:t>
        <a:bodyPr/>
        <a:lstStyle/>
        <a:p>
          <a:pPr algn="just"/>
          <a:r>
            <a:rPr lang="fr-FR" sz="2400" b="1" dirty="0" smtClean="0">
              <a:solidFill>
                <a:schemeClr val="tx2"/>
              </a:solidFill>
              <a:latin typeface="Calibri" pitchFamily="34" charset="0"/>
              <a:cs typeface="Calibri" pitchFamily="34" charset="0"/>
            </a:rPr>
            <a:t>C : Univers CREDIT</a:t>
          </a:r>
          <a:endParaRPr lang="fr-FR" sz="2400" b="1" dirty="0">
            <a:solidFill>
              <a:schemeClr val="tx2"/>
            </a:solidFill>
            <a:latin typeface="Calibri" pitchFamily="34" charset="0"/>
            <a:cs typeface="Calibri" pitchFamily="34" charset="0"/>
          </a:endParaRPr>
        </a:p>
      </dgm:t>
    </dgm:pt>
    <dgm:pt modelId="{02082332-11DF-4CBC-AE10-21DAD8C2C96F}" type="parTrans" cxnId="{E79C68F9-72E4-47EF-8ABC-4793C2FD6147}">
      <dgm:prSet/>
      <dgm:spPr/>
      <dgm:t>
        <a:bodyPr/>
        <a:lstStyle/>
        <a:p>
          <a:pPr algn="just"/>
          <a:endParaRPr lang="fr-FR"/>
        </a:p>
      </dgm:t>
    </dgm:pt>
    <dgm:pt modelId="{2654DCEF-B64F-4CED-870E-FB83C5B06209}" type="sibTrans" cxnId="{E79C68F9-72E4-47EF-8ABC-4793C2FD6147}">
      <dgm:prSet/>
      <dgm:spPr/>
      <dgm:t>
        <a:bodyPr/>
        <a:lstStyle/>
        <a:p>
          <a:pPr algn="just"/>
          <a:endParaRPr lang="fr-FR"/>
        </a:p>
      </dgm:t>
    </dgm:pt>
    <dgm:pt modelId="{A28C6AAD-E7B7-4242-9AAE-9057B8FA1D33}">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pPr algn="just"/>
          <a:r>
            <a:rPr lang="fr-FR" sz="2000" b="1" dirty="0" smtClean="0">
              <a:solidFill>
                <a:srgbClr val="00B050"/>
              </a:solidFill>
              <a:latin typeface="Calibri" pitchFamily="34" charset="0"/>
              <a:cs typeface="Calibri" pitchFamily="34" charset="0"/>
            </a:rPr>
            <a:t>Crédit Consommation, prêts travaux, réserve IZICARTE (avec réserve utilisée au moins 1 fois sur les 12 derniers mois), crédit immobilier, PTZ</a:t>
          </a:r>
          <a:r>
            <a:rPr lang="fr-FR" sz="2000" b="1" dirty="0" smtClean="0">
              <a:latin typeface="Calibri" pitchFamily="34" charset="0"/>
              <a:cs typeface="Calibri" pitchFamily="34" charset="0"/>
            </a:rPr>
            <a:t>.</a:t>
          </a:r>
          <a:endParaRPr lang="fr-FR" sz="2000" b="1" dirty="0">
            <a:latin typeface="Calibri" pitchFamily="34" charset="0"/>
            <a:cs typeface="Calibri" pitchFamily="34" charset="0"/>
          </a:endParaRPr>
        </a:p>
      </dgm:t>
    </dgm:pt>
    <dgm:pt modelId="{C76CA425-D509-4627-97C6-734136D57A39}" type="parTrans" cxnId="{E0E8F0D4-AD7F-4174-B877-D29CD112B27D}">
      <dgm:prSet/>
      <dgm:spPr/>
      <dgm:t>
        <a:bodyPr/>
        <a:lstStyle/>
        <a:p>
          <a:pPr algn="just"/>
          <a:endParaRPr lang="fr-FR"/>
        </a:p>
      </dgm:t>
    </dgm:pt>
    <dgm:pt modelId="{E057B563-FABF-4548-9143-9CE5C36474F0}" type="sibTrans" cxnId="{E0E8F0D4-AD7F-4174-B877-D29CD112B27D}">
      <dgm:prSet/>
      <dgm:spPr/>
      <dgm:t>
        <a:bodyPr/>
        <a:lstStyle/>
        <a:p>
          <a:pPr algn="just"/>
          <a:endParaRPr lang="fr-FR"/>
        </a:p>
      </dgm:t>
    </dgm:pt>
    <dgm:pt modelId="{18B1E158-3040-45E8-B55D-AA008D29813E}">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pPr algn="just"/>
          <a:endParaRPr lang="fr-FR" sz="2000" b="1" dirty="0">
            <a:latin typeface="Calibri" pitchFamily="34" charset="0"/>
            <a:cs typeface="Calibri" pitchFamily="34" charset="0"/>
          </a:endParaRPr>
        </a:p>
      </dgm:t>
    </dgm:pt>
    <dgm:pt modelId="{8C29F3E8-473A-408F-99FD-608734E8FFB3}" type="parTrans" cxnId="{250A1EAC-E491-416B-95AD-C2AA1B1E8655}">
      <dgm:prSet/>
      <dgm:spPr/>
      <dgm:t>
        <a:bodyPr/>
        <a:lstStyle/>
        <a:p>
          <a:pPr algn="just"/>
          <a:endParaRPr lang="fr-FR"/>
        </a:p>
      </dgm:t>
    </dgm:pt>
    <dgm:pt modelId="{B00682CF-6CCA-461C-A47D-ED058BCA1E2E}" type="sibTrans" cxnId="{250A1EAC-E491-416B-95AD-C2AA1B1E8655}">
      <dgm:prSet/>
      <dgm:spPr/>
      <dgm:t>
        <a:bodyPr/>
        <a:lstStyle/>
        <a:p>
          <a:pPr algn="just"/>
          <a:endParaRPr lang="fr-FR"/>
        </a:p>
      </dgm:t>
    </dgm:pt>
    <dgm:pt modelId="{D88E1323-2952-4683-BC00-33F5FDD47ACE}">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pPr algn="just"/>
          <a:endParaRPr lang="fr-FR" sz="2000" b="1" dirty="0">
            <a:latin typeface="Calibri" pitchFamily="34" charset="0"/>
            <a:cs typeface="Calibri" pitchFamily="34" charset="0"/>
          </a:endParaRPr>
        </a:p>
      </dgm:t>
    </dgm:pt>
    <dgm:pt modelId="{4E1D8BEF-77A8-4599-B59C-48773E167183}" type="parTrans" cxnId="{4273B0DC-F1AA-4C42-BE15-EFED157692B2}">
      <dgm:prSet/>
      <dgm:spPr/>
      <dgm:t>
        <a:bodyPr/>
        <a:lstStyle/>
        <a:p>
          <a:pPr algn="just"/>
          <a:endParaRPr lang="fr-FR"/>
        </a:p>
      </dgm:t>
    </dgm:pt>
    <dgm:pt modelId="{9A529946-0C5B-4D03-8A57-C28B6934D7C4}" type="sibTrans" cxnId="{4273B0DC-F1AA-4C42-BE15-EFED157692B2}">
      <dgm:prSet/>
      <dgm:spPr/>
      <dgm:t>
        <a:bodyPr/>
        <a:lstStyle/>
        <a:p>
          <a:pPr algn="just"/>
          <a:endParaRPr lang="fr-FR"/>
        </a:p>
      </dgm:t>
    </dgm:pt>
    <dgm:pt modelId="{C9887689-B94A-4258-AA1D-DBF5B9B807FF}">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pPr algn="just"/>
          <a:endParaRPr lang="fr-FR" sz="2000" b="1" dirty="0">
            <a:latin typeface="Calibri" pitchFamily="34" charset="0"/>
            <a:cs typeface="Calibri" pitchFamily="34" charset="0"/>
          </a:endParaRPr>
        </a:p>
      </dgm:t>
    </dgm:pt>
    <dgm:pt modelId="{D938604B-07F3-4DBF-A06F-5BBD0EE705D8}" type="parTrans" cxnId="{4071CE68-5EDE-4F38-A114-D32BFC91987E}">
      <dgm:prSet/>
      <dgm:spPr/>
      <dgm:t>
        <a:bodyPr/>
        <a:lstStyle/>
        <a:p>
          <a:pPr algn="just"/>
          <a:endParaRPr lang="fr-FR"/>
        </a:p>
      </dgm:t>
    </dgm:pt>
    <dgm:pt modelId="{DF26FFFB-AEED-44D6-8F16-5E3A1924DFA7}" type="sibTrans" cxnId="{4071CE68-5EDE-4F38-A114-D32BFC91987E}">
      <dgm:prSet/>
      <dgm:spPr/>
      <dgm:t>
        <a:bodyPr/>
        <a:lstStyle/>
        <a:p>
          <a:pPr algn="just"/>
          <a:endParaRPr lang="fr-FR"/>
        </a:p>
      </dgm:t>
    </dgm:pt>
    <dgm:pt modelId="{741535F4-EDB8-4448-B740-859CC9E65C12}" type="pres">
      <dgm:prSet presAssocID="{3B6093A6-CB49-409B-8AAE-454A9F0CD39E}" presName="linear" presStyleCnt="0">
        <dgm:presLayoutVars>
          <dgm:dir/>
          <dgm:animLvl val="lvl"/>
          <dgm:resizeHandles val="exact"/>
        </dgm:presLayoutVars>
      </dgm:prSet>
      <dgm:spPr/>
      <dgm:t>
        <a:bodyPr/>
        <a:lstStyle/>
        <a:p>
          <a:endParaRPr lang="fr-FR"/>
        </a:p>
      </dgm:t>
    </dgm:pt>
    <dgm:pt modelId="{B20D5513-F7A2-4D3B-BA71-99CB5139AB33}" type="pres">
      <dgm:prSet presAssocID="{22299EE4-31AE-4B53-A485-01A0BD2B251E}" presName="parentLin" presStyleCnt="0"/>
      <dgm:spPr/>
    </dgm:pt>
    <dgm:pt modelId="{9E406C04-637C-4B6F-A2BA-0FB5E1A9AB73}" type="pres">
      <dgm:prSet presAssocID="{22299EE4-31AE-4B53-A485-01A0BD2B251E}" presName="parentLeftMargin" presStyleLbl="node1" presStyleIdx="0" presStyleCnt="1"/>
      <dgm:spPr/>
      <dgm:t>
        <a:bodyPr/>
        <a:lstStyle/>
        <a:p>
          <a:endParaRPr lang="fr-FR"/>
        </a:p>
      </dgm:t>
    </dgm:pt>
    <dgm:pt modelId="{3FF43754-FD3A-4D62-8B9A-E8EA8A144987}" type="pres">
      <dgm:prSet presAssocID="{22299EE4-31AE-4B53-A485-01A0BD2B251E}" presName="parentText" presStyleLbl="node1" presStyleIdx="0" presStyleCnt="1" custScaleX="124845" custScaleY="538059">
        <dgm:presLayoutVars>
          <dgm:chMax val="0"/>
          <dgm:bulletEnabled val="1"/>
        </dgm:presLayoutVars>
      </dgm:prSet>
      <dgm:spPr/>
      <dgm:t>
        <a:bodyPr/>
        <a:lstStyle/>
        <a:p>
          <a:endParaRPr lang="fr-FR"/>
        </a:p>
      </dgm:t>
    </dgm:pt>
    <dgm:pt modelId="{9C46B2F3-FCB3-4B4C-BC56-DE762723E133}" type="pres">
      <dgm:prSet presAssocID="{22299EE4-31AE-4B53-A485-01A0BD2B251E}" presName="negativeSpace" presStyleCnt="0"/>
      <dgm:spPr/>
    </dgm:pt>
    <dgm:pt modelId="{07093BDB-F528-4361-9755-DC4204EB0F57}" type="pres">
      <dgm:prSet presAssocID="{22299EE4-31AE-4B53-A485-01A0BD2B251E}" presName="childText" presStyleLbl="conFgAcc1" presStyleIdx="0" presStyleCnt="1" custScaleX="98291" custScaleY="119427" custLinFactY="-8479" custLinFactNeighborY="-100000">
        <dgm:presLayoutVars>
          <dgm:bulletEnabled val="1"/>
        </dgm:presLayoutVars>
      </dgm:prSet>
      <dgm:spPr/>
      <dgm:t>
        <a:bodyPr/>
        <a:lstStyle/>
        <a:p>
          <a:endParaRPr lang="fr-FR"/>
        </a:p>
      </dgm:t>
    </dgm:pt>
  </dgm:ptLst>
  <dgm:cxnLst>
    <dgm:cxn modelId="{4EA2AEA1-3BE8-4D61-93C3-BA938597C920}" type="presOf" srcId="{22299EE4-31AE-4B53-A485-01A0BD2B251E}" destId="{9E406C04-637C-4B6F-A2BA-0FB5E1A9AB73}" srcOrd="0" destOrd="0" presId="urn:microsoft.com/office/officeart/2005/8/layout/list1"/>
    <dgm:cxn modelId="{CA3559D8-F49D-4DF4-A456-8FA73BEF2CCC}" type="presOf" srcId="{22299EE4-31AE-4B53-A485-01A0BD2B251E}" destId="{3FF43754-FD3A-4D62-8B9A-E8EA8A144987}" srcOrd="1" destOrd="0" presId="urn:microsoft.com/office/officeart/2005/8/layout/list1"/>
    <dgm:cxn modelId="{1F4D75BA-6CA7-46AD-9B01-40BC96C7FC63}" type="presOf" srcId="{18B1E158-3040-45E8-B55D-AA008D29813E}" destId="{07093BDB-F528-4361-9755-DC4204EB0F57}" srcOrd="0" destOrd="0" presId="urn:microsoft.com/office/officeart/2005/8/layout/list1"/>
    <dgm:cxn modelId="{4273B0DC-F1AA-4C42-BE15-EFED157692B2}" srcId="{22299EE4-31AE-4B53-A485-01A0BD2B251E}" destId="{D88E1323-2952-4683-BC00-33F5FDD47ACE}" srcOrd="1" destOrd="0" parTransId="{4E1D8BEF-77A8-4599-B59C-48773E167183}" sibTransId="{9A529946-0C5B-4D03-8A57-C28B6934D7C4}"/>
    <dgm:cxn modelId="{4071CE68-5EDE-4F38-A114-D32BFC91987E}" srcId="{22299EE4-31AE-4B53-A485-01A0BD2B251E}" destId="{C9887689-B94A-4258-AA1D-DBF5B9B807FF}" srcOrd="2" destOrd="0" parTransId="{D938604B-07F3-4DBF-A06F-5BBD0EE705D8}" sibTransId="{DF26FFFB-AEED-44D6-8F16-5E3A1924DFA7}"/>
    <dgm:cxn modelId="{E79C68F9-72E4-47EF-8ABC-4793C2FD6147}" srcId="{3B6093A6-CB49-409B-8AAE-454A9F0CD39E}" destId="{22299EE4-31AE-4B53-A485-01A0BD2B251E}" srcOrd="0" destOrd="0" parTransId="{02082332-11DF-4CBC-AE10-21DAD8C2C96F}" sibTransId="{2654DCEF-B64F-4CED-870E-FB83C5B06209}"/>
    <dgm:cxn modelId="{250A1EAC-E491-416B-95AD-C2AA1B1E8655}" srcId="{22299EE4-31AE-4B53-A485-01A0BD2B251E}" destId="{18B1E158-3040-45E8-B55D-AA008D29813E}" srcOrd="0" destOrd="0" parTransId="{8C29F3E8-473A-408F-99FD-608734E8FFB3}" sibTransId="{B00682CF-6CCA-461C-A47D-ED058BCA1E2E}"/>
    <dgm:cxn modelId="{E0E8F0D4-AD7F-4174-B877-D29CD112B27D}" srcId="{22299EE4-31AE-4B53-A485-01A0BD2B251E}" destId="{A28C6AAD-E7B7-4242-9AAE-9057B8FA1D33}" srcOrd="3" destOrd="0" parTransId="{C76CA425-D509-4627-97C6-734136D57A39}" sibTransId="{E057B563-FABF-4548-9143-9CE5C36474F0}"/>
    <dgm:cxn modelId="{F3310F03-1DD7-4F53-AEA6-B8738018EC23}" type="presOf" srcId="{3B6093A6-CB49-409B-8AAE-454A9F0CD39E}" destId="{741535F4-EDB8-4448-B740-859CC9E65C12}" srcOrd="0" destOrd="0" presId="urn:microsoft.com/office/officeart/2005/8/layout/list1"/>
    <dgm:cxn modelId="{3A1718ED-49ED-45C0-A08D-FFD71B383EC7}" type="presOf" srcId="{D88E1323-2952-4683-BC00-33F5FDD47ACE}" destId="{07093BDB-F528-4361-9755-DC4204EB0F57}" srcOrd="0" destOrd="1" presId="urn:microsoft.com/office/officeart/2005/8/layout/list1"/>
    <dgm:cxn modelId="{843F2B15-D547-4D5D-B83E-97CA46AA7053}" type="presOf" srcId="{A28C6AAD-E7B7-4242-9AAE-9057B8FA1D33}" destId="{07093BDB-F528-4361-9755-DC4204EB0F57}" srcOrd="0" destOrd="3" presId="urn:microsoft.com/office/officeart/2005/8/layout/list1"/>
    <dgm:cxn modelId="{251C37FA-CDC8-4EA7-A21B-0570A2145264}" type="presOf" srcId="{C9887689-B94A-4258-AA1D-DBF5B9B807FF}" destId="{07093BDB-F528-4361-9755-DC4204EB0F57}" srcOrd="0" destOrd="2" presId="urn:microsoft.com/office/officeart/2005/8/layout/list1"/>
    <dgm:cxn modelId="{1FEAF11E-15BF-4955-A7F1-B043D73E2B20}" type="presParOf" srcId="{741535F4-EDB8-4448-B740-859CC9E65C12}" destId="{B20D5513-F7A2-4D3B-BA71-99CB5139AB33}" srcOrd="0" destOrd="0" presId="urn:microsoft.com/office/officeart/2005/8/layout/list1"/>
    <dgm:cxn modelId="{7BB32C4B-DD8D-4C2E-8DCD-73611CA6E257}" type="presParOf" srcId="{B20D5513-F7A2-4D3B-BA71-99CB5139AB33}" destId="{9E406C04-637C-4B6F-A2BA-0FB5E1A9AB73}" srcOrd="0" destOrd="0" presId="urn:microsoft.com/office/officeart/2005/8/layout/list1"/>
    <dgm:cxn modelId="{21436749-BC93-4F6A-A27B-C4C6B2EC586D}" type="presParOf" srcId="{B20D5513-F7A2-4D3B-BA71-99CB5139AB33}" destId="{3FF43754-FD3A-4D62-8B9A-E8EA8A144987}" srcOrd="1" destOrd="0" presId="urn:microsoft.com/office/officeart/2005/8/layout/list1"/>
    <dgm:cxn modelId="{CF3EEE12-DB93-499C-8E41-E05B583CC147}" type="presParOf" srcId="{741535F4-EDB8-4448-B740-859CC9E65C12}" destId="{9C46B2F3-FCB3-4B4C-BC56-DE762723E133}" srcOrd="1" destOrd="0" presId="urn:microsoft.com/office/officeart/2005/8/layout/list1"/>
    <dgm:cxn modelId="{568FD712-86DF-4F77-A0DF-A068D3183604}" type="presParOf" srcId="{741535F4-EDB8-4448-B740-859CC9E65C12}" destId="{07093BDB-F528-4361-9755-DC4204EB0F5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6093A6-CB49-409B-8AAE-454A9F0CD3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299EE4-31AE-4B53-A485-01A0BD2B251E}">
      <dgm:prSet phldrT="[Texte]" custT="1">
        <dgm:style>
          <a:lnRef idx="0">
            <a:schemeClr val="accent1"/>
          </a:lnRef>
          <a:fillRef idx="3">
            <a:schemeClr val="accent1"/>
          </a:fillRef>
          <a:effectRef idx="3">
            <a:schemeClr val="accent1"/>
          </a:effectRef>
          <a:fontRef idx="minor">
            <a:schemeClr val="lt1"/>
          </a:fontRef>
        </dgm:style>
      </dgm:prSet>
      <dgm:spPr>
        <a:solidFill>
          <a:srgbClr val="FFFF00"/>
        </a:solidFill>
      </dgm:spPr>
      <dgm:t>
        <a:bodyPr/>
        <a:lstStyle/>
        <a:p>
          <a:r>
            <a:rPr lang="fr-FR" sz="2400" b="1" dirty="0" smtClean="0">
              <a:solidFill>
                <a:schemeClr val="tx2"/>
              </a:solidFill>
              <a:latin typeface="Calibri" pitchFamily="34" charset="0"/>
              <a:cs typeface="Calibri" pitchFamily="34" charset="0"/>
            </a:rPr>
            <a:t>A : Univers ASSURANCES</a:t>
          </a:r>
          <a:endParaRPr lang="fr-FR" sz="2400" b="1" dirty="0">
            <a:solidFill>
              <a:schemeClr val="tx2"/>
            </a:solidFill>
            <a:latin typeface="Calibri" pitchFamily="34" charset="0"/>
            <a:cs typeface="Calibri" pitchFamily="34" charset="0"/>
          </a:endParaRPr>
        </a:p>
      </dgm:t>
    </dgm:pt>
    <dgm:pt modelId="{02082332-11DF-4CBC-AE10-21DAD8C2C96F}" type="parTrans" cxnId="{E79C68F9-72E4-47EF-8ABC-4793C2FD6147}">
      <dgm:prSet/>
      <dgm:spPr/>
      <dgm:t>
        <a:bodyPr/>
        <a:lstStyle/>
        <a:p>
          <a:endParaRPr lang="fr-FR"/>
        </a:p>
      </dgm:t>
    </dgm:pt>
    <dgm:pt modelId="{2654DCEF-B64F-4CED-870E-FB83C5B06209}" type="sibTrans" cxnId="{E79C68F9-72E4-47EF-8ABC-4793C2FD6147}">
      <dgm:prSet/>
      <dgm:spPr/>
      <dgm:t>
        <a:bodyPr/>
        <a:lstStyle/>
        <a:p>
          <a:endParaRPr lang="fr-FR"/>
        </a:p>
      </dgm:t>
    </dgm:pt>
    <dgm:pt modelId="{A28C6AAD-E7B7-4242-9AAE-9057B8FA1D33}">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8100000" scaled="1"/>
          <a:tileRect/>
        </a:gradFill>
        <a:ln/>
      </dgm:spPr>
      <dgm:t>
        <a:bodyPr/>
        <a:lstStyle/>
        <a:p>
          <a:r>
            <a:rPr lang="fr-FR" sz="2000" b="1" dirty="0" smtClean="0">
              <a:solidFill>
                <a:srgbClr val="FFC000"/>
              </a:solidFill>
              <a:latin typeface="Calibri" pitchFamily="34" charset="0"/>
              <a:cs typeface="Calibri" pitchFamily="34" charset="0"/>
            </a:rPr>
            <a:t>AUTO, MRH, Garanties SANTE, GAV, ESO, Assistance-Vie, Garanties Famille, Prévoyance du Locataire</a:t>
          </a:r>
          <a:endParaRPr lang="fr-FR" sz="2000" b="1" dirty="0">
            <a:solidFill>
              <a:srgbClr val="FFC000"/>
            </a:solidFill>
            <a:latin typeface="Calibri" pitchFamily="34" charset="0"/>
            <a:cs typeface="Calibri" pitchFamily="34" charset="0"/>
          </a:endParaRPr>
        </a:p>
      </dgm:t>
    </dgm:pt>
    <dgm:pt modelId="{C76CA425-D509-4627-97C6-734136D57A39}" type="parTrans" cxnId="{E0E8F0D4-AD7F-4174-B877-D29CD112B27D}">
      <dgm:prSet/>
      <dgm:spPr/>
      <dgm:t>
        <a:bodyPr/>
        <a:lstStyle/>
        <a:p>
          <a:endParaRPr lang="fr-FR"/>
        </a:p>
      </dgm:t>
    </dgm:pt>
    <dgm:pt modelId="{E057B563-FABF-4548-9143-9CE5C36474F0}" type="sibTrans" cxnId="{E0E8F0D4-AD7F-4174-B877-D29CD112B27D}">
      <dgm:prSet/>
      <dgm:spPr/>
      <dgm:t>
        <a:bodyPr/>
        <a:lstStyle/>
        <a:p>
          <a:endParaRPr lang="fr-FR"/>
        </a:p>
      </dgm:t>
    </dgm:pt>
    <dgm:pt modelId="{741535F4-EDB8-4448-B740-859CC9E65C12}" type="pres">
      <dgm:prSet presAssocID="{3B6093A6-CB49-409B-8AAE-454A9F0CD39E}" presName="linear" presStyleCnt="0">
        <dgm:presLayoutVars>
          <dgm:dir/>
          <dgm:animLvl val="lvl"/>
          <dgm:resizeHandles val="exact"/>
        </dgm:presLayoutVars>
      </dgm:prSet>
      <dgm:spPr/>
      <dgm:t>
        <a:bodyPr/>
        <a:lstStyle/>
        <a:p>
          <a:endParaRPr lang="fr-FR"/>
        </a:p>
      </dgm:t>
    </dgm:pt>
    <dgm:pt modelId="{B20D5513-F7A2-4D3B-BA71-99CB5139AB33}" type="pres">
      <dgm:prSet presAssocID="{22299EE4-31AE-4B53-A485-01A0BD2B251E}" presName="parentLin" presStyleCnt="0"/>
      <dgm:spPr/>
    </dgm:pt>
    <dgm:pt modelId="{9E406C04-637C-4B6F-A2BA-0FB5E1A9AB73}" type="pres">
      <dgm:prSet presAssocID="{22299EE4-31AE-4B53-A485-01A0BD2B251E}" presName="parentLeftMargin" presStyleLbl="node1" presStyleIdx="0" presStyleCnt="1"/>
      <dgm:spPr/>
      <dgm:t>
        <a:bodyPr/>
        <a:lstStyle/>
        <a:p>
          <a:endParaRPr lang="fr-FR"/>
        </a:p>
      </dgm:t>
    </dgm:pt>
    <dgm:pt modelId="{3FF43754-FD3A-4D62-8B9A-E8EA8A144987}" type="pres">
      <dgm:prSet presAssocID="{22299EE4-31AE-4B53-A485-01A0BD2B251E}" presName="parentText" presStyleLbl="node1" presStyleIdx="0" presStyleCnt="1" custScaleX="124845" custScaleY="49432" custLinFactNeighborX="-13043" custLinFactNeighborY="-25073">
        <dgm:presLayoutVars>
          <dgm:chMax val="0"/>
          <dgm:bulletEnabled val="1"/>
        </dgm:presLayoutVars>
      </dgm:prSet>
      <dgm:spPr/>
      <dgm:t>
        <a:bodyPr/>
        <a:lstStyle/>
        <a:p>
          <a:endParaRPr lang="fr-FR"/>
        </a:p>
      </dgm:t>
    </dgm:pt>
    <dgm:pt modelId="{9C46B2F3-FCB3-4B4C-BC56-DE762723E133}" type="pres">
      <dgm:prSet presAssocID="{22299EE4-31AE-4B53-A485-01A0BD2B251E}" presName="negativeSpace" presStyleCnt="0"/>
      <dgm:spPr/>
    </dgm:pt>
    <dgm:pt modelId="{07093BDB-F528-4361-9755-DC4204EB0F57}" type="pres">
      <dgm:prSet presAssocID="{22299EE4-31AE-4B53-A485-01A0BD2B251E}" presName="childText" presStyleLbl="conFgAcc1" presStyleIdx="0" presStyleCnt="1" custScaleY="106160">
        <dgm:presLayoutVars>
          <dgm:bulletEnabled val="1"/>
        </dgm:presLayoutVars>
      </dgm:prSet>
      <dgm:spPr/>
      <dgm:t>
        <a:bodyPr/>
        <a:lstStyle/>
        <a:p>
          <a:endParaRPr lang="fr-FR"/>
        </a:p>
      </dgm:t>
    </dgm:pt>
  </dgm:ptLst>
  <dgm:cxnLst>
    <dgm:cxn modelId="{1CF8BA4C-4D15-4D9E-998B-14441D2054E8}" type="presOf" srcId="{3B6093A6-CB49-409B-8AAE-454A9F0CD39E}" destId="{741535F4-EDB8-4448-B740-859CC9E65C12}" srcOrd="0" destOrd="0" presId="urn:microsoft.com/office/officeart/2005/8/layout/list1"/>
    <dgm:cxn modelId="{0C6A21D4-9F3D-4913-8BD9-1F168982A22A}" type="presOf" srcId="{22299EE4-31AE-4B53-A485-01A0BD2B251E}" destId="{9E406C04-637C-4B6F-A2BA-0FB5E1A9AB73}" srcOrd="0" destOrd="0" presId="urn:microsoft.com/office/officeart/2005/8/layout/list1"/>
    <dgm:cxn modelId="{A932A22B-145C-43DD-8F54-4E0FD4072E86}" type="presOf" srcId="{22299EE4-31AE-4B53-A485-01A0BD2B251E}" destId="{3FF43754-FD3A-4D62-8B9A-E8EA8A144987}" srcOrd="1" destOrd="0" presId="urn:microsoft.com/office/officeart/2005/8/layout/list1"/>
    <dgm:cxn modelId="{E8D1C1E2-5CF6-4998-B216-670580C56095}" type="presOf" srcId="{A28C6AAD-E7B7-4242-9AAE-9057B8FA1D33}" destId="{07093BDB-F528-4361-9755-DC4204EB0F57}" srcOrd="0" destOrd="0" presId="urn:microsoft.com/office/officeart/2005/8/layout/list1"/>
    <dgm:cxn modelId="{E79C68F9-72E4-47EF-8ABC-4793C2FD6147}" srcId="{3B6093A6-CB49-409B-8AAE-454A9F0CD39E}" destId="{22299EE4-31AE-4B53-A485-01A0BD2B251E}" srcOrd="0" destOrd="0" parTransId="{02082332-11DF-4CBC-AE10-21DAD8C2C96F}" sibTransId="{2654DCEF-B64F-4CED-870E-FB83C5B06209}"/>
    <dgm:cxn modelId="{E0E8F0D4-AD7F-4174-B877-D29CD112B27D}" srcId="{22299EE4-31AE-4B53-A485-01A0BD2B251E}" destId="{A28C6AAD-E7B7-4242-9AAE-9057B8FA1D33}" srcOrd="0" destOrd="0" parTransId="{C76CA425-D509-4627-97C6-734136D57A39}" sibTransId="{E057B563-FABF-4548-9143-9CE5C36474F0}"/>
    <dgm:cxn modelId="{F35A2193-347A-41FF-B1E9-1FC587DA7C47}" type="presParOf" srcId="{741535F4-EDB8-4448-B740-859CC9E65C12}" destId="{B20D5513-F7A2-4D3B-BA71-99CB5139AB33}" srcOrd="0" destOrd="0" presId="urn:microsoft.com/office/officeart/2005/8/layout/list1"/>
    <dgm:cxn modelId="{8A4A706C-2B1D-45CF-ABE4-41A87F0843CD}" type="presParOf" srcId="{B20D5513-F7A2-4D3B-BA71-99CB5139AB33}" destId="{9E406C04-637C-4B6F-A2BA-0FB5E1A9AB73}" srcOrd="0" destOrd="0" presId="urn:microsoft.com/office/officeart/2005/8/layout/list1"/>
    <dgm:cxn modelId="{C6E4ED18-F669-4CFF-BF85-172BE1B384E3}" type="presParOf" srcId="{B20D5513-F7A2-4D3B-BA71-99CB5139AB33}" destId="{3FF43754-FD3A-4D62-8B9A-E8EA8A144987}" srcOrd="1" destOrd="0" presId="urn:microsoft.com/office/officeart/2005/8/layout/list1"/>
    <dgm:cxn modelId="{817ED7BA-0B11-4651-9352-D7BC63EEAFA0}" type="presParOf" srcId="{741535F4-EDB8-4448-B740-859CC9E65C12}" destId="{9C46B2F3-FCB3-4B4C-BC56-DE762723E133}" srcOrd="1" destOrd="0" presId="urn:microsoft.com/office/officeart/2005/8/layout/list1"/>
    <dgm:cxn modelId="{017E4FB7-372F-4898-90EC-C545E4CAA78B}" type="presParOf" srcId="{741535F4-EDB8-4448-B740-859CC9E65C12}" destId="{07093BDB-F528-4361-9755-DC4204EB0F5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6093A6-CB49-409B-8AAE-454A9F0CD39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299EE4-31AE-4B53-A485-01A0BD2B251E}">
      <dgm:prSet phldrT="[Texte]" custT="1">
        <dgm:style>
          <a:lnRef idx="0">
            <a:schemeClr val="accent1"/>
          </a:lnRef>
          <a:fillRef idx="3">
            <a:schemeClr val="accent1"/>
          </a:fillRef>
          <a:effectRef idx="3">
            <a:schemeClr val="accent1"/>
          </a:effectRef>
          <a:fontRef idx="minor">
            <a:schemeClr val="lt1"/>
          </a:fontRef>
        </dgm:style>
      </dgm:prSet>
      <dgm:spPr>
        <a:solidFill>
          <a:srgbClr val="3399FF"/>
        </a:solidFill>
      </dgm:spPr>
      <dgm:t>
        <a:bodyPr/>
        <a:lstStyle/>
        <a:p>
          <a:r>
            <a:rPr lang="fr-FR" sz="2400" b="1" dirty="0" smtClean="0">
              <a:solidFill>
                <a:schemeClr val="bg1"/>
              </a:solidFill>
              <a:latin typeface="Calibri" pitchFamily="34" charset="0"/>
              <a:cs typeface="Calibri" pitchFamily="34" charset="0"/>
            </a:rPr>
            <a:t>P : Univers épargne PLACEMENT (Moyen / Long terme)</a:t>
          </a:r>
          <a:endParaRPr lang="fr-FR" sz="2400" b="1" dirty="0">
            <a:solidFill>
              <a:schemeClr val="bg1"/>
            </a:solidFill>
            <a:latin typeface="Calibri" pitchFamily="34" charset="0"/>
            <a:cs typeface="Calibri" pitchFamily="34" charset="0"/>
          </a:endParaRPr>
        </a:p>
      </dgm:t>
    </dgm:pt>
    <dgm:pt modelId="{02082332-11DF-4CBC-AE10-21DAD8C2C96F}" type="parTrans" cxnId="{E79C68F9-72E4-47EF-8ABC-4793C2FD6147}">
      <dgm:prSet/>
      <dgm:spPr/>
      <dgm:t>
        <a:bodyPr/>
        <a:lstStyle/>
        <a:p>
          <a:endParaRPr lang="fr-FR"/>
        </a:p>
      </dgm:t>
    </dgm:pt>
    <dgm:pt modelId="{2654DCEF-B64F-4CED-870E-FB83C5B06209}" type="sibTrans" cxnId="{E79C68F9-72E4-47EF-8ABC-4793C2FD6147}">
      <dgm:prSet/>
      <dgm:spPr/>
      <dgm:t>
        <a:bodyPr/>
        <a:lstStyle/>
        <a:p>
          <a:endParaRPr lang="fr-FR"/>
        </a:p>
      </dgm:t>
    </dgm:pt>
    <dgm:pt modelId="{A28C6AAD-E7B7-4242-9AAE-9057B8FA1D33}">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r>
            <a:rPr lang="fr-FR" sz="2000" b="1" dirty="0" smtClean="0">
              <a:latin typeface="Calibri" pitchFamily="34" charset="0"/>
              <a:cs typeface="Calibri" pitchFamily="34" charset="0"/>
            </a:rPr>
            <a:t>PEL, Quadreto, PEP, CAT, SLR, PERP</a:t>
          </a:r>
          <a:endParaRPr lang="fr-FR" sz="2000" b="1" dirty="0">
            <a:latin typeface="Calibri" pitchFamily="34" charset="0"/>
            <a:cs typeface="Calibri" pitchFamily="34" charset="0"/>
          </a:endParaRPr>
        </a:p>
      </dgm:t>
    </dgm:pt>
    <dgm:pt modelId="{C76CA425-D509-4627-97C6-734136D57A39}" type="parTrans" cxnId="{E0E8F0D4-AD7F-4174-B877-D29CD112B27D}">
      <dgm:prSet/>
      <dgm:spPr/>
      <dgm:t>
        <a:bodyPr/>
        <a:lstStyle/>
        <a:p>
          <a:endParaRPr lang="fr-FR"/>
        </a:p>
      </dgm:t>
    </dgm:pt>
    <dgm:pt modelId="{E057B563-FABF-4548-9143-9CE5C36474F0}" type="sibTrans" cxnId="{E0E8F0D4-AD7F-4174-B877-D29CD112B27D}">
      <dgm:prSet/>
      <dgm:spPr/>
      <dgm:t>
        <a:bodyPr/>
        <a:lstStyle/>
        <a:p>
          <a:endParaRPr lang="fr-FR"/>
        </a:p>
      </dgm:t>
    </dgm:pt>
    <dgm:pt modelId="{048ED58B-CF67-4F3D-88C5-6C581F0569BA}">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r>
            <a:rPr lang="fr-FR" sz="2000" b="1" dirty="0" smtClean="0">
              <a:latin typeface="Calibri" pitchFamily="34" charset="0"/>
              <a:cs typeface="Calibri" pitchFamily="34" charset="0"/>
            </a:rPr>
            <a:t>Assurance-Vie : minimum 1000€ ou abonnement </a:t>
          </a:r>
          <a:endParaRPr lang="fr-FR" sz="2000" b="1" dirty="0">
            <a:latin typeface="Calibri" pitchFamily="34" charset="0"/>
            <a:cs typeface="Calibri" pitchFamily="34" charset="0"/>
          </a:endParaRPr>
        </a:p>
      </dgm:t>
    </dgm:pt>
    <dgm:pt modelId="{A397927B-9944-4FCB-8494-35519D834A98}" type="parTrans" cxnId="{D266DEE3-683F-4724-92B4-45E302033831}">
      <dgm:prSet/>
      <dgm:spPr/>
      <dgm:t>
        <a:bodyPr/>
        <a:lstStyle/>
        <a:p>
          <a:endParaRPr lang="fr-FR"/>
        </a:p>
      </dgm:t>
    </dgm:pt>
    <dgm:pt modelId="{D819746F-B561-400B-AEBB-3163F78BDD6D}" type="sibTrans" cxnId="{D266DEE3-683F-4724-92B4-45E302033831}">
      <dgm:prSet/>
      <dgm:spPr/>
      <dgm:t>
        <a:bodyPr/>
        <a:lstStyle/>
        <a:p>
          <a:endParaRPr lang="fr-FR"/>
        </a:p>
      </dgm:t>
    </dgm:pt>
    <dgm:pt modelId="{3BF4916F-E0D2-4EC9-BDFA-B5EEAB3F2705}">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r>
            <a:rPr lang="fr-FR" sz="2000" b="1" dirty="0" smtClean="0">
              <a:latin typeface="Calibri" pitchFamily="34" charset="0"/>
              <a:cs typeface="Calibri" pitchFamily="34" charset="0"/>
            </a:rPr>
            <a:t>CTO, PEA (hors PSO)</a:t>
          </a:r>
          <a:endParaRPr lang="fr-FR" sz="2000" b="1" dirty="0">
            <a:latin typeface="Calibri" pitchFamily="34" charset="0"/>
            <a:cs typeface="Calibri" pitchFamily="34" charset="0"/>
          </a:endParaRPr>
        </a:p>
      </dgm:t>
    </dgm:pt>
    <dgm:pt modelId="{7CD15CF1-35FF-4C59-9050-4D44E4B346F0}" type="parTrans" cxnId="{9CA44310-AAF0-4302-AE17-7D659E491543}">
      <dgm:prSet/>
      <dgm:spPr/>
      <dgm:t>
        <a:bodyPr/>
        <a:lstStyle/>
        <a:p>
          <a:endParaRPr lang="fr-FR"/>
        </a:p>
      </dgm:t>
    </dgm:pt>
    <dgm:pt modelId="{1B642CB1-F962-45A3-BC58-A8BB8A64CBA7}" type="sibTrans" cxnId="{9CA44310-AAF0-4302-AE17-7D659E491543}">
      <dgm:prSet/>
      <dgm:spPr/>
      <dgm:t>
        <a:bodyPr/>
        <a:lstStyle/>
        <a:p>
          <a:endParaRPr lang="fr-FR"/>
        </a:p>
      </dgm:t>
    </dgm:pt>
    <dgm:pt modelId="{1037B2F6-2A45-4753-8636-582FCD591F6C}">
      <dgm:prSet custT="1">
        <dgm:style>
          <a:lnRef idx="0">
            <a:schemeClr val="accent1"/>
          </a:lnRef>
          <a:fillRef idx="3">
            <a:schemeClr val="accent1"/>
          </a:fillRef>
          <a:effectRef idx="3">
            <a:schemeClr val="accent1"/>
          </a:effectRef>
          <a:fontRef idx="minor">
            <a:schemeClr val="lt1"/>
          </a:fontRef>
        </dgm:style>
      </dgm:prSet>
      <dgm:spPr>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dgm:spPr>
      <dgm:t>
        <a:bodyPr/>
        <a:lstStyle/>
        <a:p>
          <a:r>
            <a:rPr lang="fr-FR" sz="2000" b="1" dirty="0" smtClean="0">
              <a:latin typeface="Calibri" pitchFamily="34" charset="0"/>
              <a:cs typeface="Calibri" pitchFamily="34" charset="0"/>
            </a:rPr>
            <a:t>PSO : minimum 10 (tous support)</a:t>
          </a:r>
          <a:endParaRPr lang="fr-FR" sz="2000" b="1" dirty="0">
            <a:latin typeface="Calibri" pitchFamily="34" charset="0"/>
            <a:cs typeface="Calibri" pitchFamily="34" charset="0"/>
          </a:endParaRPr>
        </a:p>
      </dgm:t>
    </dgm:pt>
    <dgm:pt modelId="{11B538FF-5399-4865-906E-2FB611D6F7FC}" type="parTrans" cxnId="{D5ED5AFB-26FC-4457-B70E-10D7A91F3091}">
      <dgm:prSet/>
      <dgm:spPr/>
      <dgm:t>
        <a:bodyPr/>
        <a:lstStyle/>
        <a:p>
          <a:endParaRPr lang="fr-FR"/>
        </a:p>
      </dgm:t>
    </dgm:pt>
    <dgm:pt modelId="{3FBF8D93-ECCE-48EB-A56F-F54EC19C5DC3}" type="sibTrans" cxnId="{D5ED5AFB-26FC-4457-B70E-10D7A91F3091}">
      <dgm:prSet/>
      <dgm:spPr/>
      <dgm:t>
        <a:bodyPr/>
        <a:lstStyle/>
        <a:p>
          <a:endParaRPr lang="fr-FR"/>
        </a:p>
      </dgm:t>
    </dgm:pt>
    <dgm:pt modelId="{741535F4-EDB8-4448-B740-859CC9E65C12}" type="pres">
      <dgm:prSet presAssocID="{3B6093A6-CB49-409B-8AAE-454A9F0CD39E}" presName="linear" presStyleCnt="0">
        <dgm:presLayoutVars>
          <dgm:dir/>
          <dgm:animLvl val="lvl"/>
          <dgm:resizeHandles val="exact"/>
        </dgm:presLayoutVars>
      </dgm:prSet>
      <dgm:spPr/>
      <dgm:t>
        <a:bodyPr/>
        <a:lstStyle/>
        <a:p>
          <a:endParaRPr lang="fr-FR"/>
        </a:p>
      </dgm:t>
    </dgm:pt>
    <dgm:pt modelId="{B20D5513-F7A2-4D3B-BA71-99CB5139AB33}" type="pres">
      <dgm:prSet presAssocID="{22299EE4-31AE-4B53-A485-01A0BD2B251E}" presName="parentLin" presStyleCnt="0"/>
      <dgm:spPr/>
    </dgm:pt>
    <dgm:pt modelId="{9E406C04-637C-4B6F-A2BA-0FB5E1A9AB73}" type="pres">
      <dgm:prSet presAssocID="{22299EE4-31AE-4B53-A485-01A0BD2B251E}" presName="parentLeftMargin" presStyleLbl="node1" presStyleIdx="0" presStyleCnt="1"/>
      <dgm:spPr/>
      <dgm:t>
        <a:bodyPr/>
        <a:lstStyle/>
        <a:p>
          <a:endParaRPr lang="fr-FR"/>
        </a:p>
      </dgm:t>
    </dgm:pt>
    <dgm:pt modelId="{3FF43754-FD3A-4D62-8B9A-E8EA8A144987}" type="pres">
      <dgm:prSet presAssocID="{22299EE4-31AE-4B53-A485-01A0BD2B251E}" presName="parentText" presStyleLbl="node1" presStyleIdx="0" presStyleCnt="1" custScaleX="124845" custScaleY="81719" custLinFactNeighborX="-15966" custLinFactNeighborY="-20741">
        <dgm:presLayoutVars>
          <dgm:chMax val="0"/>
          <dgm:bulletEnabled val="1"/>
        </dgm:presLayoutVars>
      </dgm:prSet>
      <dgm:spPr/>
      <dgm:t>
        <a:bodyPr/>
        <a:lstStyle/>
        <a:p>
          <a:endParaRPr lang="fr-FR"/>
        </a:p>
      </dgm:t>
    </dgm:pt>
    <dgm:pt modelId="{9C46B2F3-FCB3-4B4C-BC56-DE762723E133}" type="pres">
      <dgm:prSet presAssocID="{22299EE4-31AE-4B53-A485-01A0BD2B251E}" presName="negativeSpace" presStyleCnt="0"/>
      <dgm:spPr/>
    </dgm:pt>
    <dgm:pt modelId="{07093BDB-F528-4361-9755-DC4204EB0F57}" type="pres">
      <dgm:prSet presAssocID="{22299EE4-31AE-4B53-A485-01A0BD2B251E}" presName="childText" presStyleLbl="conFgAcc1" presStyleIdx="0" presStyleCnt="1" custLinFactNeighborY="19781">
        <dgm:presLayoutVars>
          <dgm:bulletEnabled val="1"/>
        </dgm:presLayoutVars>
      </dgm:prSet>
      <dgm:spPr/>
      <dgm:t>
        <a:bodyPr/>
        <a:lstStyle/>
        <a:p>
          <a:endParaRPr lang="fr-FR"/>
        </a:p>
      </dgm:t>
    </dgm:pt>
  </dgm:ptLst>
  <dgm:cxnLst>
    <dgm:cxn modelId="{12378918-B0EA-4D81-8BEB-4A31A94024F5}" type="presOf" srcId="{1037B2F6-2A45-4753-8636-582FCD591F6C}" destId="{07093BDB-F528-4361-9755-DC4204EB0F57}" srcOrd="0" destOrd="2" presId="urn:microsoft.com/office/officeart/2005/8/layout/list1"/>
    <dgm:cxn modelId="{B9A9B330-F2F5-4C5A-8FC1-7813BF79F1F1}" type="presOf" srcId="{22299EE4-31AE-4B53-A485-01A0BD2B251E}" destId="{3FF43754-FD3A-4D62-8B9A-E8EA8A144987}" srcOrd="1" destOrd="0" presId="urn:microsoft.com/office/officeart/2005/8/layout/list1"/>
    <dgm:cxn modelId="{FF583325-906F-4A7D-BC44-557FE6621453}" type="presOf" srcId="{3BF4916F-E0D2-4EC9-BDFA-B5EEAB3F2705}" destId="{07093BDB-F528-4361-9755-DC4204EB0F57}" srcOrd="0" destOrd="1" presId="urn:microsoft.com/office/officeart/2005/8/layout/list1"/>
    <dgm:cxn modelId="{D266DEE3-683F-4724-92B4-45E302033831}" srcId="{22299EE4-31AE-4B53-A485-01A0BD2B251E}" destId="{048ED58B-CF67-4F3D-88C5-6C581F0569BA}" srcOrd="3" destOrd="0" parTransId="{A397927B-9944-4FCB-8494-35519D834A98}" sibTransId="{D819746F-B561-400B-AEBB-3163F78BDD6D}"/>
    <dgm:cxn modelId="{D5ED5AFB-26FC-4457-B70E-10D7A91F3091}" srcId="{22299EE4-31AE-4B53-A485-01A0BD2B251E}" destId="{1037B2F6-2A45-4753-8636-582FCD591F6C}" srcOrd="2" destOrd="0" parTransId="{11B538FF-5399-4865-906E-2FB611D6F7FC}" sibTransId="{3FBF8D93-ECCE-48EB-A56F-F54EC19C5DC3}"/>
    <dgm:cxn modelId="{6F48FF88-07AC-46C0-BB10-47CF9283326B}" type="presOf" srcId="{A28C6AAD-E7B7-4242-9AAE-9057B8FA1D33}" destId="{07093BDB-F528-4361-9755-DC4204EB0F57}" srcOrd="0" destOrd="0" presId="urn:microsoft.com/office/officeart/2005/8/layout/list1"/>
    <dgm:cxn modelId="{E0E8F0D4-AD7F-4174-B877-D29CD112B27D}" srcId="{22299EE4-31AE-4B53-A485-01A0BD2B251E}" destId="{A28C6AAD-E7B7-4242-9AAE-9057B8FA1D33}" srcOrd="0" destOrd="0" parTransId="{C76CA425-D509-4627-97C6-734136D57A39}" sibTransId="{E057B563-FABF-4548-9143-9CE5C36474F0}"/>
    <dgm:cxn modelId="{E79C68F9-72E4-47EF-8ABC-4793C2FD6147}" srcId="{3B6093A6-CB49-409B-8AAE-454A9F0CD39E}" destId="{22299EE4-31AE-4B53-A485-01A0BD2B251E}" srcOrd="0" destOrd="0" parTransId="{02082332-11DF-4CBC-AE10-21DAD8C2C96F}" sibTransId="{2654DCEF-B64F-4CED-870E-FB83C5B06209}"/>
    <dgm:cxn modelId="{41B1DD5F-9E86-421A-AA77-B2F51A268344}" type="presOf" srcId="{22299EE4-31AE-4B53-A485-01A0BD2B251E}" destId="{9E406C04-637C-4B6F-A2BA-0FB5E1A9AB73}" srcOrd="0" destOrd="0" presId="urn:microsoft.com/office/officeart/2005/8/layout/list1"/>
    <dgm:cxn modelId="{D675B326-9D0F-47DB-9D87-3E38ED22FEEE}" type="presOf" srcId="{048ED58B-CF67-4F3D-88C5-6C581F0569BA}" destId="{07093BDB-F528-4361-9755-DC4204EB0F57}" srcOrd="0" destOrd="3" presId="urn:microsoft.com/office/officeart/2005/8/layout/list1"/>
    <dgm:cxn modelId="{A36F9E1E-8A14-4ACE-8E02-9E7635628F17}" type="presOf" srcId="{3B6093A6-CB49-409B-8AAE-454A9F0CD39E}" destId="{741535F4-EDB8-4448-B740-859CC9E65C12}" srcOrd="0" destOrd="0" presId="urn:microsoft.com/office/officeart/2005/8/layout/list1"/>
    <dgm:cxn modelId="{9CA44310-AAF0-4302-AE17-7D659E491543}" srcId="{22299EE4-31AE-4B53-A485-01A0BD2B251E}" destId="{3BF4916F-E0D2-4EC9-BDFA-B5EEAB3F2705}" srcOrd="1" destOrd="0" parTransId="{7CD15CF1-35FF-4C59-9050-4D44E4B346F0}" sibTransId="{1B642CB1-F962-45A3-BC58-A8BB8A64CBA7}"/>
    <dgm:cxn modelId="{866A557E-5120-4347-BBE7-46042B6ACCA4}" type="presParOf" srcId="{741535F4-EDB8-4448-B740-859CC9E65C12}" destId="{B20D5513-F7A2-4D3B-BA71-99CB5139AB33}" srcOrd="0" destOrd="0" presId="urn:microsoft.com/office/officeart/2005/8/layout/list1"/>
    <dgm:cxn modelId="{BBA6A5B1-0DD1-444D-B24C-4877F17A24AF}" type="presParOf" srcId="{B20D5513-F7A2-4D3B-BA71-99CB5139AB33}" destId="{9E406C04-637C-4B6F-A2BA-0FB5E1A9AB73}" srcOrd="0" destOrd="0" presId="urn:microsoft.com/office/officeart/2005/8/layout/list1"/>
    <dgm:cxn modelId="{D6F556A4-A63B-499C-935C-6E76D3A67517}" type="presParOf" srcId="{B20D5513-F7A2-4D3B-BA71-99CB5139AB33}" destId="{3FF43754-FD3A-4D62-8B9A-E8EA8A144987}" srcOrd="1" destOrd="0" presId="urn:microsoft.com/office/officeart/2005/8/layout/list1"/>
    <dgm:cxn modelId="{EBC0A792-6898-44AB-8E7D-33F85A8ED1A9}" type="presParOf" srcId="{741535F4-EDB8-4448-B740-859CC9E65C12}" destId="{9C46B2F3-FCB3-4B4C-BC56-DE762723E133}" srcOrd="1" destOrd="0" presId="urn:microsoft.com/office/officeart/2005/8/layout/list1"/>
    <dgm:cxn modelId="{B35FAFB1-AE8E-410E-9969-46BA9D86EB78}" type="presParOf" srcId="{741535F4-EDB8-4448-B740-859CC9E65C12}" destId="{07093BDB-F528-4361-9755-DC4204EB0F57}"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BC2B5-7AF4-4DB6-916B-D1F617DBD968}">
      <dsp:nvSpPr>
        <dsp:cNvPr id="0" name=""/>
        <dsp:cNvSpPr/>
      </dsp:nvSpPr>
      <dsp:spPr>
        <a:xfrm rot="5400000">
          <a:off x="5140654" y="-2084346"/>
          <a:ext cx="1263249" cy="5432733"/>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600" b="1" kern="1200" dirty="0" smtClean="0">
              <a:solidFill>
                <a:srgbClr val="0070C0"/>
              </a:solidFill>
            </a:rPr>
            <a:t>Les 4 segments d’origine sont conservés </a:t>
          </a:r>
          <a:r>
            <a:rPr lang="fr-FR" sz="1600" kern="1200" dirty="0" smtClean="0"/>
            <a:t>: Bancarisés Principaux, Distanciés, Jeunes, Inactifs.</a:t>
          </a:r>
          <a:endParaRPr lang="fr-FR" sz="1600" kern="1200" dirty="0"/>
        </a:p>
        <a:p>
          <a:pPr marL="171450" lvl="1" indent="-171450" algn="l" defTabSz="711200">
            <a:lnSpc>
              <a:spcPct val="90000"/>
            </a:lnSpc>
            <a:spcBef>
              <a:spcPct val="0"/>
            </a:spcBef>
            <a:spcAft>
              <a:spcPct val="15000"/>
            </a:spcAft>
            <a:buChar char="••"/>
          </a:pPr>
          <a:r>
            <a:rPr lang="fr-FR" sz="1600" b="1" kern="1200" dirty="0" smtClean="0">
              <a:solidFill>
                <a:srgbClr val="0070C0"/>
              </a:solidFill>
            </a:rPr>
            <a:t>La volumétrie des segments est préservée</a:t>
          </a:r>
          <a:r>
            <a:rPr lang="fr-FR" sz="1600" kern="1200" dirty="0" smtClean="0"/>
            <a:t>.</a:t>
          </a:r>
          <a:endParaRPr lang="fr-FR" sz="1600" kern="1200" dirty="0"/>
        </a:p>
        <a:p>
          <a:pPr marL="171450" lvl="1" indent="-171450" algn="l" defTabSz="711200">
            <a:lnSpc>
              <a:spcPct val="90000"/>
            </a:lnSpc>
            <a:spcBef>
              <a:spcPct val="0"/>
            </a:spcBef>
            <a:spcAft>
              <a:spcPct val="15000"/>
            </a:spcAft>
            <a:buChar char="••"/>
          </a:pPr>
          <a:r>
            <a:rPr lang="fr-FR" sz="1600" kern="1200" dirty="0" smtClean="0"/>
            <a:t>Les périodes d’observation sont </a:t>
          </a:r>
          <a:r>
            <a:rPr lang="fr-FR" sz="1600" b="1" kern="1200" dirty="0" smtClean="0"/>
            <a:t>lissées sur 12 mois</a:t>
          </a:r>
          <a:r>
            <a:rPr lang="fr-FR" sz="1600" kern="1200" dirty="0" smtClean="0"/>
            <a:t>.</a:t>
          </a:r>
          <a:endParaRPr lang="fr-FR" sz="1600" kern="1200" dirty="0"/>
        </a:p>
      </dsp:txBody>
      <dsp:txXfrm rot="-5400000">
        <a:off x="3055913" y="62062"/>
        <a:ext cx="5371066" cy="1139915"/>
      </dsp:txXfrm>
    </dsp:sp>
    <dsp:sp modelId="{E83B553B-D6E6-4609-8874-88B14F259C8C}">
      <dsp:nvSpPr>
        <dsp:cNvPr id="0" name=""/>
        <dsp:cNvSpPr/>
      </dsp:nvSpPr>
      <dsp:spPr>
        <a:xfrm>
          <a:off x="0" y="4"/>
          <a:ext cx="3055912" cy="126403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b="1" kern="1200" dirty="0" smtClean="0"/>
            <a:t>PLUS STABLE</a:t>
          </a:r>
          <a:endParaRPr lang="fr-FR" sz="1800" b="1" kern="1200" dirty="0"/>
        </a:p>
      </dsp:txBody>
      <dsp:txXfrm>
        <a:off x="61705" y="61709"/>
        <a:ext cx="2932502" cy="1140622"/>
      </dsp:txXfrm>
    </dsp:sp>
    <dsp:sp modelId="{52AC62E8-DBC8-434D-9E3F-AD84D481129A}">
      <dsp:nvSpPr>
        <dsp:cNvPr id="0" name=""/>
        <dsp:cNvSpPr/>
      </dsp:nvSpPr>
      <dsp:spPr>
        <a:xfrm rot="5400000">
          <a:off x="5362371" y="-883602"/>
          <a:ext cx="831101" cy="5438044"/>
        </a:xfrm>
        <a:prstGeom prst="round2SameRect">
          <a:avLst/>
        </a:prstGeom>
        <a:solidFill>
          <a:schemeClr val="accent4">
            <a:tint val="40000"/>
            <a:alpha val="90000"/>
            <a:hueOff val="0"/>
            <a:satOff val="0"/>
            <a:lumOff val="4924"/>
            <a:alphaOff val="0"/>
          </a:schemeClr>
        </a:solidFill>
        <a:ln w="25400" cap="flat" cmpd="sng" algn="ctr">
          <a:solidFill>
            <a:schemeClr val="accent4">
              <a:tint val="40000"/>
              <a:alpha val="90000"/>
              <a:hueOff val="0"/>
              <a:satOff val="0"/>
              <a:lumOff val="49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600" kern="1200" dirty="0" smtClean="0"/>
            <a:t>Une activation </a:t>
          </a:r>
          <a:r>
            <a:rPr lang="fr-FR" sz="1600" b="1" kern="1200" dirty="0" smtClean="0">
              <a:solidFill>
                <a:srgbClr val="0070C0"/>
              </a:solidFill>
            </a:rPr>
            <a:t>plus centrée sur la découverte des besoins de nos clients </a:t>
          </a:r>
          <a:r>
            <a:rPr lang="fr-FR" sz="1600" kern="1200" dirty="0" smtClean="0"/>
            <a:t>avec la création de </a:t>
          </a:r>
          <a:r>
            <a:rPr lang="fr-FR" sz="1600" b="1" kern="1200" dirty="0" smtClean="0">
              <a:solidFill>
                <a:srgbClr val="0070C0"/>
              </a:solidFill>
            </a:rPr>
            <a:t>5 Univers </a:t>
          </a:r>
          <a:r>
            <a:rPr lang="fr-FR" sz="1600" kern="1200" dirty="0" smtClean="0"/>
            <a:t>: Bancarisation, Epargne Liquide, Epargne moyen et long terme, Crédits, Assurance/Prévoyance.</a:t>
          </a:r>
          <a:endParaRPr lang="fr-FR" sz="1600" kern="1200" dirty="0"/>
        </a:p>
      </dsp:txBody>
      <dsp:txXfrm rot="-5400000">
        <a:off x="3058900" y="1460440"/>
        <a:ext cx="5397473" cy="749959"/>
      </dsp:txXfrm>
    </dsp:sp>
    <dsp:sp modelId="{C868B188-CF48-45A2-838C-3EE0FDD2DEB6}">
      <dsp:nvSpPr>
        <dsp:cNvPr id="0" name=""/>
        <dsp:cNvSpPr/>
      </dsp:nvSpPr>
      <dsp:spPr>
        <a:xfrm>
          <a:off x="0" y="1296148"/>
          <a:ext cx="3058899" cy="1038877"/>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b="1" kern="1200" dirty="0" smtClean="0"/>
            <a:t>PLUS PERTINENTE</a:t>
          </a:r>
          <a:endParaRPr lang="fr-FR" sz="1800" b="1" kern="1200" dirty="0"/>
        </a:p>
      </dsp:txBody>
      <dsp:txXfrm>
        <a:off x="50714" y="1346862"/>
        <a:ext cx="2957471" cy="937449"/>
      </dsp:txXfrm>
    </dsp:sp>
    <dsp:sp modelId="{2206C823-CCCB-41C8-9F0D-DB8523D63BA5}">
      <dsp:nvSpPr>
        <dsp:cNvPr id="0" name=""/>
        <dsp:cNvSpPr/>
      </dsp:nvSpPr>
      <dsp:spPr>
        <a:xfrm rot="5400000">
          <a:off x="5362371" y="207218"/>
          <a:ext cx="831101" cy="5438044"/>
        </a:xfrm>
        <a:prstGeom prst="round2SameRect">
          <a:avLst/>
        </a:prstGeom>
        <a:solidFill>
          <a:schemeClr val="accent4">
            <a:tint val="40000"/>
            <a:alpha val="90000"/>
            <a:hueOff val="0"/>
            <a:satOff val="0"/>
            <a:lumOff val="9848"/>
            <a:alphaOff val="0"/>
          </a:schemeClr>
        </a:solidFill>
        <a:ln w="25400" cap="flat" cmpd="sng" algn="ctr">
          <a:solidFill>
            <a:schemeClr val="accent4">
              <a:tint val="40000"/>
              <a:alpha val="90000"/>
              <a:hueOff val="0"/>
              <a:satOff val="0"/>
              <a:lumOff val="98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600" b="1" kern="1200" dirty="0" smtClean="0"/>
            <a:t>Les </a:t>
          </a:r>
          <a:r>
            <a:rPr lang="fr-FR" sz="1600" b="1" kern="1200" dirty="0" smtClean="0">
              <a:solidFill>
                <a:srgbClr val="0070C0"/>
              </a:solidFill>
            </a:rPr>
            <a:t>Univers de besoins manquants seront lisibles </a:t>
          </a:r>
          <a:r>
            <a:rPr lang="fr-FR" sz="1600" kern="1200" dirty="0" smtClean="0"/>
            <a:t>sur le poste de travail. </a:t>
          </a:r>
          <a:endParaRPr lang="fr-FR" sz="1600" kern="1200" dirty="0"/>
        </a:p>
      </dsp:txBody>
      <dsp:txXfrm rot="-5400000">
        <a:off x="3058900" y="2551261"/>
        <a:ext cx="5397473" cy="749959"/>
      </dsp:txXfrm>
    </dsp:sp>
    <dsp:sp modelId="{EB9F0CAD-51F2-4AA0-8E76-4FA34DCA1622}">
      <dsp:nvSpPr>
        <dsp:cNvPr id="0" name=""/>
        <dsp:cNvSpPr/>
      </dsp:nvSpPr>
      <dsp:spPr>
        <a:xfrm>
          <a:off x="0" y="2406801"/>
          <a:ext cx="3058899" cy="1038877"/>
        </a:xfrm>
        <a:prstGeom prst="roundRect">
          <a:avLst/>
        </a:prstGeom>
        <a:solidFill>
          <a:srgbClr val="66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b="1" kern="1200" dirty="0" smtClean="0"/>
            <a:t>PLUS OPERATIONNELLE </a:t>
          </a:r>
          <a:endParaRPr lang="fr-FR" sz="1800" b="1" kern="1200" dirty="0"/>
        </a:p>
      </dsp:txBody>
      <dsp:txXfrm>
        <a:off x="50714" y="2457515"/>
        <a:ext cx="2957471" cy="937449"/>
      </dsp:txXfrm>
    </dsp:sp>
    <dsp:sp modelId="{E24CF33C-E0CB-41C0-9BF5-E8F09C9C63C0}">
      <dsp:nvSpPr>
        <dsp:cNvPr id="0" name=""/>
        <dsp:cNvSpPr/>
      </dsp:nvSpPr>
      <dsp:spPr>
        <a:xfrm rot="5400000">
          <a:off x="5362371" y="1298039"/>
          <a:ext cx="831101" cy="5438044"/>
        </a:xfrm>
        <a:prstGeom prst="round2SameRect">
          <a:avLst/>
        </a:prstGeom>
        <a:solidFill>
          <a:schemeClr val="accent4">
            <a:tint val="40000"/>
            <a:alpha val="90000"/>
            <a:hueOff val="0"/>
            <a:satOff val="0"/>
            <a:lumOff val="14772"/>
            <a:alphaOff val="0"/>
          </a:schemeClr>
        </a:solidFill>
        <a:ln w="25400" cap="flat" cmpd="sng" algn="ctr">
          <a:solidFill>
            <a:schemeClr val="accent4">
              <a:tint val="40000"/>
              <a:alpha val="90000"/>
              <a:hueOff val="0"/>
              <a:satOff val="0"/>
              <a:lumOff val="1477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600" kern="1200" dirty="0" smtClean="0"/>
            <a:t>Le nombre de critères déclenchant demande </a:t>
          </a:r>
          <a:r>
            <a:rPr lang="fr-FR" sz="1600" b="1" kern="1200" dirty="0" smtClean="0">
              <a:solidFill>
                <a:srgbClr val="0070C0"/>
              </a:solidFill>
            </a:rPr>
            <a:t>une découverte plus large des besoins de nos clients</a:t>
          </a:r>
          <a:endParaRPr lang="fr-FR" sz="1600" b="1" kern="1200" dirty="0">
            <a:solidFill>
              <a:srgbClr val="0070C0"/>
            </a:solidFill>
          </a:endParaRPr>
        </a:p>
        <a:p>
          <a:pPr marL="171450" lvl="1" indent="-171450" algn="l" defTabSz="711200">
            <a:lnSpc>
              <a:spcPct val="90000"/>
            </a:lnSpc>
            <a:spcBef>
              <a:spcPct val="0"/>
            </a:spcBef>
            <a:spcAft>
              <a:spcPct val="15000"/>
            </a:spcAft>
            <a:buChar char="••"/>
          </a:pPr>
          <a:r>
            <a:rPr lang="fr-FR" sz="1600" b="1" kern="1200" dirty="0" smtClean="0"/>
            <a:t>Des critères qualitatifs sont intégrés </a:t>
          </a:r>
          <a:r>
            <a:rPr lang="fr-FR" sz="1600" kern="1200" dirty="0" smtClean="0"/>
            <a:t>(seuil minimum de détention, d’encours, …).</a:t>
          </a:r>
          <a:endParaRPr lang="fr-FR" sz="1600" kern="1200" dirty="0"/>
        </a:p>
      </dsp:txBody>
      <dsp:txXfrm rot="-5400000">
        <a:off x="3058900" y="3642082"/>
        <a:ext cx="5397473" cy="749959"/>
      </dsp:txXfrm>
    </dsp:sp>
    <dsp:sp modelId="{D292D90B-9D94-4E9D-B15C-322096784E3B}">
      <dsp:nvSpPr>
        <dsp:cNvPr id="0" name=""/>
        <dsp:cNvSpPr/>
      </dsp:nvSpPr>
      <dsp:spPr>
        <a:xfrm>
          <a:off x="0" y="3497622"/>
          <a:ext cx="3058899" cy="1038877"/>
        </a:xfrm>
        <a:prstGeom prst="roundRect">
          <a:avLst/>
        </a:prstGeom>
        <a:solidFill>
          <a:srgbClr val="99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b="1" kern="1200" dirty="0" smtClean="0"/>
            <a:t>PLUS EXIGEANTE</a:t>
          </a:r>
          <a:endParaRPr lang="fr-FR" sz="1800" b="1" kern="1200" dirty="0"/>
        </a:p>
      </dsp:txBody>
      <dsp:txXfrm>
        <a:off x="50714" y="3548336"/>
        <a:ext cx="2957471" cy="937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93BDB-F528-4361-9755-DC4204EB0F57}">
      <dsp:nvSpPr>
        <dsp:cNvPr id="0" name=""/>
        <dsp:cNvSpPr/>
      </dsp:nvSpPr>
      <dsp:spPr>
        <a:xfrm>
          <a:off x="0" y="216024"/>
          <a:ext cx="8496944" cy="2712937"/>
        </a:xfrm>
        <a:prstGeom prst="rect">
          <a:avLst/>
        </a:prstGeom>
        <a:gradFill flip="none" rotWithShape="0">
          <a:gsLst>
            <a:gs pos="0">
              <a:schemeClr val="accent1">
                <a:shade val="51000"/>
                <a:satMod val="130000"/>
              </a:schemeClr>
            </a:gs>
            <a:gs pos="80000">
              <a:schemeClr val="accent1">
                <a:shade val="93000"/>
                <a:satMod val="130000"/>
              </a:schemeClr>
            </a:gs>
            <a:gs pos="100000">
              <a:schemeClr val="accent1">
                <a:shade val="94000"/>
                <a:satMod val="135000"/>
              </a:schemeClr>
            </a:gs>
          </a:gsLst>
          <a:lin ang="54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659457" tIns="1353820" rIns="659457" bIns="142240" numCol="1" spcCol="1270" anchor="t" anchorCtr="0">
          <a:noAutofit/>
        </a:bodyPr>
        <a:lstStyle/>
        <a:p>
          <a:pPr marL="228600" lvl="1" indent="-228600" algn="just" defTabSz="889000">
            <a:lnSpc>
              <a:spcPct val="90000"/>
            </a:lnSpc>
            <a:spcBef>
              <a:spcPct val="0"/>
            </a:spcBef>
            <a:spcAft>
              <a:spcPct val="15000"/>
            </a:spcAft>
            <a:buChar char="••"/>
          </a:pPr>
          <a:endParaRPr lang="fr-FR" sz="2000" b="1" kern="1200" dirty="0">
            <a:latin typeface="Calibri" pitchFamily="34" charset="0"/>
            <a:cs typeface="Calibri" pitchFamily="34" charset="0"/>
          </a:endParaRPr>
        </a:p>
        <a:p>
          <a:pPr marL="228600" lvl="1" indent="-228600" algn="just" defTabSz="889000">
            <a:lnSpc>
              <a:spcPct val="90000"/>
            </a:lnSpc>
            <a:spcBef>
              <a:spcPct val="0"/>
            </a:spcBef>
            <a:spcAft>
              <a:spcPct val="15000"/>
            </a:spcAft>
            <a:buChar char="••"/>
          </a:pPr>
          <a:r>
            <a:rPr lang="fr-FR" sz="2000" b="1" kern="1200" dirty="0" smtClean="0">
              <a:solidFill>
                <a:srgbClr val="7030A0"/>
              </a:solidFill>
              <a:latin typeface="Calibri" pitchFamily="34" charset="0"/>
              <a:cs typeface="Calibri" pitchFamily="34" charset="0"/>
            </a:rPr>
            <a:t>Carte bancaire active : moyenne mensuelle ≥ 5 opérations CB débitrices sur les 3 derniers mois ou depuis l’arrivée du client.</a:t>
          </a:r>
          <a:endParaRPr lang="fr-FR" sz="2000" b="1" kern="1200" dirty="0">
            <a:solidFill>
              <a:srgbClr val="7030A0"/>
            </a:solidFill>
            <a:latin typeface="Calibri" pitchFamily="34" charset="0"/>
            <a:cs typeface="Calibri" pitchFamily="34" charset="0"/>
          </a:endParaRPr>
        </a:p>
        <a:p>
          <a:pPr marL="228600" lvl="1" indent="-228600" algn="just" defTabSz="889000">
            <a:lnSpc>
              <a:spcPct val="90000"/>
            </a:lnSpc>
            <a:spcBef>
              <a:spcPct val="0"/>
            </a:spcBef>
            <a:spcAft>
              <a:spcPct val="15000"/>
            </a:spcAft>
            <a:buChar char="••"/>
          </a:pPr>
          <a:endParaRPr lang="fr-FR" sz="2000" b="1" kern="1200" dirty="0" smtClean="0">
            <a:latin typeface="Calibri" pitchFamily="34" charset="0"/>
            <a:cs typeface="Calibri" pitchFamily="34" charset="0"/>
          </a:endParaRPr>
        </a:p>
      </dsp:txBody>
      <dsp:txXfrm>
        <a:off x="0" y="216024"/>
        <a:ext cx="8496944" cy="2712937"/>
      </dsp:txXfrm>
    </dsp:sp>
    <dsp:sp modelId="{3FF43754-FD3A-4D62-8B9A-E8EA8A144987}">
      <dsp:nvSpPr>
        <dsp:cNvPr id="0" name=""/>
        <dsp:cNvSpPr/>
      </dsp:nvSpPr>
      <dsp:spPr>
        <a:xfrm>
          <a:off x="535668" y="0"/>
          <a:ext cx="7425606" cy="894966"/>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4815" tIns="0" rIns="224815" bIns="0" numCol="1" spcCol="1270" anchor="ctr" anchorCtr="0">
          <a:noAutofit/>
        </a:bodyPr>
        <a:lstStyle/>
        <a:p>
          <a:pPr lvl="0" algn="just" defTabSz="1066800">
            <a:lnSpc>
              <a:spcPct val="90000"/>
            </a:lnSpc>
            <a:spcBef>
              <a:spcPct val="0"/>
            </a:spcBef>
            <a:spcAft>
              <a:spcPct val="35000"/>
            </a:spcAft>
          </a:pPr>
          <a:r>
            <a:rPr lang="fr-FR" sz="2400" b="1" kern="1200" dirty="0" smtClean="0">
              <a:solidFill>
                <a:schemeClr val="bg1"/>
              </a:solidFill>
              <a:latin typeface="Calibri" pitchFamily="34" charset="0"/>
              <a:cs typeface="Calibri" pitchFamily="34" charset="0"/>
            </a:rPr>
            <a:t>B : Univers BANCARISATION</a:t>
          </a:r>
          <a:endParaRPr lang="fr-FR" sz="2400" b="1" kern="1200" dirty="0">
            <a:solidFill>
              <a:schemeClr val="bg1"/>
            </a:solidFill>
            <a:latin typeface="Calibri" pitchFamily="34" charset="0"/>
            <a:cs typeface="Calibri" pitchFamily="34" charset="0"/>
          </a:endParaRPr>
        </a:p>
      </dsp:txBody>
      <dsp:txXfrm>
        <a:off x="579357" y="43689"/>
        <a:ext cx="7338228" cy="8075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93BDB-F528-4361-9755-DC4204EB0F57}">
      <dsp:nvSpPr>
        <dsp:cNvPr id="0" name=""/>
        <dsp:cNvSpPr/>
      </dsp:nvSpPr>
      <dsp:spPr>
        <a:xfrm>
          <a:off x="0" y="350446"/>
          <a:ext cx="8424936" cy="2405812"/>
        </a:xfrm>
        <a:prstGeom prst="rect">
          <a:avLst/>
        </a:prstGeom>
        <a:gradFill flip="none" rotWithShape="0">
          <a:gsLst>
            <a:gs pos="0">
              <a:schemeClr val="accent1">
                <a:shade val="51000"/>
                <a:satMod val="130000"/>
              </a:schemeClr>
            </a:gs>
            <a:gs pos="80000">
              <a:schemeClr val="accent1">
                <a:shade val="93000"/>
                <a:satMod val="130000"/>
              </a:schemeClr>
            </a:gs>
            <a:gs pos="100000">
              <a:schemeClr val="accent1">
                <a:shade val="94000"/>
                <a:satMod val="135000"/>
              </a:schemeClr>
            </a:gs>
          </a:gsLst>
          <a:lin ang="54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653869" tIns="1353820" rIns="653869" bIns="142240" numCol="1" spcCol="1270" anchor="t" anchorCtr="0">
          <a:noAutofit/>
        </a:bodyPr>
        <a:lstStyle/>
        <a:p>
          <a:pPr marL="228600" lvl="1" indent="-228600" algn="just" defTabSz="889000">
            <a:lnSpc>
              <a:spcPct val="90000"/>
            </a:lnSpc>
            <a:spcBef>
              <a:spcPct val="0"/>
            </a:spcBef>
            <a:spcAft>
              <a:spcPct val="15000"/>
            </a:spcAft>
            <a:buChar char="••"/>
          </a:pPr>
          <a:r>
            <a:rPr lang="fr-FR" sz="2000" b="1" kern="1200" dirty="0" smtClean="0">
              <a:solidFill>
                <a:srgbClr val="00B0F0"/>
              </a:solidFill>
              <a:latin typeface="Calibri" pitchFamily="34" charset="0"/>
              <a:cs typeface="Calibri" pitchFamily="34" charset="0"/>
            </a:rPr>
            <a:t>Livret A, Livret B, LEP, LDD, L10-12, Livret Jeune, CEL</a:t>
          </a:r>
          <a:endParaRPr lang="fr-FR" sz="2000" b="1" kern="1200" dirty="0">
            <a:solidFill>
              <a:srgbClr val="00B0F0"/>
            </a:solidFill>
            <a:latin typeface="Calibri" pitchFamily="34" charset="0"/>
            <a:cs typeface="Calibri" pitchFamily="34" charset="0"/>
          </a:endParaRPr>
        </a:p>
        <a:p>
          <a:pPr marL="228600" lvl="1" indent="-228600" algn="just" defTabSz="889000">
            <a:lnSpc>
              <a:spcPct val="90000"/>
            </a:lnSpc>
            <a:spcBef>
              <a:spcPct val="0"/>
            </a:spcBef>
            <a:spcAft>
              <a:spcPct val="15000"/>
            </a:spcAft>
            <a:buChar char="••"/>
          </a:pPr>
          <a:r>
            <a:rPr lang="fr-FR" sz="2000" b="1" kern="1200" dirty="0" smtClean="0">
              <a:solidFill>
                <a:srgbClr val="FF0000"/>
              </a:solidFill>
              <a:latin typeface="Calibri" pitchFamily="34" charset="0"/>
              <a:cs typeface="Calibri" pitchFamily="34" charset="0"/>
            </a:rPr>
            <a:t>ET</a:t>
          </a:r>
          <a:r>
            <a:rPr lang="fr-FR" sz="2000" b="1" kern="1200" dirty="0" smtClean="0">
              <a:solidFill>
                <a:srgbClr val="00B0F0"/>
              </a:solidFill>
              <a:latin typeface="Calibri" pitchFamily="34" charset="0"/>
              <a:cs typeface="Calibri" pitchFamily="34" charset="0"/>
            </a:rPr>
            <a:t> avec un minimum 100€ sur le total des produits de la famille OU abonnement*</a:t>
          </a:r>
          <a:endParaRPr lang="fr-FR" sz="2000" b="1" kern="1200" dirty="0">
            <a:solidFill>
              <a:srgbClr val="00B0F0"/>
            </a:solidFill>
            <a:latin typeface="Calibri" pitchFamily="34" charset="0"/>
            <a:cs typeface="Calibri" pitchFamily="34" charset="0"/>
          </a:endParaRPr>
        </a:p>
      </dsp:txBody>
      <dsp:txXfrm>
        <a:off x="0" y="350446"/>
        <a:ext cx="8424936" cy="2405812"/>
      </dsp:txXfrm>
    </dsp:sp>
    <dsp:sp modelId="{3FF43754-FD3A-4D62-8B9A-E8EA8A144987}">
      <dsp:nvSpPr>
        <dsp:cNvPr id="0" name=""/>
        <dsp:cNvSpPr/>
      </dsp:nvSpPr>
      <dsp:spPr>
        <a:xfrm>
          <a:off x="432047" y="0"/>
          <a:ext cx="7362677" cy="848896"/>
        </a:xfrm>
        <a:prstGeom prst="roundRect">
          <a:avLst/>
        </a:prstGeom>
        <a:solidFill>
          <a:srgbClr val="33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2910" tIns="0" rIns="222910" bIns="0" numCol="1" spcCol="1270" anchor="ctr" anchorCtr="0">
          <a:noAutofit/>
        </a:bodyPr>
        <a:lstStyle/>
        <a:p>
          <a:pPr lvl="0" algn="just" defTabSz="1066800">
            <a:lnSpc>
              <a:spcPct val="90000"/>
            </a:lnSpc>
            <a:spcBef>
              <a:spcPct val="0"/>
            </a:spcBef>
            <a:spcAft>
              <a:spcPct val="35000"/>
            </a:spcAft>
          </a:pPr>
          <a:r>
            <a:rPr lang="fr-FR" sz="2400" b="1" kern="1200" dirty="0" smtClean="0">
              <a:solidFill>
                <a:schemeClr val="bg1"/>
              </a:solidFill>
              <a:latin typeface="Calibri" pitchFamily="34" charset="0"/>
              <a:cs typeface="Calibri" pitchFamily="34" charset="0"/>
            </a:rPr>
            <a:t>E : Univers Epargne Liquide </a:t>
          </a:r>
          <a:r>
            <a:rPr lang="fr-FR" sz="2000" b="0" kern="1200" dirty="0" smtClean="0">
              <a:solidFill>
                <a:schemeClr val="bg1"/>
              </a:solidFill>
              <a:latin typeface="Calibri" pitchFamily="34" charset="0"/>
              <a:cs typeface="Calibri" pitchFamily="34" charset="0"/>
            </a:rPr>
            <a:t>(court terme)</a:t>
          </a:r>
          <a:endParaRPr lang="fr-FR" sz="2000" b="0" kern="1200" dirty="0">
            <a:solidFill>
              <a:schemeClr val="bg1"/>
            </a:solidFill>
            <a:latin typeface="Calibri" pitchFamily="34" charset="0"/>
            <a:cs typeface="Calibri" pitchFamily="34" charset="0"/>
          </a:endParaRPr>
        </a:p>
      </dsp:txBody>
      <dsp:txXfrm>
        <a:off x="473487" y="41440"/>
        <a:ext cx="7279797" cy="7660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93BDB-F528-4361-9755-DC4204EB0F57}">
      <dsp:nvSpPr>
        <dsp:cNvPr id="0" name=""/>
        <dsp:cNvSpPr/>
      </dsp:nvSpPr>
      <dsp:spPr>
        <a:xfrm>
          <a:off x="0" y="622887"/>
          <a:ext cx="8424936" cy="2354625"/>
        </a:xfrm>
        <a:prstGeom prst="rect">
          <a:avLst/>
        </a:prstGeom>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653869" tIns="1353820" rIns="653869" bIns="142240" numCol="1" spcCol="1270" anchor="t" anchorCtr="0">
          <a:noAutofit/>
        </a:bodyPr>
        <a:lstStyle/>
        <a:p>
          <a:pPr marL="228600" lvl="1" indent="-228600" algn="l" defTabSz="889000">
            <a:lnSpc>
              <a:spcPct val="90000"/>
            </a:lnSpc>
            <a:spcBef>
              <a:spcPct val="0"/>
            </a:spcBef>
            <a:spcAft>
              <a:spcPct val="15000"/>
            </a:spcAft>
            <a:buChar char="••"/>
          </a:pPr>
          <a:r>
            <a:rPr lang="fr-FR" sz="2000" b="1" kern="1200" dirty="0" smtClean="0">
              <a:solidFill>
                <a:srgbClr val="0070C0"/>
              </a:solidFill>
              <a:latin typeface="Calibri" pitchFamily="34" charset="0"/>
              <a:cs typeface="Calibri" pitchFamily="34" charset="0"/>
            </a:rPr>
            <a:t>PEL, Quadreto, PEP, CAT, SLR, PERP, CTO, PEA, Parts Sociales (minimum 10), Assurance-Vie (minimum 1 000€ ou abonnement*)</a:t>
          </a:r>
          <a:endParaRPr lang="fr-FR" sz="2000" b="1" kern="1200" dirty="0">
            <a:latin typeface="Calibri" pitchFamily="34" charset="0"/>
            <a:cs typeface="Calibri" pitchFamily="34" charset="0"/>
          </a:endParaRPr>
        </a:p>
      </dsp:txBody>
      <dsp:txXfrm>
        <a:off x="0" y="622887"/>
        <a:ext cx="8424936" cy="2354625"/>
      </dsp:txXfrm>
    </dsp:sp>
    <dsp:sp modelId="{3FF43754-FD3A-4D62-8B9A-E8EA8A144987}">
      <dsp:nvSpPr>
        <dsp:cNvPr id="0" name=""/>
        <dsp:cNvSpPr/>
      </dsp:nvSpPr>
      <dsp:spPr>
        <a:xfrm>
          <a:off x="432047" y="297574"/>
          <a:ext cx="7362677" cy="912427"/>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2910" tIns="0" rIns="222910" bIns="0" numCol="1" spcCol="1270" anchor="ctr" anchorCtr="0">
          <a:noAutofit/>
        </a:bodyPr>
        <a:lstStyle/>
        <a:p>
          <a:pPr lvl="0" algn="just" defTabSz="1066800">
            <a:lnSpc>
              <a:spcPct val="90000"/>
            </a:lnSpc>
            <a:spcBef>
              <a:spcPct val="0"/>
            </a:spcBef>
            <a:spcAft>
              <a:spcPct val="35000"/>
            </a:spcAft>
          </a:pPr>
          <a:r>
            <a:rPr lang="fr-FR" sz="2400" b="1" kern="1200" dirty="0" smtClean="0">
              <a:solidFill>
                <a:schemeClr val="bg1"/>
              </a:solidFill>
              <a:latin typeface="Calibri" pitchFamily="34" charset="0"/>
              <a:cs typeface="Calibri" pitchFamily="34" charset="0"/>
            </a:rPr>
            <a:t>P : Univers épargne PLACEMENT </a:t>
          </a:r>
          <a:r>
            <a:rPr lang="fr-FR" sz="2000" b="0" kern="1200" dirty="0" smtClean="0">
              <a:solidFill>
                <a:schemeClr val="bg1"/>
              </a:solidFill>
              <a:latin typeface="Calibri" pitchFamily="34" charset="0"/>
              <a:cs typeface="Calibri" pitchFamily="34" charset="0"/>
            </a:rPr>
            <a:t>(Moyen / Long terme)</a:t>
          </a:r>
          <a:endParaRPr lang="fr-FR" sz="2400" b="0" kern="1200" dirty="0">
            <a:solidFill>
              <a:schemeClr val="bg1"/>
            </a:solidFill>
            <a:latin typeface="Calibri" pitchFamily="34" charset="0"/>
            <a:cs typeface="Calibri" pitchFamily="34" charset="0"/>
          </a:endParaRPr>
        </a:p>
      </dsp:txBody>
      <dsp:txXfrm>
        <a:off x="476588" y="342115"/>
        <a:ext cx="7273595" cy="8233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93BDB-F528-4361-9755-DC4204EB0F57}">
      <dsp:nvSpPr>
        <dsp:cNvPr id="0" name=""/>
        <dsp:cNvSpPr/>
      </dsp:nvSpPr>
      <dsp:spPr>
        <a:xfrm>
          <a:off x="0" y="444912"/>
          <a:ext cx="8139432" cy="2342255"/>
        </a:xfrm>
        <a:prstGeom prst="rect">
          <a:avLst/>
        </a:prstGeom>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path path="circle">
            <a:fillToRect l="100000" b="100000"/>
          </a:path>
          <a:tileRect t="-100000" r="-10000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653869" tIns="374904" rIns="653869" bIns="142240" numCol="1" spcCol="1270" anchor="t" anchorCtr="0">
          <a:noAutofit/>
        </a:bodyPr>
        <a:lstStyle/>
        <a:p>
          <a:pPr marL="228600" lvl="1" indent="-228600" algn="just" defTabSz="889000">
            <a:lnSpc>
              <a:spcPct val="90000"/>
            </a:lnSpc>
            <a:spcBef>
              <a:spcPct val="0"/>
            </a:spcBef>
            <a:spcAft>
              <a:spcPct val="15000"/>
            </a:spcAft>
            <a:buChar char="••"/>
          </a:pPr>
          <a:endParaRPr lang="fr-FR" sz="2000" b="1" kern="1200" dirty="0">
            <a:latin typeface="Calibri" pitchFamily="34" charset="0"/>
            <a:cs typeface="Calibri" pitchFamily="34" charset="0"/>
          </a:endParaRPr>
        </a:p>
        <a:p>
          <a:pPr marL="228600" lvl="1" indent="-228600" algn="just" defTabSz="889000">
            <a:lnSpc>
              <a:spcPct val="90000"/>
            </a:lnSpc>
            <a:spcBef>
              <a:spcPct val="0"/>
            </a:spcBef>
            <a:spcAft>
              <a:spcPct val="15000"/>
            </a:spcAft>
            <a:buChar char="••"/>
          </a:pPr>
          <a:endParaRPr lang="fr-FR" sz="2000" b="1" kern="1200" dirty="0">
            <a:latin typeface="Calibri" pitchFamily="34" charset="0"/>
            <a:cs typeface="Calibri" pitchFamily="34" charset="0"/>
          </a:endParaRPr>
        </a:p>
        <a:p>
          <a:pPr marL="228600" lvl="1" indent="-228600" algn="just" defTabSz="889000">
            <a:lnSpc>
              <a:spcPct val="90000"/>
            </a:lnSpc>
            <a:spcBef>
              <a:spcPct val="0"/>
            </a:spcBef>
            <a:spcAft>
              <a:spcPct val="15000"/>
            </a:spcAft>
            <a:buChar char="••"/>
          </a:pPr>
          <a:endParaRPr lang="fr-FR" sz="2000" b="1" kern="1200" dirty="0">
            <a:latin typeface="Calibri" pitchFamily="34" charset="0"/>
            <a:cs typeface="Calibri" pitchFamily="34" charset="0"/>
          </a:endParaRPr>
        </a:p>
        <a:p>
          <a:pPr marL="228600" lvl="1" indent="-228600" algn="just" defTabSz="889000">
            <a:lnSpc>
              <a:spcPct val="90000"/>
            </a:lnSpc>
            <a:spcBef>
              <a:spcPct val="0"/>
            </a:spcBef>
            <a:spcAft>
              <a:spcPct val="15000"/>
            </a:spcAft>
            <a:buChar char="••"/>
          </a:pPr>
          <a:r>
            <a:rPr lang="fr-FR" sz="2000" b="1" kern="1200" dirty="0" smtClean="0">
              <a:solidFill>
                <a:srgbClr val="00B050"/>
              </a:solidFill>
              <a:latin typeface="Calibri" pitchFamily="34" charset="0"/>
              <a:cs typeface="Calibri" pitchFamily="34" charset="0"/>
            </a:rPr>
            <a:t>Crédit Consommation, prêts travaux, réserve IZICARTE (avec réserve utilisée au moins 1 fois sur les 12 derniers mois), crédit immobilier, PTZ</a:t>
          </a:r>
          <a:r>
            <a:rPr lang="fr-FR" sz="2000" b="1" kern="1200" dirty="0" smtClean="0">
              <a:latin typeface="Calibri" pitchFamily="34" charset="0"/>
              <a:cs typeface="Calibri" pitchFamily="34" charset="0"/>
            </a:rPr>
            <a:t>.</a:t>
          </a:r>
          <a:endParaRPr lang="fr-FR" sz="2000" b="1" kern="1200" dirty="0">
            <a:latin typeface="Calibri" pitchFamily="34" charset="0"/>
            <a:cs typeface="Calibri" pitchFamily="34" charset="0"/>
          </a:endParaRPr>
        </a:p>
      </dsp:txBody>
      <dsp:txXfrm>
        <a:off x="0" y="444912"/>
        <a:ext cx="8139432" cy="2342255"/>
      </dsp:txXfrm>
    </dsp:sp>
    <dsp:sp modelId="{3FF43754-FD3A-4D62-8B9A-E8EA8A144987}">
      <dsp:nvSpPr>
        <dsp:cNvPr id="0" name=""/>
        <dsp:cNvSpPr/>
      </dsp:nvSpPr>
      <dsp:spPr>
        <a:xfrm>
          <a:off x="420835" y="1254"/>
          <a:ext cx="7355487" cy="749192"/>
        </a:xfrm>
        <a:prstGeom prst="round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22910" tIns="0" rIns="222910" bIns="0" numCol="1" spcCol="1270" anchor="ctr" anchorCtr="0">
          <a:noAutofit/>
        </a:bodyPr>
        <a:lstStyle/>
        <a:p>
          <a:pPr lvl="0" algn="just" defTabSz="1066800">
            <a:lnSpc>
              <a:spcPct val="90000"/>
            </a:lnSpc>
            <a:spcBef>
              <a:spcPct val="0"/>
            </a:spcBef>
            <a:spcAft>
              <a:spcPct val="35000"/>
            </a:spcAft>
          </a:pPr>
          <a:r>
            <a:rPr lang="fr-FR" sz="2400" b="1" kern="1200" dirty="0" smtClean="0">
              <a:solidFill>
                <a:schemeClr val="tx2"/>
              </a:solidFill>
              <a:latin typeface="Calibri" pitchFamily="34" charset="0"/>
              <a:cs typeface="Calibri" pitchFamily="34" charset="0"/>
            </a:rPr>
            <a:t>C : Univers CREDIT</a:t>
          </a:r>
          <a:endParaRPr lang="fr-FR" sz="2400" b="1" kern="1200" dirty="0">
            <a:solidFill>
              <a:schemeClr val="tx2"/>
            </a:solidFill>
            <a:latin typeface="Calibri" pitchFamily="34" charset="0"/>
            <a:cs typeface="Calibri" pitchFamily="34" charset="0"/>
          </a:endParaRPr>
        </a:p>
      </dsp:txBody>
      <dsp:txXfrm>
        <a:off x="457408" y="37827"/>
        <a:ext cx="7282341" cy="6760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93BDB-F528-4361-9755-DC4204EB0F57}">
      <dsp:nvSpPr>
        <dsp:cNvPr id="0" name=""/>
        <dsp:cNvSpPr/>
      </dsp:nvSpPr>
      <dsp:spPr>
        <a:xfrm>
          <a:off x="0" y="686216"/>
          <a:ext cx="8280919" cy="2227966"/>
        </a:xfrm>
        <a:prstGeom prst="rect">
          <a:avLst/>
        </a:prstGeom>
        <a:gradFill flip="none"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81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642691" tIns="1353820" rIns="642691" bIns="142240" numCol="1" spcCol="1270" anchor="t" anchorCtr="0">
          <a:noAutofit/>
        </a:bodyPr>
        <a:lstStyle/>
        <a:p>
          <a:pPr marL="228600" lvl="1" indent="-228600" algn="l" defTabSz="889000">
            <a:lnSpc>
              <a:spcPct val="90000"/>
            </a:lnSpc>
            <a:spcBef>
              <a:spcPct val="0"/>
            </a:spcBef>
            <a:spcAft>
              <a:spcPct val="15000"/>
            </a:spcAft>
            <a:buChar char="••"/>
          </a:pPr>
          <a:r>
            <a:rPr lang="fr-FR" sz="2000" b="1" kern="1200" dirty="0" smtClean="0">
              <a:solidFill>
                <a:srgbClr val="FFC000"/>
              </a:solidFill>
              <a:latin typeface="Calibri" pitchFamily="34" charset="0"/>
              <a:cs typeface="Calibri" pitchFamily="34" charset="0"/>
            </a:rPr>
            <a:t>AUTO, MRH, Garanties SANTE, GAV, ESO, Assistance-Vie, Garanties Famille, Prévoyance du Locataire</a:t>
          </a:r>
          <a:endParaRPr lang="fr-FR" sz="2000" b="1" kern="1200" dirty="0">
            <a:solidFill>
              <a:srgbClr val="FFC000"/>
            </a:solidFill>
            <a:latin typeface="Calibri" pitchFamily="34" charset="0"/>
            <a:cs typeface="Calibri" pitchFamily="34" charset="0"/>
          </a:endParaRPr>
        </a:p>
      </dsp:txBody>
      <dsp:txXfrm>
        <a:off x="0" y="686216"/>
        <a:ext cx="8280919" cy="2227966"/>
      </dsp:txXfrm>
    </dsp:sp>
    <dsp:sp modelId="{3FF43754-FD3A-4D62-8B9A-E8EA8A144987}">
      <dsp:nvSpPr>
        <dsp:cNvPr id="0" name=""/>
        <dsp:cNvSpPr/>
      </dsp:nvSpPr>
      <dsp:spPr>
        <a:xfrm>
          <a:off x="360041" y="216014"/>
          <a:ext cx="7236820" cy="948501"/>
        </a:xfrm>
        <a:prstGeom prst="roundRect">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19099" tIns="0" rIns="219099" bIns="0" numCol="1" spcCol="1270" anchor="ctr" anchorCtr="0">
          <a:noAutofit/>
        </a:bodyPr>
        <a:lstStyle/>
        <a:p>
          <a:pPr lvl="0" algn="l" defTabSz="1066800">
            <a:lnSpc>
              <a:spcPct val="90000"/>
            </a:lnSpc>
            <a:spcBef>
              <a:spcPct val="0"/>
            </a:spcBef>
            <a:spcAft>
              <a:spcPct val="35000"/>
            </a:spcAft>
          </a:pPr>
          <a:r>
            <a:rPr lang="fr-FR" sz="2400" b="1" kern="1200" dirty="0" smtClean="0">
              <a:solidFill>
                <a:schemeClr val="tx2"/>
              </a:solidFill>
              <a:latin typeface="Calibri" pitchFamily="34" charset="0"/>
              <a:cs typeface="Calibri" pitchFamily="34" charset="0"/>
            </a:rPr>
            <a:t>A : Univers ASSURANCES</a:t>
          </a:r>
          <a:endParaRPr lang="fr-FR" sz="2400" b="1" kern="1200" dirty="0">
            <a:solidFill>
              <a:schemeClr val="tx2"/>
            </a:solidFill>
            <a:latin typeface="Calibri" pitchFamily="34" charset="0"/>
            <a:cs typeface="Calibri" pitchFamily="34" charset="0"/>
          </a:endParaRPr>
        </a:p>
      </dsp:txBody>
      <dsp:txXfrm>
        <a:off x="406343" y="262316"/>
        <a:ext cx="7144216" cy="8558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84B1F6C-1B0C-434F-8035-C83A6C78C286}" type="datetimeFigureOut">
              <a:rPr lang="fr-FR" smtClean="0"/>
              <a:pPr/>
              <a:t>13/05/2016</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EAB4174-D786-4662-BB47-75E128B1638B}" type="slidenum">
              <a:rPr lang="fr-FR" smtClean="0"/>
              <a:pPr/>
              <a:t>‹N°›</a:t>
            </a:fld>
            <a:endParaRPr lang="fr-FR" dirty="0"/>
          </a:p>
        </p:txBody>
      </p:sp>
    </p:spTree>
    <p:extLst>
      <p:ext uri="{BB962C8B-B14F-4D97-AF65-F5344CB8AC3E}">
        <p14:creationId xmlns:p14="http://schemas.microsoft.com/office/powerpoint/2010/main" val="3073744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eaLnBrk="1" hangingPunct="1"/>
            <a:fld id="{A9C253D4-05A9-4C7B-87A6-0879ABED2ED3}" type="slidenum">
              <a:rPr lang="fr-FR" smtClean="0">
                <a:solidFill>
                  <a:prstClr val="black"/>
                </a:solidFill>
                <a:latin typeface="Times New Roman" pitchFamily="18" charset="0"/>
              </a:rPr>
              <a:pPr eaLnBrk="1" hangingPunct="1"/>
              <a:t>1</a:t>
            </a:fld>
            <a:endParaRPr lang="fr-FR" dirty="0" smtClean="0">
              <a:solidFill>
                <a:prstClr val="black"/>
              </a:solidFill>
              <a:latin typeface="Times New Roman" pitchFamily="18" charset="0"/>
            </a:endParaRPr>
          </a:p>
        </p:txBody>
      </p:sp>
      <p:sp>
        <p:nvSpPr>
          <p:cNvPr id="59395" name="Rectangle 2"/>
          <p:cNvSpPr>
            <a:spLocks noGrp="1" noRot="1" noChangeAspect="1" noChangeArrowheads="1" noTextEdit="1"/>
          </p:cNvSpPr>
          <p:nvPr>
            <p:ph type="sldImg"/>
          </p:nvPr>
        </p:nvSpPr>
        <p:spPr>
          <a:xfrm>
            <a:off x="917575" y="744538"/>
            <a:ext cx="4962525"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dirty="0" smtClean="0"/>
          </a:p>
        </p:txBody>
      </p:sp>
    </p:spTree>
    <p:extLst>
      <p:ext uri="{BB962C8B-B14F-4D97-AF65-F5344CB8AC3E}">
        <p14:creationId xmlns:p14="http://schemas.microsoft.com/office/powerpoint/2010/main" val="2472541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0" strike="noStrike"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a:t>
            </a:fld>
            <a:endParaRPr lang="fr-FR" dirty="0"/>
          </a:p>
        </p:txBody>
      </p:sp>
    </p:spTree>
    <p:extLst>
      <p:ext uri="{BB962C8B-B14F-4D97-AF65-F5344CB8AC3E}">
        <p14:creationId xmlns:p14="http://schemas.microsoft.com/office/powerpoint/2010/main" val="1914752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5</a:t>
            </a:fld>
            <a:endParaRPr lang="fr-FR" dirty="0"/>
          </a:p>
        </p:txBody>
      </p:sp>
    </p:spTree>
    <p:extLst>
      <p:ext uri="{BB962C8B-B14F-4D97-AF65-F5344CB8AC3E}">
        <p14:creationId xmlns:p14="http://schemas.microsoft.com/office/powerpoint/2010/main" val="1438460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8</a:t>
            </a:fld>
            <a:endParaRPr lang="fr-FR" dirty="0"/>
          </a:p>
        </p:txBody>
      </p:sp>
    </p:spTree>
    <p:extLst>
      <p:ext uri="{BB962C8B-B14F-4D97-AF65-F5344CB8AC3E}">
        <p14:creationId xmlns:p14="http://schemas.microsoft.com/office/powerpoint/2010/main" val="1235399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strike="sngStrike"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9</a:t>
            </a:fld>
            <a:endParaRPr lang="fr-FR" dirty="0"/>
          </a:p>
        </p:txBody>
      </p:sp>
    </p:spTree>
    <p:extLst>
      <p:ext uri="{BB962C8B-B14F-4D97-AF65-F5344CB8AC3E}">
        <p14:creationId xmlns:p14="http://schemas.microsoft.com/office/powerpoint/2010/main" val="1235399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strike="sngStrike"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10</a:t>
            </a:fld>
            <a:endParaRPr lang="fr-FR" dirty="0"/>
          </a:p>
        </p:txBody>
      </p:sp>
    </p:spTree>
    <p:extLst>
      <p:ext uri="{BB962C8B-B14F-4D97-AF65-F5344CB8AC3E}">
        <p14:creationId xmlns:p14="http://schemas.microsoft.com/office/powerpoint/2010/main" val="2983712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IMPORTANCE</a:t>
            </a:r>
            <a:r>
              <a:rPr lang="fr-FR" baseline="0" dirty="0" smtClean="0"/>
              <a:t> DE LA NOTION DE DECOUVERTE</a:t>
            </a:r>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13</a:t>
            </a:fld>
            <a:endParaRPr lang="fr-FR" dirty="0"/>
          </a:p>
        </p:txBody>
      </p:sp>
    </p:spTree>
    <p:extLst>
      <p:ext uri="{BB962C8B-B14F-4D97-AF65-F5344CB8AC3E}">
        <p14:creationId xmlns:p14="http://schemas.microsoft.com/office/powerpoint/2010/main" val="1665355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14</a:t>
            </a:fld>
            <a:endParaRPr lang="fr-FR" dirty="0"/>
          </a:p>
        </p:txBody>
      </p:sp>
    </p:spTree>
    <p:extLst>
      <p:ext uri="{BB962C8B-B14F-4D97-AF65-F5344CB8AC3E}">
        <p14:creationId xmlns:p14="http://schemas.microsoft.com/office/powerpoint/2010/main" val="3216759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15</a:t>
            </a:fld>
            <a:endParaRPr lang="fr-FR" dirty="0"/>
          </a:p>
        </p:txBody>
      </p:sp>
    </p:spTree>
    <p:extLst>
      <p:ext uri="{BB962C8B-B14F-4D97-AF65-F5344CB8AC3E}">
        <p14:creationId xmlns:p14="http://schemas.microsoft.com/office/powerpoint/2010/main" val="3831007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16</a:t>
            </a:fld>
            <a:endParaRPr lang="fr-FR" dirty="0"/>
          </a:p>
        </p:txBody>
      </p:sp>
    </p:spTree>
    <p:extLst>
      <p:ext uri="{BB962C8B-B14F-4D97-AF65-F5344CB8AC3E}">
        <p14:creationId xmlns:p14="http://schemas.microsoft.com/office/powerpoint/2010/main" val="263244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17</a:t>
            </a:fld>
            <a:endParaRPr lang="fr-FR" dirty="0"/>
          </a:p>
        </p:txBody>
      </p:sp>
    </p:spTree>
    <p:extLst>
      <p:ext uri="{BB962C8B-B14F-4D97-AF65-F5344CB8AC3E}">
        <p14:creationId xmlns:p14="http://schemas.microsoft.com/office/powerpoint/2010/main" val="312991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strike="sngStrike"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18</a:t>
            </a:fld>
            <a:endParaRPr lang="fr-FR" dirty="0"/>
          </a:p>
        </p:txBody>
      </p:sp>
    </p:spTree>
    <p:extLst>
      <p:ext uri="{BB962C8B-B14F-4D97-AF65-F5344CB8AC3E}">
        <p14:creationId xmlns:p14="http://schemas.microsoft.com/office/powerpoint/2010/main" val="2229866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strike="sngStrike"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19</a:t>
            </a:fld>
            <a:endParaRPr lang="fr-FR" dirty="0"/>
          </a:p>
        </p:txBody>
      </p:sp>
    </p:spTree>
    <p:extLst>
      <p:ext uri="{BB962C8B-B14F-4D97-AF65-F5344CB8AC3E}">
        <p14:creationId xmlns:p14="http://schemas.microsoft.com/office/powerpoint/2010/main" val="1298420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strike="sngStrike" baseline="0" dirty="0" smtClean="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20</a:t>
            </a:fld>
            <a:endParaRPr lang="fr-FR" dirty="0"/>
          </a:p>
        </p:txBody>
      </p:sp>
    </p:spTree>
    <p:extLst>
      <p:ext uri="{BB962C8B-B14F-4D97-AF65-F5344CB8AC3E}">
        <p14:creationId xmlns:p14="http://schemas.microsoft.com/office/powerpoint/2010/main" val="277190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21</a:t>
            </a:fld>
            <a:endParaRPr lang="fr-FR" dirty="0"/>
          </a:p>
        </p:txBody>
      </p:sp>
    </p:spTree>
    <p:extLst>
      <p:ext uri="{BB962C8B-B14F-4D97-AF65-F5344CB8AC3E}">
        <p14:creationId xmlns:p14="http://schemas.microsoft.com/office/powerpoint/2010/main" val="3778657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trike="sngStrike"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22</a:t>
            </a:fld>
            <a:endParaRPr lang="fr-FR" dirty="0"/>
          </a:p>
        </p:txBody>
      </p:sp>
    </p:spTree>
    <p:extLst>
      <p:ext uri="{BB962C8B-B14F-4D97-AF65-F5344CB8AC3E}">
        <p14:creationId xmlns:p14="http://schemas.microsoft.com/office/powerpoint/2010/main" val="2591156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23</a:t>
            </a:fld>
            <a:endParaRPr lang="fr-FR" dirty="0"/>
          </a:p>
        </p:txBody>
      </p:sp>
    </p:spTree>
    <p:extLst>
      <p:ext uri="{BB962C8B-B14F-4D97-AF65-F5344CB8AC3E}">
        <p14:creationId xmlns:p14="http://schemas.microsoft.com/office/powerpoint/2010/main" val="263244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24</a:t>
            </a:fld>
            <a:endParaRPr lang="fr-FR" dirty="0"/>
          </a:p>
        </p:txBody>
      </p:sp>
    </p:spTree>
    <p:extLst>
      <p:ext uri="{BB962C8B-B14F-4D97-AF65-F5344CB8AC3E}">
        <p14:creationId xmlns:p14="http://schemas.microsoft.com/office/powerpoint/2010/main" val="169525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solidFill>
                  <a:prstClr val="black"/>
                </a:solidFill>
              </a:rPr>
              <a:pPr/>
              <a:t>26</a:t>
            </a:fld>
            <a:endParaRPr lang="fr-FR" dirty="0">
              <a:solidFill>
                <a:prstClr val="black"/>
              </a:solidFill>
            </a:endParaRPr>
          </a:p>
        </p:txBody>
      </p:sp>
    </p:spTree>
    <p:extLst>
      <p:ext uri="{BB962C8B-B14F-4D97-AF65-F5344CB8AC3E}">
        <p14:creationId xmlns:p14="http://schemas.microsoft.com/office/powerpoint/2010/main" val="85987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27</a:t>
            </a:fld>
            <a:endParaRPr lang="fr-FR" dirty="0"/>
          </a:p>
        </p:txBody>
      </p:sp>
    </p:spTree>
    <p:extLst>
      <p:ext uri="{BB962C8B-B14F-4D97-AF65-F5344CB8AC3E}">
        <p14:creationId xmlns:p14="http://schemas.microsoft.com/office/powerpoint/2010/main" val="263244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xfrm>
            <a:off x="679606" y="4714877"/>
            <a:ext cx="5438464" cy="4467225"/>
          </a:xfrm>
          <a:noFill/>
          <a:ln/>
        </p:spPr>
        <p:txBody>
          <a:bodyPr/>
          <a:lstStyle/>
          <a:p>
            <a:endParaRPr lang="fr-FR" baseline="0" dirty="0" smtClean="0"/>
          </a:p>
          <a:p>
            <a:r>
              <a:rPr lang="fr-FR" baseline="0" dirty="0"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xfrm>
            <a:off x="679606" y="4714877"/>
            <a:ext cx="5438464" cy="4467225"/>
          </a:xfrm>
          <a:noFill/>
          <a:ln/>
        </p:spPr>
        <p:txBody>
          <a:bodyPr/>
          <a:lstStyle/>
          <a:p>
            <a:endParaRPr lang="fr-FR" baseline="0" dirty="0" smtClean="0"/>
          </a:p>
          <a:p>
            <a:r>
              <a:rPr lang="fr-FR" baseline="0" dirty="0" smtClean="0"/>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30</a:t>
            </a:fld>
            <a:endParaRPr lang="fr-FR" dirty="0"/>
          </a:p>
        </p:txBody>
      </p:sp>
    </p:spTree>
    <p:extLst>
      <p:ext uri="{BB962C8B-B14F-4D97-AF65-F5344CB8AC3E}">
        <p14:creationId xmlns:p14="http://schemas.microsoft.com/office/powerpoint/2010/main" val="263244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31</a:t>
            </a:fld>
            <a:endParaRPr lang="fr-FR" dirty="0"/>
          </a:p>
        </p:txBody>
      </p:sp>
    </p:spTree>
    <p:extLst>
      <p:ext uri="{BB962C8B-B14F-4D97-AF65-F5344CB8AC3E}">
        <p14:creationId xmlns:p14="http://schemas.microsoft.com/office/powerpoint/2010/main" val="2370061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32</a:t>
            </a:fld>
            <a:endParaRPr lang="fr-FR" dirty="0"/>
          </a:p>
        </p:txBody>
      </p:sp>
    </p:spTree>
    <p:extLst>
      <p:ext uri="{BB962C8B-B14F-4D97-AF65-F5344CB8AC3E}">
        <p14:creationId xmlns:p14="http://schemas.microsoft.com/office/powerpoint/2010/main" val="3293377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33</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34</a:t>
            </a:fld>
            <a:endParaRPr lang="fr-FR" dirty="0"/>
          </a:p>
        </p:txBody>
      </p:sp>
    </p:spTree>
    <p:extLst>
      <p:ext uri="{BB962C8B-B14F-4D97-AF65-F5344CB8AC3E}">
        <p14:creationId xmlns:p14="http://schemas.microsoft.com/office/powerpoint/2010/main" val="1364255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35</a:t>
            </a:fld>
            <a:endParaRPr lang="fr-FR" dirty="0"/>
          </a:p>
        </p:txBody>
      </p:sp>
    </p:spTree>
    <p:extLst>
      <p:ext uri="{BB962C8B-B14F-4D97-AF65-F5344CB8AC3E}">
        <p14:creationId xmlns:p14="http://schemas.microsoft.com/office/powerpoint/2010/main" val="1364255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36</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37</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38</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39</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40</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41</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42</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43</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44</a:t>
            </a:fld>
            <a:endParaRPr lang="fr-FR" dirty="0"/>
          </a:p>
        </p:txBody>
      </p:sp>
    </p:spTree>
    <p:extLst>
      <p:ext uri="{BB962C8B-B14F-4D97-AF65-F5344CB8AC3E}">
        <p14:creationId xmlns:p14="http://schemas.microsoft.com/office/powerpoint/2010/main" val="4300651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45</a:t>
            </a:fld>
            <a:endParaRPr lang="fr-FR" dirty="0"/>
          </a:p>
        </p:txBody>
      </p:sp>
    </p:spTree>
    <p:extLst>
      <p:ext uri="{BB962C8B-B14F-4D97-AF65-F5344CB8AC3E}">
        <p14:creationId xmlns:p14="http://schemas.microsoft.com/office/powerpoint/2010/main" val="32525254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46</a:t>
            </a:fld>
            <a:endParaRPr lang="fr-FR" dirty="0"/>
          </a:p>
        </p:txBody>
      </p:sp>
    </p:spTree>
    <p:extLst>
      <p:ext uri="{BB962C8B-B14F-4D97-AF65-F5344CB8AC3E}">
        <p14:creationId xmlns:p14="http://schemas.microsoft.com/office/powerpoint/2010/main" val="27282419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EAB4174-D786-4662-BB47-75E128B1638B}" type="slidenum">
              <a:rPr lang="fr-FR" smtClean="0"/>
              <a:pPr/>
              <a:t>49</a:t>
            </a:fld>
            <a:endParaRPr lang="fr-FR" dirty="0"/>
          </a:p>
        </p:txBody>
      </p:sp>
    </p:spTree>
    <p:extLst>
      <p:ext uri="{BB962C8B-B14F-4D97-AF65-F5344CB8AC3E}">
        <p14:creationId xmlns:p14="http://schemas.microsoft.com/office/powerpoint/2010/main" val="3170644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hemeOverride" Target="../theme/themeOverride2.xml"/><Relationship Id="rId4" Type="http://schemas.openxmlformats.org/officeDocument/2006/relationships/image" Target="../media/image12.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2" name="Line 105"/>
          <p:cNvSpPr>
            <a:spLocks noChangeShapeType="1"/>
          </p:cNvSpPr>
          <p:nvPr userDrawn="1"/>
        </p:nvSpPr>
        <p:spPr bwMode="auto">
          <a:xfrm>
            <a:off x="0" y="6302375"/>
            <a:ext cx="9144000" cy="0"/>
          </a:xfrm>
          <a:prstGeom prst="line">
            <a:avLst/>
          </a:prstGeom>
          <a:ln>
            <a:solidFill>
              <a:srgbClr val="C00000"/>
            </a:solidFill>
            <a:headEnd/>
            <a:tailEnd/>
          </a:ln>
          <a:extLst/>
        </p:spPr>
        <p:style>
          <a:lnRef idx="2">
            <a:schemeClr val="dk1"/>
          </a:lnRef>
          <a:fillRef idx="0">
            <a:schemeClr val="dk1"/>
          </a:fillRef>
          <a:effectRef idx="1">
            <a:schemeClr val="dk1"/>
          </a:effectRef>
          <a:fontRef idx="minor">
            <a:schemeClr val="tx1"/>
          </a:fontRef>
        </p:style>
        <p:txBody>
          <a:bodyPr wrap="none"/>
          <a:lstStyle/>
          <a:p>
            <a:pPr fontAlgn="base">
              <a:spcBef>
                <a:spcPct val="0"/>
              </a:spcBef>
              <a:spcAft>
                <a:spcPct val="0"/>
              </a:spcAft>
            </a:pPr>
            <a:endParaRPr lang="fr-FR" sz="1200" dirty="0">
              <a:solidFill>
                <a:srgbClr val="686868"/>
              </a:solidFill>
              <a:latin typeface="Arial" pitchFamily="34" charset="0"/>
              <a:cs typeface="Arial" pitchFamily="34" charset="0"/>
            </a:endParaRPr>
          </a:p>
        </p:txBody>
      </p:sp>
      <p:sp>
        <p:nvSpPr>
          <p:cNvPr id="5" name="Line 105"/>
          <p:cNvSpPr>
            <a:spLocks noChangeShapeType="1"/>
          </p:cNvSpPr>
          <p:nvPr userDrawn="1"/>
        </p:nvSpPr>
        <p:spPr bwMode="auto">
          <a:xfrm flipV="1">
            <a:off x="1043608" y="3212976"/>
            <a:ext cx="7200000" cy="0"/>
          </a:xfrm>
          <a:prstGeom prst="line">
            <a:avLst/>
          </a:prstGeom>
          <a:ln>
            <a:solidFill>
              <a:srgbClr val="C00000"/>
            </a:solidFill>
            <a:headEnd/>
            <a:tailEnd/>
          </a:ln>
          <a:extLst/>
        </p:spPr>
        <p:style>
          <a:lnRef idx="2">
            <a:schemeClr val="dk1"/>
          </a:lnRef>
          <a:fillRef idx="0">
            <a:schemeClr val="dk1"/>
          </a:fillRef>
          <a:effectRef idx="1">
            <a:schemeClr val="dk1"/>
          </a:effectRef>
          <a:fontRef idx="minor">
            <a:schemeClr val="tx1"/>
          </a:fontRef>
        </p:style>
        <p:txBody>
          <a:bodyPr wrap="none"/>
          <a:lstStyle/>
          <a:p>
            <a:pPr fontAlgn="base">
              <a:spcBef>
                <a:spcPct val="0"/>
              </a:spcBef>
              <a:spcAft>
                <a:spcPct val="0"/>
              </a:spcAft>
            </a:pPr>
            <a:endParaRPr lang="fr-FR" sz="1200" dirty="0">
              <a:solidFill>
                <a:srgbClr val="686868"/>
              </a:solidFill>
              <a:latin typeface="Arial" pitchFamily="34" charset="0"/>
              <a:cs typeface="Arial" pitchFamily="34" charset="0"/>
            </a:endParaRPr>
          </a:p>
        </p:txBody>
      </p:sp>
      <p:sp>
        <p:nvSpPr>
          <p:cNvPr id="3" name="Titre 2"/>
          <p:cNvSpPr>
            <a:spLocks noGrp="1"/>
          </p:cNvSpPr>
          <p:nvPr>
            <p:ph type="ctrTitle"/>
          </p:nvPr>
        </p:nvSpPr>
        <p:spPr>
          <a:xfrm>
            <a:off x="1043608" y="620688"/>
            <a:ext cx="6802130" cy="1470025"/>
          </a:xfrm>
        </p:spPr>
        <p:txBody>
          <a:bodyPr/>
          <a:lstStyle>
            <a:lvl1pPr>
              <a:defRPr sz="3600"/>
            </a:lvl1pPr>
          </a:lstStyle>
          <a:p>
            <a:r>
              <a:rPr lang="fr-FR" dirty="0" smtClean="0"/>
              <a:t>Modifiez le style du titre</a:t>
            </a:r>
            <a:endParaRPr lang="fr-FR" dirty="0"/>
          </a:p>
        </p:txBody>
      </p:sp>
      <p:sp>
        <p:nvSpPr>
          <p:cNvPr id="14" name="ZoneTexte 13"/>
          <p:cNvSpPr txBox="1"/>
          <p:nvPr userDrawn="1"/>
        </p:nvSpPr>
        <p:spPr>
          <a:xfrm>
            <a:off x="611560" y="4005064"/>
            <a:ext cx="2736304" cy="369332"/>
          </a:xfrm>
          <a:prstGeom prst="rect">
            <a:avLst/>
          </a:prstGeom>
          <a:noFill/>
        </p:spPr>
        <p:txBody>
          <a:bodyPr wrap="square" rtlCol="0">
            <a:spAutoFit/>
          </a:bodyPr>
          <a:lstStyle/>
          <a:p>
            <a:endParaRPr lang="fr-FR" dirty="0"/>
          </a:p>
        </p:txBody>
      </p:sp>
      <p:sp>
        <p:nvSpPr>
          <p:cNvPr id="16" name="Espace réservé du texte 15"/>
          <p:cNvSpPr>
            <a:spLocks noGrp="1"/>
          </p:cNvSpPr>
          <p:nvPr>
            <p:ph type="body" sz="quarter" idx="10" hasCustomPrompt="1"/>
          </p:nvPr>
        </p:nvSpPr>
        <p:spPr>
          <a:xfrm>
            <a:off x="2903538" y="2781300"/>
            <a:ext cx="5268912" cy="890588"/>
          </a:xfrm>
        </p:spPr>
        <p:txBody>
          <a:bodyPr anchor="ctr"/>
          <a:lstStyle>
            <a:lvl1pPr marL="0" indent="0" algn="r">
              <a:buNone/>
              <a:defRPr/>
            </a:lvl1pPr>
          </a:lstStyle>
          <a:p>
            <a:pPr lvl="0"/>
            <a:r>
              <a:rPr lang="fr-FR" dirty="0" smtClean="0"/>
              <a:t>Modifiez le style du titre</a:t>
            </a:r>
            <a:endParaRPr lang="fr-FR" dirty="0"/>
          </a:p>
        </p:txBody>
      </p:sp>
      <p:pic>
        <p:nvPicPr>
          <p:cNvPr id="9" name="Picture 2"/>
          <p:cNvPicPr>
            <a:picLocks noChangeAspect="1" noChangeArrowheads="1"/>
          </p:cNvPicPr>
          <p:nvPr userDrawn="1"/>
        </p:nvPicPr>
        <p:blipFill rotWithShape="1">
          <a:blip r:embed="rId3" cstate="email">
            <a:extLst>
              <a:ext uri="{28A0092B-C50C-407E-A947-70E740481C1C}">
                <a14:useLocalDpi xmlns:a14="http://schemas.microsoft.com/office/drawing/2010/main" val="0"/>
              </a:ext>
            </a:extLst>
          </a:blip>
          <a:srcRect/>
          <a:stretch/>
        </p:blipFill>
        <p:spPr bwMode="auto">
          <a:xfrm>
            <a:off x="4427984" y="188640"/>
            <a:ext cx="4468969" cy="1146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10334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hasCustomPrompt="1"/>
          </p:nvPr>
        </p:nvSpPr>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1005993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83568" y="4406903"/>
            <a:ext cx="7772400" cy="1808153"/>
          </a:xfrm>
        </p:spPr>
        <p:txBody>
          <a:bodyPr anchor="ctr">
            <a:spAutoFit/>
          </a:bodyPr>
          <a:lstStyle>
            <a:lvl1pPr algn="r">
              <a:defRPr sz="5400" b="1" cap="all">
                <a:solidFill>
                  <a:schemeClr val="accent4"/>
                </a:solidFill>
              </a:defRPr>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688032" y="2564904"/>
            <a:ext cx="7772400" cy="1500187"/>
          </a:xfrm>
        </p:spPr>
        <p:txBody>
          <a:bodyPr anchor="ctr"/>
          <a:lstStyle>
            <a:lvl1pPr marL="0" indent="0">
              <a:buNone/>
              <a:defRPr sz="4000" b="1">
                <a:solidFill>
                  <a:srgbClr val="C00000"/>
                </a:solidFill>
                <a:effectLst>
                  <a:outerShdw blurRad="38100" dist="38100" dir="2700000" algn="tl">
                    <a:srgbClr val="000000">
                      <a:alpha val="43137"/>
                    </a:srgbClr>
                  </a:outerShdw>
                </a:effectLs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dirty="0" smtClean="0"/>
              <a:t>Cliquez pour modifier les styles du texte du masque</a:t>
            </a:r>
          </a:p>
        </p:txBody>
      </p:sp>
      <p:sp>
        <p:nvSpPr>
          <p:cNvPr id="4" name="Espace réservé de la date 3"/>
          <p:cNvSpPr>
            <a:spLocks noGrp="1"/>
          </p:cNvSpPr>
          <p:nvPr>
            <p:ph type="dt" sz="half" idx="10"/>
          </p:nvPr>
        </p:nvSpPr>
        <p:spPr>
          <a:xfrm>
            <a:off x="1619672" y="6473229"/>
            <a:ext cx="1090464" cy="340147"/>
          </a:xfrm>
        </p:spPr>
        <p:txBody>
          <a:bodyPr/>
          <a:lstStyle/>
          <a:p>
            <a:fld id="{153ED1D9-F13F-4F1F-B01B-A5EF9CD2CF88}"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a:xfrm>
            <a:off x="154731" y="6496498"/>
            <a:ext cx="600845" cy="316878"/>
          </a:xfrm>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29290208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32000" y="116632"/>
            <a:ext cx="8280000" cy="720000"/>
          </a:xfrm>
        </p:spPr>
        <p:txBody>
          <a:bodyPr/>
          <a:lstStyle/>
          <a:p>
            <a:r>
              <a:rPr lang="fr-FR" dirty="0" smtClean="0"/>
              <a:t>Cliquez pour modifier le style du titre</a:t>
            </a:r>
            <a:endParaRPr lang="fr-FR" dirty="0"/>
          </a:p>
        </p:txBody>
      </p:sp>
      <p:sp>
        <p:nvSpPr>
          <p:cNvPr id="3" name="Espace réservé du contenu 2"/>
          <p:cNvSpPr>
            <a:spLocks noGrp="1"/>
          </p:cNvSpPr>
          <p:nvPr>
            <p:ph sz="half" idx="1"/>
          </p:nvPr>
        </p:nvSpPr>
        <p:spPr>
          <a:xfrm>
            <a:off x="417637" y="1487488"/>
            <a:ext cx="4045926"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04239" y="1487488"/>
            <a:ext cx="404739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pic>
        <p:nvPicPr>
          <p:cNvPr id="6" name="Picture 2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251105" y="82244"/>
            <a:ext cx="318941" cy="36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8249519" y="521286"/>
            <a:ext cx="360125"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1"/>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8659343" y="82244"/>
            <a:ext cx="355734" cy="39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8590316" y="476896"/>
            <a:ext cx="470646" cy="4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1"/>
          <p:cNvPicPr>
            <a:picLocks noChangeAspect="1" noChangeArrowheads="1"/>
          </p:cNvPicPr>
          <p:nvPr userDrawn="1"/>
        </p:nvPicPr>
        <p:blipFill>
          <a:blip r:embed="rId6" cstate="email">
            <a:extLst>
              <a:ext uri="{28A0092B-C50C-407E-A947-70E740481C1C}">
                <a14:useLocalDpi xmlns:a14="http://schemas.microsoft.com/office/drawing/2010/main" val="0"/>
              </a:ext>
            </a:extLst>
          </a:blip>
          <a:srcRect/>
          <a:stretch>
            <a:fillRect/>
          </a:stretch>
        </p:blipFill>
        <p:spPr bwMode="auto">
          <a:xfrm>
            <a:off x="7485919" y="157736"/>
            <a:ext cx="598315" cy="63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e la date 4"/>
          <p:cNvSpPr>
            <a:spLocks noGrp="1"/>
          </p:cNvSpPr>
          <p:nvPr>
            <p:ph type="dt" sz="half" idx="10"/>
          </p:nvPr>
        </p:nvSpPr>
        <p:spPr/>
        <p:txBody>
          <a:bodyPr/>
          <a:lstStyle/>
          <a:p>
            <a:fld id="{8B609572-B981-4139-8D2B-ABAC89042B17}" type="datetime1">
              <a:rPr lang="fr-FR" smtClean="0"/>
              <a:pPr/>
              <a:t>13/05/2016</a:t>
            </a:fld>
            <a:endParaRPr lang="fr-FR" dirty="0"/>
          </a:p>
        </p:txBody>
      </p:sp>
      <p:sp>
        <p:nvSpPr>
          <p:cNvPr id="11" name="Espace réservé du pied de page 10"/>
          <p:cNvSpPr>
            <a:spLocks noGrp="1"/>
          </p:cNvSpPr>
          <p:nvPr>
            <p:ph type="ftr" sz="quarter" idx="11"/>
          </p:nvPr>
        </p:nvSpPr>
        <p:spPr/>
        <p:txBody>
          <a:bodyPr/>
          <a:lstStyle/>
          <a:p>
            <a:r>
              <a:rPr lang="fr-FR" dirty="0" smtClean="0"/>
              <a:t>ACTIVATION V2</a:t>
            </a:r>
            <a:endParaRPr lang="fr-FR" dirty="0"/>
          </a:p>
        </p:txBody>
      </p:sp>
      <p:sp>
        <p:nvSpPr>
          <p:cNvPr id="12" name="Espace réservé du numéro de diapositive 11"/>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31607902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16712"/>
            <a:ext cx="8280000" cy="720000"/>
          </a:xfrm>
        </p:spPr>
        <p:txBody>
          <a:bodyPr/>
          <a:lstStyle>
            <a:lvl1pPr>
              <a:defRPr/>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271"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271"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FC8CF94-4590-485E-9CCE-B8BEAFEF71D7}" type="datetime1">
              <a:rPr lang="fr-FR" smtClean="0"/>
              <a:pPr/>
              <a:t>13/05/2016</a:t>
            </a:fld>
            <a:endParaRPr lang="fr-FR" dirty="0"/>
          </a:p>
        </p:txBody>
      </p:sp>
      <p:sp>
        <p:nvSpPr>
          <p:cNvPr id="8" name="Espace réservé du pied de page 7"/>
          <p:cNvSpPr>
            <a:spLocks noGrp="1"/>
          </p:cNvSpPr>
          <p:nvPr>
            <p:ph type="ftr" sz="quarter" idx="11"/>
          </p:nvPr>
        </p:nvSpPr>
        <p:spPr/>
        <p:txBody>
          <a:bodyPr/>
          <a:lstStyle/>
          <a:p>
            <a:r>
              <a:rPr lang="fr-FR" dirty="0" smtClean="0"/>
              <a:t>ACTIVATION V2</a:t>
            </a:r>
            <a:endParaRPr lang="fr-FR" dirty="0"/>
          </a:p>
        </p:txBody>
      </p:sp>
      <p:sp>
        <p:nvSpPr>
          <p:cNvPr id="9" name="Espace réservé du numéro de diapositive 8"/>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218641611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32000" y="116632"/>
            <a:ext cx="8280000" cy="720000"/>
          </a:xfrm>
        </p:spPr>
        <p:txBody>
          <a:bodyPr/>
          <a:lstStyle/>
          <a:p>
            <a:r>
              <a:rPr lang="fr-FR" dirty="0" smtClean="0"/>
              <a:t>Cliquez pour modifier le style du titre</a:t>
            </a:r>
            <a:endParaRPr lang="fr-FR" dirty="0"/>
          </a:p>
        </p:txBody>
      </p:sp>
      <p:sp>
        <p:nvSpPr>
          <p:cNvPr id="3" name="Espace réservé de la date 2"/>
          <p:cNvSpPr>
            <a:spLocks noGrp="1"/>
          </p:cNvSpPr>
          <p:nvPr>
            <p:ph type="dt" sz="half" idx="10"/>
          </p:nvPr>
        </p:nvSpPr>
        <p:spPr/>
        <p:txBody>
          <a:bodyPr/>
          <a:lstStyle/>
          <a:p>
            <a:fld id="{116E43D4-C2C1-4A55-8326-32D329C930B0}" type="datetime1">
              <a:rPr lang="fr-FR" smtClean="0"/>
              <a:pPr/>
              <a:t>13/05/2016</a:t>
            </a:fld>
            <a:endParaRPr lang="fr-FR" dirty="0"/>
          </a:p>
        </p:txBody>
      </p:sp>
      <p:sp>
        <p:nvSpPr>
          <p:cNvPr id="4" name="Espace réservé du pied de page 3"/>
          <p:cNvSpPr>
            <a:spLocks noGrp="1"/>
          </p:cNvSpPr>
          <p:nvPr>
            <p:ph type="ftr" sz="quarter" idx="11"/>
          </p:nvPr>
        </p:nvSpPr>
        <p:spPr/>
        <p:txBody>
          <a:bodyPr/>
          <a:lstStyle/>
          <a:p>
            <a:r>
              <a:rPr lang="fr-FR" dirty="0" smtClean="0"/>
              <a:t>ACTIVATION V2</a:t>
            </a:r>
            <a:endParaRPr lang="fr-FR" dirty="0"/>
          </a:p>
        </p:txBody>
      </p:sp>
      <p:sp>
        <p:nvSpPr>
          <p:cNvPr id="5" name="Espace réservé du numéro de diapositive 4"/>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270264205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Titre 1"/>
          <p:cNvSpPr>
            <a:spLocks noGrp="1"/>
          </p:cNvSpPr>
          <p:nvPr>
            <p:ph type="title"/>
          </p:nvPr>
        </p:nvSpPr>
        <p:spPr>
          <a:xfrm>
            <a:off x="432000" y="116632"/>
            <a:ext cx="8280000" cy="720000"/>
          </a:xfrm>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B134D42-855F-4150-B874-81FBE4F799BE}" type="datetime1">
              <a:rPr lang="fr-FR" smtClean="0"/>
              <a:pPr/>
              <a:t>13/05/2016</a:t>
            </a:fld>
            <a:endParaRPr lang="fr-FR" dirty="0"/>
          </a:p>
        </p:txBody>
      </p:sp>
      <p:sp>
        <p:nvSpPr>
          <p:cNvPr id="4" name="Espace réservé du pied de page 3"/>
          <p:cNvSpPr>
            <a:spLocks noGrp="1"/>
          </p:cNvSpPr>
          <p:nvPr>
            <p:ph type="ftr" sz="quarter" idx="11"/>
          </p:nvPr>
        </p:nvSpPr>
        <p:spPr/>
        <p:txBody>
          <a:bodyPr/>
          <a:lstStyle/>
          <a:p>
            <a:r>
              <a:rPr lang="fr-FR" dirty="0" smtClean="0"/>
              <a:t>ACTIVATION V2</a:t>
            </a:r>
            <a:endParaRPr lang="fr-FR" dirty="0"/>
          </a:p>
        </p:txBody>
      </p:sp>
      <p:sp>
        <p:nvSpPr>
          <p:cNvPr id="5" name="Espace réservé du numéro de diapositive 4"/>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35413831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435"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538" y="273053"/>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3A7D4837-3510-4FEF-A332-9F960648DC25}" type="datetime1">
              <a:rPr lang="fr-FR" smtClean="0"/>
              <a:pPr/>
              <a:t>13/05/2016</a:t>
            </a:fld>
            <a:endParaRPr lang="fr-FR" dirty="0"/>
          </a:p>
        </p:txBody>
      </p:sp>
      <p:sp>
        <p:nvSpPr>
          <p:cNvPr id="6" name="Espace réservé du pied de page 5"/>
          <p:cNvSpPr>
            <a:spLocks noGrp="1"/>
          </p:cNvSpPr>
          <p:nvPr>
            <p:ph type="ftr" sz="quarter" idx="11"/>
          </p:nvPr>
        </p:nvSpPr>
        <p:spPr/>
        <p:txBody>
          <a:bodyPr/>
          <a:lstStyle/>
          <a:p>
            <a:r>
              <a:rPr lang="fr-FR" dirty="0" smtClean="0"/>
              <a:t>ACTIVATION V2</a:t>
            </a:r>
            <a:endParaRPr lang="fr-FR" dirty="0"/>
          </a:p>
        </p:txBody>
      </p:sp>
      <p:sp>
        <p:nvSpPr>
          <p:cNvPr id="7" name="Espace réservé du numéro de diapositive 6"/>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144637864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166"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smtClean="0"/>
              <a:t>Cliquez sur l'icône pour ajouter une image</a:t>
            </a:r>
          </a:p>
        </p:txBody>
      </p:sp>
      <p:sp>
        <p:nvSpPr>
          <p:cNvPr id="4" name="Espace réservé du texte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284EF49-34F2-4B17-90AF-1194C9CFB83F}" type="datetime1">
              <a:rPr lang="fr-FR" smtClean="0"/>
              <a:pPr/>
              <a:t>13/05/2016</a:t>
            </a:fld>
            <a:endParaRPr lang="fr-FR" dirty="0"/>
          </a:p>
        </p:txBody>
      </p:sp>
      <p:sp>
        <p:nvSpPr>
          <p:cNvPr id="6" name="Espace réservé du pied de page 5"/>
          <p:cNvSpPr>
            <a:spLocks noGrp="1"/>
          </p:cNvSpPr>
          <p:nvPr>
            <p:ph type="ftr" sz="quarter" idx="11"/>
          </p:nvPr>
        </p:nvSpPr>
        <p:spPr/>
        <p:txBody>
          <a:bodyPr/>
          <a:lstStyle/>
          <a:p>
            <a:r>
              <a:rPr lang="fr-FR" dirty="0" smtClean="0"/>
              <a:t>ACTIVATION V2</a:t>
            </a:r>
            <a:endParaRPr lang="fr-FR" dirty="0"/>
          </a:p>
        </p:txBody>
      </p:sp>
      <p:sp>
        <p:nvSpPr>
          <p:cNvPr id="7" name="Espace réservé du numéro de diapositive 6"/>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213795986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F4B9573-2B6C-47D3-9171-D12B71E06739}"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187152834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11815" y="146050"/>
            <a:ext cx="2063262" cy="5456238"/>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17635" y="146050"/>
            <a:ext cx="6053503" cy="545623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94440F8-0E33-47D0-AF4D-A0E5DDD35163}"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30811105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17635" y="116632"/>
            <a:ext cx="8280000" cy="720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17637" y="1487488"/>
            <a:ext cx="4045926"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04239" y="1487488"/>
            <a:ext cx="4047392" cy="1981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04239" y="3621088"/>
            <a:ext cx="4047392" cy="1981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e la date 5"/>
          <p:cNvSpPr>
            <a:spLocks noGrp="1"/>
          </p:cNvSpPr>
          <p:nvPr>
            <p:ph type="dt" sz="half" idx="10"/>
          </p:nvPr>
        </p:nvSpPr>
        <p:spPr/>
        <p:txBody>
          <a:bodyPr/>
          <a:lstStyle/>
          <a:p>
            <a:fld id="{9BCEDA52-3912-4173-8D80-B23FC9D2DB84}" type="datetime1">
              <a:rPr lang="fr-FR" smtClean="0"/>
              <a:pPr/>
              <a:t>13/05/2016</a:t>
            </a:fld>
            <a:endParaRPr lang="fr-FR" dirty="0"/>
          </a:p>
        </p:txBody>
      </p:sp>
      <p:sp>
        <p:nvSpPr>
          <p:cNvPr id="7" name="Espace réservé du pied de page 6"/>
          <p:cNvSpPr>
            <a:spLocks noGrp="1"/>
          </p:cNvSpPr>
          <p:nvPr>
            <p:ph type="ftr" sz="quarter" idx="11"/>
          </p:nvPr>
        </p:nvSpPr>
        <p:spPr/>
        <p:txBody>
          <a:bodyPr/>
          <a:lstStyle/>
          <a:p>
            <a:r>
              <a:rPr lang="fr-FR" dirty="0" smtClean="0"/>
              <a:t>ACTIVATION V2</a:t>
            </a:r>
            <a:endParaRPr lang="fr-FR" dirty="0"/>
          </a:p>
        </p:txBody>
      </p:sp>
      <p:sp>
        <p:nvSpPr>
          <p:cNvPr id="8" name="Espace réservé du numéro de diapositive 7"/>
          <p:cNvSpPr>
            <a:spLocks noGrp="1"/>
          </p:cNvSpPr>
          <p:nvPr>
            <p:ph type="sldNum" sz="quarter" idx="12"/>
          </p:nvPr>
        </p:nvSpPr>
        <p:spPr/>
        <p:txBody>
          <a:bodyPr/>
          <a:lstStyle/>
          <a:p>
            <a:fld id="{86B257AB-C205-44D8-A692-197AD412B82A}" type="slidenum">
              <a:rPr lang="fr-FR" smtClean="0"/>
              <a:pPr/>
              <a:t>‹N°›</a:t>
            </a:fld>
            <a:endParaRPr lang="fr-FR" dirty="0"/>
          </a:p>
        </p:txBody>
      </p:sp>
    </p:spTree>
    <p:extLst>
      <p:ext uri="{BB962C8B-B14F-4D97-AF65-F5344CB8AC3E}">
        <p14:creationId xmlns:p14="http://schemas.microsoft.com/office/powerpoint/2010/main" val="299940404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
        <p:nvSpPr>
          <p:cNvPr id="16" name="Rectangle 15"/>
          <p:cNvSpPr/>
          <p:nvPr userDrawn="1"/>
        </p:nvSpPr>
        <p:spPr>
          <a:xfrm>
            <a:off x="296232" y="1023936"/>
            <a:ext cx="7560000" cy="28800"/>
          </a:xfrm>
          <a:prstGeom prst="rect">
            <a:avLst/>
          </a:prstGeom>
          <a:gradFill flip="none" rotWithShape="1">
            <a:gsLst>
              <a:gs pos="0">
                <a:srgbClr val="606060"/>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Imag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88" y="-27384"/>
            <a:ext cx="9144000" cy="798909"/>
          </a:xfrm>
          <a:prstGeom prst="rect">
            <a:avLst/>
          </a:prstGeom>
        </p:spPr>
      </p:pic>
      <p:sp>
        <p:nvSpPr>
          <p:cNvPr id="5" name="Rectangle 4"/>
          <p:cNvSpPr/>
          <p:nvPr userDrawn="1"/>
        </p:nvSpPr>
        <p:spPr>
          <a:xfrm>
            <a:off x="395536" y="6309320"/>
            <a:ext cx="7560000" cy="28800"/>
          </a:xfrm>
          <a:prstGeom prst="rect">
            <a:avLst/>
          </a:prstGeom>
          <a:gradFill flip="none" rotWithShape="1">
            <a:gsLst>
              <a:gs pos="0">
                <a:srgbClr val="606060"/>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2"/>
          <p:cNvSpPr txBox="1">
            <a:spLocks/>
          </p:cNvSpPr>
          <p:nvPr userDrawn="1"/>
        </p:nvSpPr>
        <p:spPr>
          <a:xfrm>
            <a:off x="971600" y="1701329"/>
            <a:ext cx="7538498" cy="295180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a:latin typeface="Century Gothic" pitchFamily="34" charset="0"/>
            </a:endParaRPr>
          </a:p>
        </p:txBody>
      </p:sp>
      <p:sp>
        <p:nvSpPr>
          <p:cNvPr id="8" name="Titre 1"/>
          <p:cNvSpPr txBox="1">
            <a:spLocks/>
          </p:cNvSpPr>
          <p:nvPr userDrawn="1"/>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1800" b="1" i="0" u="none" strike="noStrike" kern="1200" cap="none" spc="0" normalizeH="0" baseline="0" noProof="0" dirty="0">
              <a:ln>
                <a:noFill/>
              </a:ln>
              <a:solidFill>
                <a:schemeClr val="bg1"/>
              </a:solidFill>
              <a:effectLst/>
              <a:uLnTx/>
              <a:uFillTx/>
              <a:latin typeface="Arial Narrow" pitchFamily="34" charset="0"/>
              <a:ea typeface="+mj-ea"/>
              <a:cs typeface="+mj-cs"/>
            </a:endParaRPr>
          </a:p>
        </p:txBody>
      </p:sp>
      <p:sp>
        <p:nvSpPr>
          <p:cNvPr id="9" name="ZoneTexte 8"/>
          <p:cNvSpPr txBox="1"/>
          <p:nvPr userDrawn="1"/>
        </p:nvSpPr>
        <p:spPr>
          <a:xfrm>
            <a:off x="209228" y="634405"/>
            <a:ext cx="7488832" cy="461665"/>
          </a:xfrm>
          <a:prstGeom prst="rect">
            <a:avLst/>
          </a:prstGeom>
          <a:noFill/>
        </p:spPr>
        <p:txBody>
          <a:bodyPr wrap="square" rtlCol="0">
            <a:spAutoFit/>
          </a:bodyPr>
          <a:lstStyle/>
          <a:p>
            <a:r>
              <a:rPr lang="fr-FR" sz="2400" b="1" dirty="0" smtClean="0">
                <a:solidFill>
                  <a:srgbClr val="C00000"/>
                </a:solidFill>
                <a:latin typeface="Arial Narrow" pitchFamily="34" charset="0"/>
                <a:cs typeface="Arial" pitchFamily="34" charset="0"/>
              </a:rPr>
              <a:t> </a:t>
            </a:r>
            <a:endParaRPr lang="fr-FR" sz="2400" b="1" dirty="0">
              <a:solidFill>
                <a:srgbClr val="C00000"/>
              </a:solidFill>
              <a:latin typeface="Arial Narrow" pitchFamily="34" charset="0"/>
              <a:cs typeface="Arial" pitchFamily="34" charset="0"/>
            </a:endParaRPr>
          </a:p>
        </p:txBody>
      </p:sp>
    </p:spTree>
    <p:extLst>
      <p:ext uri="{BB962C8B-B14F-4D97-AF65-F5344CB8AC3E}">
        <p14:creationId xmlns:p14="http://schemas.microsoft.com/office/powerpoint/2010/main" val="99363378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
        <p:nvSpPr>
          <p:cNvPr id="16" name="Rectangle 15"/>
          <p:cNvSpPr/>
          <p:nvPr userDrawn="1"/>
        </p:nvSpPr>
        <p:spPr>
          <a:xfrm>
            <a:off x="296232" y="1023936"/>
            <a:ext cx="7560000" cy="28800"/>
          </a:xfrm>
          <a:prstGeom prst="rect">
            <a:avLst/>
          </a:prstGeom>
          <a:gradFill flip="none" rotWithShape="1">
            <a:gsLst>
              <a:gs pos="0">
                <a:srgbClr val="606060"/>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Imag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88" y="-27384"/>
            <a:ext cx="9144000" cy="798909"/>
          </a:xfrm>
          <a:prstGeom prst="rect">
            <a:avLst/>
          </a:prstGeom>
        </p:spPr>
      </p:pic>
      <p:sp>
        <p:nvSpPr>
          <p:cNvPr id="5" name="Rectangle 4"/>
          <p:cNvSpPr/>
          <p:nvPr userDrawn="1"/>
        </p:nvSpPr>
        <p:spPr>
          <a:xfrm>
            <a:off x="395536" y="6309320"/>
            <a:ext cx="7560000" cy="28800"/>
          </a:xfrm>
          <a:prstGeom prst="rect">
            <a:avLst/>
          </a:prstGeom>
          <a:gradFill flip="none" rotWithShape="1">
            <a:gsLst>
              <a:gs pos="0">
                <a:srgbClr val="606060"/>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2"/>
          <p:cNvSpPr txBox="1">
            <a:spLocks/>
          </p:cNvSpPr>
          <p:nvPr userDrawn="1"/>
        </p:nvSpPr>
        <p:spPr>
          <a:xfrm>
            <a:off x="971600" y="1701329"/>
            <a:ext cx="7538498" cy="295180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smtClean="0">
              <a:latin typeface="Century Gothic" pitchFamily="34" charset="0"/>
            </a:endParaRPr>
          </a:p>
          <a:p>
            <a:pPr>
              <a:spcBef>
                <a:spcPts val="0"/>
              </a:spcBef>
              <a:spcAft>
                <a:spcPts val="1200"/>
              </a:spcAft>
            </a:pPr>
            <a:endParaRPr lang="fr-FR" sz="2000" dirty="0">
              <a:latin typeface="Century Gothic" pitchFamily="34" charset="0"/>
            </a:endParaRPr>
          </a:p>
        </p:txBody>
      </p:sp>
      <p:sp>
        <p:nvSpPr>
          <p:cNvPr id="8" name="Titre 1"/>
          <p:cNvSpPr txBox="1">
            <a:spLocks/>
          </p:cNvSpPr>
          <p:nvPr userDrawn="1"/>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1800" b="1" i="0" u="none" strike="noStrike" kern="1200" cap="none" spc="0" normalizeH="0" baseline="0" noProof="0" dirty="0">
              <a:ln>
                <a:noFill/>
              </a:ln>
              <a:solidFill>
                <a:schemeClr val="bg1"/>
              </a:solidFill>
              <a:effectLst/>
              <a:uLnTx/>
              <a:uFillTx/>
              <a:latin typeface="Arial Narrow" pitchFamily="34" charset="0"/>
              <a:ea typeface="+mj-ea"/>
              <a:cs typeface="+mj-cs"/>
            </a:endParaRPr>
          </a:p>
        </p:txBody>
      </p:sp>
      <p:sp>
        <p:nvSpPr>
          <p:cNvPr id="9" name="ZoneTexte 8"/>
          <p:cNvSpPr txBox="1"/>
          <p:nvPr userDrawn="1"/>
        </p:nvSpPr>
        <p:spPr>
          <a:xfrm>
            <a:off x="209228" y="634405"/>
            <a:ext cx="7488832" cy="461665"/>
          </a:xfrm>
          <a:prstGeom prst="rect">
            <a:avLst/>
          </a:prstGeom>
          <a:noFill/>
        </p:spPr>
        <p:txBody>
          <a:bodyPr wrap="square" rtlCol="0">
            <a:spAutoFit/>
          </a:bodyPr>
          <a:lstStyle/>
          <a:p>
            <a:r>
              <a:rPr lang="fr-FR" sz="2400" b="1" dirty="0" smtClean="0">
                <a:solidFill>
                  <a:srgbClr val="C00000"/>
                </a:solidFill>
                <a:latin typeface="Arial Narrow" pitchFamily="34" charset="0"/>
                <a:cs typeface="Arial" pitchFamily="34" charset="0"/>
              </a:rPr>
              <a:t> </a:t>
            </a:r>
            <a:endParaRPr lang="fr-FR" sz="2400" b="1" dirty="0">
              <a:solidFill>
                <a:srgbClr val="C00000"/>
              </a:solidFill>
              <a:latin typeface="Arial Narrow" pitchFamily="34" charset="0"/>
              <a:cs typeface="Arial" pitchFamily="34" charset="0"/>
            </a:endParaRPr>
          </a:p>
        </p:txBody>
      </p:sp>
    </p:spTree>
    <p:extLst>
      <p:ext uri="{BB962C8B-B14F-4D97-AF65-F5344CB8AC3E}">
        <p14:creationId xmlns:p14="http://schemas.microsoft.com/office/powerpoint/2010/main" val="99363378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2" name="Line 105"/>
          <p:cNvSpPr>
            <a:spLocks noChangeShapeType="1"/>
          </p:cNvSpPr>
          <p:nvPr userDrawn="1"/>
        </p:nvSpPr>
        <p:spPr bwMode="auto">
          <a:xfrm>
            <a:off x="0" y="6302375"/>
            <a:ext cx="9144000" cy="0"/>
          </a:xfrm>
          <a:prstGeom prst="line">
            <a:avLst/>
          </a:prstGeom>
          <a:ln>
            <a:solidFill>
              <a:srgbClr val="C00000"/>
            </a:solidFill>
            <a:headEnd/>
            <a:tailEnd/>
          </a:ln>
          <a:extLst/>
        </p:spPr>
        <p:style>
          <a:lnRef idx="2">
            <a:schemeClr val="dk1"/>
          </a:lnRef>
          <a:fillRef idx="0">
            <a:schemeClr val="dk1"/>
          </a:fillRef>
          <a:effectRef idx="1">
            <a:schemeClr val="dk1"/>
          </a:effectRef>
          <a:fontRef idx="minor">
            <a:schemeClr val="tx1"/>
          </a:fontRef>
        </p:style>
        <p:txBody>
          <a:bodyPr wrap="none"/>
          <a:lstStyle/>
          <a:p>
            <a:pPr fontAlgn="base">
              <a:spcBef>
                <a:spcPct val="0"/>
              </a:spcBef>
              <a:spcAft>
                <a:spcPct val="0"/>
              </a:spcAft>
            </a:pPr>
            <a:endParaRPr lang="fr-FR" sz="1200" dirty="0">
              <a:solidFill>
                <a:srgbClr val="686868"/>
              </a:solidFill>
              <a:latin typeface="Arial" pitchFamily="34" charset="0"/>
              <a:cs typeface="Arial" pitchFamily="34" charset="0"/>
            </a:endParaRPr>
          </a:p>
        </p:txBody>
      </p:sp>
      <p:pic>
        <p:nvPicPr>
          <p:cNvPr id="4" name="Picture 50" descr="Caisse d'epargne"/>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904261" y="3933057"/>
            <a:ext cx="3335478" cy="185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5"/>
          <p:cNvSpPr>
            <a:spLocks noChangeShapeType="1"/>
          </p:cNvSpPr>
          <p:nvPr userDrawn="1"/>
        </p:nvSpPr>
        <p:spPr bwMode="auto">
          <a:xfrm flipV="1">
            <a:off x="972000" y="2348880"/>
            <a:ext cx="7200000" cy="0"/>
          </a:xfrm>
          <a:prstGeom prst="line">
            <a:avLst/>
          </a:prstGeom>
          <a:ln>
            <a:solidFill>
              <a:srgbClr val="C00000"/>
            </a:solidFill>
            <a:headEnd/>
            <a:tailEnd/>
          </a:ln>
          <a:extLst/>
        </p:spPr>
        <p:style>
          <a:lnRef idx="2">
            <a:schemeClr val="dk1"/>
          </a:lnRef>
          <a:fillRef idx="0">
            <a:schemeClr val="dk1"/>
          </a:fillRef>
          <a:effectRef idx="1">
            <a:schemeClr val="dk1"/>
          </a:effectRef>
          <a:fontRef idx="minor">
            <a:schemeClr val="tx1"/>
          </a:fontRef>
        </p:style>
        <p:txBody>
          <a:bodyPr wrap="none"/>
          <a:lstStyle/>
          <a:p>
            <a:pPr fontAlgn="base">
              <a:spcBef>
                <a:spcPct val="0"/>
              </a:spcBef>
              <a:spcAft>
                <a:spcPct val="0"/>
              </a:spcAft>
            </a:pPr>
            <a:endParaRPr lang="fr-FR" sz="1200" dirty="0">
              <a:solidFill>
                <a:srgbClr val="686868"/>
              </a:solidFill>
              <a:latin typeface="Arial" pitchFamily="34" charset="0"/>
              <a:cs typeface="Arial" pitchFamily="34" charset="0"/>
            </a:endParaRPr>
          </a:p>
        </p:txBody>
      </p:sp>
      <p:sp>
        <p:nvSpPr>
          <p:cNvPr id="3" name="Titre 2"/>
          <p:cNvSpPr>
            <a:spLocks noGrp="1"/>
          </p:cNvSpPr>
          <p:nvPr>
            <p:ph type="ctrTitle"/>
          </p:nvPr>
        </p:nvSpPr>
        <p:spPr>
          <a:xfrm>
            <a:off x="1043608" y="620688"/>
            <a:ext cx="6802130" cy="1470025"/>
          </a:xfrm>
        </p:spPr>
        <p:txBody>
          <a:bodyPr/>
          <a:lstStyle>
            <a:lvl1pPr>
              <a:defRPr sz="3600"/>
            </a:lvl1pPr>
          </a:lstStyle>
          <a:p>
            <a:r>
              <a:rPr lang="fr-FR" dirty="0" smtClean="0"/>
              <a:t>Modifiez le style du titre</a:t>
            </a:r>
            <a:endParaRPr lang="fr-FR" dirty="0"/>
          </a:p>
        </p:txBody>
      </p:sp>
      <p:pic>
        <p:nvPicPr>
          <p:cNvPr id="7" name="Image 6"/>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164288" y="3671368"/>
            <a:ext cx="1701800" cy="2379935"/>
          </a:xfrm>
          <a:prstGeom prst="rect">
            <a:avLst/>
          </a:prstGeom>
        </p:spPr>
      </p:pic>
      <p:sp>
        <p:nvSpPr>
          <p:cNvPr id="14" name="ZoneTexte 13"/>
          <p:cNvSpPr txBox="1"/>
          <p:nvPr userDrawn="1"/>
        </p:nvSpPr>
        <p:spPr>
          <a:xfrm>
            <a:off x="611560" y="4005064"/>
            <a:ext cx="2736304" cy="369332"/>
          </a:xfrm>
          <a:prstGeom prst="rect">
            <a:avLst/>
          </a:prstGeom>
          <a:noFill/>
        </p:spPr>
        <p:txBody>
          <a:bodyPr wrap="square" rtlCol="0">
            <a:spAutoFit/>
          </a:bodyPr>
          <a:lstStyle/>
          <a:p>
            <a:endParaRPr lang="fr-FR" dirty="0">
              <a:solidFill>
                <a:srgbClr val="686868"/>
              </a:solidFill>
            </a:endParaRPr>
          </a:p>
        </p:txBody>
      </p:sp>
      <p:sp>
        <p:nvSpPr>
          <p:cNvPr id="16" name="Espace réservé du texte 15"/>
          <p:cNvSpPr>
            <a:spLocks noGrp="1"/>
          </p:cNvSpPr>
          <p:nvPr>
            <p:ph type="body" sz="quarter" idx="10" hasCustomPrompt="1"/>
          </p:nvPr>
        </p:nvSpPr>
        <p:spPr>
          <a:xfrm>
            <a:off x="2903538" y="2781300"/>
            <a:ext cx="5268912" cy="890588"/>
          </a:xfrm>
        </p:spPr>
        <p:txBody>
          <a:bodyPr anchor="ctr"/>
          <a:lstStyle>
            <a:lvl1pPr marL="0" indent="0" algn="r">
              <a:buNone/>
              <a:defRPr/>
            </a:lvl1pPr>
          </a:lstStyle>
          <a:p>
            <a:pPr lvl="0"/>
            <a:r>
              <a:rPr lang="fr-FR" dirty="0" smtClean="0"/>
              <a:t>Modifiez le style du titre</a:t>
            </a:r>
            <a:endParaRPr lang="fr-FR" dirty="0"/>
          </a:p>
        </p:txBody>
      </p:sp>
    </p:spTree>
    <p:extLst>
      <p:ext uri="{BB962C8B-B14F-4D97-AF65-F5344CB8AC3E}">
        <p14:creationId xmlns:p14="http://schemas.microsoft.com/office/powerpoint/2010/main" val="17419392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hasCustomPrompt="1"/>
          </p:nvPr>
        </p:nvSpPr>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410586442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83568" y="4406903"/>
            <a:ext cx="7772400" cy="1808153"/>
          </a:xfrm>
        </p:spPr>
        <p:txBody>
          <a:bodyPr anchor="ctr">
            <a:spAutoFit/>
          </a:bodyPr>
          <a:lstStyle>
            <a:lvl1pPr algn="r">
              <a:defRPr sz="5400" b="1" cap="all">
                <a:solidFill>
                  <a:schemeClr val="accent4"/>
                </a:solidFill>
              </a:defRPr>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688032" y="2564904"/>
            <a:ext cx="7772400" cy="1500187"/>
          </a:xfrm>
        </p:spPr>
        <p:txBody>
          <a:bodyPr anchor="ctr"/>
          <a:lstStyle>
            <a:lvl1pPr marL="0" indent="0">
              <a:buNone/>
              <a:defRPr sz="4000" b="1">
                <a:solidFill>
                  <a:srgbClr val="C00000"/>
                </a:solidFill>
                <a:effectLst>
                  <a:outerShdw blurRad="38100" dist="38100" dir="2700000" algn="tl">
                    <a:srgbClr val="000000">
                      <a:alpha val="43137"/>
                    </a:srgbClr>
                  </a:outerShdw>
                </a:effectLs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dirty="0" smtClean="0"/>
              <a:t>Cliquez pour modifier les styles du texte du masque</a:t>
            </a:r>
          </a:p>
        </p:txBody>
      </p:sp>
      <p:sp>
        <p:nvSpPr>
          <p:cNvPr id="4" name="Espace réservé de la date 3"/>
          <p:cNvSpPr>
            <a:spLocks noGrp="1"/>
          </p:cNvSpPr>
          <p:nvPr>
            <p:ph type="dt" sz="half" idx="10"/>
          </p:nvPr>
        </p:nvSpPr>
        <p:spPr>
          <a:xfrm>
            <a:off x="1619672" y="6473229"/>
            <a:ext cx="1090464" cy="340147"/>
          </a:xfrm>
        </p:spPr>
        <p:txBody>
          <a:bodyPr/>
          <a:lstStyle/>
          <a:p>
            <a:fld id="{153ED1D9-F13F-4F1F-B01B-A5EF9CD2CF88}"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a:xfrm>
            <a:off x="154731" y="6496498"/>
            <a:ext cx="600845" cy="316878"/>
          </a:xfrm>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77134233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32000" y="116632"/>
            <a:ext cx="8280000" cy="720000"/>
          </a:xfrm>
        </p:spPr>
        <p:txBody>
          <a:bodyPr/>
          <a:lstStyle/>
          <a:p>
            <a:r>
              <a:rPr lang="fr-FR" dirty="0" smtClean="0"/>
              <a:t>Cliquez pour modifier le style du titre</a:t>
            </a:r>
            <a:endParaRPr lang="fr-FR" dirty="0"/>
          </a:p>
        </p:txBody>
      </p:sp>
      <p:sp>
        <p:nvSpPr>
          <p:cNvPr id="3" name="Espace réservé du contenu 2"/>
          <p:cNvSpPr>
            <a:spLocks noGrp="1"/>
          </p:cNvSpPr>
          <p:nvPr>
            <p:ph sz="half" idx="1"/>
          </p:nvPr>
        </p:nvSpPr>
        <p:spPr>
          <a:xfrm>
            <a:off x="417637" y="1487488"/>
            <a:ext cx="4045926"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04239" y="1487488"/>
            <a:ext cx="404739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pic>
        <p:nvPicPr>
          <p:cNvPr id="6" name="Picture 2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251105" y="82244"/>
            <a:ext cx="318941" cy="36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249519" y="521286"/>
            <a:ext cx="360125"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1"/>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59343" y="82244"/>
            <a:ext cx="355734" cy="39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590316" y="476896"/>
            <a:ext cx="470646" cy="4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1"/>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485919" y="157736"/>
            <a:ext cx="598315" cy="63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e la date 4"/>
          <p:cNvSpPr>
            <a:spLocks noGrp="1"/>
          </p:cNvSpPr>
          <p:nvPr>
            <p:ph type="dt" sz="half" idx="10"/>
          </p:nvPr>
        </p:nvSpPr>
        <p:spPr/>
        <p:txBody>
          <a:bodyPr/>
          <a:lstStyle/>
          <a:p>
            <a:fld id="{8B609572-B981-4139-8D2B-ABAC89042B17}" type="datetime1">
              <a:rPr lang="fr-FR" smtClean="0">
                <a:solidFill>
                  <a:srgbClr val="656565"/>
                </a:solidFill>
              </a:rPr>
              <a:pPr/>
              <a:t>13/05/2016</a:t>
            </a:fld>
            <a:endParaRPr lang="fr-FR">
              <a:solidFill>
                <a:srgbClr val="656565"/>
              </a:solidFill>
            </a:endParaRPr>
          </a:p>
        </p:txBody>
      </p:sp>
      <p:sp>
        <p:nvSpPr>
          <p:cNvPr id="11" name="Espace réservé du pied de page 10"/>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12" name="Espace réservé du numéro de diapositive 11"/>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214434171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16712"/>
            <a:ext cx="8280000" cy="720000"/>
          </a:xfrm>
        </p:spPr>
        <p:txBody>
          <a:bodyPr/>
          <a:lstStyle>
            <a:lvl1pPr>
              <a:defRPr/>
            </a:lvl1p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271"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271"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FC8CF94-4590-485E-9CCE-B8BEAFEF71D7}" type="datetime1">
              <a:rPr lang="fr-FR" smtClean="0">
                <a:solidFill>
                  <a:srgbClr val="656565"/>
                </a:solidFill>
              </a:rPr>
              <a:pPr/>
              <a:t>13/05/2016</a:t>
            </a:fld>
            <a:endParaRPr lang="fr-FR">
              <a:solidFill>
                <a:srgbClr val="656565"/>
              </a:solidFill>
            </a:endParaRPr>
          </a:p>
        </p:txBody>
      </p:sp>
      <p:sp>
        <p:nvSpPr>
          <p:cNvPr id="8" name="Espace réservé du pied de page 7"/>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9" name="Espace réservé du numéro de diapositive 8"/>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210802170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32000" y="116632"/>
            <a:ext cx="8280000" cy="720000"/>
          </a:xfrm>
        </p:spPr>
        <p:txBody>
          <a:bodyPr/>
          <a:lstStyle/>
          <a:p>
            <a:r>
              <a:rPr lang="fr-FR" dirty="0" smtClean="0"/>
              <a:t>Cliquez pour modifier le style du titre</a:t>
            </a:r>
            <a:endParaRPr lang="fr-FR" dirty="0"/>
          </a:p>
        </p:txBody>
      </p:sp>
      <p:sp>
        <p:nvSpPr>
          <p:cNvPr id="3" name="Espace réservé de la date 2"/>
          <p:cNvSpPr>
            <a:spLocks noGrp="1"/>
          </p:cNvSpPr>
          <p:nvPr>
            <p:ph type="dt" sz="half" idx="10"/>
          </p:nvPr>
        </p:nvSpPr>
        <p:spPr/>
        <p:txBody>
          <a:bodyPr/>
          <a:lstStyle/>
          <a:p>
            <a:fld id="{116E43D4-C2C1-4A55-8326-32D329C930B0}" type="datetime1">
              <a:rPr lang="fr-FR" smtClean="0">
                <a:solidFill>
                  <a:srgbClr val="656565"/>
                </a:solidFill>
              </a:rPr>
              <a:pPr/>
              <a:t>13/05/2016</a:t>
            </a:fld>
            <a:endParaRPr lang="fr-FR">
              <a:solidFill>
                <a:srgbClr val="656565"/>
              </a:solidFill>
            </a:endParaRPr>
          </a:p>
        </p:txBody>
      </p:sp>
      <p:sp>
        <p:nvSpPr>
          <p:cNvPr id="4" name="Espace réservé du pied de page 3"/>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5" name="Espace réservé du numéro de diapositive 4"/>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344599651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Titre 1"/>
          <p:cNvSpPr>
            <a:spLocks noGrp="1"/>
          </p:cNvSpPr>
          <p:nvPr>
            <p:ph type="title"/>
          </p:nvPr>
        </p:nvSpPr>
        <p:spPr>
          <a:xfrm>
            <a:off x="432000" y="116632"/>
            <a:ext cx="8280000" cy="720000"/>
          </a:xfrm>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B134D42-855F-4150-B874-81FBE4F799BE}" type="datetime1">
              <a:rPr lang="fr-FR" smtClean="0">
                <a:solidFill>
                  <a:srgbClr val="656565"/>
                </a:solidFill>
              </a:rPr>
              <a:pPr/>
              <a:t>13/05/2016</a:t>
            </a:fld>
            <a:endParaRPr lang="fr-FR">
              <a:solidFill>
                <a:srgbClr val="656565"/>
              </a:solidFill>
            </a:endParaRPr>
          </a:p>
        </p:txBody>
      </p:sp>
      <p:sp>
        <p:nvSpPr>
          <p:cNvPr id="4" name="Espace réservé du pied de page 3"/>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5" name="Espace réservé du numéro de diapositive 4"/>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119086672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435"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538" y="273053"/>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3A7D4837-3510-4FEF-A332-9F960648DC25}" type="datetime1">
              <a:rPr lang="fr-FR" smtClean="0">
                <a:solidFill>
                  <a:srgbClr val="656565"/>
                </a:solidFill>
              </a:rPr>
              <a:pPr/>
              <a:t>13/05/2016</a:t>
            </a:fld>
            <a:endParaRPr lang="fr-FR">
              <a:solidFill>
                <a:srgbClr val="656565"/>
              </a:solidFill>
            </a:endParaRPr>
          </a:p>
        </p:txBody>
      </p:sp>
      <p:sp>
        <p:nvSpPr>
          <p:cNvPr id="6" name="Espace réservé du pied de page 5"/>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7" name="Espace réservé du numéro de diapositive 6"/>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235696434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166"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smtClean="0"/>
              <a:t>Cliquez sur l'icône pour ajouter une image</a:t>
            </a:r>
          </a:p>
        </p:txBody>
      </p:sp>
      <p:sp>
        <p:nvSpPr>
          <p:cNvPr id="4" name="Espace réservé du texte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284EF49-34F2-4B17-90AF-1194C9CFB83F}" type="datetime1">
              <a:rPr lang="fr-FR" smtClean="0">
                <a:solidFill>
                  <a:srgbClr val="656565"/>
                </a:solidFill>
              </a:rPr>
              <a:pPr/>
              <a:t>13/05/2016</a:t>
            </a:fld>
            <a:endParaRPr lang="fr-FR">
              <a:solidFill>
                <a:srgbClr val="656565"/>
              </a:solidFill>
            </a:endParaRPr>
          </a:p>
        </p:txBody>
      </p:sp>
      <p:sp>
        <p:nvSpPr>
          <p:cNvPr id="6" name="Espace réservé du pied de page 5"/>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7" name="Espace réservé du numéro de diapositive 6"/>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211099434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F4B9573-2B6C-47D3-9171-D12B71E06739}"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337872143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11815" y="146050"/>
            <a:ext cx="2063262" cy="5456238"/>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17635" y="146050"/>
            <a:ext cx="6053503" cy="545623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94440F8-0E33-47D0-AF4D-A0E5DDD35163}"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326831155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17635" y="116632"/>
            <a:ext cx="8280000" cy="720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17637" y="1487488"/>
            <a:ext cx="4045926"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04239" y="1487488"/>
            <a:ext cx="4047392" cy="1981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04239" y="3621088"/>
            <a:ext cx="4047392" cy="1981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e la date 5"/>
          <p:cNvSpPr>
            <a:spLocks noGrp="1"/>
          </p:cNvSpPr>
          <p:nvPr>
            <p:ph type="dt" sz="half" idx="10"/>
          </p:nvPr>
        </p:nvSpPr>
        <p:spPr/>
        <p:txBody>
          <a:bodyPr/>
          <a:lstStyle/>
          <a:p>
            <a:fld id="{9BCEDA52-3912-4173-8D80-B23FC9D2DB84}" type="datetime1">
              <a:rPr lang="fr-FR" smtClean="0">
                <a:solidFill>
                  <a:srgbClr val="656565"/>
                </a:solidFill>
              </a:rPr>
              <a:pPr/>
              <a:t>13/05/2016</a:t>
            </a:fld>
            <a:endParaRPr lang="fr-FR">
              <a:solidFill>
                <a:srgbClr val="656565"/>
              </a:solidFill>
            </a:endParaRPr>
          </a:p>
        </p:txBody>
      </p:sp>
      <p:sp>
        <p:nvSpPr>
          <p:cNvPr id="7" name="Espace réservé du pied de page 6"/>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8" name="Espace réservé du numéro de diapositive 7"/>
          <p:cNvSpPr>
            <a:spLocks noGrp="1"/>
          </p:cNvSpPr>
          <p:nvPr>
            <p:ph type="sldNum" sz="quarter" idx="12"/>
          </p:nvPr>
        </p:nvSpPr>
        <p:spPr/>
        <p:txBody>
          <a:bodyPr/>
          <a:lstStyle/>
          <a:p>
            <a:fld id="{86B257AB-C205-44D8-A692-197AD412B82A}" type="slidenum">
              <a:rPr lang="fr-FR" smtClean="0">
                <a:solidFill>
                  <a:srgbClr val="656565"/>
                </a:solidFill>
              </a:rPr>
              <a:pPr/>
              <a:t>‹N°›</a:t>
            </a:fld>
            <a:endParaRPr lang="fr-FR" dirty="0">
              <a:solidFill>
                <a:srgbClr val="656565"/>
              </a:solidFill>
            </a:endParaRPr>
          </a:p>
        </p:txBody>
      </p:sp>
    </p:spTree>
    <p:extLst>
      <p:ext uri="{BB962C8B-B14F-4D97-AF65-F5344CB8AC3E}">
        <p14:creationId xmlns:p14="http://schemas.microsoft.com/office/powerpoint/2010/main" val="13885943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0.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9.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2000" y="116632"/>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p>
            <a:pPr lvl="0"/>
            <a:r>
              <a:rPr lang="fr-FR" dirty="0" smtClean="0"/>
              <a:t>Cliquez pour modifier le style du titre du masque</a:t>
            </a:r>
          </a:p>
        </p:txBody>
      </p:sp>
      <p:sp>
        <p:nvSpPr>
          <p:cNvPr id="1027" name="Rectangle 4"/>
          <p:cNvSpPr>
            <a:spLocks noGrp="1" noChangeArrowheads="1"/>
          </p:cNvSpPr>
          <p:nvPr>
            <p:ph type="body" idx="1"/>
          </p:nvPr>
        </p:nvSpPr>
        <p:spPr bwMode="auto">
          <a:xfrm>
            <a:off x="388328" y="1052736"/>
            <a:ext cx="8280000" cy="51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 </a:t>
            </a:r>
          </a:p>
          <a:p>
            <a:pPr lvl="4"/>
            <a:r>
              <a:rPr lang="fr-FR" dirty="0" smtClean="0"/>
              <a:t>Cinquième niveau</a:t>
            </a:r>
          </a:p>
          <a:p>
            <a:pPr lvl="4"/>
            <a:endParaRPr lang="fr-FR" dirty="0" smtClean="0"/>
          </a:p>
        </p:txBody>
      </p:sp>
      <p:sp>
        <p:nvSpPr>
          <p:cNvPr id="2" name="Line 105"/>
          <p:cNvSpPr>
            <a:spLocks noChangeShapeType="1"/>
          </p:cNvSpPr>
          <p:nvPr/>
        </p:nvSpPr>
        <p:spPr bwMode="auto">
          <a:xfrm>
            <a:off x="0" y="6309320"/>
            <a:ext cx="9144000" cy="0"/>
          </a:xfrm>
          <a:prstGeom prst="line">
            <a:avLst/>
          </a:prstGeom>
          <a:ln>
            <a:solidFill>
              <a:srgbClr val="C00000"/>
            </a:solidFill>
            <a:headEnd/>
            <a:tailEnd/>
          </a:ln>
          <a:extLst/>
        </p:spPr>
        <p:style>
          <a:lnRef idx="2">
            <a:schemeClr val="dk1"/>
          </a:lnRef>
          <a:fillRef idx="0">
            <a:schemeClr val="dk1"/>
          </a:fillRef>
          <a:effectRef idx="1">
            <a:schemeClr val="dk1"/>
          </a:effectRef>
          <a:fontRef idx="minor">
            <a:schemeClr val="tx1"/>
          </a:fontRef>
        </p:style>
        <p:txBody>
          <a:bodyPr wrap="none"/>
          <a:lstStyle/>
          <a:p>
            <a:pPr fontAlgn="base">
              <a:spcBef>
                <a:spcPct val="0"/>
              </a:spcBef>
              <a:spcAft>
                <a:spcPct val="0"/>
              </a:spcAft>
            </a:pPr>
            <a:endParaRPr lang="fr-FR" sz="1200" dirty="0">
              <a:solidFill>
                <a:srgbClr val="777777"/>
              </a:solidFill>
              <a:latin typeface="Arial" pitchFamily="34" charset="0"/>
              <a:cs typeface="Arial" pitchFamily="34" charset="0"/>
            </a:endParaRPr>
          </a:p>
        </p:txBody>
      </p:sp>
      <p:sp>
        <p:nvSpPr>
          <p:cNvPr id="1031" name="Line 105"/>
          <p:cNvSpPr>
            <a:spLocks noChangeShapeType="1"/>
          </p:cNvSpPr>
          <p:nvPr/>
        </p:nvSpPr>
        <p:spPr bwMode="auto">
          <a:xfrm>
            <a:off x="417636" y="942975"/>
            <a:ext cx="8280000" cy="0"/>
          </a:xfrm>
          <a:prstGeom prst="line">
            <a:avLst/>
          </a:prstGeom>
          <a:noFill/>
          <a:ln w="19050">
            <a:solidFill>
              <a:srgbClr val="C00000"/>
            </a:solidFill>
            <a:round/>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fr-FR" sz="1200" dirty="0">
              <a:solidFill>
                <a:srgbClr val="777777"/>
              </a:solidFill>
              <a:latin typeface="Arial" pitchFamily="34" charset="0"/>
              <a:cs typeface="Arial" pitchFamily="34" charset="0"/>
            </a:endParaRPr>
          </a:p>
        </p:txBody>
      </p:sp>
      <p:sp>
        <p:nvSpPr>
          <p:cNvPr id="3" name="Espace réservé de la date 2"/>
          <p:cNvSpPr>
            <a:spLocks noGrp="1"/>
          </p:cNvSpPr>
          <p:nvPr>
            <p:ph type="dt" sz="half" idx="2"/>
          </p:nvPr>
        </p:nvSpPr>
        <p:spPr>
          <a:xfrm>
            <a:off x="1547664" y="6473229"/>
            <a:ext cx="1090464" cy="340147"/>
          </a:xfrm>
          <a:prstGeom prst="rect">
            <a:avLst/>
          </a:prstGeom>
        </p:spPr>
        <p:txBody>
          <a:bodyPr vert="horz" lIns="91440" tIns="45720" rIns="91440" bIns="45720" rtlCol="0" anchor="ctr"/>
          <a:lstStyle>
            <a:lvl1pPr algn="l">
              <a:defRPr sz="1400" b="1">
                <a:solidFill>
                  <a:schemeClr val="accent4"/>
                </a:solidFill>
                <a:effectLst/>
                <a:latin typeface="Calibri" pitchFamily="34" charset="0"/>
                <a:cs typeface="Calibri" pitchFamily="34" charset="0"/>
              </a:defRPr>
            </a:lvl1pPr>
          </a:lstStyle>
          <a:p>
            <a:fld id="{48BE4BF1-8916-4489-9EC2-BBC36F32D78A}" type="datetime1">
              <a:rPr lang="fr-FR" smtClean="0"/>
              <a:pPr/>
              <a:t>13/05/2016</a:t>
            </a:fld>
            <a:endParaRPr lang="fr-FR" dirty="0"/>
          </a:p>
        </p:txBody>
      </p:sp>
      <p:sp>
        <p:nvSpPr>
          <p:cNvPr id="4" name="Espace réservé du pied de page 3"/>
          <p:cNvSpPr>
            <a:spLocks noGrp="1"/>
          </p:cNvSpPr>
          <p:nvPr>
            <p:ph type="ftr" sz="quarter" idx="3"/>
          </p:nvPr>
        </p:nvSpPr>
        <p:spPr>
          <a:xfrm>
            <a:off x="3832043" y="6473229"/>
            <a:ext cx="1479915" cy="340147"/>
          </a:xfrm>
          <a:prstGeom prst="rect">
            <a:avLst/>
          </a:prstGeom>
        </p:spPr>
        <p:txBody>
          <a:bodyPr vert="horz" lIns="91440" tIns="45720" rIns="91440" bIns="45720" rtlCol="0" anchor="ctr"/>
          <a:lstStyle>
            <a:lvl1pPr algn="ctr">
              <a:defRPr sz="1400" b="1">
                <a:solidFill>
                  <a:schemeClr val="accent4"/>
                </a:solidFill>
                <a:effectLst/>
                <a:latin typeface="Calibri" pitchFamily="34" charset="0"/>
                <a:cs typeface="Calibri" pitchFamily="34" charset="0"/>
              </a:defRPr>
            </a:lvl1pPr>
          </a:lstStyle>
          <a:p>
            <a:r>
              <a:rPr lang="fr-FR" dirty="0" smtClean="0"/>
              <a:t>ACTIVATION V2</a:t>
            </a:r>
            <a:endParaRPr lang="fr-FR" dirty="0"/>
          </a:p>
        </p:txBody>
      </p:sp>
      <p:sp>
        <p:nvSpPr>
          <p:cNvPr id="5" name="Espace réservé du numéro de diapositive 4"/>
          <p:cNvSpPr>
            <a:spLocks noGrp="1"/>
          </p:cNvSpPr>
          <p:nvPr>
            <p:ph type="sldNum" sz="quarter" idx="4"/>
          </p:nvPr>
        </p:nvSpPr>
        <p:spPr>
          <a:xfrm>
            <a:off x="154731" y="6496498"/>
            <a:ext cx="600845" cy="316878"/>
          </a:xfrm>
          <a:prstGeom prst="rect">
            <a:avLst/>
          </a:prstGeom>
        </p:spPr>
        <p:txBody>
          <a:bodyPr vert="horz" lIns="91440" tIns="45720" rIns="91440" bIns="45720" rtlCol="0" anchor="ctr"/>
          <a:lstStyle>
            <a:lvl1pPr algn="r">
              <a:defRPr sz="1400" b="1">
                <a:solidFill>
                  <a:schemeClr val="accent4"/>
                </a:solidFill>
                <a:effectLst/>
                <a:latin typeface="Calibri" pitchFamily="34" charset="0"/>
                <a:cs typeface="Calibri" pitchFamily="34" charset="0"/>
              </a:defRPr>
            </a:lvl1pPr>
          </a:lstStyle>
          <a:p>
            <a:fld id="{86B257AB-C205-44D8-A692-197AD412B82A}" type="slidenum">
              <a:rPr lang="fr-FR" smtClean="0"/>
              <a:pPr/>
              <a:t>‹N°›</a:t>
            </a:fld>
            <a:endParaRPr lang="fr-FR" dirty="0"/>
          </a:p>
        </p:txBody>
      </p:sp>
      <p:pic>
        <p:nvPicPr>
          <p:cNvPr id="13" name="Image 12" descr="Capture d’écran 2014-02-18 à 15.54.41.jpg"/>
          <p:cNvPicPr>
            <a:picLocks noChangeAspect="1"/>
          </p:cNvPicPr>
          <p:nvPr userDrawn="1"/>
        </p:nvPicPr>
        <p:blipFill>
          <a:blip r:embed="rId16" cstate="email">
            <a:extLst>
              <a:ext uri="{28A0092B-C50C-407E-A947-70E740481C1C}">
                <a14:useLocalDpi xmlns:a14="http://schemas.microsoft.com/office/drawing/2010/main" val="0"/>
              </a:ext>
            </a:extLst>
          </a:blip>
          <a:stretch>
            <a:fillRect/>
          </a:stretch>
        </p:blipFill>
        <p:spPr>
          <a:xfrm>
            <a:off x="6660232" y="6381328"/>
            <a:ext cx="2451465" cy="448353"/>
          </a:xfrm>
          <a:prstGeom prst="rect">
            <a:avLst/>
          </a:prstGeom>
        </p:spPr>
      </p:pic>
    </p:spTree>
    <p:extLst>
      <p:ext uri="{BB962C8B-B14F-4D97-AF65-F5344CB8AC3E}">
        <p14:creationId xmlns:p14="http://schemas.microsoft.com/office/powerpoint/2010/main" val="2729246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8" r:id="rId13"/>
    <p:sldLayoutId id="2147483689" r:id="rId14"/>
  </p:sldLayoutIdLst>
  <p:timing>
    <p:tnLst>
      <p:par>
        <p:cTn id="1" dur="indefinite" restart="never" nodeType="tmRoot"/>
      </p:par>
    </p:tnLst>
  </p:timing>
  <p:hf hdr="0"/>
  <p:txStyles>
    <p:title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p:titleStyle>
    <p:body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2000" y="116632"/>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p>
            <a:pPr lvl="0"/>
            <a:r>
              <a:rPr lang="fr-FR" dirty="0" smtClean="0"/>
              <a:t>Cliquez pour modifier le style du titre du masque</a:t>
            </a:r>
          </a:p>
        </p:txBody>
      </p:sp>
      <p:sp>
        <p:nvSpPr>
          <p:cNvPr id="1027" name="Rectangle 4"/>
          <p:cNvSpPr>
            <a:spLocks noGrp="1" noChangeArrowheads="1"/>
          </p:cNvSpPr>
          <p:nvPr>
            <p:ph type="body" idx="1"/>
          </p:nvPr>
        </p:nvSpPr>
        <p:spPr bwMode="auto">
          <a:xfrm>
            <a:off x="388328" y="1052736"/>
            <a:ext cx="8280000" cy="51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 </a:t>
            </a:r>
          </a:p>
          <a:p>
            <a:pPr lvl="4"/>
            <a:r>
              <a:rPr lang="fr-FR" dirty="0" smtClean="0"/>
              <a:t>Cinquième niveau</a:t>
            </a:r>
          </a:p>
          <a:p>
            <a:pPr lvl="4"/>
            <a:endParaRPr lang="fr-FR" dirty="0" smtClean="0"/>
          </a:p>
        </p:txBody>
      </p:sp>
      <p:sp>
        <p:nvSpPr>
          <p:cNvPr id="2" name="Line 105"/>
          <p:cNvSpPr>
            <a:spLocks noChangeShapeType="1"/>
          </p:cNvSpPr>
          <p:nvPr/>
        </p:nvSpPr>
        <p:spPr bwMode="auto">
          <a:xfrm>
            <a:off x="0" y="6309320"/>
            <a:ext cx="9144000" cy="0"/>
          </a:xfrm>
          <a:prstGeom prst="line">
            <a:avLst/>
          </a:prstGeom>
          <a:ln>
            <a:solidFill>
              <a:srgbClr val="C00000"/>
            </a:solidFill>
            <a:headEnd/>
            <a:tailEnd/>
          </a:ln>
          <a:extLst/>
        </p:spPr>
        <p:style>
          <a:lnRef idx="2">
            <a:schemeClr val="dk1"/>
          </a:lnRef>
          <a:fillRef idx="0">
            <a:schemeClr val="dk1"/>
          </a:fillRef>
          <a:effectRef idx="1">
            <a:schemeClr val="dk1"/>
          </a:effectRef>
          <a:fontRef idx="minor">
            <a:schemeClr val="tx1"/>
          </a:fontRef>
        </p:style>
        <p:txBody>
          <a:bodyPr wrap="none"/>
          <a:lstStyle/>
          <a:p>
            <a:pPr fontAlgn="base">
              <a:spcBef>
                <a:spcPct val="0"/>
              </a:spcBef>
              <a:spcAft>
                <a:spcPct val="0"/>
              </a:spcAft>
            </a:pPr>
            <a:endParaRPr lang="fr-FR" sz="1200" dirty="0">
              <a:solidFill>
                <a:srgbClr val="777777"/>
              </a:solidFill>
              <a:latin typeface="Arial" pitchFamily="34" charset="0"/>
              <a:cs typeface="Arial" pitchFamily="34" charset="0"/>
            </a:endParaRPr>
          </a:p>
        </p:txBody>
      </p:sp>
      <p:sp>
        <p:nvSpPr>
          <p:cNvPr id="1031" name="Line 105"/>
          <p:cNvSpPr>
            <a:spLocks noChangeShapeType="1"/>
          </p:cNvSpPr>
          <p:nvPr/>
        </p:nvSpPr>
        <p:spPr bwMode="auto">
          <a:xfrm>
            <a:off x="417636" y="942975"/>
            <a:ext cx="8280000" cy="0"/>
          </a:xfrm>
          <a:prstGeom prst="line">
            <a:avLst/>
          </a:prstGeom>
          <a:noFill/>
          <a:ln w="19050">
            <a:solidFill>
              <a:srgbClr val="C00000"/>
            </a:solidFill>
            <a:round/>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fr-FR" sz="1200" dirty="0">
              <a:solidFill>
                <a:srgbClr val="777777"/>
              </a:solidFill>
              <a:latin typeface="Arial" pitchFamily="34" charset="0"/>
              <a:cs typeface="Arial" pitchFamily="34" charset="0"/>
            </a:endParaRPr>
          </a:p>
        </p:txBody>
      </p:sp>
      <p:pic>
        <p:nvPicPr>
          <p:cNvPr id="11" name="Image 10"/>
          <p:cNvPicPr>
            <a:picLocks noChangeAspect="1"/>
          </p:cNvPicPr>
          <p:nvPr userDrawn="1"/>
        </p:nvPicPr>
        <p:blipFill rotWithShape="1">
          <a:blip r:embed="rId14" cstate="print">
            <a:extLst>
              <a:ext uri="{28A0092B-C50C-407E-A947-70E740481C1C}">
                <a14:useLocalDpi xmlns:a14="http://schemas.microsoft.com/office/drawing/2010/main" val="0"/>
              </a:ext>
            </a:extLst>
          </a:blip>
          <a:srcRect/>
          <a:stretch/>
        </p:blipFill>
        <p:spPr>
          <a:xfrm>
            <a:off x="8393142" y="1"/>
            <a:ext cx="750857" cy="836712"/>
          </a:xfrm>
          <a:prstGeom prst="rect">
            <a:avLst/>
          </a:prstGeom>
        </p:spPr>
      </p:pic>
      <p:sp>
        <p:nvSpPr>
          <p:cNvPr id="3" name="Espace réservé de la date 2"/>
          <p:cNvSpPr>
            <a:spLocks noGrp="1"/>
          </p:cNvSpPr>
          <p:nvPr>
            <p:ph type="dt" sz="half" idx="2"/>
          </p:nvPr>
        </p:nvSpPr>
        <p:spPr>
          <a:xfrm>
            <a:off x="1547664" y="6473229"/>
            <a:ext cx="1090464" cy="340147"/>
          </a:xfrm>
          <a:prstGeom prst="rect">
            <a:avLst/>
          </a:prstGeom>
        </p:spPr>
        <p:txBody>
          <a:bodyPr vert="horz" lIns="91440" tIns="45720" rIns="91440" bIns="45720" rtlCol="0" anchor="ctr"/>
          <a:lstStyle>
            <a:lvl1pPr algn="l">
              <a:defRPr sz="1400" b="1">
                <a:solidFill>
                  <a:schemeClr val="accent4"/>
                </a:solidFill>
                <a:effectLst/>
                <a:latin typeface="Calibri" pitchFamily="34" charset="0"/>
                <a:cs typeface="Calibri" pitchFamily="34" charset="0"/>
              </a:defRPr>
            </a:lvl1pPr>
          </a:lstStyle>
          <a:p>
            <a:fld id="{48BE4BF1-8916-4489-9EC2-BBC36F32D78A}" type="datetime1">
              <a:rPr lang="fr-FR" smtClean="0">
                <a:solidFill>
                  <a:srgbClr val="656565"/>
                </a:solidFill>
              </a:rPr>
              <a:pPr/>
              <a:t>13/05/2016</a:t>
            </a:fld>
            <a:endParaRPr lang="fr-FR">
              <a:solidFill>
                <a:srgbClr val="656565"/>
              </a:solidFill>
            </a:endParaRPr>
          </a:p>
        </p:txBody>
      </p:sp>
      <p:sp>
        <p:nvSpPr>
          <p:cNvPr id="4" name="Espace réservé du pied de page 3"/>
          <p:cNvSpPr>
            <a:spLocks noGrp="1"/>
          </p:cNvSpPr>
          <p:nvPr>
            <p:ph type="ftr" sz="quarter" idx="3"/>
          </p:nvPr>
        </p:nvSpPr>
        <p:spPr>
          <a:xfrm>
            <a:off x="3832043" y="6473229"/>
            <a:ext cx="1479915" cy="340147"/>
          </a:xfrm>
          <a:prstGeom prst="rect">
            <a:avLst/>
          </a:prstGeom>
        </p:spPr>
        <p:txBody>
          <a:bodyPr vert="horz" lIns="91440" tIns="45720" rIns="91440" bIns="45720" rtlCol="0" anchor="ctr"/>
          <a:lstStyle>
            <a:lvl1pPr algn="ctr">
              <a:defRPr sz="1400" b="1">
                <a:solidFill>
                  <a:schemeClr val="accent4"/>
                </a:solidFill>
                <a:effectLst/>
                <a:latin typeface="Calibri" pitchFamily="34" charset="0"/>
                <a:cs typeface="Calibri" pitchFamily="34" charset="0"/>
              </a:defRPr>
            </a:lvl1pPr>
          </a:lstStyle>
          <a:p>
            <a:r>
              <a:rPr lang="fr-FR" dirty="0" smtClean="0">
                <a:solidFill>
                  <a:srgbClr val="656565"/>
                </a:solidFill>
              </a:rPr>
              <a:t>ACTIVATION V2</a:t>
            </a:r>
            <a:endParaRPr lang="fr-FR" dirty="0">
              <a:solidFill>
                <a:srgbClr val="656565"/>
              </a:solidFill>
            </a:endParaRPr>
          </a:p>
        </p:txBody>
      </p:sp>
      <p:sp>
        <p:nvSpPr>
          <p:cNvPr id="5" name="Espace réservé du numéro de diapositive 4"/>
          <p:cNvSpPr>
            <a:spLocks noGrp="1"/>
          </p:cNvSpPr>
          <p:nvPr>
            <p:ph type="sldNum" sz="quarter" idx="4"/>
          </p:nvPr>
        </p:nvSpPr>
        <p:spPr>
          <a:xfrm>
            <a:off x="154731" y="6496498"/>
            <a:ext cx="600845" cy="316878"/>
          </a:xfrm>
          <a:prstGeom prst="rect">
            <a:avLst/>
          </a:prstGeom>
        </p:spPr>
        <p:txBody>
          <a:bodyPr vert="horz" lIns="91440" tIns="45720" rIns="91440" bIns="45720" rtlCol="0" anchor="ctr"/>
          <a:lstStyle>
            <a:lvl1pPr algn="r">
              <a:defRPr sz="1400" b="1">
                <a:solidFill>
                  <a:schemeClr val="accent4"/>
                </a:solidFill>
                <a:effectLst/>
                <a:latin typeface="Calibri" pitchFamily="34" charset="0"/>
                <a:cs typeface="Calibri" pitchFamily="34" charset="0"/>
              </a:defRPr>
            </a:lvl1pPr>
          </a:lstStyle>
          <a:p>
            <a:fld id="{86B257AB-C205-44D8-A692-197AD412B82A}" type="slidenum">
              <a:rPr lang="fr-FR" smtClean="0">
                <a:solidFill>
                  <a:srgbClr val="656565"/>
                </a:solidFill>
              </a:rPr>
              <a:pPr/>
              <a:t>‹N°›</a:t>
            </a:fld>
            <a:endParaRPr lang="fr-FR" dirty="0">
              <a:solidFill>
                <a:srgbClr val="656565"/>
              </a:solidFill>
            </a:endParaRPr>
          </a:p>
        </p:txBody>
      </p:sp>
      <p:pic>
        <p:nvPicPr>
          <p:cNvPr id="13" name="Image 12" descr="Capture d’écran 2014-02-18 à 15.54.41.jp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660232" y="6381328"/>
            <a:ext cx="2451465" cy="448353"/>
          </a:xfrm>
          <a:prstGeom prst="rect">
            <a:avLst/>
          </a:prstGeom>
        </p:spPr>
      </p:pic>
    </p:spTree>
    <p:extLst>
      <p:ext uri="{BB962C8B-B14F-4D97-AF65-F5344CB8AC3E}">
        <p14:creationId xmlns:p14="http://schemas.microsoft.com/office/powerpoint/2010/main" val="419209604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iming>
    <p:tnLst>
      <p:par>
        <p:cTn id="1" dur="indefinite" restart="never" nodeType="tmRoot"/>
      </p:par>
    </p:tnLst>
  </p:timing>
  <p:hf hdr="0"/>
  <p:txStyles>
    <p:title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p:titleStyle>
    <p:body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wnsgprw1.celca.caisse-epargne.fr/espace_metier/aide_a_la_vente/dma2012/unedmapart.ht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5.png"/><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5.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0.png"/><Relationship Id="rId1" Type="http://schemas.openxmlformats.org/officeDocument/2006/relationships/slideLayout" Target="../slideLayouts/slideLayout16.xml"/><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1"/>
          <p:cNvSpPr>
            <a:spLocks noChangeArrowheads="1"/>
          </p:cNvSpPr>
          <p:nvPr/>
        </p:nvSpPr>
        <p:spPr bwMode="auto">
          <a:xfrm>
            <a:off x="1535723" y="2743200"/>
            <a:ext cx="6072554"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p>
            <a:pPr algn="ctr" fontAlgn="base">
              <a:spcBef>
                <a:spcPct val="0"/>
              </a:spcBef>
              <a:spcAft>
                <a:spcPct val="0"/>
              </a:spcAft>
            </a:pPr>
            <a:endParaRPr lang="fr-FR" sz="3200" b="1" dirty="0">
              <a:solidFill>
                <a:srgbClr val="777777"/>
              </a:solidFill>
              <a:cs typeface="Arial" pitchFamily="34" charset="0"/>
            </a:endParaRPr>
          </a:p>
        </p:txBody>
      </p:sp>
      <p:sp>
        <p:nvSpPr>
          <p:cNvPr id="2" name="Titre 1"/>
          <p:cNvSpPr>
            <a:spLocks noGrp="1"/>
          </p:cNvSpPr>
          <p:nvPr>
            <p:ph type="ctrTitle"/>
          </p:nvPr>
        </p:nvSpPr>
        <p:spPr>
          <a:xfrm>
            <a:off x="611560" y="2564904"/>
            <a:ext cx="7992888" cy="2696045"/>
          </a:xfrm>
        </p:spPr>
        <p:txBody>
          <a:bodyPr/>
          <a:lstStyle/>
          <a:p>
            <a:r>
              <a:rPr lang="fr-FR" sz="4400" dirty="0" smtClean="0">
                <a:solidFill>
                  <a:srgbClr val="C00000"/>
                </a:solidFill>
              </a:rPr>
              <a:t>La segmentation ACTIVATION V2 pour développer l’équipement de notre fonds de commerce</a:t>
            </a:r>
            <a:br>
              <a:rPr lang="fr-FR" sz="4400" dirty="0" smtClean="0">
                <a:solidFill>
                  <a:srgbClr val="C00000"/>
                </a:solidFill>
              </a:rPr>
            </a:br>
            <a:endParaRPr lang="fr-FR" sz="4400" dirty="0">
              <a:solidFill>
                <a:srgbClr val="C00000"/>
              </a:solidFill>
            </a:endParaRPr>
          </a:p>
        </p:txBody>
      </p:sp>
      <p:sp>
        <p:nvSpPr>
          <p:cNvPr id="6" name="Rectangle à coins arrondis 5"/>
          <p:cNvSpPr/>
          <p:nvPr/>
        </p:nvSpPr>
        <p:spPr bwMode="auto">
          <a:xfrm rot="20899225">
            <a:off x="5259367" y="4602356"/>
            <a:ext cx="3007819" cy="773571"/>
          </a:xfrm>
          <a:prstGeom prst="roundRect">
            <a:avLst/>
          </a:prstGeom>
          <a:solidFill>
            <a:srgbClr val="FF0000"/>
          </a:solidFill>
          <a:ln w="9525" cap="flat" cmpd="sng" algn="ctr">
            <a:solidFill>
              <a:srgbClr val="80808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bg1"/>
                </a:solidFill>
                <a:effectLst/>
                <a:latin typeface="Arial" charset="0"/>
              </a:rPr>
              <a:t>Intègre</a:t>
            </a:r>
            <a:r>
              <a:rPr kumimoji="0" lang="fr-FR" sz="1600" b="1" i="0" u="none" strike="noStrike" cap="none" normalizeH="0" dirty="0" smtClean="0">
                <a:ln>
                  <a:noFill/>
                </a:ln>
                <a:solidFill>
                  <a:schemeClr val="bg1"/>
                </a:solidFill>
                <a:effectLst/>
                <a:latin typeface="Arial" charset="0"/>
              </a:rPr>
              <a:t> les n</a:t>
            </a:r>
            <a:r>
              <a:rPr kumimoji="0" lang="fr-FR" sz="1600" b="1" i="0" u="none" strike="noStrike" cap="none" normalizeH="0" baseline="0" dirty="0" smtClean="0">
                <a:ln>
                  <a:noFill/>
                </a:ln>
                <a:solidFill>
                  <a:schemeClr val="bg1"/>
                </a:solidFill>
                <a:effectLst/>
                <a:latin typeface="Arial" charset="0"/>
              </a:rPr>
              <a:t>ouvelles règles au 1</a:t>
            </a:r>
            <a:r>
              <a:rPr kumimoji="0" lang="fr-FR" sz="1600" b="1" i="0" u="none" strike="noStrike" cap="none" normalizeH="0" baseline="30000" dirty="0" smtClean="0">
                <a:ln>
                  <a:noFill/>
                </a:ln>
                <a:solidFill>
                  <a:schemeClr val="bg1"/>
                </a:solidFill>
                <a:effectLst/>
                <a:latin typeface="Arial" charset="0"/>
              </a:rPr>
              <a:t>er</a:t>
            </a:r>
            <a:r>
              <a:rPr kumimoji="0" lang="fr-FR" sz="1600" b="1" i="0" u="none" strike="noStrike" cap="none" normalizeH="0" baseline="0" dirty="0" smtClean="0">
                <a:ln>
                  <a:noFill/>
                </a:ln>
                <a:solidFill>
                  <a:schemeClr val="bg1"/>
                </a:solidFill>
                <a:effectLst/>
                <a:latin typeface="Arial" charset="0"/>
              </a:rPr>
              <a:t> janvier</a:t>
            </a:r>
            <a:r>
              <a:rPr kumimoji="0" lang="fr-FR" sz="1600" b="1" i="0" u="none" strike="noStrike" cap="none" normalizeH="0" dirty="0" smtClean="0">
                <a:ln>
                  <a:noFill/>
                </a:ln>
                <a:solidFill>
                  <a:schemeClr val="bg1"/>
                </a:solidFill>
                <a:effectLst/>
                <a:latin typeface="Arial" charset="0"/>
              </a:rPr>
              <a:t> 2016</a:t>
            </a:r>
            <a:endParaRPr kumimoji="0" lang="fr-FR" sz="1600" b="1" i="0" u="none" strike="noStrike" cap="none" normalizeH="0" baseline="0" dirty="0" smtClean="0">
              <a:ln>
                <a:noFill/>
              </a:ln>
              <a:solidFill>
                <a:schemeClr val="bg1"/>
              </a:solidFill>
              <a:effectLst/>
              <a:latin typeface="Arial" charset="0"/>
            </a:endParaRPr>
          </a:p>
        </p:txBody>
      </p:sp>
    </p:spTree>
    <p:extLst>
      <p:ext uri="{BB962C8B-B14F-4D97-AF65-F5344CB8AC3E}">
        <p14:creationId xmlns:p14="http://schemas.microsoft.com/office/powerpoint/2010/main" val="418208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1340768"/>
            <a:ext cx="8640960"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dirty="0"/>
          </a:p>
        </p:txBody>
      </p:sp>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1800" b="1" i="0" u="none" strike="noStrike" kern="1200" cap="none" spc="0" normalizeH="0" baseline="0" noProof="0" dirty="0" smtClean="0">
                <a:ln>
                  <a:noFill/>
                </a:ln>
                <a:solidFill>
                  <a:schemeClr val="bg1"/>
                </a:solidFill>
                <a:effectLst/>
                <a:uLnTx/>
                <a:uFillTx/>
                <a:latin typeface="Arial Narrow" pitchFamily="34" charset="0"/>
                <a:ea typeface="+mj-ea"/>
                <a:cs typeface="+mj-cs"/>
              </a:rPr>
              <a:t>EVOLUTIONS</a:t>
            </a:r>
            <a:r>
              <a:rPr kumimoji="0" lang="fr-FR" sz="1800" b="1" i="0" u="none" strike="noStrike" kern="1200" cap="none" spc="0" normalizeH="0" noProof="0" dirty="0" smtClean="0">
                <a:ln>
                  <a:noFill/>
                </a:ln>
                <a:solidFill>
                  <a:schemeClr val="bg1"/>
                </a:solidFill>
                <a:effectLst/>
                <a:uLnTx/>
                <a:uFillTx/>
                <a:latin typeface="Arial Narrow" pitchFamily="34" charset="0"/>
                <a:ea typeface="+mj-ea"/>
                <a:cs typeface="+mj-cs"/>
              </a:rPr>
              <a:t> ACTIVATION V2</a:t>
            </a:r>
            <a:endParaRPr kumimoji="0" lang="fr-FR" sz="1800" b="1" i="0" u="none" strike="noStrike" kern="1200" cap="none" spc="0" normalizeH="0" baseline="0" noProof="0" dirty="0">
              <a:ln>
                <a:noFill/>
              </a:ln>
              <a:solidFill>
                <a:schemeClr val="bg1"/>
              </a:solidFill>
              <a:effectLst/>
              <a:uLnTx/>
              <a:uFillTx/>
              <a:latin typeface="Arial Narrow" pitchFamily="34" charset="0"/>
              <a:ea typeface="+mj-ea"/>
              <a:cs typeface="+mj-cs"/>
            </a:endParaRPr>
          </a:p>
        </p:txBody>
      </p:sp>
      <p:sp>
        <p:nvSpPr>
          <p:cNvPr id="3" name="ZoneTexte 2"/>
          <p:cNvSpPr txBox="1"/>
          <p:nvPr/>
        </p:nvSpPr>
        <p:spPr>
          <a:xfrm>
            <a:off x="209228" y="548680"/>
            <a:ext cx="7488832" cy="461665"/>
          </a:xfrm>
          <a:prstGeom prst="rect">
            <a:avLst/>
          </a:prstGeom>
          <a:noFill/>
        </p:spPr>
        <p:txBody>
          <a:bodyPr wrap="square" rtlCol="0">
            <a:spAutoFit/>
          </a:bodyPr>
          <a:lstStyle/>
          <a:p>
            <a:r>
              <a:rPr lang="fr-FR" sz="2400" b="1" dirty="0" smtClean="0">
                <a:solidFill>
                  <a:srgbClr val="C00000"/>
                </a:solidFill>
                <a:latin typeface="Arial Narrow" pitchFamily="34" charset="0"/>
                <a:cs typeface="Arial" pitchFamily="34" charset="0"/>
              </a:rPr>
              <a:t>Ce qui change à partir du 1</a:t>
            </a:r>
            <a:r>
              <a:rPr lang="fr-FR" sz="2400" b="1" baseline="30000" dirty="0" smtClean="0">
                <a:solidFill>
                  <a:srgbClr val="C00000"/>
                </a:solidFill>
                <a:latin typeface="Arial Narrow" pitchFamily="34" charset="0"/>
                <a:cs typeface="Arial" pitchFamily="34" charset="0"/>
              </a:rPr>
              <a:t>er</a:t>
            </a:r>
            <a:r>
              <a:rPr lang="fr-FR" sz="2400" b="1" dirty="0" smtClean="0">
                <a:solidFill>
                  <a:srgbClr val="C00000"/>
                </a:solidFill>
                <a:latin typeface="Arial Narrow" pitchFamily="34" charset="0"/>
                <a:cs typeface="Arial" pitchFamily="34" charset="0"/>
              </a:rPr>
              <a:t> janvier 2016</a:t>
            </a:r>
            <a:endParaRPr lang="fr-FR" sz="2400" b="1" dirty="0">
              <a:solidFill>
                <a:srgbClr val="C00000"/>
              </a:solidFill>
              <a:latin typeface="Arial Narrow" pitchFamily="34" charset="0"/>
              <a:cs typeface="Arial" pitchFamily="34" charset="0"/>
            </a:endParaRPr>
          </a:p>
        </p:txBody>
      </p:sp>
      <p:sp>
        <p:nvSpPr>
          <p:cNvPr id="5" name="Espace réservé du contenu 1"/>
          <p:cNvSpPr txBox="1">
            <a:spLocks/>
          </p:cNvSpPr>
          <p:nvPr/>
        </p:nvSpPr>
        <p:spPr>
          <a:xfrm>
            <a:off x="395536" y="1412776"/>
            <a:ext cx="8424936" cy="46085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1600" dirty="0" smtClean="0"/>
              <a:t>Afin d’améliorer la stabilité de la segmentation Activation V2, plusieurs évolutions entrent en vigueur à compter du 1</a:t>
            </a:r>
            <a:r>
              <a:rPr lang="fr-FR" sz="1600" baseline="30000" dirty="0" smtClean="0"/>
              <a:t>er</a:t>
            </a:r>
            <a:r>
              <a:rPr lang="fr-FR" sz="1600" dirty="0" smtClean="0"/>
              <a:t> janvier 2016. </a:t>
            </a:r>
          </a:p>
          <a:p>
            <a:pPr algn="just"/>
            <a:endParaRPr lang="fr-FR" sz="300" dirty="0" smtClean="0"/>
          </a:p>
          <a:p>
            <a:pPr lvl="1" algn="just"/>
            <a:r>
              <a:rPr lang="fr-FR" sz="1600" b="1" dirty="0">
                <a:solidFill>
                  <a:srgbClr val="0070C0"/>
                </a:solidFill>
              </a:rPr>
              <a:t>Pour </a:t>
            </a:r>
            <a:r>
              <a:rPr lang="fr-FR" sz="1600" b="1" dirty="0" smtClean="0">
                <a:solidFill>
                  <a:srgbClr val="0070C0"/>
                </a:solidFill>
              </a:rPr>
              <a:t>le calcul des BP et des JBP </a:t>
            </a:r>
            <a:r>
              <a:rPr lang="fr-FR" sz="1600" dirty="0" smtClean="0"/>
              <a:t>:</a:t>
            </a:r>
          </a:p>
          <a:p>
            <a:pPr lvl="2" algn="just"/>
            <a:r>
              <a:rPr lang="fr-FR" sz="1400" dirty="0" smtClean="0"/>
              <a:t>Pour les clients de 26 ans et plus et les jeunes adultes (J), </a:t>
            </a:r>
            <a:r>
              <a:rPr lang="fr-FR" sz="1400" b="1" dirty="0" smtClean="0"/>
              <a:t>le nombre moyen d’opérations débitrices externes</a:t>
            </a:r>
            <a:r>
              <a:rPr lang="fr-FR" sz="1400" dirty="0" smtClean="0"/>
              <a:t> est désormais calculé </a:t>
            </a:r>
            <a:r>
              <a:rPr lang="fr-FR" sz="1400" b="1" dirty="0" smtClean="0"/>
              <a:t>sur 12 mois glissants </a:t>
            </a:r>
            <a:r>
              <a:rPr lang="fr-FR" sz="1400" dirty="0" smtClean="0"/>
              <a:t>(au lieu de 3 mois précédemment).</a:t>
            </a:r>
          </a:p>
          <a:p>
            <a:pPr lvl="2" algn="just"/>
            <a:endParaRPr lang="fr-FR" sz="900" dirty="0"/>
          </a:p>
          <a:p>
            <a:pPr lvl="2" algn="just"/>
            <a:r>
              <a:rPr lang="fr-FR" sz="1400" b="1" dirty="0"/>
              <a:t>Les flux entre CDD et CCE sont considérés comme des flux « externes » </a:t>
            </a:r>
            <a:r>
              <a:rPr lang="fr-FR" sz="1400" dirty="0" smtClean="0"/>
              <a:t>et entrent donc dans le calcul des flux créditeurs et dans le calcul des opérations débitrices externes. </a:t>
            </a:r>
          </a:p>
          <a:p>
            <a:pPr lvl="1" algn="just"/>
            <a:endParaRPr lang="fr-FR" sz="1000" dirty="0"/>
          </a:p>
          <a:p>
            <a:pPr algn="just"/>
            <a:endParaRPr lang="fr-FR" sz="1600" dirty="0"/>
          </a:p>
          <a:p>
            <a:pPr algn="just"/>
            <a:endParaRPr lang="fr-FR" sz="1050" dirty="0">
              <a:sym typeface="Wingdings" panose="05000000000000000000" pitchFamily="2" charset="2"/>
            </a:endParaRPr>
          </a:p>
          <a:p>
            <a:pPr algn="just"/>
            <a:endParaRPr lang="fr-FR" sz="1600" dirty="0" smtClean="0">
              <a:sym typeface="Wingdings" panose="05000000000000000000" pitchFamily="2" charset="2"/>
            </a:endParaRPr>
          </a:p>
          <a:p>
            <a:pPr algn="just"/>
            <a:endParaRPr lang="fr-FR" sz="1600" dirty="0"/>
          </a:p>
        </p:txBody>
      </p:sp>
      <p:pic>
        <p:nvPicPr>
          <p:cNvPr id="102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9890" t="27999" r="41023" b="62978"/>
          <a:stretch/>
        </p:blipFill>
        <p:spPr bwMode="auto">
          <a:xfrm>
            <a:off x="899592" y="2348880"/>
            <a:ext cx="644588" cy="360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9890" t="27999" r="41023" b="62978"/>
          <a:stretch/>
        </p:blipFill>
        <p:spPr bwMode="auto">
          <a:xfrm>
            <a:off x="899592" y="2996952"/>
            <a:ext cx="644588" cy="360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1" name="Tableau 30"/>
          <p:cNvGraphicFramePr>
            <a:graphicFrameLocks noGrp="1"/>
          </p:cNvGraphicFramePr>
          <p:nvPr>
            <p:extLst>
              <p:ext uri="{D42A27DB-BD31-4B8C-83A1-F6EECF244321}">
                <p14:modId xmlns:p14="http://schemas.microsoft.com/office/powerpoint/2010/main" val="1280270426"/>
              </p:ext>
            </p:extLst>
          </p:nvPr>
        </p:nvGraphicFramePr>
        <p:xfrm>
          <a:off x="360103" y="3933056"/>
          <a:ext cx="8316353" cy="2086290"/>
        </p:xfrm>
        <a:graphic>
          <a:graphicData uri="http://schemas.openxmlformats.org/drawingml/2006/table">
            <a:tbl>
              <a:tblPr firstRow="1" bandRow="1">
                <a:tableStyleId>{5C22544A-7EE6-4342-B048-85BDC9FD1C3A}</a:tableStyleId>
              </a:tblPr>
              <a:tblGrid>
                <a:gridCol w="1385309"/>
                <a:gridCol w="6931044"/>
              </a:tblGrid>
              <a:tr h="249978">
                <a:tc gridSpan="2">
                  <a:txBody>
                    <a:bodyPr/>
                    <a:lstStyle/>
                    <a:p>
                      <a:pPr algn="l"/>
                      <a:r>
                        <a:rPr lang="fr-FR" sz="1400" dirty="0" smtClean="0"/>
                        <a:t>Nouvelles règles de calcul 2016</a:t>
                      </a:r>
                      <a:endParaRPr lang="fr-FR" sz="1400" dirty="0"/>
                    </a:p>
                  </a:txBody>
                  <a:tcPr anchor="ctr">
                    <a:solidFill>
                      <a:schemeClr val="bg1">
                        <a:lumMod val="50000"/>
                      </a:schemeClr>
                    </a:solidFill>
                  </a:tcPr>
                </a:tc>
                <a:tc hMerge="1">
                  <a:txBody>
                    <a:bodyPr/>
                    <a:lstStyle/>
                    <a:p>
                      <a:pPr algn="ctr"/>
                      <a:endParaRPr lang="fr-FR" sz="1400" dirty="0"/>
                    </a:p>
                  </a:txBody>
                  <a:tcPr anchor="ctr"/>
                </a:tc>
              </a:tr>
              <a:tr h="890745">
                <a:tc>
                  <a:txBody>
                    <a:bodyPr/>
                    <a:lstStyle/>
                    <a:p>
                      <a:r>
                        <a:rPr lang="fr-FR" sz="1400" b="1" dirty="0" smtClean="0"/>
                        <a:t>Pour les 26 ans et plus</a:t>
                      </a:r>
                    </a:p>
                    <a:p>
                      <a:r>
                        <a:rPr lang="fr-FR" sz="1400" b="1" dirty="0" smtClean="0">
                          <a:solidFill>
                            <a:srgbClr val="0070C0"/>
                          </a:solidFill>
                        </a:rPr>
                        <a:t>BP</a:t>
                      </a:r>
                    </a:p>
                  </a:txBody>
                  <a:tcPr anchor="ctr"/>
                </a:tc>
                <a:tc>
                  <a:txBody>
                    <a:bodyPr/>
                    <a:lstStyle/>
                    <a:p>
                      <a:pPr marL="285750" indent="-285750" algn="just" fontAlgn="ctr">
                        <a:buFont typeface="Arial" pitchFamily="34" charset="0"/>
                        <a:buChar char="•"/>
                      </a:pPr>
                      <a:r>
                        <a:rPr lang="fr-FR" sz="1400" kern="1200" dirty="0" smtClean="0">
                          <a:solidFill>
                            <a:schemeClr val="dk1"/>
                          </a:solidFill>
                          <a:latin typeface="+mn-lt"/>
                          <a:ea typeface="+mn-ea"/>
                          <a:cs typeface="+mn-cs"/>
                        </a:rPr>
                        <a:t>Moyenne</a:t>
                      </a:r>
                      <a:r>
                        <a:rPr lang="fr-FR" sz="1400" kern="1200" baseline="0" dirty="0" smtClean="0">
                          <a:solidFill>
                            <a:schemeClr val="dk1"/>
                          </a:solidFill>
                          <a:latin typeface="+mn-lt"/>
                          <a:ea typeface="+mn-ea"/>
                          <a:cs typeface="+mn-cs"/>
                        </a:rPr>
                        <a:t> mensuelle ≥ 800€ flux créditeurs externes sur les 12 derniers mois ou depuis la date d’arrivée du client</a:t>
                      </a:r>
                      <a:endParaRPr lang="fr-FR" sz="1400" kern="1200" dirty="0" smtClean="0">
                        <a:solidFill>
                          <a:schemeClr val="dk1"/>
                        </a:solidFill>
                        <a:latin typeface="+mn-lt"/>
                        <a:ea typeface="+mn-ea"/>
                        <a:cs typeface="+mn-cs"/>
                      </a:endParaRPr>
                    </a:p>
                    <a:p>
                      <a:pPr marL="285750" marR="0" indent="-285750" algn="l" defTabSz="914400" rtl="0" eaLnBrk="1" fontAlgn="ctr" latinLnBrk="0" hangingPunct="1">
                        <a:lnSpc>
                          <a:spcPct val="100000"/>
                        </a:lnSpc>
                        <a:spcBef>
                          <a:spcPts val="0"/>
                        </a:spcBef>
                        <a:spcAft>
                          <a:spcPts val="0"/>
                        </a:spcAft>
                        <a:buClrTx/>
                        <a:buSzTx/>
                        <a:buFont typeface="Arial" pitchFamily="34" charset="0"/>
                        <a:buChar char="•"/>
                        <a:tabLst/>
                        <a:defRPr/>
                      </a:pPr>
                      <a:r>
                        <a:rPr lang="fr-FR" sz="1400" kern="1200" dirty="0" smtClean="0">
                          <a:solidFill>
                            <a:schemeClr val="dk1"/>
                          </a:solidFill>
                          <a:latin typeface="+mn-lt"/>
                          <a:ea typeface="+mn-ea"/>
                          <a:cs typeface="+mn-cs"/>
                        </a:rPr>
                        <a:t>Au </a:t>
                      </a:r>
                      <a:r>
                        <a:rPr lang="fr-FR" sz="1400" kern="1200" dirty="0">
                          <a:solidFill>
                            <a:schemeClr val="dk1"/>
                          </a:solidFill>
                          <a:latin typeface="+mn-lt"/>
                          <a:ea typeface="+mn-ea"/>
                          <a:cs typeface="+mn-cs"/>
                        </a:rPr>
                        <a:t>moins 15 opérations débitrices </a:t>
                      </a:r>
                      <a:r>
                        <a:rPr lang="fr-FR" sz="1400" kern="1200" dirty="0" smtClean="0">
                          <a:solidFill>
                            <a:schemeClr val="dk1"/>
                          </a:solidFill>
                          <a:latin typeface="+mn-lt"/>
                          <a:ea typeface="+mn-ea"/>
                          <a:cs typeface="+mn-cs"/>
                        </a:rPr>
                        <a:t>externes en </a:t>
                      </a:r>
                      <a:r>
                        <a:rPr lang="fr-FR" sz="1400" kern="1200" dirty="0">
                          <a:solidFill>
                            <a:schemeClr val="dk1"/>
                          </a:solidFill>
                          <a:latin typeface="+mn-lt"/>
                          <a:ea typeface="+mn-ea"/>
                          <a:cs typeface="+mn-cs"/>
                        </a:rPr>
                        <a:t>moyenne mensuelle sur les </a:t>
                      </a:r>
                      <a:r>
                        <a:rPr lang="fr-FR" sz="1400" kern="1200" dirty="0" smtClean="0">
                          <a:solidFill>
                            <a:schemeClr val="dk1"/>
                          </a:solidFill>
                          <a:latin typeface="+mn-lt"/>
                          <a:ea typeface="+mn-ea"/>
                          <a:cs typeface="+mn-cs"/>
                        </a:rPr>
                        <a:t>12 </a:t>
                      </a:r>
                      <a:r>
                        <a:rPr lang="fr-FR" sz="1400" kern="1200" dirty="0">
                          <a:solidFill>
                            <a:schemeClr val="dk1"/>
                          </a:solidFill>
                          <a:latin typeface="+mn-lt"/>
                          <a:ea typeface="+mn-ea"/>
                          <a:cs typeface="+mn-cs"/>
                        </a:rPr>
                        <a:t>derniers </a:t>
                      </a:r>
                      <a:r>
                        <a:rPr lang="fr-FR" sz="1400" kern="1200" dirty="0" smtClean="0">
                          <a:solidFill>
                            <a:schemeClr val="dk1"/>
                          </a:solidFill>
                          <a:latin typeface="+mn-lt"/>
                          <a:ea typeface="+mn-ea"/>
                          <a:cs typeface="+mn-cs"/>
                        </a:rPr>
                        <a:t>mois </a:t>
                      </a:r>
                      <a:r>
                        <a:rPr lang="fr-FR" sz="1400" kern="1200" baseline="0" dirty="0" smtClean="0">
                          <a:solidFill>
                            <a:schemeClr val="dk1"/>
                          </a:solidFill>
                          <a:latin typeface="+mn-lt"/>
                          <a:ea typeface="+mn-ea"/>
                          <a:cs typeface="+mn-cs"/>
                        </a:rPr>
                        <a:t>ou depuis la date d’arrivée du client.</a:t>
                      </a:r>
                      <a:endParaRPr lang="fr-FR" sz="1400" kern="1200" dirty="0">
                        <a:solidFill>
                          <a:schemeClr val="dk1"/>
                        </a:solidFill>
                        <a:latin typeface="+mn-lt"/>
                        <a:ea typeface="+mn-ea"/>
                        <a:cs typeface="+mn-cs"/>
                      </a:endParaRPr>
                    </a:p>
                  </a:txBody>
                  <a:tcPr marL="9525" marR="9525" marT="9525" marB="0" anchor="ctr"/>
                </a:tc>
              </a:tr>
              <a:tr h="890745">
                <a:tc>
                  <a:txBody>
                    <a:bodyPr/>
                    <a:lstStyle/>
                    <a:p>
                      <a:r>
                        <a:rPr lang="fr-FR" sz="1400" b="1" kern="1200" dirty="0" smtClean="0">
                          <a:solidFill>
                            <a:schemeClr val="dk1"/>
                          </a:solidFill>
                          <a:latin typeface="+mn-lt"/>
                          <a:ea typeface="+mn-ea"/>
                          <a:cs typeface="+mn-cs"/>
                        </a:rPr>
                        <a:t>Pour les jeunes adultes </a:t>
                      </a:r>
                      <a:r>
                        <a:rPr lang="fr-FR" sz="1400" b="0" kern="1200" dirty="0" smtClean="0">
                          <a:solidFill>
                            <a:schemeClr val="dk1"/>
                          </a:solidFill>
                          <a:latin typeface="+mn-lt"/>
                          <a:ea typeface="+mn-ea"/>
                          <a:cs typeface="+mn-cs"/>
                        </a:rPr>
                        <a:t>(de 16 à 25 ans)  </a:t>
                      </a:r>
                      <a:r>
                        <a:rPr lang="fr-FR" sz="1400" b="1" kern="1200" dirty="0" smtClean="0">
                          <a:solidFill>
                            <a:srgbClr val="0070C0"/>
                          </a:solidFill>
                          <a:latin typeface="+mn-lt"/>
                          <a:ea typeface="+mn-ea"/>
                          <a:cs typeface="+mn-cs"/>
                        </a:rPr>
                        <a:t>JBP</a:t>
                      </a:r>
                      <a:endParaRPr lang="fr-FR" sz="1400" b="1" kern="1200" dirty="0">
                        <a:solidFill>
                          <a:srgbClr val="0070C0"/>
                        </a:solidFill>
                        <a:latin typeface="+mn-lt"/>
                        <a:ea typeface="+mn-ea"/>
                        <a:cs typeface="+mn-cs"/>
                      </a:endParaRPr>
                    </a:p>
                  </a:txBody>
                  <a:tcPr anchor="ctr"/>
                </a:tc>
                <a:tc>
                  <a:txBody>
                    <a:bodyPr/>
                    <a:lstStyle/>
                    <a:p>
                      <a:pPr marL="285750" marR="0" indent="-285750" algn="l" defTabSz="914400" rtl="0" eaLnBrk="1" fontAlgn="ctr" latinLnBrk="0" hangingPunct="1">
                        <a:lnSpc>
                          <a:spcPct val="100000"/>
                        </a:lnSpc>
                        <a:spcBef>
                          <a:spcPts val="0"/>
                        </a:spcBef>
                        <a:spcAft>
                          <a:spcPts val="0"/>
                        </a:spcAft>
                        <a:buClrTx/>
                        <a:buSzTx/>
                        <a:buFont typeface="Arial" pitchFamily="34" charset="0"/>
                        <a:buChar char="•"/>
                        <a:tabLst/>
                        <a:defRPr/>
                      </a:pPr>
                      <a:r>
                        <a:rPr lang="fr-FR" sz="1400" kern="1200" dirty="0" smtClean="0">
                          <a:solidFill>
                            <a:schemeClr val="dk1"/>
                          </a:solidFill>
                          <a:latin typeface="+mn-lt"/>
                          <a:ea typeface="+mn-ea"/>
                          <a:cs typeface="+mn-cs"/>
                        </a:rPr>
                        <a:t>Au </a:t>
                      </a:r>
                      <a:r>
                        <a:rPr lang="fr-FR" sz="1400" kern="1200" dirty="0">
                          <a:solidFill>
                            <a:schemeClr val="dk1"/>
                          </a:solidFill>
                          <a:latin typeface="+mn-lt"/>
                          <a:ea typeface="+mn-ea"/>
                          <a:cs typeface="+mn-cs"/>
                        </a:rPr>
                        <a:t>moins 5 opérations débitrices </a:t>
                      </a:r>
                      <a:r>
                        <a:rPr lang="fr-FR" sz="1400" kern="1200" dirty="0" smtClean="0">
                          <a:solidFill>
                            <a:schemeClr val="dk1"/>
                          </a:solidFill>
                          <a:latin typeface="+mn-lt"/>
                          <a:ea typeface="+mn-ea"/>
                          <a:cs typeface="+mn-cs"/>
                        </a:rPr>
                        <a:t>externes en </a:t>
                      </a:r>
                      <a:r>
                        <a:rPr lang="fr-FR" sz="1400" kern="1200" dirty="0">
                          <a:solidFill>
                            <a:schemeClr val="dk1"/>
                          </a:solidFill>
                          <a:latin typeface="+mn-lt"/>
                          <a:ea typeface="+mn-ea"/>
                          <a:cs typeface="+mn-cs"/>
                        </a:rPr>
                        <a:t>moyenne mensuelle sur les </a:t>
                      </a:r>
                      <a:r>
                        <a:rPr lang="fr-FR" sz="1400" kern="1200" dirty="0" smtClean="0">
                          <a:solidFill>
                            <a:schemeClr val="dk1"/>
                          </a:solidFill>
                          <a:latin typeface="+mn-lt"/>
                          <a:ea typeface="+mn-ea"/>
                          <a:cs typeface="+mn-cs"/>
                        </a:rPr>
                        <a:t>12 </a:t>
                      </a:r>
                      <a:r>
                        <a:rPr lang="fr-FR" sz="1400" kern="1200" dirty="0">
                          <a:solidFill>
                            <a:schemeClr val="dk1"/>
                          </a:solidFill>
                          <a:latin typeface="+mn-lt"/>
                          <a:ea typeface="+mn-ea"/>
                          <a:cs typeface="+mn-cs"/>
                        </a:rPr>
                        <a:t>derniers </a:t>
                      </a:r>
                      <a:r>
                        <a:rPr lang="fr-FR" sz="1400" kern="1200" dirty="0" smtClean="0">
                          <a:solidFill>
                            <a:schemeClr val="dk1"/>
                          </a:solidFill>
                          <a:latin typeface="+mn-lt"/>
                          <a:ea typeface="+mn-ea"/>
                          <a:cs typeface="+mn-cs"/>
                        </a:rPr>
                        <a:t>mois </a:t>
                      </a:r>
                      <a:r>
                        <a:rPr lang="fr-FR" sz="1400" kern="1200" baseline="0" dirty="0" smtClean="0">
                          <a:solidFill>
                            <a:schemeClr val="dk1"/>
                          </a:solidFill>
                          <a:latin typeface="+mn-lt"/>
                          <a:ea typeface="+mn-ea"/>
                          <a:cs typeface="+mn-cs"/>
                        </a:rPr>
                        <a:t>ou depuis la date d’arrivée du client.</a:t>
                      </a:r>
                      <a:endParaRPr lang="fr-FR" sz="1400" kern="1200" dirty="0">
                        <a:solidFill>
                          <a:schemeClr val="dk1"/>
                        </a:solidFill>
                        <a:latin typeface="+mn-lt"/>
                        <a:ea typeface="+mn-ea"/>
                        <a:cs typeface="+mn-cs"/>
                      </a:endParaRPr>
                    </a:p>
                  </a:txBody>
                  <a:tcPr marL="9525" marR="9525" marT="9525" marB="0" anchor="ctr"/>
                </a:tc>
              </a:tr>
            </a:tbl>
          </a:graphicData>
        </a:graphic>
      </p:graphicFrame>
    </p:spTree>
    <p:extLst>
      <p:ext uri="{BB962C8B-B14F-4D97-AF65-F5344CB8AC3E}">
        <p14:creationId xmlns:p14="http://schemas.microsoft.com/office/powerpoint/2010/main" val="843867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1800" b="1" i="0" u="none" strike="noStrike" kern="1200" cap="none" spc="0" normalizeH="0" baseline="0" noProof="0" dirty="0" smtClean="0">
                <a:ln>
                  <a:noFill/>
                </a:ln>
                <a:solidFill>
                  <a:schemeClr val="bg1"/>
                </a:solidFill>
                <a:effectLst/>
                <a:uLnTx/>
                <a:uFillTx/>
                <a:latin typeface="Arial Narrow" pitchFamily="34" charset="0"/>
                <a:ea typeface="+mj-ea"/>
                <a:cs typeface="+mj-cs"/>
              </a:rPr>
              <a:t>EVOLUTIONS</a:t>
            </a:r>
            <a:r>
              <a:rPr kumimoji="0" lang="fr-FR" sz="1800" b="1" i="0" u="none" strike="noStrike" kern="1200" cap="none" spc="0" normalizeH="0" noProof="0" dirty="0" smtClean="0">
                <a:ln>
                  <a:noFill/>
                </a:ln>
                <a:solidFill>
                  <a:schemeClr val="bg1"/>
                </a:solidFill>
                <a:effectLst/>
                <a:uLnTx/>
                <a:uFillTx/>
                <a:latin typeface="Arial Narrow" pitchFamily="34" charset="0"/>
                <a:ea typeface="+mj-ea"/>
                <a:cs typeface="+mj-cs"/>
              </a:rPr>
              <a:t> ACTIVATION V2</a:t>
            </a:r>
            <a:endParaRPr kumimoji="0" lang="fr-FR" sz="1800" b="1" i="0" u="none" strike="noStrike" kern="1200" cap="none" spc="0" normalizeH="0" baseline="0" noProof="0" dirty="0">
              <a:ln>
                <a:noFill/>
              </a:ln>
              <a:solidFill>
                <a:schemeClr val="bg1"/>
              </a:solidFill>
              <a:effectLst/>
              <a:uLnTx/>
              <a:uFillTx/>
              <a:latin typeface="Arial Narrow" pitchFamily="34" charset="0"/>
              <a:ea typeface="+mj-ea"/>
              <a:cs typeface="+mj-cs"/>
            </a:endParaRPr>
          </a:p>
        </p:txBody>
      </p:sp>
      <p:sp>
        <p:nvSpPr>
          <p:cNvPr id="3" name="ZoneTexte 2"/>
          <p:cNvSpPr txBox="1"/>
          <p:nvPr/>
        </p:nvSpPr>
        <p:spPr>
          <a:xfrm>
            <a:off x="209228" y="548680"/>
            <a:ext cx="7488832" cy="461665"/>
          </a:xfrm>
          <a:prstGeom prst="rect">
            <a:avLst/>
          </a:prstGeom>
          <a:noFill/>
        </p:spPr>
        <p:txBody>
          <a:bodyPr wrap="square" rtlCol="0">
            <a:spAutoFit/>
          </a:bodyPr>
          <a:lstStyle/>
          <a:p>
            <a:r>
              <a:rPr lang="fr-FR" sz="2400" b="1" dirty="0" smtClean="0">
                <a:solidFill>
                  <a:srgbClr val="C00000"/>
                </a:solidFill>
                <a:latin typeface="Arial Narrow" pitchFamily="34" charset="0"/>
                <a:cs typeface="Arial" pitchFamily="34" charset="0"/>
              </a:rPr>
              <a:t>Ce qui change à partir du 1</a:t>
            </a:r>
            <a:r>
              <a:rPr lang="fr-FR" sz="2400" b="1" baseline="30000" dirty="0" smtClean="0">
                <a:solidFill>
                  <a:srgbClr val="C00000"/>
                </a:solidFill>
                <a:latin typeface="Arial Narrow" pitchFamily="34" charset="0"/>
                <a:cs typeface="Arial" pitchFamily="34" charset="0"/>
              </a:rPr>
              <a:t>er</a:t>
            </a:r>
            <a:r>
              <a:rPr lang="fr-FR" sz="2400" b="1" dirty="0" smtClean="0">
                <a:solidFill>
                  <a:srgbClr val="C00000"/>
                </a:solidFill>
                <a:latin typeface="Arial Narrow" pitchFamily="34" charset="0"/>
                <a:cs typeface="Arial" pitchFamily="34" charset="0"/>
              </a:rPr>
              <a:t> janvier 2016</a:t>
            </a:r>
            <a:endParaRPr lang="fr-FR" sz="2400" b="1" dirty="0">
              <a:solidFill>
                <a:srgbClr val="C00000"/>
              </a:solidFill>
              <a:latin typeface="Arial Narrow" pitchFamily="34" charset="0"/>
              <a:cs typeface="Arial" pitchFamily="34" charset="0"/>
            </a:endParaRPr>
          </a:p>
        </p:txBody>
      </p:sp>
      <p:sp>
        <p:nvSpPr>
          <p:cNvPr id="5" name="Espace réservé du contenu 1"/>
          <p:cNvSpPr txBox="1">
            <a:spLocks/>
          </p:cNvSpPr>
          <p:nvPr/>
        </p:nvSpPr>
        <p:spPr>
          <a:xfrm>
            <a:off x="395536" y="1196752"/>
            <a:ext cx="8424936" cy="46085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endParaRPr lang="fr-FR" sz="1000" dirty="0"/>
          </a:p>
          <a:p>
            <a:pPr lvl="1" algn="just"/>
            <a:r>
              <a:rPr lang="fr-FR" sz="1600" b="1" dirty="0">
                <a:solidFill>
                  <a:srgbClr val="0070C0"/>
                </a:solidFill>
              </a:rPr>
              <a:t>Pour le calcul des Ee (Enfants </a:t>
            </a:r>
            <a:r>
              <a:rPr lang="fr-FR" sz="1600" b="1" dirty="0" smtClean="0">
                <a:solidFill>
                  <a:srgbClr val="0070C0"/>
                </a:solidFill>
              </a:rPr>
              <a:t>équipés, 0-15 ans) </a:t>
            </a:r>
            <a:r>
              <a:rPr lang="fr-FR" sz="1600" dirty="0" smtClean="0"/>
              <a:t>:</a:t>
            </a:r>
          </a:p>
          <a:p>
            <a:pPr lvl="2" algn="just"/>
            <a:r>
              <a:rPr lang="fr-FR" sz="1400" b="1" dirty="0" smtClean="0"/>
              <a:t>L’univers Epargne de Placement </a:t>
            </a:r>
            <a:r>
              <a:rPr lang="fr-FR" sz="1400" dirty="0" smtClean="0"/>
              <a:t>(P) est </a:t>
            </a:r>
            <a:r>
              <a:rPr lang="fr-FR" sz="1400" b="1" dirty="0" smtClean="0"/>
              <a:t>couvert et suffit à équiper, si l’enfant détient un PEL </a:t>
            </a:r>
            <a:r>
              <a:rPr lang="fr-FR" sz="1400" b="1" u="sng" dirty="0" smtClean="0"/>
              <a:t>ou</a:t>
            </a:r>
            <a:r>
              <a:rPr lang="fr-FR" sz="1400" b="1" dirty="0" smtClean="0"/>
              <a:t> une assurance-vie valorisée au moins à 100€ ou avec abonnement. </a:t>
            </a:r>
            <a:endParaRPr lang="fr-FR" sz="1400" b="1" dirty="0"/>
          </a:p>
          <a:p>
            <a:pPr algn="just"/>
            <a:endParaRPr lang="fr-FR" sz="1600" dirty="0"/>
          </a:p>
          <a:p>
            <a:pPr algn="just"/>
            <a:endParaRPr lang="fr-FR" sz="1050" dirty="0">
              <a:sym typeface="Wingdings" panose="05000000000000000000" pitchFamily="2" charset="2"/>
            </a:endParaRPr>
          </a:p>
          <a:p>
            <a:pPr algn="just"/>
            <a:endParaRPr lang="fr-FR" sz="1600" dirty="0" smtClean="0">
              <a:sym typeface="Wingdings" panose="05000000000000000000" pitchFamily="2" charset="2"/>
            </a:endParaRPr>
          </a:p>
          <a:p>
            <a:pPr algn="just"/>
            <a:endParaRPr lang="fr-FR" sz="1600" dirty="0"/>
          </a:p>
        </p:txBody>
      </p:sp>
      <p:sp>
        <p:nvSpPr>
          <p:cNvPr id="19" name="Rectangle 18"/>
          <p:cNvSpPr/>
          <p:nvPr/>
        </p:nvSpPr>
        <p:spPr>
          <a:xfrm>
            <a:off x="1331640" y="2780928"/>
            <a:ext cx="2808312" cy="3240360"/>
          </a:xfrm>
          <a:prstGeom prst="rect">
            <a:avLst/>
          </a:prstGeom>
          <a:solidFill>
            <a:srgbClr val="CCFFFF"/>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solidFill>
                <a:schemeClr val="accent1">
                  <a:lumMod val="10000"/>
                </a:schemeClr>
              </a:solidFill>
            </a:endParaRPr>
          </a:p>
        </p:txBody>
      </p:sp>
      <p:sp>
        <p:nvSpPr>
          <p:cNvPr id="22" name="Rectangle 21"/>
          <p:cNvSpPr/>
          <p:nvPr/>
        </p:nvSpPr>
        <p:spPr>
          <a:xfrm>
            <a:off x="4427413" y="2780928"/>
            <a:ext cx="2808312" cy="3240360"/>
          </a:xfrm>
          <a:prstGeom prst="rect">
            <a:avLst/>
          </a:prstGeom>
          <a:solidFill>
            <a:srgbClr val="CCFFFF"/>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solidFill>
                <a:schemeClr val="accent1">
                  <a:lumMod val="10000"/>
                </a:schemeClr>
              </a:solidFill>
            </a:endParaRPr>
          </a:p>
        </p:txBody>
      </p:sp>
      <p:sp>
        <p:nvSpPr>
          <p:cNvPr id="25" name="ZoneTexte 24"/>
          <p:cNvSpPr txBox="1"/>
          <p:nvPr/>
        </p:nvSpPr>
        <p:spPr>
          <a:xfrm>
            <a:off x="4355405" y="3497108"/>
            <a:ext cx="648072" cy="338554"/>
          </a:xfrm>
          <a:prstGeom prst="rect">
            <a:avLst/>
          </a:prstGeom>
          <a:noFill/>
        </p:spPr>
        <p:txBody>
          <a:bodyPr wrap="square" rtlCol="0">
            <a:spAutoFit/>
          </a:bodyPr>
          <a:lstStyle/>
          <a:p>
            <a:pPr algn="ctr"/>
            <a:r>
              <a:rPr lang="fr-FR" sz="1600" b="1" dirty="0" smtClean="0">
                <a:solidFill>
                  <a:schemeClr val="accent1">
                    <a:lumMod val="10000"/>
                  </a:schemeClr>
                </a:solidFill>
              </a:rPr>
              <a:t>SOIT</a:t>
            </a:r>
            <a:endParaRPr lang="fr-FR" sz="1600" b="1" dirty="0">
              <a:solidFill>
                <a:schemeClr val="accent1">
                  <a:lumMod val="10000"/>
                </a:schemeClr>
              </a:solidFill>
            </a:endParaRPr>
          </a:p>
        </p:txBody>
      </p:sp>
      <p:sp>
        <p:nvSpPr>
          <p:cNvPr id="26" name="ZoneTexte 25"/>
          <p:cNvSpPr txBox="1"/>
          <p:nvPr/>
        </p:nvSpPr>
        <p:spPr>
          <a:xfrm>
            <a:off x="4716016" y="3933056"/>
            <a:ext cx="648072" cy="338554"/>
          </a:xfrm>
          <a:prstGeom prst="rect">
            <a:avLst/>
          </a:prstGeom>
          <a:noFill/>
        </p:spPr>
        <p:txBody>
          <a:bodyPr wrap="square" rtlCol="0">
            <a:spAutoFit/>
          </a:bodyPr>
          <a:lstStyle/>
          <a:p>
            <a:pPr algn="ctr"/>
            <a:r>
              <a:rPr lang="fr-FR" sz="1600" b="1" dirty="0" smtClean="0">
                <a:solidFill>
                  <a:schemeClr val="accent1">
                    <a:lumMod val="10000"/>
                  </a:schemeClr>
                </a:solidFill>
              </a:rPr>
              <a:t>ET</a:t>
            </a:r>
            <a:endParaRPr lang="fr-FR" sz="1600" b="1" dirty="0">
              <a:solidFill>
                <a:schemeClr val="accent1">
                  <a:lumMod val="10000"/>
                </a:schemeClr>
              </a:solidFill>
            </a:endParaRPr>
          </a:p>
        </p:txBody>
      </p:sp>
      <p:sp>
        <p:nvSpPr>
          <p:cNvPr id="27" name="ZoneTexte 26"/>
          <p:cNvSpPr txBox="1"/>
          <p:nvPr/>
        </p:nvSpPr>
        <p:spPr>
          <a:xfrm>
            <a:off x="4355405" y="4730115"/>
            <a:ext cx="648072" cy="338554"/>
          </a:xfrm>
          <a:prstGeom prst="rect">
            <a:avLst/>
          </a:prstGeom>
          <a:noFill/>
        </p:spPr>
        <p:txBody>
          <a:bodyPr wrap="square" rtlCol="0">
            <a:spAutoFit/>
          </a:bodyPr>
          <a:lstStyle/>
          <a:p>
            <a:pPr algn="ctr"/>
            <a:r>
              <a:rPr lang="fr-FR" sz="1600" b="1" dirty="0" smtClean="0">
                <a:solidFill>
                  <a:schemeClr val="accent1">
                    <a:lumMod val="10000"/>
                  </a:schemeClr>
                </a:solidFill>
              </a:rPr>
              <a:t>SOIT</a:t>
            </a:r>
            <a:endParaRPr lang="fr-FR" sz="1600" b="1" dirty="0">
              <a:solidFill>
                <a:schemeClr val="accent1">
                  <a:lumMod val="10000"/>
                </a:schemeClr>
              </a:solidFill>
            </a:endParaRPr>
          </a:p>
        </p:txBody>
      </p:sp>
      <p:sp>
        <p:nvSpPr>
          <p:cNvPr id="30" name="ZoneTexte 29"/>
          <p:cNvSpPr txBox="1"/>
          <p:nvPr/>
        </p:nvSpPr>
        <p:spPr>
          <a:xfrm>
            <a:off x="4355405" y="5373216"/>
            <a:ext cx="648072" cy="338554"/>
          </a:xfrm>
          <a:prstGeom prst="rect">
            <a:avLst/>
          </a:prstGeom>
          <a:noFill/>
        </p:spPr>
        <p:txBody>
          <a:bodyPr wrap="square" rtlCol="0">
            <a:spAutoFit/>
          </a:bodyPr>
          <a:lstStyle/>
          <a:p>
            <a:pPr algn="ctr"/>
            <a:r>
              <a:rPr lang="fr-FR" sz="1600" b="1" dirty="0" smtClean="0">
                <a:solidFill>
                  <a:schemeClr val="accent1">
                    <a:lumMod val="10000"/>
                  </a:schemeClr>
                </a:solidFill>
              </a:rPr>
              <a:t>SOIT</a:t>
            </a:r>
            <a:endParaRPr lang="fr-FR" sz="1600" b="1" dirty="0">
              <a:solidFill>
                <a:schemeClr val="accent1">
                  <a:lumMod val="10000"/>
                </a:schemeClr>
              </a:solidFill>
            </a:endParaRPr>
          </a:p>
        </p:txBody>
      </p:sp>
      <p:sp>
        <p:nvSpPr>
          <p:cNvPr id="32" name="Flèche droite 31"/>
          <p:cNvSpPr/>
          <p:nvPr/>
        </p:nvSpPr>
        <p:spPr>
          <a:xfrm>
            <a:off x="4139952" y="5373216"/>
            <a:ext cx="288032" cy="345631"/>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sz="2000" dirty="0">
              <a:solidFill>
                <a:schemeClr val="accent1">
                  <a:lumMod val="10000"/>
                </a:schemeClr>
              </a:solidFill>
            </a:endParaRPr>
          </a:p>
        </p:txBody>
      </p:sp>
      <p:pic>
        <p:nvPicPr>
          <p:cNvPr id="35"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9890" t="27999" r="41023" b="62978"/>
          <a:stretch/>
        </p:blipFill>
        <p:spPr bwMode="auto">
          <a:xfrm>
            <a:off x="899592" y="1772816"/>
            <a:ext cx="644588" cy="360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Rectangle 30"/>
          <p:cNvSpPr/>
          <p:nvPr/>
        </p:nvSpPr>
        <p:spPr>
          <a:xfrm>
            <a:off x="1331639" y="2420888"/>
            <a:ext cx="5904657" cy="29905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sz="1400" dirty="0" smtClean="0">
                <a:solidFill>
                  <a:schemeClr val="accent6"/>
                </a:solidFill>
              </a:rPr>
              <a:t>Enfant (E)</a:t>
            </a:r>
            <a:endParaRPr lang="fr-FR" sz="1400" dirty="0">
              <a:solidFill>
                <a:schemeClr val="accent6"/>
              </a:solidFill>
            </a:endParaRPr>
          </a:p>
        </p:txBody>
      </p:sp>
      <p:sp>
        <p:nvSpPr>
          <p:cNvPr id="15" name="ZoneTexte 14"/>
          <p:cNvSpPr txBox="1"/>
          <p:nvPr/>
        </p:nvSpPr>
        <p:spPr>
          <a:xfrm>
            <a:off x="1763687" y="3481844"/>
            <a:ext cx="2448273" cy="523220"/>
          </a:xfrm>
          <a:prstGeom prst="rect">
            <a:avLst/>
          </a:prstGeom>
          <a:noFill/>
        </p:spPr>
        <p:txBody>
          <a:bodyPr wrap="square" rtlCol="0">
            <a:spAutoFit/>
          </a:bodyPr>
          <a:lstStyle/>
          <a:p>
            <a:r>
              <a:rPr lang="fr-FR" sz="1400" dirty="0" smtClean="0">
                <a:solidFill>
                  <a:schemeClr val="accent1">
                    <a:lumMod val="10000"/>
                  </a:schemeClr>
                </a:solidFill>
              </a:rPr>
              <a:t>Univers Epargne Liquide (E) couvert</a:t>
            </a:r>
            <a:endParaRPr lang="fr-FR" sz="1400" dirty="0">
              <a:solidFill>
                <a:schemeClr val="accent1">
                  <a:lumMod val="10000"/>
                </a:schemeClr>
              </a:solidFill>
            </a:endParaRPr>
          </a:p>
        </p:txBody>
      </p:sp>
      <p:sp>
        <p:nvSpPr>
          <p:cNvPr id="18" name="ZoneTexte 17"/>
          <p:cNvSpPr txBox="1"/>
          <p:nvPr/>
        </p:nvSpPr>
        <p:spPr>
          <a:xfrm>
            <a:off x="1763688" y="4191472"/>
            <a:ext cx="2520282" cy="523220"/>
          </a:xfrm>
          <a:prstGeom prst="rect">
            <a:avLst/>
          </a:prstGeom>
          <a:noFill/>
        </p:spPr>
        <p:txBody>
          <a:bodyPr wrap="square" rtlCol="0">
            <a:spAutoFit/>
          </a:bodyPr>
          <a:lstStyle/>
          <a:p>
            <a:r>
              <a:rPr lang="fr-FR" sz="1400" dirty="0" smtClean="0">
                <a:solidFill>
                  <a:schemeClr val="accent1">
                    <a:lumMod val="10000"/>
                  </a:schemeClr>
                </a:solidFill>
              </a:rPr>
              <a:t>Univers Epargne de Placement (P) couvert</a:t>
            </a:r>
            <a:endParaRPr lang="fr-FR" sz="1400" dirty="0">
              <a:solidFill>
                <a:schemeClr val="accent1">
                  <a:lumMod val="10000"/>
                </a:schemeClr>
              </a:solidFill>
            </a:endParaRPr>
          </a:p>
        </p:txBody>
      </p:sp>
      <p:sp>
        <p:nvSpPr>
          <p:cNvPr id="17" name="ZoneTexte 16"/>
          <p:cNvSpPr txBox="1"/>
          <p:nvPr/>
        </p:nvSpPr>
        <p:spPr>
          <a:xfrm>
            <a:off x="1303176" y="3470958"/>
            <a:ext cx="648072" cy="338554"/>
          </a:xfrm>
          <a:prstGeom prst="rect">
            <a:avLst/>
          </a:prstGeom>
          <a:noFill/>
        </p:spPr>
        <p:txBody>
          <a:bodyPr wrap="square" rtlCol="0">
            <a:spAutoFit/>
          </a:bodyPr>
          <a:lstStyle/>
          <a:p>
            <a:pPr algn="ctr"/>
            <a:r>
              <a:rPr lang="fr-FR" sz="1600" b="1" dirty="0" smtClean="0">
                <a:solidFill>
                  <a:schemeClr val="accent1">
                    <a:lumMod val="10000"/>
                  </a:schemeClr>
                </a:solidFill>
              </a:rPr>
              <a:t>SOIT</a:t>
            </a:r>
            <a:endParaRPr lang="fr-FR" sz="1600" b="1" dirty="0">
              <a:solidFill>
                <a:schemeClr val="accent1">
                  <a:lumMod val="10000"/>
                </a:schemeClr>
              </a:solidFill>
            </a:endParaRPr>
          </a:p>
        </p:txBody>
      </p:sp>
      <p:sp>
        <p:nvSpPr>
          <p:cNvPr id="24" name="ZoneTexte 23"/>
          <p:cNvSpPr txBox="1"/>
          <p:nvPr/>
        </p:nvSpPr>
        <p:spPr>
          <a:xfrm>
            <a:off x="1298982" y="4188431"/>
            <a:ext cx="648072" cy="338554"/>
          </a:xfrm>
          <a:prstGeom prst="rect">
            <a:avLst/>
          </a:prstGeom>
          <a:noFill/>
        </p:spPr>
        <p:txBody>
          <a:bodyPr wrap="square" rtlCol="0">
            <a:spAutoFit/>
          </a:bodyPr>
          <a:lstStyle/>
          <a:p>
            <a:pPr algn="ctr"/>
            <a:r>
              <a:rPr lang="fr-FR" sz="1600" b="1" dirty="0" smtClean="0">
                <a:solidFill>
                  <a:schemeClr val="accent1">
                    <a:lumMod val="10000"/>
                  </a:schemeClr>
                </a:solidFill>
              </a:rPr>
              <a:t>SOIT</a:t>
            </a:r>
            <a:endParaRPr lang="fr-FR" sz="1600" b="1" dirty="0">
              <a:solidFill>
                <a:schemeClr val="accent1">
                  <a:lumMod val="10000"/>
                </a:schemeClr>
              </a:solidFill>
            </a:endParaRPr>
          </a:p>
        </p:txBody>
      </p:sp>
      <p:sp>
        <p:nvSpPr>
          <p:cNvPr id="21" name="Flèche droite 20"/>
          <p:cNvSpPr/>
          <p:nvPr/>
        </p:nvSpPr>
        <p:spPr>
          <a:xfrm>
            <a:off x="1115616" y="4221088"/>
            <a:ext cx="288032" cy="345631"/>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sz="2000" dirty="0">
              <a:solidFill>
                <a:schemeClr val="accent1">
                  <a:lumMod val="10000"/>
                </a:schemeClr>
              </a:solidFill>
            </a:endParaRPr>
          </a:p>
        </p:txBody>
      </p:sp>
      <p:sp>
        <p:nvSpPr>
          <p:cNvPr id="14" name="Rectangle 13"/>
          <p:cNvSpPr/>
          <p:nvPr/>
        </p:nvSpPr>
        <p:spPr>
          <a:xfrm>
            <a:off x="1691680" y="2924944"/>
            <a:ext cx="2016224" cy="345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accent1">
                    <a:lumMod val="10000"/>
                  </a:schemeClr>
                </a:solidFill>
              </a:rPr>
              <a:t>De 0 à 9 ans</a:t>
            </a:r>
            <a:endParaRPr lang="fr-FR" sz="1600" dirty="0">
              <a:solidFill>
                <a:schemeClr val="accent1">
                  <a:lumMod val="10000"/>
                </a:schemeClr>
              </a:solidFill>
            </a:endParaRPr>
          </a:p>
        </p:txBody>
      </p:sp>
      <p:sp>
        <p:nvSpPr>
          <p:cNvPr id="16" name="Rectangle 15"/>
          <p:cNvSpPr/>
          <p:nvPr/>
        </p:nvSpPr>
        <p:spPr>
          <a:xfrm>
            <a:off x="4860032" y="2924944"/>
            <a:ext cx="2016224" cy="345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accent1">
                    <a:lumMod val="10000"/>
                  </a:schemeClr>
                </a:solidFill>
              </a:rPr>
              <a:t>De 10 à 15 ans</a:t>
            </a:r>
            <a:endParaRPr lang="fr-FR" sz="1600" dirty="0">
              <a:solidFill>
                <a:schemeClr val="accent1">
                  <a:lumMod val="10000"/>
                </a:schemeClr>
              </a:solidFill>
            </a:endParaRPr>
          </a:p>
        </p:txBody>
      </p:sp>
      <p:sp>
        <p:nvSpPr>
          <p:cNvPr id="23" name="ZoneTexte 22"/>
          <p:cNvSpPr txBox="1"/>
          <p:nvPr/>
        </p:nvSpPr>
        <p:spPr>
          <a:xfrm>
            <a:off x="4859461" y="3497108"/>
            <a:ext cx="2520280" cy="1169551"/>
          </a:xfrm>
          <a:prstGeom prst="rect">
            <a:avLst/>
          </a:prstGeom>
          <a:noFill/>
        </p:spPr>
        <p:txBody>
          <a:bodyPr wrap="square" rtlCol="0">
            <a:spAutoFit/>
          </a:bodyPr>
          <a:lstStyle/>
          <a:p>
            <a:r>
              <a:rPr lang="fr-FR" sz="1400" dirty="0" smtClean="0">
                <a:solidFill>
                  <a:schemeClr val="accent1">
                    <a:lumMod val="10000"/>
                  </a:schemeClr>
                </a:solidFill>
              </a:rPr>
              <a:t>Univers Epargne Liquide (E) couvert</a:t>
            </a:r>
          </a:p>
          <a:p>
            <a:endParaRPr lang="fr-FR" sz="1400" dirty="0">
              <a:solidFill>
                <a:schemeClr val="accent1">
                  <a:lumMod val="10000"/>
                </a:schemeClr>
              </a:solidFill>
            </a:endParaRPr>
          </a:p>
          <a:p>
            <a:r>
              <a:rPr lang="fr-FR" sz="1400" dirty="0" smtClean="0">
                <a:solidFill>
                  <a:schemeClr val="accent1">
                    <a:lumMod val="10000"/>
                  </a:schemeClr>
                </a:solidFill>
              </a:rPr>
              <a:t>Livret 10-12 pour les 10-12 ans</a:t>
            </a:r>
          </a:p>
          <a:p>
            <a:r>
              <a:rPr lang="fr-FR" sz="1400" dirty="0" smtClean="0">
                <a:solidFill>
                  <a:schemeClr val="accent1">
                    <a:lumMod val="10000"/>
                  </a:schemeClr>
                </a:solidFill>
              </a:rPr>
              <a:t>Livret Jeune pour les 12-15 ans</a:t>
            </a:r>
          </a:p>
        </p:txBody>
      </p:sp>
      <p:sp>
        <p:nvSpPr>
          <p:cNvPr id="28" name="ZoneTexte 27"/>
          <p:cNvSpPr txBox="1"/>
          <p:nvPr/>
        </p:nvSpPr>
        <p:spPr>
          <a:xfrm>
            <a:off x="4859461" y="4777988"/>
            <a:ext cx="2304256" cy="523220"/>
          </a:xfrm>
          <a:prstGeom prst="rect">
            <a:avLst/>
          </a:prstGeom>
          <a:noFill/>
        </p:spPr>
        <p:txBody>
          <a:bodyPr wrap="square" rtlCol="0">
            <a:spAutoFit/>
          </a:bodyPr>
          <a:lstStyle/>
          <a:p>
            <a:r>
              <a:rPr lang="fr-FR" sz="1400" dirty="0" smtClean="0">
                <a:solidFill>
                  <a:schemeClr val="accent1">
                    <a:lumMod val="10000"/>
                  </a:schemeClr>
                </a:solidFill>
              </a:rPr>
              <a:t>Univers Bancarisation (B) couvert</a:t>
            </a:r>
            <a:endParaRPr lang="fr-FR" sz="1400" dirty="0">
              <a:solidFill>
                <a:schemeClr val="accent1">
                  <a:lumMod val="10000"/>
                </a:schemeClr>
              </a:solidFill>
            </a:endParaRPr>
          </a:p>
        </p:txBody>
      </p:sp>
      <p:sp>
        <p:nvSpPr>
          <p:cNvPr id="29" name="ZoneTexte 28"/>
          <p:cNvSpPr txBox="1"/>
          <p:nvPr/>
        </p:nvSpPr>
        <p:spPr>
          <a:xfrm>
            <a:off x="4859461" y="5354052"/>
            <a:ext cx="2448272" cy="523220"/>
          </a:xfrm>
          <a:prstGeom prst="rect">
            <a:avLst/>
          </a:prstGeom>
          <a:noFill/>
        </p:spPr>
        <p:txBody>
          <a:bodyPr wrap="square" rtlCol="0">
            <a:spAutoFit/>
          </a:bodyPr>
          <a:lstStyle/>
          <a:p>
            <a:r>
              <a:rPr lang="fr-FR" sz="1400" dirty="0" smtClean="0">
                <a:solidFill>
                  <a:schemeClr val="accent1">
                    <a:lumMod val="10000"/>
                  </a:schemeClr>
                </a:solidFill>
              </a:rPr>
              <a:t>Univers Epargne de Placement (P) couvert</a:t>
            </a:r>
            <a:endParaRPr lang="fr-FR" sz="1400" dirty="0">
              <a:solidFill>
                <a:schemeClr val="accent1">
                  <a:lumMod val="10000"/>
                </a:schemeClr>
              </a:solidFill>
            </a:endParaRPr>
          </a:p>
        </p:txBody>
      </p:sp>
    </p:spTree>
    <p:extLst>
      <p:ext uri="{BB962C8B-B14F-4D97-AF65-F5344CB8AC3E}">
        <p14:creationId xmlns:p14="http://schemas.microsoft.com/office/powerpoint/2010/main" val="3460933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TOP</a:t>
            </a:r>
            <a:endParaRPr lang="fr-FR" sz="3200" dirty="0">
              <a:solidFill>
                <a:schemeClr val="accent4"/>
              </a:solidFill>
            </a:endParaRPr>
          </a:p>
        </p:txBody>
      </p:sp>
      <p:sp>
        <p:nvSpPr>
          <p:cNvPr id="3" name="Espace réservé du contenu 2"/>
          <p:cNvSpPr>
            <a:spLocks noGrp="1"/>
          </p:cNvSpPr>
          <p:nvPr>
            <p:ph idx="1"/>
          </p:nvPr>
        </p:nvSpPr>
        <p:spPr>
          <a:xfrm>
            <a:off x="251520" y="1052736"/>
            <a:ext cx="8640960" cy="5184000"/>
          </a:xfrm>
        </p:spPr>
        <p:txBody>
          <a:bodyPr/>
          <a:lstStyle/>
          <a:p>
            <a:r>
              <a:rPr lang="fr-FR" b="1" dirty="0" smtClean="0">
                <a:solidFill>
                  <a:srgbClr val="C00000"/>
                </a:solidFill>
                <a:effectLst>
                  <a:outerShdw blurRad="38100" dist="38100" dir="2700000" algn="tl">
                    <a:srgbClr val="000000">
                      <a:alpha val="43137"/>
                    </a:srgbClr>
                  </a:outerShdw>
                </a:effectLst>
              </a:rPr>
              <a:t>Thème </a:t>
            </a:r>
            <a:r>
              <a:rPr lang="fr-FR" b="0" dirty="0" smtClean="0">
                <a:effectLst/>
              </a:rPr>
              <a:t>: </a:t>
            </a:r>
            <a:r>
              <a:rPr lang="fr-FR" b="1" dirty="0" smtClean="0">
                <a:solidFill>
                  <a:srgbClr val="C00000"/>
                </a:solidFill>
                <a:effectLst/>
              </a:rPr>
              <a:t>Activation V2 pour développer l’équipement de notre fonds de commerce</a:t>
            </a:r>
          </a:p>
          <a:p>
            <a:endParaRPr lang="fr-FR" b="0" dirty="0" smtClean="0">
              <a:effectLst/>
            </a:endParaRPr>
          </a:p>
          <a:p>
            <a:r>
              <a:rPr lang="fr-FR" b="1" dirty="0" smtClean="0">
                <a:solidFill>
                  <a:srgbClr val="C00000"/>
                </a:solidFill>
                <a:effectLst>
                  <a:outerShdw blurRad="38100" dist="38100" dir="2700000" algn="tl">
                    <a:srgbClr val="000000">
                      <a:alpha val="43137"/>
                    </a:srgbClr>
                  </a:outerShdw>
                </a:effectLst>
              </a:rPr>
              <a:t>Objectif </a:t>
            </a:r>
            <a:r>
              <a:rPr lang="fr-FR" b="0" dirty="0" smtClean="0">
                <a:effectLst/>
              </a:rPr>
              <a:t>: </a:t>
            </a:r>
            <a:r>
              <a:rPr lang="fr-FR" dirty="0" smtClean="0">
                <a:solidFill>
                  <a:schemeClr val="accent4"/>
                </a:solidFill>
              </a:rPr>
              <a:t>vous présenter l’évolution de notre segmentation</a:t>
            </a:r>
          </a:p>
          <a:p>
            <a:r>
              <a:rPr lang="fr-FR" b="1" dirty="0" smtClean="0">
                <a:solidFill>
                  <a:srgbClr val="C00000"/>
                </a:solidFill>
                <a:effectLst>
                  <a:outerShdw blurRad="38100" dist="38100" dir="2700000" algn="tl">
                    <a:srgbClr val="000000">
                      <a:alpha val="43137"/>
                    </a:srgbClr>
                  </a:outerShdw>
                </a:effectLst>
              </a:rPr>
              <a:t>Plan</a:t>
            </a:r>
            <a:r>
              <a:rPr lang="fr-FR" b="0" dirty="0" smtClean="0">
                <a:effectLst/>
              </a:rPr>
              <a:t> : </a:t>
            </a:r>
          </a:p>
          <a:p>
            <a:pPr lvl="1"/>
            <a:r>
              <a:rPr lang="fr-FR" sz="2400" dirty="0" smtClean="0">
                <a:solidFill>
                  <a:schemeClr val="accent4"/>
                </a:solidFill>
              </a:rPr>
              <a:t>Activation Clientèle V1 : le bilan</a:t>
            </a:r>
          </a:p>
          <a:p>
            <a:pPr lvl="1"/>
            <a:r>
              <a:rPr lang="fr-FR" sz="2400" dirty="0" smtClean="0">
                <a:solidFill>
                  <a:schemeClr val="accent4"/>
                </a:solidFill>
              </a:rPr>
              <a:t>Activation V2 : les évolutions par rapport à Activation V1</a:t>
            </a:r>
          </a:p>
          <a:p>
            <a:pPr lvl="1"/>
            <a:r>
              <a:rPr lang="fr-FR" sz="2400" dirty="0">
                <a:solidFill>
                  <a:schemeClr val="accent4"/>
                </a:solidFill>
              </a:rPr>
              <a:t>Activation V2 : les 5 Univers </a:t>
            </a:r>
            <a:r>
              <a:rPr lang="fr-FR" sz="2400" dirty="0" smtClean="0">
                <a:solidFill>
                  <a:schemeClr val="accent4"/>
                </a:solidFill>
              </a:rPr>
              <a:t>de besoins</a:t>
            </a:r>
            <a:endParaRPr lang="fr-FR" sz="2400" dirty="0">
              <a:solidFill>
                <a:schemeClr val="accent4"/>
              </a:solidFill>
            </a:endParaRPr>
          </a:p>
          <a:p>
            <a:pPr lvl="1"/>
            <a:r>
              <a:rPr lang="fr-FR" sz="2400" dirty="0" smtClean="0">
                <a:solidFill>
                  <a:schemeClr val="accent4"/>
                </a:solidFill>
              </a:rPr>
              <a:t>Activation V2 : les règles d’activation</a:t>
            </a:r>
          </a:p>
          <a:p>
            <a:pPr lvl="1"/>
            <a:r>
              <a:rPr lang="fr-FR" sz="2400" dirty="0">
                <a:solidFill>
                  <a:schemeClr val="accent4"/>
                </a:solidFill>
              </a:rPr>
              <a:t>Activation V2 : </a:t>
            </a:r>
            <a:r>
              <a:rPr lang="fr-FR" sz="2400" dirty="0" smtClean="0">
                <a:solidFill>
                  <a:schemeClr val="accent4"/>
                </a:solidFill>
              </a:rPr>
              <a:t>la stratégie commerciale</a:t>
            </a:r>
            <a:endParaRPr lang="fr-FR" sz="2400" dirty="0">
              <a:solidFill>
                <a:schemeClr val="accent4"/>
              </a:solidFill>
            </a:endParaRPr>
          </a:p>
          <a:p>
            <a:pPr lvl="1"/>
            <a:r>
              <a:rPr lang="fr-FR" sz="2400" dirty="0" smtClean="0">
                <a:solidFill>
                  <a:schemeClr val="accent4"/>
                </a:solidFill>
              </a:rPr>
              <a:t>Activation </a:t>
            </a:r>
            <a:r>
              <a:rPr lang="fr-FR" sz="2400" dirty="0">
                <a:solidFill>
                  <a:schemeClr val="accent4"/>
                </a:solidFill>
              </a:rPr>
              <a:t>V2 : les </a:t>
            </a:r>
            <a:r>
              <a:rPr lang="fr-FR" sz="2400" dirty="0" smtClean="0">
                <a:solidFill>
                  <a:schemeClr val="accent4"/>
                </a:solidFill>
              </a:rPr>
              <a:t>outils à votre disposition</a:t>
            </a:r>
          </a:p>
          <a:p>
            <a:pPr lvl="1"/>
            <a:r>
              <a:rPr lang="fr-FR" sz="2400" dirty="0" smtClean="0">
                <a:solidFill>
                  <a:schemeClr val="accent4"/>
                </a:solidFill>
              </a:rPr>
              <a:t>Quizz </a:t>
            </a:r>
            <a:endParaRPr lang="fr-FR" b="0" dirty="0" smtClean="0">
              <a:solidFill>
                <a:schemeClr val="accent4"/>
              </a:solidFill>
              <a:effectLst/>
            </a:endParaRPr>
          </a:p>
          <a:p>
            <a:pPr lvl="1"/>
            <a:endParaRPr lang="fr-FR" dirty="0"/>
          </a:p>
        </p:txBody>
      </p:sp>
      <p:sp>
        <p:nvSpPr>
          <p:cNvPr id="4" name="Espace réservé de la date 3"/>
          <p:cNvSpPr>
            <a:spLocks noGrp="1"/>
          </p:cNvSpPr>
          <p:nvPr>
            <p:ph type="dt" sz="half" idx="10"/>
          </p:nvPr>
        </p:nvSpPr>
        <p:spPr/>
        <p:txBody>
          <a:bodyPr/>
          <a:lstStyle/>
          <a:p>
            <a:fld id="{E91D9600-2094-4EB5-AA36-5187501EDE4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4</a:t>
            </a:fld>
            <a:endParaRPr lang="fr-FR" dirty="0"/>
          </a:p>
        </p:txBody>
      </p:sp>
    </p:spTree>
    <p:extLst>
      <p:ext uri="{BB962C8B-B14F-4D97-AF65-F5344CB8AC3E}">
        <p14:creationId xmlns:p14="http://schemas.microsoft.com/office/powerpoint/2010/main" val="3826416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4969365"/>
            <a:ext cx="7772400" cy="683230"/>
          </a:xfrm>
        </p:spPr>
        <p:txBody>
          <a:bodyPr/>
          <a:lstStyle/>
          <a:p>
            <a:r>
              <a:rPr lang="fr-FR" sz="4000" cap="none" dirty="0" smtClean="0"/>
              <a:t>Le bilan </a:t>
            </a:r>
            <a:endParaRPr lang="fr-FR" sz="4000" cap="none" dirty="0"/>
          </a:p>
        </p:txBody>
      </p:sp>
      <p:sp>
        <p:nvSpPr>
          <p:cNvPr id="3" name="Espace réservé du texte 2"/>
          <p:cNvSpPr>
            <a:spLocks noGrp="1"/>
          </p:cNvSpPr>
          <p:nvPr>
            <p:ph type="body" idx="1"/>
          </p:nvPr>
        </p:nvSpPr>
        <p:spPr/>
        <p:txBody>
          <a:bodyPr/>
          <a:lstStyle/>
          <a:p>
            <a:r>
              <a:rPr lang="fr-FR" dirty="0" smtClean="0"/>
              <a:t>ACTIVATION Clientèle</a:t>
            </a:r>
            <a:endParaRPr lang="fr-FR" dirty="0"/>
          </a:p>
        </p:txBody>
      </p:sp>
      <p:sp>
        <p:nvSpPr>
          <p:cNvPr id="4" name="Espace réservé de la date 3"/>
          <p:cNvSpPr>
            <a:spLocks noGrp="1"/>
          </p:cNvSpPr>
          <p:nvPr>
            <p:ph type="dt" sz="half" idx="10"/>
          </p:nvPr>
        </p:nvSpPr>
        <p:spPr/>
        <p:txBody>
          <a:bodyPr/>
          <a:lstStyle/>
          <a:p>
            <a:fld id="{6D165120-2ACB-461C-8C79-59F8851BCE72}"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5</a:t>
            </a:fld>
            <a:endParaRPr lang="fr-FR" dirty="0"/>
          </a:p>
        </p:txBody>
      </p:sp>
    </p:spTree>
    <p:extLst>
      <p:ext uri="{BB962C8B-B14F-4D97-AF65-F5344CB8AC3E}">
        <p14:creationId xmlns:p14="http://schemas.microsoft.com/office/powerpoint/2010/main" val="42401967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980728"/>
            <a:ext cx="8432144" cy="1224136"/>
          </a:xfrm>
        </p:spPr>
        <p:txBody>
          <a:bodyPr/>
          <a:lstStyle/>
          <a:p>
            <a:pPr marL="358775" indent="-358775" algn="just"/>
            <a:r>
              <a:rPr lang="fr-FR" sz="1800" dirty="0" smtClean="0"/>
              <a:t>L’objectif d’activation V1 : travailler les clients que nous n’avions pas ou peu l’habitude de rencontrer, à savoir : les passifs.</a:t>
            </a:r>
          </a:p>
          <a:p>
            <a:pPr marL="358775" indent="-358775" algn="just"/>
            <a:r>
              <a:rPr lang="fr-FR" sz="1800" dirty="0"/>
              <a:t>C</a:t>
            </a:r>
            <a:r>
              <a:rPr lang="fr-FR" sz="1800" dirty="0" smtClean="0"/>
              <a:t>eci est une réussite sur les BP, mais il reste une marge de progrès significative sur les distanciés et les jeunes. La gestion de portefeuille reste essentielle pour développer le fonds de commerce.</a:t>
            </a:r>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6</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Clientèle V1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 bilan</a:t>
            </a:r>
            <a:b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b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 </a:t>
            </a:r>
            <a:r>
              <a:rPr lang="fr-FR" sz="28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01/2011 – 08/2014               </a:t>
            </a:r>
            <a:endParaRPr lang="fr-FR" sz="28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13" name="Image 12"/>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8393142" y="1"/>
            <a:ext cx="750857" cy="836712"/>
          </a:xfrm>
          <a:prstGeom prst="rect">
            <a:avLst/>
          </a:prstGeom>
        </p:spPr>
      </p:pic>
      <p:graphicFrame>
        <p:nvGraphicFramePr>
          <p:cNvPr id="2" name="Graphique 1"/>
          <p:cNvGraphicFramePr/>
          <p:nvPr>
            <p:extLst>
              <p:ext uri="{D42A27DB-BD31-4B8C-83A1-F6EECF244321}">
                <p14:modId xmlns:p14="http://schemas.microsoft.com/office/powerpoint/2010/main" val="2320693349"/>
              </p:ext>
            </p:extLst>
          </p:nvPr>
        </p:nvGraphicFramePr>
        <p:xfrm>
          <a:off x="971600" y="2492896"/>
          <a:ext cx="7632848" cy="39604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825206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196752"/>
            <a:ext cx="8432144" cy="1224136"/>
          </a:xfrm>
        </p:spPr>
        <p:txBody>
          <a:bodyPr/>
          <a:lstStyle/>
          <a:p>
            <a:pPr marL="358775" indent="-358775" algn="just"/>
            <a:r>
              <a:rPr lang="fr-FR" sz="2000" dirty="0" smtClean="0"/>
              <a:t>Une belle réussite, depuis 2011, sur </a:t>
            </a:r>
            <a:r>
              <a:rPr lang="fr-FR" sz="2000" b="1" dirty="0" smtClean="0"/>
              <a:t>le stock de clients Bancarisés Principaux Actifs, nos clients les plus fidèles,</a:t>
            </a:r>
            <a:r>
              <a:rPr lang="fr-FR" sz="2000" dirty="0" smtClean="0"/>
              <a:t> qui enregistre une progression de +23,6% sur la période. </a:t>
            </a:r>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7</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Clientèle V1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 bilan</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8" name="Graphique 7"/>
          <p:cNvGraphicFramePr/>
          <p:nvPr>
            <p:extLst>
              <p:ext uri="{D42A27DB-BD31-4B8C-83A1-F6EECF244321}">
                <p14:modId xmlns:p14="http://schemas.microsoft.com/office/powerpoint/2010/main" val="1901512185"/>
              </p:ext>
            </p:extLst>
          </p:nvPr>
        </p:nvGraphicFramePr>
        <p:xfrm>
          <a:off x="3491880" y="1988840"/>
          <a:ext cx="5246974" cy="2570816"/>
        </p:xfrm>
        <a:graphic>
          <a:graphicData uri="http://schemas.openxmlformats.org/drawingml/2006/chart">
            <c:chart xmlns:c="http://schemas.openxmlformats.org/drawingml/2006/chart" xmlns:r="http://schemas.openxmlformats.org/officeDocument/2006/relationships" r:id="rId2"/>
          </a:graphicData>
        </a:graphic>
      </p:graphicFrame>
      <p:sp>
        <p:nvSpPr>
          <p:cNvPr id="9" name="Flèche droite 8"/>
          <p:cNvSpPr/>
          <p:nvPr/>
        </p:nvSpPr>
        <p:spPr bwMode="auto">
          <a:xfrm rot="21028706">
            <a:off x="4416248" y="2767865"/>
            <a:ext cx="3335838" cy="135929"/>
          </a:xfrm>
          <a:prstGeom prst="rightArrow">
            <a:avLst/>
          </a:prstGeom>
          <a:solidFill>
            <a:srgbClr val="92D05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0" name="Ellipse 9"/>
          <p:cNvSpPr/>
          <p:nvPr/>
        </p:nvSpPr>
        <p:spPr bwMode="auto">
          <a:xfrm>
            <a:off x="5508104" y="2636912"/>
            <a:ext cx="1008112" cy="360040"/>
          </a:xfrm>
          <a:prstGeom prst="ellipse">
            <a:avLst/>
          </a:prstGeom>
          <a:solidFill>
            <a:srgbClr val="92D05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+23,6%</a:t>
            </a:r>
          </a:p>
        </p:txBody>
      </p:sp>
      <p:sp>
        <p:nvSpPr>
          <p:cNvPr id="11" name="Espace réservé du contenu 2"/>
          <p:cNvSpPr txBox="1">
            <a:spLocks/>
          </p:cNvSpPr>
          <p:nvPr/>
        </p:nvSpPr>
        <p:spPr bwMode="auto">
          <a:xfrm>
            <a:off x="2987824" y="4725144"/>
            <a:ext cx="5976664" cy="115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a:lstStyle>
          <a:p>
            <a:pPr marL="358775" indent="-358775" algn="just"/>
            <a:r>
              <a:rPr lang="fr-FR" sz="2000" dirty="0" smtClean="0"/>
              <a:t>Une stratégie commerciale de mise en portefeuille des segments Activation qui porte ses fruits : en 2013, </a:t>
            </a:r>
            <a:r>
              <a:rPr lang="fr-FR" sz="2000" b="1" dirty="0"/>
              <a:t>83% de nos clients sont satisfaits de la manière dont nous faisons notre </a:t>
            </a:r>
            <a:r>
              <a:rPr lang="fr-FR" sz="2000" b="1" dirty="0" smtClean="0"/>
              <a:t>métier. </a:t>
            </a:r>
            <a:endParaRPr lang="fr-FR" sz="2000" dirty="0" smtClean="0"/>
          </a:p>
          <a:p>
            <a:endParaRPr lang="fr-FR" sz="2000" dirty="0" smtClean="0"/>
          </a:p>
          <a:p>
            <a:endParaRPr lang="fr-FR" sz="2000" dirty="0"/>
          </a:p>
        </p:txBody>
      </p:sp>
      <p:pic>
        <p:nvPicPr>
          <p:cNvPr id="12"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539552" y="2564904"/>
            <a:ext cx="2307850" cy="3349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mage 1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8393142" y="1"/>
            <a:ext cx="750857" cy="836712"/>
          </a:xfrm>
          <a:prstGeom prst="rect">
            <a:avLst/>
          </a:prstGeom>
        </p:spPr>
      </p:pic>
    </p:spTree>
    <p:extLst>
      <p:ext uri="{BB962C8B-B14F-4D97-AF65-F5344CB8AC3E}">
        <p14:creationId xmlns:p14="http://schemas.microsoft.com/office/powerpoint/2010/main" val="861471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412776"/>
            <a:ext cx="7992888" cy="1656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p>
            <a:pPr marL="358775" indent="-358775" algn="just"/>
            <a:r>
              <a:rPr lang="fr-FR" sz="2000" b="1" dirty="0"/>
              <a:t>Des parts de marché qui progressent sur les </a:t>
            </a:r>
            <a:r>
              <a:rPr lang="fr-FR" sz="2000" b="1" dirty="0" smtClean="0"/>
              <a:t>crédits. </a:t>
            </a:r>
            <a:endParaRPr lang="fr-FR" sz="2000"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8</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Clientèle V1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 bilan</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18" name="Graphique 17"/>
          <p:cNvGraphicFramePr/>
          <p:nvPr>
            <p:extLst>
              <p:ext uri="{D42A27DB-BD31-4B8C-83A1-F6EECF244321}">
                <p14:modId xmlns:p14="http://schemas.microsoft.com/office/powerpoint/2010/main" val="2956806832"/>
              </p:ext>
            </p:extLst>
          </p:nvPr>
        </p:nvGraphicFramePr>
        <p:xfrm>
          <a:off x="4851350" y="2636912"/>
          <a:ext cx="3835400" cy="2952328"/>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2"/>
          <p:cNvSpPr txBox="1">
            <a:spLocks noChangeArrowheads="1"/>
          </p:cNvSpPr>
          <p:nvPr/>
        </p:nvSpPr>
        <p:spPr bwMode="auto">
          <a:xfrm>
            <a:off x="1781503" y="2171152"/>
            <a:ext cx="2166938" cy="523220"/>
          </a:xfrm>
          <a:prstGeom prst="rect">
            <a:avLst/>
          </a:prstGeom>
          <a:noFill/>
          <a:ln w="9525" algn="ctr">
            <a:noFill/>
            <a:miter lim="800000"/>
            <a:headEnd/>
            <a:tailEnd/>
          </a:ln>
        </p:spPr>
        <p:txBody>
          <a:bodyPr>
            <a:spAutoFit/>
          </a:bodyPr>
          <a:lstStyle/>
          <a:p>
            <a:pPr algn="ctr" eaLnBrk="0" hangingPunct="0">
              <a:spcBef>
                <a:spcPts val="0"/>
              </a:spcBef>
              <a:defRPr/>
            </a:pPr>
            <a:r>
              <a:rPr lang="fr-FR" sz="1400" b="1" dirty="0">
                <a:latin typeface="Arial" pitchFamily="34" charset="0"/>
                <a:cs typeface="Arial" pitchFamily="34" charset="0"/>
              </a:rPr>
              <a:t>Crédit </a:t>
            </a:r>
            <a:endParaRPr lang="fr-FR" sz="1400" b="1" dirty="0" smtClean="0">
              <a:latin typeface="Arial" pitchFamily="34" charset="0"/>
              <a:cs typeface="Arial" pitchFamily="34" charset="0"/>
            </a:endParaRPr>
          </a:p>
          <a:p>
            <a:pPr algn="ctr" eaLnBrk="0" hangingPunct="0">
              <a:spcBef>
                <a:spcPts val="0"/>
              </a:spcBef>
              <a:defRPr/>
            </a:pPr>
            <a:r>
              <a:rPr lang="fr-FR" sz="1400" b="1" dirty="0" smtClean="0">
                <a:latin typeface="Arial" pitchFamily="34" charset="0"/>
                <a:cs typeface="Arial" pitchFamily="34" charset="0"/>
              </a:rPr>
              <a:t>immobilier</a:t>
            </a:r>
            <a:endParaRPr lang="fr-FR" sz="1400" b="1" dirty="0">
              <a:latin typeface="Arial" pitchFamily="34" charset="0"/>
              <a:cs typeface="Arial" pitchFamily="34" charset="0"/>
            </a:endParaRPr>
          </a:p>
        </p:txBody>
      </p:sp>
      <p:sp>
        <p:nvSpPr>
          <p:cNvPr id="20" name="Text Box 72"/>
          <p:cNvSpPr txBox="1">
            <a:spLocks noChangeArrowheads="1"/>
          </p:cNvSpPr>
          <p:nvPr/>
        </p:nvSpPr>
        <p:spPr bwMode="auto">
          <a:xfrm>
            <a:off x="5998228" y="2095996"/>
            <a:ext cx="1744729" cy="523220"/>
          </a:xfrm>
          <a:prstGeom prst="rect">
            <a:avLst/>
          </a:prstGeom>
          <a:noFill/>
          <a:ln w="9525" algn="ctr">
            <a:noFill/>
            <a:miter lim="800000"/>
            <a:headEnd/>
            <a:tailEnd/>
          </a:ln>
        </p:spPr>
        <p:txBody>
          <a:bodyPr wrap="square">
            <a:spAutoFit/>
          </a:bodyPr>
          <a:lstStyle/>
          <a:p>
            <a:pPr algn="ctr" eaLnBrk="0" hangingPunct="0">
              <a:spcBef>
                <a:spcPct val="50000"/>
              </a:spcBef>
              <a:defRPr/>
            </a:pPr>
            <a:r>
              <a:rPr lang="fr-FR" sz="1400" b="1" dirty="0">
                <a:latin typeface="Arial" pitchFamily="34" charset="0"/>
                <a:cs typeface="Arial" pitchFamily="34" charset="0"/>
              </a:rPr>
              <a:t>Crédit à la consommation</a:t>
            </a:r>
          </a:p>
        </p:txBody>
      </p:sp>
      <p:graphicFrame>
        <p:nvGraphicFramePr>
          <p:cNvPr id="21" name="Graphique 20"/>
          <p:cNvGraphicFramePr/>
          <p:nvPr>
            <p:extLst>
              <p:ext uri="{D42A27DB-BD31-4B8C-83A1-F6EECF244321}">
                <p14:modId xmlns:p14="http://schemas.microsoft.com/office/powerpoint/2010/main" val="2066165306"/>
              </p:ext>
            </p:extLst>
          </p:nvPr>
        </p:nvGraphicFramePr>
        <p:xfrm>
          <a:off x="539552" y="2600052"/>
          <a:ext cx="3835400" cy="2952328"/>
        </p:xfrm>
        <a:graphic>
          <a:graphicData uri="http://schemas.openxmlformats.org/drawingml/2006/chart">
            <c:chart xmlns:c="http://schemas.openxmlformats.org/drawingml/2006/chart" xmlns:r="http://schemas.openxmlformats.org/officeDocument/2006/relationships" r:id="rId4"/>
          </a:graphicData>
        </a:graphic>
      </p:graphicFrame>
      <p:sp>
        <p:nvSpPr>
          <p:cNvPr id="22" name="Rectangle 21"/>
          <p:cNvSpPr/>
          <p:nvPr/>
        </p:nvSpPr>
        <p:spPr bwMode="auto">
          <a:xfrm>
            <a:off x="2124026" y="5995160"/>
            <a:ext cx="173434" cy="182801"/>
          </a:xfrm>
          <a:prstGeom prst="rect">
            <a:avLst/>
          </a:prstGeom>
          <a:solidFill>
            <a:srgbClr val="00B0F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dirty="0" smtClean="0">
              <a:ln>
                <a:noFill/>
              </a:ln>
              <a:solidFill>
                <a:schemeClr val="tx1"/>
              </a:solidFill>
              <a:effectLst/>
              <a:latin typeface="Arial Narrow" pitchFamily="34" charset="0"/>
            </a:endParaRPr>
          </a:p>
        </p:txBody>
      </p:sp>
      <p:sp>
        <p:nvSpPr>
          <p:cNvPr id="23" name="Rectangle 22"/>
          <p:cNvSpPr/>
          <p:nvPr/>
        </p:nvSpPr>
        <p:spPr bwMode="auto">
          <a:xfrm>
            <a:off x="4397605" y="5978938"/>
            <a:ext cx="173434" cy="182801"/>
          </a:xfrm>
          <a:prstGeom prst="rect">
            <a:avLst/>
          </a:prstGeom>
          <a:solidFill>
            <a:srgbClr val="0070C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dirty="0" smtClean="0">
              <a:ln>
                <a:noFill/>
              </a:ln>
              <a:solidFill>
                <a:schemeClr val="tx1"/>
              </a:solidFill>
              <a:effectLst/>
              <a:latin typeface="Arial Narrow" pitchFamily="34" charset="0"/>
            </a:endParaRPr>
          </a:p>
        </p:txBody>
      </p:sp>
      <p:sp>
        <p:nvSpPr>
          <p:cNvPr id="24" name="ZoneTexte 23"/>
          <p:cNvSpPr txBox="1"/>
          <p:nvPr/>
        </p:nvSpPr>
        <p:spPr>
          <a:xfrm>
            <a:off x="2411760" y="5898758"/>
            <a:ext cx="2082800" cy="338554"/>
          </a:xfrm>
          <a:prstGeom prst="rect">
            <a:avLst/>
          </a:prstGeom>
          <a:noFill/>
        </p:spPr>
        <p:txBody>
          <a:bodyPr wrap="square" rtlCol="0">
            <a:spAutoFit/>
          </a:bodyPr>
          <a:lstStyle/>
          <a:p>
            <a:r>
              <a:rPr lang="fr-FR" sz="1600" dirty="0" smtClean="0"/>
              <a:t>PDM au 30/06/2013</a:t>
            </a:r>
            <a:endParaRPr lang="fr-FR" sz="1600" dirty="0"/>
          </a:p>
        </p:txBody>
      </p:sp>
      <p:sp>
        <p:nvSpPr>
          <p:cNvPr id="25" name="ZoneTexte 24"/>
          <p:cNvSpPr txBox="1"/>
          <p:nvPr/>
        </p:nvSpPr>
        <p:spPr>
          <a:xfrm>
            <a:off x="4644008" y="5898758"/>
            <a:ext cx="2082800" cy="338554"/>
          </a:xfrm>
          <a:prstGeom prst="rect">
            <a:avLst/>
          </a:prstGeom>
          <a:noFill/>
        </p:spPr>
        <p:txBody>
          <a:bodyPr wrap="square" rtlCol="0">
            <a:spAutoFit/>
          </a:bodyPr>
          <a:lstStyle/>
          <a:p>
            <a:r>
              <a:rPr lang="fr-FR" sz="1600" dirty="0" smtClean="0"/>
              <a:t>PDM au 30/06/2014</a:t>
            </a:r>
            <a:endParaRPr lang="fr-FR" sz="1600" dirty="0"/>
          </a:p>
        </p:txBody>
      </p:sp>
      <p:sp>
        <p:nvSpPr>
          <p:cNvPr id="26" name="Rectangle 25"/>
          <p:cNvSpPr/>
          <p:nvPr/>
        </p:nvSpPr>
        <p:spPr bwMode="auto">
          <a:xfrm>
            <a:off x="1386215" y="2774437"/>
            <a:ext cx="764918" cy="341194"/>
          </a:xfrm>
          <a:prstGeom prst="rect">
            <a:avLst/>
          </a:prstGeom>
          <a:solidFill>
            <a:srgbClr val="92D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+0,36pts</a:t>
            </a:r>
          </a:p>
        </p:txBody>
      </p:sp>
      <p:sp>
        <p:nvSpPr>
          <p:cNvPr id="27" name="Rectangle 26"/>
          <p:cNvSpPr/>
          <p:nvPr/>
        </p:nvSpPr>
        <p:spPr bwMode="auto">
          <a:xfrm>
            <a:off x="5642127" y="2814850"/>
            <a:ext cx="764918" cy="341194"/>
          </a:xfrm>
          <a:prstGeom prst="rect">
            <a:avLst/>
          </a:prstGeom>
          <a:solidFill>
            <a:srgbClr val="92D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+0,45pts</a:t>
            </a:r>
          </a:p>
        </p:txBody>
      </p:sp>
      <p:sp>
        <p:nvSpPr>
          <p:cNvPr id="28" name="Rectangle 27"/>
          <p:cNvSpPr/>
          <p:nvPr/>
        </p:nvSpPr>
        <p:spPr bwMode="auto">
          <a:xfrm>
            <a:off x="3123068" y="2949260"/>
            <a:ext cx="764918" cy="341194"/>
          </a:xfrm>
          <a:prstGeom prst="rect">
            <a:avLst/>
          </a:prstGeom>
          <a:solidFill>
            <a:srgbClr val="92D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+0,52pts</a:t>
            </a:r>
          </a:p>
        </p:txBody>
      </p:sp>
      <p:sp>
        <p:nvSpPr>
          <p:cNvPr id="29" name="Rectangle 28"/>
          <p:cNvSpPr/>
          <p:nvPr/>
        </p:nvSpPr>
        <p:spPr bwMode="auto">
          <a:xfrm>
            <a:off x="7502749" y="2596164"/>
            <a:ext cx="764918" cy="341194"/>
          </a:xfrm>
          <a:prstGeom prst="rect">
            <a:avLst/>
          </a:prstGeom>
          <a:solidFill>
            <a:srgbClr val="92D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+0,26pts</a:t>
            </a:r>
          </a:p>
        </p:txBody>
      </p:sp>
      <p:pic>
        <p:nvPicPr>
          <p:cNvPr id="30" name="Image 29"/>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8244408" y="1"/>
            <a:ext cx="750857" cy="836712"/>
          </a:xfrm>
          <a:prstGeom prst="rect">
            <a:avLst/>
          </a:prstGeom>
        </p:spPr>
      </p:pic>
    </p:spTree>
    <p:extLst>
      <p:ext uri="{BB962C8B-B14F-4D97-AF65-F5344CB8AC3E}">
        <p14:creationId xmlns:p14="http://schemas.microsoft.com/office/powerpoint/2010/main" val="2057874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412776"/>
            <a:ext cx="8280920" cy="1656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p>
            <a:pPr marL="358775" indent="-358775" algn="just"/>
            <a:r>
              <a:rPr lang="fr-FR" sz="2000" b="1" dirty="0" smtClean="0"/>
              <a:t>Néanmoins, les parts de marché sur les dépôts à vue progressent peu et la mise en place d’Activation V1 n’a pas permis à la CELCA, comme à l’ensemble des CE, d’arrêter la baisse de leurs parts de marché sur la collecte. </a:t>
            </a:r>
            <a:endParaRPr lang="fr-FR" sz="2000"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9</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Clientèle V1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 bilan</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14" name="Graphique 13"/>
          <p:cNvGraphicFramePr/>
          <p:nvPr>
            <p:extLst>
              <p:ext uri="{D42A27DB-BD31-4B8C-83A1-F6EECF244321}">
                <p14:modId xmlns:p14="http://schemas.microsoft.com/office/powerpoint/2010/main" val="3358185794"/>
              </p:ext>
            </p:extLst>
          </p:nvPr>
        </p:nvGraphicFramePr>
        <p:xfrm>
          <a:off x="304552" y="2780928"/>
          <a:ext cx="3835400" cy="3024336"/>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 Box 72"/>
          <p:cNvSpPr txBox="1">
            <a:spLocks noChangeArrowheads="1"/>
          </p:cNvSpPr>
          <p:nvPr/>
        </p:nvSpPr>
        <p:spPr bwMode="auto">
          <a:xfrm>
            <a:off x="2123728" y="2780928"/>
            <a:ext cx="1607344" cy="523220"/>
          </a:xfrm>
          <a:prstGeom prst="rect">
            <a:avLst/>
          </a:prstGeom>
          <a:noFill/>
          <a:ln w="9525" algn="ctr">
            <a:noFill/>
            <a:miter lim="800000"/>
            <a:headEnd/>
            <a:tailEnd/>
          </a:ln>
        </p:spPr>
        <p:txBody>
          <a:bodyPr wrap="square">
            <a:spAutoFit/>
          </a:bodyPr>
          <a:lstStyle/>
          <a:p>
            <a:pPr algn="ctr" eaLnBrk="0" hangingPunct="0">
              <a:spcBef>
                <a:spcPts val="0"/>
              </a:spcBef>
              <a:defRPr/>
            </a:pPr>
            <a:r>
              <a:rPr lang="fr-FR" sz="1400" b="1" dirty="0" smtClean="0">
                <a:latin typeface="Arial" pitchFamily="34" charset="0"/>
                <a:cs typeface="Arial" pitchFamily="34" charset="0"/>
              </a:rPr>
              <a:t>Dépôts</a:t>
            </a:r>
          </a:p>
          <a:p>
            <a:pPr algn="ctr" eaLnBrk="0" hangingPunct="0">
              <a:spcBef>
                <a:spcPts val="0"/>
              </a:spcBef>
              <a:defRPr/>
            </a:pPr>
            <a:r>
              <a:rPr lang="fr-FR" sz="1400" b="1" dirty="0" smtClean="0">
                <a:latin typeface="Arial" pitchFamily="34" charset="0"/>
                <a:cs typeface="Arial" pitchFamily="34" charset="0"/>
              </a:rPr>
              <a:t>à </a:t>
            </a:r>
            <a:r>
              <a:rPr lang="fr-FR" sz="1400" b="1" dirty="0">
                <a:latin typeface="Arial" pitchFamily="34" charset="0"/>
                <a:cs typeface="Arial" pitchFamily="34" charset="0"/>
              </a:rPr>
              <a:t>vue</a:t>
            </a:r>
          </a:p>
        </p:txBody>
      </p:sp>
      <p:sp>
        <p:nvSpPr>
          <p:cNvPr id="16" name="Rectangle 15"/>
          <p:cNvSpPr/>
          <p:nvPr/>
        </p:nvSpPr>
        <p:spPr bwMode="auto">
          <a:xfrm>
            <a:off x="1176841" y="2780928"/>
            <a:ext cx="764918" cy="340195"/>
          </a:xfrm>
          <a:prstGeom prst="rect">
            <a:avLst/>
          </a:prstGeom>
          <a:solidFill>
            <a:srgbClr val="92D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+0,15pts</a:t>
            </a:r>
          </a:p>
        </p:txBody>
      </p:sp>
      <p:sp>
        <p:nvSpPr>
          <p:cNvPr id="17" name="Rectangle 16"/>
          <p:cNvSpPr/>
          <p:nvPr/>
        </p:nvSpPr>
        <p:spPr bwMode="auto">
          <a:xfrm>
            <a:off x="2805224" y="3385473"/>
            <a:ext cx="764918" cy="340195"/>
          </a:xfrm>
          <a:prstGeom prst="rect">
            <a:avLst/>
          </a:prstGeom>
          <a:solidFill>
            <a:srgbClr val="92D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+0,13pts</a:t>
            </a:r>
          </a:p>
        </p:txBody>
      </p:sp>
      <p:sp>
        <p:nvSpPr>
          <p:cNvPr id="35" name="Rectangle 34"/>
          <p:cNvSpPr/>
          <p:nvPr/>
        </p:nvSpPr>
        <p:spPr bwMode="auto">
          <a:xfrm>
            <a:off x="2124026" y="5995160"/>
            <a:ext cx="173434" cy="182801"/>
          </a:xfrm>
          <a:prstGeom prst="rect">
            <a:avLst/>
          </a:prstGeom>
          <a:solidFill>
            <a:srgbClr val="00B0F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dirty="0" smtClean="0">
              <a:ln>
                <a:noFill/>
              </a:ln>
              <a:solidFill>
                <a:schemeClr val="tx1"/>
              </a:solidFill>
              <a:effectLst/>
              <a:latin typeface="Arial Narrow" pitchFamily="34" charset="0"/>
            </a:endParaRPr>
          </a:p>
        </p:txBody>
      </p:sp>
      <p:sp>
        <p:nvSpPr>
          <p:cNvPr id="36" name="Rectangle 35"/>
          <p:cNvSpPr/>
          <p:nvPr/>
        </p:nvSpPr>
        <p:spPr bwMode="auto">
          <a:xfrm>
            <a:off x="4397605" y="5978938"/>
            <a:ext cx="173434" cy="182801"/>
          </a:xfrm>
          <a:prstGeom prst="rect">
            <a:avLst/>
          </a:prstGeom>
          <a:solidFill>
            <a:srgbClr val="0070C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dirty="0" smtClean="0">
              <a:ln>
                <a:noFill/>
              </a:ln>
              <a:solidFill>
                <a:schemeClr val="tx1"/>
              </a:solidFill>
              <a:effectLst/>
              <a:latin typeface="Arial Narrow" pitchFamily="34" charset="0"/>
            </a:endParaRPr>
          </a:p>
        </p:txBody>
      </p:sp>
      <p:sp>
        <p:nvSpPr>
          <p:cNvPr id="37" name="ZoneTexte 36"/>
          <p:cNvSpPr txBox="1"/>
          <p:nvPr/>
        </p:nvSpPr>
        <p:spPr>
          <a:xfrm>
            <a:off x="2411760" y="5898758"/>
            <a:ext cx="2082800" cy="338554"/>
          </a:xfrm>
          <a:prstGeom prst="rect">
            <a:avLst/>
          </a:prstGeom>
          <a:noFill/>
        </p:spPr>
        <p:txBody>
          <a:bodyPr wrap="square" rtlCol="0">
            <a:spAutoFit/>
          </a:bodyPr>
          <a:lstStyle/>
          <a:p>
            <a:r>
              <a:rPr lang="fr-FR" sz="1600" dirty="0" smtClean="0"/>
              <a:t>PDM au 30/06/2013</a:t>
            </a:r>
            <a:endParaRPr lang="fr-FR" sz="1600" dirty="0"/>
          </a:p>
        </p:txBody>
      </p:sp>
      <p:sp>
        <p:nvSpPr>
          <p:cNvPr id="38" name="ZoneTexte 37"/>
          <p:cNvSpPr txBox="1"/>
          <p:nvPr/>
        </p:nvSpPr>
        <p:spPr>
          <a:xfrm>
            <a:off x="4644008" y="5898758"/>
            <a:ext cx="2082800" cy="338554"/>
          </a:xfrm>
          <a:prstGeom prst="rect">
            <a:avLst/>
          </a:prstGeom>
          <a:noFill/>
        </p:spPr>
        <p:txBody>
          <a:bodyPr wrap="square" rtlCol="0">
            <a:spAutoFit/>
          </a:bodyPr>
          <a:lstStyle/>
          <a:p>
            <a:r>
              <a:rPr lang="fr-FR" sz="1600" dirty="0" smtClean="0"/>
              <a:t>PDM au 30/06/2014</a:t>
            </a:r>
            <a:endParaRPr lang="fr-FR" sz="1600" dirty="0"/>
          </a:p>
        </p:txBody>
      </p:sp>
      <p:graphicFrame>
        <p:nvGraphicFramePr>
          <p:cNvPr id="39" name="Graphique 38"/>
          <p:cNvGraphicFramePr/>
          <p:nvPr>
            <p:extLst>
              <p:ext uri="{D42A27DB-BD31-4B8C-83A1-F6EECF244321}">
                <p14:modId xmlns:p14="http://schemas.microsoft.com/office/powerpoint/2010/main" val="2012414679"/>
              </p:ext>
            </p:extLst>
          </p:nvPr>
        </p:nvGraphicFramePr>
        <p:xfrm>
          <a:off x="4932040" y="2780928"/>
          <a:ext cx="3835400"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40" name="Text Box 72"/>
          <p:cNvSpPr txBox="1">
            <a:spLocks noChangeArrowheads="1"/>
          </p:cNvSpPr>
          <p:nvPr/>
        </p:nvSpPr>
        <p:spPr bwMode="auto">
          <a:xfrm>
            <a:off x="6736586" y="2889024"/>
            <a:ext cx="1206500" cy="523220"/>
          </a:xfrm>
          <a:prstGeom prst="rect">
            <a:avLst/>
          </a:prstGeom>
          <a:noFill/>
          <a:ln w="9525" algn="ctr">
            <a:noFill/>
            <a:miter lim="800000"/>
            <a:headEnd/>
            <a:tailEnd/>
          </a:ln>
        </p:spPr>
        <p:txBody>
          <a:bodyPr wrap="square">
            <a:spAutoFit/>
          </a:bodyPr>
          <a:lstStyle/>
          <a:p>
            <a:pPr algn="ctr" eaLnBrk="0" hangingPunct="0">
              <a:spcBef>
                <a:spcPts val="0"/>
              </a:spcBef>
              <a:defRPr/>
            </a:pPr>
            <a:r>
              <a:rPr lang="fr-FR" sz="1400" b="1" dirty="0">
                <a:latin typeface="Arial" pitchFamily="34" charset="0"/>
                <a:cs typeface="Arial" pitchFamily="34" charset="0"/>
              </a:rPr>
              <a:t>Collecte </a:t>
            </a:r>
            <a:endParaRPr lang="fr-FR" sz="1400" b="1" dirty="0" smtClean="0">
              <a:latin typeface="Arial" pitchFamily="34" charset="0"/>
              <a:cs typeface="Arial" pitchFamily="34" charset="0"/>
            </a:endParaRPr>
          </a:p>
          <a:p>
            <a:pPr algn="ctr" eaLnBrk="0" hangingPunct="0">
              <a:spcBef>
                <a:spcPts val="0"/>
              </a:spcBef>
              <a:defRPr/>
            </a:pPr>
            <a:r>
              <a:rPr lang="fr-FR" sz="1400" dirty="0" smtClean="0">
                <a:latin typeface="Arial" pitchFamily="34" charset="0"/>
                <a:cs typeface="Arial" pitchFamily="34" charset="0"/>
              </a:rPr>
              <a:t>(hors </a:t>
            </a:r>
            <a:r>
              <a:rPr lang="fr-FR" sz="1400" dirty="0">
                <a:latin typeface="Arial" pitchFamily="34" charset="0"/>
                <a:cs typeface="Arial" pitchFamily="34" charset="0"/>
              </a:rPr>
              <a:t>DAV)</a:t>
            </a:r>
          </a:p>
        </p:txBody>
      </p:sp>
      <p:sp>
        <p:nvSpPr>
          <p:cNvPr id="41" name="Rectangle 40"/>
          <p:cNvSpPr/>
          <p:nvPr/>
        </p:nvSpPr>
        <p:spPr bwMode="auto">
          <a:xfrm>
            <a:off x="5861079" y="2780928"/>
            <a:ext cx="764918" cy="341194"/>
          </a:xfrm>
          <a:prstGeom prst="rect">
            <a:avLst/>
          </a:prstGeom>
          <a:solidFill>
            <a:srgbClr val="FF5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200" dirty="0" smtClean="0">
                <a:solidFill>
                  <a:schemeClr val="bg1"/>
                </a:solidFill>
                <a:latin typeface="Arial" charset="0"/>
              </a:rPr>
              <a:t>-0,29</a:t>
            </a:r>
            <a:r>
              <a:rPr kumimoji="0" lang="fr-FR" sz="1200" b="0" i="0" u="none" strike="noStrike" cap="none" normalizeH="0" baseline="0" dirty="0" smtClean="0">
                <a:ln>
                  <a:noFill/>
                </a:ln>
                <a:solidFill>
                  <a:schemeClr val="bg1"/>
                </a:solidFill>
                <a:effectLst/>
                <a:latin typeface="Arial" charset="0"/>
              </a:rPr>
              <a:t>pts</a:t>
            </a:r>
          </a:p>
        </p:txBody>
      </p:sp>
      <p:sp>
        <p:nvSpPr>
          <p:cNvPr id="42" name="Rectangle 41"/>
          <p:cNvSpPr/>
          <p:nvPr/>
        </p:nvSpPr>
        <p:spPr bwMode="auto">
          <a:xfrm>
            <a:off x="7551498" y="3531042"/>
            <a:ext cx="764918" cy="341194"/>
          </a:xfrm>
          <a:prstGeom prst="rect">
            <a:avLst/>
          </a:prstGeom>
          <a:solidFill>
            <a:srgbClr val="FF505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200" dirty="0" smtClean="0">
                <a:solidFill>
                  <a:schemeClr val="bg1"/>
                </a:solidFill>
                <a:latin typeface="Arial" charset="0"/>
              </a:rPr>
              <a:t>-0,25</a:t>
            </a:r>
            <a:r>
              <a:rPr kumimoji="0" lang="fr-FR" sz="1200" b="0" i="0" u="none" strike="noStrike" cap="none" normalizeH="0" baseline="0" dirty="0" smtClean="0">
                <a:ln>
                  <a:noFill/>
                </a:ln>
                <a:solidFill>
                  <a:schemeClr val="bg1"/>
                </a:solidFill>
                <a:effectLst/>
                <a:latin typeface="Arial" charset="0"/>
              </a:rPr>
              <a:t>pts</a:t>
            </a:r>
          </a:p>
        </p:txBody>
      </p:sp>
      <p:pic>
        <p:nvPicPr>
          <p:cNvPr id="43" name="Image 42" descr="Satisfaction 3.jpe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201019" y="0"/>
            <a:ext cx="835477" cy="8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3282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412776"/>
            <a:ext cx="2592288" cy="230425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p>
            <a:pPr marL="358775" indent="-358775" algn="just"/>
            <a:r>
              <a:rPr lang="fr-FR" sz="2000" b="1" dirty="0" smtClean="0"/>
              <a:t>L’attrition de notre fonds de commerce s’est ralentie </a:t>
            </a:r>
            <a:r>
              <a:rPr lang="fr-FR" sz="2000" dirty="0" smtClean="0"/>
              <a:t>depuis 2011 </a:t>
            </a:r>
            <a:r>
              <a:rPr lang="fr-FR" sz="2000" b="1" dirty="0" smtClean="0"/>
              <a:t>mais reste encore importante </a:t>
            </a:r>
            <a:r>
              <a:rPr lang="fr-FR" sz="2000" dirty="0" smtClean="0"/>
              <a:t>notamment </a:t>
            </a:r>
            <a:r>
              <a:rPr lang="fr-FR" sz="2000" b="1" dirty="0" smtClean="0"/>
              <a:t>sur les jeunes. </a:t>
            </a:r>
            <a:endParaRPr lang="fr-FR" sz="2000"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10</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Clientèle V1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 bilan</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4084022351"/>
              </p:ext>
            </p:extLst>
          </p:nvPr>
        </p:nvGraphicFramePr>
        <p:xfrm>
          <a:off x="395536" y="4447182"/>
          <a:ext cx="6840760" cy="1430090"/>
        </p:xfrm>
        <a:graphic>
          <a:graphicData uri="http://schemas.openxmlformats.org/drawingml/2006/table">
            <a:tbl>
              <a:tblPr firstRow="1" bandRow="1">
                <a:tableStyleId>{00A15C55-8517-42AA-B614-E9B94910E393}</a:tableStyleId>
              </a:tblPr>
              <a:tblGrid>
                <a:gridCol w="1726663"/>
                <a:gridCol w="1151109"/>
                <a:gridCol w="1217004"/>
                <a:gridCol w="1372992"/>
                <a:gridCol w="1372992"/>
              </a:tblGrid>
              <a:tr h="522533">
                <a:tc>
                  <a:txBody>
                    <a:bodyPr/>
                    <a:lstStyle/>
                    <a:p>
                      <a:pPr algn="l" rtl="0" fontAlgn="ctr"/>
                      <a:r>
                        <a:rPr lang="fr-FR" sz="1600" b="1" i="0" u="none" strike="noStrike">
                          <a:solidFill>
                            <a:srgbClr val="FFFFFF"/>
                          </a:solidFill>
                          <a:effectLst/>
                          <a:latin typeface="Arial Narrow"/>
                        </a:rPr>
                        <a:t>Nb de clients ayant quittés la CELCA</a:t>
                      </a:r>
                    </a:p>
                  </a:txBody>
                  <a:tcPr marL="9525" marR="9525" marT="9525" marB="0" anchor="ctr"/>
                </a:tc>
                <a:tc>
                  <a:txBody>
                    <a:bodyPr/>
                    <a:lstStyle/>
                    <a:p>
                      <a:pPr algn="ctr" rtl="0" fontAlgn="ctr"/>
                      <a:r>
                        <a:rPr lang="fr-FR" sz="1600" b="1" i="0" u="none" strike="noStrike">
                          <a:solidFill>
                            <a:srgbClr val="FFFFFF"/>
                          </a:solidFill>
                          <a:effectLst/>
                          <a:latin typeface="Arial Narrow"/>
                        </a:rPr>
                        <a:t>Total hors inactifs</a:t>
                      </a:r>
                    </a:p>
                  </a:txBody>
                  <a:tcPr marL="9525" marR="9525" marT="9525" marB="0" anchor="ctr"/>
                </a:tc>
                <a:tc>
                  <a:txBody>
                    <a:bodyPr/>
                    <a:lstStyle/>
                    <a:p>
                      <a:pPr algn="ctr" rtl="0" fontAlgn="ctr"/>
                      <a:r>
                        <a:rPr lang="fr-FR" sz="1600" b="1" i="0" u="none" strike="noStrike">
                          <a:solidFill>
                            <a:srgbClr val="FFFFFF"/>
                          </a:solidFill>
                          <a:effectLst/>
                          <a:latin typeface="Arial Narrow"/>
                        </a:rPr>
                        <a:t>Dont JA</a:t>
                      </a:r>
                    </a:p>
                  </a:txBody>
                  <a:tcPr marL="9525" marR="9525" marT="9525" marB="0" anchor="ctr"/>
                </a:tc>
                <a:tc>
                  <a:txBody>
                    <a:bodyPr/>
                    <a:lstStyle/>
                    <a:p>
                      <a:pPr algn="ctr" rtl="0" fontAlgn="ctr"/>
                      <a:r>
                        <a:rPr lang="fr-FR" sz="1600" b="1" i="0" u="none" strike="noStrike" dirty="0">
                          <a:solidFill>
                            <a:srgbClr val="FFFFFF"/>
                          </a:solidFill>
                          <a:effectLst/>
                          <a:latin typeface="Arial Narrow"/>
                        </a:rPr>
                        <a:t>Dont JP</a:t>
                      </a:r>
                    </a:p>
                  </a:txBody>
                  <a:tcPr marL="9525" marR="9525" marT="9525" marB="0" anchor="ctr"/>
                </a:tc>
                <a:tc>
                  <a:txBody>
                    <a:bodyPr/>
                    <a:lstStyle/>
                    <a:p>
                      <a:pPr marL="0" algn="ctr" defTabSz="914400" rtl="0" eaLnBrk="1" fontAlgn="ctr" latinLnBrk="0" hangingPunct="1"/>
                      <a:r>
                        <a:rPr lang="fr-FR" sz="1600" b="1" i="0" u="none" strike="noStrike" kern="1200" dirty="0">
                          <a:solidFill>
                            <a:schemeClr val="bg1"/>
                          </a:solidFill>
                          <a:effectLst/>
                          <a:latin typeface="+mj-lt"/>
                          <a:ea typeface="+mn-ea"/>
                          <a:cs typeface="+mn-cs"/>
                        </a:rPr>
                        <a:t>% jeunes</a:t>
                      </a:r>
                    </a:p>
                  </a:txBody>
                  <a:tcPr marL="9525" marR="9525" marT="9525" marB="0" anchor="ctr"/>
                </a:tc>
              </a:tr>
              <a:tr h="302519">
                <a:tc>
                  <a:txBody>
                    <a:bodyPr/>
                    <a:lstStyle/>
                    <a:p>
                      <a:pPr algn="l" rtl="0" fontAlgn="ctr"/>
                      <a:r>
                        <a:rPr lang="fr-FR" sz="1600" b="0" i="0" u="none" strike="noStrike">
                          <a:solidFill>
                            <a:srgbClr val="777777"/>
                          </a:solidFill>
                          <a:effectLst/>
                          <a:latin typeface="Arial Narrow"/>
                        </a:rPr>
                        <a:t>2011</a:t>
                      </a:r>
                    </a:p>
                  </a:txBody>
                  <a:tcPr marL="9525" marR="9525" marT="9525" marB="0" anchor="ctr"/>
                </a:tc>
                <a:tc>
                  <a:txBody>
                    <a:bodyPr/>
                    <a:lstStyle/>
                    <a:p>
                      <a:pPr algn="ctr" rtl="0" fontAlgn="ctr"/>
                      <a:r>
                        <a:rPr lang="fr-FR" sz="1600" b="0" i="0" u="none" strike="noStrike">
                          <a:solidFill>
                            <a:srgbClr val="777777"/>
                          </a:solidFill>
                          <a:effectLst/>
                          <a:latin typeface="Arial Narrow"/>
                        </a:rPr>
                        <a:t>49 458</a:t>
                      </a:r>
                    </a:p>
                  </a:txBody>
                  <a:tcPr marL="9525" marR="9525" marT="9525" marB="0" anchor="ctr"/>
                </a:tc>
                <a:tc>
                  <a:txBody>
                    <a:bodyPr/>
                    <a:lstStyle/>
                    <a:p>
                      <a:pPr algn="ctr" rtl="0" fontAlgn="ctr"/>
                      <a:r>
                        <a:rPr lang="fr-FR" sz="1600" b="0" i="0" u="none" strike="noStrike">
                          <a:solidFill>
                            <a:srgbClr val="777777"/>
                          </a:solidFill>
                          <a:effectLst/>
                          <a:latin typeface="Verdana"/>
                        </a:rPr>
                        <a:t>6 312</a:t>
                      </a:r>
                    </a:p>
                  </a:txBody>
                  <a:tcPr marL="9525" marR="9525" marT="9525" marB="0" anchor="ctr"/>
                </a:tc>
                <a:tc>
                  <a:txBody>
                    <a:bodyPr/>
                    <a:lstStyle/>
                    <a:p>
                      <a:pPr algn="ctr" rtl="0" fontAlgn="ctr"/>
                      <a:r>
                        <a:rPr lang="fr-FR" sz="1600" b="0" i="0" u="none" strike="noStrike" dirty="0">
                          <a:solidFill>
                            <a:srgbClr val="777777"/>
                          </a:solidFill>
                          <a:effectLst/>
                          <a:latin typeface="Verdana"/>
                        </a:rPr>
                        <a:t>9 492</a:t>
                      </a:r>
                    </a:p>
                  </a:txBody>
                  <a:tcPr marL="9525" marR="9525" marT="9525" marB="0" anchor="ctr"/>
                </a:tc>
                <a:tc>
                  <a:txBody>
                    <a:bodyPr/>
                    <a:lstStyle/>
                    <a:p>
                      <a:pPr marL="0" algn="ctr" defTabSz="914400" rtl="0" eaLnBrk="1" fontAlgn="ctr" latinLnBrk="0" hangingPunct="1"/>
                      <a:r>
                        <a:rPr lang="fr-FR" sz="1600" b="0" i="0" u="none" strike="noStrike" kern="1200" dirty="0">
                          <a:solidFill>
                            <a:srgbClr val="777777"/>
                          </a:solidFill>
                          <a:effectLst/>
                          <a:latin typeface="+mj-lt"/>
                          <a:ea typeface="+mn-ea"/>
                          <a:cs typeface="+mn-cs"/>
                        </a:rPr>
                        <a:t>32%</a:t>
                      </a:r>
                    </a:p>
                  </a:txBody>
                  <a:tcPr marL="9525" marR="9525" marT="9525" marB="0" anchor="ctr"/>
                </a:tc>
              </a:tr>
              <a:tr h="302519">
                <a:tc>
                  <a:txBody>
                    <a:bodyPr/>
                    <a:lstStyle/>
                    <a:p>
                      <a:pPr algn="l" rtl="0" fontAlgn="ctr"/>
                      <a:r>
                        <a:rPr lang="fr-FR" sz="1600" b="0" i="0" u="none" strike="noStrike">
                          <a:solidFill>
                            <a:srgbClr val="777777"/>
                          </a:solidFill>
                          <a:effectLst/>
                          <a:latin typeface="Arial Narrow"/>
                        </a:rPr>
                        <a:t>2012</a:t>
                      </a:r>
                    </a:p>
                  </a:txBody>
                  <a:tcPr marL="9525" marR="9525" marT="9525" marB="0" anchor="ctr"/>
                </a:tc>
                <a:tc>
                  <a:txBody>
                    <a:bodyPr/>
                    <a:lstStyle/>
                    <a:p>
                      <a:pPr algn="ctr" rtl="0" fontAlgn="ctr"/>
                      <a:r>
                        <a:rPr lang="fr-FR" sz="1600" b="0" i="0" u="none" strike="noStrike">
                          <a:solidFill>
                            <a:srgbClr val="777777"/>
                          </a:solidFill>
                          <a:effectLst/>
                          <a:latin typeface="Arial Narrow"/>
                        </a:rPr>
                        <a:t>47 020</a:t>
                      </a:r>
                    </a:p>
                  </a:txBody>
                  <a:tcPr marL="9525" marR="9525" marT="9525" marB="0" anchor="ctr"/>
                </a:tc>
                <a:tc>
                  <a:txBody>
                    <a:bodyPr/>
                    <a:lstStyle/>
                    <a:p>
                      <a:pPr algn="ctr" rtl="0" fontAlgn="ctr"/>
                      <a:r>
                        <a:rPr lang="fr-FR" sz="1600" b="0" i="0" u="none" strike="noStrike">
                          <a:solidFill>
                            <a:srgbClr val="777777"/>
                          </a:solidFill>
                          <a:effectLst/>
                          <a:latin typeface="Verdana"/>
                        </a:rPr>
                        <a:t>5 546</a:t>
                      </a:r>
                    </a:p>
                  </a:txBody>
                  <a:tcPr marL="9525" marR="9525" marT="9525" marB="0" anchor="ctr"/>
                </a:tc>
                <a:tc>
                  <a:txBody>
                    <a:bodyPr/>
                    <a:lstStyle/>
                    <a:p>
                      <a:pPr algn="ctr" rtl="0" fontAlgn="ctr"/>
                      <a:r>
                        <a:rPr lang="fr-FR" sz="1600" b="0" i="0" u="none" strike="noStrike" dirty="0">
                          <a:solidFill>
                            <a:srgbClr val="777777"/>
                          </a:solidFill>
                          <a:effectLst/>
                          <a:latin typeface="Verdana"/>
                        </a:rPr>
                        <a:t>8 936</a:t>
                      </a:r>
                    </a:p>
                  </a:txBody>
                  <a:tcPr marL="9525" marR="9525" marT="9525" marB="0" anchor="ctr"/>
                </a:tc>
                <a:tc>
                  <a:txBody>
                    <a:bodyPr/>
                    <a:lstStyle/>
                    <a:p>
                      <a:pPr marL="0" algn="ctr" defTabSz="914400" rtl="0" eaLnBrk="1" fontAlgn="ctr" latinLnBrk="0" hangingPunct="1"/>
                      <a:r>
                        <a:rPr lang="fr-FR" sz="1600" b="0" i="0" u="none" strike="noStrike" kern="1200" dirty="0">
                          <a:solidFill>
                            <a:srgbClr val="777777"/>
                          </a:solidFill>
                          <a:effectLst/>
                          <a:latin typeface="+mj-lt"/>
                          <a:ea typeface="+mn-ea"/>
                          <a:cs typeface="+mn-cs"/>
                        </a:rPr>
                        <a:t>31%</a:t>
                      </a:r>
                    </a:p>
                  </a:txBody>
                  <a:tcPr marL="9525" marR="9525" marT="9525" marB="0" anchor="ctr"/>
                </a:tc>
              </a:tr>
              <a:tr h="302519">
                <a:tc>
                  <a:txBody>
                    <a:bodyPr/>
                    <a:lstStyle/>
                    <a:p>
                      <a:pPr algn="l" rtl="0" fontAlgn="ctr"/>
                      <a:r>
                        <a:rPr lang="fr-FR" sz="1600" b="0" i="0" u="none" strike="noStrike">
                          <a:solidFill>
                            <a:srgbClr val="777777"/>
                          </a:solidFill>
                          <a:effectLst/>
                          <a:latin typeface="Arial Narrow"/>
                        </a:rPr>
                        <a:t>2013</a:t>
                      </a:r>
                    </a:p>
                  </a:txBody>
                  <a:tcPr marL="9525" marR="9525" marT="9525" marB="0" anchor="ctr"/>
                </a:tc>
                <a:tc>
                  <a:txBody>
                    <a:bodyPr/>
                    <a:lstStyle/>
                    <a:p>
                      <a:pPr algn="ctr" rtl="0" fontAlgn="ctr"/>
                      <a:r>
                        <a:rPr lang="fr-FR" sz="1600" b="0" i="0" u="none" strike="noStrike">
                          <a:solidFill>
                            <a:srgbClr val="777777"/>
                          </a:solidFill>
                          <a:effectLst/>
                          <a:latin typeface="Arial Narrow"/>
                        </a:rPr>
                        <a:t>46 594</a:t>
                      </a:r>
                    </a:p>
                  </a:txBody>
                  <a:tcPr marL="9525" marR="9525" marT="9525" marB="0" anchor="ctr"/>
                </a:tc>
                <a:tc>
                  <a:txBody>
                    <a:bodyPr/>
                    <a:lstStyle/>
                    <a:p>
                      <a:pPr algn="ctr" rtl="0" fontAlgn="ctr"/>
                      <a:r>
                        <a:rPr lang="fr-FR" sz="1600" b="0" i="0" u="none" strike="noStrike">
                          <a:solidFill>
                            <a:srgbClr val="777777"/>
                          </a:solidFill>
                          <a:effectLst/>
                          <a:latin typeface="Verdana"/>
                        </a:rPr>
                        <a:t>5 130</a:t>
                      </a:r>
                    </a:p>
                  </a:txBody>
                  <a:tcPr marL="9525" marR="9525" marT="9525" marB="0" anchor="ctr"/>
                </a:tc>
                <a:tc>
                  <a:txBody>
                    <a:bodyPr/>
                    <a:lstStyle/>
                    <a:p>
                      <a:pPr algn="ctr" rtl="0" fontAlgn="ctr"/>
                      <a:r>
                        <a:rPr lang="fr-FR" sz="1600" b="0" i="0" u="none" strike="noStrike" dirty="0">
                          <a:solidFill>
                            <a:srgbClr val="777777"/>
                          </a:solidFill>
                          <a:effectLst/>
                          <a:latin typeface="Verdana"/>
                        </a:rPr>
                        <a:t>8 937</a:t>
                      </a:r>
                    </a:p>
                  </a:txBody>
                  <a:tcPr marL="9525" marR="9525" marT="9525" marB="0" anchor="ctr"/>
                </a:tc>
                <a:tc>
                  <a:txBody>
                    <a:bodyPr/>
                    <a:lstStyle/>
                    <a:p>
                      <a:pPr marL="0" algn="ctr" defTabSz="914400" rtl="0" eaLnBrk="1" fontAlgn="ctr" latinLnBrk="0" hangingPunct="1"/>
                      <a:r>
                        <a:rPr lang="fr-FR" sz="1600" b="0" i="0" u="none" strike="noStrike" kern="1200" dirty="0">
                          <a:solidFill>
                            <a:srgbClr val="777777"/>
                          </a:solidFill>
                          <a:effectLst/>
                          <a:latin typeface="+mj-lt"/>
                          <a:ea typeface="+mn-ea"/>
                          <a:cs typeface="+mn-cs"/>
                        </a:rPr>
                        <a:t>30%</a:t>
                      </a:r>
                    </a:p>
                  </a:txBody>
                  <a:tcPr marL="9525" marR="9525" marT="9525" marB="0" anchor="ctr"/>
                </a:tc>
              </a:tr>
            </a:tbl>
          </a:graphicData>
        </a:graphic>
      </p:graphicFrame>
      <p:graphicFrame>
        <p:nvGraphicFramePr>
          <p:cNvPr id="8" name="Graphique 7"/>
          <p:cNvGraphicFramePr/>
          <p:nvPr>
            <p:extLst>
              <p:ext uri="{D42A27DB-BD31-4B8C-83A1-F6EECF244321}">
                <p14:modId xmlns:p14="http://schemas.microsoft.com/office/powerpoint/2010/main" val="4131923997"/>
              </p:ext>
            </p:extLst>
          </p:nvPr>
        </p:nvGraphicFramePr>
        <p:xfrm>
          <a:off x="3635896" y="1124744"/>
          <a:ext cx="5184576" cy="3024336"/>
        </p:xfrm>
        <a:graphic>
          <a:graphicData uri="http://schemas.openxmlformats.org/drawingml/2006/chart">
            <c:chart xmlns:c="http://schemas.openxmlformats.org/drawingml/2006/chart" xmlns:r="http://schemas.openxmlformats.org/officeDocument/2006/relationships" r:id="rId3"/>
          </a:graphicData>
        </a:graphic>
      </p:graphicFrame>
      <p:sp>
        <p:nvSpPr>
          <p:cNvPr id="30" name="Flèche droite 29"/>
          <p:cNvSpPr/>
          <p:nvPr/>
        </p:nvSpPr>
        <p:spPr bwMode="auto">
          <a:xfrm rot="1195333">
            <a:off x="4639359" y="2265075"/>
            <a:ext cx="3335838" cy="135929"/>
          </a:xfrm>
          <a:prstGeom prst="rightArrow">
            <a:avLst/>
          </a:prstGeom>
          <a:solidFill>
            <a:srgbClr val="92D05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31" name="Ellipse 30"/>
          <p:cNvSpPr/>
          <p:nvPr/>
        </p:nvSpPr>
        <p:spPr bwMode="auto">
          <a:xfrm>
            <a:off x="5796135" y="2060849"/>
            <a:ext cx="936104" cy="360040"/>
          </a:xfrm>
          <a:prstGeom prst="ellipse">
            <a:avLst/>
          </a:prstGeom>
          <a:solidFill>
            <a:srgbClr val="92D05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bg1"/>
                </a:solidFill>
                <a:effectLst/>
                <a:latin typeface="Arial" charset="0"/>
              </a:rPr>
              <a:t>-5,8%</a:t>
            </a:r>
          </a:p>
        </p:txBody>
      </p:sp>
      <p:sp>
        <p:nvSpPr>
          <p:cNvPr id="9" name="Rectangle 8"/>
          <p:cNvSpPr/>
          <p:nvPr/>
        </p:nvSpPr>
        <p:spPr bwMode="auto">
          <a:xfrm>
            <a:off x="4139952" y="3717032"/>
            <a:ext cx="864096" cy="36004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Arial" charset="0"/>
              </a:rPr>
              <a:t>2011</a:t>
            </a:r>
          </a:p>
        </p:txBody>
      </p:sp>
      <p:pic>
        <p:nvPicPr>
          <p:cNvPr id="13" name="Image 12" descr="Satisfaction 3.jpe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01019" y="0"/>
            <a:ext cx="835477" cy="8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955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1196752"/>
            <a:ext cx="8064896" cy="11521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p>
            <a:pPr marL="358775" indent="-358775" algn="just"/>
            <a:r>
              <a:rPr lang="fr-FR" sz="2000" b="1" dirty="0" smtClean="0"/>
              <a:t>Après 4 ans d’utilisation, Activation Clientèle montre également quelques limites : </a:t>
            </a:r>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11</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Clientèle V1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 bilan</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19" name="Image 18" descr="Satisfaction 3.jpe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01019" y="0"/>
            <a:ext cx="835477" cy="8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p:cNvSpPr txBox="1"/>
          <p:nvPr/>
        </p:nvSpPr>
        <p:spPr>
          <a:xfrm>
            <a:off x="150126" y="5977720"/>
            <a:ext cx="8543498" cy="307777"/>
          </a:xfrm>
          <a:prstGeom prst="rect">
            <a:avLst/>
          </a:prstGeom>
          <a:noFill/>
        </p:spPr>
        <p:txBody>
          <a:bodyPr wrap="square" rtlCol="0">
            <a:spAutoFit/>
          </a:bodyPr>
          <a:lstStyle/>
          <a:p>
            <a:r>
              <a:rPr lang="fr-FR" sz="1400" dirty="0" smtClean="0"/>
              <a:t>*</a:t>
            </a:r>
            <a:r>
              <a:rPr lang="pt-BR" sz="1400" dirty="0"/>
              <a:t>1 </a:t>
            </a:r>
            <a:r>
              <a:rPr lang="pt-BR" sz="1400" dirty="0" smtClean="0"/>
              <a:t>part sociale, </a:t>
            </a:r>
            <a:r>
              <a:rPr lang="pt-BR" sz="1400" dirty="0"/>
              <a:t>1 </a:t>
            </a:r>
            <a:r>
              <a:rPr lang="pt-BR" sz="1400" dirty="0" smtClean="0"/>
              <a:t>contrat Nuances 3D </a:t>
            </a:r>
            <a:r>
              <a:rPr lang="pt-BR" sz="1400" dirty="0"/>
              <a:t>&lt;30€, </a:t>
            </a:r>
            <a:r>
              <a:rPr lang="pt-BR" sz="1400" dirty="0" smtClean="0"/>
              <a:t>Livret Jeune &lt;50€.</a:t>
            </a:r>
            <a:endParaRPr lang="pt-BR" sz="1400" dirty="0"/>
          </a:p>
        </p:txBody>
      </p:sp>
      <p:grpSp>
        <p:nvGrpSpPr>
          <p:cNvPr id="11" name="Groupe 10"/>
          <p:cNvGrpSpPr/>
          <p:nvPr/>
        </p:nvGrpSpPr>
        <p:grpSpPr>
          <a:xfrm>
            <a:off x="1057917" y="1916832"/>
            <a:ext cx="7560840" cy="443215"/>
            <a:chOff x="0" y="0"/>
            <a:chExt cx="7560840" cy="443215"/>
          </a:xfrm>
        </p:grpSpPr>
        <p:sp>
          <p:nvSpPr>
            <p:cNvPr id="12" name="Rectangle à coins arrondis 11"/>
            <p:cNvSpPr/>
            <p:nvPr/>
          </p:nvSpPr>
          <p:spPr>
            <a:xfrm>
              <a:off x="0" y="0"/>
              <a:ext cx="7560840" cy="443215"/>
            </a:xfrm>
            <a:prstGeom prst="roundRect">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ectangle 12"/>
            <p:cNvSpPr/>
            <p:nvPr/>
          </p:nvSpPr>
          <p:spPr>
            <a:xfrm>
              <a:off x="21636" y="21636"/>
              <a:ext cx="7517568" cy="3999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b="1" kern="1200" dirty="0" smtClean="0"/>
                <a:t>Un manque de STABILITE </a:t>
              </a:r>
              <a:endParaRPr lang="fr-FR" sz="1800" kern="1200" dirty="0"/>
            </a:p>
          </p:txBody>
        </p:sp>
      </p:grpSp>
      <p:grpSp>
        <p:nvGrpSpPr>
          <p:cNvPr id="17" name="Groupe 16"/>
          <p:cNvGrpSpPr/>
          <p:nvPr/>
        </p:nvGrpSpPr>
        <p:grpSpPr>
          <a:xfrm>
            <a:off x="1024127" y="2360047"/>
            <a:ext cx="7560840" cy="414881"/>
            <a:chOff x="0" y="417711"/>
            <a:chExt cx="7560840" cy="414881"/>
          </a:xfrm>
        </p:grpSpPr>
        <p:sp>
          <p:nvSpPr>
            <p:cNvPr id="20" name="Rectangle 19"/>
            <p:cNvSpPr/>
            <p:nvPr/>
          </p:nvSpPr>
          <p:spPr>
            <a:xfrm>
              <a:off x="0" y="417711"/>
              <a:ext cx="7560840" cy="41488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1" name="Rectangle 20"/>
            <p:cNvSpPr/>
            <p:nvPr/>
          </p:nvSpPr>
          <p:spPr>
            <a:xfrm>
              <a:off x="0" y="417711"/>
              <a:ext cx="7560840" cy="41488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005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fr-FR" sz="1800" b="0" kern="1200" dirty="0" smtClean="0">
                  <a:solidFill>
                    <a:srgbClr val="C00000"/>
                  </a:solidFill>
                </a:rPr>
                <a:t>10 200 BP ont fait plus de 3 allers/retours vers le segment des Distanciés sur 2013</a:t>
              </a:r>
              <a:r>
                <a:rPr lang="fr-FR" sz="1800" b="0" kern="1200" dirty="0" smtClean="0"/>
                <a:t>, face à un effort de Bancarisation net de 8 800 clients. </a:t>
              </a:r>
              <a:endParaRPr lang="fr-FR" sz="1800" b="0" kern="1200" dirty="0"/>
            </a:p>
          </p:txBody>
        </p:sp>
      </p:grpSp>
      <p:grpSp>
        <p:nvGrpSpPr>
          <p:cNvPr id="22" name="Groupe 21"/>
          <p:cNvGrpSpPr/>
          <p:nvPr/>
        </p:nvGrpSpPr>
        <p:grpSpPr>
          <a:xfrm>
            <a:off x="1079553" y="2984610"/>
            <a:ext cx="7560840" cy="456732"/>
            <a:chOff x="0" y="867250"/>
            <a:chExt cx="7560840" cy="456732"/>
          </a:xfrm>
        </p:grpSpPr>
        <p:sp>
          <p:nvSpPr>
            <p:cNvPr id="23" name="Rectangle à coins arrondis 22"/>
            <p:cNvSpPr/>
            <p:nvPr/>
          </p:nvSpPr>
          <p:spPr>
            <a:xfrm>
              <a:off x="0" y="867250"/>
              <a:ext cx="7560840" cy="456732"/>
            </a:xfrm>
            <a:prstGeom prst="roundRect">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Rectangle 23"/>
            <p:cNvSpPr/>
            <p:nvPr/>
          </p:nvSpPr>
          <p:spPr>
            <a:xfrm>
              <a:off x="22296" y="889546"/>
              <a:ext cx="7516248" cy="4121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b="1" kern="1200" dirty="0" smtClean="0"/>
                <a:t>Un manque de PERTINENCE </a:t>
              </a:r>
              <a:endParaRPr lang="fr-FR" sz="1800" kern="1200" dirty="0"/>
            </a:p>
          </p:txBody>
        </p:sp>
      </p:grpSp>
      <p:grpSp>
        <p:nvGrpSpPr>
          <p:cNvPr id="25" name="Groupe 24"/>
          <p:cNvGrpSpPr/>
          <p:nvPr/>
        </p:nvGrpSpPr>
        <p:grpSpPr>
          <a:xfrm>
            <a:off x="1037125" y="3485399"/>
            <a:ext cx="7560840" cy="1059840"/>
            <a:chOff x="0" y="953148"/>
            <a:chExt cx="7560840" cy="1059840"/>
          </a:xfrm>
        </p:grpSpPr>
        <p:sp>
          <p:nvSpPr>
            <p:cNvPr id="26" name="Rectangle 25"/>
            <p:cNvSpPr/>
            <p:nvPr/>
          </p:nvSpPr>
          <p:spPr>
            <a:xfrm>
              <a:off x="0" y="953148"/>
              <a:ext cx="7560840" cy="105984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7" name="Rectangle 26"/>
            <p:cNvSpPr/>
            <p:nvPr/>
          </p:nvSpPr>
          <p:spPr>
            <a:xfrm>
              <a:off x="0" y="953148"/>
              <a:ext cx="7560840" cy="5299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005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fr-FR" sz="1800" b="0" kern="1200" dirty="0" smtClean="0">
                  <a:solidFill>
                    <a:srgbClr val="C00000"/>
                  </a:solidFill>
                </a:rPr>
                <a:t>19% des clients BP ne sont pas domiciliés </a:t>
              </a:r>
              <a:r>
                <a:rPr lang="fr-FR" sz="1800" b="0" kern="1200" dirty="0" smtClean="0"/>
                <a:t>et </a:t>
              </a:r>
              <a:r>
                <a:rPr lang="fr-FR" sz="1800" b="0" kern="1200" dirty="0" smtClean="0">
                  <a:solidFill>
                    <a:srgbClr val="C00000"/>
                  </a:solidFill>
                </a:rPr>
                <a:t>45% des JA de plus de 16 ans ne sont pas identifiés comme des clients à flux</a:t>
              </a:r>
              <a:r>
                <a:rPr lang="fr-FR" sz="1800" b="0" kern="1200" dirty="0" smtClean="0"/>
                <a:t>. </a:t>
              </a:r>
              <a:endParaRPr lang="fr-FR" sz="1800" b="0" kern="1200" dirty="0"/>
            </a:p>
          </p:txBody>
        </p:sp>
      </p:grpSp>
      <p:grpSp>
        <p:nvGrpSpPr>
          <p:cNvPr id="28" name="Groupe 27"/>
          <p:cNvGrpSpPr/>
          <p:nvPr/>
        </p:nvGrpSpPr>
        <p:grpSpPr>
          <a:xfrm>
            <a:off x="1057917" y="4063529"/>
            <a:ext cx="7560840" cy="466172"/>
            <a:chOff x="0" y="916871"/>
            <a:chExt cx="7560840" cy="466172"/>
          </a:xfrm>
        </p:grpSpPr>
        <p:sp>
          <p:nvSpPr>
            <p:cNvPr id="29" name="Rectangle à coins arrondis 28"/>
            <p:cNvSpPr/>
            <p:nvPr/>
          </p:nvSpPr>
          <p:spPr>
            <a:xfrm>
              <a:off x="0" y="916871"/>
              <a:ext cx="7560840" cy="466172"/>
            </a:xfrm>
            <a:prstGeom prst="roundRect">
              <a:avLst/>
            </a:prstGeom>
            <a:solidFill>
              <a:srgbClr val="66CC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Rectangle 29"/>
            <p:cNvSpPr/>
            <p:nvPr/>
          </p:nvSpPr>
          <p:spPr>
            <a:xfrm>
              <a:off x="22757" y="939628"/>
              <a:ext cx="7515326" cy="4206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kern="1200" dirty="0" smtClean="0"/>
                <a:t>Un manque d’OPERATIONNALITE </a:t>
              </a:r>
              <a:endParaRPr lang="fr-FR" sz="1800" kern="1200" dirty="0"/>
            </a:p>
          </p:txBody>
        </p:sp>
      </p:grpSp>
      <p:grpSp>
        <p:nvGrpSpPr>
          <p:cNvPr id="34" name="Groupe 33"/>
          <p:cNvGrpSpPr/>
          <p:nvPr/>
        </p:nvGrpSpPr>
        <p:grpSpPr>
          <a:xfrm>
            <a:off x="1024127" y="4852098"/>
            <a:ext cx="7560840" cy="466172"/>
            <a:chOff x="0" y="1858916"/>
            <a:chExt cx="7560840" cy="466172"/>
          </a:xfrm>
        </p:grpSpPr>
        <p:sp>
          <p:nvSpPr>
            <p:cNvPr id="35" name="Rectangle à coins arrondis 34"/>
            <p:cNvSpPr/>
            <p:nvPr/>
          </p:nvSpPr>
          <p:spPr>
            <a:xfrm>
              <a:off x="0" y="1858916"/>
              <a:ext cx="7560840" cy="466172"/>
            </a:xfrm>
            <a:prstGeom prst="roundRect">
              <a:avLst/>
            </a:prstGeom>
            <a:solidFill>
              <a:srgbClr val="99CC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 name="Rectangle 35"/>
            <p:cNvSpPr/>
            <p:nvPr/>
          </p:nvSpPr>
          <p:spPr>
            <a:xfrm>
              <a:off x="22757" y="1881673"/>
              <a:ext cx="7515326" cy="4206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kern="1200" dirty="0" smtClean="0"/>
                <a:t>Un manque d’EXIGENCE </a:t>
              </a:r>
              <a:endParaRPr lang="fr-FR" sz="1800" kern="1200" dirty="0"/>
            </a:p>
          </p:txBody>
        </p:sp>
      </p:grpSp>
      <p:sp>
        <p:nvSpPr>
          <p:cNvPr id="37" name="Rectangle 36"/>
          <p:cNvSpPr/>
          <p:nvPr/>
        </p:nvSpPr>
        <p:spPr>
          <a:xfrm>
            <a:off x="1043608" y="4555264"/>
            <a:ext cx="7560840" cy="5299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0057" tIns="22860" rIns="128016" bIns="22860" numCol="1" spcCol="1270" anchor="t" anchorCtr="0">
            <a:noAutofit/>
          </a:bodyPr>
          <a:lstStyle/>
          <a:p>
            <a:pPr marL="171450" lvl="1" indent="-171450" defTabSz="800100">
              <a:lnSpc>
                <a:spcPct val="90000"/>
              </a:lnSpc>
              <a:spcBef>
                <a:spcPct val="0"/>
              </a:spcBef>
              <a:spcAft>
                <a:spcPct val="20000"/>
              </a:spcAft>
              <a:buChar char="••"/>
            </a:pPr>
            <a:r>
              <a:rPr lang="fr-FR" dirty="0">
                <a:solidFill>
                  <a:srgbClr val="C00000"/>
                </a:solidFill>
              </a:rPr>
              <a:t>La synthèse client ne précise pas pourquoi un client est passif.</a:t>
            </a:r>
          </a:p>
        </p:txBody>
      </p:sp>
      <p:sp>
        <p:nvSpPr>
          <p:cNvPr id="38" name="Rectangle 37"/>
          <p:cNvSpPr/>
          <p:nvPr/>
        </p:nvSpPr>
        <p:spPr>
          <a:xfrm>
            <a:off x="1043608" y="5419360"/>
            <a:ext cx="7702955" cy="5299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0057" tIns="22860" rIns="128016" bIns="22860" numCol="1" spcCol="1270" anchor="t" anchorCtr="0">
            <a:noAutofit/>
          </a:bodyPr>
          <a:lstStyle/>
          <a:p>
            <a:pPr marL="171450" lvl="1" indent="-171450" defTabSz="800100">
              <a:lnSpc>
                <a:spcPct val="90000"/>
              </a:lnSpc>
              <a:spcBef>
                <a:spcPct val="0"/>
              </a:spcBef>
              <a:spcAft>
                <a:spcPct val="20000"/>
              </a:spcAft>
              <a:buChar char="••"/>
            </a:pPr>
            <a:r>
              <a:rPr lang="fr-FR" dirty="0">
                <a:solidFill>
                  <a:srgbClr val="C00000"/>
                </a:solidFill>
              </a:rPr>
              <a:t>14% des clients se sont activés en 2013 grâce à un équipement non porteur de PNB*. </a:t>
            </a:r>
          </a:p>
        </p:txBody>
      </p:sp>
    </p:spTree>
    <p:extLst>
      <p:ext uri="{BB962C8B-B14F-4D97-AF65-F5344CB8AC3E}">
        <p14:creationId xmlns:p14="http://schemas.microsoft.com/office/powerpoint/2010/main" val="365324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1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par>
                          <p:cTn id="15" fill="hold">
                            <p:stCondLst>
                              <p:cond delay="0"/>
                            </p:stCondLst>
                            <p:childTnLst>
                              <p:par>
                                <p:cTn id="16" presetID="2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1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par>
                          <p:cTn id="23" fill="hold">
                            <p:stCondLst>
                              <p:cond delay="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1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par>
                          <p:cTn id="31" fill="hold">
                            <p:stCondLst>
                              <p:cond delay="0"/>
                            </p:stCondLst>
                            <p:childTnLst>
                              <p:par>
                                <p:cTn id="32" presetID="14" presetClass="entr" presetSubtype="1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1500"/>
                                        <p:tgtEl>
                                          <p:spTgt spid="38"/>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4633120"/>
            <a:ext cx="7772400" cy="1355721"/>
          </a:xfrm>
        </p:spPr>
        <p:txBody>
          <a:bodyPr/>
          <a:lstStyle/>
          <a:p>
            <a:r>
              <a:rPr lang="fr-FR" sz="4000" cap="none" dirty="0" smtClean="0"/>
              <a:t>Les évolutions par rapport à Activation Clientèle V1</a:t>
            </a:r>
            <a:endParaRPr lang="fr-FR" sz="4000" cap="none" dirty="0"/>
          </a:p>
        </p:txBody>
      </p:sp>
      <p:sp>
        <p:nvSpPr>
          <p:cNvPr id="3" name="Espace réservé du texte 2"/>
          <p:cNvSpPr>
            <a:spLocks noGrp="1"/>
          </p:cNvSpPr>
          <p:nvPr>
            <p:ph type="body" idx="1"/>
          </p:nvPr>
        </p:nvSpPr>
        <p:spPr/>
        <p:txBody>
          <a:bodyPr/>
          <a:lstStyle/>
          <a:p>
            <a:r>
              <a:rPr lang="fr-FR" dirty="0" smtClean="0"/>
              <a:t>ACTIVATION V2</a:t>
            </a:r>
            <a:endParaRPr lang="fr-FR" dirty="0"/>
          </a:p>
        </p:txBody>
      </p:sp>
      <p:sp>
        <p:nvSpPr>
          <p:cNvPr id="4" name="Espace réservé de la date 3"/>
          <p:cNvSpPr>
            <a:spLocks noGrp="1"/>
          </p:cNvSpPr>
          <p:nvPr>
            <p:ph type="dt" sz="half" idx="10"/>
          </p:nvPr>
        </p:nvSpPr>
        <p:spPr/>
        <p:txBody>
          <a:bodyPr/>
          <a:lstStyle/>
          <a:p>
            <a:fld id="{6D165120-2ACB-461C-8C79-59F8851BCE72}"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12</a:t>
            </a:fld>
            <a:endParaRPr lang="fr-FR" dirty="0"/>
          </a:p>
        </p:txBody>
      </p:sp>
    </p:spTree>
    <p:extLst>
      <p:ext uri="{BB962C8B-B14F-4D97-AF65-F5344CB8AC3E}">
        <p14:creationId xmlns:p14="http://schemas.microsoft.com/office/powerpoint/2010/main" val="20808498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980728"/>
            <a:ext cx="8648168" cy="5184000"/>
          </a:xfrm>
        </p:spPr>
        <p:txBody>
          <a:bodyPr/>
          <a:lstStyle/>
          <a:p>
            <a:r>
              <a:rPr lang="fr-FR" dirty="0" smtClean="0"/>
              <a:t>Activation V2 permet de corriger les limites d’Activation en étant : </a:t>
            </a:r>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13</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V2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les évolutions</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8" name="Diagramme 7"/>
          <p:cNvGraphicFramePr/>
          <p:nvPr>
            <p:extLst>
              <p:ext uri="{D42A27DB-BD31-4B8C-83A1-F6EECF244321}">
                <p14:modId xmlns:p14="http://schemas.microsoft.com/office/powerpoint/2010/main" val="885925231"/>
              </p:ext>
            </p:extLst>
          </p:nvPr>
        </p:nvGraphicFramePr>
        <p:xfrm>
          <a:off x="395536" y="1556792"/>
          <a:ext cx="8496944"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0191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052736"/>
            <a:ext cx="8648168" cy="5184000"/>
          </a:xfrm>
        </p:spPr>
        <p:txBody>
          <a:bodyPr/>
          <a:lstStyle/>
          <a:p>
            <a:pPr algn="just"/>
            <a:r>
              <a:rPr lang="fr-FR" sz="2000" b="1" dirty="0">
                <a:solidFill>
                  <a:srgbClr val="C00000"/>
                </a:solidFill>
              </a:rPr>
              <a:t>La notion de Bancarisé Principal est plus précise </a:t>
            </a:r>
            <a:r>
              <a:rPr lang="fr-FR" sz="2000" dirty="0" smtClean="0"/>
              <a:t> </a:t>
            </a:r>
            <a:r>
              <a:rPr lang="fr-FR" sz="2000" dirty="0"/>
              <a:t>: </a:t>
            </a:r>
          </a:p>
          <a:p>
            <a:pPr lvl="1" algn="just"/>
            <a:r>
              <a:rPr lang="fr-FR" dirty="0"/>
              <a:t>Un BP est un client qui nous </a:t>
            </a:r>
            <a:r>
              <a:rPr lang="fr-FR" dirty="0" smtClean="0"/>
              <a:t>confie </a:t>
            </a:r>
            <a:r>
              <a:rPr lang="fr-FR" dirty="0"/>
              <a:t>ses flux</a:t>
            </a:r>
          </a:p>
          <a:p>
            <a:pPr lvl="1" algn="just"/>
            <a:r>
              <a:rPr lang="fr-FR" dirty="0" smtClean="0"/>
              <a:t>Le </a:t>
            </a:r>
            <a:r>
              <a:rPr lang="fr-FR" dirty="0"/>
              <a:t>lissage des flux créditeurs sur 12 mois (au lieu de 3), </a:t>
            </a:r>
            <a:endParaRPr lang="fr-FR" dirty="0" smtClean="0"/>
          </a:p>
          <a:p>
            <a:pPr lvl="1" algn="just"/>
            <a:r>
              <a:rPr lang="fr-FR" dirty="0" smtClean="0"/>
              <a:t>La </a:t>
            </a:r>
            <a:r>
              <a:rPr lang="fr-FR" dirty="0"/>
              <a:t>prise en compte uniquement des flux créditeurs externes, </a:t>
            </a:r>
          </a:p>
          <a:p>
            <a:pPr lvl="1" algn="just"/>
            <a:r>
              <a:rPr lang="fr-FR" dirty="0"/>
              <a:t>L’intégration de la notion d’activité du compte (nb d’opérations minimum</a:t>
            </a:r>
            <a:r>
              <a:rPr lang="fr-FR" dirty="0" smtClean="0"/>
              <a:t>).</a:t>
            </a:r>
          </a:p>
          <a:p>
            <a:pPr lvl="1" algn="just"/>
            <a:endParaRPr lang="fr-FR" sz="1000" dirty="0"/>
          </a:p>
          <a:p>
            <a:pPr algn="just"/>
            <a:r>
              <a:rPr lang="fr-FR" sz="2000" dirty="0" smtClean="0"/>
              <a:t>Le </a:t>
            </a:r>
            <a:r>
              <a:rPr lang="fr-FR" sz="2000" dirty="0"/>
              <a:t>segment des Jeunes distingue </a:t>
            </a:r>
            <a:r>
              <a:rPr lang="fr-FR" sz="2000" b="1" dirty="0"/>
              <a:t>les Enfants </a:t>
            </a:r>
            <a:r>
              <a:rPr lang="fr-FR" sz="2000" dirty="0"/>
              <a:t>(moins de 16 ans) et </a:t>
            </a:r>
            <a:r>
              <a:rPr lang="fr-FR" sz="2000" b="1" dirty="0"/>
              <a:t>les Jeunes Adultes </a:t>
            </a:r>
            <a:r>
              <a:rPr lang="fr-FR" sz="2000" dirty="0"/>
              <a:t>(entre 16 et 25 ans). </a:t>
            </a:r>
            <a:endParaRPr lang="fr-FR" sz="2000" dirty="0" smtClean="0"/>
          </a:p>
          <a:p>
            <a:pPr algn="just"/>
            <a:endParaRPr lang="fr-FR" sz="1050" dirty="0" smtClean="0"/>
          </a:p>
          <a:p>
            <a:pPr algn="just"/>
            <a:r>
              <a:rPr lang="fr-FR" sz="2000" dirty="0" smtClean="0"/>
              <a:t>La primo bancarisation est identifiée dès 16 ans</a:t>
            </a:r>
          </a:p>
          <a:p>
            <a:pPr algn="just"/>
            <a:endParaRPr lang="fr-FR" sz="900" dirty="0"/>
          </a:p>
          <a:p>
            <a:pPr algn="just"/>
            <a:r>
              <a:rPr lang="fr-FR" sz="2000" b="1" dirty="0" smtClean="0"/>
              <a:t>Nos offres </a:t>
            </a:r>
            <a:r>
              <a:rPr lang="fr-FR" sz="2000" b="1" dirty="0"/>
              <a:t>sont </a:t>
            </a:r>
            <a:r>
              <a:rPr lang="fr-FR" sz="2000" b="1" dirty="0" smtClean="0"/>
              <a:t>regroupées dans </a:t>
            </a:r>
            <a:r>
              <a:rPr lang="fr-FR" sz="2000" b="1" dirty="0">
                <a:solidFill>
                  <a:srgbClr val="C00000"/>
                </a:solidFill>
              </a:rPr>
              <a:t>5 Univers de besoin </a:t>
            </a:r>
            <a:r>
              <a:rPr lang="fr-FR" sz="2000" dirty="0"/>
              <a:t>:</a:t>
            </a:r>
          </a:p>
          <a:p>
            <a:pPr lvl="1" algn="just"/>
            <a:endParaRPr lang="fr-FR" dirty="0"/>
          </a:p>
          <a:p>
            <a:pPr lvl="1" algn="just"/>
            <a:endParaRPr lang="fr-FR" dirty="0"/>
          </a:p>
          <a:p>
            <a:pPr lvl="1" algn="just"/>
            <a:endParaRPr lang="fr-FR" dirty="0"/>
          </a:p>
          <a:p>
            <a:pPr lvl="1" algn="just"/>
            <a:endParaRPr lang="fr-FR" dirty="0"/>
          </a:p>
          <a:p>
            <a:pPr indent="0">
              <a:buNone/>
            </a:pPr>
            <a:endParaRPr lang="fr-FR" sz="2000"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14</a:t>
            </a:fld>
            <a:endParaRPr lang="fr-FR" dirty="0"/>
          </a:p>
        </p:txBody>
      </p:sp>
      <p:sp>
        <p:nvSpPr>
          <p:cNvPr id="7" name="Titre 1"/>
          <p:cNvSpPr>
            <a:spLocks noGrp="1"/>
          </p:cNvSpPr>
          <p:nvPr>
            <p:ph type="title"/>
          </p:nvPr>
        </p:nvSpPr>
        <p:spPr>
          <a:xfrm>
            <a:off x="432000" y="116632"/>
            <a:ext cx="7961142" cy="716806"/>
          </a:xfrm>
        </p:spPr>
        <p:txBody>
          <a:body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V2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les évolutions</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sp>
        <p:nvSpPr>
          <p:cNvPr id="9" name="Rectangle 8"/>
          <p:cNvSpPr/>
          <p:nvPr/>
        </p:nvSpPr>
        <p:spPr>
          <a:xfrm>
            <a:off x="1547664" y="4962770"/>
            <a:ext cx="1872208" cy="55446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smtClean="0"/>
              <a:t>Bancarisation (B)</a:t>
            </a:r>
            <a:endParaRPr lang="fr-FR" sz="1800" dirty="0"/>
          </a:p>
        </p:txBody>
      </p:sp>
      <p:sp>
        <p:nvSpPr>
          <p:cNvPr id="10" name="Rectangle 9"/>
          <p:cNvSpPr/>
          <p:nvPr/>
        </p:nvSpPr>
        <p:spPr>
          <a:xfrm>
            <a:off x="3491880" y="4962770"/>
            <a:ext cx="1872208" cy="554462"/>
          </a:xfrm>
          <a:prstGeom prst="rect">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smtClean="0"/>
              <a:t>Epargne Liquide (E)</a:t>
            </a:r>
            <a:endParaRPr lang="fr-FR" sz="1800" dirty="0"/>
          </a:p>
        </p:txBody>
      </p:sp>
      <p:sp>
        <p:nvSpPr>
          <p:cNvPr id="11" name="Rectangle 10"/>
          <p:cNvSpPr/>
          <p:nvPr/>
        </p:nvSpPr>
        <p:spPr>
          <a:xfrm>
            <a:off x="5436096" y="4962770"/>
            <a:ext cx="1872208" cy="5544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smtClean="0"/>
              <a:t>Epargne Placement (P)</a:t>
            </a:r>
            <a:endParaRPr lang="fr-FR" sz="1800" dirty="0"/>
          </a:p>
        </p:txBody>
      </p:sp>
      <p:sp>
        <p:nvSpPr>
          <p:cNvPr id="12" name="Rectangle 11"/>
          <p:cNvSpPr/>
          <p:nvPr/>
        </p:nvSpPr>
        <p:spPr>
          <a:xfrm>
            <a:off x="2627784" y="5538834"/>
            <a:ext cx="1872208" cy="5544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smtClean="0"/>
              <a:t>Crédits (C)</a:t>
            </a:r>
            <a:endParaRPr lang="fr-FR" sz="1800" dirty="0"/>
          </a:p>
        </p:txBody>
      </p:sp>
      <p:sp>
        <p:nvSpPr>
          <p:cNvPr id="13" name="Rectangle 12"/>
          <p:cNvSpPr/>
          <p:nvPr/>
        </p:nvSpPr>
        <p:spPr>
          <a:xfrm>
            <a:off x="4644008" y="5538834"/>
            <a:ext cx="1872208" cy="5544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smtClean="0"/>
              <a:t>Assurance &amp; Prévoyance (A)</a:t>
            </a:r>
            <a:endParaRPr lang="fr-FR" sz="1800" dirty="0"/>
          </a:p>
        </p:txBody>
      </p:sp>
    </p:spTree>
    <p:extLst>
      <p:ext uri="{BB962C8B-B14F-4D97-AF65-F5344CB8AC3E}">
        <p14:creationId xmlns:p14="http://schemas.microsoft.com/office/powerpoint/2010/main" val="3644853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1052736"/>
            <a:ext cx="8280000" cy="3825512"/>
          </a:xfrm>
        </p:spPr>
        <p:txBody>
          <a:bodyPr/>
          <a:lstStyle/>
          <a:p>
            <a:pPr indent="0">
              <a:buNone/>
            </a:pPr>
            <a:endParaRPr lang="fr-FR" sz="2000" dirty="0" smtClean="0">
              <a:solidFill>
                <a:schemeClr val="accent4"/>
              </a:solidFill>
            </a:endParaRPr>
          </a:p>
          <a:p>
            <a:pPr indent="0">
              <a:buNone/>
            </a:pPr>
            <a:endParaRPr lang="fr-FR" sz="2000" dirty="0">
              <a:solidFill>
                <a:schemeClr val="accent2"/>
              </a:solidFill>
            </a:endParaRPr>
          </a:p>
          <a:p>
            <a:pPr marL="342900" indent="-342900">
              <a:buFont typeface="Wingdings" pitchFamily="2" charset="2"/>
              <a:buChar char="ü"/>
            </a:pPr>
            <a:endParaRPr lang="fr-FR" sz="2000" dirty="0" smtClean="0">
              <a:solidFill>
                <a:schemeClr val="accent2"/>
              </a:solidFill>
            </a:endParaRPr>
          </a:p>
          <a:p>
            <a:pPr marL="342900" indent="-342900">
              <a:buFont typeface="Wingdings" pitchFamily="2" charset="2"/>
              <a:buChar char="ü"/>
            </a:pPr>
            <a:endParaRPr lang="fr-FR" sz="2000" dirty="0">
              <a:solidFill>
                <a:schemeClr val="accent2"/>
              </a:solidFill>
            </a:endParaRPr>
          </a:p>
          <a:p>
            <a:pPr marL="342900" indent="-342900">
              <a:buFont typeface="Wingdings" pitchFamily="2" charset="2"/>
              <a:buChar char="ü"/>
            </a:pPr>
            <a:endParaRPr lang="fr-FR" sz="2000" dirty="0" smtClean="0">
              <a:solidFill>
                <a:schemeClr val="accent2"/>
              </a:solidFill>
            </a:endParaRPr>
          </a:p>
          <a:p>
            <a:pPr marL="342900" indent="-342900">
              <a:buFont typeface="Wingdings" pitchFamily="2" charset="2"/>
              <a:buChar char="ü"/>
            </a:pPr>
            <a:endParaRPr lang="fr-FR" sz="2000" dirty="0">
              <a:solidFill>
                <a:schemeClr val="accent2"/>
              </a:solidFill>
            </a:endParaRPr>
          </a:p>
          <a:p>
            <a:pPr marL="342900" indent="-342900">
              <a:buFont typeface="Wingdings" pitchFamily="2" charset="2"/>
              <a:buChar char="ü"/>
            </a:pPr>
            <a:endParaRPr lang="fr-FR" sz="2000" dirty="0" smtClean="0">
              <a:solidFill>
                <a:schemeClr val="accent2"/>
              </a:solidFill>
            </a:endParaRPr>
          </a:p>
          <a:p>
            <a:pPr marL="342900" indent="-342900">
              <a:buFont typeface="Wingdings" pitchFamily="2" charset="2"/>
              <a:buChar char="ü"/>
            </a:pPr>
            <a:endParaRPr lang="fr-FR" sz="2000" dirty="0">
              <a:solidFill>
                <a:schemeClr val="accent2"/>
              </a:solidFill>
            </a:endParaRPr>
          </a:p>
          <a:p>
            <a:pPr indent="0">
              <a:buNone/>
            </a:pPr>
            <a:endParaRPr lang="fr-FR" sz="2000" dirty="0">
              <a:solidFill>
                <a:schemeClr val="accent2"/>
              </a:solidFill>
            </a:endParaRPr>
          </a:p>
          <a:p>
            <a:pPr indent="0">
              <a:buNone/>
            </a:pPr>
            <a:endParaRPr lang="fr-FR" sz="2000" b="1" dirty="0" smtClean="0">
              <a:solidFill>
                <a:schemeClr val="accent2"/>
              </a:solidFill>
            </a:endParaRPr>
          </a:p>
          <a:p>
            <a:pPr indent="0">
              <a:buNone/>
            </a:pPr>
            <a:endParaRPr lang="fr-FR" sz="2000" b="1" dirty="0">
              <a:solidFill>
                <a:schemeClr val="accent2"/>
              </a:solidFill>
            </a:endParaRPr>
          </a:p>
          <a:p>
            <a:pPr indent="0">
              <a:buNone/>
            </a:pPr>
            <a:endParaRPr lang="fr-FR" sz="2000" b="1" dirty="0" smtClean="0">
              <a:solidFill>
                <a:schemeClr val="accent2"/>
              </a:solidFill>
            </a:endParaRPr>
          </a:p>
        </p:txBody>
      </p:sp>
      <p:sp>
        <p:nvSpPr>
          <p:cNvPr id="5" name="Espace réservé de la date 4"/>
          <p:cNvSpPr>
            <a:spLocks noGrp="1"/>
          </p:cNvSpPr>
          <p:nvPr>
            <p:ph type="dt" sz="half" idx="10"/>
          </p:nvPr>
        </p:nvSpPr>
        <p:spPr/>
        <p:txBody>
          <a:bodyPr/>
          <a:lstStyle/>
          <a:p>
            <a:fld id="{EDF2C5D4-CFEE-41FB-BB52-08A974B795C3}" type="datetime1">
              <a:rPr lang="fr-FR" smtClean="0"/>
              <a:pPr/>
              <a:t>13/05/2016</a:t>
            </a:fld>
            <a:endParaRPr lang="fr-FR" dirty="0"/>
          </a:p>
        </p:txBody>
      </p:sp>
      <p:sp>
        <p:nvSpPr>
          <p:cNvPr id="9" name="Espace réservé du pied de page 8"/>
          <p:cNvSpPr>
            <a:spLocks noGrp="1"/>
          </p:cNvSpPr>
          <p:nvPr>
            <p:ph type="ftr" sz="quarter" idx="11"/>
          </p:nvPr>
        </p:nvSpPr>
        <p:spPr/>
        <p:txBody>
          <a:bodyPr/>
          <a:lstStyle/>
          <a:p>
            <a:r>
              <a:rPr lang="fr-FR" dirty="0" smtClean="0"/>
              <a:t>ACTIVATION V2</a:t>
            </a:r>
            <a:endParaRPr lang="fr-FR" dirty="0"/>
          </a:p>
        </p:txBody>
      </p:sp>
      <p:sp>
        <p:nvSpPr>
          <p:cNvPr id="10" name="Espace réservé du numéro de diapositive 9"/>
          <p:cNvSpPr>
            <a:spLocks noGrp="1"/>
          </p:cNvSpPr>
          <p:nvPr>
            <p:ph type="sldNum" sz="quarter" idx="12"/>
          </p:nvPr>
        </p:nvSpPr>
        <p:spPr/>
        <p:txBody>
          <a:bodyPr/>
          <a:lstStyle/>
          <a:p>
            <a:fld id="{86B257AB-C205-44D8-A692-197AD412B82A}" type="slidenum">
              <a:rPr lang="fr-FR" smtClean="0"/>
              <a:pPr/>
              <a:t>15</a:t>
            </a:fld>
            <a:endParaRPr lang="fr-FR" dirty="0"/>
          </a:p>
        </p:txBody>
      </p:sp>
      <p:sp>
        <p:nvSpPr>
          <p:cNvPr id="8" name="Titre 1"/>
          <p:cNvSpPr txBox="1">
            <a:spLocks/>
          </p:cNvSpPr>
          <p:nvPr/>
        </p:nvSpPr>
        <p:spPr bwMode="auto">
          <a:xfrm>
            <a:off x="432000" y="116632"/>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pPr lvl="1"/>
            <a:r>
              <a:rPr lang="fr-FR" sz="3200" i="1"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Activation V2 : </a:t>
            </a:r>
            <a:r>
              <a:rPr lang="fr-FR" sz="3200" b="0" dirty="0" smtClean="0">
                <a:solidFill>
                  <a:schemeClr val="accent4"/>
                </a:solidFill>
                <a:effectLst>
                  <a:outerShdw blurRad="38100" dist="38100" dir="2700000" algn="tl">
                    <a:srgbClr val="000000">
                      <a:alpha val="43137"/>
                    </a:srgbClr>
                  </a:outerShdw>
                </a:effectLst>
                <a:latin typeface="Calibri" pitchFamily="34" charset="0"/>
                <a:cs typeface="Calibri" pitchFamily="34" charset="0"/>
              </a:rPr>
              <a:t>les évolutions</a:t>
            </a:r>
            <a:endParaRPr lang="fr-FR" sz="3200" b="0" dirty="0">
              <a:solidFill>
                <a:schemeClr val="accent4"/>
              </a:solidFill>
              <a:effectLst>
                <a:outerShdw blurRad="38100" dist="38100" dir="2700000" algn="tl">
                  <a:srgbClr val="000000">
                    <a:alpha val="43137"/>
                  </a:srgbClr>
                </a:outerShdw>
              </a:effectLst>
              <a:latin typeface="Calibri" pitchFamily="34" charset="0"/>
              <a:cs typeface="Calibri" pitchFamily="34" charset="0"/>
            </a:endParaRPr>
          </a:p>
        </p:txBody>
      </p:sp>
      <p:sp>
        <p:nvSpPr>
          <p:cNvPr id="11" name="Espace réservé du contenu 2"/>
          <p:cNvSpPr txBox="1">
            <a:spLocks/>
          </p:cNvSpPr>
          <p:nvPr/>
        </p:nvSpPr>
        <p:spPr bwMode="auto">
          <a:xfrm>
            <a:off x="395536" y="1700808"/>
            <a:ext cx="3096344"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a:lstStyle>
          <a:p>
            <a:r>
              <a:rPr lang="fr-FR" sz="2000" dirty="0" smtClean="0"/>
              <a:t>Les évolutions d’Activation Clientèle vous permettent de faire </a:t>
            </a:r>
            <a:r>
              <a:rPr lang="fr-FR" sz="2000" b="1" dirty="0" smtClean="0">
                <a:solidFill>
                  <a:srgbClr val="C00000"/>
                </a:solidFill>
              </a:rPr>
              <a:t>le lien entre les besoins de vos clients détectés grâce à la fiche « Parlez moi de vous » </a:t>
            </a:r>
            <a:r>
              <a:rPr lang="fr-FR" sz="2000" dirty="0" smtClean="0"/>
              <a:t>et les </a:t>
            </a:r>
            <a:r>
              <a:rPr lang="fr-FR" sz="2000" b="1" dirty="0" smtClean="0">
                <a:solidFill>
                  <a:srgbClr val="C00000"/>
                </a:solidFill>
              </a:rPr>
              <a:t>5 univers d’Activation V2. </a:t>
            </a:r>
          </a:p>
          <a:p>
            <a:pPr>
              <a:lnSpc>
                <a:spcPct val="150000"/>
              </a:lnSpc>
            </a:pPr>
            <a:endParaRPr lang="fr-FR" sz="2000" dirty="0"/>
          </a:p>
        </p:txBody>
      </p:sp>
      <p:sp>
        <p:nvSpPr>
          <p:cNvPr id="2" name="Rectangle 1"/>
          <p:cNvSpPr/>
          <p:nvPr/>
        </p:nvSpPr>
        <p:spPr>
          <a:xfrm>
            <a:off x="611560" y="4797152"/>
            <a:ext cx="2520280" cy="1323439"/>
          </a:xfrm>
          <a:prstGeom prst="rect">
            <a:avLst/>
          </a:prstGeom>
          <a:solidFill>
            <a:schemeClr val="accent1">
              <a:lumMod val="90000"/>
            </a:schemeClr>
          </a:solidFill>
        </p:spPr>
        <p:txBody>
          <a:bodyPr wrap="square">
            <a:spAutoFit/>
          </a:bodyPr>
          <a:lstStyle/>
          <a:p>
            <a:pPr algn="ctr"/>
            <a:r>
              <a:rPr lang="fr-FR" sz="2000" b="1" dirty="0" smtClean="0">
                <a:solidFill>
                  <a:srgbClr val="C00000"/>
                </a:solidFill>
              </a:rPr>
              <a:t>DECOUVRIR et EQUIPER</a:t>
            </a:r>
            <a:endParaRPr lang="fr-FR" sz="2000" b="1" dirty="0">
              <a:solidFill>
                <a:srgbClr val="C00000"/>
              </a:solidFill>
            </a:endParaRPr>
          </a:p>
          <a:p>
            <a:pPr algn="ctr"/>
            <a:r>
              <a:rPr lang="fr-FR" sz="2000" b="1" dirty="0" smtClean="0">
                <a:solidFill>
                  <a:srgbClr val="C00000"/>
                </a:solidFill>
              </a:rPr>
              <a:t>=</a:t>
            </a:r>
          </a:p>
          <a:p>
            <a:pPr algn="ctr"/>
            <a:r>
              <a:rPr lang="fr-FR" sz="2000" b="1" dirty="0" smtClean="0">
                <a:solidFill>
                  <a:srgbClr val="C00000"/>
                </a:solidFill>
              </a:rPr>
              <a:t>ACTIVER</a:t>
            </a:r>
            <a:endParaRPr lang="fr-FR" sz="2000" b="1" dirty="0">
              <a:solidFill>
                <a:srgbClr val="C00000"/>
              </a:solidFill>
            </a:endParaRPr>
          </a:p>
        </p:txBody>
      </p:sp>
      <p:sp>
        <p:nvSpPr>
          <p:cNvPr id="4" name="Flèche vers le bas 3"/>
          <p:cNvSpPr/>
          <p:nvPr/>
        </p:nvSpPr>
        <p:spPr bwMode="auto">
          <a:xfrm>
            <a:off x="1403648" y="4149080"/>
            <a:ext cx="936104" cy="576064"/>
          </a:xfrm>
          <a:prstGeom prst="downArrow">
            <a:avLst/>
          </a:prstGeom>
          <a:solidFill>
            <a:srgbClr val="C00000"/>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6" name="Rectangle 5"/>
          <p:cNvSpPr/>
          <p:nvPr/>
        </p:nvSpPr>
        <p:spPr bwMode="auto">
          <a:xfrm>
            <a:off x="3491880" y="1511073"/>
            <a:ext cx="2376264" cy="45719"/>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6593249" y="1384201"/>
            <a:ext cx="2483768" cy="172591"/>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smtClean="0">
              <a:ln>
                <a:noFill/>
              </a:ln>
              <a:solidFill>
                <a:schemeClr val="tx1"/>
              </a:solidFill>
              <a:effectLst/>
              <a:latin typeface="Arial" charset="0"/>
            </a:endParaRPr>
          </a:p>
        </p:txBody>
      </p:sp>
      <p:sp>
        <p:nvSpPr>
          <p:cNvPr id="12" name="Rectangle 11"/>
          <p:cNvSpPr/>
          <p:nvPr/>
        </p:nvSpPr>
        <p:spPr bwMode="auto">
          <a:xfrm>
            <a:off x="3347864" y="1384201"/>
            <a:ext cx="2520280" cy="172591"/>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smtClean="0">
              <a:ln>
                <a:noFill/>
              </a:ln>
              <a:solidFill>
                <a:schemeClr val="tx1"/>
              </a:solidFill>
              <a:effectLst/>
              <a:latin typeface="Arial" charset="0"/>
            </a:endParaRPr>
          </a:p>
        </p:txBody>
      </p:sp>
      <p:pic>
        <p:nvPicPr>
          <p:cNvPr id="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563888" y="1255043"/>
            <a:ext cx="5551638" cy="4370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653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920264"/>
            <a:ext cx="8748464" cy="678549"/>
          </a:xfrm>
        </p:spPr>
        <p:txBody>
          <a:bodyPr/>
          <a:lstStyle/>
          <a:p>
            <a:pPr lvl="1" algn="r"/>
            <a:r>
              <a:rPr lang="fr-FR" sz="4000" dirty="0" smtClean="0">
                <a:solidFill>
                  <a:schemeClr val="accent4"/>
                </a:solidFill>
                <a:effectLst>
                  <a:outerShdw blurRad="38100" dist="38100" dir="2700000" algn="tl">
                    <a:srgbClr val="000000">
                      <a:alpha val="43137"/>
                    </a:srgbClr>
                  </a:outerShdw>
                </a:effectLst>
                <a:latin typeface="Calibri" pitchFamily="34" charset="0"/>
                <a:ea typeface="+mj-ea"/>
                <a:cs typeface="Calibri" pitchFamily="34" charset="0"/>
              </a:rPr>
              <a:t>Les 5 Univers de besoins</a:t>
            </a:r>
            <a:endParaRPr lang="fr-FR" sz="4800" dirty="0">
              <a:solidFill>
                <a:schemeClr val="accent4"/>
              </a:solidFill>
            </a:endParaRPr>
          </a:p>
        </p:txBody>
      </p:sp>
      <p:sp>
        <p:nvSpPr>
          <p:cNvPr id="3" name="Espace réservé du texte 2"/>
          <p:cNvSpPr>
            <a:spLocks noGrp="1"/>
          </p:cNvSpPr>
          <p:nvPr>
            <p:ph type="body" idx="1"/>
          </p:nvPr>
        </p:nvSpPr>
        <p:spPr/>
        <p:txBody>
          <a:bodyPr/>
          <a:lstStyle/>
          <a:p>
            <a:r>
              <a:rPr lang="fr-FR" dirty="0" smtClean="0"/>
              <a:t>ACTIVATION V2</a:t>
            </a:r>
            <a:endParaRPr lang="fr-FR" dirty="0"/>
          </a:p>
        </p:txBody>
      </p:sp>
      <p:sp>
        <p:nvSpPr>
          <p:cNvPr id="4" name="Espace réservé de la date 3"/>
          <p:cNvSpPr>
            <a:spLocks noGrp="1"/>
          </p:cNvSpPr>
          <p:nvPr>
            <p:ph type="dt" sz="half" idx="10"/>
          </p:nvPr>
        </p:nvSpPr>
        <p:spPr/>
        <p:txBody>
          <a:bodyPr/>
          <a:lstStyle/>
          <a:p>
            <a:fld id="{F5DB5599-0FBB-4A25-8D17-C5D0CBD3391B}"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16</a:t>
            </a:fld>
            <a:endParaRPr lang="fr-FR" dirty="0"/>
          </a:p>
        </p:txBody>
      </p:sp>
      <p:pic>
        <p:nvPicPr>
          <p:cNvPr id="7" name="Picture 15" descr="C:\Users\etiennette.savart\Documents\10-BPCE\Divers\Pictos 3D\Nouveau\shutterstock_7527912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151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Activation V2 : les 5 univers de besoin</a:t>
            </a:r>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17</a:t>
            </a:fld>
            <a:endParaRPr lang="fr-FR" dirty="0"/>
          </a:p>
        </p:txBody>
      </p:sp>
      <p:grpSp>
        <p:nvGrpSpPr>
          <p:cNvPr id="8" name="Groupe 7"/>
          <p:cNvGrpSpPr/>
          <p:nvPr/>
        </p:nvGrpSpPr>
        <p:grpSpPr>
          <a:xfrm>
            <a:off x="1914605" y="1585999"/>
            <a:ext cx="4988215" cy="4680520"/>
            <a:chOff x="1860508" y="-376864"/>
            <a:chExt cx="5519064" cy="7355506"/>
          </a:xfrm>
        </p:grpSpPr>
        <p:pic>
          <p:nvPicPr>
            <p:cNvPr id="9" name="Picture 1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860508" y="-376864"/>
              <a:ext cx="5519064" cy="7355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195736" y="5184488"/>
              <a:ext cx="4968552"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3" name="Picture 2"/>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506185" y="1077686"/>
            <a:ext cx="7805057" cy="47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à coins arrondis 10"/>
          <p:cNvSpPr/>
          <p:nvPr/>
        </p:nvSpPr>
        <p:spPr bwMode="auto">
          <a:xfrm>
            <a:off x="1914605" y="5063513"/>
            <a:ext cx="4901147" cy="792000"/>
          </a:xfrm>
          <a:prstGeom prst="roundRect">
            <a:avLst/>
          </a:prstGeom>
          <a:solidFill>
            <a:srgbClr val="FFC000"/>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accent4"/>
                </a:solidFill>
                <a:latin typeface="Calibri" pitchFamily="34" charset="0"/>
                <a:cs typeface="Calibri" pitchFamily="34" charset="0"/>
              </a:rPr>
              <a:t>A : Univers ASSURANCES</a:t>
            </a:r>
          </a:p>
        </p:txBody>
      </p:sp>
      <p:sp>
        <p:nvSpPr>
          <p:cNvPr id="14" name="Espace réservé du contenu 10"/>
          <p:cNvSpPr txBox="1">
            <a:spLocks/>
          </p:cNvSpPr>
          <p:nvPr/>
        </p:nvSpPr>
        <p:spPr bwMode="auto">
          <a:xfrm>
            <a:off x="1914605" y="1602834"/>
            <a:ext cx="4901147" cy="792000"/>
          </a:xfrm>
          <a:prstGeom prst="roundRect">
            <a:avLst/>
          </a:prstGeom>
          <a:solidFill>
            <a:srgbClr val="7030A0"/>
          </a:solidFill>
          <a:ln>
            <a:noFill/>
            <a:headEnd type="none" w="med" len="med"/>
            <a:tailEnd type="none" w="med" len="med"/>
          </a:ln>
          <a:scene3d>
            <a:camera prst="orthographicFront">
              <a:rot lat="0" lon="0" rev="0"/>
            </a:camera>
            <a:lightRig rig="threePt" dir="t">
              <a:rot lat="0" lon="0" rev="1200000"/>
            </a:lightRig>
          </a:scene3d>
          <a:extLst/>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lt1"/>
                </a:solidFill>
                <a:effectLst/>
                <a:latin typeface="+mn-lt"/>
                <a:ea typeface="+mn-ea"/>
                <a:cs typeface="+mn-cs"/>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lt1"/>
                </a:solidFill>
                <a:latin typeface="+mn-lt"/>
                <a:ea typeface="+mn-ea"/>
                <a:cs typeface="+mn-cs"/>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lt1"/>
                </a:solidFill>
                <a:latin typeface="+mn-lt"/>
                <a:ea typeface="+mn-ea"/>
                <a:cs typeface="+mn-cs"/>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lt1"/>
                </a:solidFill>
                <a:latin typeface="+mn-lt"/>
                <a:ea typeface="+mn-ea"/>
                <a:cs typeface="+mn-cs"/>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lt1"/>
                </a:solidFill>
                <a:latin typeface="+mn-lt"/>
                <a:ea typeface="+mn-ea"/>
                <a:cs typeface="+mn-cs"/>
              </a:defRPr>
            </a:lvl5pPr>
            <a:lvl6pPr marL="25146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6pPr>
            <a:lvl7pPr marL="29718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7pPr>
            <a:lvl8pPr marL="34290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8pPr>
            <a:lvl9pPr marL="38862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9pPr>
          </a:lstStyle>
          <a:p>
            <a:pPr indent="0" eaLnBrk="1" hangingPunct="1">
              <a:spcBef>
                <a:spcPct val="0"/>
              </a:spcBef>
              <a:buClrTx/>
              <a:buFontTx/>
              <a:buNone/>
            </a:pPr>
            <a:r>
              <a:rPr lang="fr-FR" sz="1800" b="1" dirty="0" smtClean="0">
                <a:solidFill>
                  <a:schemeClr val="bg1"/>
                </a:solidFill>
                <a:latin typeface="Calibri" pitchFamily="34" charset="0"/>
                <a:cs typeface="Calibri" pitchFamily="34" charset="0"/>
              </a:rPr>
              <a:t>B : Univers BANCARISATION</a:t>
            </a:r>
          </a:p>
        </p:txBody>
      </p:sp>
      <p:sp>
        <p:nvSpPr>
          <p:cNvPr id="15" name="Rectangle à coins arrondis 14"/>
          <p:cNvSpPr/>
          <p:nvPr/>
        </p:nvSpPr>
        <p:spPr bwMode="auto">
          <a:xfrm>
            <a:off x="1914605" y="2468004"/>
            <a:ext cx="4901147" cy="792000"/>
          </a:xfrm>
          <a:prstGeom prst="roundRect">
            <a:avLst/>
          </a:prstGeom>
          <a:solidFill>
            <a:srgbClr val="3399FF"/>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bg1"/>
                </a:solidFill>
                <a:latin typeface="Calibri" pitchFamily="34" charset="0"/>
                <a:cs typeface="Calibri" pitchFamily="34" charset="0"/>
              </a:rPr>
              <a:t>E : Univers EPARGNE (Liquide)</a:t>
            </a:r>
          </a:p>
        </p:txBody>
      </p:sp>
      <p:sp>
        <p:nvSpPr>
          <p:cNvPr id="16" name="Rectangle à coins arrondis 15"/>
          <p:cNvSpPr/>
          <p:nvPr/>
        </p:nvSpPr>
        <p:spPr bwMode="auto">
          <a:xfrm>
            <a:off x="1914605" y="3333174"/>
            <a:ext cx="4901147" cy="792000"/>
          </a:xfrm>
          <a:prstGeom prst="roundRect">
            <a:avLst/>
          </a:prstGeom>
          <a:solidFill>
            <a:srgbClr val="0070C0"/>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bg1"/>
                </a:solidFill>
                <a:latin typeface="Calibri" pitchFamily="34" charset="0"/>
                <a:cs typeface="Calibri" pitchFamily="34" charset="0"/>
              </a:rPr>
              <a:t>P : Univers PLACEMENT (Moyen / Long terme)</a:t>
            </a:r>
          </a:p>
        </p:txBody>
      </p:sp>
      <p:sp>
        <p:nvSpPr>
          <p:cNvPr id="17" name="Rectangle à coins arrondis 16"/>
          <p:cNvSpPr/>
          <p:nvPr/>
        </p:nvSpPr>
        <p:spPr bwMode="auto">
          <a:xfrm>
            <a:off x="1914605" y="4208481"/>
            <a:ext cx="4901147" cy="792000"/>
          </a:xfrm>
          <a:prstGeom prst="roundRect">
            <a:avLst/>
          </a:prstGeom>
          <a:solidFill>
            <a:srgbClr val="92D050"/>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accent4"/>
                </a:solidFill>
                <a:latin typeface="Calibri" pitchFamily="34" charset="0"/>
                <a:cs typeface="Calibri" pitchFamily="34" charset="0"/>
              </a:rPr>
              <a:t>C : Univers CREDIT</a:t>
            </a:r>
          </a:p>
        </p:txBody>
      </p:sp>
      <p:pic>
        <p:nvPicPr>
          <p:cNvPr id="23" name="Picture 15" descr="C:\Users\etiennette.savart\Documents\10-BPCE\Divers\Pictos 3D\Nouveau\shutterstock_75279121.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90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nodeType="clickEffect">
                                  <p:stCondLst>
                                    <p:cond delay="0"/>
                                  </p:stCondLst>
                                  <p:childTnLst>
                                    <p:anim calcmode="lin" valueType="num">
                                      <p:cBhvr additive="base">
                                        <p:cTn id="40" dur="500"/>
                                        <p:tgtEl>
                                          <p:spTgt spid="8"/>
                                        </p:tgtEl>
                                        <p:attrNameLst>
                                          <p:attrName>ppt_x</p:attrName>
                                        </p:attrNameLst>
                                      </p:cBhvr>
                                      <p:tavLst>
                                        <p:tav tm="0">
                                          <p:val>
                                            <p:strVal val="ppt_x"/>
                                          </p:val>
                                        </p:tav>
                                        <p:tav tm="100000">
                                          <p:val>
                                            <p:strVal val="ppt_x"/>
                                          </p:val>
                                        </p:tav>
                                      </p:tavLst>
                                    </p:anim>
                                    <p:anim calcmode="lin" valueType="num">
                                      <p:cBhvr additive="base">
                                        <p:cTn id="41" dur="500"/>
                                        <p:tgtEl>
                                          <p:spTgt spid="8"/>
                                        </p:tgtEl>
                                        <p:attrNameLst>
                                          <p:attrName>ppt_y</p:attrName>
                                        </p:attrNameLst>
                                      </p:cBhvr>
                                      <p:tavLst>
                                        <p:tav tm="0">
                                          <p:val>
                                            <p:strVal val="ppt_y"/>
                                          </p:val>
                                        </p:tav>
                                        <p:tav tm="100000">
                                          <p:val>
                                            <p:strVal val="1+ppt_h/2"/>
                                          </p:val>
                                        </p:tav>
                                      </p:tavLst>
                                    </p:anim>
                                    <p:set>
                                      <p:cBhvr>
                                        <p:cTn id="4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18</a:t>
            </a:fld>
            <a:endParaRPr lang="fr-FR" dirty="0"/>
          </a:p>
        </p:txBody>
      </p:sp>
      <p:graphicFrame>
        <p:nvGraphicFramePr>
          <p:cNvPr id="7" name="Diagramme 6"/>
          <p:cNvGraphicFramePr/>
          <p:nvPr>
            <p:extLst>
              <p:ext uri="{D42A27DB-BD31-4B8C-83A1-F6EECF244321}">
                <p14:modId xmlns:p14="http://schemas.microsoft.com/office/powerpoint/2010/main" val="3267623247"/>
              </p:ext>
            </p:extLst>
          </p:nvPr>
        </p:nvGraphicFramePr>
        <p:xfrm>
          <a:off x="323528" y="1484784"/>
          <a:ext cx="8496944" cy="3096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re 1"/>
          <p:cNvSpPr>
            <a:spLocks noGrp="1"/>
          </p:cNvSpPr>
          <p:nvPr>
            <p:ph type="title"/>
          </p:nvPr>
        </p:nvSpPr>
        <p:spPr>
          <a:xfrm>
            <a:off x="432000" y="116632"/>
            <a:ext cx="7961142" cy="716806"/>
          </a:xfrm>
        </p:spPr>
        <p:txBody>
          <a:bodyPr/>
          <a:lstStyle/>
          <a:p>
            <a:r>
              <a:rPr lang="fr-FR" sz="3200" dirty="0" smtClean="0">
                <a:solidFill>
                  <a:schemeClr val="accent4"/>
                </a:solidFill>
              </a:rPr>
              <a:t>Activation V2 : les 5 univers de besoin</a:t>
            </a:r>
            <a:endParaRPr lang="fr-FR" dirty="0"/>
          </a:p>
        </p:txBody>
      </p:sp>
      <p:sp>
        <p:nvSpPr>
          <p:cNvPr id="9" name="Espace réservé du contenu 4"/>
          <p:cNvSpPr>
            <a:spLocks noGrp="1"/>
          </p:cNvSpPr>
          <p:nvPr>
            <p:ph idx="1"/>
          </p:nvPr>
        </p:nvSpPr>
        <p:spPr>
          <a:xfrm>
            <a:off x="395536" y="2636912"/>
            <a:ext cx="8280000" cy="432048"/>
          </a:xfrm>
        </p:spPr>
        <p:txBody>
          <a:bodyPr/>
          <a:lstStyle/>
          <a:p>
            <a:r>
              <a:rPr lang="fr-FR" dirty="0" smtClean="0">
                <a:solidFill>
                  <a:schemeClr val="accent4"/>
                </a:solidFill>
              </a:rPr>
              <a:t>Pour valider cet univers, il faut : </a:t>
            </a:r>
          </a:p>
        </p:txBody>
      </p:sp>
      <p:pic>
        <p:nvPicPr>
          <p:cNvPr id="10" name="Picture 15" descr="C:\Users\etiennette.savart\Documents\10-BPCE\Divers\Pictos 3D\Nouveau\shutterstock_7527912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bwMode="auto">
          <a:xfrm>
            <a:off x="1259632" y="4725144"/>
            <a:ext cx="7416824" cy="1512168"/>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3" name="Picture 2"/>
          <p:cNvPicPr>
            <a:picLocks noChangeAspect="1" noChangeArrowheads="1"/>
          </p:cNvPicPr>
          <p:nvPr/>
        </p:nvPicPr>
        <p:blipFill rotWithShape="1">
          <a:blip r:embed="rId9"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971600" y="4509120"/>
            <a:ext cx="696772" cy="61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1547664" y="4653136"/>
            <a:ext cx="6192688" cy="369332"/>
          </a:xfrm>
          <a:prstGeom prst="rect">
            <a:avLst/>
          </a:prstGeom>
          <a:noFill/>
        </p:spPr>
        <p:txBody>
          <a:bodyPr wrap="square" rtlCol="0">
            <a:spAutoFit/>
          </a:bodyPr>
          <a:lstStyle/>
          <a:p>
            <a:r>
              <a:rPr lang="fr-FR" b="1" u="sng" dirty="0" smtClean="0"/>
              <a:t>Pour aller plus loin : </a:t>
            </a:r>
            <a:endParaRPr lang="fr-FR" b="1" u="sng" dirty="0"/>
          </a:p>
        </p:txBody>
      </p:sp>
      <p:sp>
        <p:nvSpPr>
          <p:cNvPr id="2" name="ZoneTexte 1"/>
          <p:cNvSpPr txBox="1"/>
          <p:nvPr/>
        </p:nvSpPr>
        <p:spPr>
          <a:xfrm>
            <a:off x="1979712" y="4941168"/>
            <a:ext cx="6624736" cy="923330"/>
          </a:xfrm>
          <a:prstGeom prst="rect">
            <a:avLst/>
          </a:prstGeom>
          <a:noFill/>
        </p:spPr>
        <p:txBody>
          <a:bodyPr wrap="square" rtlCol="0">
            <a:spAutoFit/>
          </a:bodyPr>
          <a:lstStyle/>
          <a:p>
            <a:pPr marL="285750" indent="-285750" algn="just">
              <a:buFont typeface="Arial" pitchFamily="34" charset="0"/>
              <a:buChar char="•"/>
            </a:pPr>
            <a:r>
              <a:rPr lang="fr-FR" dirty="0" smtClean="0"/>
              <a:t>Opérations CB </a:t>
            </a:r>
            <a:r>
              <a:rPr lang="fr-FR" dirty="0"/>
              <a:t>débitrice = </a:t>
            </a:r>
            <a:r>
              <a:rPr lang="fr-FR" dirty="0" smtClean="0"/>
              <a:t>les </a:t>
            </a:r>
            <a:r>
              <a:rPr lang="fr-FR" dirty="0"/>
              <a:t>retraits </a:t>
            </a:r>
            <a:r>
              <a:rPr lang="fr-FR" dirty="0" smtClean="0"/>
              <a:t>GAB</a:t>
            </a:r>
            <a:r>
              <a:rPr lang="fr-FR" dirty="0"/>
              <a:t>, les paiements sur Internet et les paiements TPE.</a:t>
            </a:r>
          </a:p>
          <a:p>
            <a:pPr marL="285750" indent="-285750" algn="just">
              <a:buFont typeface="Arial" pitchFamily="34" charset="0"/>
              <a:buChar char="•"/>
            </a:pPr>
            <a:r>
              <a:rPr lang="fr-FR" dirty="0" smtClean="0"/>
              <a:t>Pour les 12-15 ans, la CBR chargée valide cet univers.</a:t>
            </a:r>
            <a:endParaRPr lang="fr-FR" dirty="0"/>
          </a:p>
        </p:txBody>
      </p:sp>
    </p:spTree>
    <p:extLst>
      <p:ext uri="{BB962C8B-B14F-4D97-AF65-F5344CB8AC3E}">
        <p14:creationId xmlns:p14="http://schemas.microsoft.com/office/powerpoint/2010/main" val="185288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1000"/>
                                        <p:tgtEl>
                                          <p:spTgt spid="9">
                                            <p:txEl>
                                              <p:pRg st="0" end="0"/>
                                            </p:txEl>
                                          </p:spTgt>
                                        </p:tgtEl>
                                      </p:cBhvr>
                                    </p:animEffect>
                                    <p:anim calcmode="lin" valueType="num">
                                      <p:cBhvr>
                                        <p:cTn id="1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2" grpId="0" animBg="1"/>
      <p:bldP spid="14"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e 9"/>
          <p:cNvGraphicFramePr/>
          <p:nvPr>
            <p:extLst>
              <p:ext uri="{D42A27DB-BD31-4B8C-83A1-F6EECF244321}">
                <p14:modId xmlns:p14="http://schemas.microsoft.com/office/powerpoint/2010/main" val="1866583208"/>
              </p:ext>
            </p:extLst>
          </p:nvPr>
        </p:nvGraphicFramePr>
        <p:xfrm>
          <a:off x="323528" y="1484784"/>
          <a:ext cx="8424936" cy="2808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19</a:t>
            </a:fld>
            <a:endParaRPr lang="fr-FR" dirty="0"/>
          </a:p>
        </p:txBody>
      </p:sp>
      <p:sp>
        <p:nvSpPr>
          <p:cNvPr id="8" name="Titre 1"/>
          <p:cNvSpPr>
            <a:spLocks noGrp="1"/>
          </p:cNvSpPr>
          <p:nvPr>
            <p:ph type="title"/>
          </p:nvPr>
        </p:nvSpPr>
        <p:spPr>
          <a:xfrm>
            <a:off x="432000" y="116632"/>
            <a:ext cx="7961142" cy="716806"/>
          </a:xfrm>
        </p:spPr>
        <p:txBody>
          <a:bodyPr/>
          <a:lstStyle/>
          <a:p>
            <a:r>
              <a:rPr lang="fr-FR" sz="3200" dirty="0" smtClean="0">
                <a:solidFill>
                  <a:schemeClr val="accent4"/>
                </a:solidFill>
              </a:rPr>
              <a:t>Activation V2 : les 5 univers de besoin</a:t>
            </a:r>
            <a:endParaRPr lang="fr-FR" dirty="0"/>
          </a:p>
        </p:txBody>
      </p:sp>
      <p:pic>
        <p:nvPicPr>
          <p:cNvPr id="11" name="Picture 15" descr="C:\Users\etiennette.savart\Documents\10-BPCE\Divers\Pictos 3D\Nouveau\shutterstock_7527912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bwMode="auto">
          <a:xfrm>
            <a:off x="1259632" y="4725144"/>
            <a:ext cx="6984776" cy="1512168"/>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5" name="Picture 2"/>
          <p:cNvPicPr>
            <a:picLocks noChangeAspect="1" noChangeArrowheads="1"/>
          </p:cNvPicPr>
          <p:nvPr/>
        </p:nvPicPr>
        <p:blipFill rotWithShape="1">
          <a:blip r:embed="rId9"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971600" y="4509120"/>
            <a:ext cx="696772" cy="61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ZoneTexte 15"/>
          <p:cNvSpPr txBox="1"/>
          <p:nvPr/>
        </p:nvSpPr>
        <p:spPr>
          <a:xfrm>
            <a:off x="1547664" y="4653136"/>
            <a:ext cx="6192688" cy="369332"/>
          </a:xfrm>
          <a:prstGeom prst="rect">
            <a:avLst/>
          </a:prstGeom>
          <a:noFill/>
        </p:spPr>
        <p:txBody>
          <a:bodyPr wrap="square" rtlCol="0">
            <a:spAutoFit/>
          </a:bodyPr>
          <a:lstStyle/>
          <a:p>
            <a:r>
              <a:rPr lang="fr-FR" b="1" u="sng" dirty="0" smtClean="0"/>
              <a:t>Pour aller plus loin : </a:t>
            </a:r>
            <a:endParaRPr lang="fr-FR" b="1" u="sng" dirty="0"/>
          </a:p>
        </p:txBody>
      </p:sp>
      <p:sp>
        <p:nvSpPr>
          <p:cNvPr id="17" name="ZoneTexte 16"/>
          <p:cNvSpPr txBox="1"/>
          <p:nvPr/>
        </p:nvSpPr>
        <p:spPr>
          <a:xfrm>
            <a:off x="1979712" y="4941168"/>
            <a:ext cx="6264696" cy="1200329"/>
          </a:xfrm>
          <a:prstGeom prst="rect">
            <a:avLst/>
          </a:prstGeom>
          <a:noFill/>
        </p:spPr>
        <p:txBody>
          <a:bodyPr wrap="square" rtlCol="0">
            <a:spAutoFit/>
          </a:bodyPr>
          <a:lstStyle/>
          <a:p>
            <a:pPr marL="285750" indent="-285750" algn="just">
              <a:buFont typeface="Arial" pitchFamily="34" charset="0"/>
              <a:buChar char="•"/>
            </a:pPr>
            <a:r>
              <a:rPr lang="fr-FR" dirty="0" smtClean="0"/>
              <a:t>*Si </a:t>
            </a:r>
            <a:r>
              <a:rPr lang="fr-FR" dirty="0"/>
              <a:t>la condition d’encours n’est pas respectée, l’abonnement valide </a:t>
            </a:r>
            <a:r>
              <a:rPr lang="fr-FR" dirty="0" smtClean="0"/>
              <a:t>l’univers. </a:t>
            </a:r>
          </a:p>
          <a:p>
            <a:pPr marL="285750" indent="-285750" algn="just">
              <a:buFont typeface="Arial" pitchFamily="34" charset="0"/>
              <a:buChar char="•"/>
            </a:pPr>
            <a:r>
              <a:rPr lang="fr-FR" dirty="0" smtClean="0"/>
              <a:t>Sont pris en compte tous les abonnements actifs mensuels</a:t>
            </a:r>
            <a:r>
              <a:rPr lang="fr-FR" dirty="0"/>
              <a:t> </a:t>
            </a:r>
            <a:r>
              <a:rPr lang="fr-FR" dirty="0" smtClean="0"/>
              <a:t>et trimestriels.</a:t>
            </a:r>
          </a:p>
        </p:txBody>
      </p:sp>
      <p:sp>
        <p:nvSpPr>
          <p:cNvPr id="19" name="Espace réservé du contenu 4"/>
          <p:cNvSpPr txBox="1">
            <a:spLocks/>
          </p:cNvSpPr>
          <p:nvPr/>
        </p:nvSpPr>
        <p:spPr bwMode="auto">
          <a:xfrm>
            <a:off x="432000" y="2564904"/>
            <a:ext cx="82800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a:lstStyle>
          <a:p>
            <a:pPr marL="712788" indent="-357188"/>
            <a:r>
              <a:rPr lang="fr-FR" sz="1800" dirty="0" smtClean="0">
                <a:solidFill>
                  <a:schemeClr val="accent4"/>
                </a:solidFill>
              </a:rPr>
              <a:t>Pour valider cet univers, il faut détenir au moins un des produits ci-dessous : </a:t>
            </a:r>
          </a:p>
        </p:txBody>
      </p:sp>
      <p:sp>
        <p:nvSpPr>
          <p:cNvPr id="2" name="Rectangle 1"/>
          <p:cNvSpPr/>
          <p:nvPr/>
        </p:nvSpPr>
        <p:spPr bwMode="auto">
          <a:xfrm>
            <a:off x="899592" y="3501008"/>
            <a:ext cx="216024" cy="288032"/>
          </a:xfrm>
          <a:prstGeom prst="rect">
            <a:avLst/>
          </a:prstGeom>
          <a:solidFill>
            <a:schemeClr val="accent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149645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1000"/>
                                        <p:tgtEl>
                                          <p:spTgt spid="19">
                                            <p:txEl>
                                              <p:pRg st="0" end="0"/>
                                            </p:txEl>
                                          </p:spTgt>
                                        </p:tgtEl>
                                      </p:cBhvr>
                                    </p:animEffect>
                                    <p:anim calcmode="lin" valueType="num">
                                      <p:cBhvr>
                                        <p:cTn id="13"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9">
                                            <p:txEl>
                                              <p:pRg st="0" end="0"/>
                                            </p:txEl>
                                          </p:spTgt>
                                        </p:tgtEl>
                                        <p:attrNameLst>
                                          <p:attrName>ppt_y</p:attrName>
                                        </p:attrNameLst>
                                      </p:cBhvr>
                                      <p:tavLst>
                                        <p:tav tm="0">
                                          <p:val>
                                            <p:strVal val="#ppt_y+.1"/>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4" grpId="0" animBg="1"/>
      <p:bldP spid="16" grpId="0"/>
      <p:bldP spid="17"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p:cNvGraphicFramePr/>
          <p:nvPr>
            <p:extLst>
              <p:ext uri="{D42A27DB-BD31-4B8C-83A1-F6EECF244321}">
                <p14:modId xmlns:p14="http://schemas.microsoft.com/office/powerpoint/2010/main" val="1173468323"/>
              </p:ext>
            </p:extLst>
          </p:nvPr>
        </p:nvGraphicFramePr>
        <p:xfrm>
          <a:off x="323528" y="1124744"/>
          <a:ext cx="8424936"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20</a:t>
            </a:fld>
            <a:endParaRPr lang="fr-FR" dirty="0"/>
          </a:p>
        </p:txBody>
      </p:sp>
      <p:sp>
        <p:nvSpPr>
          <p:cNvPr id="8" name="Titre 1"/>
          <p:cNvSpPr>
            <a:spLocks noGrp="1"/>
          </p:cNvSpPr>
          <p:nvPr>
            <p:ph type="title"/>
          </p:nvPr>
        </p:nvSpPr>
        <p:spPr>
          <a:xfrm>
            <a:off x="432000" y="116632"/>
            <a:ext cx="7961142" cy="716806"/>
          </a:xfrm>
        </p:spPr>
        <p:txBody>
          <a:bodyPr/>
          <a:lstStyle/>
          <a:p>
            <a:r>
              <a:rPr lang="fr-FR" sz="3200" dirty="0" smtClean="0">
                <a:solidFill>
                  <a:schemeClr val="accent4"/>
                </a:solidFill>
              </a:rPr>
              <a:t>Activation V2 : les 5 univers de besoin</a:t>
            </a:r>
            <a:endParaRPr lang="fr-FR" dirty="0"/>
          </a:p>
        </p:txBody>
      </p:sp>
      <p:pic>
        <p:nvPicPr>
          <p:cNvPr id="13" name="Picture 15" descr="C:\Users\etiennette.savart\Documents\10-BPCE\Divers\Pictos 3D\Nouveau\shutterstock_7527912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bwMode="auto">
          <a:xfrm>
            <a:off x="1259632" y="4509120"/>
            <a:ext cx="6984776" cy="1800200"/>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4" name="Picture 2"/>
          <p:cNvPicPr>
            <a:picLocks noChangeAspect="1" noChangeArrowheads="1"/>
          </p:cNvPicPr>
          <p:nvPr/>
        </p:nvPicPr>
        <p:blipFill rotWithShape="1">
          <a:blip r:embed="rId9"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971600" y="4293096"/>
            <a:ext cx="696772" cy="61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ZoneTexte 14"/>
          <p:cNvSpPr txBox="1"/>
          <p:nvPr/>
        </p:nvSpPr>
        <p:spPr>
          <a:xfrm>
            <a:off x="1547664" y="4437112"/>
            <a:ext cx="6192688" cy="369332"/>
          </a:xfrm>
          <a:prstGeom prst="rect">
            <a:avLst/>
          </a:prstGeom>
          <a:noFill/>
        </p:spPr>
        <p:txBody>
          <a:bodyPr wrap="square" rtlCol="0">
            <a:spAutoFit/>
          </a:bodyPr>
          <a:lstStyle/>
          <a:p>
            <a:r>
              <a:rPr lang="fr-FR" b="1" u="sng" dirty="0" smtClean="0"/>
              <a:t>Pour aller plus loin : </a:t>
            </a:r>
            <a:endParaRPr lang="fr-FR" b="1" u="sng" dirty="0"/>
          </a:p>
        </p:txBody>
      </p:sp>
      <p:sp>
        <p:nvSpPr>
          <p:cNvPr id="16" name="ZoneTexte 15"/>
          <p:cNvSpPr txBox="1"/>
          <p:nvPr/>
        </p:nvSpPr>
        <p:spPr>
          <a:xfrm>
            <a:off x="1979712" y="4725144"/>
            <a:ext cx="6264696" cy="1477328"/>
          </a:xfrm>
          <a:prstGeom prst="rect">
            <a:avLst/>
          </a:prstGeom>
          <a:noFill/>
        </p:spPr>
        <p:txBody>
          <a:bodyPr wrap="square" rtlCol="0">
            <a:spAutoFit/>
          </a:bodyPr>
          <a:lstStyle/>
          <a:p>
            <a:pPr marL="285750" indent="-285750" algn="just">
              <a:buFont typeface="Arial" pitchFamily="34" charset="0"/>
              <a:buChar char="•"/>
            </a:pPr>
            <a:r>
              <a:rPr lang="fr-FR" dirty="0"/>
              <a:t>*Si la condition d’encours de 1 000€ sur l’assurance vie n’est pas respectée, </a:t>
            </a:r>
            <a:r>
              <a:rPr lang="fr-FR" dirty="0" smtClean="0"/>
              <a:t>l’abonnement (mensuel et trimestriel) </a:t>
            </a:r>
            <a:r>
              <a:rPr lang="fr-FR" dirty="0"/>
              <a:t>valide l’univers. </a:t>
            </a:r>
            <a:endParaRPr lang="fr-FR" dirty="0" smtClean="0"/>
          </a:p>
          <a:p>
            <a:pPr marL="285750" indent="-285750" algn="just">
              <a:buFont typeface="Arial" pitchFamily="34" charset="0"/>
              <a:buChar char="•"/>
            </a:pPr>
            <a:r>
              <a:rPr lang="fr-FR" b="1" dirty="0" smtClean="0"/>
              <a:t>Pour valider cet univers</a:t>
            </a:r>
            <a:r>
              <a:rPr lang="fr-FR" b="1" dirty="0"/>
              <a:t> </a:t>
            </a:r>
            <a:r>
              <a:rPr lang="fr-FR" b="1" dirty="0" smtClean="0"/>
              <a:t>pour les Enfants (0-15 ans), il faut détenir un PEL ou une assurance-vie valorisée au moins à 100€ (ou avec abonnement).</a:t>
            </a:r>
            <a:endParaRPr lang="fr-FR" b="1" dirty="0"/>
          </a:p>
        </p:txBody>
      </p:sp>
      <p:sp>
        <p:nvSpPr>
          <p:cNvPr id="18" name="Espace réservé du contenu 4"/>
          <p:cNvSpPr txBox="1">
            <a:spLocks/>
          </p:cNvSpPr>
          <p:nvPr/>
        </p:nvSpPr>
        <p:spPr bwMode="auto">
          <a:xfrm>
            <a:off x="432000" y="2564904"/>
            <a:ext cx="82800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a:lstStyle>
          <a:p>
            <a:pPr marL="712788" indent="-357188"/>
            <a:r>
              <a:rPr lang="fr-FR" sz="1800" dirty="0" smtClean="0">
                <a:solidFill>
                  <a:schemeClr val="accent4"/>
                </a:solidFill>
              </a:rPr>
              <a:t>Pour valider cet univers, il faut détenir au moins un des produits ci-dessous : </a:t>
            </a:r>
          </a:p>
        </p:txBody>
      </p:sp>
    </p:spTree>
    <p:extLst>
      <p:ext uri="{BB962C8B-B14F-4D97-AF65-F5344CB8AC3E}">
        <p14:creationId xmlns:p14="http://schemas.microsoft.com/office/powerpoint/2010/main" val="61585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1000"/>
                                        <p:tgtEl>
                                          <p:spTgt spid="18">
                                            <p:txEl>
                                              <p:pRg st="0" end="0"/>
                                            </p:txEl>
                                          </p:spTgt>
                                        </p:tgtEl>
                                      </p:cBhvr>
                                    </p:animEffect>
                                    <p:anim calcmode="lin" valueType="num">
                                      <p:cBhvr>
                                        <p:cTn id="13"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0" grpId="0" animBg="1"/>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e 9"/>
          <p:cNvGraphicFramePr/>
          <p:nvPr>
            <p:extLst>
              <p:ext uri="{D42A27DB-BD31-4B8C-83A1-F6EECF244321}">
                <p14:modId xmlns:p14="http://schemas.microsoft.com/office/powerpoint/2010/main" val="1419019059"/>
              </p:ext>
            </p:extLst>
          </p:nvPr>
        </p:nvGraphicFramePr>
        <p:xfrm>
          <a:off x="323528" y="1484784"/>
          <a:ext cx="8424936"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21</a:t>
            </a:fld>
            <a:endParaRPr lang="fr-FR" dirty="0"/>
          </a:p>
        </p:txBody>
      </p:sp>
      <p:sp>
        <p:nvSpPr>
          <p:cNvPr id="8" name="Titre 1"/>
          <p:cNvSpPr>
            <a:spLocks noGrp="1"/>
          </p:cNvSpPr>
          <p:nvPr>
            <p:ph type="title"/>
          </p:nvPr>
        </p:nvSpPr>
        <p:spPr>
          <a:xfrm>
            <a:off x="432000" y="116632"/>
            <a:ext cx="7961142" cy="716806"/>
          </a:xfrm>
        </p:spPr>
        <p:txBody>
          <a:bodyPr/>
          <a:lstStyle/>
          <a:p>
            <a:r>
              <a:rPr lang="fr-FR" sz="3200" dirty="0" smtClean="0">
                <a:solidFill>
                  <a:schemeClr val="accent4"/>
                </a:solidFill>
              </a:rPr>
              <a:t>Activation V2 : les 5 univers de besoin</a:t>
            </a:r>
            <a:endParaRPr lang="fr-FR" dirty="0"/>
          </a:p>
        </p:txBody>
      </p:sp>
      <p:pic>
        <p:nvPicPr>
          <p:cNvPr id="13" name="Picture 15" descr="C:\Users\etiennette.savart\Documents\10-BPCE\Divers\Pictos 3D\Nouveau\shutterstock_7527912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auto">
          <a:xfrm>
            <a:off x="1259632" y="4725144"/>
            <a:ext cx="6984776" cy="1440160"/>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2" name="Picture 2"/>
          <p:cNvPicPr>
            <a:picLocks noChangeAspect="1" noChangeArrowheads="1"/>
          </p:cNvPicPr>
          <p:nvPr/>
        </p:nvPicPr>
        <p:blipFill rotWithShape="1">
          <a:blip r:embed="rId9"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971600" y="4509120"/>
            <a:ext cx="696772" cy="61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1547664" y="4653136"/>
            <a:ext cx="6192688" cy="369332"/>
          </a:xfrm>
          <a:prstGeom prst="rect">
            <a:avLst/>
          </a:prstGeom>
          <a:noFill/>
        </p:spPr>
        <p:txBody>
          <a:bodyPr wrap="square" rtlCol="0">
            <a:spAutoFit/>
          </a:bodyPr>
          <a:lstStyle/>
          <a:p>
            <a:r>
              <a:rPr lang="fr-FR" b="1" u="sng" dirty="0" smtClean="0"/>
              <a:t>Pour aller plus loin : </a:t>
            </a:r>
            <a:endParaRPr lang="fr-FR" b="1" u="sng" dirty="0"/>
          </a:p>
        </p:txBody>
      </p:sp>
      <p:sp>
        <p:nvSpPr>
          <p:cNvPr id="15" name="ZoneTexte 14"/>
          <p:cNvSpPr txBox="1"/>
          <p:nvPr/>
        </p:nvSpPr>
        <p:spPr>
          <a:xfrm>
            <a:off x="1979712" y="4941168"/>
            <a:ext cx="6264696" cy="923330"/>
          </a:xfrm>
          <a:prstGeom prst="rect">
            <a:avLst/>
          </a:prstGeom>
          <a:noFill/>
        </p:spPr>
        <p:txBody>
          <a:bodyPr wrap="square" rtlCol="0">
            <a:spAutoFit/>
          </a:bodyPr>
          <a:lstStyle/>
          <a:p>
            <a:pPr marL="285750" indent="-285750" algn="just">
              <a:buFont typeface="Arial" pitchFamily="34" charset="0"/>
              <a:buChar char="•"/>
            </a:pPr>
            <a:r>
              <a:rPr lang="fr-FR" dirty="0" smtClean="0"/>
              <a:t>Pour valider cet univers, le client doit avoir plus de 16 ans.</a:t>
            </a:r>
          </a:p>
          <a:p>
            <a:pPr marL="285750" indent="-285750" algn="just">
              <a:buFont typeface="Arial" pitchFamily="34" charset="0"/>
              <a:buChar char="•"/>
            </a:pPr>
            <a:r>
              <a:rPr lang="fr-FR" dirty="0" smtClean="0"/>
              <a:t>Tous les crédits conso et tous les crédits immobiliers (prêt in fine, PTZ, …) sont comptabilisés. </a:t>
            </a:r>
          </a:p>
        </p:txBody>
      </p:sp>
      <p:sp>
        <p:nvSpPr>
          <p:cNvPr id="16" name="Espace réservé du contenu 4"/>
          <p:cNvSpPr txBox="1">
            <a:spLocks/>
          </p:cNvSpPr>
          <p:nvPr/>
        </p:nvSpPr>
        <p:spPr bwMode="auto">
          <a:xfrm>
            <a:off x="432000" y="2564904"/>
            <a:ext cx="82800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a:lstStyle>
          <a:p>
            <a:pPr marL="712788" indent="-357188"/>
            <a:r>
              <a:rPr lang="fr-FR" sz="1800" dirty="0" smtClean="0">
                <a:solidFill>
                  <a:schemeClr val="accent4"/>
                </a:solidFill>
              </a:rPr>
              <a:t>Pour valider cet univers, il faut détenir au moins un des produits ci-dessous : </a:t>
            </a:r>
          </a:p>
        </p:txBody>
      </p:sp>
    </p:spTree>
    <p:extLst>
      <p:ext uri="{BB962C8B-B14F-4D97-AF65-F5344CB8AC3E}">
        <p14:creationId xmlns:p14="http://schemas.microsoft.com/office/powerpoint/2010/main" val="341688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1000"/>
                                        <p:tgtEl>
                                          <p:spTgt spid="16">
                                            <p:txEl>
                                              <p:pRg st="0" end="0"/>
                                            </p:txEl>
                                          </p:spTgt>
                                        </p:tgtEl>
                                      </p:cBhvr>
                                    </p:animEffect>
                                    <p:anim calcmode="lin" valueType="num">
                                      <p:cBhvr>
                                        <p:cTn id="13"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animBg="1"/>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p:cNvGraphicFramePr/>
          <p:nvPr>
            <p:extLst>
              <p:ext uri="{D42A27DB-BD31-4B8C-83A1-F6EECF244321}">
                <p14:modId xmlns:p14="http://schemas.microsoft.com/office/powerpoint/2010/main" val="3246189752"/>
              </p:ext>
            </p:extLst>
          </p:nvPr>
        </p:nvGraphicFramePr>
        <p:xfrm>
          <a:off x="395536" y="1268760"/>
          <a:ext cx="8280920"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22</a:t>
            </a:fld>
            <a:endParaRPr lang="fr-FR" dirty="0"/>
          </a:p>
        </p:txBody>
      </p:sp>
      <p:sp>
        <p:nvSpPr>
          <p:cNvPr id="8" name="Titre 1"/>
          <p:cNvSpPr>
            <a:spLocks noGrp="1"/>
          </p:cNvSpPr>
          <p:nvPr>
            <p:ph type="title"/>
          </p:nvPr>
        </p:nvSpPr>
        <p:spPr>
          <a:xfrm>
            <a:off x="432000" y="116632"/>
            <a:ext cx="7961142" cy="716806"/>
          </a:xfrm>
        </p:spPr>
        <p:txBody>
          <a:bodyPr/>
          <a:lstStyle/>
          <a:p>
            <a:r>
              <a:rPr lang="fr-FR" sz="3200" dirty="0" smtClean="0">
                <a:solidFill>
                  <a:schemeClr val="accent4"/>
                </a:solidFill>
              </a:rPr>
              <a:t>Activation V2 : les 5 univers de besoin</a:t>
            </a:r>
            <a:endParaRPr lang="fr-FR" dirty="0"/>
          </a:p>
        </p:txBody>
      </p:sp>
      <p:pic>
        <p:nvPicPr>
          <p:cNvPr id="12" name="Picture 15" descr="C:\Users\etiennette.savart\Documents\10-BPCE\Divers\Pictos 3D\Nouveau\shutterstock_7527912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bwMode="auto">
          <a:xfrm>
            <a:off x="1259632" y="4725144"/>
            <a:ext cx="6984776" cy="1440160"/>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3" name="Picture 2"/>
          <p:cNvPicPr>
            <a:picLocks noChangeAspect="1" noChangeArrowheads="1"/>
          </p:cNvPicPr>
          <p:nvPr/>
        </p:nvPicPr>
        <p:blipFill rotWithShape="1">
          <a:blip r:embed="rId9"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971600" y="4509120"/>
            <a:ext cx="696772" cy="61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1547664" y="4653136"/>
            <a:ext cx="6192688" cy="369332"/>
          </a:xfrm>
          <a:prstGeom prst="rect">
            <a:avLst/>
          </a:prstGeom>
          <a:noFill/>
        </p:spPr>
        <p:txBody>
          <a:bodyPr wrap="square" rtlCol="0">
            <a:spAutoFit/>
          </a:bodyPr>
          <a:lstStyle/>
          <a:p>
            <a:r>
              <a:rPr lang="fr-FR" b="1" u="sng" dirty="0" smtClean="0"/>
              <a:t>Pour aller plus loin : </a:t>
            </a:r>
            <a:endParaRPr lang="fr-FR" b="1" u="sng" dirty="0"/>
          </a:p>
        </p:txBody>
      </p:sp>
      <p:sp>
        <p:nvSpPr>
          <p:cNvPr id="15" name="ZoneTexte 14"/>
          <p:cNvSpPr txBox="1"/>
          <p:nvPr/>
        </p:nvSpPr>
        <p:spPr>
          <a:xfrm>
            <a:off x="1979712" y="4941168"/>
            <a:ext cx="6264696" cy="1200329"/>
          </a:xfrm>
          <a:prstGeom prst="rect">
            <a:avLst/>
          </a:prstGeom>
          <a:noFill/>
        </p:spPr>
        <p:txBody>
          <a:bodyPr wrap="square" rtlCol="0">
            <a:spAutoFit/>
          </a:bodyPr>
          <a:lstStyle/>
          <a:p>
            <a:pPr marL="285750" indent="-285750" algn="just">
              <a:buFont typeface="Arial" pitchFamily="34" charset="0"/>
              <a:buChar char="•"/>
            </a:pPr>
            <a:r>
              <a:rPr lang="fr-FR" dirty="0" smtClean="0"/>
              <a:t>Pour valider cet univers, le client doit avoir plus de 16 ans.</a:t>
            </a:r>
          </a:p>
          <a:p>
            <a:pPr marL="285750" indent="-285750" algn="just">
              <a:buFont typeface="Arial" pitchFamily="34" charset="0"/>
              <a:buChar char="•"/>
            </a:pPr>
            <a:r>
              <a:rPr lang="fr-FR" dirty="0" smtClean="0"/>
              <a:t>Il s’agit des 8 produits retenus dans le Plan Stratégique 2014-2017 dont l’ambition est d’atteindre 1/3 de nos clients équipés (contre 22% début 2014).</a:t>
            </a:r>
            <a:endParaRPr lang="fr-FR" dirty="0"/>
          </a:p>
        </p:txBody>
      </p:sp>
      <p:sp>
        <p:nvSpPr>
          <p:cNvPr id="17" name="Espace réservé du contenu 4"/>
          <p:cNvSpPr txBox="1">
            <a:spLocks/>
          </p:cNvSpPr>
          <p:nvPr/>
        </p:nvSpPr>
        <p:spPr bwMode="auto">
          <a:xfrm>
            <a:off x="432000" y="2564904"/>
            <a:ext cx="82800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44450" rIns="36000" bIns="44450" numCol="1" anchor="t"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tx2"/>
                </a:solidFill>
                <a:effectLst/>
                <a:latin typeface="Calibri" pitchFamily="34" charset="0"/>
                <a:ea typeface="+mn-ea"/>
                <a:cs typeface="Calibri" pitchFamily="34" charset="0"/>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tx2"/>
                </a:solidFill>
                <a:latin typeface="Calibri" pitchFamily="34" charset="0"/>
                <a:cs typeface="Calibri" pitchFamily="34" charset="0"/>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tx2"/>
                </a:solidFill>
                <a:latin typeface="Calibri" pitchFamily="34" charset="0"/>
                <a:cs typeface="Calibri" pitchFamily="34" charset="0"/>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tx2"/>
                </a:solidFill>
                <a:latin typeface="Calibri" pitchFamily="34" charset="0"/>
                <a:cs typeface="Calibri" pitchFamily="34" charset="0"/>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tx2"/>
                </a:solidFill>
                <a:latin typeface="Calibri" pitchFamily="34" charset="0"/>
                <a:cs typeface="Calibri" pitchFamily="34" charset="0"/>
              </a:defRPr>
            </a:lvl5pPr>
            <a:lvl6pPr marL="2514600" indent="-177800" algn="l" rtl="0" eaLnBrk="1" fontAlgn="base" hangingPunct="1">
              <a:spcBef>
                <a:spcPct val="20000"/>
              </a:spcBef>
              <a:spcAft>
                <a:spcPct val="0"/>
              </a:spcAft>
              <a:buClr>
                <a:srgbClr val="990033"/>
              </a:buClr>
              <a:buSzPct val="70000"/>
              <a:buChar char="o"/>
              <a:defRPr sz="1100">
                <a:solidFill>
                  <a:srgbClr val="ADADAD"/>
                </a:solidFill>
                <a:latin typeface="+mn-lt"/>
              </a:defRPr>
            </a:lvl6pPr>
            <a:lvl7pPr marL="2971800" indent="-177800" algn="l" rtl="0" eaLnBrk="1" fontAlgn="base" hangingPunct="1">
              <a:spcBef>
                <a:spcPct val="20000"/>
              </a:spcBef>
              <a:spcAft>
                <a:spcPct val="0"/>
              </a:spcAft>
              <a:buClr>
                <a:srgbClr val="990033"/>
              </a:buClr>
              <a:buSzPct val="70000"/>
              <a:buChar char="o"/>
              <a:defRPr sz="1100">
                <a:solidFill>
                  <a:srgbClr val="ADADAD"/>
                </a:solidFill>
                <a:latin typeface="+mn-lt"/>
              </a:defRPr>
            </a:lvl7pPr>
            <a:lvl8pPr marL="3429000" indent="-177800" algn="l" rtl="0" eaLnBrk="1" fontAlgn="base" hangingPunct="1">
              <a:spcBef>
                <a:spcPct val="20000"/>
              </a:spcBef>
              <a:spcAft>
                <a:spcPct val="0"/>
              </a:spcAft>
              <a:buClr>
                <a:srgbClr val="990033"/>
              </a:buClr>
              <a:buSzPct val="70000"/>
              <a:buChar char="o"/>
              <a:defRPr sz="1100">
                <a:solidFill>
                  <a:srgbClr val="ADADAD"/>
                </a:solidFill>
                <a:latin typeface="+mn-lt"/>
              </a:defRPr>
            </a:lvl8pPr>
            <a:lvl9pPr marL="3886200" indent="-177800" algn="l" rtl="0" eaLnBrk="1" fontAlgn="base" hangingPunct="1">
              <a:spcBef>
                <a:spcPct val="20000"/>
              </a:spcBef>
              <a:spcAft>
                <a:spcPct val="0"/>
              </a:spcAft>
              <a:buClr>
                <a:srgbClr val="990033"/>
              </a:buClr>
              <a:buSzPct val="70000"/>
              <a:buChar char="o"/>
              <a:defRPr sz="1100">
                <a:solidFill>
                  <a:srgbClr val="ADADAD"/>
                </a:solidFill>
                <a:latin typeface="+mn-lt"/>
              </a:defRPr>
            </a:lvl9pPr>
          </a:lstStyle>
          <a:p>
            <a:pPr marL="712788" indent="-357188"/>
            <a:r>
              <a:rPr lang="fr-FR" sz="1800" dirty="0" smtClean="0">
                <a:solidFill>
                  <a:schemeClr val="accent4"/>
                </a:solidFill>
              </a:rPr>
              <a:t>Pour valider cet univers, il faut détenir au moins un des produits ci-dessous : </a:t>
            </a:r>
          </a:p>
        </p:txBody>
      </p:sp>
    </p:spTree>
    <p:extLst>
      <p:ext uri="{BB962C8B-B14F-4D97-AF65-F5344CB8AC3E}">
        <p14:creationId xmlns:p14="http://schemas.microsoft.com/office/powerpoint/2010/main" val="291333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1000"/>
                                        <p:tgtEl>
                                          <p:spTgt spid="17">
                                            <p:txEl>
                                              <p:pRg st="0" end="0"/>
                                            </p:txEl>
                                          </p:spTgt>
                                        </p:tgtEl>
                                      </p:cBhvr>
                                    </p:animEffect>
                                    <p:anim calcmode="lin" valueType="num">
                                      <p:cBhvr>
                                        <p:cTn id="13"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0" grpId="0" animBg="1"/>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904843"/>
            <a:ext cx="8748464" cy="709391"/>
          </a:xfrm>
        </p:spPr>
        <p:txBody>
          <a:bodyPr/>
          <a:lstStyle/>
          <a:p>
            <a:pPr lvl="1" algn="r"/>
            <a:r>
              <a:rPr lang="fr-FR" sz="4000" dirty="0" smtClean="0">
                <a:solidFill>
                  <a:schemeClr val="accent4"/>
                </a:solidFill>
                <a:effectLst>
                  <a:outerShdw blurRad="38100" dist="38100" dir="2700000" algn="tl">
                    <a:srgbClr val="000000">
                      <a:alpha val="43137"/>
                    </a:srgbClr>
                  </a:outerShdw>
                </a:effectLst>
                <a:latin typeface="Calibri" pitchFamily="34" charset="0"/>
                <a:ea typeface="+mj-ea"/>
                <a:cs typeface="Calibri" pitchFamily="34" charset="0"/>
              </a:rPr>
              <a:t>Les règles d’activation</a:t>
            </a:r>
            <a:endParaRPr lang="fr-FR" sz="4800" dirty="0">
              <a:solidFill>
                <a:schemeClr val="accent4"/>
              </a:solidFill>
            </a:endParaRPr>
          </a:p>
        </p:txBody>
      </p:sp>
      <p:sp>
        <p:nvSpPr>
          <p:cNvPr id="3" name="Espace réservé du texte 2"/>
          <p:cNvSpPr>
            <a:spLocks noGrp="1"/>
          </p:cNvSpPr>
          <p:nvPr>
            <p:ph type="body" idx="1"/>
          </p:nvPr>
        </p:nvSpPr>
        <p:spPr/>
        <p:txBody>
          <a:bodyPr/>
          <a:lstStyle/>
          <a:p>
            <a:r>
              <a:rPr lang="fr-FR" dirty="0" smtClean="0"/>
              <a:t>ACTIVATION V2</a:t>
            </a:r>
            <a:endParaRPr lang="fr-FR" dirty="0"/>
          </a:p>
        </p:txBody>
      </p:sp>
      <p:sp>
        <p:nvSpPr>
          <p:cNvPr id="4" name="Espace réservé de la date 3"/>
          <p:cNvSpPr>
            <a:spLocks noGrp="1"/>
          </p:cNvSpPr>
          <p:nvPr>
            <p:ph type="dt" sz="half" idx="10"/>
          </p:nvPr>
        </p:nvSpPr>
        <p:spPr/>
        <p:txBody>
          <a:bodyPr/>
          <a:lstStyle/>
          <a:p>
            <a:fld id="{F5DB5599-0FBB-4A25-8D17-C5D0CBD3391B}"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23</a:t>
            </a:fld>
            <a:endParaRPr lang="fr-FR" dirty="0"/>
          </a:p>
        </p:txBody>
      </p:sp>
    </p:spTree>
    <p:extLst>
      <p:ext uri="{BB962C8B-B14F-4D97-AF65-F5344CB8AC3E}">
        <p14:creationId xmlns:p14="http://schemas.microsoft.com/office/powerpoint/2010/main" val="194377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24</a:t>
            </a:fld>
            <a:endParaRPr lang="fr-FR" dirty="0"/>
          </a:p>
        </p:txBody>
      </p:sp>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rot="16200000">
            <a:off x="575556" y="1952836"/>
            <a:ext cx="424847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rot="16200000">
            <a:off x="4842908" y="2492894"/>
            <a:ext cx="4169774" cy="3240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2483768" y="980728"/>
            <a:ext cx="4824536"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bwMode="auto">
          <a:xfrm>
            <a:off x="6372200" y="980728"/>
            <a:ext cx="1080120" cy="36004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22" name="Titre 1"/>
          <p:cNvSpPr>
            <a:spLocks noGrp="1"/>
          </p:cNvSpPr>
          <p:nvPr>
            <p:ph type="title"/>
          </p:nvPr>
        </p:nvSpPr>
        <p:spPr>
          <a:xfrm>
            <a:off x="432000" y="116632"/>
            <a:ext cx="7961142" cy="716806"/>
          </a:xfrm>
        </p:spPr>
        <p:txBody>
          <a:bodyPr/>
          <a:lstStyle/>
          <a:p>
            <a:r>
              <a:rPr lang="fr-FR" dirty="0" smtClean="0"/>
              <a:t>Activation V2 : zoom sur les moins de 26 ans </a:t>
            </a:r>
            <a:endParaRPr lang="fr-FR" dirty="0"/>
          </a:p>
        </p:txBody>
      </p:sp>
      <p:pic>
        <p:nvPicPr>
          <p:cNvPr id="23" name="Picture 15" descr="C:\Users\etiennette.savart\Documents\10-BPCE\Divers\Pictos 3D\Nouveau\shutterstock_75279121.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185022" y="6214290"/>
            <a:ext cx="3807168" cy="288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5796136" y="6219441"/>
            <a:ext cx="1976586" cy="285296"/>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1200" b="1" dirty="0" smtClean="0">
                <a:solidFill>
                  <a:schemeClr val="accent6"/>
                </a:solidFill>
                <a:latin typeface="Arial" charset="0"/>
              </a:rPr>
              <a:t>2. Sur 12 mois glissants</a:t>
            </a:r>
            <a:endParaRPr kumimoji="0" lang="fr-FR" sz="1200" b="1" i="0" u="none" strike="noStrike" cap="none" normalizeH="0" baseline="0" dirty="0" smtClean="0">
              <a:ln>
                <a:noFill/>
              </a:ln>
              <a:solidFill>
                <a:schemeClr val="accent6"/>
              </a:solidFill>
              <a:effectLst/>
              <a:latin typeface="Arial" charset="0"/>
            </a:endParaRPr>
          </a:p>
        </p:txBody>
      </p:sp>
      <p:pic>
        <p:nvPicPr>
          <p:cNvPr id="102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5413" t="49513" r="25797" b="13750"/>
          <a:stretch/>
        </p:blipFill>
        <p:spPr bwMode="auto">
          <a:xfrm>
            <a:off x="260603" y="2420888"/>
            <a:ext cx="4671437" cy="268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61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116E43D4-C2C1-4A55-8326-32D329C930B0}" type="datetime1">
              <a:rPr lang="fr-FR" smtClean="0"/>
              <a:pPr/>
              <a:t>13/05/2016</a:t>
            </a:fld>
            <a:endParaRPr lang="fr-FR" dirty="0"/>
          </a:p>
        </p:txBody>
      </p:sp>
      <p:sp>
        <p:nvSpPr>
          <p:cNvPr id="4" name="Espace réservé du pied de page 3"/>
          <p:cNvSpPr>
            <a:spLocks noGrp="1"/>
          </p:cNvSpPr>
          <p:nvPr>
            <p:ph type="ftr" sz="quarter" idx="11"/>
          </p:nvPr>
        </p:nvSpPr>
        <p:spPr/>
        <p:txBody>
          <a:bodyPr/>
          <a:lstStyle/>
          <a:p>
            <a:r>
              <a:rPr lang="fr-FR" dirty="0" smtClean="0"/>
              <a:t>ACTIVATION V2</a:t>
            </a:r>
            <a:endParaRPr lang="fr-FR" dirty="0"/>
          </a:p>
        </p:txBody>
      </p:sp>
      <p:sp>
        <p:nvSpPr>
          <p:cNvPr id="5" name="Espace réservé du numéro de diapositive 4"/>
          <p:cNvSpPr>
            <a:spLocks noGrp="1"/>
          </p:cNvSpPr>
          <p:nvPr>
            <p:ph type="sldNum" sz="quarter" idx="12"/>
          </p:nvPr>
        </p:nvSpPr>
        <p:spPr/>
        <p:txBody>
          <a:bodyPr/>
          <a:lstStyle/>
          <a:p>
            <a:fld id="{86B257AB-C205-44D8-A692-197AD412B82A}" type="slidenum">
              <a:rPr lang="fr-FR" smtClean="0"/>
              <a:pPr/>
              <a:t>25</a:t>
            </a:fld>
            <a:endParaRPr lang="fr-FR" dirty="0"/>
          </a:p>
        </p:txBody>
      </p:sp>
      <p:pic>
        <p:nvPicPr>
          <p:cNvPr id="3074"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rot="16200000">
            <a:off x="1986609" y="429707"/>
            <a:ext cx="5328600" cy="6430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1167644" y="1016329"/>
            <a:ext cx="1944216" cy="622108"/>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1" name="Rectangle 10"/>
          <p:cNvSpPr/>
          <p:nvPr/>
        </p:nvSpPr>
        <p:spPr bwMode="auto">
          <a:xfrm>
            <a:off x="6280212" y="1029705"/>
            <a:ext cx="1728192" cy="93611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4" name="Rectangle 13"/>
          <p:cNvSpPr/>
          <p:nvPr/>
        </p:nvSpPr>
        <p:spPr bwMode="auto">
          <a:xfrm>
            <a:off x="6306833" y="2924944"/>
            <a:ext cx="932505" cy="1050407"/>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2" name="Rectangle 11"/>
          <p:cNvSpPr/>
          <p:nvPr/>
        </p:nvSpPr>
        <p:spPr bwMode="auto">
          <a:xfrm>
            <a:off x="1435598" y="5805263"/>
            <a:ext cx="3215311" cy="476439"/>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7" name="Rectangle 16"/>
          <p:cNvSpPr/>
          <p:nvPr/>
        </p:nvSpPr>
        <p:spPr bwMode="auto">
          <a:xfrm>
            <a:off x="4770634" y="5644917"/>
            <a:ext cx="3401766" cy="710717"/>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cxnSp>
        <p:nvCxnSpPr>
          <p:cNvPr id="16" name="Connecteur droit 15"/>
          <p:cNvCxnSpPr/>
          <p:nvPr/>
        </p:nvCxnSpPr>
        <p:spPr bwMode="auto">
          <a:xfrm>
            <a:off x="256352" y="6304238"/>
            <a:ext cx="8887648" cy="508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2" name="Rectangle 21"/>
          <p:cNvSpPr/>
          <p:nvPr/>
        </p:nvSpPr>
        <p:spPr bwMode="auto">
          <a:xfrm>
            <a:off x="256352" y="2914906"/>
            <a:ext cx="2087444" cy="21602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dirty="0" smtClean="0">
                <a:ln>
                  <a:noFill/>
                </a:ln>
                <a:solidFill>
                  <a:schemeClr val="tx1">
                    <a:lumMod val="50000"/>
                  </a:schemeClr>
                </a:solidFill>
                <a:effectLst/>
                <a:latin typeface="Arial" charset="0"/>
              </a:rPr>
              <a:t>3. Sur 12 mois glissants</a:t>
            </a:r>
          </a:p>
        </p:txBody>
      </p:sp>
      <p:sp>
        <p:nvSpPr>
          <p:cNvPr id="20" name="Titre 1"/>
          <p:cNvSpPr>
            <a:spLocks noGrp="1"/>
          </p:cNvSpPr>
          <p:nvPr>
            <p:ph type="title"/>
          </p:nvPr>
        </p:nvSpPr>
        <p:spPr>
          <a:xfrm>
            <a:off x="432000" y="116632"/>
            <a:ext cx="7961142" cy="716806"/>
          </a:xfrm>
        </p:spPr>
        <p:txBody>
          <a:bodyPr/>
          <a:lstStyle/>
          <a:p>
            <a:r>
              <a:rPr lang="fr-FR" dirty="0" smtClean="0"/>
              <a:t>Activation V2 : zoom sur les 26 ans et plus </a:t>
            </a:r>
            <a:endParaRPr lang="fr-FR" dirty="0"/>
          </a:p>
        </p:txBody>
      </p:sp>
      <p:pic>
        <p:nvPicPr>
          <p:cNvPr id="21" name="Picture 15" descr="C:\Users\etiennette.savart\Documents\10-BPCE\Divers\Pictos 3D\Nouveau\shutterstock_7527912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11527" y="5355"/>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bwMode="auto">
          <a:xfrm>
            <a:off x="256352" y="3140968"/>
            <a:ext cx="2087444" cy="21602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1200" b="1" dirty="0">
                <a:solidFill>
                  <a:schemeClr val="tx1">
                    <a:lumMod val="50000"/>
                  </a:schemeClr>
                </a:solidFill>
                <a:latin typeface="Arial" charset="0"/>
              </a:rPr>
              <a:t>2</a:t>
            </a:r>
            <a:r>
              <a:rPr kumimoji="0" lang="fr-FR" sz="1200" b="1" i="0" u="none" strike="noStrike" cap="none" normalizeH="0" baseline="0" dirty="0" smtClean="0">
                <a:ln>
                  <a:noFill/>
                </a:ln>
                <a:solidFill>
                  <a:schemeClr val="tx1">
                    <a:lumMod val="50000"/>
                  </a:schemeClr>
                </a:solidFill>
                <a:effectLst/>
                <a:latin typeface="Arial" charset="0"/>
              </a:rPr>
              <a:t>. Sur 12 mois glissants</a:t>
            </a:r>
          </a:p>
        </p:txBody>
      </p:sp>
    </p:spTree>
    <p:extLst>
      <p:ext uri="{BB962C8B-B14F-4D97-AF65-F5344CB8AC3E}">
        <p14:creationId xmlns:p14="http://schemas.microsoft.com/office/powerpoint/2010/main" val="140908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grpId="0" nodeType="clickEffect">
                                  <p:stCondLst>
                                    <p:cond delay="0"/>
                                  </p:stCondLst>
                                  <p:childTnLst>
                                    <p:animEffect transition="out" filter="wipe(down)">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0" nodeType="clickEffect">
                                  <p:stCondLst>
                                    <p:cond delay="0"/>
                                  </p:stCondLst>
                                  <p:childTnLst>
                                    <p:animEffect transition="out" filter="wipe(down)">
                                      <p:cBhvr>
                                        <p:cTn id="19" dur="500"/>
                                        <p:tgtEl>
                                          <p:spTgt spid="14"/>
                                        </p:tgtEl>
                                      </p:cBhvr>
                                    </p:animEffect>
                                    <p:set>
                                      <p:cBhvr>
                                        <p:cTn id="20" dur="1" fill="hold">
                                          <p:stCondLst>
                                            <p:cond delay="499"/>
                                          </p:stCondLst>
                                        </p:cTn>
                                        <p:tgtEl>
                                          <p:spTgt spid="1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xit" presetSubtype="4" fill="hold" grpId="0" nodeType="clickEffect">
                                  <p:stCondLst>
                                    <p:cond delay="0"/>
                                  </p:stCondLst>
                                  <p:childTnLst>
                                    <p:animEffect transition="out" filter="wipe(down)">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2" grpId="0" animBg="1"/>
      <p:bldP spid="17" grpId="0" animBg="1"/>
      <p:bldP spid="22" grpId="0" animBg="1"/>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Activation V2 : l’arbre détaillé</a:t>
            </a:r>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solidFill>
                  <a:srgbClr val="656565"/>
                </a:solidFill>
              </a:rPr>
              <a:pPr/>
              <a:t>13/05/2016</a:t>
            </a:fld>
            <a:endParaRPr lang="fr-FR" dirty="0">
              <a:solidFill>
                <a:srgbClr val="656565"/>
              </a:solidFill>
            </a:endParaRPr>
          </a:p>
        </p:txBody>
      </p:sp>
      <p:sp>
        <p:nvSpPr>
          <p:cNvPr id="5" name="Espace réservé du pied de page 4"/>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26</a:t>
            </a:fld>
            <a:endParaRPr lang="fr-FR" dirty="0">
              <a:solidFill>
                <a:srgbClr val="656565"/>
              </a:solidFill>
            </a:endParaRPr>
          </a:p>
        </p:txBody>
      </p:sp>
      <p:pic>
        <p:nvPicPr>
          <p:cNvPr id="8" name="Picture 15" descr="C:\Users\etiennette.savart\Documents\10-BPCE\Divers\Pictos 3D\Nouveau\shutterstock_7527912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11527" y="77363"/>
            <a:ext cx="1032473" cy="83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e 18"/>
          <p:cNvGrpSpPr/>
          <p:nvPr/>
        </p:nvGrpSpPr>
        <p:grpSpPr>
          <a:xfrm>
            <a:off x="323528" y="1052736"/>
            <a:ext cx="8610910" cy="5112568"/>
            <a:chOff x="323528" y="1052736"/>
            <a:chExt cx="8610910" cy="5112568"/>
          </a:xfrm>
        </p:grpSpPr>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23528" y="1052736"/>
              <a:ext cx="8610910"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Connecteur droit 6"/>
            <p:cNvCxnSpPr/>
            <p:nvPr/>
          </p:nvCxnSpPr>
          <p:spPr bwMode="auto">
            <a:xfrm flipH="1">
              <a:off x="808976" y="3555360"/>
              <a:ext cx="50616" cy="36004"/>
            </a:xfrm>
            <a:prstGeom prst="line">
              <a:avLst/>
            </a:prstGeom>
            <a:solidFill>
              <a:schemeClr val="accent1"/>
            </a:solidFill>
            <a:ln w="12700" cap="flat" cmpd="sng" algn="ctr">
              <a:solidFill>
                <a:schemeClr val="accent6"/>
              </a:solidFill>
              <a:prstDash val="solid"/>
              <a:round/>
              <a:headEnd type="none" w="med" len="med"/>
              <a:tailEnd type="none" w="med" len="med"/>
            </a:ln>
            <a:effectLst/>
          </p:spPr>
        </p:cxnSp>
        <p:pic>
          <p:nvPicPr>
            <p:cNvPr id="1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67544" y="3773036"/>
              <a:ext cx="900000" cy="318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 name="Rectangle 12"/>
          <p:cNvSpPr/>
          <p:nvPr/>
        </p:nvSpPr>
        <p:spPr bwMode="auto">
          <a:xfrm>
            <a:off x="5580112" y="5805264"/>
            <a:ext cx="3096344" cy="18002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800" b="1" dirty="0">
                <a:solidFill>
                  <a:schemeClr val="tx1">
                    <a:lumMod val="50000"/>
                  </a:schemeClr>
                </a:solidFill>
                <a:latin typeface="Arial" charset="0"/>
              </a:rPr>
              <a:t>2</a:t>
            </a:r>
            <a:r>
              <a:rPr kumimoji="0" lang="fr-FR" sz="800" b="1" i="0" u="none" strike="noStrike" cap="none" normalizeH="0" baseline="0" dirty="0" smtClean="0">
                <a:ln>
                  <a:noFill/>
                </a:ln>
                <a:solidFill>
                  <a:schemeClr val="tx1">
                    <a:lumMod val="50000"/>
                  </a:schemeClr>
                </a:solidFill>
                <a:effectLst/>
                <a:latin typeface="Arial" charset="0"/>
              </a:rPr>
              <a:t>. Sur 12 mois glissants</a:t>
            </a:r>
            <a:r>
              <a:rPr kumimoji="0" lang="fr-FR" sz="800" b="1" i="0" u="none" strike="noStrike" cap="none" normalizeH="0" dirty="0" smtClean="0">
                <a:ln>
                  <a:noFill/>
                </a:ln>
                <a:solidFill>
                  <a:schemeClr val="tx1">
                    <a:lumMod val="50000"/>
                  </a:schemeClr>
                </a:solidFill>
                <a:effectLst/>
                <a:latin typeface="Arial" charset="0"/>
              </a:rPr>
              <a:t> ou depuis la date d’arrivée du client </a:t>
            </a:r>
            <a:endParaRPr kumimoji="0" lang="fr-FR" sz="800" b="1" i="0" u="none" strike="noStrike" cap="none" normalizeH="0" baseline="0" dirty="0" smtClean="0">
              <a:ln>
                <a:noFill/>
              </a:ln>
              <a:solidFill>
                <a:schemeClr val="tx1">
                  <a:lumMod val="50000"/>
                </a:schemeClr>
              </a:solidFill>
              <a:effectLst/>
              <a:latin typeface="Arial" charset="0"/>
            </a:endParaRPr>
          </a:p>
        </p:txBody>
      </p:sp>
      <p:pic>
        <p:nvPicPr>
          <p:cNvPr id="1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5413" t="49513" r="25797" b="13750"/>
          <a:stretch/>
        </p:blipFill>
        <p:spPr bwMode="auto">
          <a:xfrm>
            <a:off x="260604" y="2564904"/>
            <a:ext cx="2583204" cy="2160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496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597099"/>
            <a:ext cx="8748464" cy="1324880"/>
          </a:xfrm>
        </p:spPr>
        <p:txBody>
          <a:bodyPr/>
          <a:lstStyle/>
          <a:p>
            <a:pPr lvl="1" algn="r"/>
            <a:r>
              <a:rPr lang="fr-FR" sz="4000" dirty="0" smtClean="0">
                <a:solidFill>
                  <a:schemeClr val="accent4"/>
                </a:solidFill>
                <a:effectLst>
                  <a:outerShdw blurRad="38100" dist="38100" dir="2700000" algn="tl">
                    <a:srgbClr val="000000">
                      <a:alpha val="43137"/>
                    </a:srgbClr>
                  </a:outerShdw>
                </a:effectLst>
                <a:latin typeface="Calibri" pitchFamily="34" charset="0"/>
                <a:ea typeface="+mj-ea"/>
                <a:cs typeface="Calibri" pitchFamily="34" charset="0"/>
              </a:rPr>
              <a:t>Activation V2 et </a:t>
            </a:r>
            <a:br>
              <a:rPr lang="fr-FR" sz="4000" dirty="0" smtClean="0">
                <a:solidFill>
                  <a:schemeClr val="accent4"/>
                </a:solidFill>
                <a:effectLst>
                  <a:outerShdw blurRad="38100" dist="38100" dir="2700000" algn="tl">
                    <a:srgbClr val="000000">
                      <a:alpha val="43137"/>
                    </a:srgbClr>
                  </a:outerShdw>
                </a:effectLst>
                <a:latin typeface="Calibri" pitchFamily="34" charset="0"/>
                <a:ea typeface="+mj-ea"/>
                <a:cs typeface="Calibri" pitchFamily="34" charset="0"/>
              </a:rPr>
            </a:br>
            <a:r>
              <a:rPr lang="fr-FR" sz="4000" dirty="0" smtClean="0">
                <a:solidFill>
                  <a:schemeClr val="accent4"/>
                </a:solidFill>
                <a:effectLst>
                  <a:outerShdw blurRad="38100" dist="38100" dir="2700000" algn="tl">
                    <a:srgbClr val="000000">
                      <a:alpha val="43137"/>
                    </a:srgbClr>
                  </a:outerShdw>
                </a:effectLst>
                <a:latin typeface="Calibri" pitchFamily="34" charset="0"/>
                <a:ea typeface="+mj-ea"/>
                <a:cs typeface="Calibri" pitchFamily="34" charset="0"/>
              </a:rPr>
              <a:t>la stratégie commerciale</a:t>
            </a:r>
            <a:endParaRPr lang="fr-FR" sz="4800" dirty="0">
              <a:solidFill>
                <a:schemeClr val="accent4"/>
              </a:solidFill>
            </a:endParaRPr>
          </a:p>
        </p:txBody>
      </p:sp>
      <p:sp>
        <p:nvSpPr>
          <p:cNvPr id="3" name="Espace réservé du texte 2"/>
          <p:cNvSpPr>
            <a:spLocks noGrp="1"/>
          </p:cNvSpPr>
          <p:nvPr>
            <p:ph type="body" idx="1"/>
          </p:nvPr>
        </p:nvSpPr>
        <p:spPr/>
        <p:txBody>
          <a:bodyPr/>
          <a:lstStyle/>
          <a:p>
            <a:r>
              <a:rPr lang="fr-FR" dirty="0" smtClean="0"/>
              <a:t>ACTIVATION V2</a:t>
            </a:r>
            <a:endParaRPr lang="fr-FR" dirty="0"/>
          </a:p>
        </p:txBody>
      </p:sp>
      <p:sp>
        <p:nvSpPr>
          <p:cNvPr id="4" name="Espace réservé de la date 3"/>
          <p:cNvSpPr>
            <a:spLocks noGrp="1"/>
          </p:cNvSpPr>
          <p:nvPr>
            <p:ph type="dt" sz="half" idx="10"/>
          </p:nvPr>
        </p:nvSpPr>
        <p:spPr/>
        <p:txBody>
          <a:bodyPr/>
          <a:lstStyle/>
          <a:p>
            <a:fld id="{F5DB5599-0FBB-4A25-8D17-C5D0CBD3391B}"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27</a:t>
            </a:fld>
            <a:endParaRPr lang="fr-FR" dirty="0"/>
          </a:p>
        </p:txBody>
      </p:sp>
    </p:spTree>
    <p:extLst>
      <p:ext uri="{BB962C8B-B14F-4D97-AF65-F5344CB8AC3E}">
        <p14:creationId xmlns:p14="http://schemas.microsoft.com/office/powerpoint/2010/main" val="10239528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noChangeArrowheads="1"/>
          </p:cNvSpPr>
          <p:nvPr/>
        </p:nvSpPr>
        <p:spPr bwMode="auto">
          <a:xfrm>
            <a:off x="229840" y="1743612"/>
            <a:ext cx="1711139" cy="826889"/>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a:solidFill>
                  <a:srgbClr val="FFFFFF"/>
                </a:solidFill>
                <a:latin typeface="Calibri" pitchFamily="34" charset="0"/>
                <a:cs typeface="Calibri" pitchFamily="34" charset="0"/>
              </a:rPr>
              <a:t>BANCARISES PRINCIPAUX</a:t>
            </a:r>
          </a:p>
        </p:txBody>
      </p:sp>
      <p:sp>
        <p:nvSpPr>
          <p:cNvPr id="17" name="Rectangle 14"/>
          <p:cNvSpPr>
            <a:spLocks noChangeArrowheads="1"/>
          </p:cNvSpPr>
          <p:nvPr/>
        </p:nvSpPr>
        <p:spPr bwMode="auto">
          <a:xfrm>
            <a:off x="225716" y="2753601"/>
            <a:ext cx="1681989" cy="819416"/>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a:solidFill>
                  <a:srgbClr val="FFFFFF"/>
                </a:solidFill>
                <a:latin typeface="Calibri" pitchFamily="34" charset="0"/>
                <a:cs typeface="Calibri" pitchFamily="34" charset="0"/>
              </a:rPr>
              <a:t>DISTANCIES</a:t>
            </a:r>
          </a:p>
        </p:txBody>
      </p:sp>
      <p:sp>
        <p:nvSpPr>
          <p:cNvPr id="16" name="Rectangle 9"/>
          <p:cNvSpPr>
            <a:spLocks noChangeArrowheads="1"/>
          </p:cNvSpPr>
          <p:nvPr/>
        </p:nvSpPr>
        <p:spPr bwMode="auto">
          <a:xfrm>
            <a:off x="220251" y="3773513"/>
            <a:ext cx="1703428" cy="843179"/>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JEUNES</a:t>
            </a:r>
          </a:p>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ADULTES </a:t>
            </a:r>
            <a:endParaRPr lang="fr-FR" sz="2200" b="1" dirty="0">
              <a:solidFill>
                <a:srgbClr val="FFFFFF"/>
              </a:solidFill>
              <a:latin typeface="Calibri" pitchFamily="34" charset="0"/>
              <a:cs typeface="Calibri" pitchFamily="34" charset="0"/>
            </a:endParaRPr>
          </a:p>
        </p:txBody>
      </p:sp>
      <p:sp>
        <p:nvSpPr>
          <p:cNvPr id="18" name="Rectangle 17"/>
          <p:cNvSpPr/>
          <p:nvPr/>
        </p:nvSpPr>
        <p:spPr>
          <a:xfrm>
            <a:off x="2411759" y="1772335"/>
            <a:ext cx="6336705" cy="2844357"/>
          </a:xfrm>
          <a:prstGeom prst="rect">
            <a:avLst/>
          </a:prstGeom>
          <a:ln/>
        </p:spPr>
        <p:style>
          <a:lnRef idx="0">
            <a:schemeClr val="accent1"/>
          </a:lnRef>
          <a:fillRef idx="3">
            <a:schemeClr val="accent1"/>
          </a:fillRef>
          <a:effectRef idx="3">
            <a:schemeClr val="accent1"/>
          </a:effectRef>
          <a:fontRef idx="minor">
            <a:schemeClr val="lt1"/>
          </a:fontRef>
        </p:style>
        <p:txBody>
          <a:bodyPr wrap="square" anchor="ctr" anchorCtr="1">
            <a:noAutofit/>
          </a:bodyPr>
          <a:lstStyle/>
          <a:p>
            <a:pPr lvl="0" algn="ctr" eaLnBrk="0" hangingPunct="0">
              <a:defRPr/>
            </a:pPr>
            <a:r>
              <a:rPr lang="fr-FR" sz="2200" b="1" kern="0" dirty="0" smtClean="0">
                <a:solidFill>
                  <a:srgbClr val="C00000"/>
                </a:solidFill>
                <a:latin typeface="Calibri" pitchFamily="34" charset="0"/>
                <a:cs typeface="Calibri" pitchFamily="34" charset="0"/>
              </a:rPr>
              <a:t>Une approche commerciale globale pour développer l’équipement de notre fonds de commerce sur nos 5 univers de besoin</a:t>
            </a:r>
            <a:endParaRPr lang="fr-FR" sz="2200" b="1" kern="0" dirty="0">
              <a:solidFill>
                <a:srgbClr val="C00000"/>
              </a:solidFill>
              <a:latin typeface="Calibri" pitchFamily="34" charset="0"/>
              <a:cs typeface="Calibri" pitchFamily="34" charset="0"/>
            </a:endParaRPr>
          </a:p>
        </p:txBody>
      </p:sp>
      <p:sp>
        <p:nvSpPr>
          <p:cNvPr id="2" name="Espace réservé de la date 1"/>
          <p:cNvSpPr>
            <a:spLocks noGrp="1"/>
          </p:cNvSpPr>
          <p:nvPr>
            <p:ph type="dt" sz="half" idx="10"/>
          </p:nvPr>
        </p:nvSpPr>
        <p:spPr/>
        <p:txBody>
          <a:bodyPr/>
          <a:lstStyle/>
          <a:p>
            <a:fld id="{F23DCEB6-7603-4B3C-87DC-7E4BAF6AC699}" type="datetime1">
              <a:rPr lang="fr-FR" smtClean="0"/>
              <a:pPr/>
              <a:t>13/05/2016</a:t>
            </a:fld>
            <a:endParaRPr lang="fr-FR" dirty="0"/>
          </a:p>
        </p:txBody>
      </p:sp>
      <p:sp>
        <p:nvSpPr>
          <p:cNvPr id="3" name="Espace réservé du pied de page 2"/>
          <p:cNvSpPr>
            <a:spLocks noGrp="1"/>
          </p:cNvSpPr>
          <p:nvPr>
            <p:ph type="ftr" sz="quarter" idx="11"/>
          </p:nvPr>
        </p:nvSpPr>
        <p:spPr/>
        <p:txBody>
          <a:bodyPr/>
          <a:lstStyle/>
          <a:p>
            <a:r>
              <a:rPr lang="fr-FR" dirty="0" smtClean="0"/>
              <a:t>ACTIVATION V2</a:t>
            </a:r>
            <a:endParaRPr lang="fr-FR" dirty="0"/>
          </a:p>
        </p:txBody>
      </p:sp>
      <p:sp>
        <p:nvSpPr>
          <p:cNvPr id="4" name="Espace réservé du numéro de diapositive 3"/>
          <p:cNvSpPr>
            <a:spLocks noGrp="1"/>
          </p:cNvSpPr>
          <p:nvPr>
            <p:ph type="sldNum" sz="quarter" idx="12"/>
          </p:nvPr>
        </p:nvSpPr>
        <p:spPr>
          <a:xfrm>
            <a:off x="154731" y="6496498"/>
            <a:ext cx="600845" cy="316878"/>
          </a:xfrm>
        </p:spPr>
        <p:txBody>
          <a:bodyPr/>
          <a:lstStyle/>
          <a:p>
            <a:fld id="{86B257AB-C205-44D8-A692-197AD412B82A}" type="slidenum">
              <a:rPr lang="fr-FR" smtClean="0"/>
              <a:pPr/>
              <a:t>28</a:t>
            </a:fld>
            <a:endParaRPr lang="fr-FR" dirty="0"/>
          </a:p>
        </p:txBody>
      </p:sp>
      <p:sp>
        <p:nvSpPr>
          <p:cNvPr id="22" name="Rectangle 9"/>
          <p:cNvSpPr>
            <a:spLocks noChangeArrowheads="1"/>
          </p:cNvSpPr>
          <p:nvPr/>
        </p:nvSpPr>
        <p:spPr bwMode="auto">
          <a:xfrm>
            <a:off x="225164" y="4818029"/>
            <a:ext cx="1682540" cy="788682"/>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ENFANTS</a:t>
            </a:r>
            <a:endParaRPr lang="fr-FR" sz="2200" b="1" dirty="0">
              <a:solidFill>
                <a:srgbClr val="FFFFFF"/>
              </a:solidFill>
              <a:latin typeface="Calibri" pitchFamily="34" charset="0"/>
              <a:cs typeface="Calibri" pitchFamily="34" charset="0"/>
            </a:endParaRPr>
          </a:p>
        </p:txBody>
      </p:sp>
      <p:sp>
        <p:nvSpPr>
          <p:cNvPr id="23" name="Rectangle 22"/>
          <p:cNvSpPr>
            <a:spLocks noChangeArrowheads="1"/>
          </p:cNvSpPr>
          <p:nvPr/>
        </p:nvSpPr>
        <p:spPr bwMode="auto">
          <a:xfrm>
            <a:off x="2411759" y="4818029"/>
            <a:ext cx="6336705" cy="78868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indent="1588" algn="ctr" eaLnBrk="0" hangingPunct="0">
              <a:spcBef>
                <a:spcPct val="40000"/>
              </a:spcBef>
              <a:buClr>
                <a:srgbClr val="E6001A"/>
              </a:buClr>
              <a:buSzPct val="80000"/>
              <a:defRPr/>
            </a:pPr>
            <a:endParaRPr lang="fr-FR" sz="2400" b="1" dirty="0" smtClean="0">
              <a:solidFill>
                <a:schemeClr val="accent4"/>
              </a:solidFill>
              <a:latin typeface="Calibri" pitchFamily="34" charset="0"/>
              <a:cs typeface="Calibri" pitchFamily="34" charset="0"/>
            </a:endParaRPr>
          </a:p>
          <a:p>
            <a:pPr algn="ctr"/>
            <a:r>
              <a:rPr lang="fr-FR" sz="2400" b="1" dirty="0">
                <a:solidFill>
                  <a:schemeClr val="accent4"/>
                </a:solidFill>
                <a:latin typeface="Calibri" pitchFamily="34" charset="0"/>
                <a:cs typeface="Calibri" pitchFamily="34" charset="0"/>
              </a:rPr>
              <a:t>Compenser la baisse de </a:t>
            </a:r>
            <a:r>
              <a:rPr lang="fr-FR" sz="2400" b="1" dirty="0" smtClean="0">
                <a:solidFill>
                  <a:schemeClr val="accent4"/>
                </a:solidFill>
                <a:latin typeface="Calibri" pitchFamily="34" charset="0"/>
                <a:cs typeface="Calibri" pitchFamily="34" charset="0"/>
              </a:rPr>
              <a:t>conquête </a:t>
            </a:r>
            <a:r>
              <a:rPr lang="fr-FR" sz="2400" b="1" dirty="0">
                <a:solidFill>
                  <a:schemeClr val="accent4"/>
                </a:solidFill>
                <a:latin typeface="Calibri" pitchFamily="34" charset="0"/>
                <a:cs typeface="Calibri" pitchFamily="34" charset="0"/>
              </a:rPr>
              <a:t>à la naissance en activant notre politique famille</a:t>
            </a:r>
          </a:p>
          <a:p>
            <a:pPr indent="1588">
              <a:spcBef>
                <a:spcPct val="40000"/>
              </a:spcBef>
              <a:buClr>
                <a:srgbClr val="E6001A"/>
              </a:buClr>
              <a:buSzPct val="80000"/>
              <a:defRPr/>
            </a:pPr>
            <a:endParaRPr lang="fr-FR" sz="2400" b="1" dirty="0">
              <a:solidFill>
                <a:schemeClr val="accent4"/>
              </a:solidFill>
              <a:latin typeface="Calibri" pitchFamily="34" charset="0"/>
              <a:cs typeface="Calibri" pitchFamily="34" charset="0"/>
            </a:endParaRPr>
          </a:p>
        </p:txBody>
      </p:sp>
      <p:sp>
        <p:nvSpPr>
          <p:cNvPr id="24" name="Titre 1"/>
          <p:cNvSpPr>
            <a:spLocks noGrp="1"/>
          </p:cNvSpPr>
          <p:nvPr>
            <p:ph type="title"/>
          </p:nvPr>
        </p:nvSpPr>
        <p:spPr>
          <a:xfrm>
            <a:off x="432000" y="116632"/>
            <a:ext cx="7961142" cy="716806"/>
          </a:xfrm>
        </p:spPr>
        <p:txBody>
          <a:bodyPr/>
          <a:lstStyle/>
          <a:p>
            <a:r>
              <a:rPr lang="fr-FR" dirty="0" smtClean="0"/>
              <a:t>Activation V2 : les axes de développement</a:t>
            </a:r>
            <a:endParaRPr lang="fr-FR" dirty="0"/>
          </a:p>
        </p:txBody>
      </p:sp>
    </p:spTree>
    <p:extLst>
      <p:ext uri="{BB962C8B-B14F-4D97-AF65-F5344CB8AC3E}">
        <p14:creationId xmlns:p14="http://schemas.microsoft.com/office/powerpoint/2010/main" val="812452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000" fill="hold"/>
                                        <p:tgtEl>
                                          <p:spTgt spid="23"/>
                                        </p:tgtEl>
                                        <p:attrNameLst>
                                          <p:attrName>ppt_w</p:attrName>
                                        </p:attrNameLst>
                                      </p:cBhvr>
                                      <p:tavLst>
                                        <p:tav tm="0">
                                          <p:val>
                                            <p:fltVal val="0"/>
                                          </p:val>
                                        </p:tav>
                                        <p:tav tm="100000">
                                          <p:val>
                                            <p:strVal val="#ppt_w"/>
                                          </p:val>
                                        </p:tav>
                                      </p:tavLst>
                                    </p:anim>
                                    <p:anim calcmode="lin" valueType="num">
                                      <p:cBhvr>
                                        <p:cTn id="39" dur="1000" fill="hold"/>
                                        <p:tgtEl>
                                          <p:spTgt spid="23"/>
                                        </p:tgtEl>
                                        <p:attrNameLst>
                                          <p:attrName>ppt_h</p:attrName>
                                        </p:attrNameLst>
                                      </p:cBhvr>
                                      <p:tavLst>
                                        <p:tav tm="0">
                                          <p:val>
                                            <p:fltVal val="0"/>
                                          </p:val>
                                        </p:tav>
                                        <p:tav tm="100000">
                                          <p:val>
                                            <p:strVal val="#ppt_h"/>
                                          </p:val>
                                        </p:tav>
                                      </p:tavLst>
                                    </p:anim>
                                    <p:anim calcmode="lin" valueType="num">
                                      <p:cBhvr>
                                        <p:cTn id="40" dur="1000" fill="hold"/>
                                        <p:tgtEl>
                                          <p:spTgt spid="23"/>
                                        </p:tgtEl>
                                        <p:attrNameLst>
                                          <p:attrName>style.rotation</p:attrName>
                                        </p:attrNameLst>
                                      </p:cBhvr>
                                      <p:tavLst>
                                        <p:tav tm="0">
                                          <p:val>
                                            <p:fltVal val="90"/>
                                          </p:val>
                                        </p:tav>
                                        <p:tav tm="100000">
                                          <p:val>
                                            <p:fltVal val="0"/>
                                          </p:val>
                                        </p:tav>
                                      </p:tavLst>
                                    </p:anim>
                                    <p:animEffect transition="in" filter="fade">
                                      <p:cBhvr>
                                        <p:cTn id="4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6" grpId="0" animBg="1"/>
      <p:bldP spid="18" grpId="0" animBg="1"/>
      <p:bldP spid="22"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noChangeArrowheads="1"/>
          </p:cNvSpPr>
          <p:nvPr/>
        </p:nvSpPr>
        <p:spPr bwMode="auto">
          <a:xfrm>
            <a:off x="35497" y="2821363"/>
            <a:ext cx="1008112" cy="826889"/>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BP</a:t>
            </a:r>
            <a:endParaRPr lang="fr-FR" sz="2200" b="1" dirty="0">
              <a:solidFill>
                <a:srgbClr val="FFFFFF"/>
              </a:solidFill>
              <a:latin typeface="Calibri" pitchFamily="34" charset="0"/>
              <a:cs typeface="Calibri" pitchFamily="34" charset="0"/>
            </a:endParaRPr>
          </a:p>
        </p:txBody>
      </p:sp>
      <p:sp>
        <p:nvSpPr>
          <p:cNvPr id="17" name="Rectangle 14"/>
          <p:cNvSpPr>
            <a:spLocks noChangeArrowheads="1"/>
          </p:cNvSpPr>
          <p:nvPr/>
        </p:nvSpPr>
        <p:spPr bwMode="auto">
          <a:xfrm>
            <a:off x="40961" y="3706386"/>
            <a:ext cx="991537" cy="819416"/>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D</a:t>
            </a:r>
            <a:endParaRPr lang="fr-FR" sz="2200" b="1" dirty="0">
              <a:solidFill>
                <a:srgbClr val="FFFFFF"/>
              </a:solidFill>
              <a:latin typeface="Calibri" pitchFamily="34" charset="0"/>
              <a:cs typeface="Calibri" pitchFamily="34" charset="0"/>
            </a:endParaRPr>
          </a:p>
        </p:txBody>
      </p:sp>
      <p:sp>
        <p:nvSpPr>
          <p:cNvPr id="16" name="Rectangle 9"/>
          <p:cNvSpPr>
            <a:spLocks noChangeArrowheads="1"/>
          </p:cNvSpPr>
          <p:nvPr/>
        </p:nvSpPr>
        <p:spPr bwMode="auto">
          <a:xfrm>
            <a:off x="35496" y="4568622"/>
            <a:ext cx="1004176" cy="843179"/>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J</a:t>
            </a:r>
            <a:endParaRPr lang="fr-FR" sz="2200" b="1" dirty="0">
              <a:solidFill>
                <a:srgbClr val="FFFFFF"/>
              </a:solidFill>
              <a:latin typeface="Calibri" pitchFamily="34" charset="0"/>
              <a:cs typeface="Calibri" pitchFamily="34" charset="0"/>
            </a:endParaRPr>
          </a:p>
        </p:txBody>
      </p:sp>
      <p:sp>
        <p:nvSpPr>
          <p:cNvPr id="2" name="Espace réservé de la date 1"/>
          <p:cNvSpPr>
            <a:spLocks noGrp="1"/>
          </p:cNvSpPr>
          <p:nvPr>
            <p:ph type="dt" sz="half" idx="10"/>
          </p:nvPr>
        </p:nvSpPr>
        <p:spPr/>
        <p:txBody>
          <a:bodyPr/>
          <a:lstStyle/>
          <a:p>
            <a:fld id="{F23DCEB6-7603-4B3C-87DC-7E4BAF6AC699}" type="datetime1">
              <a:rPr lang="fr-FR" smtClean="0"/>
              <a:pPr/>
              <a:t>13/05/2016</a:t>
            </a:fld>
            <a:endParaRPr lang="fr-FR" dirty="0"/>
          </a:p>
        </p:txBody>
      </p:sp>
      <p:sp>
        <p:nvSpPr>
          <p:cNvPr id="3" name="Espace réservé du pied de page 2"/>
          <p:cNvSpPr>
            <a:spLocks noGrp="1"/>
          </p:cNvSpPr>
          <p:nvPr>
            <p:ph type="ftr" sz="quarter" idx="11"/>
          </p:nvPr>
        </p:nvSpPr>
        <p:spPr/>
        <p:txBody>
          <a:bodyPr/>
          <a:lstStyle/>
          <a:p>
            <a:r>
              <a:rPr lang="fr-FR" dirty="0" smtClean="0"/>
              <a:t>ACTIVATION V2</a:t>
            </a:r>
            <a:endParaRPr lang="fr-FR" dirty="0"/>
          </a:p>
        </p:txBody>
      </p:sp>
      <p:sp>
        <p:nvSpPr>
          <p:cNvPr id="4" name="Espace réservé du numéro de diapositive 3"/>
          <p:cNvSpPr>
            <a:spLocks noGrp="1"/>
          </p:cNvSpPr>
          <p:nvPr>
            <p:ph type="sldNum" sz="quarter" idx="12"/>
          </p:nvPr>
        </p:nvSpPr>
        <p:spPr>
          <a:xfrm>
            <a:off x="154731" y="6496498"/>
            <a:ext cx="600845" cy="316878"/>
          </a:xfrm>
        </p:spPr>
        <p:txBody>
          <a:bodyPr/>
          <a:lstStyle/>
          <a:p>
            <a:fld id="{86B257AB-C205-44D8-A692-197AD412B82A}" type="slidenum">
              <a:rPr lang="fr-FR" smtClean="0"/>
              <a:pPr/>
              <a:t>29</a:t>
            </a:fld>
            <a:endParaRPr lang="fr-FR" dirty="0"/>
          </a:p>
        </p:txBody>
      </p:sp>
      <p:sp>
        <p:nvSpPr>
          <p:cNvPr id="22" name="Rectangle 9"/>
          <p:cNvSpPr>
            <a:spLocks noChangeArrowheads="1"/>
          </p:cNvSpPr>
          <p:nvPr/>
        </p:nvSpPr>
        <p:spPr bwMode="auto">
          <a:xfrm>
            <a:off x="40409" y="5447576"/>
            <a:ext cx="991862" cy="788682"/>
          </a:xfrm>
          <a:prstGeom prst="rect">
            <a:avLst/>
          </a:prstGeom>
          <a:solidFill>
            <a:srgbClr val="C00000"/>
          </a:solidFill>
          <a:ln w="9525">
            <a:solidFill>
              <a:srgbClr val="4D4D4D"/>
            </a:solidFill>
            <a:miter lim="800000"/>
            <a:headEnd/>
            <a:tailEnd/>
          </a:ln>
          <a:effectLst>
            <a:outerShdw blurRad="63500" dist="38099" dir="2700000" algn="ctr" rotWithShape="0">
              <a:srgbClr val="000000">
                <a:alpha val="74998"/>
              </a:srgbClr>
            </a:outerShdw>
          </a:effectLst>
        </p:spPr>
        <p:txBody>
          <a:bodyPr anchor="ctr"/>
          <a:lstStyle/>
          <a:p>
            <a:pPr indent="1588" algn="ctr" eaLnBrk="0" hangingPunct="0">
              <a:spcBef>
                <a:spcPct val="40000"/>
              </a:spcBef>
              <a:buClr>
                <a:srgbClr val="E6001A"/>
              </a:buClr>
              <a:buSzPct val="80000"/>
              <a:defRPr/>
            </a:pPr>
            <a:r>
              <a:rPr lang="fr-FR" sz="2200" b="1" dirty="0" smtClean="0">
                <a:solidFill>
                  <a:srgbClr val="FFFFFF"/>
                </a:solidFill>
                <a:latin typeface="Calibri" pitchFamily="34" charset="0"/>
                <a:cs typeface="Calibri" pitchFamily="34" charset="0"/>
              </a:rPr>
              <a:t>E</a:t>
            </a:r>
            <a:endParaRPr lang="fr-FR" sz="2200" b="1" dirty="0">
              <a:solidFill>
                <a:srgbClr val="FFFFFF"/>
              </a:solidFill>
              <a:latin typeface="Calibri" pitchFamily="34" charset="0"/>
              <a:cs typeface="Calibri" pitchFamily="34" charset="0"/>
            </a:endParaRPr>
          </a:p>
        </p:txBody>
      </p:sp>
      <p:sp>
        <p:nvSpPr>
          <p:cNvPr id="23" name="Rectangle 22"/>
          <p:cNvSpPr>
            <a:spLocks noChangeArrowheads="1"/>
          </p:cNvSpPr>
          <p:nvPr/>
        </p:nvSpPr>
        <p:spPr bwMode="auto">
          <a:xfrm>
            <a:off x="2195736" y="5432718"/>
            <a:ext cx="5868542" cy="78868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indent="1588" algn="ctr" eaLnBrk="0" hangingPunct="0">
              <a:spcBef>
                <a:spcPct val="40000"/>
              </a:spcBef>
              <a:buClr>
                <a:srgbClr val="E6001A"/>
              </a:buClr>
              <a:buSzPct val="80000"/>
              <a:defRPr/>
            </a:pPr>
            <a:endParaRPr lang="fr-FR" sz="2400" b="1" dirty="0" smtClean="0">
              <a:solidFill>
                <a:schemeClr val="accent4"/>
              </a:solidFill>
              <a:latin typeface="Calibri" pitchFamily="34" charset="0"/>
              <a:cs typeface="Calibri" pitchFamily="34" charset="0"/>
            </a:endParaRPr>
          </a:p>
          <a:p>
            <a:pPr algn="ctr"/>
            <a:r>
              <a:rPr lang="fr-FR" sz="2400" b="1" dirty="0">
                <a:solidFill>
                  <a:schemeClr val="accent4"/>
                </a:solidFill>
                <a:latin typeface="Calibri" pitchFamily="34" charset="0"/>
                <a:cs typeface="Calibri" pitchFamily="34" charset="0"/>
              </a:rPr>
              <a:t>Compenser la baisse de </a:t>
            </a:r>
            <a:r>
              <a:rPr lang="fr-FR" sz="2400" b="1" dirty="0" smtClean="0">
                <a:solidFill>
                  <a:schemeClr val="accent4"/>
                </a:solidFill>
                <a:latin typeface="Calibri" pitchFamily="34" charset="0"/>
                <a:cs typeface="Calibri" pitchFamily="34" charset="0"/>
              </a:rPr>
              <a:t>conquête </a:t>
            </a:r>
            <a:r>
              <a:rPr lang="fr-FR" sz="2400" b="1" dirty="0">
                <a:solidFill>
                  <a:schemeClr val="accent4"/>
                </a:solidFill>
                <a:latin typeface="Calibri" pitchFamily="34" charset="0"/>
                <a:cs typeface="Calibri" pitchFamily="34" charset="0"/>
              </a:rPr>
              <a:t>à la naissance en activant notre politique famille</a:t>
            </a:r>
          </a:p>
          <a:p>
            <a:pPr indent="1588">
              <a:spcBef>
                <a:spcPct val="40000"/>
              </a:spcBef>
              <a:buClr>
                <a:srgbClr val="E6001A"/>
              </a:buClr>
              <a:buSzPct val="80000"/>
              <a:defRPr/>
            </a:pPr>
            <a:endParaRPr lang="fr-FR" sz="2400" b="1" dirty="0">
              <a:solidFill>
                <a:schemeClr val="accent4"/>
              </a:solidFill>
              <a:latin typeface="Calibri" pitchFamily="34" charset="0"/>
              <a:cs typeface="Calibri" pitchFamily="34" charset="0"/>
            </a:endParaRPr>
          </a:p>
        </p:txBody>
      </p:sp>
      <p:sp>
        <p:nvSpPr>
          <p:cNvPr id="24" name="Titre 1"/>
          <p:cNvSpPr>
            <a:spLocks noGrp="1"/>
          </p:cNvSpPr>
          <p:nvPr>
            <p:ph type="title"/>
          </p:nvPr>
        </p:nvSpPr>
        <p:spPr>
          <a:xfrm>
            <a:off x="432000" y="116632"/>
            <a:ext cx="7961142" cy="716806"/>
          </a:xfrm>
        </p:spPr>
        <p:txBody>
          <a:bodyPr/>
          <a:lstStyle/>
          <a:p>
            <a:r>
              <a:rPr lang="fr-FR" dirty="0" smtClean="0"/>
              <a:t>Activation V2 : les axes de développement – Equipement à date des segments par univers</a:t>
            </a:r>
            <a:endParaRPr lang="fr-FR" dirty="0"/>
          </a:p>
        </p:txBody>
      </p:sp>
      <p:sp>
        <p:nvSpPr>
          <p:cNvPr id="5" name="Rectangle 4"/>
          <p:cNvSpPr/>
          <p:nvPr/>
        </p:nvSpPr>
        <p:spPr bwMode="auto">
          <a:xfrm>
            <a:off x="2195735" y="282136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100%</a:t>
            </a:r>
          </a:p>
        </p:txBody>
      </p:sp>
      <p:sp>
        <p:nvSpPr>
          <p:cNvPr id="13" name="Rectangle 12"/>
          <p:cNvSpPr/>
          <p:nvPr/>
        </p:nvSpPr>
        <p:spPr bwMode="auto">
          <a:xfrm>
            <a:off x="3410843" y="282136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95%</a:t>
            </a:r>
          </a:p>
        </p:txBody>
      </p:sp>
      <p:sp>
        <p:nvSpPr>
          <p:cNvPr id="14" name="Rectangle 13"/>
          <p:cNvSpPr/>
          <p:nvPr/>
        </p:nvSpPr>
        <p:spPr bwMode="auto">
          <a:xfrm>
            <a:off x="4625950" y="282136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71%</a:t>
            </a:r>
          </a:p>
        </p:txBody>
      </p:sp>
      <p:sp>
        <p:nvSpPr>
          <p:cNvPr id="19" name="Rectangle 18"/>
          <p:cNvSpPr/>
          <p:nvPr/>
        </p:nvSpPr>
        <p:spPr bwMode="auto">
          <a:xfrm>
            <a:off x="5841057" y="282136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38%</a:t>
            </a:r>
          </a:p>
        </p:txBody>
      </p:sp>
      <p:sp>
        <p:nvSpPr>
          <p:cNvPr id="20" name="Rectangle 19"/>
          <p:cNvSpPr/>
          <p:nvPr/>
        </p:nvSpPr>
        <p:spPr bwMode="auto">
          <a:xfrm>
            <a:off x="7056164" y="282136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20%</a:t>
            </a:r>
          </a:p>
        </p:txBody>
      </p:sp>
      <p:sp>
        <p:nvSpPr>
          <p:cNvPr id="29" name="Rectangle à coins arrondis 28"/>
          <p:cNvSpPr/>
          <p:nvPr/>
        </p:nvSpPr>
        <p:spPr bwMode="auto">
          <a:xfrm rot="19659360">
            <a:off x="6915487" y="1442563"/>
            <a:ext cx="2225346" cy="792000"/>
          </a:xfrm>
          <a:prstGeom prst="roundRect">
            <a:avLst/>
          </a:prstGeom>
          <a:solidFill>
            <a:srgbClr val="FFC000"/>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accent4"/>
                </a:solidFill>
                <a:latin typeface="Calibri" pitchFamily="34" charset="0"/>
                <a:cs typeface="Calibri" pitchFamily="34" charset="0"/>
              </a:rPr>
              <a:t>ASSURANCES</a:t>
            </a:r>
          </a:p>
        </p:txBody>
      </p:sp>
      <p:sp>
        <p:nvSpPr>
          <p:cNvPr id="30" name="Espace réservé du contenu 10"/>
          <p:cNvSpPr txBox="1">
            <a:spLocks/>
          </p:cNvSpPr>
          <p:nvPr/>
        </p:nvSpPr>
        <p:spPr bwMode="auto">
          <a:xfrm rot="19659360">
            <a:off x="2091175" y="1442563"/>
            <a:ext cx="2225346" cy="792000"/>
          </a:xfrm>
          <a:prstGeom prst="roundRect">
            <a:avLst/>
          </a:prstGeom>
          <a:solidFill>
            <a:srgbClr val="7030A0"/>
          </a:solidFill>
          <a:ln>
            <a:noFill/>
            <a:headEnd type="none" w="med" len="med"/>
            <a:tailEnd type="none" w="med" len="med"/>
          </a:ln>
          <a:scene3d>
            <a:camera prst="orthographicFront">
              <a:rot lat="0" lon="0" rev="0"/>
            </a:camera>
            <a:lightRig rig="threePt" dir="t">
              <a:rot lat="0" lon="0" rev="1200000"/>
            </a:lightRig>
          </a:scene3d>
          <a:extLst/>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lvl1pPr marL="0" indent="-360000" algn="l" rtl="0" eaLnBrk="0" fontAlgn="base" hangingPunct="0">
              <a:spcBef>
                <a:spcPct val="20000"/>
              </a:spcBef>
              <a:spcAft>
                <a:spcPct val="0"/>
              </a:spcAft>
              <a:buClr>
                <a:srgbClr val="C00000"/>
              </a:buClr>
              <a:buFont typeface="Wingdings" pitchFamily="2" charset="2"/>
              <a:buChar char="§"/>
              <a:defRPr sz="2400" b="0">
                <a:solidFill>
                  <a:schemeClr val="lt1"/>
                </a:solidFill>
                <a:effectLst/>
                <a:latin typeface="+mn-lt"/>
                <a:ea typeface="+mn-ea"/>
                <a:cs typeface="+mn-cs"/>
              </a:defRPr>
            </a:lvl1pPr>
            <a:lvl2pPr marL="723900" indent="-360000" algn="l" rtl="0" eaLnBrk="0" fontAlgn="base" hangingPunct="0">
              <a:spcBef>
                <a:spcPct val="20000"/>
              </a:spcBef>
              <a:spcAft>
                <a:spcPct val="0"/>
              </a:spcAft>
              <a:buClr>
                <a:srgbClr val="C00000"/>
              </a:buClr>
              <a:buSzPct val="100000"/>
              <a:buFont typeface="Wingdings" pitchFamily="2" charset="2"/>
              <a:buChar char="ü"/>
              <a:defRPr sz="2000">
                <a:solidFill>
                  <a:schemeClr val="lt1"/>
                </a:solidFill>
                <a:latin typeface="+mn-lt"/>
                <a:ea typeface="+mn-ea"/>
                <a:cs typeface="+mn-cs"/>
              </a:defRPr>
            </a:lvl2pPr>
            <a:lvl3pPr marL="1168400" indent="-360000" algn="l" rtl="0" eaLnBrk="0" fontAlgn="base" hangingPunct="0">
              <a:spcBef>
                <a:spcPct val="20000"/>
              </a:spcBef>
              <a:spcAft>
                <a:spcPct val="0"/>
              </a:spcAft>
              <a:buClr>
                <a:srgbClr val="C00000"/>
              </a:buClr>
              <a:buSzPct val="100000"/>
              <a:buFont typeface="Wingdings" pitchFamily="2" charset="2"/>
              <a:buChar char="Ø"/>
              <a:defRPr sz="1800">
                <a:solidFill>
                  <a:schemeClr val="lt1"/>
                </a:solidFill>
                <a:latin typeface="+mn-lt"/>
                <a:ea typeface="+mn-ea"/>
                <a:cs typeface="+mn-cs"/>
              </a:defRPr>
            </a:lvl3pPr>
            <a:lvl4pPr marL="1612900" indent="-360000" algn="l" rtl="0" eaLnBrk="0" fontAlgn="base" hangingPunct="0">
              <a:spcBef>
                <a:spcPct val="20000"/>
              </a:spcBef>
              <a:spcAft>
                <a:spcPct val="0"/>
              </a:spcAft>
              <a:buClr>
                <a:srgbClr val="C00000"/>
              </a:buClr>
              <a:buFont typeface="Courier New" pitchFamily="49" charset="0"/>
              <a:buChar char="o"/>
              <a:defRPr sz="1600">
                <a:solidFill>
                  <a:schemeClr val="lt1"/>
                </a:solidFill>
                <a:latin typeface="+mn-lt"/>
                <a:ea typeface="+mn-ea"/>
                <a:cs typeface="+mn-cs"/>
              </a:defRPr>
            </a:lvl4pPr>
            <a:lvl5pPr marL="2057400" indent="-360000" algn="l" rtl="0" eaLnBrk="0" fontAlgn="base" hangingPunct="0">
              <a:spcBef>
                <a:spcPct val="20000"/>
              </a:spcBef>
              <a:spcAft>
                <a:spcPct val="0"/>
              </a:spcAft>
              <a:buClr>
                <a:srgbClr val="990033"/>
              </a:buClr>
              <a:buSzPct val="100000"/>
              <a:buFont typeface="Arial" pitchFamily="34" charset="0"/>
              <a:buChar char="•"/>
              <a:defRPr sz="1400">
                <a:solidFill>
                  <a:schemeClr val="lt1"/>
                </a:solidFill>
                <a:latin typeface="+mn-lt"/>
                <a:ea typeface="+mn-ea"/>
                <a:cs typeface="+mn-cs"/>
              </a:defRPr>
            </a:lvl5pPr>
            <a:lvl6pPr marL="25146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6pPr>
            <a:lvl7pPr marL="29718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7pPr>
            <a:lvl8pPr marL="34290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8pPr>
            <a:lvl9pPr marL="3886200" indent="-177800" algn="l" rtl="0" eaLnBrk="1" fontAlgn="base" hangingPunct="1">
              <a:spcBef>
                <a:spcPct val="20000"/>
              </a:spcBef>
              <a:spcAft>
                <a:spcPct val="0"/>
              </a:spcAft>
              <a:buClr>
                <a:srgbClr val="990033"/>
              </a:buClr>
              <a:buSzPct val="70000"/>
              <a:buChar char="o"/>
              <a:defRPr sz="1100">
                <a:solidFill>
                  <a:schemeClr val="lt1"/>
                </a:solidFill>
                <a:latin typeface="+mn-lt"/>
                <a:ea typeface="+mn-ea"/>
                <a:cs typeface="+mn-cs"/>
              </a:defRPr>
            </a:lvl9pPr>
          </a:lstStyle>
          <a:p>
            <a:pPr indent="0" eaLnBrk="1" hangingPunct="1">
              <a:spcBef>
                <a:spcPct val="0"/>
              </a:spcBef>
              <a:buClrTx/>
              <a:buFontTx/>
              <a:buNone/>
            </a:pPr>
            <a:r>
              <a:rPr lang="fr-FR" sz="1800" b="1" dirty="0" smtClean="0">
                <a:solidFill>
                  <a:schemeClr val="bg1"/>
                </a:solidFill>
                <a:latin typeface="Calibri" pitchFamily="34" charset="0"/>
                <a:cs typeface="Calibri" pitchFamily="34" charset="0"/>
              </a:rPr>
              <a:t>BANCARISATION</a:t>
            </a:r>
          </a:p>
        </p:txBody>
      </p:sp>
      <p:sp>
        <p:nvSpPr>
          <p:cNvPr id="31" name="Rectangle à coins arrondis 30"/>
          <p:cNvSpPr/>
          <p:nvPr/>
        </p:nvSpPr>
        <p:spPr bwMode="auto">
          <a:xfrm rot="19659360">
            <a:off x="3297253" y="1442563"/>
            <a:ext cx="2225346" cy="792000"/>
          </a:xfrm>
          <a:prstGeom prst="roundRect">
            <a:avLst/>
          </a:prstGeom>
          <a:solidFill>
            <a:srgbClr val="3399FF"/>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bg1"/>
                </a:solidFill>
                <a:latin typeface="Calibri" pitchFamily="34" charset="0"/>
                <a:cs typeface="Calibri" pitchFamily="34" charset="0"/>
              </a:rPr>
              <a:t>EPARGNE (Liquide)</a:t>
            </a:r>
          </a:p>
        </p:txBody>
      </p:sp>
      <p:sp>
        <p:nvSpPr>
          <p:cNvPr id="32" name="Rectangle à coins arrondis 31"/>
          <p:cNvSpPr/>
          <p:nvPr/>
        </p:nvSpPr>
        <p:spPr bwMode="auto">
          <a:xfrm rot="19659360">
            <a:off x="4503331" y="1442563"/>
            <a:ext cx="2225346" cy="792000"/>
          </a:xfrm>
          <a:prstGeom prst="roundRect">
            <a:avLst/>
          </a:prstGeom>
          <a:solidFill>
            <a:srgbClr val="0070C0"/>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bg1"/>
                </a:solidFill>
                <a:latin typeface="Calibri" pitchFamily="34" charset="0"/>
                <a:cs typeface="Calibri" pitchFamily="34" charset="0"/>
              </a:rPr>
              <a:t>PLACEMENT (M/LT)</a:t>
            </a:r>
          </a:p>
        </p:txBody>
      </p:sp>
      <p:sp>
        <p:nvSpPr>
          <p:cNvPr id="33" name="Rectangle à coins arrondis 32"/>
          <p:cNvSpPr/>
          <p:nvPr/>
        </p:nvSpPr>
        <p:spPr bwMode="auto">
          <a:xfrm rot="19659360">
            <a:off x="5709409" y="1442563"/>
            <a:ext cx="2225346" cy="792000"/>
          </a:xfrm>
          <a:prstGeom prst="roundRect">
            <a:avLst/>
          </a:prstGeom>
          <a:solidFill>
            <a:srgbClr val="92D050"/>
          </a:solidFill>
          <a:ln>
            <a:headEnd type="none" w="med" len="med"/>
            <a:tailEnd type="none" w="med" len="med"/>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smtClean="0">
                <a:solidFill>
                  <a:schemeClr val="accent4"/>
                </a:solidFill>
                <a:latin typeface="Calibri" pitchFamily="34" charset="0"/>
                <a:cs typeface="Calibri" pitchFamily="34" charset="0"/>
              </a:rPr>
              <a:t>CREDIT</a:t>
            </a:r>
          </a:p>
        </p:txBody>
      </p:sp>
      <p:sp>
        <p:nvSpPr>
          <p:cNvPr id="34" name="Rectangle 33"/>
          <p:cNvSpPr/>
          <p:nvPr/>
        </p:nvSpPr>
        <p:spPr bwMode="auto">
          <a:xfrm>
            <a:off x="2195735" y="3265969"/>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100%</a:t>
            </a:r>
          </a:p>
        </p:txBody>
      </p:sp>
      <p:sp>
        <p:nvSpPr>
          <p:cNvPr id="35" name="Rectangle 34"/>
          <p:cNvSpPr/>
          <p:nvPr/>
        </p:nvSpPr>
        <p:spPr bwMode="auto">
          <a:xfrm>
            <a:off x="3410843" y="3265969"/>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84%</a:t>
            </a:r>
          </a:p>
        </p:txBody>
      </p:sp>
      <p:sp>
        <p:nvSpPr>
          <p:cNvPr id="36" name="Rectangle 35"/>
          <p:cNvSpPr/>
          <p:nvPr/>
        </p:nvSpPr>
        <p:spPr bwMode="auto">
          <a:xfrm>
            <a:off x="4625950" y="3258651"/>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18%</a:t>
            </a:r>
          </a:p>
        </p:txBody>
      </p:sp>
      <p:sp>
        <p:nvSpPr>
          <p:cNvPr id="37" name="Rectangle 36"/>
          <p:cNvSpPr/>
          <p:nvPr/>
        </p:nvSpPr>
        <p:spPr bwMode="auto">
          <a:xfrm>
            <a:off x="5841057" y="3265969"/>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9%</a:t>
            </a:r>
          </a:p>
        </p:txBody>
      </p:sp>
      <p:sp>
        <p:nvSpPr>
          <p:cNvPr id="38" name="Rectangle 37"/>
          <p:cNvSpPr/>
          <p:nvPr/>
        </p:nvSpPr>
        <p:spPr bwMode="auto">
          <a:xfrm>
            <a:off x="7056164" y="3265969"/>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2%</a:t>
            </a:r>
          </a:p>
        </p:txBody>
      </p:sp>
      <p:sp>
        <p:nvSpPr>
          <p:cNvPr id="6" name="ZoneTexte 5"/>
          <p:cNvSpPr txBox="1"/>
          <p:nvPr/>
        </p:nvSpPr>
        <p:spPr>
          <a:xfrm>
            <a:off x="1306876" y="2821364"/>
            <a:ext cx="816852" cy="400110"/>
          </a:xfrm>
          <a:prstGeom prst="rect">
            <a:avLst/>
          </a:prstGeom>
          <a:noFill/>
        </p:spPr>
        <p:txBody>
          <a:bodyPr wrap="square" rtlCol="0">
            <a:spAutoFit/>
          </a:bodyPr>
          <a:lstStyle/>
          <a:p>
            <a:r>
              <a:rPr lang="fr-FR" sz="2000" b="1" dirty="0" smtClean="0"/>
              <a:t>e</a:t>
            </a:r>
            <a:endParaRPr lang="fr-FR" sz="2000" b="1" dirty="0"/>
          </a:p>
        </p:txBody>
      </p:sp>
      <p:sp>
        <p:nvSpPr>
          <p:cNvPr id="39" name="ZoneTexte 38"/>
          <p:cNvSpPr txBox="1"/>
          <p:nvPr/>
        </p:nvSpPr>
        <p:spPr>
          <a:xfrm>
            <a:off x="1306876" y="3213375"/>
            <a:ext cx="816852" cy="400110"/>
          </a:xfrm>
          <a:prstGeom prst="rect">
            <a:avLst/>
          </a:prstGeom>
          <a:noFill/>
        </p:spPr>
        <p:txBody>
          <a:bodyPr wrap="square" rtlCol="0">
            <a:spAutoFit/>
          </a:bodyPr>
          <a:lstStyle/>
          <a:p>
            <a:r>
              <a:rPr lang="fr-FR" sz="2000" b="1" dirty="0" smtClean="0"/>
              <a:t>ne</a:t>
            </a:r>
            <a:endParaRPr lang="fr-FR" sz="2000" b="1" dirty="0"/>
          </a:p>
        </p:txBody>
      </p:sp>
      <p:sp>
        <p:nvSpPr>
          <p:cNvPr id="40" name="Rectangle 39"/>
          <p:cNvSpPr/>
          <p:nvPr/>
        </p:nvSpPr>
        <p:spPr bwMode="auto">
          <a:xfrm>
            <a:off x="2195735" y="371057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15%</a:t>
            </a:r>
          </a:p>
        </p:txBody>
      </p:sp>
      <p:sp>
        <p:nvSpPr>
          <p:cNvPr id="41" name="Rectangle 40"/>
          <p:cNvSpPr/>
          <p:nvPr/>
        </p:nvSpPr>
        <p:spPr bwMode="auto">
          <a:xfrm>
            <a:off x="3410843" y="371057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90%</a:t>
            </a:r>
          </a:p>
        </p:txBody>
      </p:sp>
      <p:sp>
        <p:nvSpPr>
          <p:cNvPr id="42" name="Rectangle 41"/>
          <p:cNvSpPr/>
          <p:nvPr/>
        </p:nvSpPr>
        <p:spPr bwMode="auto">
          <a:xfrm>
            <a:off x="4625950" y="3695938"/>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73%</a:t>
            </a:r>
          </a:p>
        </p:txBody>
      </p:sp>
      <p:sp>
        <p:nvSpPr>
          <p:cNvPr id="43" name="Rectangle 42"/>
          <p:cNvSpPr/>
          <p:nvPr/>
        </p:nvSpPr>
        <p:spPr bwMode="auto">
          <a:xfrm>
            <a:off x="5841057" y="371057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13%</a:t>
            </a:r>
          </a:p>
        </p:txBody>
      </p:sp>
      <p:sp>
        <p:nvSpPr>
          <p:cNvPr id="44" name="Rectangle 43"/>
          <p:cNvSpPr/>
          <p:nvPr/>
        </p:nvSpPr>
        <p:spPr bwMode="auto">
          <a:xfrm>
            <a:off x="7056164" y="3710574"/>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6%</a:t>
            </a:r>
          </a:p>
        </p:txBody>
      </p:sp>
      <p:sp>
        <p:nvSpPr>
          <p:cNvPr id="45" name="Rectangle 44"/>
          <p:cNvSpPr/>
          <p:nvPr/>
        </p:nvSpPr>
        <p:spPr bwMode="auto">
          <a:xfrm>
            <a:off x="2195735" y="4155178"/>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4%</a:t>
            </a:r>
          </a:p>
        </p:txBody>
      </p:sp>
      <p:sp>
        <p:nvSpPr>
          <p:cNvPr id="46" name="Rectangle 45"/>
          <p:cNvSpPr/>
          <p:nvPr/>
        </p:nvSpPr>
        <p:spPr bwMode="auto">
          <a:xfrm>
            <a:off x="3410843" y="4155178"/>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75%</a:t>
            </a:r>
          </a:p>
        </p:txBody>
      </p:sp>
      <p:sp>
        <p:nvSpPr>
          <p:cNvPr id="47" name="Rectangle 46"/>
          <p:cNvSpPr/>
          <p:nvPr/>
        </p:nvSpPr>
        <p:spPr bwMode="auto">
          <a:xfrm>
            <a:off x="4625950" y="4133226"/>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14%</a:t>
            </a:r>
          </a:p>
        </p:txBody>
      </p:sp>
      <p:sp>
        <p:nvSpPr>
          <p:cNvPr id="48" name="Rectangle 47"/>
          <p:cNvSpPr/>
          <p:nvPr/>
        </p:nvSpPr>
        <p:spPr bwMode="auto">
          <a:xfrm>
            <a:off x="5841057" y="4155178"/>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4%</a:t>
            </a:r>
          </a:p>
        </p:txBody>
      </p:sp>
      <p:sp>
        <p:nvSpPr>
          <p:cNvPr id="49" name="Rectangle 48"/>
          <p:cNvSpPr/>
          <p:nvPr/>
        </p:nvSpPr>
        <p:spPr bwMode="auto">
          <a:xfrm>
            <a:off x="7056164" y="4155178"/>
            <a:ext cx="1008113" cy="41344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charset="0"/>
              </a:rPr>
              <a:t>0%</a:t>
            </a:r>
          </a:p>
        </p:txBody>
      </p:sp>
      <p:sp>
        <p:nvSpPr>
          <p:cNvPr id="50" name="ZoneTexte 49"/>
          <p:cNvSpPr txBox="1"/>
          <p:nvPr/>
        </p:nvSpPr>
        <p:spPr>
          <a:xfrm>
            <a:off x="1306876" y="3702650"/>
            <a:ext cx="816852" cy="400110"/>
          </a:xfrm>
          <a:prstGeom prst="rect">
            <a:avLst/>
          </a:prstGeom>
          <a:noFill/>
        </p:spPr>
        <p:txBody>
          <a:bodyPr wrap="square" rtlCol="0">
            <a:spAutoFit/>
          </a:bodyPr>
          <a:lstStyle/>
          <a:p>
            <a:r>
              <a:rPr lang="fr-FR" sz="2000" b="1" dirty="0" smtClean="0"/>
              <a:t>e</a:t>
            </a:r>
            <a:endParaRPr lang="fr-FR" sz="2000" b="1" dirty="0"/>
          </a:p>
        </p:txBody>
      </p:sp>
      <p:sp>
        <p:nvSpPr>
          <p:cNvPr id="51" name="ZoneTexte 50"/>
          <p:cNvSpPr txBox="1"/>
          <p:nvPr/>
        </p:nvSpPr>
        <p:spPr>
          <a:xfrm>
            <a:off x="1306876" y="4094661"/>
            <a:ext cx="816852" cy="400110"/>
          </a:xfrm>
          <a:prstGeom prst="rect">
            <a:avLst/>
          </a:prstGeom>
          <a:noFill/>
        </p:spPr>
        <p:txBody>
          <a:bodyPr wrap="square" rtlCol="0">
            <a:spAutoFit/>
          </a:bodyPr>
          <a:lstStyle/>
          <a:p>
            <a:r>
              <a:rPr lang="fr-FR" sz="2000" b="1" dirty="0" smtClean="0"/>
              <a:t>ne</a:t>
            </a:r>
            <a:endParaRPr lang="fr-FR" sz="2000" b="1" dirty="0"/>
          </a:p>
        </p:txBody>
      </p:sp>
    </p:spTree>
    <p:extLst>
      <p:ext uri="{BB962C8B-B14F-4D97-AF65-F5344CB8AC3E}">
        <p14:creationId xmlns:p14="http://schemas.microsoft.com/office/powerpoint/2010/main" val="2554196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904843"/>
            <a:ext cx="8748464" cy="709391"/>
          </a:xfrm>
        </p:spPr>
        <p:txBody>
          <a:bodyPr/>
          <a:lstStyle/>
          <a:p>
            <a:pPr lvl="1" algn="r"/>
            <a:r>
              <a:rPr lang="fr-FR" sz="4000" dirty="0" smtClean="0">
                <a:solidFill>
                  <a:schemeClr val="accent4"/>
                </a:solidFill>
                <a:effectLst>
                  <a:outerShdw blurRad="38100" dist="38100" dir="2700000" algn="tl">
                    <a:srgbClr val="000000">
                      <a:alpha val="43137"/>
                    </a:srgbClr>
                  </a:outerShdw>
                </a:effectLst>
                <a:latin typeface="Calibri" pitchFamily="34" charset="0"/>
                <a:ea typeface="+mj-ea"/>
                <a:cs typeface="Calibri" pitchFamily="34" charset="0"/>
              </a:rPr>
              <a:t>Les outils à votre disposition</a:t>
            </a:r>
            <a:endParaRPr lang="fr-FR" sz="4800" dirty="0">
              <a:solidFill>
                <a:schemeClr val="accent4"/>
              </a:solidFill>
            </a:endParaRPr>
          </a:p>
        </p:txBody>
      </p:sp>
      <p:sp>
        <p:nvSpPr>
          <p:cNvPr id="3" name="Espace réservé du texte 2"/>
          <p:cNvSpPr>
            <a:spLocks noGrp="1"/>
          </p:cNvSpPr>
          <p:nvPr>
            <p:ph type="body" idx="1"/>
          </p:nvPr>
        </p:nvSpPr>
        <p:spPr/>
        <p:txBody>
          <a:bodyPr/>
          <a:lstStyle/>
          <a:p>
            <a:r>
              <a:rPr lang="fr-FR" dirty="0" smtClean="0"/>
              <a:t>ACTIVATION V2</a:t>
            </a:r>
            <a:endParaRPr lang="fr-FR" dirty="0"/>
          </a:p>
        </p:txBody>
      </p:sp>
      <p:sp>
        <p:nvSpPr>
          <p:cNvPr id="4" name="Espace réservé de la date 3"/>
          <p:cNvSpPr>
            <a:spLocks noGrp="1"/>
          </p:cNvSpPr>
          <p:nvPr>
            <p:ph type="dt" sz="half" idx="10"/>
          </p:nvPr>
        </p:nvSpPr>
        <p:spPr/>
        <p:txBody>
          <a:bodyPr/>
          <a:lstStyle/>
          <a:p>
            <a:fld id="{F5DB5599-0FBB-4A25-8D17-C5D0CBD3391B}"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30</a:t>
            </a:fld>
            <a:endParaRPr lang="fr-FR" dirty="0"/>
          </a:p>
        </p:txBody>
      </p:sp>
    </p:spTree>
    <p:extLst>
      <p:ext uri="{BB962C8B-B14F-4D97-AF65-F5344CB8AC3E}">
        <p14:creationId xmlns:p14="http://schemas.microsoft.com/office/powerpoint/2010/main" val="11332830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Activation V2 : le PTU</a:t>
            </a:r>
            <a:endParaRPr lang="fr-FR" dirty="0"/>
          </a:p>
        </p:txBody>
      </p:sp>
      <p:sp>
        <p:nvSpPr>
          <p:cNvPr id="3" name="Espace réservé du contenu 2"/>
          <p:cNvSpPr>
            <a:spLocks noGrp="1"/>
          </p:cNvSpPr>
          <p:nvPr>
            <p:ph idx="1"/>
          </p:nvPr>
        </p:nvSpPr>
        <p:spPr>
          <a:xfrm>
            <a:off x="388328" y="1052736"/>
            <a:ext cx="8504152" cy="5184000"/>
          </a:xfrm>
        </p:spPr>
        <p:txBody>
          <a:bodyPr/>
          <a:lstStyle/>
          <a:p>
            <a:pPr algn="just"/>
            <a:r>
              <a:rPr lang="fr-FR" b="1" dirty="0" smtClean="0"/>
              <a:t>Les </a:t>
            </a:r>
            <a:r>
              <a:rPr lang="fr-FR" b="1" dirty="0"/>
              <a:t>Univers d’équipement manquants seront lisibles sur la synthèse </a:t>
            </a:r>
            <a:r>
              <a:rPr lang="fr-FR" b="1" dirty="0" smtClean="0"/>
              <a:t>client :</a:t>
            </a:r>
          </a:p>
          <a:p>
            <a:pPr lvl="1" algn="just"/>
            <a:r>
              <a:rPr lang="fr-FR" b="1" dirty="0" smtClean="0"/>
              <a:t>L’affichage sur le poste de travail (à la place du segment Activation V1 actuel) fera apparaître </a:t>
            </a:r>
            <a:r>
              <a:rPr lang="fr-FR" b="1" dirty="0" smtClean="0">
                <a:solidFill>
                  <a:srgbClr val="C00000"/>
                </a:solidFill>
              </a:rPr>
              <a:t>le segment </a:t>
            </a:r>
            <a:r>
              <a:rPr lang="fr-FR" b="1" dirty="0" smtClean="0"/>
              <a:t>et </a:t>
            </a:r>
            <a:r>
              <a:rPr lang="fr-FR" b="1" dirty="0" smtClean="0">
                <a:solidFill>
                  <a:srgbClr val="C00000"/>
                </a:solidFill>
              </a:rPr>
              <a:t>les 5 univers</a:t>
            </a:r>
            <a:r>
              <a:rPr lang="fr-FR" b="1" dirty="0" smtClean="0"/>
              <a:t>. </a:t>
            </a:r>
          </a:p>
          <a:p>
            <a:pPr lvl="1" algn="just"/>
            <a:r>
              <a:rPr lang="fr-FR" b="1" dirty="0" smtClean="0">
                <a:solidFill>
                  <a:srgbClr val="C00000"/>
                </a:solidFill>
              </a:rPr>
              <a:t>Les univers non couverts seront indiqués en lettre minuscule</a:t>
            </a:r>
            <a:r>
              <a:rPr lang="fr-FR" b="1" dirty="0" smtClean="0"/>
              <a:t>. </a:t>
            </a:r>
            <a:endParaRPr lang="fr-FR" b="1"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31</a:t>
            </a:fld>
            <a:endParaRPr lang="fr-FR" dirty="0"/>
          </a:p>
        </p:txBody>
      </p:sp>
      <p:pic>
        <p:nvPicPr>
          <p:cNvPr id="1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827584" y="3212976"/>
            <a:ext cx="5256584" cy="400110"/>
          </a:xfrm>
          <a:prstGeom prst="rect">
            <a:avLst/>
          </a:prstGeom>
          <a:noFill/>
        </p:spPr>
        <p:txBody>
          <a:bodyPr wrap="square" rtlCol="0">
            <a:spAutoFit/>
          </a:bodyPr>
          <a:lstStyle/>
          <a:p>
            <a:r>
              <a:rPr lang="fr-FR" sz="2000" u="sng" dirty="0" smtClean="0"/>
              <a:t>Exemples : </a:t>
            </a:r>
            <a:endParaRPr lang="fr-FR" sz="2000" u="sng" dirty="0"/>
          </a:p>
        </p:txBody>
      </p:sp>
      <p:sp>
        <p:nvSpPr>
          <p:cNvPr id="17" name="Rectangle 16"/>
          <p:cNvSpPr/>
          <p:nvPr/>
        </p:nvSpPr>
        <p:spPr bwMode="auto">
          <a:xfrm>
            <a:off x="755576" y="3717032"/>
            <a:ext cx="5400600" cy="936104"/>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charset="0"/>
              </a:rPr>
              <a:t>Client Bancarisé Principal Equipé</a:t>
            </a:r>
          </a:p>
          <a:p>
            <a:pPr marL="0" marR="0" indent="0" algn="l" defTabSz="914400" rtl="0" eaLnBrk="1" fontAlgn="base" latinLnBrk="0" hangingPunct="1">
              <a:lnSpc>
                <a:spcPct val="100000"/>
              </a:lnSpc>
              <a:spcBef>
                <a:spcPct val="0"/>
              </a:spcBef>
              <a:spcAft>
                <a:spcPct val="0"/>
              </a:spcAft>
              <a:buClrTx/>
              <a:buSzTx/>
              <a:buFontTx/>
              <a:buNone/>
              <a:tabLst/>
            </a:pPr>
            <a:r>
              <a:rPr lang="fr-FR" sz="1600" dirty="0" smtClean="0">
                <a:latin typeface="Arial" charset="0"/>
              </a:rPr>
              <a:t>Ne détenant pas de produits d’épargne de Placement </a:t>
            </a:r>
          </a:p>
          <a:p>
            <a:pPr marL="0" marR="0" indent="0" algn="l" defTabSz="914400" rtl="0" eaLnBrk="1" fontAlgn="base" latinLnBrk="0" hangingPunct="1">
              <a:lnSpc>
                <a:spcPct val="100000"/>
              </a:lnSpc>
              <a:spcBef>
                <a:spcPct val="0"/>
              </a:spcBef>
              <a:spcAft>
                <a:spcPct val="0"/>
              </a:spcAft>
              <a:buClrTx/>
              <a:buSzTx/>
              <a:buFontTx/>
              <a:buNone/>
              <a:tabLst/>
            </a:pPr>
            <a:r>
              <a:rPr lang="fr-FR" sz="1600" dirty="0" smtClean="0">
                <a:latin typeface="Arial" charset="0"/>
              </a:rPr>
              <a:t>ni de Crédits mais disposant d’une assurance IARD</a:t>
            </a:r>
          </a:p>
          <a:p>
            <a:pPr marL="0" marR="0" indent="0" algn="l" defTabSz="914400" rtl="0" eaLnBrk="1" fontAlgn="base" latinLnBrk="0" hangingPunct="1">
              <a:lnSpc>
                <a:spcPct val="100000"/>
              </a:lnSpc>
              <a:spcBef>
                <a:spcPct val="0"/>
              </a:spcBef>
              <a:spcAft>
                <a:spcPct val="0"/>
              </a:spcAft>
              <a:buClrTx/>
              <a:buSzTx/>
              <a:buFontTx/>
              <a:buNone/>
              <a:tabLst/>
            </a:pPr>
            <a:r>
              <a:rPr lang="fr-FR" sz="1600" dirty="0" smtClean="0">
                <a:latin typeface="Arial" charset="0"/>
              </a:rPr>
              <a:t> ou prévoyance </a:t>
            </a:r>
            <a:endParaRPr kumimoji="0" lang="fr-FR" sz="1600" b="0" i="0" u="none" strike="noStrike" cap="none" normalizeH="0" baseline="0" dirty="0" smtClean="0">
              <a:ln>
                <a:noFill/>
              </a:ln>
              <a:solidFill>
                <a:schemeClr val="tx1"/>
              </a:solidFill>
              <a:effectLst/>
              <a:latin typeface="Arial" charset="0"/>
            </a:endParaRPr>
          </a:p>
        </p:txBody>
      </p:sp>
      <p:sp>
        <p:nvSpPr>
          <p:cNvPr id="18" name="Rectangle 17"/>
          <p:cNvSpPr/>
          <p:nvPr/>
        </p:nvSpPr>
        <p:spPr bwMode="auto">
          <a:xfrm>
            <a:off x="6372200" y="3717032"/>
            <a:ext cx="864096" cy="792088"/>
          </a:xfrm>
          <a:prstGeom prst="rect">
            <a:avLst/>
          </a:prstGeom>
          <a:solidFill>
            <a:srgbClr val="C0000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err="1" smtClean="0">
                <a:ln>
                  <a:noFill/>
                </a:ln>
                <a:solidFill>
                  <a:schemeClr val="bg1"/>
                </a:solidFill>
                <a:effectLst/>
                <a:latin typeface="Arial" charset="0"/>
              </a:rPr>
              <a:t>BPe</a:t>
            </a:r>
            <a:endParaRPr kumimoji="0" lang="fr-FR" sz="1600" b="1" i="0" u="none" strike="noStrike" cap="none" normalizeH="0" baseline="0" dirty="0" smtClean="0">
              <a:ln>
                <a:noFill/>
              </a:ln>
              <a:solidFill>
                <a:schemeClr val="bg1"/>
              </a:solidFill>
              <a:effectLst/>
              <a:latin typeface="Arial" charset="0"/>
            </a:endParaRPr>
          </a:p>
        </p:txBody>
      </p:sp>
      <p:sp>
        <p:nvSpPr>
          <p:cNvPr id="19" name="Rectangle 18"/>
          <p:cNvSpPr/>
          <p:nvPr/>
        </p:nvSpPr>
        <p:spPr bwMode="auto">
          <a:xfrm>
            <a:off x="755576" y="4797152"/>
            <a:ext cx="5400600" cy="792088"/>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charset="0"/>
              </a:rPr>
              <a:t>Client Bancarisé Principal Non Equipé</a:t>
            </a:r>
          </a:p>
          <a:p>
            <a:pPr marL="0" marR="0" indent="0" algn="l" defTabSz="914400" rtl="0" eaLnBrk="1" fontAlgn="base" latinLnBrk="0" hangingPunct="1">
              <a:lnSpc>
                <a:spcPct val="100000"/>
              </a:lnSpc>
              <a:spcBef>
                <a:spcPct val="0"/>
              </a:spcBef>
              <a:spcAft>
                <a:spcPct val="0"/>
              </a:spcAft>
              <a:buClrTx/>
              <a:buSzTx/>
              <a:buFontTx/>
              <a:buNone/>
              <a:tabLst/>
            </a:pPr>
            <a:r>
              <a:rPr lang="fr-FR" sz="1600" dirty="0" smtClean="0">
                <a:latin typeface="Arial" charset="0"/>
              </a:rPr>
              <a:t>Ne détenant pas de Crédits, pas d’épargne liquide ni </a:t>
            </a:r>
          </a:p>
          <a:p>
            <a:pPr marL="0" marR="0" indent="0" algn="l" defTabSz="914400" rtl="0" eaLnBrk="1" fontAlgn="base" latinLnBrk="0" hangingPunct="1">
              <a:lnSpc>
                <a:spcPct val="100000"/>
              </a:lnSpc>
              <a:spcBef>
                <a:spcPct val="0"/>
              </a:spcBef>
              <a:spcAft>
                <a:spcPct val="0"/>
              </a:spcAft>
              <a:buClrTx/>
              <a:buSzTx/>
              <a:buFontTx/>
              <a:buNone/>
              <a:tabLst/>
            </a:pPr>
            <a:r>
              <a:rPr lang="fr-FR" sz="1600" dirty="0" smtClean="0">
                <a:latin typeface="Arial" charset="0"/>
              </a:rPr>
              <a:t>de placement et pas d’Assurances IARD prévoyance</a:t>
            </a:r>
            <a:endParaRPr kumimoji="0" lang="fr-FR" sz="1600" b="0" i="0" u="none" strike="noStrike" cap="none" normalizeH="0" baseline="0" dirty="0" smtClean="0">
              <a:ln>
                <a:noFill/>
              </a:ln>
              <a:solidFill>
                <a:schemeClr val="tx1"/>
              </a:solidFill>
              <a:effectLst/>
              <a:latin typeface="Arial" charset="0"/>
            </a:endParaRPr>
          </a:p>
        </p:txBody>
      </p:sp>
      <p:sp>
        <p:nvSpPr>
          <p:cNvPr id="20" name="Rectangle 19"/>
          <p:cNvSpPr/>
          <p:nvPr/>
        </p:nvSpPr>
        <p:spPr bwMode="auto">
          <a:xfrm>
            <a:off x="6372200" y="4797152"/>
            <a:ext cx="864096" cy="792088"/>
          </a:xfrm>
          <a:prstGeom prst="rect">
            <a:avLst/>
          </a:prstGeom>
          <a:solidFill>
            <a:srgbClr val="C0000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err="1" smtClean="0">
                <a:ln>
                  <a:noFill/>
                </a:ln>
                <a:solidFill>
                  <a:schemeClr val="bg1"/>
                </a:solidFill>
                <a:effectLst/>
                <a:latin typeface="Arial" charset="0"/>
              </a:rPr>
              <a:t>BPne</a:t>
            </a:r>
            <a:endParaRPr kumimoji="0" lang="fr-FR" sz="1600" b="1" i="0" u="none" strike="noStrike" cap="none" normalizeH="0" baseline="0" dirty="0" smtClean="0">
              <a:ln>
                <a:noFill/>
              </a:ln>
              <a:solidFill>
                <a:schemeClr val="bg1"/>
              </a:solidFill>
              <a:effectLst/>
              <a:latin typeface="Arial" charset="0"/>
            </a:endParaRPr>
          </a:p>
        </p:txBody>
      </p:sp>
      <p:sp>
        <p:nvSpPr>
          <p:cNvPr id="21" name="Rectangle 20"/>
          <p:cNvSpPr/>
          <p:nvPr/>
        </p:nvSpPr>
        <p:spPr bwMode="auto">
          <a:xfrm>
            <a:off x="7380312" y="3717032"/>
            <a:ext cx="1152128" cy="792088"/>
          </a:xfrm>
          <a:prstGeom prst="rect">
            <a:avLst/>
          </a:prstGeom>
          <a:solidFill>
            <a:srgbClr val="C0000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err="1" smtClean="0">
                <a:ln>
                  <a:noFill/>
                </a:ln>
                <a:solidFill>
                  <a:schemeClr val="bg1"/>
                </a:solidFill>
                <a:effectLst/>
                <a:latin typeface="Arial" charset="0"/>
              </a:rPr>
              <a:t>BEpcA</a:t>
            </a:r>
            <a:endParaRPr kumimoji="0" lang="fr-FR" sz="1600" b="1" i="0" u="none" strike="noStrike" cap="none" normalizeH="0" baseline="0" dirty="0" smtClean="0">
              <a:ln>
                <a:noFill/>
              </a:ln>
              <a:solidFill>
                <a:schemeClr val="bg1"/>
              </a:solidFill>
              <a:effectLst/>
              <a:latin typeface="Arial" charset="0"/>
            </a:endParaRPr>
          </a:p>
        </p:txBody>
      </p:sp>
      <p:sp>
        <p:nvSpPr>
          <p:cNvPr id="22" name="Rectangle 21"/>
          <p:cNvSpPr/>
          <p:nvPr/>
        </p:nvSpPr>
        <p:spPr bwMode="auto">
          <a:xfrm>
            <a:off x="7380312" y="4797152"/>
            <a:ext cx="1152128" cy="792088"/>
          </a:xfrm>
          <a:prstGeom prst="rect">
            <a:avLst/>
          </a:prstGeom>
          <a:solidFill>
            <a:srgbClr val="C00000"/>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err="1" smtClean="0">
                <a:ln>
                  <a:noFill/>
                </a:ln>
                <a:solidFill>
                  <a:schemeClr val="bg1"/>
                </a:solidFill>
                <a:effectLst/>
                <a:latin typeface="Arial" charset="0"/>
              </a:rPr>
              <a:t>Bepca</a:t>
            </a:r>
            <a:endParaRPr kumimoji="0" lang="fr-FR" sz="1600" b="1" i="0" u="none" strike="noStrike" cap="none" normalizeH="0" baseline="0" dirty="0" smtClean="0">
              <a:ln>
                <a:noFill/>
              </a:ln>
              <a:solidFill>
                <a:schemeClr val="bg1"/>
              </a:solidFill>
              <a:effectLst/>
              <a:latin typeface="Arial" charset="0"/>
            </a:endParaRPr>
          </a:p>
        </p:txBody>
      </p:sp>
      <p:sp>
        <p:nvSpPr>
          <p:cNvPr id="23" name="Rectangle 22"/>
          <p:cNvSpPr/>
          <p:nvPr/>
        </p:nvSpPr>
        <p:spPr bwMode="auto">
          <a:xfrm>
            <a:off x="6372200" y="3212976"/>
            <a:ext cx="864096" cy="432048"/>
          </a:xfrm>
          <a:prstGeom prst="rect">
            <a:avLst/>
          </a:prstGeom>
          <a:solidFill>
            <a:schemeClr val="bg1">
              <a:lumMod val="85000"/>
            </a:schemeClr>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accent1">
                    <a:lumMod val="50000"/>
                  </a:schemeClr>
                </a:solidFill>
                <a:effectLst/>
                <a:latin typeface="Arial" charset="0"/>
              </a:rPr>
              <a:t>Segment</a:t>
            </a:r>
          </a:p>
        </p:txBody>
      </p:sp>
      <p:sp>
        <p:nvSpPr>
          <p:cNvPr id="24" name="Rectangle 23"/>
          <p:cNvSpPr/>
          <p:nvPr/>
        </p:nvSpPr>
        <p:spPr bwMode="auto">
          <a:xfrm>
            <a:off x="7380312" y="3212976"/>
            <a:ext cx="1152128" cy="432048"/>
          </a:xfrm>
          <a:prstGeom prst="rect">
            <a:avLst/>
          </a:prstGeom>
          <a:solidFill>
            <a:schemeClr val="bg1">
              <a:lumMod val="85000"/>
            </a:schemeClr>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accent1">
                    <a:lumMod val="50000"/>
                  </a:schemeClr>
                </a:solidFill>
                <a:effectLst/>
                <a:latin typeface="Arial" charset="0"/>
              </a:rPr>
              <a:t>Univers</a:t>
            </a:r>
          </a:p>
        </p:txBody>
      </p:sp>
    </p:spTree>
    <p:extLst>
      <p:ext uri="{BB962C8B-B14F-4D97-AF65-F5344CB8AC3E}">
        <p14:creationId xmlns:p14="http://schemas.microsoft.com/office/powerpoint/2010/main" val="27650896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32</a:t>
            </a:fld>
            <a:endParaRPr lang="fr-FR" dirty="0"/>
          </a:p>
        </p:txBody>
      </p:sp>
      <p:pic>
        <p:nvPicPr>
          <p:cNvPr id="7"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a:stretch/>
        </p:blipFill>
        <p:spPr bwMode="auto">
          <a:xfrm>
            <a:off x="906312" y="1052736"/>
            <a:ext cx="7261499" cy="51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172400" y="5517232"/>
            <a:ext cx="793131"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txBox="1">
            <a:spLocks noGrp="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la fiche PMDV</a:t>
            </a:r>
            <a:endParaRPr lang="fr-FR" dirty="0"/>
          </a:p>
        </p:txBody>
      </p:sp>
      <p:sp>
        <p:nvSpPr>
          <p:cNvPr id="10" name="ZoneTexte 9"/>
          <p:cNvSpPr txBox="1"/>
          <p:nvPr/>
        </p:nvSpPr>
        <p:spPr>
          <a:xfrm>
            <a:off x="2267744" y="2492896"/>
            <a:ext cx="3672408" cy="400110"/>
          </a:xfrm>
          <a:prstGeom prst="rect">
            <a:avLst/>
          </a:prstGeom>
          <a:noFill/>
        </p:spPr>
        <p:txBody>
          <a:bodyPr wrap="square" rtlCol="0">
            <a:spAutoFit/>
          </a:bodyPr>
          <a:lstStyle/>
          <a:p>
            <a:r>
              <a:rPr lang="fr-FR" sz="2000" b="1" dirty="0" smtClean="0">
                <a:solidFill>
                  <a:srgbClr val="FF0000"/>
                </a:solidFill>
              </a:rPr>
              <a:t>Pour approfondir votre découverte</a:t>
            </a:r>
            <a:endParaRPr lang="fr-FR" sz="2000" b="1" dirty="0">
              <a:solidFill>
                <a:srgbClr val="FF0000"/>
              </a:solidFill>
            </a:endParaRPr>
          </a:p>
        </p:txBody>
      </p:sp>
    </p:spTree>
    <p:extLst>
      <p:ext uri="{BB962C8B-B14F-4D97-AF65-F5344CB8AC3E}">
        <p14:creationId xmlns:p14="http://schemas.microsoft.com/office/powerpoint/2010/main" val="1431053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1269336"/>
            <a:ext cx="8504152" cy="5184000"/>
          </a:xfrm>
        </p:spPr>
        <p:txBody>
          <a:bodyPr/>
          <a:lstStyle/>
          <a:p>
            <a:pPr algn="just"/>
            <a:r>
              <a:rPr lang="fr-FR" dirty="0" smtClean="0"/>
              <a:t>Le PCM : il contient</a:t>
            </a:r>
            <a:r>
              <a:rPr lang="fr-FR" dirty="0"/>
              <a:t>, en majorité, des clients non équipés à </a:t>
            </a:r>
            <a:r>
              <a:rPr lang="fr-FR" dirty="0" smtClean="0"/>
              <a:t>équiper</a:t>
            </a:r>
          </a:p>
          <a:p>
            <a:pPr algn="just"/>
            <a:r>
              <a:rPr lang="fr-FR" dirty="0" smtClean="0"/>
              <a:t>Le traitement du PCM est la garantie de l’activation brute</a:t>
            </a:r>
          </a:p>
          <a:p>
            <a:pPr indent="0" algn="just">
              <a:buNone/>
            </a:pPr>
            <a:endParaRPr lang="fr-FR" dirty="0" smtClean="0"/>
          </a:p>
          <a:p>
            <a:pPr algn="just"/>
            <a:endParaRPr lang="fr-FR" dirty="0"/>
          </a:p>
        </p:txBody>
      </p:sp>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33</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le PCM</a:t>
            </a:r>
            <a:endParaRPr lang="fr-FR" dirty="0"/>
          </a:p>
        </p:txBody>
      </p:sp>
      <p:pic>
        <p:nvPicPr>
          <p:cNvPr id="13"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e 6"/>
          <p:cNvGrpSpPr/>
          <p:nvPr/>
        </p:nvGrpSpPr>
        <p:grpSpPr>
          <a:xfrm>
            <a:off x="3131840" y="2636912"/>
            <a:ext cx="5688632" cy="3619222"/>
            <a:chOff x="3131840" y="2636912"/>
            <a:chExt cx="5688632" cy="3619222"/>
          </a:xfrm>
        </p:grpSpPr>
        <p:pic>
          <p:nvPicPr>
            <p:cNvPr id="12" name="Image 3" descr="image001"/>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131840" y="2636912"/>
              <a:ext cx="5688632" cy="3619222"/>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bwMode="auto">
            <a:xfrm>
              <a:off x="5148064" y="2636912"/>
              <a:ext cx="3672408" cy="216024"/>
            </a:xfrm>
            <a:prstGeom prst="rect">
              <a:avLst/>
            </a:prstGeom>
            <a:solidFill>
              <a:schemeClr val="accent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0" name="Rectangle 9"/>
            <p:cNvSpPr/>
            <p:nvPr/>
          </p:nvSpPr>
          <p:spPr bwMode="auto">
            <a:xfrm>
              <a:off x="4499992" y="3717032"/>
              <a:ext cx="4320480" cy="216024"/>
            </a:xfrm>
            <a:prstGeom prst="rect">
              <a:avLst/>
            </a:prstGeom>
            <a:solidFill>
              <a:schemeClr val="accent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grpSp>
      <p:sp>
        <p:nvSpPr>
          <p:cNvPr id="8" name="ZoneTexte 7"/>
          <p:cNvSpPr txBox="1"/>
          <p:nvPr/>
        </p:nvSpPr>
        <p:spPr>
          <a:xfrm>
            <a:off x="323528" y="2852936"/>
            <a:ext cx="2520280" cy="3046988"/>
          </a:xfrm>
          <a:prstGeom prst="rect">
            <a:avLst/>
          </a:prstGeom>
          <a:noFill/>
        </p:spPr>
        <p:txBody>
          <a:bodyPr wrap="square" rtlCol="0">
            <a:spAutoFit/>
          </a:bodyPr>
          <a:lstStyle/>
          <a:p>
            <a:r>
              <a:rPr lang="fr-FR" sz="2400" dirty="0" smtClean="0"/>
              <a:t>A noter que le suivi hebdo des clients bruts activés ne sera plus disponible. Chacun à la possibilité de suivre la progression à partir du GPS</a:t>
            </a:r>
            <a:endParaRPr lang="fr-FR" sz="2400" dirty="0"/>
          </a:p>
        </p:txBody>
      </p:sp>
      <p:pic>
        <p:nvPicPr>
          <p:cNvPr id="14" name="Picture 2"/>
          <p:cNvPicPr>
            <a:picLocks noChangeAspect="1" noChangeArrowheads="1"/>
          </p:cNvPicPr>
          <p:nvPr/>
        </p:nvPicPr>
        <p:blipFill rotWithShape="1">
          <a:blip r:embed="rId5"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70851" y="2662830"/>
            <a:ext cx="505354" cy="38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bwMode="auto">
          <a:xfrm>
            <a:off x="70850" y="2852936"/>
            <a:ext cx="2772957" cy="3046987"/>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1509418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980728"/>
            <a:ext cx="8424936" cy="5184000"/>
          </a:xfrm>
        </p:spPr>
        <p:txBody>
          <a:bodyPr/>
          <a:lstStyle/>
          <a:p>
            <a:pPr algn="just"/>
            <a:r>
              <a:rPr lang="fr-FR" dirty="0" smtClean="0"/>
              <a:t>La mise en œuvre d’Activation V2 à compter du 1</a:t>
            </a:r>
            <a:r>
              <a:rPr lang="fr-FR" baseline="30000" dirty="0" smtClean="0"/>
              <a:t>er</a:t>
            </a:r>
            <a:r>
              <a:rPr lang="fr-FR" dirty="0" smtClean="0"/>
              <a:t> janvier 2015 passe également par </a:t>
            </a:r>
            <a:r>
              <a:rPr lang="fr-FR" b="1" dirty="0" smtClean="0">
                <a:solidFill>
                  <a:srgbClr val="C00000"/>
                </a:solidFill>
              </a:rPr>
              <a:t>la mise en cohérence des outils de pilotage existants à savoir </a:t>
            </a:r>
            <a:r>
              <a:rPr lang="fr-FR" dirty="0" smtClean="0"/>
              <a:t>: </a:t>
            </a:r>
          </a:p>
          <a:p>
            <a:pPr lvl="1" algn="just"/>
            <a:r>
              <a:rPr lang="fr-FR" b="1" dirty="0" smtClean="0"/>
              <a:t>Le tableau de bord mensuel </a:t>
            </a:r>
            <a:r>
              <a:rPr lang="fr-FR" dirty="0" smtClean="0"/>
              <a:t>qui permet de suivre </a:t>
            </a:r>
            <a:r>
              <a:rPr lang="fr-FR" b="1" dirty="0" smtClean="0"/>
              <a:t>la variation du nombre de clients équipés</a:t>
            </a:r>
            <a:r>
              <a:rPr lang="fr-FR" dirty="0" smtClean="0"/>
              <a:t> par segment (Ee, Jde, JBPe, De, BPe) : </a:t>
            </a:r>
          </a:p>
          <a:p>
            <a:pPr lvl="2" algn="just"/>
            <a:r>
              <a:rPr lang="fr-FR" b="1" dirty="0" smtClean="0"/>
              <a:t>Mois par mois</a:t>
            </a:r>
            <a:r>
              <a:rPr lang="fr-FR" dirty="0"/>
              <a:t> </a:t>
            </a:r>
            <a:r>
              <a:rPr lang="fr-FR" i="1" dirty="0" smtClean="0">
                <a:solidFill>
                  <a:srgbClr val="C00000"/>
                </a:solidFill>
              </a:rPr>
              <a:t>– nouveauté 2015 - </a:t>
            </a:r>
          </a:p>
          <a:p>
            <a:pPr lvl="2" algn="just"/>
            <a:r>
              <a:rPr lang="fr-FR" b="1" dirty="0" smtClean="0"/>
              <a:t>En cumul annuel</a:t>
            </a:r>
            <a:r>
              <a:rPr lang="fr-FR" dirty="0" smtClean="0"/>
              <a:t>. </a:t>
            </a:r>
          </a:p>
          <a:p>
            <a:pPr lvl="1" algn="just"/>
            <a:r>
              <a:rPr lang="fr-FR" b="1" dirty="0"/>
              <a:t>4</a:t>
            </a:r>
            <a:r>
              <a:rPr lang="fr-FR" b="1" dirty="0" smtClean="0"/>
              <a:t> </a:t>
            </a:r>
            <a:r>
              <a:rPr lang="fr-FR" b="1" dirty="0" smtClean="0"/>
              <a:t>listes mensuelles de clients </a:t>
            </a:r>
            <a:r>
              <a:rPr lang="fr-FR" dirty="0" smtClean="0"/>
              <a:t>seront également revues : </a:t>
            </a:r>
          </a:p>
          <a:p>
            <a:pPr lvl="2" algn="just"/>
            <a:r>
              <a:rPr lang="fr-FR" b="1" dirty="0" smtClean="0"/>
              <a:t>La liste des clients équipés / déséquipés du mois</a:t>
            </a:r>
            <a:r>
              <a:rPr lang="fr-FR" dirty="0" smtClean="0"/>
              <a:t>,</a:t>
            </a:r>
          </a:p>
          <a:p>
            <a:pPr lvl="2" algn="just"/>
            <a:r>
              <a:rPr lang="fr-FR" b="1" dirty="0" smtClean="0"/>
              <a:t>La liste des clients Enfants Equipés en risque de déséquipement</a:t>
            </a:r>
            <a:r>
              <a:rPr lang="fr-FR" dirty="0" smtClean="0"/>
              <a:t>,</a:t>
            </a:r>
          </a:p>
          <a:p>
            <a:pPr lvl="2" algn="just"/>
            <a:r>
              <a:rPr lang="fr-FR" b="1" dirty="0" smtClean="0"/>
              <a:t>La liste des clients en risque de déséquipement suite à l’échéance d’un produit</a:t>
            </a:r>
            <a:r>
              <a:rPr lang="fr-FR" dirty="0" smtClean="0"/>
              <a:t>. </a:t>
            </a:r>
            <a:endParaRPr lang="fr-FR" dirty="0" smtClean="0"/>
          </a:p>
          <a:p>
            <a:pPr lvl="2" algn="just"/>
            <a:r>
              <a:rPr lang="fr-FR" b="1" dirty="0"/>
              <a:t>La liste des clients </a:t>
            </a:r>
            <a:r>
              <a:rPr lang="fr-FR" b="1" dirty="0"/>
              <a:t>bancarisés/ </a:t>
            </a:r>
            <a:r>
              <a:rPr lang="fr-FR" b="1" dirty="0" err="1" smtClean="0"/>
              <a:t>débancarisés</a:t>
            </a:r>
            <a:endParaRPr lang="fr-FR" b="1" dirty="0"/>
          </a:p>
          <a:p>
            <a:pPr lvl="1" algn="just"/>
            <a:r>
              <a:rPr lang="fr-FR" i="1" dirty="0" smtClean="0"/>
              <a:t>Rubrique </a:t>
            </a:r>
            <a:r>
              <a:rPr lang="fr-FR" i="1" dirty="0"/>
              <a:t>des </a:t>
            </a:r>
            <a:r>
              <a:rPr lang="fr-FR" i="1" dirty="0" smtClean="0"/>
              <a:t>commerciaux / Espace particuliers / Tableau </a:t>
            </a:r>
            <a:r>
              <a:rPr lang="fr-FR" i="1" dirty="0"/>
              <a:t>de </a:t>
            </a:r>
            <a:r>
              <a:rPr lang="fr-FR" i="1" dirty="0" smtClean="0"/>
              <a:t>bord / Activation / Les </a:t>
            </a:r>
            <a:r>
              <a:rPr lang="fr-FR" i="1" dirty="0"/>
              <a:t>suivis ou Les fichiers pour traitement</a:t>
            </a:r>
          </a:p>
          <a:p>
            <a:pPr lvl="1" algn="just"/>
            <a:endParaRPr lang="fr-FR" i="1"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34</a:t>
            </a:fld>
            <a:endParaRPr lang="fr-FR" dirty="0"/>
          </a:p>
        </p:txBody>
      </p:sp>
      <p:sp>
        <p:nvSpPr>
          <p:cNvPr id="7" name="Titre 1"/>
          <p:cNvSpPr>
            <a:spLocks noGrp="1"/>
          </p:cNvSpPr>
          <p:nvPr>
            <p:ph type="title"/>
          </p:nvPr>
        </p:nvSpPr>
        <p:spPr>
          <a:xfrm>
            <a:off x="432000" y="116632"/>
            <a:ext cx="7961142" cy="716806"/>
          </a:xfrm>
        </p:spPr>
        <p:txBody>
          <a:bodyPr/>
          <a:lstStyle/>
          <a:p>
            <a:r>
              <a:rPr lang="fr-FR" dirty="0" smtClean="0"/>
              <a:t>Activation V2 : les suivis</a:t>
            </a:r>
            <a:endParaRPr lang="fr-FR" dirty="0"/>
          </a:p>
        </p:txBody>
      </p:sp>
      <p:pic>
        <p:nvPicPr>
          <p:cNvPr id="8"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rot="483481">
            <a:off x="7516351" y="3316446"/>
            <a:ext cx="1538169" cy="878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19614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268760"/>
            <a:ext cx="8424936" cy="2232248"/>
          </a:xfrm>
        </p:spPr>
        <p:txBody>
          <a:bodyPr/>
          <a:lstStyle/>
          <a:p>
            <a:pPr algn="just"/>
            <a:r>
              <a:rPr lang="fr-FR" dirty="0" smtClean="0"/>
              <a:t>A votre disposition également : </a:t>
            </a:r>
          </a:p>
          <a:p>
            <a:pPr lvl="1" algn="just"/>
            <a:r>
              <a:rPr lang="fr-FR" dirty="0" smtClean="0"/>
              <a:t>La partie « </a:t>
            </a:r>
            <a:r>
              <a:rPr lang="fr-FR" b="1" dirty="0" smtClean="0">
                <a:solidFill>
                  <a:srgbClr val="C00000"/>
                </a:solidFill>
              </a:rPr>
              <a:t>Activation V2 et l’approche globale</a:t>
            </a:r>
            <a:r>
              <a:rPr lang="fr-FR" dirty="0" smtClean="0"/>
              <a:t> » dans La Rubrique Des Commerciaux/ Animation. </a:t>
            </a:r>
          </a:p>
          <a:p>
            <a:pPr lvl="1" algn="just"/>
            <a:endParaRPr lang="fr-FR" dirty="0" smtClean="0"/>
          </a:p>
          <a:p>
            <a:pPr lvl="1" algn="just"/>
            <a:endParaRPr lang="fr-FR" dirty="0"/>
          </a:p>
          <a:p>
            <a:pPr lvl="1" algn="just"/>
            <a:endParaRPr lang="fr-FR" dirty="0" smtClean="0"/>
          </a:p>
          <a:p>
            <a:pPr lvl="1" algn="just"/>
            <a:endParaRPr lang="fr-FR" dirty="0" smtClean="0"/>
          </a:p>
          <a:p>
            <a:pPr lvl="1" algn="just"/>
            <a:endParaRPr lang="fr-FR" dirty="0"/>
          </a:p>
          <a:p>
            <a:pPr lvl="1" algn="just"/>
            <a:r>
              <a:rPr lang="fr-FR" b="1" dirty="0">
                <a:solidFill>
                  <a:srgbClr val="C00000"/>
                </a:solidFill>
              </a:rPr>
              <a:t>La Carte Activation V2</a:t>
            </a:r>
            <a:r>
              <a:rPr lang="fr-FR" dirty="0" smtClean="0"/>
              <a:t>, à utiliser sans modération. </a:t>
            </a:r>
            <a:endParaRPr lang="fr-FR" dirty="0"/>
          </a:p>
          <a:p>
            <a:pPr lvl="1" algn="just"/>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35</a:t>
            </a:fld>
            <a:endParaRPr lang="fr-FR" dirty="0"/>
          </a:p>
        </p:txBody>
      </p:sp>
      <p:sp>
        <p:nvSpPr>
          <p:cNvPr id="7" name="Titre 1"/>
          <p:cNvSpPr>
            <a:spLocks noGrp="1"/>
          </p:cNvSpPr>
          <p:nvPr>
            <p:ph type="title"/>
          </p:nvPr>
        </p:nvSpPr>
        <p:spPr>
          <a:xfrm>
            <a:off x="432000" y="116632"/>
            <a:ext cx="7961142" cy="716806"/>
          </a:xfrm>
        </p:spPr>
        <p:txBody>
          <a:bodyPr/>
          <a:lstStyle/>
          <a:p>
            <a:r>
              <a:rPr lang="fr-FR" dirty="0" smtClean="0"/>
              <a:t>Activation V2 : la rubrique des commerciaux</a:t>
            </a:r>
            <a:endParaRPr lang="fr-FR" dirty="0"/>
          </a:p>
        </p:txBody>
      </p:sp>
      <p:pic>
        <p:nvPicPr>
          <p:cNvPr id="9"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275856" y="2420888"/>
            <a:ext cx="2663902"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82875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908720"/>
            <a:ext cx="8504152" cy="5184000"/>
          </a:xfrm>
        </p:spPr>
        <p:txBody>
          <a:bodyPr/>
          <a:lstStyle/>
          <a:p>
            <a:pPr algn="just"/>
            <a:r>
              <a:rPr lang="fr-FR" dirty="0" smtClean="0"/>
              <a:t>Le suivi des portefeuilles sera également adapté :</a:t>
            </a:r>
          </a:p>
          <a:p>
            <a:pPr lvl="1" algn="just"/>
            <a:r>
              <a:rPr lang="fr-FR" dirty="0" smtClean="0"/>
              <a:t>Ce document </a:t>
            </a:r>
            <a:r>
              <a:rPr lang="fr-FR" dirty="0"/>
              <a:t>vous permet </a:t>
            </a:r>
            <a:r>
              <a:rPr lang="fr-FR" dirty="0" smtClean="0"/>
              <a:t>de ressortir les points forts (taux d’équipement, …) et les segments de clientèle à exploiter.</a:t>
            </a:r>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r>
              <a:rPr lang="fr-FR" i="1" dirty="0" smtClean="0"/>
              <a:t>Rubrique </a:t>
            </a:r>
            <a:r>
              <a:rPr lang="fr-FR" i="1" dirty="0"/>
              <a:t>des </a:t>
            </a:r>
            <a:r>
              <a:rPr lang="fr-FR" i="1" dirty="0" smtClean="0"/>
              <a:t>commerciaux / Espace particuliers / Tableau </a:t>
            </a:r>
            <a:r>
              <a:rPr lang="fr-FR" i="1" dirty="0"/>
              <a:t>de </a:t>
            </a:r>
            <a:r>
              <a:rPr lang="fr-FR" i="1" dirty="0" smtClean="0"/>
              <a:t>bord / Suivi </a:t>
            </a:r>
            <a:r>
              <a:rPr lang="fr-FR" i="1" dirty="0"/>
              <a:t>trimestriel des portefeuilles</a:t>
            </a:r>
          </a:p>
          <a:p>
            <a:pPr lvl="1" algn="just"/>
            <a:endParaRPr lang="fr-FR" i="1" dirty="0"/>
          </a:p>
        </p:txBody>
      </p:sp>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36</a:t>
            </a:fld>
            <a:endParaRPr lang="fr-FR" dirty="0"/>
          </a:p>
        </p:txBody>
      </p:sp>
      <p:grpSp>
        <p:nvGrpSpPr>
          <p:cNvPr id="9" name="Groupe 8"/>
          <p:cNvGrpSpPr/>
          <p:nvPr/>
        </p:nvGrpSpPr>
        <p:grpSpPr>
          <a:xfrm>
            <a:off x="1187624" y="2204288"/>
            <a:ext cx="6768752" cy="3528392"/>
            <a:chOff x="0" y="908720"/>
            <a:chExt cx="9144000" cy="5616624"/>
          </a:xfrm>
        </p:grpSpPr>
        <p:pic>
          <p:nvPicPr>
            <p:cNvPr id="307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908720"/>
              <a:ext cx="9144000"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bwMode="auto">
            <a:xfrm>
              <a:off x="4860032" y="1628800"/>
              <a:ext cx="1296144" cy="21602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8" name="Rectangle 7"/>
            <p:cNvSpPr/>
            <p:nvPr/>
          </p:nvSpPr>
          <p:spPr bwMode="auto">
            <a:xfrm>
              <a:off x="1475656" y="1628800"/>
              <a:ext cx="1152128" cy="559431"/>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gr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le suivi des portefeuilles</a:t>
            </a:r>
            <a:endParaRPr lang="fr-FR" dirty="0"/>
          </a:p>
        </p:txBody>
      </p:sp>
      <p:pic>
        <p:nvPicPr>
          <p:cNvPr id="14"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rot="20951975">
            <a:off x="1871212" y="3891229"/>
            <a:ext cx="5742100" cy="360040"/>
          </a:xfrm>
          <a:prstGeom prst="rect">
            <a:avLst/>
          </a:prstGeom>
          <a:solidFill>
            <a:schemeClr val="accent1"/>
          </a:solidFill>
          <a:ln w="9525" cap="flat" cmpd="sng" algn="ctr">
            <a:solidFill>
              <a:srgbClr val="808080"/>
            </a:solidFill>
            <a:prstDash val="sysDot"/>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accent6">
                    <a:lumMod val="85000"/>
                    <a:lumOff val="15000"/>
                  </a:schemeClr>
                </a:solidFill>
                <a:effectLst/>
                <a:latin typeface="Arial" charset="0"/>
              </a:rPr>
              <a:t>Version actuelle</a:t>
            </a:r>
            <a:r>
              <a:rPr kumimoji="0" lang="fr-FR" sz="1400" b="0" i="0" u="none" strike="noStrike" cap="none" normalizeH="0" dirty="0" smtClean="0">
                <a:ln>
                  <a:noFill/>
                </a:ln>
                <a:solidFill>
                  <a:schemeClr val="accent6">
                    <a:lumMod val="85000"/>
                    <a:lumOff val="15000"/>
                  </a:schemeClr>
                </a:solidFill>
                <a:effectLst/>
                <a:latin typeface="Arial" charset="0"/>
              </a:rPr>
              <a:t> </a:t>
            </a:r>
            <a:endParaRPr kumimoji="0" lang="fr-FR" sz="1400" b="0" i="0" u="none" strike="noStrike" cap="none" normalizeH="0" baseline="0" dirty="0" smtClean="0">
              <a:ln>
                <a:noFill/>
              </a:ln>
              <a:solidFill>
                <a:schemeClr val="accent6">
                  <a:lumMod val="85000"/>
                  <a:lumOff val="15000"/>
                </a:schemeClr>
              </a:solidFill>
              <a:effectLst/>
              <a:latin typeface="Arial" charset="0"/>
            </a:endParaRPr>
          </a:p>
        </p:txBody>
      </p:sp>
    </p:spTree>
    <p:extLst>
      <p:ext uri="{BB962C8B-B14F-4D97-AF65-F5344CB8AC3E}">
        <p14:creationId xmlns:p14="http://schemas.microsoft.com/office/powerpoint/2010/main" val="2743954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980728"/>
            <a:ext cx="8504152" cy="5184000"/>
          </a:xfrm>
        </p:spPr>
        <p:txBody>
          <a:bodyPr/>
          <a:lstStyle/>
          <a:p>
            <a:pPr algn="just"/>
            <a:r>
              <a:rPr lang="fr-FR" dirty="0" smtClean="0"/>
              <a:t>Le suivi mensuel des ventes croisées :</a:t>
            </a:r>
          </a:p>
          <a:p>
            <a:pPr lvl="1" algn="just"/>
            <a:r>
              <a:rPr lang="fr-FR" dirty="0" smtClean="0"/>
              <a:t>Il vous </a:t>
            </a:r>
            <a:r>
              <a:rPr lang="fr-FR" dirty="0"/>
              <a:t>permet d’identifier les clients n’ayant pas fait l’objet d’une vente croisée à l’occasion d’un </a:t>
            </a:r>
            <a:r>
              <a:rPr lang="fr-FR" dirty="0" smtClean="0"/>
              <a:t>prêt personnel </a:t>
            </a:r>
            <a:r>
              <a:rPr lang="fr-FR" dirty="0"/>
              <a:t>et/ou </a:t>
            </a:r>
            <a:r>
              <a:rPr lang="fr-FR" dirty="0" smtClean="0"/>
              <a:t>prêt immobilier.</a:t>
            </a:r>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sz="1400" dirty="0"/>
          </a:p>
          <a:p>
            <a:pPr lvl="1" algn="just"/>
            <a:endParaRPr lang="fr-FR" dirty="0" smtClean="0"/>
          </a:p>
          <a:p>
            <a:pPr lvl="1" algn="just"/>
            <a:r>
              <a:rPr lang="fr-FR" i="1" dirty="0" smtClean="0"/>
              <a:t>Rubrique </a:t>
            </a:r>
            <a:r>
              <a:rPr lang="fr-FR" i="1" dirty="0"/>
              <a:t>des commerciaux / Espace particuliers / Tableau de bord </a:t>
            </a:r>
            <a:r>
              <a:rPr lang="fr-FR" i="1" dirty="0" smtClean="0"/>
              <a:t>/ Ventes croisées</a:t>
            </a:r>
            <a:endParaRPr lang="fr-FR" i="1" dirty="0"/>
          </a:p>
          <a:p>
            <a:pPr lvl="1" algn="just"/>
            <a:endParaRPr lang="fr-FR" dirty="0"/>
          </a:p>
        </p:txBody>
      </p:sp>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37</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le suivi des ventes croisées</a:t>
            </a:r>
            <a:endParaRPr lang="fr-FR" dirty="0"/>
          </a:p>
        </p:txBody>
      </p:sp>
      <p:pic>
        <p:nvPicPr>
          <p:cNvPr id="12"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95536" y="2132856"/>
            <a:ext cx="8568952"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30435" y="4491299"/>
            <a:ext cx="6715798" cy="1077218"/>
          </a:xfrm>
          <a:prstGeom prst="rect">
            <a:avLst/>
          </a:prstGeom>
        </p:spPr>
        <p:txBody>
          <a:bodyPr wrap="square">
            <a:spAutoFit/>
          </a:bodyPr>
          <a:lstStyle/>
          <a:p>
            <a:pPr marL="342900" indent="-342900"/>
            <a:r>
              <a:rPr lang="fr-FR" sz="1600" u="sng" dirty="0">
                <a:solidFill>
                  <a:schemeClr val="accent4"/>
                </a:solidFill>
              </a:rPr>
              <a:t>Au 30 juin </a:t>
            </a:r>
            <a:r>
              <a:rPr lang="fr-FR" sz="1600" u="sng" dirty="0" smtClean="0">
                <a:solidFill>
                  <a:schemeClr val="accent4"/>
                </a:solidFill>
              </a:rPr>
              <a:t>2014 : </a:t>
            </a:r>
            <a:endParaRPr lang="fr-FR" sz="1600" u="sng" dirty="0">
              <a:solidFill>
                <a:schemeClr val="accent4"/>
              </a:solidFill>
            </a:endParaRPr>
          </a:p>
          <a:p>
            <a:pPr marL="609600" indent="-342900">
              <a:buFont typeface="Arial" pitchFamily="34" charset="0"/>
              <a:buChar char="•"/>
            </a:pPr>
            <a:r>
              <a:rPr lang="fr-FR" sz="1600" b="1" dirty="0" smtClean="0">
                <a:solidFill>
                  <a:schemeClr val="accent4"/>
                </a:solidFill>
              </a:rPr>
              <a:t>Uniquement 25</a:t>
            </a:r>
            <a:r>
              <a:rPr lang="fr-FR" sz="1600" b="1" dirty="0">
                <a:solidFill>
                  <a:schemeClr val="accent4"/>
                </a:solidFill>
              </a:rPr>
              <a:t>% des dossiers immobiliers ont fait l’objet d’une vente croisée MRH</a:t>
            </a:r>
          </a:p>
          <a:p>
            <a:pPr marL="609600" indent="-342900">
              <a:buFont typeface="Arial" pitchFamily="34" charset="0"/>
              <a:buChar char="•"/>
            </a:pPr>
            <a:r>
              <a:rPr lang="fr-FR" sz="1600" b="1" dirty="0" smtClean="0">
                <a:solidFill>
                  <a:schemeClr val="accent4"/>
                </a:solidFill>
              </a:rPr>
              <a:t>Seulement  8</a:t>
            </a:r>
            <a:r>
              <a:rPr lang="fr-FR" sz="1600" b="1" dirty="0">
                <a:solidFill>
                  <a:schemeClr val="accent4"/>
                </a:solidFill>
              </a:rPr>
              <a:t>% des dossiers PP ont fait l’objet d’une vente croisée GAV.</a:t>
            </a:r>
          </a:p>
        </p:txBody>
      </p:sp>
      <p:sp>
        <p:nvSpPr>
          <p:cNvPr id="13" name="Rectangle 12"/>
          <p:cNvSpPr/>
          <p:nvPr/>
        </p:nvSpPr>
        <p:spPr bwMode="auto">
          <a:xfrm>
            <a:off x="2230435" y="4491875"/>
            <a:ext cx="6662045" cy="1152128"/>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4" name="Picture 2"/>
          <p:cNvPicPr>
            <a:picLocks noChangeAspect="1" noChangeArrowheads="1"/>
          </p:cNvPicPr>
          <p:nvPr/>
        </p:nvPicPr>
        <p:blipFill rotWithShape="1">
          <a:blip r:embed="rId4"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1725080" y="4437112"/>
            <a:ext cx="505354" cy="38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bwMode="auto">
          <a:xfrm rot="20951975">
            <a:off x="1869920" y="3460333"/>
            <a:ext cx="5742100" cy="360040"/>
          </a:xfrm>
          <a:prstGeom prst="rect">
            <a:avLst/>
          </a:prstGeom>
          <a:solidFill>
            <a:schemeClr val="accent1"/>
          </a:solidFill>
          <a:ln w="9525" cap="flat" cmpd="sng" algn="ctr">
            <a:solidFill>
              <a:srgbClr val="808080"/>
            </a:solidFill>
            <a:prstDash val="sysDot"/>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accent6">
                    <a:lumMod val="85000"/>
                    <a:lumOff val="15000"/>
                  </a:schemeClr>
                </a:solidFill>
                <a:effectLst/>
                <a:latin typeface="Arial" charset="0"/>
              </a:rPr>
              <a:t>Version actuelle</a:t>
            </a:r>
            <a:r>
              <a:rPr kumimoji="0" lang="fr-FR" sz="1400" b="0" i="0" u="none" strike="noStrike" cap="none" normalizeH="0" dirty="0" smtClean="0">
                <a:ln>
                  <a:noFill/>
                </a:ln>
                <a:solidFill>
                  <a:schemeClr val="accent6">
                    <a:lumMod val="85000"/>
                    <a:lumOff val="15000"/>
                  </a:schemeClr>
                </a:solidFill>
                <a:effectLst/>
                <a:latin typeface="Arial" charset="0"/>
              </a:rPr>
              <a:t> </a:t>
            </a:r>
            <a:endParaRPr kumimoji="0" lang="fr-FR" sz="1400" b="0" i="0" u="none" strike="noStrike" cap="none" normalizeH="0" baseline="0" dirty="0" smtClean="0">
              <a:ln>
                <a:noFill/>
              </a:ln>
              <a:solidFill>
                <a:schemeClr val="accent6">
                  <a:lumMod val="85000"/>
                  <a:lumOff val="15000"/>
                </a:schemeClr>
              </a:solidFill>
              <a:effectLst/>
              <a:latin typeface="Arial" charset="0"/>
            </a:endParaRPr>
          </a:p>
        </p:txBody>
      </p:sp>
    </p:spTree>
    <p:extLst>
      <p:ext uri="{BB962C8B-B14F-4D97-AF65-F5344CB8AC3E}">
        <p14:creationId xmlns:p14="http://schemas.microsoft.com/office/powerpoint/2010/main" val="1204569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1269336"/>
            <a:ext cx="8504152" cy="5184000"/>
          </a:xfrm>
        </p:spPr>
        <p:txBody>
          <a:bodyPr/>
          <a:lstStyle/>
          <a:p>
            <a:pPr algn="just"/>
            <a:r>
              <a:rPr lang="fr-FR" dirty="0" smtClean="0"/>
              <a:t>Le suivi des Entrées En Relation :</a:t>
            </a:r>
          </a:p>
          <a:p>
            <a:pPr lvl="1" algn="just"/>
            <a:r>
              <a:rPr lang="fr-FR" dirty="0" smtClean="0"/>
              <a:t>Il vous </a:t>
            </a:r>
            <a:r>
              <a:rPr lang="fr-FR" dirty="0"/>
              <a:t>permet </a:t>
            </a:r>
            <a:r>
              <a:rPr lang="fr-FR" dirty="0" smtClean="0"/>
              <a:t>de mesurer l’équipement des EER des 24 derniers mois glissants. </a:t>
            </a:r>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r>
              <a:rPr lang="fr-FR" i="1" dirty="0"/>
              <a:t>Rubrique des commerciaux / Espace particuliers / Tableau de bord / </a:t>
            </a:r>
            <a:r>
              <a:rPr lang="fr-FR" i="1" dirty="0" smtClean="0"/>
              <a:t>Suivi des EER</a:t>
            </a:r>
            <a:endParaRPr lang="fr-FR" i="1" dirty="0"/>
          </a:p>
          <a:p>
            <a:pPr lvl="1" algn="just"/>
            <a:endParaRPr lang="fr-FR" dirty="0"/>
          </a:p>
        </p:txBody>
      </p:sp>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38</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le suivi des EER</a:t>
            </a:r>
            <a:endParaRPr lang="fr-FR" dirty="0"/>
          </a:p>
        </p:txBody>
      </p:sp>
      <p:sp>
        <p:nvSpPr>
          <p:cNvPr id="2" name="Rectangle 1"/>
          <p:cNvSpPr/>
          <p:nvPr/>
        </p:nvSpPr>
        <p:spPr>
          <a:xfrm>
            <a:off x="2843808" y="4797152"/>
            <a:ext cx="6102424" cy="830997"/>
          </a:xfrm>
          <a:prstGeom prst="rect">
            <a:avLst/>
          </a:prstGeom>
        </p:spPr>
        <p:txBody>
          <a:bodyPr wrap="square">
            <a:spAutoFit/>
          </a:bodyPr>
          <a:lstStyle/>
          <a:p>
            <a:pPr marL="342900" indent="-342900"/>
            <a:r>
              <a:rPr lang="fr-FR" sz="1600" u="sng" dirty="0">
                <a:solidFill>
                  <a:schemeClr val="accent4"/>
                </a:solidFill>
              </a:rPr>
              <a:t>Au 30 juin </a:t>
            </a:r>
            <a:r>
              <a:rPr lang="fr-FR" sz="1600" u="sng" dirty="0" smtClean="0">
                <a:solidFill>
                  <a:schemeClr val="accent4"/>
                </a:solidFill>
              </a:rPr>
              <a:t>2014 : </a:t>
            </a:r>
            <a:endParaRPr lang="fr-FR" sz="1600" u="sng" dirty="0">
              <a:solidFill>
                <a:schemeClr val="accent4"/>
              </a:solidFill>
            </a:endParaRPr>
          </a:p>
          <a:p>
            <a:pPr marL="609600" indent="-342900">
              <a:buFont typeface="Arial" pitchFamily="34" charset="0"/>
              <a:buChar char="•"/>
            </a:pPr>
            <a:r>
              <a:rPr lang="fr-FR" sz="1600" b="1" dirty="0" smtClean="0">
                <a:solidFill>
                  <a:schemeClr val="accent4"/>
                </a:solidFill>
              </a:rPr>
              <a:t>29% </a:t>
            </a:r>
            <a:r>
              <a:rPr lang="fr-FR" sz="1600" b="1" dirty="0">
                <a:solidFill>
                  <a:schemeClr val="accent4"/>
                </a:solidFill>
              </a:rPr>
              <a:t>de nos EER, sont </a:t>
            </a:r>
            <a:r>
              <a:rPr lang="fr-FR" sz="1600" b="1" dirty="0" smtClean="0">
                <a:solidFill>
                  <a:schemeClr val="accent4"/>
                </a:solidFill>
              </a:rPr>
              <a:t>équipées </a:t>
            </a:r>
            <a:r>
              <a:rPr lang="fr-FR" sz="1600" b="1" dirty="0">
                <a:solidFill>
                  <a:schemeClr val="accent4"/>
                </a:solidFill>
              </a:rPr>
              <a:t>en livret A</a:t>
            </a:r>
          </a:p>
          <a:p>
            <a:pPr marL="609600" indent="-342900">
              <a:buFont typeface="Arial" pitchFamily="34" charset="0"/>
              <a:buChar char="•"/>
            </a:pPr>
            <a:r>
              <a:rPr lang="fr-FR" sz="1600" b="1" dirty="0" smtClean="0">
                <a:solidFill>
                  <a:schemeClr val="accent4"/>
                </a:solidFill>
              </a:rPr>
              <a:t>61% </a:t>
            </a:r>
            <a:r>
              <a:rPr lang="fr-FR" sz="1600" b="1" dirty="0">
                <a:solidFill>
                  <a:schemeClr val="accent4"/>
                </a:solidFill>
              </a:rPr>
              <a:t>de nos EER, sont </a:t>
            </a:r>
            <a:r>
              <a:rPr lang="fr-FR" sz="1600" b="1" dirty="0" smtClean="0">
                <a:solidFill>
                  <a:schemeClr val="accent4"/>
                </a:solidFill>
              </a:rPr>
              <a:t>équipées </a:t>
            </a:r>
            <a:r>
              <a:rPr lang="fr-FR" sz="1600" b="1" dirty="0">
                <a:solidFill>
                  <a:schemeClr val="accent4"/>
                </a:solidFill>
              </a:rPr>
              <a:t>en forfait</a:t>
            </a:r>
          </a:p>
        </p:txBody>
      </p:sp>
      <p:sp>
        <p:nvSpPr>
          <p:cNvPr id="13" name="Rectangle 12"/>
          <p:cNvSpPr/>
          <p:nvPr/>
        </p:nvSpPr>
        <p:spPr bwMode="auto">
          <a:xfrm>
            <a:off x="2843808" y="4797152"/>
            <a:ext cx="6048672" cy="830997"/>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4" name="Picture 2"/>
          <p:cNvPicPr>
            <a:picLocks noChangeAspect="1" noChangeArrowheads="1"/>
          </p:cNvPicPr>
          <p:nvPr/>
        </p:nvPicPr>
        <p:blipFill rotWithShape="1">
          <a:blip r:embed="rId3"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2459162" y="4725144"/>
            <a:ext cx="505354" cy="38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23528" y="2636912"/>
            <a:ext cx="8568952" cy="2068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8244408" y="65902"/>
            <a:ext cx="720080" cy="79624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bwMode="auto">
          <a:xfrm rot="20951975">
            <a:off x="1746563" y="3531765"/>
            <a:ext cx="5742100" cy="360040"/>
          </a:xfrm>
          <a:prstGeom prst="rect">
            <a:avLst/>
          </a:prstGeom>
          <a:solidFill>
            <a:schemeClr val="accent1"/>
          </a:solidFill>
          <a:ln w="9525" cap="flat" cmpd="sng" algn="ctr">
            <a:solidFill>
              <a:srgbClr val="808080"/>
            </a:solidFill>
            <a:prstDash val="sysDot"/>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accent6">
                    <a:lumMod val="85000"/>
                    <a:lumOff val="15000"/>
                  </a:schemeClr>
                </a:solidFill>
                <a:effectLst/>
                <a:latin typeface="Arial" charset="0"/>
              </a:rPr>
              <a:t>Version actuelle</a:t>
            </a:r>
            <a:r>
              <a:rPr kumimoji="0" lang="fr-FR" sz="1400" b="0" i="0" u="none" strike="noStrike" cap="none" normalizeH="0" dirty="0" smtClean="0">
                <a:ln>
                  <a:noFill/>
                </a:ln>
                <a:solidFill>
                  <a:schemeClr val="accent6">
                    <a:lumMod val="85000"/>
                    <a:lumOff val="15000"/>
                  </a:schemeClr>
                </a:solidFill>
                <a:effectLst/>
                <a:latin typeface="Arial" charset="0"/>
              </a:rPr>
              <a:t> </a:t>
            </a:r>
            <a:endParaRPr kumimoji="0" lang="fr-FR" sz="1400" b="0" i="0" u="none" strike="noStrike" cap="none" normalizeH="0" baseline="0" dirty="0" smtClean="0">
              <a:ln>
                <a:noFill/>
              </a:ln>
              <a:solidFill>
                <a:schemeClr val="accent6">
                  <a:lumMod val="85000"/>
                  <a:lumOff val="15000"/>
                </a:schemeClr>
              </a:solidFill>
              <a:effectLst/>
              <a:latin typeface="Arial" charset="0"/>
            </a:endParaRPr>
          </a:p>
        </p:txBody>
      </p:sp>
    </p:spTree>
    <p:extLst>
      <p:ext uri="{BB962C8B-B14F-4D97-AF65-F5344CB8AC3E}">
        <p14:creationId xmlns:p14="http://schemas.microsoft.com/office/powerpoint/2010/main" val="2512013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8328" y="1269336"/>
            <a:ext cx="8504152" cy="5184000"/>
          </a:xfrm>
        </p:spPr>
        <p:txBody>
          <a:bodyPr/>
          <a:lstStyle/>
          <a:p>
            <a:pPr algn="just"/>
            <a:r>
              <a:rPr lang="fr-FR" dirty="0" smtClean="0"/>
              <a:t>Le kit OVMC :</a:t>
            </a:r>
          </a:p>
          <a:p>
            <a:pPr lvl="1" algn="just"/>
            <a:r>
              <a:rPr lang="fr-FR" dirty="0" smtClean="0"/>
              <a:t>Vous y retrouverez l’ensemble des documents d’accompagnement dans l’appropriation d’OVMC (saisir une vente, piloter ses ventes, la liste des produits éligibles, …). </a:t>
            </a:r>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endParaRPr lang="fr-FR" dirty="0"/>
          </a:p>
          <a:p>
            <a:pPr lvl="1" algn="just"/>
            <a:endParaRPr lang="fr-FR" dirty="0" smtClean="0"/>
          </a:p>
          <a:p>
            <a:pPr lvl="1" algn="just"/>
            <a:r>
              <a:rPr lang="fr-FR" i="1" dirty="0" smtClean="0"/>
              <a:t>Rubriques des commerciaux / Distribution /  OVMC</a:t>
            </a:r>
          </a:p>
          <a:p>
            <a:pPr lvl="1" algn="just"/>
            <a:endParaRPr lang="fr-FR" dirty="0"/>
          </a:p>
          <a:p>
            <a:pPr lvl="1" algn="just"/>
            <a:endParaRPr lang="fr-FR" dirty="0"/>
          </a:p>
        </p:txBody>
      </p:sp>
      <p:sp>
        <p:nvSpPr>
          <p:cNvPr id="4" name="Espace réservé de la date 3"/>
          <p:cNvSpPr>
            <a:spLocks noGrp="1"/>
          </p:cNvSpPr>
          <p:nvPr>
            <p:ph type="dt" sz="half" idx="10"/>
          </p:nvPr>
        </p:nvSpPr>
        <p:spPr>
          <a:xfrm>
            <a:off x="1547664" y="6473229"/>
            <a:ext cx="1090464" cy="340147"/>
          </a:xfrm>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a:xfrm>
            <a:off x="154731" y="6496498"/>
            <a:ext cx="600845" cy="316878"/>
          </a:xfrm>
        </p:spPr>
        <p:txBody>
          <a:bodyPr/>
          <a:lstStyle/>
          <a:p>
            <a:fld id="{86B257AB-C205-44D8-A692-197AD412B82A}" type="slidenum">
              <a:rPr lang="fr-FR" smtClean="0"/>
              <a:pPr/>
              <a:t>39</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OVMC</a:t>
            </a:r>
            <a:endParaRPr lang="fr-FR" dirty="0"/>
          </a:p>
        </p:txBody>
      </p:sp>
      <p:sp>
        <p:nvSpPr>
          <p:cNvPr id="19" name="ZoneTexte 18"/>
          <p:cNvSpPr txBox="1"/>
          <p:nvPr/>
        </p:nvSpPr>
        <p:spPr>
          <a:xfrm>
            <a:off x="395536" y="2924944"/>
            <a:ext cx="3528392" cy="1015663"/>
          </a:xfrm>
          <a:prstGeom prst="rect">
            <a:avLst/>
          </a:prstGeom>
          <a:noFill/>
        </p:spPr>
        <p:txBody>
          <a:bodyPr wrap="square" rtlCol="0">
            <a:spAutoFit/>
          </a:bodyPr>
          <a:lstStyle/>
          <a:p>
            <a:r>
              <a:rPr lang="fr-FR" sz="2000" dirty="0" smtClean="0"/>
              <a:t>A noter : dans la liste des produits éligibles, les 5 Univers sont couverts !</a:t>
            </a:r>
            <a:endParaRPr lang="fr-FR" sz="2000" dirty="0"/>
          </a:p>
        </p:txBody>
      </p:sp>
      <p:pic>
        <p:nvPicPr>
          <p:cNvPr id="20" name="Picture 2"/>
          <p:cNvPicPr>
            <a:picLocks noChangeAspect="1" noChangeArrowheads="1"/>
          </p:cNvPicPr>
          <p:nvPr/>
        </p:nvPicPr>
        <p:blipFill rotWithShape="1">
          <a:blip r:embed="rId3"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179512" y="2636912"/>
            <a:ext cx="505354" cy="38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bwMode="auto">
          <a:xfrm>
            <a:off x="323528" y="2924944"/>
            <a:ext cx="3600400" cy="1015663"/>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180347" y="2852936"/>
            <a:ext cx="4856149"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ZoneTexte 12"/>
          <p:cNvSpPr txBox="1"/>
          <p:nvPr/>
        </p:nvSpPr>
        <p:spPr>
          <a:xfrm>
            <a:off x="395536" y="4077072"/>
            <a:ext cx="3528392" cy="1631216"/>
          </a:xfrm>
          <a:prstGeom prst="rect">
            <a:avLst/>
          </a:prstGeom>
          <a:noFill/>
        </p:spPr>
        <p:txBody>
          <a:bodyPr wrap="square" rtlCol="0">
            <a:spAutoFit/>
          </a:bodyPr>
          <a:lstStyle/>
          <a:p>
            <a:r>
              <a:rPr lang="fr-FR" sz="2000" dirty="0" smtClean="0"/>
              <a:t>Les coordonnées sont essentielles : nous disposons de 26% des adresses mails et de 46% des portables de nos clients (hors inactifs)</a:t>
            </a:r>
            <a:endParaRPr lang="fr-FR" sz="2000" dirty="0"/>
          </a:p>
        </p:txBody>
      </p:sp>
      <p:pic>
        <p:nvPicPr>
          <p:cNvPr id="14" name="Picture 2"/>
          <p:cNvPicPr>
            <a:picLocks noChangeAspect="1" noChangeArrowheads="1"/>
          </p:cNvPicPr>
          <p:nvPr/>
        </p:nvPicPr>
        <p:blipFill rotWithShape="1">
          <a:blip r:embed="rId3" cstate="email">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179512" y="3789040"/>
            <a:ext cx="505354" cy="38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bwMode="auto">
          <a:xfrm>
            <a:off x="323528" y="4077072"/>
            <a:ext cx="3600400" cy="1631216"/>
          </a:xfrm>
          <a:prstGeom prst="rect">
            <a:avLst/>
          </a:prstGeom>
          <a:noFill/>
          <a:ln w="9525" cap="flat" cmpd="sng" algn="ctr">
            <a:solidFill>
              <a:srgbClr val="808080"/>
            </a:solidFill>
            <a:prstDash val="sysDash"/>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424801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40</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OVMC – Univers Bancarisation</a:t>
            </a:r>
            <a:endParaRPr lang="fr-FR"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1595438"/>
            <a:ext cx="8696325"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3168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41</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OVMC – Univers Epargne Liquide</a:t>
            </a:r>
            <a:endParaRPr lang="fr-FR"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124744"/>
            <a:ext cx="7732539" cy="5123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6250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42</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OVMC – Univers Epargne Placement</a:t>
            </a:r>
            <a:endParaRPr lang="fr-FR"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2357438"/>
            <a:ext cx="86963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9854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43</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OVMC – Univers Crédit</a:t>
            </a:r>
            <a:endParaRPr lang="fr-FR"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2166938"/>
            <a:ext cx="8696325"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4084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8DC75AB0-C829-4B90-AD4D-99DA175704BF}" type="datetime1">
              <a:rPr lang="fr-FR" smtClean="0"/>
              <a:pPr/>
              <a:t>13/05/2016</a:t>
            </a:fld>
            <a:endParaRPr lang="fr-FR" dirty="0"/>
          </a:p>
        </p:txBody>
      </p:sp>
      <p:sp>
        <p:nvSpPr>
          <p:cNvPr id="5" name="Espace réservé du pied de page 4"/>
          <p:cNvSpPr>
            <a:spLocks noGrp="1"/>
          </p:cNvSpPr>
          <p:nvPr>
            <p:ph type="ftr" sz="quarter" idx="11"/>
          </p:nvPr>
        </p:nvSpPr>
        <p:spPr/>
        <p:txBody>
          <a:bodyPr/>
          <a:lstStyle/>
          <a:p>
            <a:r>
              <a:rPr lang="fr-FR" dirty="0" smtClean="0"/>
              <a:t>ACTIVATION V2</a:t>
            </a:r>
            <a:endParaRPr lang="fr-FR" dirty="0"/>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pPr/>
              <a:t>44</a:t>
            </a:fld>
            <a:endParaRPr lang="fr-FR" dirty="0"/>
          </a:p>
        </p:txBody>
      </p:sp>
      <p:sp>
        <p:nvSpPr>
          <p:cNvPr id="11" name="Titre 1"/>
          <p:cNvSpPr txBox="1">
            <a:spLocks/>
          </p:cNvSpPr>
          <p:nvPr/>
        </p:nvSpPr>
        <p:spPr bwMode="auto">
          <a:xfrm>
            <a:off x="395536" y="188640"/>
            <a:ext cx="7961142" cy="7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50" rIns="18000" bIns="18000" numCol="1" anchor="ctr" anchorCtr="0" compatLnSpc="1">
            <a:prstTxWarp prst="textNoShape">
              <a:avLst/>
            </a:prstTxWarp>
          </a:bodyPr>
          <a:lstStyle>
            <a:lvl1pPr marL="108000" algn="l" rtl="0" eaLnBrk="0" fontAlgn="base" hangingPunct="0">
              <a:lnSpc>
                <a:spcPct val="105000"/>
              </a:lnSpc>
              <a:spcBef>
                <a:spcPct val="0"/>
              </a:spcBef>
              <a:spcAft>
                <a:spcPct val="0"/>
              </a:spcAft>
              <a:defRPr sz="3000" b="1">
                <a:solidFill>
                  <a:schemeClr val="tx1"/>
                </a:solidFill>
                <a:effectLst>
                  <a:outerShdw blurRad="38100" dist="38100" dir="2700000" algn="tl">
                    <a:srgbClr val="000000">
                      <a:alpha val="43137"/>
                    </a:srgbClr>
                  </a:outerShdw>
                </a:effectLst>
                <a:latin typeface="Calibri" pitchFamily="34" charset="0"/>
                <a:ea typeface="+mj-ea"/>
                <a:cs typeface="Calibri" pitchFamily="34" charset="0"/>
              </a:defRPr>
            </a:lvl1pPr>
            <a:lvl2pPr algn="l" rtl="0" eaLnBrk="0" fontAlgn="base" hangingPunct="0">
              <a:lnSpc>
                <a:spcPct val="105000"/>
              </a:lnSpc>
              <a:spcBef>
                <a:spcPct val="0"/>
              </a:spcBef>
              <a:spcAft>
                <a:spcPct val="0"/>
              </a:spcAft>
              <a:defRPr sz="3000" b="1">
                <a:solidFill>
                  <a:schemeClr val="tx2"/>
                </a:solidFill>
                <a:latin typeface="Arial Narrow" pitchFamily="34" charset="0"/>
              </a:defRPr>
            </a:lvl2pPr>
            <a:lvl3pPr algn="l" rtl="0" eaLnBrk="0" fontAlgn="base" hangingPunct="0">
              <a:lnSpc>
                <a:spcPct val="105000"/>
              </a:lnSpc>
              <a:spcBef>
                <a:spcPct val="0"/>
              </a:spcBef>
              <a:spcAft>
                <a:spcPct val="0"/>
              </a:spcAft>
              <a:defRPr sz="3000" b="1">
                <a:solidFill>
                  <a:schemeClr val="tx2"/>
                </a:solidFill>
                <a:latin typeface="Arial Narrow" pitchFamily="34" charset="0"/>
              </a:defRPr>
            </a:lvl3pPr>
            <a:lvl4pPr algn="l" rtl="0" eaLnBrk="0" fontAlgn="base" hangingPunct="0">
              <a:lnSpc>
                <a:spcPct val="105000"/>
              </a:lnSpc>
              <a:spcBef>
                <a:spcPct val="0"/>
              </a:spcBef>
              <a:spcAft>
                <a:spcPct val="0"/>
              </a:spcAft>
              <a:defRPr sz="3000" b="1">
                <a:solidFill>
                  <a:schemeClr val="tx2"/>
                </a:solidFill>
                <a:latin typeface="Arial Narrow" pitchFamily="34" charset="0"/>
              </a:defRPr>
            </a:lvl4pPr>
            <a:lvl5pPr algn="l" rtl="0" eaLnBrk="0" fontAlgn="base" hangingPunct="0">
              <a:lnSpc>
                <a:spcPct val="105000"/>
              </a:lnSpc>
              <a:spcBef>
                <a:spcPct val="0"/>
              </a:spcBef>
              <a:spcAft>
                <a:spcPct val="0"/>
              </a:spcAft>
              <a:defRPr sz="3000" b="1">
                <a:solidFill>
                  <a:schemeClr val="tx2"/>
                </a:solidFill>
                <a:latin typeface="Arial Narrow" pitchFamily="34" charset="0"/>
              </a:defRPr>
            </a:lvl5pPr>
            <a:lvl6pPr marL="457200" algn="l" rtl="0" eaLnBrk="1" fontAlgn="base" hangingPunct="1">
              <a:lnSpc>
                <a:spcPct val="105000"/>
              </a:lnSpc>
              <a:spcBef>
                <a:spcPct val="0"/>
              </a:spcBef>
              <a:spcAft>
                <a:spcPct val="0"/>
              </a:spcAft>
              <a:defRPr sz="2400" b="1">
                <a:solidFill>
                  <a:srgbClr val="ADADAD"/>
                </a:solidFill>
                <a:latin typeface="Arial Narrow" pitchFamily="34" charset="0"/>
              </a:defRPr>
            </a:lvl6pPr>
            <a:lvl7pPr marL="914400" algn="l" rtl="0" eaLnBrk="1" fontAlgn="base" hangingPunct="1">
              <a:lnSpc>
                <a:spcPct val="105000"/>
              </a:lnSpc>
              <a:spcBef>
                <a:spcPct val="0"/>
              </a:spcBef>
              <a:spcAft>
                <a:spcPct val="0"/>
              </a:spcAft>
              <a:defRPr sz="2400" b="1">
                <a:solidFill>
                  <a:srgbClr val="ADADAD"/>
                </a:solidFill>
                <a:latin typeface="Arial Narrow" pitchFamily="34" charset="0"/>
              </a:defRPr>
            </a:lvl7pPr>
            <a:lvl8pPr marL="1371600" algn="l" rtl="0" eaLnBrk="1" fontAlgn="base" hangingPunct="1">
              <a:lnSpc>
                <a:spcPct val="105000"/>
              </a:lnSpc>
              <a:spcBef>
                <a:spcPct val="0"/>
              </a:spcBef>
              <a:spcAft>
                <a:spcPct val="0"/>
              </a:spcAft>
              <a:defRPr sz="2400" b="1">
                <a:solidFill>
                  <a:srgbClr val="ADADAD"/>
                </a:solidFill>
                <a:latin typeface="Arial Narrow" pitchFamily="34" charset="0"/>
              </a:defRPr>
            </a:lvl8pPr>
            <a:lvl9pPr marL="1828800" algn="l" rtl="0" eaLnBrk="1" fontAlgn="base" hangingPunct="1">
              <a:lnSpc>
                <a:spcPct val="105000"/>
              </a:lnSpc>
              <a:spcBef>
                <a:spcPct val="0"/>
              </a:spcBef>
              <a:spcAft>
                <a:spcPct val="0"/>
              </a:spcAft>
              <a:defRPr sz="2400" b="1">
                <a:solidFill>
                  <a:srgbClr val="ADADAD"/>
                </a:solidFill>
                <a:latin typeface="Arial Narrow" pitchFamily="34" charset="0"/>
              </a:defRPr>
            </a:lvl9pPr>
          </a:lstStyle>
          <a:p>
            <a:r>
              <a:rPr lang="fr-FR" dirty="0" smtClean="0"/>
              <a:t>Activation V2 : OVMC – Univers Assurance / Prévoyance</a:t>
            </a:r>
            <a:endParaRPr lang="fr-FR"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2643188"/>
            <a:ext cx="8696325"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749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QUIZ</a:t>
            </a:r>
            <a:endParaRPr lang="fr-FR" sz="3200" dirty="0">
              <a:solidFill>
                <a:schemeClr val="accent4"/>
              </a:solidFill>
            </a:endParaRPr>
          </a:p>
        </p:txBody>
      </p:sp>
      <p:pic>
        <p:nvPicPr>
          <p:cNvPr id="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07504" y="1614299"/>
            <a:ext cx="8856984" cy="4684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e la date 6"/>
          <p:cNvSpPr>
            <a:spLocks noGrp="1"/>
          </p:cNvSpPr>
          <p:nvPr>
            <p:ph type="dt" sz="half" idx="10"/>
          </p:nvPr>
        </p:nvSpPr>
        <p:spPr/>
        <p:txBody>
          <a:bodyPr/>
          <a:lstStyle/>
          <a:p>
            <a:fld id="{C39BDCBC-209A-4E74-AF8C-F95E51CC9A70}" type="datetime1">
              <a:rPr lang="fr-FR" smtClean="0"/>
              <a:pPr/>
              <a:t>13/05/2016</a:t>
            </a:fld>
            <a:endParaRPr lang="fr-FR" dirty="0"/>
          </a:p>
        </p:txBody>
      </p:sp>
      <p:sp>
        <p:nvSpPr>
          <p:cNvPr id="8" name="Espace réservé du pied de page 7"/>
          <p:cNvSpPr>
            <a:spLocks noGrp="1"/>
          </p:cNvSpPr>
          <p:nvPr>
            <p:ph type="ftr" sz="quarter" idx="11"/>
          </p:nvPr>
        </p:nvSpPr>
        <p:spPr/>
        <p:txBody>
          <a:bodyPr/>
          <a:lstStyle/>
          <a:p>
            <a:r>
              <a:rPr lang="fr-FR" dirty="0" smtClean="0"/>
              <a:t>ACTIVATION V2</a:t>
            </a:r>
            <a:endParaRPr lang="fr-FR" dirty="0"/>
          </a:p>
        </p:txBody>
      </p:sp>
      <p:sp>
        <p:nvSpPr>
          <p:cNvPr id="9" name="Espace réservé du numéro de diapositive 8"/>
          <p:cNvSpPr>
            <a:spLocks noGrp="1"/>
          </p:cNvSpPr>
          <p:nvPr>
            <p:ph type="sldNum" sz="quarter" idx="12"/>
          </p:nvPr>
        </p:nvSpPr>
        <p:spPr/>
        <p:txBody>
          <a:bodyPr/>
          <a:lstStyle/>
          <a:p>
            <a:fld id="{86B257AB-C205-44D8-A692-197AD412B82A}" type="slidenum">
              <a:rPr lang="fr-FR" smtClean="0"/>
              <a:pPr/>
              <a:t>45</a:t>
            </a:fld>
            <a:endParaRPr lang="fr-FR" dirty="0"/>
          </a:p>
        </p:txBody>
      </p:sp>
      <p:sp>
        <p:nvSpPr>
          <p:cNvPr id="10" name="Rectangle 9"/>
          <p:cNvSpPr/>
          <p:nvPr/>
        </p:nvSpPr>
        <p:spPr bwMode="auto">
          <a:xfrm>
            <a:off x="882654" y="997110"/>
            <a:ext cx="7776864" cy="617189"/>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r>
              <a:rPr lang="fr-FR" b="1" dirty="0">
                <a:solidFill>
                  <a:schemeClr val="tx1">
                    <a:lumMod val="75000"/>
                  </a:schemeClr>
                </a:solidFill>
                <a:latin typeface="Calibri" pitchFamily="34" charset="0"/>
                <a:cs typeface="Calibri" pitchFamily="34" charset="0"/>
              </a:rPr>
              <a:t>Quelle est la tranche d’âge pour être dans la segmentation JEUNE ?</a:t>
            </a:r>
          </a:p>
        </p:txBody>
      </p:sp>
      <p:sp>
        <p:nvSpPr>
          <p:cNvPr id="11" name="Rectangle à coins arrondis 10"/>
          <p:cNvSpPr/>
          <p:nvPr/>
        </p:nvSpPr>
        <p:spPr bwMode="auto">
          <a:xfrm>
            <a:off x="4139952" y="1700808"/>
            <a:ext cx="1296144" cy="576064"/>
          </a:xfrm>
          <a:prstGeom prst="roundRect">
            <a:avLst/>
          </a:prstGeom>
          <a:noFill/>
          <a:ln w="57150"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244408" y="116632"/>
            <a:ext cx="719612" cy="7481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Connecteur droit 12"/>
          <p:cNvCxnSpPr/>
          <p:nvPr/>
        </p:nvCxnSpPr>
        <p:spPr bwMode="auto">
          <a:xfrm flipH="1">
            <a:off x="565944" y="4041068"/>
            <a:ext cx="45000" cy="36004"/>
          </a:xfrm>
          <a:prstGeom prst="line">
            <a:avLst/>
          </a:prstGeom>
          <a:solidFill>
            <a:schemeClr val="accent1"/>
          </a:solidFill>
          <a:ln w="12700" cap="flat" cmpd="sng" algn="ctr">
            <a:solidFill>
              <a:schemeClr val="accent6"/>
            </a:solidFill>
            <a:prstDash val="solid"/>
            <a:round/>
            <a:headEnd type="none" w="med" len="med"/>
            <a:tailEnd type="none" w="med" len="med"/>
          </a:ln>
          <a:effectLst/>
        </p:spPr>
      </p:cxnSp>
      <p:pic>
        <p:nvPicPr>
          <p:cNvPr id="1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79512" y="4262738"/>
            <a:ext cx="936000" cy="331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5413" t="49513" r="25797" b="13750"/>
          <a:stretch/>
        </p:blipFill>
        <p:spPr bwMode="auto">
          <a:xfrm>
            <a:off x="1" y="3194484"/>
            <a:ext cx="2699792" cy="2034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6578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QUIZ</a:t>
            </a:r>
            <a:endParaRPr lang="fr-FR" sz="3200" dirty="0">
              <a:solidFill>
                <a:schemeClr val="accent4"/>
              </a:solidFill>
            </a:endParaRPr>
          </a:p>
        </p:txBody>
      </p:sp>
      <p:sp>
        <p:nvSpPr>
          <p:cNvPr id="3" name="Espace réservé du contenu 2"/>
          <p:cNvSpPr>
            <a:spLocks noGrp="1"/>
          </p:cNvSpPr>
          <p:nvPr>
            <p:ph idx="1"/>
          </p:nvPr>
        </p:nvSpPr>
        <p:spPr/>
        <p:txBody>
          <a:bodyPr/>
          <a:lstStyle/>
          <a:p>
            <a:pPr marL="97200" indent="-457200">
              <a:buFont typeface="+mj-lt"/>
              <a:buAutoNum type="arabicPeriod"/>
            </a:pPr>
            <a:endParaRPr lang="fr-FR" dirty="0"/>
          </a:p>
        </p:txBody>
      </p:sp>
      <p:pic>
        <p:nvPicPr>
          <p:cNvPr id="7"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707904" y="1844824"/>
            <a:ext cx="5399318" cy="453106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nvSpPr>
        <p:spPr bwMode="auto">
          <a:xfrm>
            <a:off x="4139952" y="5877272"/>
            <a:ext cx="1901945" cy="498617"/>
          </a:xfrm>
          <a:prstGeom prst="ellipse">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0" name="Rectangle à coins arrondis 9"/>
          <p:cNvSpPr/>
          <p:nvPr/>
        </p:nvSpPr>
        <p:spPr bwMode="auto">
          <a:xfrm>
            <a:off x="609223" y="2656167"/>
            <a:ext cx="2627415" cy="3234921"/>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accent4"/>
                </a:solidFill>
                <a:effectLst/>
                <a:latin typeface="Calibri" pitchFamily="34" charset="0"/>
                <a:cs typeface="Calibri" pitchFamily="34" charset="0"/>
              </a:rPr>
              <a:t>Le client est </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rgbClr val="C00000"/>
                </a:solidFill>
                <a:effectLst/>
                <a:latin typeface="Calibri" pitchFamily="34" charset="0"/>
                <a:cs typeface="Calibri" pitchFamily="34" charset="0"/>
              </a:rPr>
              <a:t>Distancié </a:t>
            </a:r>
            <a:endParaRPr kumimoji="0" lang="fr-FR" sz="2000" b="1" i="0" u="none" strike="noStrike" cap="none" normalizeH="0" dirty="0" smtClean="0">
              <a:ln>
                <a:noFill/>
              </a:ln>
              <a:solidFill>
                <a:schemeClr val="accent4"/>
              </a:solidFill>
              <a:effectLst/>
              <a:latin typeface="Calibri" pitchFamily="34" charset="0"/>
              <a:cs typeface="Calibri"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dirty="0" smtClean="0">
                <a:ln>
                  <a:noFill/>
                </a:ln>
                <a:solidFill>
                  <a:schemeClr val="accent4"/>
                </a:solidFill>
                <a:effectLst/>
                <a:latin typeface="Calibri" pitchFamily="34" charset="0"/>
                <a:cs typeface="Calibri" pitchFamily="34" charset="0"/>
              </a:rPr>
              <a:t>car il n’a pas 15 </a:t>
            </a:r>
          </a:p>
          <a:p>
            <a:pPr marL="0" marR="0" indent="0" algn="ctr" defTabSz="914400" rtl="0" eaLnBrk="1" fontAlgn="base" latinLnBrk="0" hangingPunct="1">
              <a:lnSpc>
                <a:spcPct val="100000"/>
              </a:lnSpc>
              <a:spcBef>
                <a:spcPct val="0"/>
              </a:spcBef>
              <a:spcAft>
                <a:spcPct val="0"/>
              </a:spcAft>
              <a:buClrTx/>
              <a:buSzTx/>
              <a:buFontTx/>
              <a:buNone/>
              <a:tabLst/>
            </a:pPr>
            <a:r>
              <a:rPr lang="fr-FR" sz="2000" b="1" dirty="0">
                <a:solidFill>
                  <a:schemeClr val="accent4"/>
                </a:solidFill>
                <a:latin typeface="Calibri" pitchFamily="34" charset="0"/>
                <a:cs typeface="Calibri" pitchFamily="34" charset="0"/>
              </a:rPr>
              <a:t>o</a:t>
            </a:r>
            <a:r>
              <a:rPr kumimoji="0" lang="fr-FR" sz="2000" b="1" i="0" u="none" strike="noStrike" cap="none" normalizeH="0" dirty="0" smtClean="0">
                <a:ln>
                  <a:noFill/>
                </a:ln>
                <a:solidFill>
                  <a:schemeClr val="accent4"/>
                </a:solidFill>
                <a:effectLst/>
                <a:latin typeface="Calibri" pitchFamily="34" charset="0"/>
                <a:cs typeface="Calibri" pitchFamily="34" charset="0"/>
              </a:rPr>
              <a:t>pérations débitrices </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dirty="0" smtClean="0">
                <a:ln>
                  <a:noFill/>
                </a:ln>
                <a:solidFill>
                  <a:schemeClr val="accent4"/>
                </a:solidFill>
                <a:effectLst/>
                <a:latin typeface="Calibri" pitchFamily="34" charset="0"/>
                <a:cs typeface="Calibri" pitchFamily="34" charset="0"/>
              </a:rPr>
              <a:t>Externes en moyenne </a:t>
            </a:r>
          </a:p>
          <a:p>
            <a:pPr marL="0" marR="0" indent="0" algn="ctr" defTabSz="914400" rtl="0" eaLnBrk="1" fontAlgn="base" latinLnBrk="0" hangingPunct="1">
              <a:lnSpc>
                <a:spcPct val="100000"/>
              </a:lnSpc>
              <a:spcBef>
                <a:spcPct val="0"/>
              </a:spcBef>
              <a:spcAft>
                <a:spcPct val="0"/>
              </a:spcAft>
              <a:buClrTx/>
              <a:buSzTx/>
              <a:buFontTx/>
              <a:buNone/>
              <a:tabLst/>
            </a:pPr>
            <a:r>
              <a:rPr lang="fr-FR" sz="2000" b="1" dirty="0">
                <a:solidFill>
                  <a:schemeClr val="accent4"/>
                </a:solidFill>
                <a:latin typeface="Calibri" pitchFamily="34" charset="0"/>
                <a:cs typeface="Calibri" pitchFamily="34" charset="0"/>
              </a:rPr>
              <a:t>m</a:t>
            </a:r>
            <a:r>
              <a:rPr kumimoji="0" lang="fr-FR" sz="2000" b="1" i="0" u="none" strike="noStrike" cap="none" normalizeH="0" dirty="0" smtClean="0">
                <a:ln>
                  <a:noFill/>
                </a:ln>
                <a:solidFill>
                  <a:schemeClr val="accent4"/>
                </a:solidFill>
                <a:effectLst/>
                <a:latin typeface="Calibri" pitchFamily="34" charset="0"/>
                <a:cs typeface="Calibri" pitchFamily="34" charset="0"/>
              </a:rPr>
              <a:t>ensuelle</a:t>
            </a:r>
            <a:r>
              <a:rPr lang="fr-FR" sz="2000" b="1" dirty="0" smtClean="0">
                <a:solidFill>
                  <a:schemeClr val="accent4"/>
                </a:solidFill>
                <a:latin typeface="Calibri" pitchFamily="34" charset="0"/>
                <a:cs typeface="Calibri" pitchFamily="34" charset="0"/>
              </a:rPr>
              <a:t> </a:t>
            </a:r>
            <a:r>
              <a:rPr kumimoji="0" lang="fr-FR" sz="2000" b="1" i="0" u="none" strike="noStrike" cap="none" normalizeH="0" dirty="0" smtClean="0">
                <a:ln>
                  <a:noFill/>
                </a:ln>
                <a:solidFill>
                  <a:schemeClr val="accent4"/>
                </a:solidFill>
                <a:effectLst/>
                <a:latin typeface="Calibri" pitchFamily="34" charset="0"/>
                <a:cs typeface="Calibri" pitchFamily="34" charset="0"/>
              </a:rPr>
              <a:t>sur</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dirty="0" smtClean="0">
                <a:ln>
                  <a:noFill/>
                </a:ln>
                <a:solidFill>
                  <a:schemeClr val="accent4"/>
                </a:solidFill>
                <a:effectLst/>
                <a:latin typeface="Calibri" pitchFamily="34" charset="0"/>
                <a:cs typeface="Calibri" pitchFamily="34" charset="0"/>
              </a:rPr>
              <a:t> </a:t>
            </a:r>
            <a:r>
              <a:rPr lang="fr-FR" sz="2000" b="1" dirty="0" smtClean="0">
                <a:solidFill>
                  <a:schemeClr val="accent4"/>
                </a:solidFill>
                <a:latin typeface="Calibri" pitchFamily="34" charset="0"/>
                <a:cs typeface="Calibri" pitchFamily="34" charset="0"/>
              </a:rPr>
              <a:t>12</a:t>
            </a:r>
            <a:r>
              <a:rPr kumimoji="0" lang="fr-FR" sz="2000" b="1" i="0" u="none" strike="noStrike" cap="none" normalizeH="0" dirty="0" smtClean="0">
                <a:ln>
                  <a:noFill/>
                </a:ln>
                <a:solidFill>
                  <a:schemeClr val="accent4"/>
                </a:solidFill>
                <a:effectLst/>
                <a:latin typeface="Calibri" pitchFamily="34" charset="0"/>
                <a:cs typeface="Calibri" pitchFamily="34" charset="0"/>
              </a:rPr>
              <a:t> mois glissants</a:t>
            </a:r>
            <a:endParaRPr kumimoji="0" lang="fr-FR" sz="2000" b="1" i="0" u="none" strike="noStrike" cap="none" normalizeH="0" baseline="0" dirty="0" smtClean="0">
              <a:ln>
                <a:noFill/>
              </a:ln>
              <a:solidFill>
                <a:schemeClr val="accent4"/>
              </a:solidFill>
              <a:effectLst/>
              <a:latin typeface="Calibri" pitchFamily="34" charset="0"/>
              <a:cs typeface="Calibri" pitchFamily="34" charset="0"/>
            </a:endParaRPr>
          </a:p>
        </p:txBody>
      </p:sp>
      <p:sp>
        <p:nvSpPr>
          <p:cNvPr id="6" name="Flèche droite 5"/>
          <p:cNvSpPr/>
          <p:nvPr/>
        </p:nvSpPr>
        <p:spPr bwMode="auto">
          <a:xfrm rot="10800000">
            <a:off x="3063527" y="4198132"/>
            <a:ext cx="936104" cy="216232"/>
          </a:xfrm>
          <a:prstGeom prst="rightArrow">
            <a:avLst/>
          </a:prstGeom>
          <a:solidFill>
            <a:srgbClr val="C00000"/>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4" name="Espace réservé de la date 3"/>
          <p:cNvSpPr>
            <a:spLocks noGrp="1"/>
          </p:cNvSpPr>
          <p:nvPr>
            <p:ph type="dt" sz="half" idx="10"/>
          </p:nvPr>
        </p:nvSpPr>
        <p:spPr/>
        <p:txBody>
          <a:bodyPr/>
          <a:lstStyle/>
          <a:p>
            <a:fld id="{D57DD58C-339D-403F-BE4C-0F4B19147742}" type="datetime1">
              <a:rPr lang="fr-FR" smtClean="0"/>
              <a:pPr/>
              <a:t>13/05/2016</a:t>
            </a:fld>
            <a:endParaRPr lang="fr-FR" dirty="0"/>
          </a:p>
        </p:txBody>
      </p:sp>
      <p:sp>
        <p:nvSpPr>
          <p:cNvPr id="9" name="Espace réservé du pied de page 8"/>
          <p:cNvSpPr>
            <a:spLocks noGrp="1"/>
          </p:cNvSpPr>
          <p:nvPr>
            <p:ph type="ftr" sz="quarter" idx="11"/>
          </p:nvPr>
        </p:nvSpPr>
        <p:spPr/>
        <p:txBody>
          <a:bodyPr/>
          <a:lstStyle/>
          <a:p>
            <a:r>
              <a:rPr lang="fr-FR" dirty="0" smtClean="0"/>
              <a:t>ACTIVATION V2</a:t>
            </a:r>
            <a:endParaRPr lang="fr-FR" dirty="0"/>
          </a:p>
        </p:txBody>
      </p:sp>
      <p:sp>
        <p:nvSpPr>
          <p:cNvPr id="11" name="Espace réservé du numéro de diapositive 10"/>
          <p:cNvSpPr>
            <a:spLocks noGrp="1"/>
          </p:cNvSpPr>
          <p:nvPr>
            <p:ph type="sldNum" sz="quarter" idx="12"/>
          </p:nvPr>
        </p:nvSpPr>
        <p:spPr/>
        <p:txBody>
          <a:bodyPr/>
          <a:lstStyle/>
          <a:p>
            <a:fld id="{86B257AB-C205-44D8-A692-197AD412B82A}" type="slidenum">
              <a:rPr lang="fr-FR" smtClean="0"/>
              <a:pPr/>
              <a:t>46</a:t>
            </a:fld>
            <a:endParaRPr lang="fr-FR" dirty="0"/>
          </a:p>
        </p:txBody>
      </p:sp>
      <p:sp>
        <p:nvSpPr>
          <p:cNvPr id="12" name="Rectangle 11"/>
          <p:cNvSpPr/>
          <p:nvPr/>
        </p:nvSpPr>
        <p:spPr bwMode="auto">
          <a:xfrm>
            <a:off x="467544" y="1124744"/>
            <a:ext cx="8424936" cy="720080"/>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r>
              <a:rPr lang="fr-FR" sz="1600" b="1" dirty="0">
                <a:solidFill>
                  <a:schemeClr val="accent4"/>
                </a:solidFill>
                <a:latin typeface="Calibri" pitchFamily="34" charset="0"/>
                <a:cs typeface="Calibri" pitchFamily="34" charset="0"/>
              </a:rPr>
              <a:t>Le client a plus de </a:t>
            </a:r>
            <a:r>
              <a:rPr lang="fr-FR" sz="1600" b="1" dirty="0" smtClean="0">
                <a:solidFill>
                  <a:schemeClr val="accent4"/>
                </a:solidFill>
                <a:latin typeface="Calibri" pitchFamily="34" charset="0"/>
                <a:cs typeface="Calibri" pitchFamily="34" charset="0"/>
              </a:rPr>
              <a:t>26 ans</a:t>
            </a:r>
            <a:r>
              <a:rPr lang="fr-FR" sz="1600" b="1" dirty="0">
                <a:solidFill>
                  <a:schemeClr val="accent4"/>
                </a:solidFill>
                <a:latin typeface="Calibri" pitchFamily="34" charset="0"/>
                <a:cs typeface="Calibri" pitchFamily="34" charset="0"/>
              </a:rPr>
              <a:t>, répond au critère de flux créditeurs et réalise 30 opérations </a:t>
            </a:r>
            <a:endParaRPr lang="fr-FR" sz="1600" b="1" dirty="0" smtClean="0">
              <a:solidFill>
                <a:schemeClr val="accent4"/>
              </a:solidFill>
              <a:latin typeface="Calibri" pitchFamily="34" charset="0"/>
              <a:cs typeface="Calibri" pitchFamily="34" charset="0"/>
            </a:endParaRPr>
          </a:p>
          <a:p>
            <a:r>
              <a:rPr lang="fr-FR" sz="1600" b="1" dirty="0" smtClean="0">
                <a:solidFill>
                  <a:schemeClr val="accent4"/>
                </a:solidFill>
                <a:latin typeface="Calibri" pitchFamily="34" charset="0"/>
                <a:cs typeface="Calibri" pitchFamily="34" charset="0"/>
              </a:rPr>
              <a:t>sur </a:t>
            </a:r>
            <a:r>
              <a:rPr lang="fr-FR" sz="1600" b="1" dirty="0">
                <a:solidFill>
                  <a:schemeClr val="accent4"/>
                </a:solidFill>
                <a:latin typeface="Calibri" pitchFamily="34" charset="0"/>
                <a:cs typeface="Calibri" pitchFamily="34" charset="0"/>
              </a:rPr>
              <a:t>le trimestre avec sa </a:t>
            </a:r>
            <a:r>
              <a:rPr lang="fr-FR" sz="1600" b="1" dirty="0" smtClean="0">
                <a:solidFill>
                  <a:schemeClr val="accent4"/>
                </a:solidFill>
                <a:latin typeface="Calibri" pitchFamily="34" charset="0"/>
                <a:cs typeface="Calibri" pitchFamily="34" charset="0"/>
              </a:rPr>
              <a:t>CB, il n’y a pas d’autre opération débitrice, </a:t>
            </a:r>
            <a:r>
              <a:rPr lang="fr-FR" sz="1600" b="1" dirty="0">
                <a:solidFill>
                  <a:schemeClr val="accent4"/>
                </a:solidFill>
                <a:latin typeface="Calibri" pitchFamily="34" charset="0"/>
                <a:cs typeface="Calibri" pitchFamily="34" charset="0"/>
              </a:rPr>
              <a:t>à quel segment appartient-il </a:t>
            </a:r>
            <a:r>
              <a:rPr lang="fr-FR" b="1" dirty="0">
                <a:solidFill>
                  <a:schemeClr val="accent4"/>
                </a:solidFill>
                <a:latin typeface="Calibri" pitchFamily="34" charset="0"/>
                <a:cs typeface="Calibri" pitchFamily="34" charset="0"/>
              </a:rPr>
              <a:t>?</a:t>
            </a:r>
          </a:p>
        </p:txBody>
      </p:sp>
      <p:sp>
        <p:nvSpPr>
          <p:cNvPr id="13" name="Rectangle à coins arrondis 12"/>
          <p:cNvSpPr/>
          <p:nvPr/>
        </p:nvSpPr>
        <p:spPr bwMode="auto">
          <a:xfrm>
            <a:off x="5090924" y="3563379"/>
            <a:ext cx="2505412" cy="432047"/>
          </a:xfrm>
          <a:prstGeom prst="roundRect">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
        <p:nvSpPr>
          <p:cNvPr id="14" name="Rectangle à coins arrondis 13"/>
          <p:cNvSpPr/>
          <p:nvPr/>
        </p:nvSpPr>
        <p:spPr bwMode="auto">
          <a:xfrm>
            <a:off x="6041897" y="3360287"/>
            <a:ext cx="618336" cy="216024"/>
          </a:xfrm>
          <a:prstGeom prst="roundRect">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244408" y="116632"/>
            <a:ext cx="719612" cy="7481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bwMode="auto">
          <a:xfrm>
            <a:off x="4211960" y="6018568"/>
            <a:ext cx="1584176" cy="21602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900" b="1" dirty="0">
                <a:solidFill>
                  <a:schemeClr val="tx1">
                    <a:lumMod val="50000"/>
                  </a:schemeClr>
                </a:solidFill>
                <a:latin typeface="Arial" charset="0"/>
              </a:rPr>
              <a:t>2</a:t>
            </a:r>
            <a:r>
              <a:rPr kumimoji="0" lang="fr-FR" sz="900" b="1" i="0" u="none" strike="noStrike" cap="none" normalizeH="0" baseline="0" dirty="0" smtClean="0">
                <a:ln>
                  <a:noFill/>
                </a:ln>
                <a:solidFill>
                  <a:schemeClr val="tx1">
                    <a:lumMod val="50000"/>
                  </a:schemeClr>
                </a:solidFill>
                <a:effectLst/>
                <a:latin typeface="Arial" charset="0"/>
              </a:rPr>
              <a:t>. Sur 12 mois glissants</a:t>
            </a:r>
          </a:p>
        </p:txBody>
      </p:sp>
    </p:spTree>
    <p:extLst>
      <p:ext uri="{BB962C8B-B14F-4D97-AF65-F5344CB8AC3E}">
        <p14:creationId xmlns:p14="http://schemas.microsoft.com/office/powerpoint/2010/main" val="180207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circle(in)">
                                      <p:cBhvr>
                                        <p:cTn id="3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6" grpId="0" animBg="1"/>
      <p:bldP spid="13" grpId="0" animBg="1"/>
      <p:bldP spid="14"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QUIZ</a:t>
            </a:r>
            <a:endParaRPr lang="fr-FR" sz="3200" dirty="0">
              <a:solidFill>
                <a:schemeClr val="accent4"/>
              </a:solidFill>
            </a:endParaRPr>
          </a:p>
        </p:txBody>
      </p:sp>
      <p:sp>
        <p:nvSpPr>
          <p:cNvPr id="3" name="Espace réservé du contenu 2"/>
          <p:cNvSpPr>
            <a:spLocks noGrp="1"/>
          </p:cNvSpPr>
          <p:nvPr>
            <p:ph idx="1"/>
          </p:nvPr>
        </p:nvSpPr>
        <p:spPr/>
        <p:txBody>
          <a:bodyPr/>
          <a:lstStyle/>
          <a:p>
            <a:endParaRPr lang="fr-FR" dirty="0"/>
          </a:p>
        </p:txBody>
      </p:sp>
      <p:sp>
        <p:nvSpPr>
          <p:cNvPr id="7" name="Espace réservé de la date 6"/>
          <p:cNvSpPr>
            <a:spLocks noGrp="1"/>
          </p:cNvSpPr>
          <p:nvPr>
            <p:ph type="dt" sz="half" idx="10"/>
          </p:nvPr>
        </p:nvSpPr>
        <p:spPr/>
        <p:txBody>
          <a:bodyPr/>
          <a:lstStyle/>
          <a:p>
            <a:fld id="{F26756C2-918C-42D2-BD81-75EB90B97164}" type="datetime1">
              <a:rPr lang="fr-FR" smtClean="0"/>
              <a:pPr/>
              <a:t>13/05/2016</a:t>
            </a:fld>
            <a:endParaRPr lang="fr-FR" dirty="0"/>
          </a:p>
        </p:txBody>
      </p:sp>
      <p:sp>
        <p:nvSpPr>
          <p:cNvPr id="8" name="Espace réservé du pied de page 7"/>
          <p:cNvSpPr>
            <a:spLocks noGrp="1"/>
          </p:cNvSpPr>
          <p:nvPr>
            <p:ph type="ftr" sz="quarter" idx="11"/>
          </p:nvPr>
        </p:nvSpPr>
        <p:spPr/>
        <p:txBody>
          <a:bodyPr/>
          <a:lstStyle/>
          <a:p>
            <a:r>
              <a:rPr lang="fr-FR" dirty="0" smtClean="0"/>
              <a:t>ACTIVATION V2</a:t>
            </a:r>
            <a:endParaRPr lang="fr-FR" dirty="0"/>
          </a:p>
        </p:txBody>
      </p:sp>
      <p:sp>
        <p:nvSpPr>
          <p:cNvPr id="9" name="Espace réservé du numéro de diapositive 8"/>
          <p:cNvSpPr>
            <a:spLocks noGrp="1"/>
          </p:cNvSpPr>
          <p:nvPr>
            <p:ph type="sldNum" sz="quarter" idx="12"/>
          </p:nvPr>
        </p:nvSpPr>
        <p:spPr/>
        <p:txBody>
          <a:bodyPr/>
          <a:lstStyle/>
          <a:p>
            <a:fld id="{86B257AB-C205-44D8-A692-197AD412B82A}" type="slidenum">
              <a:rPr lang="fr-FR" smtClean="0"/>
              <a:pPr/>
              <a:t>47</a:t>
            </a:fld>
            <a:endParaRPr lang="fr-FR" dirty="0"/>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79512" y="1484784"/>
            <a:ext cx="8640960" cy="4786607"/>
          </a:xfrm>
          <a:prstGeom prst="rect">
            <a:avLst/>
          </a:prstGeom>
          <a:noFill/>
          <a:ln w="38100">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bwMode="auto">
          <a:xfrm>
            <a:off x="395536" y="1026770"/>
            <a:ext cx="8208912" cy="450782"/>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algn="ctr"/>
            <a:r>
              <a:rPr lang="fr-FR" b="1" dirty="0">
                <a:solidFill>
                  <a:schemeClr val="accent4"/>
                </a:solidFill>
                <a:latin typeface="Calibri" pitchFamily="34" charset="0"/>
                <a:cs typeface="Calibri" pitchFamily="34" charset="0"/>
              </a:rPr>
              <a:t>Sur quelle durée est calculée la moyenne des flux créditeurs ?</a:t>
            </a:r>
          </a:p>
        </p:txBody>
      </p:sp>
      <p:sp>
        <p:nvSpPr>
          <p:cNvPr id="12" name="Rectangle à coins arrondis 11"/>
          <p:cNvSpPr/>
          <p:nvPr/>
        </p:nvSpPr>
        <p:spPr bwMode="auto">
          <a:xfrm>
            <a:off x="179512" y="5870580"/>
            <a:ext cx="1944216" cy="360040"/>
          </a:xfrm>
          <a:prstGeom prst="roundRect">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244408" y="116632"/>
            <a:ext cx="719612" cy="7481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3231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QUIZ</a:t>
            </a:r>
            <a:endParaRPr lang="fr-FR" sz="3200" dirty="0">
              <a:solidFill>
                <a:schemeClr val="accent4"/>
              </a:solidFill>
            </a:endParaRPr>
          </a:p>
        </p:txBody>
      </p:sp>
      <p:sp>
        <p:nvSpPr>
          <p:cNvPr id="3" name="Espace réservé du contenu 2"/>
          <p:cNvSpPr>
            <a:spLocks noGrp="1"/>
          </p:cNvSpPr>
          <p:nvPr>
            <p:ph idx="1"/>
          </p:nvPr>
        </p:nvSpPr>
        <p:spPr/>
        <p:txBody>
          <a:bodyPr/>
          <a:lstStyle/>
          <a:p>
            <a:endParaRPr lang="fr-FR" dirty="0"/>
          </a:p>
        </p:txBody>
      </p:sp>
      <p:sp>
        <p:nvSpPr>
          <p:cNvPr id="9" name="Espace réservé de la date 8"/>
          <p:cNvSpPr>
            <a:spLocks noGrp="1"/>
          </p:cNvSpPr>
          <p:nvPr>
            <p:ph type="dt" sz="half" idx="10"/>
          </p:nvPr>
        </p:nvSpPr>
        <p:spPr/>
        <p:txBody>
          <a:bodyPr/>
          <a:lstStyle/>
          <a:p>
            <a:fld id="{9F71E18F-F637-4F99-9CA8-CF4A034C63CD}" type="datetime1">
              <a:rPr lang="fr-FR" smtClean="0"/>
              <a:pPr/>
              <a:t>13/05/2016</a:t>
            </a:fld>
            <a:endParaRPr lang="fr-FR" dirty="0"/>
          </a:p>
        </p:txBody>
      </p:sp>
      <p:sp>
        <p:nvSpPr>
          <p:cNvPr id="10" name="Espace réservé du pied de page 9"/>
          <p:cNvSpPr>
            <a:spLocks noGrp="1"/>
          </p:cNvSpPr>
          <p:nvPr>
            <p:ph type="ftr" sz="quarter" idx="11"/>
          </p:nvPr>
        </p:nvSpPr>
        <p:spPr/>
        <p:txBody>
          <a:bodyPr/>
          <a:lstStyle/>
          <a:p>
            <a:r>
              <a:rPr lang="fr-FR" dirty="0" smtClean="0"/>
              <a:t>ACTIVATION V2</a:t>
            </a:r>
            <a:endParaRPr lang="fr-FR" dirty="0"/>
          </a:p>
        </p:txBody>
      </p:sp>
      <p:sp>
        <p:nvSpPr>
          <p:cNvPr id="11" name="Espace réservé du numéro de diapositive 10"/>
          <p:cNvSpPr>
            <a:spLocks noGrp="1"/>
          </p:cNvSpPr>
          <p:nvPr>
            <p:ph type="sldNum" sz="quarter" idx="12"/>
          </p:nvPr>
        </p:nvSpPr>
        <p:spPr/>
        <p:txBody>
          <a:bodyPr/>
          <a:lstStyle/>
          <a:p>
            <a:fld id="{86B257AB-C205-44D8-A692-197AD412B82A}" type="slidenum">
              <a:rPr lang="fr-FR" smtClean="0"/>
              <a:pPr/>
              <a:t>48</a:t>
            </a:fld>
            <a:endParaRPr lang="fr-FR" dirty="0"/>
          </a:p>
        </p:txBody>
      </p:sp>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662567" y="1626291"/>
            <a:ext cx="8189741" cy="468052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bwMode="auto">
          <a:xfrm>
            <a:off x="323528" y="997057"/>
            <a:ext cx="8280920" cy="442547"/>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lvl="0" algn="ctr"/>
            <a:r>
              <a:rPr lang="fr-FR" b="1" dirty="0">
                <a:solidFill>
                  <a:schemeClr val="accent4"/>
                </a:solidFill>
                <a:latin typeface="Calibri" pitchFamily="34" charset="0"/>
                <a:cs typeface="Calibri" pitchFamily="34" charset="0"/>
              </a:rPr>
              <a:t>Un JD avec 2 univers </a:t>
            </a:r>
            <a:r>
              <a:rPr lang="fr-FR" b="1" dirty="0" smtClean="0">
                <a:solidFill>
                  <a:schemeClr val="accent4"/>
                </a:solidFill>
                <a:latin typeface="Calibri" pitchFamily="34" charset="0"/>
                <a:cs typeface="Calibri" pitchFamily="34" charset="0"/>
              </a:rPr>
              <a:t>couverts </a:t>
            </a:r>
            <a:r>
              <a:rPr lang="fr-FR" b="1" dirty="0">
                <a:solidFill>
                  <a:schemeClr val="accent4"/>
                </a:solidFill>
                <a:latin typeface="Calibri" pitchFamily="34" charset="0"/>
                <a:cs typeface="Calibri" pitchFamily="34" charset="0"/>
              </a:rPr>
              <a:t>est équipé ?</a:t>
            </a:r>
          </a:p>
        </p:txBody>
      </p:sp>
      <p:sp>
        <p:nvSpPr>
          <p:cNvPr id="14" name="Ellipse 13"/>
          <p:cNvSpPr/>
          <p:nvPr/>
        </p:nvSpPr>
        <p:spPr bwMode="auto">
          <a:xfrm>
            <a:off x="6516216" y="915412"/>
            <a:ext cx="1165313" cy="545085"/>
          </a:xfrm>
          <a:prstGeom prst="ellipse">
            <a:avLst/>
          </a:prstGeom>
          <a:no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2800" b="1" i="0" u="none" strike="noStrike" cap="none" normalizeH="0" baseline="0" dirty="0" smtClean="0">
                <a:ln>
                  <a:noFill/>
                </a:ln>
                <a:solidFill>
                  <a:srgbClr val="C00000"/>
                </a:solidFill>
                <a:effectLst/>
                <a:latin typeface="Calibri" pitchFamily="34" charset="0"/>
                <a:cs typeface="Calibri" pitchFamily="34" charset="0"/>
              </a:rPr>
              <a:t>OUI</a:t>
            </a:r>
          </a:p>
        </p:txBody>
      </p:sp>
      <p:sp>
        <p:nvSpPr>
          <p:cNvPr id="13" name="Rectangle à coins arrondis 12"/>
          <p:cNvSpPr/>
          <p:nvPr/>
        </p:nvSpPr>
        <p:spPr bwMode="auto">
          <a:xfrm>
            <a:off x="6156176" y="3969060"/>
            <a:ext cx="942696" cy="2394036"/>
          </a:xfrm>
          <a:prstGeom prst="roundRect">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pic>
        <p:nvPicPr>
          <p:cNvPr id="1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244408" y="116632"/>
            <a:ext cx="719612" cy="7481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Connecteur droit 15"/>
          <p:cNvCxnSpPr/>
          <p:nvPr/>
        </p:nvCxnSpPr>
        <p:spPr bwMode="auto">
          <a:xfrm flipH="1">
            <a:off x="1583680" y="3933056"/>
            <a:ext cx="108000" cy="38513"/>
          </a:xfrm>
          <a:prstGeom prst="line">
            <a:avLst/>
          </a:prstGeom>
          <a:solidFill>
            <a:schemeClr val="accent1"/>
          </a:solidFill>
          <a:ln w="12700" cap="flat" cmpd="sng" algn="ctr">
            <a:solidFill>
              <a:schemeClr val="accent6"/>
            </a:solidFill>
            <a:prstDash val="solid"/>
            <a:round/>
            <a:headEnd type="none" w="med" len="med"/>
            <a:tailEnd type="none" w="med" len="med"/>
          </a:ln>
          <a:effectLst/>
        </p:spPr>
      </p:cxnSp>
      <p:pic>
        <p:nvPicPr>
          <p:cNvPr id="1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24190" y="4190729"/>
            <a:ext cx="1656000" cy="33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5413" t="49513" r="25797" b="13750"/>
          <a:stretch/>
        </p:blipFill>
        <p:spPr bwMode="auto">
          <a:xfrm>
            <a:off x="695443" y="2847055"/>
            <a:ext cx="4580032" cy="268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396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ppt_x"/>
                                          </p:val>
                                        </p:tav>
                                        <p:tav tm="100000">
                                          <p:val>
                                            <p:strVal val="#ppt_x"/>
                                          </p:val>
                                        </p:tav>
                                      </p:tavLst>
                                    </p:anim>
                                    <p:anim calcmode="lin" valueType="num">
                                      <p:cBhvr additive="base">
                                        <p:cTn id="1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solidFill>
                  <a:schemeClr val="accent4"/>
                </a:solidFill>
              </a:rPr>
              <a:t>QUIZ</a:t>
            </a:r>
            <a:endParaRPr lang="fr-FR" sz="3200" dirty="0">
              <a:solidFill>
                <a:schemeClr val="accent4"/>
              </a:solidFill>
            </a:endParaRPr>
          </a:p>
        </p:txBody>
      </p:sp>
      <p:sp>
        <p:nvSpPr>
          <p:cNvPr id="3" name="Espace réservé du contenu 2"/>
          <p:cNvSpPr>
            <a:spLocks noGrp="1"/>
          </p:cNvSpPr>
          <p:nvPr>
            <p:ph idx="1"/>
          </p:nvPr>
        </p:nvSpPr>
        <p:spPr/>
        <p:txBody>
          <a:bodyPr/>
          <a:lstStyle/>
          <a:p>
            <a:pPr lvl="0" indent="0">
              <a:buNone/>
            </a:pPr>
            <a:endParaRPr lang="fr-FR" sz="2800" dirty="0">
              <a:solidFill>
                <a:schemeClr val="accent4"/>
              </a:solidFill>
            </a:endParaRPr>
          </a:p>
        </p:txBody>
      </p:sp>
      <p:sp>
        <p:nvSpPr>
          <p:cNvPr id="7" name="Espace réservé de la date 6"/>
          <p:cNvSpPr>
            <a:spLocks noGrp="1"/>
          </p:cNvSpPr>
          <p:nvPr>
            <p:ph type="dt" sz="half" idx="10"/>
          </p:nvPr>
        </p:nvSpPr>
        <p:spPr/>
        <p:txBody>
          <a:bodyPr/>
          <a:lstStyle/>
          <a:p>
            <a:fld id="{608D47CF-6FB1-4192-B87F-3F4AECD9F80C}" type="datetime1">
              <a:rPr lang="fr-FR" smtClean="0"/>
              <a:pPr/>
              <a:t>13/05/2016</a:t>
            </a:fld>
            <a:endParaRPr lang="fr-FR" dirty="0"/>
          </a:p>
        </p:txBody>
      </p:sp>
      <p:sp>
        <p:nvSpPr>
          <p:cNvPr id="8" name="Espace réservé du pied de page 7"/>
          <p:cNvSpPr>
            <a:spLocks noGrp="1"/>
          </p:cNvSpPr>
          <p:nvPr>
            <p:ph type="ftr" sz="quarter" idx="11"/>
          </p:nvPr>
        </p:nvSpPr>
        <p:spPr/>
        <p:txBody>
          <a:bodyPr/>
          <a:lstStyle/>
          <a:p>
            <a:r>
              <a:rPr lang="fr-FR" dirty="0" smtClean="0"/>
              <a:t>ACTIVATION V2</a:t>
            </a:r>
            <a:endParaRPr lang="fr-FR" dirty="0"/>
          </a:p>
        </p:txBody>
      </p:sp>
      <p:sp>
        <p:nvSpPr>
          <p:cNvPr id="10" name="Espace réservé du numéro de diapositive 9"/>
          <p:cNvSpPr>
            <a:spLocks noGrp="1"/>
          </p:cNvSpPr>
          <p:nvPr>
            <p:ph type="sldNum" sz="quarter" idx="12"/>
          </p:nvPr>
        </p:nvSpPr>
        <p:spPr/>
        <p:txBody>
          <a:bodyPr/>
          <a:lstStyle/>
          <a:p>
            <a:fld id="{86B257AB-C205-44D8-A692-197AD412B82A}" type="slidenum">
              <a:rPr lang="fr-FR" smtClean="0"/>
              <a:pPr/>
              <a:t>49</a:t>
            </a:fld>
            <a:endParaRPr lang="fr-FR" dirty="0"/>
          </a:p>
        </p:txBody>
      </p:sp>
      <p:pic>
        <p:nvPicPr>
          <p:cNvPr id="3075"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2123728" y="1844824"/>
            <a:ext cx="4045251" cy="439248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bwMode="auto">
          <a:xfrm>
            <a:off x="467544" y="836712"/>
            <a:ext cx="7848872" cy="864096"/>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fontAlgn="base">
              <a:spcBef>
                <a:spcPct val="0"/>
              </a:spcBef>
              <a:spcAft>
                <a:spcPct val="0"/>
              </a:spcAft>
            </a:pPr>
            <a:r>
              <a:rPr lang="fr-FR" b="1" dirty="0">
                <a:solidFill>
                  <a:schemeClr val="accent4"/>
                </a:solidFill>
                <a:latin typeface="Calibri" pitchFamily="34" charset="0"/>
                <a:cs typeface="Calibri" pitchFamily="34" charset="0"/>
              </a:rPr>
              <a:t>Un enfant de 8 ans avec un livret A à 50€ et un abonnement programmé de </a:t>
            </a:r>
            <a:endParaRPr lang="fr-FR" b="1" dirty="0" smtClean="0">
              <a:solidFill>
                <a:schemeClr val="accent4"/>
              </a:solidFill>
              <a:latin typeface="Calibri" pitchFamily="34" charset="0"/>
              <a:cs typeface="Calibri" pitchFamily="34" charset="0"/>
            </a:endParaRPr>
          </a:p>
          <a:p>
            <a:pPr fontAlgn="base">
              <a:spcBef>
                <a:spcPct val="0"/>
              </a:spcBef>
              <a:spcAft>
                <a:spcPct val="0"/>
              </a:spcAft>
            </a:pPr>
            <a:r>
              <a:rPr lang="fr-FR" b="1" dirty="0" smtClean="0">
                <a:solidFill>
                  <a:schemeClr val="accent4"/>
                </a:solidFill>
                <a:latin typeface="Calibri" pitchFamily="34" charset="0"/>
                <a:cs typeface="Calibri" pitchFamily="34" charset="0"/>
              </a:rPr>
              <a:t>10€ / mois est </a:t>
            </a:r>
            <a:r>
              <a:rPr lang="fr-FR" b="1" dirty="0">
                <a:solidFill>
                  <a:schemeClr val="accent4"/>
                </a:solidFill>
                <a:latin typeface="Calibri" pitchFamily="34" charset="0"/>
                <a:cs typeface="Calibri" pitchFamily="34" charset="0"/>
              </a:rPr>
              <a:t>–</a:t>
            </a:r>
            <a:r>
              <a:rPr lang="fr-FR" b="1" dirty="0" smtClean="0">
                <a:solidFill>
                  <a:schemeClr val="accent4"/>
                </a:solidFill>
                <a:latin typeface="Calibri" pitchFamily="34" charset="0"/>
                <a:cs typeface="Calibri" pitchFamily="34" charset="0"/>
              </a:rPr>
              <a:t>il équipé </a:t>
            </a:r>
            <a:r>
              <a:rPr lang="fr-FR" b="1" dirty="0">
                <a:solidFill>
                  <a:schemeClr val="accent4"/>
                </a:solidFill>
                <a:latin typeface="Calibri" pitchFamily="34" charset="0"/>
                <a:cs typeface="Calibri" pitchFamily="34" charset="0"/>
              </a:rPr>
              <a:t>? </a:t>
            </a:r>
            <a:endParaRPr kumimoji="0" lang="fr-FR" b="1" i="0" u="none" strike="noStrike" cap="none" normalizeH="0" baseline="0" dirty="0" smtClean="0">
              <a:ln>
                <a:noFill/>
              </a:ln>
              <a:solidFill>
                <a:schemeClr val="tx1"/>
              </a:solidFill>
              <a:effectLst/>
              <a:latin typeface="Calibri" pitchFamily="34" charset="0"/>
              <a:cs typeface="Calibri" pitchFamily="34" charset="0"/>
            </a:endParaRPr>
          </a:p>
        </p:txBody>
      </p:sp>
      <p:sp>
        <p:nvSpPr>
          <p:cNvPr id="9" name="Ellipse 8"/>
          <p:cNvSpPr/>
          <p:nvPr/>
        </p:nvSpPr>
        <p:spPr bwMode="auto">
          <a:xfrm>
            <a:off x="3320692" y="1124744"/>
            <a:ext cx="1296144" cy="576064"/>
          </a:xfrm>
          <a:prstGeom prst="ellipse">
            <a:avLst/>
          </a:prstGeom>
          <a:no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2800" b="1" i="0" u="none" strike="noStrike" cap="none" normalizeH="0" baseline="0" dirty="0" smtClean="0">
                <a:ln>
                  <a:noFill/>
                </a:ln>
                <a:solidFill>
                  <a:srgbClr val="C00000"/>
                </a:solidFill>
                <a:effectLst/>
                <a:latin typeface="Calibri" pitchFamily="34" charset="0"/>
                <a:cs typeface="Calibri" pitchFamily="34" charset="0"/>
              </a:rPr>
              <a:t>OUI</a:t>
            </a:r>
          </a:p>
        </p:txBody>
      </p:sp>
      <p:pic>
        <p:nvPicPr>
          <p:cNvPr id="13"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8244408" y="116632"/>
            <a:ext cx="719612" cy="7481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Connecteur droit 13"/>
          <p:cNvCxnSpPr/>
          <p:nvPr/>
        </p:nvCxnSpPr>
        <p:spPr bwMode="auto">
          <a:xfrm flipH="1">
            <a:off x="2973772" y="4052987"/>
            <a:ext cx="108000" cy="34991"/>
          </a:xfrm>
          <a:prstGeom prst="line">
            <a:avLst/>
          </a:prstGeom>
          <a:solidFill>
            <a:schemeClr val="accent1"/>
          </a:solidFill>
          <a:ln w="12700" cap="flat" cmpd="sng" algn="ctr">
            <a:solidFill>
              <a:schemeClr val="accent6"/>
            </a:solidFill>
            <a:prstDash val="solid"/>
            <a:round/>
            <a:headEnd type="none" w="med" len="med"/>
            <a:tailEnd type="none" w="med" len="med"/>
          </a:ln>
          <a:effectLst/>
        </p:spPr>
      </p:cxnSp>
      <p:pic>
        <p:nvPicPr>
          <p:cNvPr id="1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483768" y="4260770"/>
            <a:ext cx="1296144" cy="318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5413" t="49513" r="25797" b="13750"/>
          <a:stretch/>
        </p:blipFill>
        <p:spPr bwMode="auto">
          <a:xfrm>
            <a:off x="2238141" y="2996251"/>
            <a:ext cx="3702011" cy="2448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à coins arrondis 11"/>
          <p:cNvSpPr/>
          <p:nvPr/>
        </p:nvSpPr>
        <p:spPr bwMode="auto">
          <a:xfrm>
            <a:off x="2406292" y="2996952"/>
            <a:ext cx="1562472" cy="2448272"/>
          </a:xfrm>
          <a:prstGeom prst="roundRect">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2510228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1000"/>
                                        <p:tgtEl>
                                          <p:spTgt spid="3075"/>
                                        </p:tgtEl>
                                      </p:cBhvr>
                                    </p:animEffect>
                                    <p:anim calcmode="lin" valueType="num">
                                      <p:cBhvr>
                                        <p:cTn id="13" dur="1000" fill="hold"/>
                                        <p:tgtEl>
                                          <p:spTgt spid="3075"/>
                                        </p:tgtEl>
                                        <p:attrNameLst>
                                          <p:attrName>ppt_x</p:attrName>
                                        </p:attrNameLst>
                                      </p:cBhvr>
                                      <p:tavLst>
                                        <p:tav tm="0">
                                          <p:val>
                                            <p:strVal val="#ppt_x"/>
                                          </p:val>
                                        </p:tav>
                                        <p:tav tm="100000">
                                          <p:val>
                                            <p:strVal val="#ppt_x"/>
                                          </p:val>
                                        </p:tav>
                                      </p:tavLst>
                                    </p:anim>
                                    <p:anim calcmode="lin" valueType="num">
                                      <p:cBhvr>
                                        <p:cTn id="14" dur="1000" fill="hold"/>
                                        <p:tgtEl>
                                          <p:spTgt spid="3075"/>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QUIZ</a:t>
            </a:r>
            <a:endParaRPr lang="fr-FR" sz="3200" dirty="0"/>
          </a:p>
        </p:txBody>
      </p:sp>
      <p:sp>
        <p:nvSpPr>
          <p:cNvPr id="3" name="Espace réservé du contenu 2"/>
          <p:cNvSpPr>
            <a:spLocks noGrp="1"/>
          </p:cNvSpPr>
          <p:nvPr>
            <p:ph idx="1"/>
          </p:nvPr>
        </p:nvSpPr>
        <p:spPr/>
        <p:txBody>
          <a:bodyPr/>
          <a:lstStyle/>
          <a:p>
            <a:pPr lvl="0" indent="0">
              <a:buNone/>
            </a:pPr>
            <a:endParaRPr lang="fr-FR" dirty="0">
              <a:solidFill>
                <a:srgbClr val="777777"/>
              </a:solidFill>
            </a:endParaRPr>
          </a:p>
          <a:p>
            <a:pPr marL="342900" lvl="0" indent="-342900">
              <a:buFont typeface="Wingdings" pitchFamily="2" charset="2"/>
              <a:buChar char="ü"/>
            </a:pPr>
            <a:endParaRPr lang="fr-FR" dirty="0">
              <a:solidFill>
                <a:srgbClr val="000000"/>
              </a:solidFill>
            </a:endParaRPr>
          </a:p>
          <a:p>
            <a:endParaRPr lang="fr-FR" dirty="0"/>
          </a:p>
        </p:txBody>
      </p:sp>
      <p:sp>
        <p:nvSpPr>
          <p:cNvPr id="8" name="Espace réservé de la date 7"/>
          <p:cNvSpPr>
            <a:spLocks noGrp="1"/>
          </p:cNvSpPr>
          <p:nvPr>
            <p:ph type="dt" sz="half" idx="10"/>
          </p:nvPr>
        </p:nvSpPr>
        <p:spPr/>
        <p:txBody>
          <a:bodyPr/>
          <a:lstStyle/>
          <a:p>
            <a:fld id="{21AC5036-0BF0-4276-958C-C38916EBA531}" type="datetime1">
              <a:rPr lang="fr-FR" smtClean="0"/>
              <a:pPr/>
              <a:t>13/05/2016</a:t>
            </a:fld>
            <a:endParaRPr lang="fr-FR" dirty="0"/>
          </a:p>
        </p:txBody>
      </p:sp>
      <p:sp>
        <p:nvSpPr>
          <p:cNvPr id="9" name="Espace réservé du pied de page 8"/>
          <p:cNvSpPr>
            <a:spLocks noGrp="1"/>
          </p:cNvSpPr>
          <p:nvPr>
            <p:ph type="ftr" sz="quarter" idx="11"/>
          </p:nvPr>
        </p:nvSpPr>
        <p:spPr/>
        <p:txBody>
          <a:bodyPr/>
          <a:lstStyle/>
          <a:p>
            <a:r>
              <a:rPr lang="fr-FR" dirty="0" smtClean="0"/>
              <a:t>ACTIVATION V2</a:t>
            </a:r>
            <a:endParaRPr lang="fr-FR" dirty="0"/>
          </a:p>
        </p:txBody>
      </p:sp>
      <p:sp>
        <p:nvSpPr>
          <p:cNvPr id="10" name="Espace réservé du numéro de diapositive 9"/>
          <p:cNvSpPr>
            <a:spLocks noGrp="1"/>
          </p:cNvSpPr>
          <p:nvPr>
            <p:ph type="sldNum" sz="quarter" idx="12"/>
          </p:nvPr>
        </p:nvSpPr>
        <p:spPr/>
        <p:txBody>
          <a:bodyPr/>
          <a:lstStyle/>
          <a:p>
            <a:fld id="{86B257AB-C205-44D8-A692-197AD412B82A}" type="slidenum">
              <a:rPr lang="fr-FR" smtClean="0"/>
              <a:pPr/>
              <a:t>50</a:t>
            </a:fld>
            <a:endParaRPr lang="fr-FR" dirty="0"/>
          </a:p>
        </p:txBody>
      </p:sp>
      <p:pic>
        <p:nvPicPr>
          <p:cNvPr id="4098"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410557" y="1628800"/>
            <a:ext cx="4097547" cy="4593651"/>
          </a:xfrm>
          <a:prstGeom prst="rect">
            <a:avLst/>
          </a:prstGeom>
          <a:noFill/>
          <a:ln w="285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bwMode="auto">
          <a:xfrm>
            <a:off x="539552" y="1052736"/>
            <a:ext cx="7992888" cy="432048"/>
          </a:xfrm>
          <a:prstGeom prst="rect">
            <a:avLst/>
          </a:prstGeom>
          <a:solidFill>
            <a:schemeClr val="accent1"/>
          </a:solidFill>
          <a:ln w="9525" cap="flat" cmpd="sng" algn="ctr">
            <a:solidFill>
              <a:srgbClr val="80808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lvl="0"/>
            <a:r>
              <a:rPr lang="fr-FR" b="1" dirty="0">
                <a:solidFill>
                  <a:schemeClr val="tx1">
                    <a:lumMod val="50000"/>
                  </a:schemeClr>
                </a:solidFill>
                <a:latin typeface="Calibri" pitchFamily="34" charset="0"/>
                <a:cs typeface="Calibri" pitchFamily="34" charset="0"/>
              </a:rPr>
              <a:t>Un enfant de 11 ans avec un livret A à 200</a:t>
            </a:r>
            <a:r>
              <a:rPr lang="fr-FR" b="1" dirty="0" smtClean="0">
                <a:solidFill>
                  <a:schemeClr val="tx1">
                    <a:lumMod val="50000"/>
                  </a:schemeClr>
                </a:solidFill>
                <a:latin typeface="Calibri" pitchFamily="34" charset="0"/>
                <a:cs typeface="Calibri" pitchFamily="34" charset="0"/>
              </a:rPr>
              <a:t>€, sans CBR </a:t>
            </a:r>
            <a:r>
              <a:rPr lang="fr-FR" b="1" dirty="0">
                <a:solidFill>
                  <a:schemeClr val="tx1">
                    <a:lumMod val="50000"/>
                  </a:schemeClr>
                </a:solidFill>
                <a:latin typeface="Calibri" pitchFamily="34" charset="0"/>
                <a:cs typeface="Calibri" pitchFamily="34" charset="0"/>
              </a:rPr>
              <a:t>est-il </a:t>
            </a:r>
            <a:r>
              <a:rPr lang="fr-FR" b="1" dirty="0" smtClean="0">
                <a:solidFill>
                  <a:schemeClr val="tx1">
                    <a:lumMod val="50000"/>
                  </a:schemeClr>
                </a:solidFill>
                <a:latin typeface="Calibri" pitchFamily="34" charset="0"/>
                <a:cs typeface="Calibri" pitchFamily="34" charset="0"/>
              </a:rPr>
              <a:t>équipé ? </a:t>
            </a:r>
            <a:endParaRPr lang="fr-FR" b="1" dirty="0">
              <a:solidFill>
                <a:schemeClr val="tx1">
                  <a:lumMod val="50000"/>
                </a:schemeClr>
              </a:solidFill>
              <a:latin typeface="Calibri" pitchFamily="34" charset="0"/>
              <a:cs typeface="Calibri" pitchFamily="34" charset="0"/>
            </a:endParaRPr>
          </a:p>
        </p:txBody>
      </p:sp>
      <p:sp>
        <p:nvSpPr>
          <p:cNvPr id="6" name="Rectangle à coins arrondis 5"/>
          <p:cNvSpPr/>
          <p:nvPr/>
        </p:nvSpPr>
        <p:spPr bwMode="auto">
          <a:xfrm>
            <a:off x="5652120" y="2629481"/>
            <a:ext cx="3311900" cy="2520280"/>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rgbClr val="C00000"/>
                </a:solidFill>
                <a:effectLst/>
                <a:latin typeface="Calibri" pitchFamily="34" charset="0"/>
                <a:cs typeface="Calibri" pitchFamily="34" charset="0"/>
              </a:rPr>
              <a:t>NON,</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accent4"/>
                </a:solidFill>
                <a:effectLst/>
                <a:latin typeface="Calibri" pitchFamily="34" charset="0"/>
                <a:cs typeface="Calibri" pitchFamily="34" charset="0"/>
              </a:rPr>
              <a:t>Car entre 10-12 ans il faut bien</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accent4"/>
                </a:solidFill>
                <a:effectLst/>
                <a:latin typeface="Calibri" pitchFamily="34" charset="0"/>
                <a:cs typeface="Calibri" pitchFamily="34" charset="0"/>
              </a:rPr>
              <a:t> l’univers Epargne Liquide</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accent4"/>
                </a:solidFill>
                <a:effectLst/>
                <a:latin typeface="Calibri" pitchFamily="34" charset="0"/>
                <a:cs typeface="Calibri" pitchFamily="34" charset="0"/>
              </a:rPr>
              <a:t> </a:t>
            </a:r>
            <a:r>
              <a:rPr kumimoji="0" lang="fr-FR" sz="2000" b="1" i="0" u="none" strike="noStrike" cap="none" normalizeH="0" baseline="0" dirty="0" smtClean="0">
                <a:ln>
                  <a:noFill/>
                </a:ln>
                <a:solidFill>
                  <a:srgbClr val="C00000"/>
                </a:solidFill>
                <a:effectLst/>
                <a:latin typeface="Calibri" pitchFamily="34" charset="0"/>
                <a:cs typeface="Calibri" pitchFamily="34" charset="0"/>
              </a:rPr>
              <a:t>ET </a:t>
            </a:r>
          </a:p>
          <a:p>
            <a:pPr marL="0" marR="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accent4"/>
                </a:solidFill>
                <a:effectLst/>
                <a:latin typeface="Calibri" pitchFamily="34" charset="0"/>
                <a:cs typeface="Calibri" pitchFamily="34" charset="0"/>
              </a:rPr>
              <a:t>un livret 10-12</a:t>
            </a:r>
          </a:p>
        </p:txBody>
      </p:sp>
      <p:pic>
        <p:nvPicPr>
          <p:cNvPr id="1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244408" y="116632"/>
            <a:ext cx="719612" cy="74814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Connecteur droit 13"/>
          <p:cNvCxnSpPr/>
          <p:nvPr/>
        </p:nvCxnSpPr>
        <p:spPr bwMode="auto">
          <a:xfrm flipH="1">
            <a:off x="2123728" y="3925625"/>
            <a:ext cx="108000" cy="39719"/>
          </a:xfrm>
          <a:prstGeom prst="line">
            <a:avLst/>
          </a:prstGeom>
          <a:solidFill>
            <a:schemeClr val="accent1"/>
          </a:solidFill>
          <a:ln w="12700" cap="flat" cmpd="sng" algn="ctr">
            <a:solidFill>
              <a:schemeClr val="accent6"/>
            </a:solidFill>
            <a:prstDash val="solid"/>
            <a:round/>
            <a:headEnd type="none" w="med" len="med"/>
            <a:tailEnd type="none" w="med" len="med"/>
          </a:ln>
          <a:effectLst/>
        </p:spPr>
      </p:cxnSp>
      <p:pic>
        <p:nvPicPr>
          <p:cNvPr id="1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619672" y="4147294"/>
            <a:ext cx="1368152" cy="318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5413" t="49513" r="25797" b="13750"/>
          <a:stretch/>
        </p:blipFill>
        <p:spPr bwMode="auto">
          <a:xfrm>
            <a:off x="1475656" y="2924944"/>
            <a:ext cx="3816424"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à coins arrondis 10"/>
          <p:cNvSpPr/>
          <p:nvPr/>
        </p:nvSpPr>
        <p:spPr bwMode="auto">
          <a:xfrm>
            <a:off x="3203848" y="2780927"/>
            <a:ext cx="2160240" cy="1684757"/>
          </a:xfrm>
          <a:prstGeom prst="roundRect">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3659575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fade">
                                      <p:cBhvr>
                                        <p:cTn id="18" dur="500"/>
                                        <p:tgtEl>
                                          <p:spTgt spid="4098"/>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QUIZ</a:t>
            </a:r>
            <a:endParaRPr lang="fr-FR" dirty="0"/>
          </a:p>
        </p:txBody>
      </p:sp>
      <p:sp>
        <p:nvSpPr>
          <p:cNvPr id="3" name="Espace réservé du contenu 2"/>
          <p:cNvSpPr>
            <a:spLocks noGrp="1"/>
          </p:cNvSpPr>
          <p:nvPr>
            <p:ph idx="1"/>
          </p:nvPr>
        </p:nvSpPr>
        <p:spPr>
          <a:xfrm>
            <a:off x="388328" y="1052736"/>
            <a:ext cx="8280000" cy="792088"/>
          </a:xfrm>
          <a:solidFill>
            <a:schemeClr val="bg2"/>
          </a:solidFill>
        </p:spPr>
        <p:txBody>
          <a:bodyPr/>
          <a:lstStyle/>
          <a:p>
            <a:r>
              <a:rPr lang="fr-FR" sz="2000" b="1" dirty="0" smtClean="0"/>
              <a:t>Un client BP avec l’univers BANCA couvert, possède également un LA à 1000€ et un CTO à 0€ ; est-il équipé ?</a:t>
            </a:r>
          </a:p>
          <a:p>
            <a:pPr indent="0">
              <a:buNone/>
            </a:pPr>
            <a:endParaRPr lang="fr-FR" sz="1800" b="1" dirty="0"/>
          </a:p>
        </p:txBody>
      </p:sp>
      <p:sp>
        <p:nvSpPr>
          <p:cNvPr id="4" name="Espace réservé de la date 3"/>
          <p:cNvSpPr>
            <a:spLocks noGrp="1"/>
          </p:cNvSpPr>
          <p:nvPr>
            <p:ph type="dt" sz="half" idx="10"/>
          </p:nvPr>
        </p:nvSpPr>
        <p:spPr/>
        <p:txBody>
          <a:bodyPr/>
          <a:lstStyle/>
          <a:p>
            <a:fld id="{4FDCC4C5-A17A-48B1-A0B7-EDDCC84FFC61}"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51</a:t>
            </a:fld>
            <a:endParaRPr lang="fr-FR" dirty="0">
              <a:solidFill>
                <a:srgbClr val="656565"/>
              </a:solidFill>
            </a:endParaRPr>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683050" y="2060848"/>
            <a:ext cx="5399318" cy="381642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nvSpPr>
        <p:spPr bwMode="auto">
          <a:xfrm>
            <a:off x="6382709" y="3795700"/>
            <a:ext cx="2293748" cy="864096"/>
          </a:xfrm>
          <a:prstGeom prst="ellipse">
            <a:avLst/>
          </a:prstGeom>
          <a:noFill/>
          <a:ln w="2857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fontAlgn="base">
              <a:spcBef>
                <a:spcPct val="0"/>
              </a:spcBef>
              <a:spcAft>
                <a:spcPct val="0"/>
              </a:spcAft>
            </a:pPr>
            <a:endParaRPr lang="fr-FR" sz="1200" smtClean="0">
              <a:solidFill>
                <a:srgbClr val="777777"/>
              </a:solidFill>
              <a:latin typeface="Arial" charset="0"/>
            </a:endParaRPr>
          </a:p>
        </p:txBody>
      </p:sp>
      <p:sp>
        <p:nvSpPr>
          <p:cNvPr id="9" name="Rectangle à coins arrondis 8"/>
          <p:cNvSpPr/>
          <p:nvPr/>
        </p:nvSpPr>
        <p:spPr bwMode="auto">
          <a:xfrm>
            <a:off x="278276" y="2492896"/>
            <a:ext cx="3240360" cy="2592288"/>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algn="ctr" fontAlgn="base">
              <a:spcBef>
                <a:spcPct val="0"/>
              </a:spcBef>
              <a:spcAft>
                <a:spcPct val="0"/>
              </a:spcAft>
            </a:pPr>
            <a:r>
              <a:rPr lang="fr-FR" sz="2000" b="1" dirty="0" err="1" smtClean="0">
                <a:solidFill>
                  <a:srgbClr val="C00000"/>
                </a:solidFill>
                <a:latin typeface="Calibri" pitchFamily="34" charset="0"/>
                <a:cs typeface="Calibri" pitchFamily="34" charset="0"/>
              </a:rPr>
              <a:t>BPne</a:t>
            </a:r>
            <a:r>
              <a:rPr lang="fr-FR" sz="2000" b="1" dirty="0" smtClean="0">
                <a:solidFill>
                  <a:srgbClr val="C00000"/>
                </a:solidFill>
                <a:latin typeface="Calibri" pitchFamily="34" charset="0"/>
                <a:cs typeface="Calibri" pitchFamily="34" charset="0"/>
              </a:rPr>
              <a:t>,</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Car ce client a 2 univers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couverts:</a:t>
            </a:r>
          </a:p>
          <a:p>
            <a:pPr algn="ctr" fontAlgn="base">
              <a:spcBef>
                <a:spcPct val="0"/>
              </a:spcBef>
              <a:spcAft>
                <a:spcPct val="0"/>
              </a:spcAft>
            </a:pPr>
            <a:r>
              <a:rPr lang="fr-FR" sz="2000" b="1" dirty="0" err="1" smtClean="0">
                <a:solidFill>
                  <a:srgbClr val="656565"/>
                </a:solidFill>
                <a:latin typeface="Calibri" pitchFamily="34" charset="0"/>
                <a:cs typeface="Calibri" pitchFamily="34" charset="0"/>
              </a:rPr>
              <a:t>Banca</a:t>
            </a:r>
            <a:r>
              <a:rPr lang="fr-FR" sz="2000" b="1" dirty="0" smtClean="0">
                <a:solidFill>
                  <a:srgbClr val="656565"/>
                </a:solidFill>
                <a:latin typeface="Calibri" pitchFamily="34" charset="0"/>
                <a:cs typeface="Calibri" pitchFamily="34" charset="0"/>
              </a:rPr>
              <a:t> et Epargne Liquide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Un CTO à 0€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ne permet pas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de valider l’univers Placement,</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 </a:t>
            </a:r>
          </a:p>
        </p:txBody>
      </p:sp>
      <p:sp>
        <p:nvSpPr>
          <p:cNvPr id="11" name="Rectangle 10"/>
          <p:cNvSpPr/>
          <p:nvPr/>
        </p:nvSpPr>
        <p:spPr bwMode="auto">
          <a:xfrm>
            <a:off x="4177846" y="5589240"/>
            <a:ext cx="1584176" cy="21602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900" b="1" dirty="0">
                <a:solidFill>
                  <a:schemeClr val="tx1">
                    <a:lumMod val="50000"/>
                  </a:schemeClr>
                </a:solidFill>
                <a:latin typeface="Arial" charset="0"/>
              </a:rPr>
              <a:t>2</a:t>
            </a:r>
            <a:r>
              <a:rPr kumimoji="0" lang="fr-FR" sz="900" b="1" i="0" u="none" strike="noStrike" cap="none" normalizeH="0" baseline="0" dirty="0" smtClean="0">
                <a:ln>
                  <a:noFill/>
                </a:ln>
                <a:solidFill>
                  <a:schemeClr val="tx1">
                    <a:lumMod val="50000"/>
                  </a:schemeClr>
                </a:solidFill>
                <a:effectLst/>
                <a:latin typeface="Arial" charset="0"/>
              </a:rPr>
              <a:t>. Sur 12 mois glissants</a:t>
            </a:r>
          </a:p>
        </p:txBody>
      </p:sp>
    </p:spTree>
    <p:extLst>
      <p:ext uri="{BB962C8B-B14F-4D97-AF65-F5344CB8AC3E}">
        <p14:creationId xmlns:p14="http://schemas.microsoft.com/office/powerpoint/2010/main" val="24199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QUIZ</a:t>
            </a:r>
            <a:endParaRPr lang="fr-FR" sz="3200" dirty="0">
              <a:solidFill>
                <a:schemeClr val="accent4"/>
              </a:solidFill>
            </a:endParaRPr>
          </a:p>
        </p:txBody>
      </p:sp>
      <p:sp>
        <p:nvSpPr>
          <p:cNvPr id="3" name="Espace réservé du contenu 2"/>
          <p:cNvSpPr>
            <a:spLocks noGrp="1"/>
          </p:cNvSpPr>
          <p:nvPr>
            <p:ph idx="1"/>
          </p:nvPr>
        </p:nvSpPr>
        <p:spPr>
          <a:xfrm>
            <a:off x="388328" y="1052736"/>
            <a:ext cx="8432144" cy="576064"/>
          </a:xfrm>
          <a:solidFill>
            <a:schemeClr val="bg2"/>
          </a:solidFill>
        </p:spPr>
        <p:txBody>
          <a:bodyPr/>
          <a:lstStyle/>
          <a:p>
            <a:r>
              <a:rPr lang="fr-FR" sz="2000" b="1" dirty="0" smtClean="0"/>
              <a:t>L’univers placement est-il couvert avec un PEA contenant 500 </a:t>
            </a:r>
            <a:r>
              <a:rPr lang="fr-FR" sz="2000" b="1" dirty="0"/>
              <a:t>€ de PS </a:t>
            </a:r>
            <a:r>
              <a:rPr lang="fr-FR" sz="2000" b="1" dirty="0" smtClean="0"/>
              <a:t>?</a:t>
            </a:r>
            <a:endParaRPr lang="fr-FR" sz="2000" b="1" dirty="0"/>
          </a:p>
          <a:p>
            <a:pPr indent="0">
              <a:buNone/>
            </a:pPr>
            <a:endParaRPr lang="fr-FR" dirty="0">
              <a:solidFill>
                <a:schemeClr val="accent4"/>
              </a:solidFill>
            </a:endParaRPr>
          </a:p>
        </p:txBody>
      </p:sp>
      <p:graphicFrame>
        <p:nvGraphicFramePr>
          <p:cNvPr id="4" name="Diagramme 3"/>
          <p:cNvGraphicFramePr/>
          <p:nvPr>
            <p:extLst>
              <p:ext uri="{D42A27DB-BD31-4B8C-83A1-F6EECF244321}">
                <p14:modId xmlns:p14="http://schemas.microsoft.com/office/powerpoint/2010/main" val="42866303"/>
              </p:ext>
            </p:extLst>
          </p:nvPr>
        </p:nvGraphicFramePr>
        <p:xfrm>
          <a:off x="179512" y="1916832"/>
          <a:ext cx="8568952" cy="2016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e la date 4"/>
          <p:cNvSpPr>
            <a:spLocks noGrp="1"/>
          </p:cNvSpPr>
          <p:nvPr>
            <p:ph type="dt" sz="half" idx="10"/>
          </p:nvPr>
        </p:nvSpPr>
        <p:spPr/>
        <p:txBody>
          <a:bodyPr/>
          <a:lstStyle/>
          <a:p>
            <a:fld id="{0B79A1D9-0A78-471F-9F86-C753A92FE79E}" type="datetime1">
              <a:rPr lang="fr-FR" smtClean="0">
                <a:solidFill>
                  <a:srgbClr val="656565"/>
                </a:solidFill>
              </a:rPr>
              <a:pPr/>
              <a:t>13/05/2016</a:t>
            </a:fld>
            <a:endParaRPr lang="fr-FR">
              <a:solidFill>
                <a:srgbClr val="656565"/>
              </a:solidFill>
            </a:endParaRPr>
          </a:p>
        </p:txBody>
      </p:sp>
      <p:sp>
        <p:nvSpPr>
          <p:cNvPr id="6" name="Espace réservé du pied de page 5"/>
          <p:cNvSpPr>
            <a:spLocks noGrp="1"/>
          </p:cNvSpPr>
          <p:nvPr>
            <p:ph type="ftr" sz="quarter" idx="11"/>
          </p:nvPr>
        </p:nvSpPr>
        <p:spPr/>
        <p:txBody>
          <a:bodyPr/>
          <a:lstStyle/>
          <a:p>
            <a:r>
              <a:rPr lang="fr-FR" dirty="0" smtClean="0">
                <a:solidFill>
                  <a:srgbClr val="656565"/>
                </a:solidFill>
              </a:rPr>
              <a:t>ACTIVATION V2</a:t>
            </a:r>
            <a:endParaRPr lang="fr-FR" dirty="0">
              <a:solidFill>
                <a:srgbClr val="656565"/>
              </a:solidFill>
            </a:endParaRPr>
          </a:p>
        </p:txBody>
      </p:sp>
      <p:sp>
        <p:nvSpPr>
          <p:cNvPr id="7" name="Espace réservé du numéro de diapositive 6"/>
          <p:cNvSpPr>
            <a:spLocks noGrp="1"/>
          </p:cNvSpPr>
          <p:nvPr>
            <p:ph type="sldNum" sz="quarter" idx="12"/>
          </p:nvPr>
        </p:nvSpPr>
        <p:spPr/>
        <p:txBody>
          <a:bodyPr/>
          <a:lstStyle/>
          <a:p>
            <a:fld id="{86B257AB-C205-44D8-A692-197AD412B82A}" type="slidenum">
              <a:rPr lang="fr-FR" smtClean="0">
                <a:solidFill>
                  <a:srgbClr val="656565"/>
                </a:solidFill>
              </a:rPr>
              <a:pPr/>
              <a:t>52</a:t>
            </a:fld>
            <a:endParaRPr lang="fr-FR" dirty="0">
              <a:solidFill>
                <a:srgbClr val="656565"/>
              </a:solidFill>
            </a:endParaRPr>
          </a:p>
        </p:txBody>
      </p:sp>
      <p:sp>
        <p:nvSpPr>
          <p:cNvPr id="11" name="Rectangle à coins arrondis 10"/>
          <p:cNvSpPr/>
          <p:nvPr/>
        </p:nvSpPr>
        <p:spPr bwMode="auto">
          <a:xfrm>
            <a:off x="4211960" y="4221088"/>
            <a:ext cx="4032448" cy="1894926"/>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algn="ctr" fontAlgn="base">
              <a:spcBef>
                <a:spcPct val="0"/>
              </a:spcBef>
              <a:spcAft>
                <a:spcPct val="0"/>
              </a:spcAft>
            </a:pPr>
            <a:r>
              <a:rPr lang="fr-FR" sz="2000" b="1" dirty="0" smtClean="0">
                <a:solidFill>
                  <a:srgbClr val="C00000"/>
                </a:solidFill>
                <a:latin typeface="Calibri" pitchFamily="34" charset="0"/>
                <a:cs typeface="Calibri" pitchFamily="34" charset="0"/>
              </a:rPr>
              <a:t>OUI,</a:t>
            </a:r>
          </a:p>
          <a:p>
            <a:pPr algn="ctr" fontAlgn="base">
              <a:spcBef>
                <a:spcPct val="0"/>
              </a:spcBef>
              <a:spcAft>
                <a:spcPct val="0"/>
              </a:spcAft>
            </a:pPr>
            <a:r>
              <a:rPr lang="fr-FR" sz="2000" b="1" dirty="0">
                <a:solidFill>
                  <a:srgbClr val="656565"/>
                </a:solidFill>
                <a:latin typeface="Calibri" pitchFamily="34" charset="0"/>
                <a:cs typeface="Calibri" pitchFamily="34" charset="0"/>
              </a:rPr>
              <a:t>Le PEA ne </a:t>
            </a:r>
            <a:r>
              <a:rPr lang="fr-FR" sz="2000" b="1" dirty="0" smtClean="0">
                <a:solidFill>
                  <a:srgbClr val="656565"/>
                </a:solidFill>
                <a:latin typeface="Calibri" pitchFamily="34" charset="0"/>
                <a:cs typeface="Calibri" pitchFamily="34" charset="0"/>
              </a:rPr>
              <a:t>contient </a:t>
            </a:r>
            <a:r>
              <a:rPr lang="fr-FR" sz="2000" b="1" dirty="0">
                <a:solidFill>
                  <a:srgbClr val="656565"/>
                </a:solidFill>
                <a:latin typeface="Calibri" pitchFamily="34" charset="0"/>
                <a:cs typeface="Calibri" pitchFamily="34" charset="0"/>
              </a:rPr>
              <a:t>pas de titre mais</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 </a:t>
            </a:r>
            <a:r>
              <a:rPr lang="fr-FR" sz="2000" b="1" dirty="0">
                <a:solidFill>
                  <a:srgbClr val="656565"/>
                </a:solidFill>
                <a:latin typeface="Calibri" pitchFamily="34" charset="0"/>
                <a:cs typeface="Calibri" pitchFamily="34" charset="0"/>
              </a:rPr>
              <a:t>le critère PS est </a:t>
            </a:r>
            <a:r>
              <a:rPr lang="fr-FR" sz="2000" b="1" dirty="0" smtClean="0">
                <a:solidFill>
                  <a:srgbClr val="656565"/>
                </a:solidFill>
                <a:latin typeface="Calibri" pitchFamily="34" charset="0"/>
                <a:cs typeface="Calibri" pitchFamily="34" charset="0"/>
              </a:rPr>
              <a:t>respecté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donc l’univers est validé.</a:t>
            </a:r>
            <a:endParaRPr lang="fr-FR" sz="2000" b="1" dirty="0">
              <a:solidFill>
                <a:srgbClr val="656565"/>
              </a:solidFill>
              <a:latin typeface="Calibri" pitchFamily="34" charset="0"/>
              <a:cs typeface="Calibri" pitchFamily="34" charset="0"/>
            </a:endParaRPr>
          </a:p>
          <a:p>
            <a:pPr algn="ctr" fontAlgn="base">
              <a:spcBef>
                <a:spcPct val="0"/>
              </a:spcBef>
              <a:spcAft>
                <a:spcPct val="0"/>
              </a:spcAft>
            </a:pPr>
            <a:endParaRPr lang="fr-FR" sz="2000" b="1" dirty="0" smtClean="0">
              <a:solidFill>
                <a:srgbClr val="656565"/>
              </a:solidFill>
              <a:latin typeface="Calibri" pitchFamily="34" charset="0"/>
              <a:cs typeface="Calibri" pitchFamily="34" charset="0"/>
            </a:endParaRPr>
          </a:p>
          <a:p>
            <a:pPr algn="ctr" fontAlgn="base">
              <a:spcBef>
                <a:spcPct val="0"/>
              </a:spcBef>
              <a:spcAft>
                <a:spcPct val="0"/>
              </a:spcAft>
            </a:pPr>
            <a:r>
              <a:rPr lang="fr-FR" sz="2000" b="1" dirty="0" smtClean="0">
                <a:solidFill>
                  <a:srgbClr val="656565"/>
                </a:solidFill>
                <a:latin typeface="Calibri" pitchFamily="34" charset="0"/>
                <a:cs typeface="Calibri" pitchFamily="34" charset="0"/>
              </a:rPr>
              <a:t> </a:t>
            </a:r>
          </a:p>
        </p:txBody>
      </p:sp>
    </p:spTree>
    <p:extLst>
      <p:ext uri="{BB962C8B-B14F-4D97-AF65-F5344CB8AC3E}">
        <p14:creationId xmlns:p14="http://schemas.microsoft.com/office/powerpoint/2010/main" val="373327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a:t>QUIZ</a:t>
            </a:r>
            <a:endParaRPr lang="fr-FR" dirty="0"/>
          </a:p>
        </p:txBody>
      </p:sp>
      <p:sp>
        <p:nvSpPr>
          <p:cNvPr id="3" name="Espace réservé du contenu 2"/>
          <p:cNvSpPr>
            <a:spLocks noGrp="1"/>
          </p:cNvSpPr>
          <p:nvPr>
            <p:ph idx="1"/>
          </p:nvPr>
        </p:nvSpPr>
        <p:spPr>
          <a:xfrm>
            <a:off x="388328" y="908720"/>
            <a:ext cx="8280000" cy="792088"/>
          </a:xfrm>
          <a:solidFill>
            <a:schemeClr val="bg2"/>
          </a:solidFill>
        </p:spPr>
        <p:txBody>
          <a:bodyPr/>
          <a:lstStyle/>
          <a:p>
            <a:r>
              <a:rPr lang="fr-FR" b="1" dirty="0" smtClean="0"/>
              <a:t>Un client doit-il couvrir obligatoirement l’univers          Bancarisation pour être un Bancarisé Principal?</a:t>
            </a:r>
          </a:p>
          <a:p>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53</a:t>
            </a:fld>
            <a:endParaRPr lang="fr-FR" dirty="0">
              <a:solidFill>
                <a:srgbClr val="656565"/>
              </a:solidFill>
            </a:endParaRPr>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256079" y="1772815"/>
            <a:ext cx="5399318" cy="446177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nvSpPr>
        <p:spPr bwMode="auto">
          <a:xfrm>
            <a:off x="4067944" y="2783647"/>
            <a:ext cx="3456384" cy="1185413"/>
          </a:xfrm>
          <a:prstGeom prst="ellipse">
            <a:avLst/>
          </a:prstGeom>
          <a:noFill/>
          <a:ln w="952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fontAlgn="base">
              <a:spcBef>
                <a:spcPct val="0"/>
              </a:spcBef>
              <a:spcAft>
                <a:spcPct val="0"/>
              </a:spcAft>
            </a:pPr>
            <a:endParaRPr lang="fr-FR" sz="1200" smtClean="0">
              <a:solidFill>
                <a:srgbClr val="777777"/>
              </a:solidFill>
              <a:latin typeface="Arial" charset="0"/>
            </a:endParaRPr>
          </a:p>
        </p:txBody>
      </p:sp>
      <p:sp>
        <p:nvSpPr>
          <p:cNvPr id="10" name="Rectangle à coins arrondis 9"/>
          <p:cNvSpPr/>
          <p:nvPr/>
        </p:nvSpPr>
        <p:spPr bwMode="auto">
          <a:xfrm>
            <a:off x="395536" y="2564904"/>
            <a:ext cx="2736304" cy="2808312"/>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algn="ctr" fontAlgn="base">
              <a:spcBef>
                <a:spcPct val="0"/>
              </a:spcBef>
              <a:spcAft>
                <a:spcPct val="0"/>
              </a:spcAft>
            </a:pPr>
            <a:r>
              <a:rPr lang="fr-FR" sz="2000" b="1" dirty="0" smtClean="0">
                <a:solidFill>
                  <a:srgbClr val="C00000"/>
                </a:solidFill>
                <a:latin typeface="Calibri" pitchFamily="34" charset="0"/>
                <a:cs typeface="Calibri" pitchFamily="34" charset="0"/>
              </a:rPr>
              <a:t>NON,</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Un BP doit avoir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 de 26 ans avec</a:t>
            </a:r>
          </a:p>
          <a:p>
            <a:pPr algn="ctr" fontAlgn="base">
              <a:spcBef>
                <a:spcPct val="0"/>
              </a:spcBef>
              <a:spcAft>
                <a:spcPct val="0"/>
              </a:spcAft>
            </a:pPr>
            <a:r>
              <a:rPr lang="fr-FR" sz="2000" b="1" dirty="0">
                <a:solidFill>
                  <a:srgbClr val="656565"/>
                </a:solidFill>
                <a:latin typeface="Calibri" pitchFamily="34" charset="0"/>
                <a:cs typeface="Calibri" pitchFamily="34" charset="0"/>
              </a:rPr>
              <a:t>l</a:t>
            </a:r>
            <a:r>
              <a:rPr lang="fr-FR" sz="2000" b="1" dirty="0" smtClean="0">
                <a:solidFill>
                  <a:srgbClr val="656565"/>
                </a:solidFill>
                <a:latin typeface="Calibri" pitchFamily="34" charset="0"/>
                <a:cs typeface="Calibri" pitchFamily="34" charset="0"/>
              </a:rPr>
              <a:t>es FLUX </a:t>
            </a:r>
          </a:p>
          <a:p>
            <a:pPr algn="ctr" fontAlgn="base">
              <a:spcBef>
                <a:spcPct val="0"/>
              </a:spcBef>
              <a:spcAft>
                <a:spcPct val="0"/>
              </a:spcAft>
            </a:pPr>
            <a:r>
              <a:rPr lang="fr-FR" sz="2000" b="1" dirty="0" smtClean="0">
                <a:solidFill>
                  <a:srgbClr val="FF0000"/>
                </a:solidFill>
                <a:latin typeface="Calibri" pitchFamily="34" charset="0"/>
                <a:cs typeface="Calibri" pitchFamily="34" charset="0"/>
              </a:rPr>
              <a:t>et</a:t>
            </a:r>
            <a:r>
              <a:rPr lang="fr-FR" sz="2000" b="1" dirty="0" smtClean="0">
                <a:solidFill>
                  <a:srgbClr val="656565"/>
                </a:solidFill>
                <a:latin typeface="Calibri" pitchFamily="34" charset="0"/>
                <a:cs typeface="Calibri" pitchFamily="34" charset="0"/>
              </a:rPr>
              <a:t> les OPERATIONS</a:t>
            </a:r>
          </a:p>
          <a:p>
            <a:pPr algn="ctr" fontAlgn="base">
              <a:spcBef>
                <a:spcPct val="0"/>
              </a:spcBef>
              <a:spcAft>
                <a:spcPct val="0"/>
              </a:spcAft>
            </a:pPr>
            <a:endParaRPr lang="fr-FR" sz="2000" b="1" dirty="0">
              <a:solidFill>
                <a:srgbClr val="656565"/>
              </a:solidFill>
              <a:latin typeface="Calibri" pitchFamily="34" charset="0"/>
              <a:cs typeface="Calibri" pitchFamily="34" charset="0"/>
            </a:endParaRPr>
          </a:p>
          <a:p>
            <a:pPr algn="ctr" fontAlgn="base">
              <a:spcBef>
                <a:spcPct val="0"/>
              </a:spcBef>
              <a:spcAft>
                <a:spcPct val="0"/>
              </a:spcAft>
            </a:pPr>
            <a:r>
              <a:rPr lang="fr-FR" sz="2000" b="1" dirty="0" smtClean="0">
                <a:solidFill>
                  <a:srgbClr val="656565"/>
                </a:solidFill>
                <a:latin typeface="Calibri" pitchFamily="34" charset="0"/>
                <a:cs typeface="Calibri" pitchFamily="34" charset="0"/>
              </a:rPr>
              <a:t>Il n’y a plus de notion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de CB pour le BP</a:t>
            </a:r>
          </a:p>
        </p:txBody>
      </p:sp>
      <p:sp>
        <p:nvSpPr>
          <p:cNvPr id="11" name="Rectangle 10"/>
          <p:cNvSpPr/>
          <p:nvPr/>
        </p:nvSpPr>
        <p:spPr bwMode="auto">
          <a:xfrm>
            <a:off x="3779912" y="5889147"/>
            <a:ext cx="1584176" cy="216024"/>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900" b="1" dirty="0">
                <a:solidFill>
                  <a:schemeClr val="tx1">
                    <a:lumMod val="50000"/>
                  </a:schemeClr>
                </a:solidFill>
                <a:latin typeface="Arial" charset="0"/>
              </a:rPr>
              <a:t>2</a:t>
            </a:r>
            <a:r>
              <a:rPr kumimoji="0" lang="fr-FR" sz="900" b="1" i="0" u="none" strike="noStrike" cap="none" normalizeH="0" baseline="0" dirty="0" smtClean="0">
                <a:ln>
                  <a:noFill/>
                </a:ln>
                <a:solidFill>
                  <a:schemeClr val="tx1">
                    <a:lumMod val="50000"/>
                  </a:schemeClr>
                </a:solidFill>
                <a:effectLst/>
                <a:latin typeface="Arial" charset="0"/>
              </a:rPr>
              <a:t>. Sur 12 mois glissants</a:t>
            </a:r>
          </a:p>
        </p:txBody>
      </p:sp>
    </p:spTree>
    <p:extLst>
      <p:ext uri="{BB962C8B-B14F-4D97-AF65-F5344CB8AC3E}">
        <p14:creationId xmlns:p14="http://schemas.microsoft.com/office/powerpoint/2010/main" val="420068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a:t>QUIZ</a:t>
            </a:r>
            <a:endParaRPr lang="fr-FR" dirty="0"/>
          </a:p>
        </p:txBody>
      </p:sp>
      <p:sp>
        <p:nvSpPr>
          <p:cNvPr id="3" name="Espace réservé du contenu 2"/>
          <p:cNvSpPr>
            <a:spLocks noGrp="1"/>
          </p:cNvSpPr>
          <p:nvPr>
            <p:ph idx="1"/>
          </p:nvPr>
        </p:nvSpPr>
        <p:spPr>
          <a:xfrm>
            <a:off x="388328" y="1052736"/>
            <a:ext cx="8280000" cy="720080"/>
          </a:xfrm>
          <a:solidFill>
            <a:schemeClr val="bg2"/>
          </a:solidFill>
        </p:spPr>
        <p:txBody>
          <a:bodyPr/>
          <a:lstStyle/>
          <a:p>
            <a:r>
              <a:rPr lang="fr-FR" sz="2000" b="1" dirty="0" smtClean="0"/>
              <a:t>Un enfant de 7 ans, possédant uniquement un PEL et un NUANCES  3D, est-il équipé?</a:t>
            </a:r>
          </a:p>
          <a:p>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54</a:t>
            </a:fld>
            <a:endParaRPr lang="fr-FR" dirty="0">
              <a:solidFill>
                <a:srgbClr val="656565"/>
              </a:solidFill>
            </a:endParaRPr>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233967" y="1915261"/>
            <a:ext cx="4097547" cy="4251613"/>
          </a:xfrm>
          <a:prstGeom prst="rect">
            <a:avLst/>
          </a:prstGeom>
          <a:noFill/>
          <a:ln w="285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à coins arrondis 7"/>
          <p:cNvSpPr/>
          <p:nvPr/>
        </p:nvSpPr>
        <p:spPr bwMode="auto">
          <a:xfrm>
            <a:off x="467636" y="2724252"/>
            <a:ext cx="3550400" cy="2664296"/>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algn="ctr" fontAlgn="base">
              <a:spcBef>
                <a:spcPct val="0"/>
              </a:spcBef>
              <a:spcAft>
                <a:spcPct val="0"/>
              </a:spcAft>
            </a:pPr>
            <a:r>
              <a:rPr lang="fr-FR" sz="2000" b="1" dirty="0" smtClean="0">
                <a:solidFill>
                  <a:srgbClr val="C00000"/>
                </a:solidFill>
                <a:latin typeface="Calibri" pitchFamily="34" charset="0"/>
                <a:cs typeface="Calibri" pitchFamily="34" charset="0"/>
              </a:rPr>
              <a:t>OUI,</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car l’univers </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Epargne de Placement</a:t>
            </a:r>
          </a:p>
          <a:p>
            <a:pPr algn="ctr" fontAlgn="base">
              <a:spcBef>
                <a:spcPct val="0"/>
              </a:spcBef>
              <a:spcAft>
                <a:spcPct val="0"/>
              </a:spcAft>
            </a:pPr>
            <a:r>
              <a:rPr lang="fr-FR" sz="2000" b="1" dirty="0" smtClean="0">
                <a:solidFill>
                  <a:srgbClr val="656565"/>
                </a:solidFill>
                <a:latin typeface="Calibri" pitchFamily="34" charset="0"/>
                <a:cs typeface="Calibri" pitchFamily="34" charset="0"/>
              </a:rPr>
              <a:t>est couvert.</a:t>
            </a:r>
            <a:endParaRPr lang="fr-FR" sz="2000" b="1" dirty="0">
              <a:solidFill>
                <a:srgbClr val="656565"/>
              </a:solidFill>
              <a:latin typeface="Calibri" pitchFamily="34" charset="0"/>
              <a:cs typeface="Calibri" pitchFamily="34" charset="0"/>
            </a:endParaRPr>
          </a:p>
          <a:p>
            <a:pPr algn="ctr" fontAlgn="base">
              <a:spcBef>
                <a:spcPct val="0"/>
              </a:spcBef>
              <a:spcAft>
                <a:spcPct val="0"/>
              </a:spcAft>
            </a:pPr>
            <a:endParaRPr lang="fr-FR" sz="2000" b="1" dirty="0" smtClean="0">
              <a:solidFill>
                <a:srgbClr val="656565"/>
              </a:solidFill>
              <a:latin typeface="Calibri" pitchFamily="34" charset="0"/>
              <a:cs typeface="Calibri" pitchFamily="34" charset="0"/>
            </a:endParaRPr>
          </a:p>
          <a:p>
            <a:pPr algn="ctr" fontAlgn="base">
              <a:spcBef>
                <a:spcPct val="0"/>
              </a:spcBef>
              <a:spcAft>
                <a:spcPct val="0"/>
              </a:spcAft>
            </a:pPr>
            <a:r>
              <a:rPr lang="fr-FR" sz="2000" b="1" dirty="0" smtClean="0">
                <a:solidFill>
                  <a:srgbClr val="656565"/>
                </a:solidFill>
                <a:latin typeface="Calibri" pitchFamily="34" charset="0"/>
                <a:cs typeface="Calibri" pitchFamily="34" charset="0"/>
              </a:rPr>
              <a:t> </a:t>
            </a:r>
          </a:p>
        </p:txBody>
      </p:sp>
      <p:cxnSp>
        <p:nvCxnSpPr>
          <p:cNvPr id="10" name="Connecteur droit 9"/>
          <p:cNvCxnSpPr/>
          <p:nvPr/>
        </p:nvCxnSpPr>
        <p:spPr bwMode="auto">
          <a:xfrm flipH="1">
            <a:off x="4975890" y="4041068"/>
            <a:ext cx="77510" cy="35973"/>
          </a:xfrm>
          <a:prstGeom prst="line">
            <a:avLst/>
          </a:prstGeom>
          <a:solidFill>
            <a:schemeClr val="accent1"/>
          </a:solidFill>
          <a:ln w="12700" cap="flat" cmpd="sng" algn="ctr">
            <a:solidFill>
              <a:schemeClr val="accent6"/>
            </a:solidFill>
            <a:prstDash val="solid"/>
            <a:round/>
            <a:headEnd type="none" w="med" len="med"/>
            <a:tailEnd type="none" w="med" len="med"/>
          </a:ln>
          <a:effectLst/>
        </p:spPr>
      </p:cxn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427984" y="4264574"/>
            <a:ext cx="1368000" cy="30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413" t="49513" r="25797" b="13750"/>
          <a:stretch/>
        </p:blipFill>
        <p:spPr bwMode="auto">
          <a:xfrm>
            <a:off x="4233968" y="3072119"/>
            <a:ext cx="3897734" cy="2445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llipse 8"/>
          <p:cNvSpPr/>
          <p:nvPr/>
        </p:nvSpPr>
        <p:spPr bwMode="auto">
          <a:xfrm>
            <a:off x="4258891" y="2680180"/>
            <a:ext cx="1923943" cy="2304256"/>
          </a:xfrm>
          <a:prstGeom prst="ellipse">
            <a:avLst/>
          </a:prstGeom>
          <a:noFill/>
          <a:ln w="9525" cap="flat" cmpd="sng" algn="ctr">
            <a:solidFill>
              <a:srgbClr val="C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fontAlgn="base">
              <a:spcBef>
                <a:spcPct val="0"/>
              </a:spcBef>
              <a:spcAft>
                <a:spcPct val="0"/>
              </a:spcAft>
            </a:pPr>
            <a:endParaRPr lang="fr-FR" sz="1200" smtClean="0">
              <a:solidFill>
                <a:srgbClr val="777777"/>
              </a:solidFill>
              <a:latin typeface="Arial" charset="0"/>
            </a:endParaRPr>
          </a:p>
        </p:txBody>
      </p:sp>
    </p:spTree>
    <p:extLst>
      <p:ext uri="{BB962C8B-B14F-4D97-AF65-F5344CB8AC3E}">
        <p14:creationId xmlns:p14="http://schemas.microsoft.com/office/powerpoint/2010/main" val="5814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a:t>QUIZ</a:t>
            </a:r>
            <a:endParaRPr lang="fr-FR" dirty="0"/>
          </a:p>
        </p:txBody>
      </p:sp>
      <p:sp>
        <p:nvSpPr>
          <p:cNvPr id="3" name="Espace réservé du contenu 2"/>
          <p:cNvSpPr>
            <a:spLocks noGrp="1"/>
          </p:cNvSpPr>
          <p:nvPr>
            <p:ph idx="1"/>
          </p:nvPr>
        </p:nvSpPr>
        <p:spPr/>
        <p:txBody>
          <a:bodyPr/>
          <a:lstStyle/>
          <a:p>
            <a:r>
              <a:rPr lang="fr-FR" dirty="0" smtClean="0"/>
              <a:t>Un  client de 39 ans a uniquement une GS en CELCA, quelle est sa segmentation ?</a:t>
            </a:r>
          </a:p>
          <a:p>
            <a:pPr indent="0">
              <a:buNone/>
            </a:pPr>
            <a:endParaRPr lang="fr-FR" dirty="0" smtClean="0"/>
          </a:p>
          <a:p>
            <a:endParaRPr lang="fr-FR" dirty="0"/>
          </a:p>
          <a:p>
            <a:r>
              <a:rPr lang="fr-FR" dirty="0" smtClean="0"/>
              <a:t>Un client Distancié peut-il avoir une CB ?</a:t>
            </a:r>
          </a:p>
          <a:p>
            <a:endParaRPr lang="fr-FR" dirty="0"/>
          </a:p>
          <a:p>
            <a:endParaRPr lang="fr-FR" dirty="0" smtClean="0"/>
          </a:p>
          <a:p>
            <a:endParaRPr lang="fr-FR" dirty="0" smtClean="0"/>
          </a:p>
          <a:p>
            <a:endParaRPr lang="fr-FR" dirty="0"/>
          </a:p>
        </p:txBody>
      </p:sp>
      <p:sp>
        <p:nvSpPr>
          <p:cNvPr id="4" name="Espace réservé de la date 3"/>
          <p:cNvSpPr>
            <a:spLocks noGrp="1"/>
          </p:cNvSpPr>
          <p:nvPr>
            <p:ph type="dt" sz="half" idx="10"/>
          </p:nvPr>
        </p:nvSpPr>
        <p:spPr/>
        <p:txBody>
          <a:bodyPr/>
          <a:lstStyle/>
          <a:p>
            <a:fld id="{4FDCC4C5-A17A-48B1-A0B7-EDDCC84FFC61}" type="datetime1">
              <a:rPr lang="fr-FR" smtClean="0">
                <a:solidFill>
                  <a:srgbClr val="656565"/>
                </a:solidFill>
              </a:rPr>
              <a:pPr/>
              <a:t>13/05/2016</a:t>
            </a:fld>
            <a:endParaRPr lang="fr-FR">
              <a:solidFill>
                <a:srgbClr val="656565"/>
              </a:solidFill>
            </a:endParaRPr>
          </a:p>
        </p:txBody>
      </p:sp>
      <p:sp>
        <p:nvSpPr>
          <p:cNvPr id="5" name="Espace réservé du pied de page 4"/>
          <p:cNvSpPr>
            <a:spLocks noGrp="1"/>
          </p:cNvSpPr>
          <p:nvPr>
            <p:ph type="ftr" sz="quarter" idx="11"/>
          </p:nvPr>
        </p:nvSpPr>
        <p:spPr/>
        <p:txBody>
          <a:bodyPr/>
          <a:lstStyle/>
          <a:p>
            <a:r>
              <a:rPr lang="fr-FR" smtClean="0">
                <a:solidFill>
                  <a:srgbClr val="656565"/>
                </a:solidFill>
              </a:rPr>
              <a:t>ACTIVATION V2</a:t>
            </a:r>
            <a:endParaRPr lang="fr-FR" dirty="0">
              <a:solidFill>
                <a:srgbClr val="656565"/>
              </a:solidFill>
            </a:endParaRPr>
          </a:p>
        </p:txBody>
      </p:sp>
      <p:sp>
        <p:nvSpPr>
          <p:cNvPr id="6" name="Espace réservé du numéro de diapositive 5"/>
          <p:cNvSpPr>
            <a:spLocks noGrp="1"/>
          </p:cNvSpPr>
          <p:nvPr>
            <p:ph type="sldNum" sz="quarter" idx="12"/>
          </p:nvPr>
        </p:nvSpPr>
        <p:spPr/>
        <p:txBody>
          <a:bodyPr/>
          <a:lstStyle/>
          <a:p>
            <a:fld id="{86B257AB-C205-44D8-A692-197AD412B82A}" type="slidenum">
              <a:rPr lang="fr-FR" smtClean="0">
                <a:solidFill>
                  <a:srgbClr val="656565"/>
                </a:solidFill>
              </a:rPr>
              <a:pPr/>
              <a:t>55</a:t>
            </a:fld>
            <a:endParaRPr lang="fr-FR" dirty="0">
              <a:solidFill>
                <a:srgbClr val="656565"/>
              </a:solidFill>
            </a:endParaRPr>
          </a:p>
        </p:txBody>
      </p:sp>
      <p:sp>
        <p:nvSpPr>
          <p:cNvPr id="7" name="Rectangle à coins arrondis 6"/>
          <p:cNvSpPr/>
          <p:nvPr/>
        </p:nvSpPr>
        <p:spPr bwMode="auto">
          <a:xfrm>
            <a:off x="2987824" y="1628800"/>
            <a:ext cx="2304256" cy="648072"/>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algn="ctr" fontAlgn="base">
              <a:spcBef>
                <a:spcPct val="0"/>
              </a:spcBef>
              <a:spcAft>
                <a:spcPct val="0"/>
              </a:spcAft>
            </a:pPr>
            <a:endParaRPr lang="fr-FR" sz="2000" b="1" dirty="0" smtClean="0">
              <a:solidFill>
                <a:srgbClr val="C00000"/>
              </a:solidFill>
              <a:latin typeface="Calibri" pitchFamily="34" charset="0"/>
              <a:cs typeface="Calibri" pitchFamily="34" charset="0"/>
            </a:endParaRPr>
          </a:p>
          <a:p>
            <a:pPr algn="ctr" fontAlgn="base">
              <a:spcBef>
                <a:spcPct val="0"/>
              </a:spcBef>
              <a:spcAft>
                <a:spcPct val="0"/>
              </a:spcAft>
            </a:pPr>
            <a:endParaRPr lang="fr-FR" sz="2000" b="1" dirty="0">
              <a:solidFill>
                <a:srgbClr val="C00000"/>
              </a:solidFill>
              <a:latin typeface="Calibri" pitchFamily="34" charset="0"/>
              <a:cs typeface="Calibri" pitchFamily="34" charset="0"/>
            </a:endParaRPr>
          </a:p>
          <a:p>
            <a:pPr algn="ctr" fontAlgn="base">
              <a:spcBef>
                <a:spcPct val="0"/>
              </a:spcBef>
              <a:spcAft>
                <a:spcPct val="0"/>
              </a:spcAft>
            </a:pPr>
            <a:r>
              <a:rPr lang="fr-FR" sz="2000" b="1" dirty="0" smtClean="0">
                <a:solidFill>
                  <a:srgbClr val="C00000"/>
                </a:solidFill>
                <a:latin typeface="Calibri" pitchFamily="34" charset="0"/>
                <a:cs typeface="Calibri" pitchFamily="34" charset="0"/>
              </a:rPr>
              <a:t>Inactif </a:t>
            </a:r>
            <a:endParaRPr lang="fr-FR" sz="2000" b="1" dirty="0">
              <a:solidFill>
                <a:srgbClr val="656565"/>
              </a:solidFill>
              <a:latin typeface="Calibri" pitchFamily="34" charset="0"/>
              <a:cs typeface="Calibri" pitchFamily="34" charset="0"/>
            </a:endParaRPr>
          </a:p>
          <a:p>
            <a:pPr algn="ctr" fontAlgn="base">
              <a:spcBef>
                <a:spcPct val="0"/>
              </a:spcBef>
              <a:spcAft>
                <a:spcPct val="0"/>
              </a:spcAft>
            </a:pPr>
            <a:endParaRPr lang="fr-FR" sz="2000" b="1" dirty="0" smtClean="0">
              <a:solidFill>
                <a:srgbClr val="656565"/>
              </a:solidFill>
              <a:latin typeface="Calibri" pitchFamily="34" charset="0"/>
              <a:cs typeface="Calibri" pitchFamily="34" charset="0"/>
            </a:endParaRPr>
          </a:p>
          <a:p>
            <a:pPr algn="ctr" fontAlgn="base">
              <a:spcBef>
                <a:spcPct val="0"/>
              </a:spcBef>
              <a:spcAft>
                <a:spcPct val="0"/>
              </a:spcAft>
            </a:pPr>
            <a:r>
              <a:rPr lang="fr-FR" sz="2000" b="1" dirty="0" smtClean="0">
                <a:solidFill>
                  <a:srgbClr val="656565"/>
                </a:solidFill>
                <a:latin typeface="Calibri" pitchFamily="34" charset="0"/>
                <a:cs typeface="Calibri" pitchFamily="34" charset="0"/>
              </a:rPr>
              <a:t> </a:t>
            </a:r>
          </a:p>
        </p:txBody>
      </p:sp>
      <p:sp>
        <p:nvSpPr>
          <p:cNvPr id="8" name="Rectangle à coins arrondis 7"/>
          <p:cNvSpPr/>
          <p:nvPr/>
        </p:nvSpPr>
        <p:spPr bwMode="auto">
          <a:xfrm>
            <a:off x="2987824" y="3335784"/>
            <a:ext cx="2304256" cy="648072"/>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0000" tIns="46800" rIns="90000" bIns="46800" numCol="1" rtlCol="0" anchor="ctr" anchorCtr="0" compatLnSpc="1">
            <a:prstTxWarp prst="textNoShape">
              <a:avLst/>
            </a:prstTxWarp>
          </a:bodyPr>
          <a:lstStyle/>
          <a:p>
            <a:pPr algn="ctr" fontAlgn="base">
              <a:spcBef>
                <a:spcPct val="0"/>
              </a:spcBef>
              <a:spcAft>
                <a:spcPct val="0"/>
              </a:spcAft>
            </a:pPr>
            <a:endParaRPr lang="fr-FR" sz="2000" b="1" dirty="0" smtClean="0">
              <a:solidFill>
                <a:srgbClr val="C00000"/>
              </a:solidFill>
              <a:latin typeface="Calibri" pitchFamily="34" charset="0"/>
              <a:cs typeface="Calibri" pitchFamily="34" charset="0"/>
            </a:endParaRPr>
          </a:p>
          <a:p>
            <a:pPr algn="ctr" fontAlgn="base">
              <a:spcBef>
                <a:spcPct val="0"/>
              </a:spcBef>
              <a:spcAft>
                <a:spcPct val="0"/>
              </a:spcAft>
            </a:pPr>
            <a:endParaRPr lang="fr-FR" sz="2000" b="1" dirty="0">
              <a:solidFill>
                <a:srgbClr val="C00000"/>
              </a:solidFill>
              <a:latin typeface="Calibri" pitchFamily="34" charset="0"/>
              <a:cs typeface="Calibri" pitchFamily="34" charset="0"/>
            </a:endParaRPr>
          </a:p>
          <a:p>
            <a:pPr algn="ctr" fontAlgn="base">
              <a:spcBef>
                <a:spcPct val="0"/>
              </a:spcBef>
              <a:spcAft>
                <a:spcPct val="0"/>
              </a:spcAft>
            </a:pPr>
            <a:r>
              <a:rPr lang="fr-FR" sz="2000" b="1" dirty="0" smtClean="0">
                <a:solidFill>
                  <a:srgbClr val="C00000"/>
                </a:solidFill>
                <a:latin typeface="Calibri" pitchFamily="34" charset="0"/>
                <a:cs typeface="Calibri" pitchFamily="34" charset="0"/>
              </a:rPr>
              <a:t>OUI </a:t>
            </a:r>
            <a:endParaRPr lang="fr-FR" sz="2000" b="1" dirty="0">
              <a:solidFill>
                <a:srgbClr val="656565"/>
              </a:solidFill>
              <a:latin typeface="Calibri" pitchFamily="34" charset="0"/>
              <a:cs typeface="Calibri" pitchFamily="34" charset="0"/>
            </a:endParaRPr>
          </a:p>
          <a:p>
            <a:pPr algn="ctr" fontAlgn="base">
              <a:spcBef>
                <a:spcPct val="0"/>
              </a:spcBef>
              <a:spcAft>
                <a:spcPct val="0"/>
              </a:spcAft>
            </a:pPr>
            <a:endParaRPr lang="fr-FR" sz="2000" b="1" dirty="0" smtClean="0">
              <a:solidFill>
                <a:srgbClr val="656565"/>
              </a:solidFill>
              <a:latin typeface="Calibri" pitchFamily="34" charset="0"/>
              <a:cs typeface="Calibri" pitchFamily="34" charset="0"/>
            </a:endParaRPr>
          </a:p>
          <a:p>
            <a:pPr algn="ctr" fontAlgn="base">
              <a:spcBef>
                <a:spcPct val="0"/>
              </a:spcBef>
              <a:spcAft>
                <a:spcPct val="0"/>
              </a:spcAft>
            </a:pPr>
            <a:r>
              <a:rPr lang="fr-FR" sz="2000" b="1" dirty="0" smtClean="0">
                <a:solidFill>
                  <a:srgbClr val="656565"/>
                </a:solidFill>
                <a:latin typeface="Calibri" pitchFamily="34" charset="0"/>
                <a:cs typeface="Calibri" pitchFamily="34" charset="0"/>
              </a:rPr>
              <a:t> </a:t>
            </a:r>
          </a:p>
        </p:txBody>
      </p:sp>
    </p:spTree>
    <p:extLst>
      <p:ext uri="{BB962C8B-B14F-4D97-AF65-F5344CB8AC3E}">
        <p14:creationId xmlns:p14="http://schemas.microsoft.com/office/powerpoint/2010/main" val="227021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theme/theme1.xml><?xml version="1.0" encoding="utf-8"?>
<a:theme xmlns:a="http://schemas.openxmlformats.org/drawingml/2006/main" name="201103_Template PPT Prog Distrib Multicanal">
  <a:themeElements>
    <a:clrScheme name="201103_Template PPT Prog Distrib Multicanal 14">
      <a:dk1>
        <a:srgbClr val="777777"/>
      </a:dk1>
      <a:lt1>
        <a:srgbClr val="FFFFFF"/>
      </a:lt1>
      <a:dk2>
        <a:srgbClr val="777777"/>
      </a:dk2>
      <a:lt2>
        <a:srgbClr val="E0E0E0"/>
      </a:lt2>
      <a:accent1>
        <a:srgbClr val="E3E4E4"/>
      </a:accent1>
      <a:accent2>
        <a:srgbClr val="000000"/>
      </a:accent2>
      <a:accent3>
        <a:srgbClr val="FFFFFF"/>
      </a:accent3>
      <a:accent4>
        <a:srgbClr val="656565"/>
      </a:accent4>
      <a:accent5>
        <a:srgbClr val="EFEFEF"/>
      </a:accent5>
      <a:accent6>
        <a:srgbClr val="000000"/>
      </a:accent6>
      <a:hlink>
        <a:srgbClr val="E9030A"/>
      </a:hlink>
      <a:folHlink>
        <a:srgbClr val="581D74"/>
      </a:folHlink>
    </a:clrScheme>
    <a:fontScheme name="blank">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808080"/>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808080"/>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blank 3">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
      <a:clrScheme name="blank 4">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00FFFF"/>
        </a:folHlink>
      </a:clrScheme>
      <a:clrMap bg1="lt1" tx1="dk1" bg2="lt2" tx2="dk2" accent1="accent1" accent2="accent2" accent3="accent3" accent4="accent4" accent5="accent5" accent6="accent6" hlink="hlink" folHlink="folHlink"/>
    </a:extraClrScheme>
    <a:extraClrScheme>
      <a:clrScheme name="blank 5">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CDE6FF"/>
        </a:folHlink>
      </a:clrScheme>
      <a:clrMap bg1="lt1" tx1="dk1" bg2="lt2" tx2="dk2" accent1="accent1" accent2="accent2" accent3="accent3" accent4="accent4" accent5="accent5" accent6="accent6" hlink="hlink" folHlink="folHlink"/>
    </a:extraClrScheme>
    <a:extraClrScheme>
      <a:clrScheme name="blank 6">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993366"/>
        </a:folHlink>
      </a:clrScheme>
      <a:clrMap bg1="lt1" tx1="dk1" bg2="lt2" tx2="dk2" accent1="accent1" accent2="accent2" accent3="accent3" accent4="accent4" accent5="accent5" accent6="accent6" hlink="hlink" folHlink="folHlink"/>
    </a:extraClrScheme>
    <a:extraClrScheme>
      <a:clrScheme name="blank 7">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8">
        <a:dk1>
          <a:srgbClr val="ADADAD"/>
        </a:dk1>
        <a:lt1>
          <a:srgbClr val="FFFFFF"/>
        </a:lt1>
        <a:dk2>
          <a:srgbClr val="ADADAD"/>
        </a:dk2>
        <a:lt2>
          <a:srgbClr val="E0E0E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9">
        <a:dk1>
          <a:srgbClr val="565656"/>
        </a:dk1>
        <a:lt1>
          <a:srgbClr val="FFFFFF"/>
        </a:lt1>
        <a:dk2>
          <a:srgbClr val="494949"/>
        </a:dk2>
        <a:lt2>
          <a:srgbClr val="E0E0E0"/>
        </a:lt2>
        <a:accent1>
          <a:srgbClr val="EAEAEA"/>
        </a:accent1>
        <a:accent2>
          <a:srgbClr val="4D4D4D"/>
        </a:accent2>
        <a:accent3>
          <a:srgbClr val="FFFFFF"/>
        </a:accent3>
        <a:accent4>
          <a:srgbClr val="484848"/>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10">
        <a:dk1>
          <a:srgbClr val="565656"/>
        </a:dk1>
        <a:lt1>
          <a:srgbClr val="FFFFFF"/>
        </a:lt1>
        <a:dk2>
          <a:srgbClr val="494949"/>
        </a:dk2>
        <a:lt2>
          <a:srgbClr val="E0E0E0"/>
        </a:lt2>
        <a:accent1>
          <a:srgbClr val="EAEAEA"/>
        </a:accent1>
        <a:accent2>
          <a:srgbClr val="000000"/>
        </a:accent2>
        <a:accent3>
          <a:srgbClr val="FFFFFF"/>
        </a:accent3>
        <a:accent4>
          <a:srgbClr val="48484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11">
        <a:dk1>
          <a:srgbClr val="686868"/>
        </a:dk1>
        <a:lt1>
          <a:srgbClr val="FFFFFF"/>
        </a:lt1>
        <a:dk2>
          <a:srgbClr val="565656"/>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12">
        <a:dk1>
          <a:srgbClr val="686868"/>
        </a:dk1>
        <a:lt1>
          <a:srgbClr val="FFFFFF"/>
        </a:lt1>
        <a:dk2>
          <a:srgbClr val="777777"/>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201103_Template PPT Prog Distrib Multicanal 2">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201103_Template PPT Prog Distrib Multicanal 3">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
      <a:clrScheme name="201103_Template PPT Prog Distrib Multicanal 4">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00FFFF"/>
        </a:folHlink>
      </a:clrScheme>
      <a:clrMap bg1="lt1" tx1="dk1" bg2="lt2" tx2="dk2" accent1="accent1" accent2="accent2" accent3="accent3" accent4="accent4" accent5="accent5" accent6="accent6" hlink="hlink" folHlink="folHlink"/>
    </a:extraClrScheme>
    <a:extraClrScheme>
      <a:clrScheme name="201103_Template PPT Prog Distrib Multicanal 5">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CDE6FF"/>
        </a:folHlink>
      </a:clrScheme>
      <a:clrMap bg1="lt1" tx1="dk1" bg2="lt2" tx2="dk2" accent1="accent1" accent2="accent2" accent3="accent3" accent4="accent4" accent5="accent5" accent6="accent6" hlink="hlink" folHlink="folHlink"/>
    </a:extraClrScheme>
    <a:extraClrScheme>
      <a:clrScheme name="201103_Template PPT Prog Distrib Multicanal 6">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993366"/>
        </a:folHlink>
      </a:clrScheme>
      <a:clrMap bg1="lt1" tx1="dk1" bg2="lt2" tx2="dk2" accent1="accent1" accent2="accent2" accent3="accent3" accent4="accent4" accent5="accent5" accent6="accent6" hlink="hlink" folHlink="folHlink"/>
    </a:extraClrScheme>
    <a:extraClrScheme>
      <a:clrScheme name="201103_Template PPT Prog Distrib Multicanal 7">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8">
        <a:dk1>
          <a:srgbClr val="ADADAD"/>
        </a:dk1>
        <a:lt1>
          <a:srgbClr val="FFFFFF"/>
        </a:lt1>
        <a:dk2>
          <a:srgbClr val="ADADAD"/>
        </a:dk2>
        <a:lt2>
          <a:srgbClr val="E0E0E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9">
        <a:dk1>
          <a:srgbClr val="565656"/>
        </a:dk1>
        <a:lt1>
          <a:srgbClr val="FFFFFF"/>
        </a:lt1>
        <a:dk2>
          <a:srgbClr val="494949"/>
        </a:dk2>
        <a:lt2>
          <a:srgbClr val="E0E0E0"/>
        </a:lt2>
        <a:accent1>
          <a:srgbClr val="EAEAEA"/>
        </a:accent1>
        <a:accent2>
          <a:srgbClr val="4D4D4D"/>
        </a:accent2>
        <a:accent3>
          <a:srgbClr val="FFFFFF"/>
        </a:accent3>
        <a:accent4>
          <a:srgbClr val="484848"/>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0">
        <a:dk1>
          <a:srgbClr val="565656"/>
        </a:dk1>
        <a:lt1>
          <a:srgbClr val="FFFFFF"/>
        </a:lt1>
        <a:dk2>
          <a:srgbClr val="494949"/>
        </a:dk2>
        <a:lt2>
          <a:srgbClr val="E0E0E0"/>
        </a:lt2>
        <a:accent1>
          <a:srgbClr val="EAEAEA"/>
        </a:accent1>
        <a:accent2>
          <a:srgbClr val="000000"/>
        </a:accent2>
        <a:accent3>
          <a:srgbClr val="FFFFFF"/>
        </a:accent3>
        <a:accent4>
          <a:srgbClr val="48484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1">
        <a:dk1>
          <a:srgbClr val="686868"/>
        </a:dk1>
        <a:lt1>
          <a:srgbClr val="FFFFFF"/>
        </a:lt1>
        <a:dk2>
          <a:srgbClr val="565656"/>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2">
        <a:dk1>
          <a:srgbClr val="686868"/>
        </a:dk1>
        <a:lt1>
          <a:srgbClr val="FFFFFF"/>
        </a:lt1>
        <a:dk2>
          <a:srgbClr val="777777"/>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3">
        <a:dk1>
          <a:srgbClr val="ADADAD"/>
        </a:dk1>
        <a:lt1>
          <a:srgbClr val="FFFFFF"/>
        </a:lt1>
        <a:dk2>
          <a:srgbClr val="777777"/>
        </a:dk2>
        <a:lt2>
          <a:srgbClr val="E0E0E0"/>
        </a:lt2>
        <a:accent1>
          <a:srgbClr val="EAEAEA"/>
        </a:accent1>
        <a:accent2>
          <a:srgbClr val="000000"/>
        </a:accent2>
        <a:accent3>
          <a:srgbClr val="FFFFFF"/>
        </a:accent3>
        <a:accent4>
          <a:srgbClr val="939393"/>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4">
        <a:dk1>
          <a:srgbClr val="777777"/>
        </a:dk1>
        <a:lt1>
          <a:srgbClr val="FFFFFF"/>
        </a:lt1>
        <a:dk2>
          <a:srgbClr val="777777"/>
        </a:dk2>
        <a:lt2>
          <a:srgbClr val="E0E0E0"/>
        </a:lt2>
        <a:accent1>
          <a:srgbClr val="E3E4E4"/>
        </a:accent1>
        <a:accent2>
          <a:srgbClr val="000000"/>
        </a:accent2>
        <a:accent3>
          <a:srgbClr val="FFFFFF"/>
        </a:accent3>
        <a:accent4>
          <a:srgbClr val="656565"/>
        </a:accent4>
        <a:accent5>
          <a:srgbClr val="EFEFEF"/>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201103_Template PPT Prog Distrib Multicanal">
  <a:themeElements>
    <a:clrScheme name="201103_Template PPT Prog Distrib Multicanal 14">
      <a:dk1>
        <a:srgbClr val="777777"/>
      </a:dk1>
      <a:lt1>
        <a:srgbClr val="FFFFFF"/>
      </a:lt1>
      <a:dk2>
        <a:srgbClr val="777777"/>
      </a:dk2>
      <a:lt2>
        <a:srgbClr val="E0E0E0"/>
      </a:lt2>
      <a:accent1>
        <a:srgbClr val="E3E4E4"/>
      </a:accent1>
      <a:accent2>
        <a:srgbClr val="000000"/>
      </a:accent2>
      <a:accent3>
        <a:srgbClr val="FFFFFF"/>
      </a:accent3>
      <a:accent4>
        <a:srgbClr val="656565"/>
      </a:accent4>
      <a:accent5>
        <a:srgbClr val="EFEFEF"/>
      </a:accent5>
      <a:accent6>
        <a:srgbClr val="000000"/>
      </a:accent6>
      <a:hlink>
        <a:srgbClr val="E9030A"/>
      </a:hlink>
      <a:folHlink>
        <a:srgbClr val="581D74"/>
      </a:folHlink>
    </a:clrScheme>
    <a:fontScheme name="blank">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808080"/>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808080"/>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blank 3">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
      <a:clrScheme name="blank 4">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00FFFF"/>
        </a:folHlink>
      </a:clrScheme>
      <a:clrMap bg1="lt1" tx1="dk1" bg2="lt2" tx2="dk2" accent1="accent1" accent2="accent2" accent3="accent3" accent4="accent4" accent5="accent5" accent6="accent6" hlink="hlink" folHlink="folHlink"/>
    </a:extraClrScheme>
    <a:extraClrScheme>
      <a:clrScheme name="blank 5">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CDE6FF"/>
        </a:folHlink>
      </a:clrScheme>
      <a:clrMap bg1="lt1" tx1="dk1" bg2="lt2" tx2="dk2" accent1="accent1" accent2="accent2" accent3="accent3" accent4="accent4" accent5="accent5" accent6="accent6" hlink="hlink" folHlink="folHlink"/>
    </a:extraClrScheme>
    <a:extraClrScheme>
      <a:clrScheme name="blank 6">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993366"/>
        </a:folHlink>
      </a:clrScheme>
      <a:clrMap bg1="lt1" tx1="dk1" bg2="lt2" tx2="dk2" accent1="accent1" accent2="accent2" accent3="accent3" accent4="accent4" accent5="accent5" accent6="accent6" hlink="hlink" folHlink="folHlink"/>
    </a:extraClrScheme>
    <a:extraClrScheme>
      <a:clrScheme name="blank 7">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8">
        <a:dk1>
          <a:srgbClr val="ADADAD"/>
        </a:dk1>
        <a:lt1>
          <a:srgbClr val="FFFFFF"/>
        </a:lt1>
        <a:dk2>
          <a:srgbClr val="ADADAD"/>
        </a:dk2>
        <a:lt2>
          <a:srgbClr val="E0E0E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9">
        <a:dk1>
          <a:srgbClr val="565656"/>
        </a:dk1>
        <a:lt1>
          <a:srgbClr val="FFFFFF"/>
        </a:lt1>
        <a:dk2>
          <a:srgbClr val="494949"/>
        </a:dk2>
        <a:lt2>
          <a:srgbClr val="E0E0E0"/>
        </a:lt2>
        <a:accent1>
          <a:srgbClr val="EAEAEA"/>
        </a:accent1>
        <a:accent2>
          <a:srgbClr val="4D4D4D"/>
        </a:accent2>
        <a:accent3>
          <a:srgbClr val="FFFFFF"/>
        </a:accent3>
        <a:accent4>
          <a:srgbClr val="484848"/>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10">
        <a:dk1>
          <a:srgbClr val="565656"/>
        </a:dk1>
        <a:lt1>
          <a:srgbClr val="FFFFFF"/>
        </a:lt1>
        <a:dk2>
          <a:srgbClr val="494949"/>
        </a:dk2>
        <a:lt2>
          <a:srgbClr val="E0E0E0"/>
        </a:lt2>
        <a:accent1>
          <a:srgbClr val="EAEAEA"/>
        </a:accent1>
        <a:accent2>
          <a:srgbClr val="000000"/>
        </a:accent2>
        <a:accent3>
          <a:srgbClr val="FFFFFF"/>
        </a:accent3>
        <a:accent4>
          <a:srgbClr val="48484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11">
        <a:dk1>
          <a:srgbClr val="686868"/>
        </a:dk1>
        <a:lt1>
          <a:srgbClr val="FFFFFF"/>
        </a:lt1>
        <a:dk2>
          <a:srgbClr val="565656"/>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blank 12">
        <a:dk1>
          <a:srgbClr val="686868"/>
        </a:dk1>
        <a:lt1>
          <a:srgbClr val="FFFFFF"/>
        </a:lt1>
        <a:dk2>
          <a:srgbClr val="777777"/>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201103_Template PPT Prog Distrib Multicanal 2">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201103_Template PPT Prog Distrib Multicanal 3">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
      <a:clrScheme name="201103_Template PPT Prog Distrib Multicanal 4">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00FFFF"/>
        </a:folHlink>
      </a:clrScheme>
      <a:clrMap bg1="lt1" tx1="dk1" bg2="lt2" tx2="dk2" accent1="accent1" accent2="accent2" accent3="accent3" accent4="accent4" accent5="accent5" accent6="accent6" hlink="hlink" folHlink="folHlink"/>
    </a:extraClrScheme>
    <a:extraClrScheme>
      <a:clrScheme name="201103_Template PPT Prog Distrib Multicanal 5">
        <a:dk1>
          <a:srgbClr val="003366"/>
        </a:dk1>
        <a:lt1>
          <a:srgbClr val="FFFFFF"/>
        </a:lt1>
        <a:dk2>
          <a:srgbClr val="C0C0C0"/>
        </a:dk2>
        <a:lt2>
          <a:srgbClr val="808080"/>
        </a:lt2>
        <a:accent1>
          <a:srgbClr val="EAEAEA"/>
        </a:accent1>
        <a:accent2>
          <a:srgbClr val="3366FF"/>
        </a:accent2>
        <a:accent3>
          <a:srgbClr val="FFFFFF"/>
        </a:accent3>
        <a:accent4>
          <a:srgbClr val="002A56"/>
        </a:accent4>
        <a:accent5>
          <a:srgbClr val="F3F3F3"/>
        </a:accent5>
        <a:accent6>
          <a:srgbClr val="2D5CE7"/>
        </a:accent6>
        <a:hlink>
          <a:srgbClr val="003366"/>
        </a:hlink>
        <a:folHlink>
          <a:srgbClr val="CDE6FF"/>
        </a:folHlink>
      </a:clrScheme>
      <a:clrMap bg1="lt1" tx1="dk1" bg2="lt2" tx2="dk2" accent1="accent1" accent2="accent2" accent3="accent3" accent4="accent4" accent5="accent5" accent6="accent6" hlink="hlink" folHlink="folHlink"/>
    </a:extraClrScheme>
    <a:extraClrScheme>
      <a:clrScheme name="201103_Template PPT Prog Distrib Multicanal 6">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993366"/>
        </a:folHlink>
      </a:clrScheme>
      <a:clrMap bg1="lt1" tx1="dk1" bg2="lt2" tx2="dk2" accent1="accent1" accent2="accent2" accent3="accent3" accent4="accent4" accent5="accent5" accent6="accent6" hlink="hlink" folHlink="folHlink"/>
    </a:extraClrScheme>
    <a:extraClrScheme>
      <a:clrScheme name="201103_Template PPT Prog Distrib Multicanal 7">
        <a:dk1>
          <a:srgbClr val="ADADAD"/>
        </a:dk1>
        <a:lt1>
          <a:srgbClr val="FFFFFF"/>
        </a:lt1>
        <a:dk2>
          <a:srgbClr val="C0C0C0"/>
        </a:dk2>
        <a:lt2>
          <a:srgbClr val="80808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8">
        <a:dk1>
          <a:srgbClr val="ADADAD"/>
        </a:dk1>
        <a:lt1>
          <a:srgbClr val="FFFFFF"/>
        </a:lt1>
        <a:dk2>
          <a:srgbClr val="ADADAD"/>
        </a:dk2>
        <a:lt2>
          <a:srgbClr val="E0E0E0"/>
        </a:lt2>
        <a:accent1>
          <a:srgbClr val="EAEAEA"/>
        </a:accent1>
        <a:accent2>
          <a:srgbClr val="4D4D4D"/>
        </a:accent2>
        <a:accent3>
          <a:srgbClr val="FFFFFF"/>
        </a:accent3>
        <a:accent4>
          <a:srgbClr val="939393"/>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9">
        <a:dk1>
          <a:srgbClr val="565656"/>
        </a:dk1>
        <a:lt1>
          <a:srgbClr val="FFFFFF"/>
        </a:lt1>
        <a:dk2>
          <a:srgbClr val="494949"/>
        </a:dk2>
        <a:lt2>
          <a:srgbClr val="E0E0E0"/>
        </a:lt2>
        <a:accent1>
          <a:srgbClr val="EAEAEA"/>
        </a:accent1>
        <a:accent2>
          <a:srgbClr val="4D4D4D"/>
        </a:accent2>
        <a:accent3>
          <a:srgbClr val="FFFFFF"/>
        </a:accent3>
        <a:accent4>
          <a:srgbClr val="484848"/>
        </a:accent4>
        <a:accent5>
          <a:srgbClr val="F3F3F3"/>
        </a:accent5>
        <a:accent6>
          <a:srgbClr val="454545"/>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0">
        <a:dk1>
          <a:srgbClr val="565656"/>
        </a:dk1>
        <a:lt1>
          <a:srgbClr val="FFFFFF"/>
        </a:lt1>
        <a:dk2>
          <a:srgbClr val="494949"/>
        </a:dk2>
        <a:lt2>
          <a:srgbClr val="E0E0E0"/>
        </a:lt2>
        <a:accent1>
          <a:srgbClr val="EAEAEA"/>
        </a:accent1>
        <a:accent2>
          <a:srgbClr val="000000"/>
        </a:accent2>
        <a:accent3>
          <a:srgbClr val="FFFFFF"/>
        </a:accent3>
        <a:accent4>
          <a:srgbClr val="48484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1">
        <a:dk1>
          <a:srgbClr val="686868"/>
        </a:dk1>
        <a:lt1>
          <a:srgbClr val="FFFFFF"/>
        </a:lt1>
        <a:dk2>
          <a:srgbClr val="565656"/>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2">
        <a:dk1>
          <a:srgbClr val="686868"/>
        </a:dk1>
        <a:lt1>
          <a:srgbClr val="FFFFFF"/>
        </a:lt1>
        <a:dk2>
          <a:srgbClr val="777777"/>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3">
        <a:dk1>
          <a:srgbClr val="ADADAD"/>
        </a:dk1>
        <a:lt1>
          <a:srgbClr val="FFFFFF"/>
        </a:lt1>
        <a:dk2>
          <a:srgbClr val="777777"/>
        </a:dk2>
        <a:lt2>
          <a:srgbClr val="E0E0E0"/>
        </a:lt2>
        <a:accent1>
          <a:srgbClr val="EAEAEA"/>
        </a:accent1>
        <a:accent2>
          <a:srgbClr val="000000"/>
        </a:accent2>
        <a:accent3>
          <a:srgbClr val="FFFFFF"/>
        </a:accent3>
        <a:accent4>
          <a:srgbClr val="939393"/>
        </a:accent4>
        <a:accent5>
          <a:srgbClr val="F3F3F3"/>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
      <a:clrScheme name="201103_Template PPT Prog Distrib Multicanal 14">
        <a:dk1>
          <a:srgbClr val="777777"/>
        </a:dk1>
        <a:lt1>
          <a:srgbClr val="FFFFFF"/>
        </a:lt1>
        <a:dk2>
          <a:srgbClr val="777777"/>
        </a:dk2>
        <a:lt2>
          <a:srgbClr val="E0E0E0"/>
        </a:lt2>
        <a:accent1>
          <a:srgbClr val="E3E4E4"/>
        </a:accent1>
        <a:accent2>
          <a:srgbClr val="000000"/>
        </a:accent2>
        <a:accent3>
          <a:srgbClr val="FFFFFF"/>
        </a:accent3>
        <a:accent4>
          <a:srgbClr val="656565"/>
        </a:accent4>
        <a:accent5>
          <a:srgbClr val="EFEFEF"/>
        </a:accent5>
        <a:accent6>
          <a:srgbClr val="000000"/>
        </a:accent6>
        <a:hlink>
          <a:srgbClr val="E9030A"/>
        </a:hlink>
        <a:folHlink>
          <a:srgbClr val="581D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12">
    <a:dk1>
      <a:srgbClr val="686868"/>
    </a:dk1>
    <a:lt1>
      <a:srgbClr val="FFFFFF"/>
    </a:lt1>
    <a:dk2>
      <a:srgbClr val="777777"/>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themeOverride>
</file>

<file path=ppt/theme/themeOverride2.xml><?xml version="1.0" encoding="utf-8"?>
<a:themeOverride xmlns:a="http://schemas.openxmlformats.org/drawingml/2006/main">
  <a:clrScheme name="blank 12">
    <a:dk1>
      <a:srgbClr val="686868"/>
    </a:dk1>
    <a:lt1>
      <a:srgbClr val="FFFFFF"/>
    </a:lt1>
    <a:dk2>
      <a:srgbClr val="777777"/>
    </a:dk2>
    <a:lt2>
      <a:srgbClr val="E0E0E0"/>
    </a:lt2>
    <a:accent1>
      <a:srgbClr val="EAEAEA"/>
    </a:accent1>
    <a:accent2>
      <a:srgbClr val="000000"/>
    </a:accent2>
    <a:accent3>
      <a:srgbClr val="FFFFFF"/>
    </a:accent3>
    <a:accent4>
      <a:srgbClr val="585858"/>
    </a:accent4>
    <a:accent5>
      <a:srgbClr val="F3F3F3"/>
    </a:accent5>
    <a:accent6>
      <a:srgbClr val="000000"/>
    </a:accent6>
    <a:hlink>
      <a:srgbClr val="E9030A"/>
    </a:hlink>
    <a:folHlink>
      <a:srgbClr val="581D74"/>
    </a:folHlink>
  </a:clrScheme>
</a:themeOverride>
</file>

<file path=docProps/app.xml><?xml version="1.0" encoding="utf-8"?>
<Properties xmlns="http://schemas.openxmlformats.org/officeDocument/2006/extended-properties" xmlns:vt="http://schemas.openxmlformats.org/officeDocument/2006/docPropsVTypes">
  <TotalTime>4123</TotalTime>
  <Words>3275</Words>
  <Application>Microsoft Office PowerPoint</Application>
  <PresentationFormat>Affichage à l'écran (4:3)</PresentationFormat>
  <Paragraphs>685</Paragraphs>
  <Slides>55</Slides>
  <Notes>40</Notes>
  <HiddenSlides>0</HiddenSlides>
  <MMClips>0</MMClips>
  <ScaleCrop>false</ScaleCrop>
  <HeadingPairs>
    <vt:vector size="4" baseType="variant">
      <vt:variant>
        <vt:lpstr>Thème</vt:lpstr>
      </vt:variant>
      <vt:variant>
        <vt:i4>2</vt:i4>
      </vt:variant>
      <vt:variant>
        <vt:lpstr>Titres des diapositives</vt:lpstr>
      </vt:variant>
      <vt:variant>
        <vt:i4>55</vt:i4>
      </vt:variant>
    </vt:vector>
  </HeadingPairs>
  <TitlesOfParts>
    <vt:vector size="57" baseType="lpstr">
      <vt:lpstr>201103_Template PPT Prog Distrib Multicanal</vt:lpstr>
      <vt:lpstr>1_201103_Template PPT Prog Distrib Multicanal</vt:lpstr>
      <vt:lpstr>La segmentation ACTIVATION V2 pour développer l’équipement de notre fonds de commerce </vt:lpstr>
      <vt:lpstr>Présentation PowerPoint</vt:lpstr>
      <vt:lpstr>Présentation PowerPoint</vt:lpstr>
      <vt:lpstr>TOP</vt:lpstr>
      <vt:lpstr>Le bilan </vt:lpstr>
      <vt:lpstr>Activation Clientèle V1 : le bilan  01/2011 – 08/2014               </vt:lpstr>
      <vt:lpstr>Activation Clientèle V1 : le bilan</vt:lpstr>
      <vt:lpstr>Activation Clientèle V1 : le bilan</vt:lpstr>
      <vt:lpstr>Activation Clientèle V1 : le bilan</vt:lpstr>
      <vt:lpstr>Activation Clientèle V1 : le bilan</vt:lpstr>
      <vt:lpstr>Activation Clientèle V1 : le bilan</vt:lpstr>
      <vt:lpstr>Les évolutions par rapport à Activation Clientèle V1</vt:lpstr>
      <vt:lpstr>Activation V2 : les évolutions</vt:lpstr>
      <vt:lpstr>Activation V2 : les évolutions</vt:lpstr>
      <vt:lpstr>Présentation PowerPoint</vt:lpstr>
      <vt:lpstr>Les 5 Univers de besoins</vt:lpstr>
      <vt:lpstr>Activation V2 : les 5 univers de besoin</vt:lpstr>
      <vt:lpstr>Activation V2 : les 5 univers de besoin</vt:lpstr>
      <vt:lpstr>Activation V2 : les 5 univers de besoin</vt:lpstr>
      <vt:lpstr>Activation V2 : les 5 univers de besoin</vt:lpstr>
      <vt:lpstr>Activation V2 : les 5 univers de besoin</vt:lpstr>
      <vt:lpstr>Activation V2 : les 5 univers de besoin</vt:lpstr>
      <vt:lpstr>Les règles d’activation</vt:lpstr>
      <vt:lpstr>Activation V2 : zoom sur les moins de 26 ans </vt:lpstr>
      <vt:lpstr>Activation V2 : zoom sur les 26 ans et plus </vt:lpstr>
      <vt:lpstr>Activation V2 : l’arbre détaillé</vt:lpstr>
      <vt:lpstr>Activation V2 et  la stratégie commerciale</vt:lpstr>
      <vt:lpstr>Activation V2 : les axes de développement</vt:lpstr>
      <vt:lpstr>Activation V2 : les axes de développement – Equipement à date des segments par univers</vt:lpstr>
      <vt:lpstr>Les outils à votre disposition</vt:lpstr>
      <vt:lpstr>Activation V2 : le PTU</vt:lpstr>
      <vt:lpstr>Activation V2 : la fiche PMDV</vt:lpstr>
      <vt:lpstr>Présentation PowerPoint</vt:lpstr>
      <vt:lpstr>Activation V2 : les suivis</vt:lpstr>
      <vt:lpstr>Activation V2 : la rubrique des commerciaux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QUIZ</vt:lpstr>
      <vt:lpstr>QUIZ</vt:lpstr>
      <vt:lpstr>QUIZ</vt:lpstr>
      <vt:lpstr>QUIZ</vt:lpstr>
      <vt:lpstr>QUIZ</vt:lpstr>
      <vt:lpstr>QUIZ</vt:lpstr>
      <vt:lpstr>QUIZ</vt:lpstr>
      <vt:lpstr>QUIZ</vt:lpstr>
      <vt:lpstr>QUIZ</vt:lpstr>
      <vt:lpstr>QUIZ</vt:lpstr>
      <vt:lpstr>QUIZ</vt:lpstr>
    </vt:vector>
  </TitlesOfParts>
  <Company>GCE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a5700271</dc:creator>
  <cp:lastModifiedBy>a5701015</cp:lastModifiedBy>
  <cp:revision>241</cp:revision>
  <cp:lastPrinted>2016-03-03T10:28:21Z</cp:lastPrinted>
  <dcterms:created xsi:type="dcterms:W3CDTF">2014-08-21T09:53:06Z</dcterms:created>
  <dcterms:modified xsi:type="dcterms:W3CDTF">2016-05-13T13:52:50Z</dcterms:modified>
</cp:coreProperties>
</file>