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6" r:id="rId2"/>
    <p:sldId id="337" r:id="rId3"/>
    <p:sldId id="339" r:id="rId4"/>
    <p:sldId id="371" r:id="rId5"/>
    <p:sldId id="396" r:id="rId6"/>
    <p:sldId id="398" r:id="rId7"/>
    <p:sldId id="399" r:id="rId8"/>
    <p:sldId id="407" r:id="rId9"/>
    <p:sldId id="392" r:id="rId10"/>
    <p:sldId id="382" r:id="rId11"/>
    <p:sldId id="381" r:id="rId12"/>
    <p:sldId id="383" r:id="rId13"/>
    <p:sldId id="402" r:id="rId14"/>
    <p:sldId id="410" r:id="rId15"/>
    <p:sldId id="364" r:id="rId16"/>
    <p:sldId id="411" r:id="rId17"/>
    <p:sldId id="404" r:id="rId18"/>
    <p:sldId id="408" r:id="rId19"/>
    <p:sldId id="363" r:id="rId20"/>
    <p:sldId id="405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FFCC"/>
    <a:srgbClr val="CCECFF"/>
    <a:srgbClr val="00FF99"/>
    <a:srgbClr val="33CC33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10" d="100"/>
          <a:sy n="110" d="100"/>
        </p:scale>
        <p:origin x="-1560" y="-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clients équipés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BP</c:v>
                </c:pt>
                <c:pt idx="1">
                  <c:v>D</c:v>
                </c:pt>
                <c:pt idx="2">
                  <c:v>JBP</c:v>
                </c:pt>
                <c:pt idx="3">
                  <c:v>JD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-6</c:v>
                </c:pt>
                <c:pt idx="1">
                  <c:v>-16</c:v>
                </c:pt>
                <c:pt idx="2">
                  <c:v>-15</c:v>
                </c:pt>
                <c:pt idx="3">
                  <c:v>-19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clients non équipés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BP</c:v>
                </c:pt>
                <c:pt idx="1">
                  <c:v>D</c:v>
                </c:pt>
                <c:pt idx="2">
                  <c:v>JBP</c:v>
                </c:pt>
                <c:pt idx="3">
                  <c:v>JD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-26</c:v>
                </c:pt>
                <c:pt idx="1">
                  <c:v>-38</c:v>
                </c:pt>
                <c:pt idx="2">
                  <c:v>-43</c:v>
                </c:pt>
                <c:pt idx="3">
                  <c:v>-36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973952"/>
        <c:axId val="36983936"/>
      </c:barChart>
      <c:catAx>
        <c:axId val="36973952"/>
        <c:scaling>
          <c:orientation val="minMax"/>
        </c:scaling>
        <c:delete val="0"/>
        <c:axPos val="b"/>
        <c:majorTickMark val="none"/>
        <c:minorTickMark val="none"/>
        <c:tickLblPos val="high"/>
        <c:crossAx val="36983936"/>
        <c:crosses val="autoZero"/>
        <c:auto val="1"/>
        <c:lblAlgn val="ctr"/>
        <c:lblOffset val="100"/>
        <c:noMultiLvlLbl val="0"/>
      </c:catAx>
      <c:valAx>
        <c:axId val="36983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6973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clients équipés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BP</c:v>
                </c:pt>
                <c:pt idx="1">
                  <c:v>D</c:v>
                </c:pt>
                <c:pt idx="2">
                  <c:v>JBP</c:v>
                </c:pt>
                <c:pt idx="3">
                  <c:v>JD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594</c:v>
                </c:pt>
                <c:pt idx="1">
                  <c:v>432</c:v>
                </c:pt>
                <c:pt idx="2">
                  <c:v>229</c:v>
                </c:pt>
                <c:pt idx="3">
                  <c:v>106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clients non équipés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BP</c:v>
                </c:pt>
                <c:pt idx="1">
                  <c:v>D</c:v>
                </c:pt>
                <c:pt idx="2">
                  <c:v>JBP</c:v>
                </c:pt>
                <c:pt idx="3">
                  <c:v>JD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350</c:v>
                </c:pt>
                <c:pt idx="1">
                  <c:v>104</c:v>
                </c:pt>
                <c:pt idx="2">
                  <c:v>158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7030144"/>
        <c:axId val="37044224"/>
      </c:barChart>
      <c:catAx>
        <c:axId val="37030144"/>
        <c:scaling>
          <c:orientation val="minMax"/>
        </c:scaling>
        <c:delete val="0"/>
        <c:axPos val="b"/>
        <c:majorTickMark val="none"/>
        <c:minorTickMark val="none"/>
        <c:tickLblPos val="low"/>
        <c:crossAx val="37044224"/>
        <c:crosses val="autoZero"/>
        <c:auto val="1"/>
        <c:lblAlgn val="ctr"/>
        <c:lblOffset val="100"/>
        <c:noMultiLvlLbl val="0"/>
      </c:catAx>
      <c:valAx>
        <c:axId val="3704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7030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874977456265158E-2"/>
          <c:y val="0.11087301587301587"/>
          <c:w val="0.68308067651243409"/>
          <c:h val="0.77825396825396831"/>
        </c:manualLayout>
      </c:layout>
      <c:areaChart>
        <c:grouping val="standar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2019 obj cumul</c:v>
                </c:pt>
              </c:strCache>
            </c:strRef>
          </c:tx>
          <c:spPr>
            <a:solidFill>
              <a:srgbClr val="00B050"/>
            </a:solidFill>
            <a:ln w="9525">
              <a:solidFill>
                <a:srgbClr val="00823B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strRef>
              <c:f>Feuil1!$A$2:$A$7</c:f>
              <c:strCache>
                <c:ptCount val="6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</c:strCache>
            </c:strRef>
          </c:cat>
          <c:val>
            <c:numRef>
              <c:f>Feuil1!$C$2:$C$7</c:f>
              <c:numCache>
                <c:formatCode>_-* #,##0\ _€_-;\-* #,##0\ _€_-;_-* "-"??\ _€_-;_-@_-</c:formatCode>
                <c:ptCount val="6"/>
                <c:pt idx="0">
                  <c:v>416</c:v>
                </c:pt>
                <c:pt idx="1">
                  <c:v>833</c:v>
                </c:pt>
                <c:pt idx="2">
                  <c:v>1250</c:v>
                </c:pt>
                <c:pt idx="3">
                  <c:v>1666</c:v>
                </c:pt>
                <c:pt idx="4">
                  <c:v>2082</c:v>
                </c:pt>
                <c:pt idx="5">
                  <c:v>2500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C3-D643-B3A3-3F00B4DE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63840"/>
        <c:axId val="38973824"/>
      </c:areaChar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2019 cumul</c:v>
                </c:pt>
              </c:strCache>
            </c:strRef>
          </c:tx>
          <c:spPr>
            <a:ln>
              <a:solidFill>
                <a:srgbClr val="C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5"/>
            <c:spPr>
              <a:pattFill prst="pct5">
                <a:fgClr>
                  <a:srgbClr val="C00000"/>
                </a:fgClr>
                <a:bgClr>
                  <a:srgbClr val="C00000"/>
                </a:bgClr>
              </a:pattFill>
              <a:ln>
                <a:solidFill>
                  <a:srgbClr val="C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solidFill>
                <a:schemeClr val="bg1">
                  <a:alpha val="74000"/>
                </a:schemeClr>
              </a:solidFill>
            </c:spPr>
            <c:txPr>
              <a:bodyPr/>
              <a:lstStyle/>
              <a:p>
                <a:pPr>
                  <a:defRPr sz="8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Feuil1!$A$2:$A$7</c:f>
              <c:strCache>
                <c:ptCount val="6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</c:strCache>
            </c:strRef>
          </c:cat>
          <c:val>
            <c:numRef>
              <c:f>Feuil1!$B$2:$B$7</c:f>
              <c:numCache>
                <c:formatCode>_-* #,##0\ _€_-;\-* #,##0\ _€_-;_-* "-"??\ _€_-;_-@_-</c:formatCode>
                <c:ptCount val="6"/>
                <c:pt idx="0">
                  <c:v>-9</c:v>
                </c:pt>
                <c:pt idx="1">
                  <c:v>-300</c:v>
                </c:pt>
                <c:pt idx="2">
                  <c:v>-395</c:v>
                </c:pt>
                <c:pt idx="3">
                  <c:v>336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8C3-D643-B3A3-3F00B4DE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63840"/>
        <c:axId val="38973824"/>
      </c:lineChart>
      <c:catAx>
        <c:axId val="3896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txPr>
          <a:bodyPr/>
          <a:lstStyle/>
          <a:p>
            <a:pPr>
              <a:defRPr sz="10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38973824"/>
        <c:crosses val="autoZero"/>
        <c:auto val="1"/>
        <c:lblAlgn val="ctr"/>
        <c:lblOffset val="100"/>
        <c:noMultiLvlLbl val="0"/>
      </c:catAx>
      <c:valAx>
        <c:axId val="38973824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_-* #,##0\ _€_-;\-* #,##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38963840"/>
        <c:crosses val="autoZero"/>
        <c:crossBetween val="between"/>
      </c:valAx>
      <c:spPr>
        <a:gradFill flip="none" rotWithShape="1"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  <a:tileRect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527278775781775E-2"/>
          <c:y val="4.3621588934932662E-2"/>
          <c:w val="0.72690319361277445"/>
          <c:h val="0.91275682213013465"/>
        </c:manualLayout>
      </c:layout>
      <c:areaChart>
        <c:grouping val="standar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2019 obj cumul</c:v>
                </c:pt>
              </c:strCache>
            </c:strRef>
          </c:tx>
          <c:spPr>
            <a:solidFill>
              <a:srgbClr val="00B050"/>
            </a:solidFill>
            <a:ln w="9525">
              <a:solidFill>
                <a:srgbClr val="00823B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strRef>
              <c:f>Feuil1!$A$2:$A$7</c:f>
              <c:strCache>
                <c:ptCount val="6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</c:strCache>
            </c:strRef>
          </c:cat>
          <c:val>
            <c:numRef>
              <c:f>Feuil1!$C$2:$C$7</c:f>
              <c:numCache>
                <c:formatCode>_-* #,##0\ _€_-;\-* #,##0\ _€_-;_-* "-"??\ _€_-;_-@_-</c:formatCode>
                <c:ptCount val="6"/>
                <c:pt idx="0">
                  <c:v>83</c:v>
                </c:pt>
                <c:pt idx="1">
                  <c:v>166</c:v>
                </c:pt>
                <c:pt idx="2">
                  <c:v>250</c:v>
                </c:pt>
                <c:pt idx="3">
                  <c:v>332</c:v>
                </c:pt>
                <c:pt idx="4">
                  <c:v>416</c:v>
                </c:pt>
                <c:pt idx="5">
                  <c:v>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C3-D643-B3A3-3F00B4DE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85088"/>
        <c:axId val="39011456"/>
      </c:areaChar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2019 cumul</c:v>
                </c:pt>
              </c:strCache>
            </c:strRef>
          </c:tx>
          <c:spPr>
            <a:ln>
              <a:solidFill>
                <a:srgbClr val="C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5"/>
            <c:spPr>
              <a:pattFill prst="pct5">
                <a:fgClr>
                  <a:srgbClr val="C00000"/>
                </a:fgClr>
                <a:bgClr>
                  <a:srgbClr val="C00000"/>
                </a:bgClr>
              </a:pattFill>
              <a:ln>
                <a:solidFill>
                  <a:srgbClr val="C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solidFill>
                <a:schemeClr val="bg1">
                  <a:alpha val="74000"/>
                </a:schemeClr>
              </a:solidFill>
            </c:spPr>
            <c:txPr>
              <a:bodyPr/>
              <a:lstStyle/>
              <a:p>
                <a:pPr>
                  <a:defRPr sz="8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Feuil1!$A$2:$A$7</c:f>
              <c:strCache>
                <c:ptCount val="6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</c:strCache>
            </c:strRef>
          </c:cat>
          <c:val>
            <c:numRef>
              <c:f>Feuil1!$B$2:$B$7</c:f>
              <c:numCache>
                <c:formatCode>_-* #,##0\ _€_-;\-* #,##0\ _€_-;_-* "-"??\ _€_-;_-@_-</c:formatCode>
                <c:ptCount val="6"/>
                <c:pt idx="0">
                  <c:v>-299</c:v>
                </c:pt>
                <c:pt idx="1">
                  <c:v>-168</c:v>
                </c:pt>
                <c:pt idx="2">
                  <c:v>-203</c:v>
                </c:pt>
                <c:pt idx="3">
                  <c:v>-258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8C3-D643-B3A3-3F00B4DE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85088"/>
        <c:axId val="39011456"/>
      </c:lineChart>
      <c:catAx>
        <c:axId val="3898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txPr>
          <a:bodyPr/>
          <a:lstStyle/>
          <a:p>
            <a:pPr>
              <a:defRPr sz="10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39011456"/>
        <c:crosses val="autoZero"/>
        <c:auto val="1"/>
        <c:lblAlgn val="ctr"/>
        <c:lblOffset val="100"/>
        <c:noMultiLvlLbl val="0"/>
      </c:catAx>
      <c:valAx>
        <c:axId val="39011456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_-* #,##0\ _€_-;\-* #,##0\ _€_-;_-* &quot;-&quot;??\ _€_-;_-@_-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38985088"/>
        <c:crosses val="autoZero"/>
        <c:crossBetween val="between"/>
      </c:valAx>
      <c:spPr>
        <a:gradFill flip="none" rotWithShape="1"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  <a:tileRect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47C79A-289C-42A8-B769-ED6C304C925D}" type="doc">
      <dgm:prSet loTypeId="urn:microsoft.com/office/officeart/2005/8/layout/hList7" loCatId="process" qsTypeId="urn:microsoft.com/office/officeart/2005/8/quickstyle/simple1" qsCatId="simple" csTypeId="urn:microsoft.com/office/officeart/2005/8/colors/colorful1" csCatId="colorful" phldr="1"/>
      <dgm:spPr/>
    </dgm:pt>
    <dgm:pt modelId="{E3B13552-053A-4C91-85A6-494A271255B8}">
      <dgm:prSet phldrT="[Texte]"/>
      <dgm:spPr/>
      <dgm:t>
        <a:bodyPr/>
        <a:lstStyle/>
        <a:p>
          <a:r>
            <a:rPr lang="fr-FR" dirty="0" smtClean="0"/>
            <a:t>E</a:t>
          </a:r>
        </a:p>
        <a:p>
          <a:endParaRPr lang="fr-FR" dirty="0" smtClean="0"/>
        </a:p>
        <a:p>
          <a:r>
            <a:rPr lang="fr-FR" dirty="0" smtClean="0"/>
            <a:t>  </a:t>
          </a:r>
          <a:endParaRPr lang="fr-FR" dirty="0"/>
        </a:p>
      </dgm:t>
    </dgm:pt>
    <dgm:pt modelId="{2AE70F54-0212-4CFB-9DCD-EEECCBE901B9}" type="parTrans" cxnId="{99106F0E-033E-4FF3-B378-69895D04DD74}">
      <dgm:prSet/>
      <dgm:spPr/>
      <dgm:t>
        <a:bodyPr/>
        <a:lstStyle/>
        <a:p>
          <a:endParaRPr lang="fr-FR"/>
        </a:p>
      </dgm:t>
    </dgm:pt>
    <dgm:pt modelId="{68C1E2CD-5A8C-49C0-90BF-D952576B21EB}" type="sibTrans" cxnId="{99106F0E-033E-4FF3-B378-69895D04DD74}">
      <dgm:prSet/>
      <dgm:spPr/>
      <dgm:t>
        <a:bodyPr/>
        <a:lstStyle/>
        <a:p>
          <a:endParaRPr lang="fr-FR"/>
        </a:p>
      </dgm:t>
    </dgm:pt>
    <dgm:pt modelId="{8D0116EA-6EEB-4F61-9C99-96C490DD7C33}">
      <dgm:prSet phldrT="[Texte]"/>
      <dgm:spPr/>
      <dgm:t>
        <a:bodyPr/>
        <a:lstStyle/>
        <a:p>
          <a:r>
            <a:rPr lang="fr-FR" dirty="0" smtClean="0"/>
            <a:t>JD</a:t>
          </a:r>
        </a:p>
        <a:p>
          <a:endParaRPr lang="fr-FR" dirty="0" smtClean="0"/>
        </a:p>
        <a:p>
          <a:endParaRPr lang="fr-FR" dirty="0"/>
        </a:p>
      </dgm:t>
    </dgm:pt>
    <dgm:pt modelId="{269615BF-070D-4F0D-8C04-C727DD700219}" type="parTrans" cxnId="{FDDC27CD-CD28-484A-BDB5-2BF6C12F55AB}">
      <dgm:prSet/>
      <dgm:spPr/>
      <dgm:t>
        <a:bodyPr/>
        <a:lstStyle/>
        <a:p>
          <a:endParaRPr lang="fr-FR"/>
        </a:p>
      </dgm:t>
    </dgm:pt>
    <dgm:pt modelId="{679BEB58-4BD5-47B6-B37C-89CAE4F35514}" type="sibTrans" cxnId="{FDDC27CD-CD28-484A-BDB5-2BF6C12F55AB}">
      <dgm:prSet/>
      <dgm:spPr/>
      <dgm:t>
        <a:bodyPr/>
        <a:lstStyle/>
        <a:p>
          <a:endParaRPr lang="fr-FR"/>
        </a:p>
      </dgm:t>
    </dgm:pt>
    <dgm:pt modelId="{239BA0F7-A65E-4F51-972A-BBB550CE7BAA}">
      <dgm:prSet phldrT="[Texte]"/>
      <dgm:spPr/>
      <dgm:t>
        <a:bodyPr/>
        <a:lstStyle/>
        <a:p>
          <a:r>
            <a:rPr lang="fr-FR" dirty="0" smtClean="0"/>
            <a:t>JBP</a:t>
          </a:r>
        </a:p>
        <a:p>
          <a:endParaRPr lang="fr-FR" dirty="0" smtClean="0"/>
        </a:p>
        <a:p>
          <a:endParaRPr lang="fr-FR" dirty="0"/>
        </a:p>
      </dgm:t>
    </dgm:pt>
    <dgm:pt modelId="{CE91F000-3A72-4C3A-B02D-8A2CE63F6BA8}" type="parTrans" cxnId="{F00787DC-1939-4B4E-871D-EFC3425FDA78}">
      <dgm:prSet/>
      <dgm:spPr/>
      <dgm:t>
        <a:bodyPr/>
        <a:lstStyle/>
        <a:p>
          <a:endParaRPr lang="fr-FR"/>
        </a:p>
      </dgm:t>
    </dgm:pt>
    <dgm:pt modelId="{15E01E18-F15A-4C01-BCE9-59F1F1A72869}" type="sibTrans" cxnId="{F00787DC-1939-4B4E-871D-EFC3425FDA78}">
      <dgm:prSet/>
      <dgm:spPr/>
      <dgm:t>
        <a:bodyPr/>
        <a:lstStyle/>
        <a:p>
          <a:endParaRPr lang="fr-FR"/>
        </a:p>
      </dgm:t>
    </dgm:pt>
    <dgm:pt modelId="{95151F58-7817-41B9-B042-DDFD91174D07}">
      <dgm:prSet phldrT="[Texte]"/>
      <dgm:spPr/>
      <dgm:t>
        <a:bodyPr/>
        <a:lstStyle/>
        <a:p>
          <a:r>
            <a:rPr lang="fr-FR" dirty="0" smtClean="0"/>
            <a:t>D</a:t>
          </a:r>
        </a:p>
        <a:p>
          <a:endParaRPr lang="fr-FR" dirty="0" smtClean="0"/>
        </a:p>
        <a:p>
          <a:endParaRPr lang="fr-FR" dirty="0"/>
        </a:p>
      </dgm:t>
    </dgm:pt>
    <dgm:pt modelId="{ADE877AD-0F76-4C5D-8858-0F1EF7BDEA13}" type="parTrans" cxnId="{DAF80322-AE19-47C3-B982-270B4A94BE0A}">
      <dgm:prSet/>
      <dgm:spPr/>
      <dgm:t>
        <a:bodyPr/>
        <a:lstStyle/>
        <a:p>
          <a:endParaRPr lang="fr-FR"/>
        </a:p>
      </dgm:t>
    </dgm:pt>
    <dgm:pt modelId="{BCD7BCC1-3446-4862-8FD6-C7A34BEB9947}" type="sibTrans" cxnId="{DAF80322-AE19-47C3-B982-270B4A94BE0A}">
      <dgm:prSet/>
      <dgm:spPr/>
      <dgm:t>
        <a:bodyPr/>
        <a:lstStyle/>
        <a:p>
          <a:endParaRPr lang="fr-FR"/>
        </a:p>
      </dgm:t>
    </dgm:pt>
    <dgm:pt modelId="{45CB99F9-DBCF-438E-8BA3-ACC19AE89D10}">
      <dgm:prSet phldrT="[Texte]"/>
      <dgm:spPr/>
      <dgm:t>
        <a:bodyPr/>
        <a:lstStyle/>
        <a:p>
          <a:r>
            <a:rPr lang="fr-FR" dirty="0" smtClean="0"/>
            <a:t>BP</a:t>
          </a:r>
        </a:p>
        <a:p>
          <a:endParaRPr lang="fr-FR" dirty="0" smtClean="0"/>
        </a:p>
        <a:p>
          <a:endParaRPr lang="fr-FR" dirty="0"/>
        </a:p>
      </dgm:t>
    </dgm:pt>
    <dgm:pt modelId="{7CFFA71A-C50A-49EA-BD3E-A99A7B66B5FF}" type="parTrans" cxnId="{C43F69ED-03F2-4E88-8BAB-36922B5EB859}">
      <dgm:prSet/>
      <dgm:spPr/>
      <dgm:t>
        <a:bodyPr/>
        <a:lstStyle/>
        <a:p>
          <a:endParaRPr lang="fr-FR"/>
        </a:p>
      </dgm:t>
    </dgm:pt>
    <dgm:pt modelId="{184882BA-EA06-45F6-8EF8-FB11301D51B0}" type="sibTrans" cxnId="{C43F69ED-03F2-4E88-8BAB-36922B5EB859}">
      <dgm:prSet/>
      <dgm:spPr/>
      <dgm:t>
        <a:bodyPr/>
        <a:lstStyle/>
        <a:p>
          <a:endParaRPr lang="fr-FR"/>
        </a:p>
      </dgm:t>
    </dgm:pt>
    <dgm:pt modelId="{E49E281C-4672-460E-B97D-6825D2066EB9}" type="pres">
      <dgm:prSet presAssocID="{FD47C79A-289C-42A8-B769-ED6C304C925D}" presName="Name0" presStyleCnt="0">
        <dgm:presLayoutVars>
          <dgm:dir/>
          <dgm:resizeHandles val="exact"/>
        </dgm:presLayoutVars>
      </dgm:prSet>
      <dgm:spPr/>
    </dgm:pt>
    <dgm:pt modelId="{4B576EF3-D391-4F64-83BE-1DCBB5006DFD}" type="pres">
      <dgm:prSet presAssocID="{FD47C79A-289C-42A8-B769-ED6C304C925D}" presName="fgShape" presStyleLbl="fgShp" presStyleIdx="0" presStyleCnt="1" custAng="0" custScaleX="108696" custLinFactNeighborX="-90" custLinFactNeighborY="28070"/>
      <dgm:spPr/>
    </dgm:pt>
    <dgm:pt modelId="{26CE39D2-BC34-4048-A120-CD45D19D913F}" type="pres">
      <dgm:prSet presAssocID="{FD47C79A-289C-42A8-B769-ED6C304C925D}" presName="linComp" presStyleCnt="0"/>
      <dgm:spPr/>
    </dgm:pt>
    <dgm:pt modelId="{B62797F3-51F4-461C-9A52-0C042D00BFE1}" type="pres">
      <dgm:prSet presAssocID="{E3B13552-053A-4C91-85A6-494A271255B8}" presName="compNode" presStyleCnt="0"/>
      <dgm:spPr/>
    </dgm:pt>
    <dgm:pt modelId="{74C8635B-CCF1-4E84-B03A-3AA42A739625}" type="pres">
      <dgm:prSet presAssocID="{E3B13552-053A-4C91-85A6-494A271255B8}" presName="bkgdShape" presStyleLbl="node1" presStyleIdx="0" presStyleCnt="5"/>
      <dgm:spPr/>
      <dgm:t>
        <a:bodyPr/>
        <a:lstStyle/>
        <a:p>
          <a:endParaRPr lang="fr-FR"/>
        </a:p>
      </dgm:t>
    </dgm:pt>
    <dgm:pt modelId="{3B8DB3BC-6C26-46CF-8431-DDE17BB1A6A6}" type="pres">
      <dgm:prSet presAssocID="{E3B13552-053A-4C91-85A6-494A271255B8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8EDB68-167A-4F3E-AEA3-22A91007C7AA}" type="pres">
      <dgm:prSet presAssocID="{E3B13552-053A-4C91-85A6-494A271255B8}" presName="invisiNode" presStyleLbl="node1" presStyleIdx="0" presStyleCnt="5"/>
      <dgm:spPr/>
    </dgm:pt>
    <dgm:pt modelId="{067EBBDF-A51F-4121-831B-69996247D6B3}" type="pres">
      <dgm:prSet presAssocID="{E3B13552-053A-4C91-85A6-494A271255B8}" presName="imagNode" presStyleLbl="fgImgPlace1" presStyleIdx="0" presStyleCnt="5"/>
      <dgm:spPr/>
    </dgm:pt>
    <dgm:pt modelId="{A5A59E72-1CA4-4A3B-A07F-D15F92A15597}" type="pres">
      <dgm:prSet presAssocID="{68C1E2CD-5A8C-49C0-90BF-D952576B21EB}" presName="sibTrans" presStyleLbl="sibTrans2D1" presStyleIdx="0" presStyleCnt="0"/>
      <dgm:spPr/>
      <dgm:t>
        <a:bodyPr/>
        <a:lstStyle/>
        <a:p>
          <a:endParaRPr lang="fr-FR"/>
        </a:p>
      </dgm:t>
    </dgm:pt>
    <dgm:pt modelId="{3A9F86AA-D6F3-46CF-929D-C8539D32A5CA}" type="pres">
      <dgm:prSet presAssocID="{8D0116EA-6EEB-4F61-9C99-96C490DD7C33}" presName="compNode" presStyleCnt="0"/>
      <dgm:spPr/>
    </dgm:pt>
    <dgm:pt modelId="{DDD6018D-51C2-4F68-B61A-1708510834DC}" type="pres">
      <dgm:prSet presAssocID="{8D0116EA-6EEB-4F61-9C99-96C490DD7C33}" presName="bkgdShape" presStyleLbl="node1" presStyleIdx="1" presStyleCnt="5"/>
      <dgm:spPr/>
      <dgm:t>
        <a:bodyPr/>
        <a:lstStyle/>
        <a:p>
          <a:endParaRPr lang="fr-FR"/>
        </a:p>
      </dgm:t>
    </dgm:pt>
    <dgm:pt modelId="{0F11F6D7-501F-4BEC-8AF3-DF70C4B67E59}" type="pres">
      <dgm:prSet presAssocID="{8D0116EA-6EEB-4F61-9C99-96C490DD7C33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1C0DF9-835E-4C94-8422-7CF736435B26}" type="pres">
      <dgm:prSet presAssocID="{8D0116EA-6EEB-4F61-9C99-96C490DD7C33}" presName="invisiNode" presStyleLbl="node1" presStyleIdx="1" presStyleCnt="5"/>
      <dgm:spPr/>
    </dgm:pt>
    <dgm:pt modelId="{174FA764-2852-474C-AEFB-40A71A066F90}" type="pres">
      <dgm:prSet presAssocID="{8D0116EA-6EEB-4F61-9C99-96C490DD7C33}" presName="imagNode" presStyleLbl="fgImgPlace1" presStyleIdx="1" presStyleCnt="5"/>
      <dgm:spPr/>
    </dgm:pt>
    <dgm:pt modelId="{832547C5-1BE4-4AF9-B9A0-A62C13515FE2}" type="pres">
      <dgm:prSet presAssocID="{679BEB58-4BD5-47B6-B37C-89CAE4F35514}" presName="sibTrans" presStyleLbl="sibTrans2D1" presStyleIdx="0" presStyleCnt="0"/>
      <dgm:spPr/>
      <dgm:t>
        <a:bodyPr/>
        <a:lstStyle/>
        <a:p>
          <a:endParaRPr lang="fr-FR"/>
        </a:p>
      </dgm:t>
    </dgm:pt>
    <dgm:pt modelId="{D0F130BD-BD12-48E9-8072-D3DE523BADEF}" type="pres">
      <dgm:prSet presAssocID="{239BA0F7-A65E-4F51-972A-BBB550CE7BAA}" presName="compNode" presStyleCnt="0"/>
      <dgm:spPr/>
    </dgm:pt>
    <dgm:pt modelId="{78021CC5-CF7E-40F9-B6DE-D582A7B7D984}" type="pres">
      <dgm:prSet presAssocID="{239BA0F7-A65E-4F51-972A-BBB550CE7BAA}" presName="bkgdShape" presStyleLbl="node1" presStyleIdx="2" presStyleCnt="5"/>
      <dgm:spPr/>
      <dgm:t>
        <a:bodyPr/>
        <a:lstStyle/>
        <a:p>
          <a:endParaRPr lang="fr-FR"/>
        </a:p>
      </dgm:t>
    </dgm:pt>
    <dgm:pt modelId="{7DB933B7-5912-4E21-9AB6-5F4F68E22B6E}" type="pres">
      <dgm:prSet presAssocID="{239BA0F7-A65E-4F51-972A-BBB550CE7BAA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FF201A-BAF3-49B0-ACE8-8DEA2EE2E399}" type="pres">
      <dgm:prSet presAssocID="{239BA0F7-A65E-4F51-972A-BBB550CE7BAA}" presName="invisiNode" presStyleLbl="node1" presStyleIdx="2" presStyleCnt="5"/>
      <dgm:spPr/>
    </dgm:pt>
    <dgm:pt modelId="{84A4942A-1318-4337-90D5-218280CB884C}" type="pres">
      <dgm:prSet presAssocID="{239BA0F7-A65E-4F51-972A-BBB550CE7BAA}" presName="imagNode" presStyleLbl="fgImgPlace1" presStyleIdx="2" presStyleCnt="5"/>
      <dgm:spPr/>
    </dgm:pt>
    <dgm:pt modelId="{7BD2EE67-E114-4494-B007-0781F8C454C1}" type="pres">
      <dgm:prSet presAssocID="{15E01E18-F15A-4C01-BCE9-59F1F1A72869}" presName="sibTrans" presStyleLbl="sibTrans2D1" presStyleIdx="0" presStyleCnt="0"/>
      <dgm:spPr/>
      <dgm:t>
        <a:bodyPr/>
        <a:lstStyle/>
        <a:p>
          <a:endParaRPr lang="fr-FR"/>
        </a:p>
      </dgm:t>
    </dgm:pt>
    <dgm:pt modelId="{4C66A13D-F21B-4279-A18B-39E25208225D}" type="pres">
      <dgm:prSet presAssocID="{95151F58-7817-41B9-B042-DDFD91174D07}" presName="compNode" presStyleCnt="0"/>
      <dgm:spPr/>
    </dgm:pt>
    <dgm:pt modelId="{AE9E9ADC-4946-4554-90F7-4A8F01292763}" type="pres">
      <dgm:prSet presAssocID="{95151F58-7817-41B9-B042-DDFD91174D07}" presName="bkgdShape" presStyleLbl="node1" presStyleIdx="3" presStyleCnt="5"/>
      <dgm:spPr/>
      <dgm:t>
        <a:bodyPr/>
        <a:lstStyle/>
        <a:p>
          <a:endParaRPr lang="fr-FR"/>
        </a:p>
      </dgm:t>
    </dgm:pt>
    <dgm:pt modelId="{98C15084-450A-4C6E-98BB-15173721A537}" type="pres">
      <dgm:prSet presAssocID="{95151F58-7817-41B9-B042-DDFD91174D07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7F5ADE8-9F55-4B9B-9413-06759CCC55EC}" type="pres">
      <dgm:prSet presAssocID="{95151F58-7817-41B9-B042-DDFD91174D07}" presName="invisiNode" presStyleLbl="node1" presStyleIdx="3" presStyleCnt="5"/>
      <dgm:spPr/>
    </dgm:pt>
    <dgm:pt modelId="{0DABB1B9-B44E-4E6C-974A-14B8A938EACE}" type="pres">
      <dgm:prSet presAssocID="{95151F58-7817-41B9-B042-DDFD91174D07}" presName="imagNode" presStyleLbl="fgImgPlace1" presStyleIdx="3" presStyleCnt="5"/>
      <dgm:spPr/>
    </dgm:pt>
    <dgm:pt modelId="{D2617695-B8EF-438B-8C4D-301A97790D5C}" type="pres">
      <dgm:prSet presAssocID="{BCD7BCC1-3446-4862-8FD6-C7A34BEB9947}" presName="sibTrans" presStyleLbl="sibTrans2D1" presStyleIdx="0" presStyleCnt="0"/>
      <dgm:spPr/>
      <dgm:t>
        <a:bodyPr/>
        <a:lstStyle/>
        <a:p>
          <a:endParaRPr lang="fr-FR"/>
        </a:p>
      </dgm:t>
    </dgm:pt>
    <dgm:pt modelId="{0FA4F33B-46CB-4B87-8CF8-212E8993BC20}" type="pres">
      <dgm:prSet presAssocID="{45CB99F9-DBCF-438E-8BA3-ACC19AE89D10}" presName="compNode" presStyleCnt="0"/>
      <dgm:spPr/>
    </dgm:pt>
    <dgm:pt modelId="{0520FE5F-35C5-436D-9938-4310CC43012F}" type="pres">
      <dgm:prSet presAssocID="{45CB99F9-DBCF-438E-8BA3-ACC19AE89D10}" presName="bkgdShape" presStyleLbl="node1" presStyleIdx="4" presStyleCnt="5"/>
      <dgm:spPr/>
      <dgm:t>
        <a:bodyPr/>
        <a:lstStyle/>
        <a:p>
          <a:endParaRPr lang="fr-FR"/>
        </a:p>
      </dgm:t>
    </dgm:pt>
    <dgm:pt modelId="{9CE89A67-CAA3-4704-8D33-CE79D5749350}" type="pres">
      <dgm:prSet presAssocID="{45CB99F9-DBCF-438E-8BA3-ACC19AE89D10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D1A96A-763E-40CA-8CEC-42E1D8B4DFDE}" type="pres">
      <dgm:prSet presAssocID="{45CB99F9-DBCF-438E-8BA3-ACC19AE89D10}" presName="invisiNode" presStyleLbl="node1" presStyleIdx="4" presStyleCnt="5"/>
      <dgm:spPr/>
    </dgm:pt>
    <dgm:pt modelId="{FC95CDFB-466A-4066-BC65-4735EAA55ED0}" type="pres">
      <dgm:prSet presAssocID="{45CB99F9-DBCF-438E-8BA3-ACC19AE89D10}" presName="imagNode" presStyleLbl="fgImgPlace1" presStyleIdx="4" presStyleCnt="5"/>
      <dgm:spPr/>
    </dgm:pt>
  </dgm:ptLst>
  <dgm:cxnLst>
    <dgm:cxn modelId="{28A15242-83A0-41DF-A9CB-AD1C1C6B714C}" type="presOf" srcId="{E3B13552-053A-4C91-85A6-494A271255B8}" destId="{3B8DB3BC-6C26-46CF-8431-DDE17BB1A6A6}" srcOrd="1" destOrd="0" presId="urn:microsoft.com/office/officeart/2005/8/layout/hList7"/>
    <dgm:cxn modelId="{F192F5BC-78CD-4E3B-9807-C059314725B4}" type="presOf" srcId="{239BA0F7-A65E-4F51-972A-BBB550CE7BAA}" destId="{78021CC5-CF7E-40F9-B6DE-D582A7B7D984}" srcOrd="0" destOrd="0" presId="urn:microsoft.com/office/officeart/2005/8/layout/hList7"/>
    <dgm:cxn modelId="{99106F0E-033E-4FF3-B378-69895D04DD74}" srcId="{FD47C79A-289C-42A8-B769-ED6C304C925D}" destId="{E3B13552-053A-4C91-85A6-494A271255B8}" srcOrd="0" destOrd="0" parTransId="{2AE70F54-0212-4CFB-9DCD-EEECCBE901B9}" sibTransId="{68C1E2CD-5A8C-49C0-90BF-D952576B21EB}"/>
    <dgm:cxn modelId="{74CF5CD1-E5F1-4B8D-A26C-C552676FD379}" type="presOf" srcId="{679BEB58-4BD5-47B6-B37C-89CAE4F35514}" destId="{832547C5-1BE4-4AF9-B9A0-A62C13515FE2}" srcOrd="0" destOrd="0" presId="urn:microsoft.com/office/officeart/2005/8/layout/hList7"/>
    <dgm:cxn modelId="{F00787DC-1939-4B4E-871D-EFC3425FDA78}" srcId="{FD47C79A-289C-42A8-B769-ED6C304C925D}" destId="{239BA0F7-A65E-4F51-972A-BBB550CE7BAA}" srcOrd="2" destOrd="0" parTransId="{CE91F000-3A72-4C3A-B02D-8A2CE63F6BA8}" sibTransId="{15E01E18-F15A-4C01-BCE9-59F1F1A72869}"/>
    <dgm:cxn modelId="{039F9BA3-F642-4214-B0B4-85FA8277B1FB}" type="presOf" srcId="{FD47C79A-289C-42A8-B769-ED6C304C925D}" destId="{E49E281C-4672-460E-B97D-6825D2066EB9}" srcOrd="0" destOrd="0" presId="urn:microsoft.com/office/officeart/2005/8/layout/hList7"/>
    <dgm:cxn modelId="{C513E7C8-3F7F-46E7-8E6E-16B3CD479185}" type="presOf" srcId="{45CB99F9-DBCF-438E-8BA3-ACC19AE89D10}" destId="{9CE89A67-CAA3-4704-8D33-CE79D5749350}" srcOrd="1" destOrd="0" presId="urn:microsoft.com/office/officeart/2005/8/layout/hList7"/>
    <dgm:cxn modelId="{FDDC27CD-CD28-484A-BDB5-2BF6C12F55AB}" srcId="{FD47C79A-289C-42A8-B769-ED6C304C925D}" destId="{8D0116EA-6EEB-4F61-9C99-96C490DD7C33}" srcOrd="1" destOrd="0" parTransId="{269615BF-070D-4F0D-8C04-C727DD700219}" sibTransId="{679BEB58-4BD5-47B6-B37C-89CAE4F35514}"/>
    <dgm:cxn modelId="{9037F5E9-C3A8-455D-9D95-C8D50BE7723B}" type="presOf" srcId="{15E01E18-F15A-4C01-BCE9-59F1F1A72869}" destId="{7BD2EE67-E114-4494-B007-0781F8C454C1}" srcOrd="0" destOrd="0" presId="urn:microsoft.com/office/officeart/2005/8/layout/hList7"/>
    <dgm:cxn modelId="{F9AED2C3-232D-4366-A133-0FA522C62A39}" type="presOf" srcId="{95151F58-7817-41B9-B042-DDFD91174D07}" destId="{AE9E9ADC-4946-4554-90F7-4A8F01292763}" srcOrd="0" destOrd="0" presId="urn:microsoft.com/office/officeart/2005/8/layout/hList7"/>
    <dgm:cxn modelId="{C43F69ED-03F2-4E88-8BAB-36922B5EB859}" srcId="{FD47C79A-289C-42A8-B769-ED6C304C925D}" destId="{45CB99F9-DBCF-438E-8BA3-ACC19AE89D10}" srcOrd="4" destOrd="0" parTransId="{7CFFA71A-C50A-49EA-BD3E-A99A7B66B5FF}" sibTransId="{184882BA-EA06-45F6-8EF8-FB11301D51B0}"/>
    <dgm:cxn modelId="{DB27FB51-2774-45B9-A58C-73F38F6E9422}" type="presOf" srcId="{BCD7BCC1-3446-4862-8FD6-C7A34BEB9947}" destId="{D2617695-B8EF-438B-8C4D-301A97790D5C}" srcOrd="0" destOrd="0" presId="urn:microsoft.com/office/officeart/2005/8/layout/hList7"/>
    <dgm:cxn modelId="{CF8C7C34-2435-4C35-930E-8D1436FC351F}" type="presOf" srcId="{8D0116EA-6EEB-4F61-9C99-96C490DD7C33}" destId="{0F11F6D7-501F-4BEC-8AF3-DF70C4B67E59}" srcOrd="1" destOrd="0" presId="urn:microsoft.com/office/officeart/2005/8/layout/hList7"/>
    <dgm:cxn modelId="{DAF80322-AE19-47C3-B982-270B4A94BE0A}" srcId="{FD47C79A-289C-42A8-B769-ED6C304C925D}" destId="{95151F58-7817-41B9-B042-DDFD91174D07}" srcOrd="3" destOrd="0" parTransId="{ADE877AD-0F76-4C5D-8858-0F1EF7BDEA13}" sibTransId="{BCD7BCC1-3446-4862-8FD6-C7A34BEB9947}"/>
    <dgm:cxn modelId="{022906CD-7FAF-4676-83A6-235108C85811}" type="presOf" srcId="{239BA0F7-A65E-4F51-972A-BBB550CE7BAA}" destId="{7DB933B7-5912-4E21-9AB6-5F4F68E22B6E}" srcOrd="1" destOrd="0" presId="urn:microsoft.com/office/officeart/2005/8/layout/hList7"/>
    <dgm:cxn modelId="{68C8CC89-09DE-4BE7-B1DB-7F685B7B38A3}" type="presOf" srcId="{95151F58-7817-41B9-B042-DDFD91174D07}" destId="{98C15084-450A-4C6E-98BB-15173721A537}" srcOrd="1" destOrd="0" presId="urn:microsoft.com/office/officeart/2005/8/layout/hList7"/>
    <dgm:cxn modelId="{F1000B1B-657D-4BEB-AF54-CD7FBDEEA21A}" type="presOf" srcId="{45CB99F9-DBCF-438E-8BA3-ACC19AE89D10}" destId="{0520FE5F-35C5-436D-9938-4310CC43012F}" srcOrd="0" destOrd="0" presId="urn:microsoft.com/office/officeart/2005/8/layout/hList7"/>
    <dgm:cxn modelId="{75CC4544-60EB-45D8-B5B8-0E2C7F03F197}" type="presOf" srcId="{E3B13552-053A-4C91-85A6-494A271255B8}" destId="{74C8635B-CCF1-4E84-B03A-3AA42A739625}" srcOrd="0" destOrd="0" presId="urn:microsoft.com/office/officeart/2005/8/layout/hList7"/>
    <dgm:cxn modelId="{D8DFC346-EB26-4FF4-B6F9-D0D79A8948F2}" type="presOf" srcId="{68C1E2CD-5A8C-49C0-90BF-D952576B21EB}" destId="{A5A59E72-1CA4-4A3B-A07F-D15F92A15597}" srcOrd="0" destOrd="0" presId="urn:microsoft.com/office/officeart/2005/8/layout/hList7"/>
    <dgm:cxn modelId="{2D4FE0E4-87C6-4E1E-8BAB-D26A801F4E25}" type="presOf" srcId="{8D0116EA-6EEB-4F61-9C99-96C490DD7C33}" destId="{DDD6018D-51C2-4F68-B61A-1708510834DC}" srcOrd="0" destOrd="0" presId="urn:microsoft.com/office/officeart/2005/8/layout/hList7"/>
    <dgm:cxn modelId="{C71C0591-463B-4453-B45B-54F0A4707211}" type="presParOf" srcId="{E49E281C-4672-460E-B97D-6825D2066EB9}" destId="{4B576EF3-D391-4F64-83BE-1DCBB5006DFD}" srcOrd="0" destOrd="0" presId="urn:microsoft.com/office/officeart/2005/8/layout/hList7"/>
    <dgm:cxn modelId="{AF4536EE-47BB-4A07-B034-3BB5BF812C67}" type="presParOf" srcId="{E49E281C-4672-460E-B97D-6825D2066EB9}" destId="{26CE39D2-BC34-4048-A120-CD45D19D913F}" srcOrd="1" destOrd="0" presId="urn:microsoft.com/office/officeart/2005/8/layout/hList7"/>
    <dgm:cxn modelId="{876ADAC5-448B-4817-A714-AC54EED1D3E6}" type="presParOf" srcId="{26CE39D2-BC34-4048-A120-CD45D19D913F}" destId="{B62797F3-51F4-461C-9A52-0C042D00BFE1}" srcOrd="0" destOrd="0" presId="urn:microsoft.com/office/officeart/2005/8/layout/hList7"/>
    <dgm:cxn modelId="{EE2142B4-FDEB-4CA5-9FC0-DB53E71D2D97}" type="presParOf" srcId="{B62797F3-51F4-461C-9A52-0C042D00BFE1}" destId="{74C8635B-CCF1-4E84-B03A-3AA42A739625}" srcOrd="0" destOrd="0" presId="urn:microsoft.com/office/officeart/2005/8/layout/hList7"/>
    <dgm:cxn modelId="{6935FFB5-2EF5-4C61-A7F9-9893ECA51980}" type="presParOf" srcId="{B62797F3-51F4-461C-9A52-0C042D00BFE1}" destId="{3B8DB3BC-6C26-46CF-8431-DDE17BB1A6A6}" srcOrd="1" destOrd="0" presId="urn:microsoft.com/office/officeart/2005/8/layout/hList7"/>
    <dgm:cxn modelId="{E4C0C8FA-2DEA-4A07-BE00-29E7DF62B330}" type="presParOf" srcId="{B62797F3-51F4-461C-9A52-0C042D00BFE1}" destId="{4E8EDB68-167A-4F3E-AEA3-22A91007C7AA}" srcOrd="2" destOrd="0" presId="urn:microsoft.com/office/officeart/2005/8/layout/hList7"/>
    <dgm:cxn modelId="{6B242402-8C24-486D-BF7A-A152258CDA0D}" type="presParOf" srcId="{B62797F3-51F4-461C-9A52-0C042D00BFE1}" destId="{067EBBDF-A51F-4121-831B-69996247D6B3}" srcOrd="3" destOrd="0" presId="urn:microsoft.com/office/officeart/2005/8/layout/hList7"/>
    <dgm:cxn modelId="{3F2DA8CC-C9B4-4B4A-B4A2-042629A88867}" type="presParOf" srcId="{26CE39D2-BC34-4048-A120-CD45D19D913F}" destId="{A5A59E72-1CA4-4A3B-A07F-D15F92A15597}" srcOrd="1" destOrd="0" presId="urn:microsoft.com/office/officeart/2005/8/layout/hList7"/>
    <dgm:cxn modelId="{1ECBA4A5-412B-4F2E-AA31-40BA593C0A3E}" type="presParOf" srcId="{26CE39D2-BC34-4048-A120-CD45D19D913F}" destId="{3A9F86AA-D6F3-46CF-929D-C8539D32A5CA}" srcOrd="2" destOrd="0" presId="urn:microsoft.com/office/officeart/2005/8/layout/hList7"/>
    <dgm:cxn modelId="{8F3527A6-C236-4CBB-9286-9FF40D781602}" type="presParOf" srcId="{3A9F86AA-D6F3-46CF-929D-C8539D32A5CA}" destId="{DDD6018D-51C2-4F68-B61A-1708510834DC}" srcOrd="0" destOrd="0" presId="urn:microsoft.com/office/officeart/2005/8/layout/hList7"/>
    <dgm:cxn modelId="{53CE8278-C2F3-4150-B341-C437ED130F2A}" type="presParOf" srcId="{3A9F86AA-D6F3-46CF-929D-C8539D32A5CA}" destId="{0F11F6D7-501F-4BEC-8AF3-DF70C4B67E59}" srcOrd="1" destOrd="0" presId="urn:microsoft.com/office/officeart/2005/8/layout/hList7"/>
    <dgm:cxn modelId="{00F88FFA-3125-4495-A1DE-CED614D1A2E3}" type="presParOf" srcId="{3A9F86AA-D6F3-46CF-929D-C8539D32A5CA}" destId="{471C0DF9-835E-4C94-8422-7CF736435B26}" srcOrd="2" destOrd="0" presId="urn:microsoft.com/office/officeart/2005/8/layout/hList7"/>
    <dgm:cxn modelId="{B3FB0484-9085-4547-AA18-797DC10BA9B2}" type="presParOf" srcId="{3A9F86AA-D6F3-46CF-929D-C8539D32A5CA}" destId="{174FA764-2852-474C-AEFB-40A71A066F90}" srcOrd="3" destOrd="0" presId="urn:microsoft.com/office/officeart/2005/8/layout/hList7"/>
    <dgm:cxn modelId="{CE4007FA-11B9-4822-B51C-09CCECB6ED59}" type="presParOf" srcId="{26CE39D2-BC34-4048-A120-CD45D19D913F}" destId="{832547C5-1BE4-4AF9-B9A0-A62C13515FE2}" srcOrd="3" destOrd="0" presId="urn:microsoft.com/office/officeart/2005/8/layout/hList7"/>
    <dgm:cxn modelId="{7FBC4136-44D4-4991-AF34-B879E86D8104}" type="presParOf" srcId="{26CE39D2-BC34-4048-A120-CD45D19D913F}" destId="{D0F130BD-BD12-48E9-8072-D3DE523BADEF}" srcOrd="4" destOrd="0" presId="urn:microsoft.com/office/officeart/2005/8/layout/hList7"/>
    <dgm:cxn modelId="{D92AC4BB-68EE-4B37-B508-2F5F2E6364FA}" type="presParOf" srcId="{D0F130BD-BD12-48E9-8072-D3DE523BADEF}" destId="{78021CC5-CF7E-40F9-B6DE-D582A7B7D984}" srcOrd="0" destOrd="0" presId="urn:microsoft.com/office/officeart/2005/8/layout/hList7"/>
    <dgm:cxn modelId="{EC2C9D2A-8ED5-43C1-A3BC-A950F0EA449E}" type="presParOf" srcId="{D0F130BD-BD12-48E9-8072-D3DE523BADEF}" destId="{7DB933B7-5912-4E21-9AB6-5F4F68E22B6E}" srcOrd="1" destOrd="0" presId="urn:microsoft.com/office/officeart/2005/8/layout/hList7"/>
    <dgm:cxn modelId="{B806B18B-3D4A-41A0-82EA-10EE12934F7C}" type="presParOf" srcId="{D0F130BD-BD12-48E9-8072-D3DE523BADEF}" destId="{FFFF201A-BAF3-49B0-ACE8-8DEA2EE2E399}" srcOrd="2" destOrd="0" presId="urn:microsoft.com/office/officeart/2005/8/layout/hList7"/>
    <dgm:cxn modelId="{7394C959-95A3-4303-A8C5-D7254AD7E4DA}" type="presParOf" srcId="{D0F130BD-BD12-48E9-8072-D3DE523BADEF}" destId="{84A4942A-1318-4337-90D5-218280CB884C}" srcOrd="3" destOrd="0" presId="urn:microsoft.com/office/officeart/2005/8/layout/hList7"/>
    <dgm:cxn modelId="{F6D60B2B-C7F6-45E6-AB68-2714CE758E70}" type="presParOf" srcId="{26CE39D2-BC34-4048-A120-CD45D19D913F}" destId="{7BD2EE67-E114-4494-B007-0781F8C454C1}" srcOrd="5" destOrd="0" presId="urn:microsoft.com/office/officeart/2005/8/layout/hList7"/>
    <dgm:cxn modelId="{5DBEAB6B-D3A3-425E-99DF-CF2A1F49269B}" type="presParOf" srcId="{26CE39D2-BC34-4048-A120-CD45D19D913F}" destId="{4C66A13D-F21B-4279-A18B-39E25208225D}" srcOrd="6" destOrd="0" presId="urn:microsoft.com/office/officeart/2005/8/layout/hList7"/>
    <dgm:cxn modelId="{0F9894D6-C86A-4FC8-97F0-6EB131066456}" type="presParOf" srcId="{4C66A13D-F21B-4279-A18B-39E25208225D}" destId="{AE9E9ADC-4946-4554-90F7-4A8F01292763}" srcOrd="0" destOrd="0" presId="urn:microsoft.com/office/officeart/2005/8/layout/hList7"/>
    <dgm:cxn modelId="{1A6E329E-7749-46D2-9933-C5584BB3D0CA}" type="presParOf" srcId="{4C66A13D-F21B-4279-A18B-39E25208225D}" destId="{98C15084-450A-4C6E-98BB-15173721A537}" srcOrd="1" destOrd="0" presId="urn:microsoft.com/office/officeart/2005/8/layout/hList7"/>
    <dgm:cxn modelId="{780C8D40-8B03-4687-9EE6-035AD4AFCE3F}" type="presParOf" srcId="{4C66A13D-F21B-4279-A18B-39E25208225D}" destId="{97F5ADE8-9F55-4B9B-9413-06759CCC55EC}" srcOrd="2" destOrd="0" presId="urn:microsoft.com/office/officeart/2005/8/layout/hList7"/>
    <dgm:cxn modelId="{70DF208A-8C21-424B-A26B-B50635B5B62F}" type="presParOf" srcId="{4C66A13D-F21B-4279-A18B-39E25208225D}" destId="{0DABB1B9-B44E-4E6C-974A-14B8A938EACE}" srcOrd="3" destOrd="0" presId="urn:microsoft.com/office/officeart/2005/8/layout/hList7"/>
    <dgm:cxn modelId="{411E4F97-BD0F-4324-8CBF-A6219DDF8270}" type="presParOf" srcId="{26CE39D2-BC34-4048-A120-CD45D19D913F}" destId="{D2617695-B8EF-438B-8C4D-301A97790D5C}" srcOrd="7" destOrd="0" presId="urn:microsoft.com/office/officeart/2005/8/layout/hList7"/>
    <dgm:cxn modelId="{7292C971-C7DC-4819-9CB3-C3DAA2326916}" type="presParOf" srcId="{26CE39D2-BC34-4048-A120-CD45D19D913F}" destId="{0FA4F33B-46CB-4B87-8CF8-212E8993BC20}" srcOrd="8" destOrd="0" presId="urn:microsoft.com/office/officeart/2005/8/layout/hList7"/>
    <dgm:cxn modelId="{F4538509-AEDA-4967-9541-C1F6EE979617}" type="presParOf" srcId="{0FA4F33B-46CB-4B87-8CF8-212E8993BC20}" destId="{0520FE5F-35C5-436D-9938-4310CC43012F}" srcOrd="0" destOrd="0" presId="urn:microsoft.com/office/officeart/2005/8/layout/hList7"/>
    <dgm:cxn modelId="{ADC0DB0C-07E0-42EB-9BD2-73B1B984D945}" type="presParOf" srcId="{0FA4F33B-46CB-4B87-8CF8-212E8993BC20}" destId="{9CE89A67-CAA3-4704-8D33-CE79D5749350}" srcOrd="1" destOrd="0" presId="urn:microsoft.com/office/officeart/2005/8/layout/hList7"/>
    <dgm:cxn modelId="{53C7D2A5-410D-418C-AFA2-DE4C90B5D51E}" type="presParOf" srcId="{0FA4F33B-46CB-4B87-8CF8-212E8993BC20}" destId="{80D1A96A-763E-40CA-8CEC-42E1D8B4DFDE}" srcOrd="2" destOrd="0" presId="urn:microsoft.com/office/officeart/2005/8/layout/hList7"/>
    <dgm:cxn modelId="{69A4BE64-4816-4158-ABFB-6F8765F39ACC}" type="presParOf" srcId="{0FA4F33B-46CB-4B87-8CF8-212E8993BC20}" destId="{FC95CDFB-466A-4066-BC65-4735EAA55ED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-1"/>
            <a:ext cx="8748464" cy="6913161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2204860" y="-219103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FFC5C5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40" y="6403976"/>
            <a:ext cx="309046" cy="30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610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5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chart" Target="../charts/chart2.xml"/><Relationship Id="rId7" Type="http://schemas.openxmlformats.org/officeDocument/2006/relationships/hyperlink" Target="https://www.google.fr/url?sa=i&amp;rct=j&amp;q=&amp;esrc=s&amp;source=images&amp;cd=&amp;ved=2ahUKEwiL_5bhvKXjAhXYDGMBHU7VD5UQjRx6BAgBEAU&amp;url=https://ze-mag.info/financer-entreprise-defi-temps-crise/&amp;psig=AOvVaw0bePus_7dNpF01gw3J6kWk&amp;ust=1562680513493525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hyperlink" Target="https://www.google.fr/url?sa=i&amp;rct=j&amp;q=&amp;esrc=s&amp;source=images&amp;cd=&amp;ved=2ahUKEwj5oLSvvKXjAhUQ-hQKHQTAANUQjRx6BAgBEAU&amp;url=https://liberteetcie.com/2013/02/comment-les-salaries-libres-et-donc-engages-contribuent-au-nps/&amp;psig=AOvVaw0GwYAp-zVBIc_FrnxTED26&amp;ust=1562680420254808" TargetMode="Externa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chart" Target="../charts/char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experience-client/multicanal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://tousperfect.com/wp-content/uploads/2018/01/fleche-rouge.png" TargetMode="External"/><Relationship Id="rId3" Type="http://schemas.openxmlformats.org/officeDocument/2006/relationships/hyperlink" Target="http://www.iconarchive.com/show/red-orb-alphabet-icons-by-iconarchive/Letter-B-icon.html" TargetMode="External"/><Relationship Id="rId7" Type="http://schemas.openxmlformats.org/officeDocument/2006/relationships/hyperlink" Target="http://www.iconarchive.com/show/red-orb-alphabet-icons-by-iconarchive/Letter-P-icon.html" TargetMode="External"/><Relationship Id="rId12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hyperlink" Target="http://www.iconarchive.com/show/red-orb-alphabet-icons-by-iconarchive/Letter-A-icon.html" TargetMode="External"/><Relationship Id="rId5" Type="http://schemas.openxmlformats.org/officeDocument/2006/relationships/hyperlink" Target="http://www.iconarchive.com/show/red-orb-alphabet-icons-by-iconarchive/Letter-E-icon.html" TargetMode="External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hyperlink" Target="http://www.iconarchive.com/show/red-orb-alphabet-icons-by-iconarchive/Letter-C-icon.html" TargetMode="External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9.png"/><Relationship Id="rId12" Type="http://schemas.openxmlformats.org/officeDocument/2006/relationships/image" Target="../media/image3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openxmlformats.org/officeDocument/2006/relationships/image" Target="../media/image4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2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2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79512" y="2924944"/>
            <a:ext cx="2844000" cy="1792798"/>
          </a:xfrm>
        </p:spPr>
        <p:txBody>
          <a:bodyPr/>
          <a:lstStyle/>
          <a:p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Départements MARCHE-offre marketing</a:t>
            </a:r>
            <a:endParaRPr lang="fr-FR" sz="1400" dirty="0" smtClean="0"/>
          </a:p>
          <a:p>
            <a:pPr algn="ctr"/>
            <a:r>
              <a:rPr lang="fr-FR" sz="1400" dirty="0" smtClean="0"/>
              <a:t>&amp;</a:t>
            </a:r>
            <a:endParaRPr lang="fr-FR" sz="1400" dirty="0"/>
          </a:p>
          <a:p>
            <a:pPr algn="ctr"/>
            <a:r>
              <a:rPr lang="fr-FR" sz="1400" dirty="0" smtClean="0"/>
              <a:t> excellence professionnelle</a:t>
            </a:r>
          </a:p>
          <a:p>
            <a:pPr algn="ctr"/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Marche grand public</a:t>
            </a:r>
          </a:p>
          <a:p>
            <a:endParaRPr lang="fr-FR" sz="14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8186" y="2537550"/>
            <a:ext cx="2844000" cy="769441"/>
          </a:xfrm>
        </p:spPr>
        <p:txBody>
          <a:bodyPr/>
          <a:lstStyle/>
          <a:p>
            <a: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Activation</a:t>
            </a:r>
            <a:br>
              <a:rPr lang="fr-FR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-612576" y="4581127"/>
            <a:ext cx="4464496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Heure du Jeudi du 11 juillet 2019</a:t>
            </a:r>
            <a:endParaRPr lang="fr-FR" sz="1600" dirty="0"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21543" y="1412776"/>
            <a:ext cx="7362825" cy="4968552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endParaRPr lang="fr-FR" sz="14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peu d’histoire</a:t>
            </a: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Constats sur notre Caisse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Objectifs</a:t>
            </a:r>
          </a:p>
          <a:p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sur les critères de NOS CLIENTS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traduisent les univers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en pratique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8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CROISEMENT des </a:t>
            </a:r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MARCHES 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PART/PRO/GP</a:t>
            </a:r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 client part/pro/Gp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(Synergies)</a:t>
            </a:r>
          </a:p>
          <a:p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leviers de réussite</a:t>
            </a:r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étapes nécessaires à l’approche </a:t>
            </a: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globale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sz="14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 outils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Quiz Activation</a:t>
            </a:r>
          </a:p>
          <a:p>
            <a:pPr lvl="0"/>
            <a:endParaRPr lang="fr-FR" sz="1400" b="0" cap="none" dirty="0" smtClean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fr-FR" sz="1400" b="0" cap="none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-43913"/>
            <a:ext cx="2376264" cy="690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25691" y="1700808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croisement DES MARCHES PART/PRO/GP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leviers de réussite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0" y="4928939"/>
            <a:ext cx="9144000" cy="19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899" y="332656"/>
            <a:ext cx="7650456" cy="646331"/>
          </a:xfrm>
        </p:spPr>
        <p:txBody>
          <a:bodyPr/>
          <a:lstStyle/>
          <a:p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Contexte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peu d’histoire</a:t>
            </a: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556792"/>
            <a:ext cx="842493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l’approche de la banalisation  du livret A (2009),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Caisse d’Epargne a revu sa stratégie pour toucher un public plus large.</a:t>
            </a: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Activation a été mis en marché il y a 10 ans, dans l’optique de nous aider à segmenter notre fonds de commerce via une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approche autre que celle du produit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afin de nous aider au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développement de la relation client et à sa fidélisation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L’objectif de la segmentation activation est de devenir plus que jamais la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banque proche de ses clients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profitant du flux des épargnants, bancarisés ou non, pour capter une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clientèle plus fidèle, plus enclin à nous recommander.</a:t>
            </a: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Mais aujourd’hui comment activation est perçue et que représente-t-elle?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4"/>
          <a:stretch/>
        </p:blipFill>
        <p:spPr>
          <a:xfrm>
            <a:off x="9396536" y="1122673"/>
            <a:ext cx="2048107" cy="12384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8"/>
          <a:stretch/>
        </p:blipFill>
        <p:spPr>
          <a:xfrm>
            <a:off x="9324528" y="3403949"/>
            <a:ext cx="1584176" cy="1923145"/>
          </a:xfrm>
          <a:prstGeom prst="rect">
            <a:avLst/>
          </a:prstGeom>
        </p:spPr>
      </p:pic>
      <p:pic>
        <p:nvPicPr>
          <p:cNvPr id="13314" name="Picture 2" descr="Ques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663639"/>
            <a:ext cx="1194361" cy="119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Meet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36712"/>
            <a:ext cx="998810" cy="99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84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185" y="3439837"/>
            <a:ext cx="864493" cy="3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18958"/>
            <a:ext cx="721331" cy="64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34397"/>
            <a:ext cx="7650456" cy="646331"/>
          </a:xfrm>
        </p:spPr>
        <p:txBody>
          <a:bodyPr/>
          <a:lstStyle/>
          <a:p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Contexte </a:t>
            </a: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Notre objectif est de replacer le client au centre de la relation. </a:t>
            </a: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>
          <a:xfrm>
            <a:off x="-3379" y="6491834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0042" y="1484784"/>
            <a:ext cx="84458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secteur bancaire est très mature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la concurrence est de plus en plus agressive avec des acteurs historiques toujours présents et de nouveaux entrants qui viennent grignoter des parts de marché.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clients attendent de leur banque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plus de valeur ajoutée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Ils souhaitent une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relation personnalisée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des offres et des services adaptés, des réponses précises à leurs besoins. Il cherchent à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être valorisés et reconnus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L’enjeu pour la banque : réussir à passer d’une culture « push » (approche produit) à une culture « pull » (approche client, approche besoin). 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1403648" y="3902478"/>
            <a:ext cx="1511387" cy="6786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Segmentation activation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3851921" y="3784972"/>
            <a:ext cx="46085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Remet le client au centre de la relation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Facilite l’approche besoin, plutôt que l’approche produit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Améliore la satisfaction du client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Renforce la fidélité grâce à l’équipement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Est un levier intéressant pour augmenter la part variable</a:t>
            </a:r>
            <a:endParaRPr lang="fr-FR" sz="1600" dirty="0"/>
          </a:p>
        </p:txBody>
      </p:sp>
      <p:sp>
        <p:nvSpPr>
          <p:cNvPr id="21" name="AutoShape 4" descr="Résultat de recherche d'images pour &quot;boursorama banque&quot;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AutoShape 6" descr="Résultat de recherche d'images pour &quot;boursorama banque&quot;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185" y="2741205"/>
            <a:ext cx="461231" cy="53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92" y="3108908"/>
            <a:ext cx="509274" cy="33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Recruit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53" y="4649105"/>
            <a:ext cx="1300175" cy="13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26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4138459" y="6400800"/>
            <a:ext cx="157761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55576" y="6400800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054991" y="332656"/>
            <a:ext cx="8270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r>
              <a:rPr lang="fr-FR" sz="1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client équipé est moins insatisfait et nous génère davantage de PNB... </a:t>
            </a:r>
            <a:endParaRPr lang="fr-FR" sz="1600" dirty="0"/>
          </a:p>
        </p:txBody>
      </p:sp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3026109396"/>
              </p:ext>
            </p:extLst>
          </p:nvPr>
        </p:nvGraphicFramePr>
        <p:xfrm>
          <a:off x="539552" y="1602378"/>
          <a:ext cx="5513090" cy="2200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Rectangle 18"/>
          <p:cNvSpPr/>
          <p:nvPr/>
        </p:nvSpPr>
        <p:spPr>
          <a:xfrm>
            <a:off x="6372200" y="1916832"/>
            <a:ext cx="23762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Plus un client est équipé, plus il est satisfait.</a:t>
            </a:r>
          </a:p>
          <a:p>
            <a:pPr algn="just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Le NPS d’un client équipé est en moyenne de (-)14, contre </a:t>
            </a:r>
          </a:p>
          <a:p>
            <a:pPr algn="just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(-)36 pour un client non équipé.</a:t>
            </a:r>
          </a:p>
        </p:txBody>
      </p:sp>
      <p:graphicFrame>
        <p:nvGraphicFramePr>
          <p:cNvPr id="23" name="Graphique 22"/>
          <p:cNvGraphicFramePr/>
          <p:nvPr>
            <p:extLst>
              <p:ext uri="{D42A27DB-BD31-4B8C-83A1-F6EECF244321}">
                <p14:modId xmlns:p14="http://schemas.microsoft.com/office/powerpoint/2010/main" val="1140788553"/>
              </p:ext>
            </p:extLst>
          </p:nvPr>
        </p:nvGraphicFramePr>
        <p:xfrm>
          <a:off x="539552" y="4101361"/>
          <a:ext cx="5513090" cy="2376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Rectangle 25"/>
          <p:cNvSpPr/>
          <p:nvPr/>
        </p:nvSpPr>
        <p:spPr>
          <a:xfrm>
            <a:off x="1807923" y="1340768"/>
            <a:ext cx="30022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Net </a:t>
            </a:r>
            <a:r>
              <a:rPr lang="fr-FR" sz="11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Promoter</a:t>
            </a:r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Score (NPS) de nos clients par segmentation</a:t>
            </a:r>
            <a:endParaRPr lang="fr-FR" sz="1100" b="1" dirty="0"/>
          </a:p>
        </p:txBody>
      </p:sp>
      <p:sp>
        <p:nvSpPr>
          <p:cNvPr id="27" name="Rectangle 26"/>
          <p:cNvSpPr/>
          <p:nvPr/>
        </p:nvSpPr>
        <p:spPr>
          <a:xfrm>
            <a:off x="3923928" y="4308777"/>
            <a:ext cx="20066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PNB généré par nos clients selon leur segmentation</a:t>
            </a:r>
            <a:endParaRPr lang="fr-FR" sz="1100" b="1" dirty="0"/>
          </a:p>
        </p:txBody>
      </p:sp>
      <p:sp>
        <p:nvSpPr>
          <p:cNvPr id="2" name="Rectangle 1"/>
          <p:cNvSpPr/>
          <p:nvPr/>
        </p:nvSpPr>
        <p:spPr>
          <a:xfrm>
            <a:off x="461938" y="1268759"/>
            <a:ext cx="5694238" cy="2696843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461938" y="3972030"/>
            <a:ext cx="5694238" cy="2696843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6400" b="4133"/>
          <a:stretch/>
        </p:blipFill>
        <p:spPr bwMode="auto">
          <a:xfrm>
            <a:off x="1979712" y="3837765"/>
            <a:ext cx="1038225" cy="25567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9" b="-5076"/>
          <a:stretch/>
        </p:blipFill>
        <p:spPr bwMode="auto">
          <a:xfrm>
            <a:off x="3309057" y="3837765"/>
            <a:ext cx="1336626" cy="28023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0" name="Rectangle 29"/>
          <p:cNvSpPr/>
          <p:nvPr/>
        </p:nvSpPr>
        <p:spPr>
          <a:xfrm>
            <a:off x="6381427" y="4653136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L’équipement est source de PNB,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exemple, un client distancié équipé rapporte + de PNB qu’un client Bancarisé Principal non équipé. </a:t>
            </a:r>
            <a:endParaRPr lang="fr-FR" sz="1400" dirty="0"/>
          </a:p>
        </p:txBody>
      </p:sp>
      <p:pic>
        <p:nvPicPr>
          <p:cNvPr id="2050" name="Picture 2" descr="Résultat de recherche d'images pour &quot;NPS&quot;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45" y="1303220"/>
            <a:ext cx="1054967" cy="33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ésultat de recherche d'images pour &quot;euros sigle&quot;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" t="15061" r="4852" b="8847"/>
          <a:stretch/>
        </p:blipFill>
        <p:spPr bwMode="auto">
          <a:xfrm>
            <a:off x="3560765" y="4255692"/>
            <a:ext cx="577694" cy="48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8316416" y="6427174"/>
            <a:ext cx="576064" cy="430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72315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4386" y="332656"/>
            <a:ext cx="8079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r>
              <a:rPr lang="fr-FR" sz="1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depuis le début de l’année, nous n’avons gagné que 78 nouveaux </a:t>
            </a:r>
            <a:r>
              <a:rPr lang="fr-FR" sz="1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r>
              <a:rPr lang="fr-FR" sz="1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1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JBPe</a:t>
            </a:r>
            <a:r>
              <a:rPr lang="fr-FR" sz="1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fr-FR" sz="1600" dirty="0"/>
          </a:p>
        </p:txBody>
      </p:sp>
      <p:graphicFrame>
        <p:nvGraphicFramePr>
          <p:cNvPr id="3" name="Graphique 2"/>
          <p:cNvGraphicFramePr/>
          <p:nvPr>
            <p:extLst>
              <p:ext uri="{D42A27DB-BD31-4B8C-83A1-F6EECF244321}">
                <p14:modId xmlns:p14="http://schemas.microsoft.com/office/powerpoint/2010/main" val="3304651726"/>
              </p:ext>
            </p:extLst>
          </p:nvPr>
        </p:nvGraphicFramePr>
        <p:xfrm>
          <a:off x="1935611" y="2389339"/>
          <a:ext cx="6164781" cy="1633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522796" y="2527012"/>
            <a:ext cx="28150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C00000"/>
                </a:solidFill>
              </a:rPr>
              <a:t>Production cumulée vs </a:t>
            </a:r>
            <a:r>
              <a:rPr lang="fr-FR" sz="1050" b="1" dirty="0">
                <a:solidFill>
                  <a:srgbClr val="00823B"/>
                </a:solidFill>
              </a:rPr>
              <a:t>objectif </a:t>
            </a:r>
            <a:r>
              <a:rPr lang="fr-FR" sz="1050" b="1" dirty="0" smtClean="0">
                <a:solidFill>
                  <a:srgbClr val="00823B"/>
                </a:solidFill>
              </a:rPr>
              <a:t>2019</a:t>
            </a:r>
            <a:endParaRPr lang="fr-FR" sz="1050" dirty="0">
              <a:solidFill>
                <a:srgbClr val="00823B"/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375459" y="2863114"/>
            <a:ext cx="1648525" cy="744959"/>
            <a:chOff x="7758695" y="414200"/>
            <a:chExt cx="1224286" cy="851596"/>
          </a:xfrm>
        </p:grpSpPr>
        <p:pic>
          <p:nvPicPr>
            <p:cNvPr id="7" name="Picture 2" descr="Jeu de couleurs de vecteur Brush Strokes Banque d'images - 2946561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111" b="51556" l="68222" r="964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13" b="47423"/>
            <a:stretch/>
          </p:blipFill>
          <p:spPr bwMode="auto">
            <a:xfrm rot="5400000">
              <a:off x="7945040" y="227855"/>
              <a:ext cx="851596" cy="1224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8092381" y="597962"/>
              <a:ext cx="653727" cy="42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TAura" pitchFamily="50" charset="0"/>
                </a:rPr>
                <a:t>BPe</a:t>
              </a:r>
              <a:endParaRPr lang="fr-FR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TAura" pitchFamily="50" charset="0"/>
              </a:endParaRPr>
            </a:p>
          </p:txBody>
        </p:sp>
      </p:grp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3311697452"/>
              </p:ext>
            </p:extLst>
          </p:nvPr>
        </p:nvGraphicFramePr>
        <p:xfrm>
          <a:off x="2016384" y="4360688"/>
          <a:ext cx="6012000" cy="1483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2535234" y="4437112"/>
            <a:ext cx="20906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="1" dirty="0">
                <a:solidFill>
                  <a:srgbClr val="C00000"/>
                </a:solidFill>
              </a:rPr>
              <a:t>Production cumulée vs </a:t>
            </a:r>
            <a:r>
              <a:rPr lang="fr-FR" sz="1050" b="1" dirty="0">
                <a:solidFill>
                  <a:srgbClr val="00823B"/>
                </a:solidFill>
              </a:rPr>
              <a:t>objectif </a:t>
            </a:r>
            <a:r>
              <a:rPr lang="fr-FR" sz="1050" b="1" dirty="0" smtClean="0">
                <a:solidFill>
                  <a:srgbClr val="00823B"/>
                </a:solidFill>
              </a:rPr>
              <a:t>2019</a:t>
            </a:r>
            <a:endParaRPr lang="fr-FR" sz="1050" dirty="0">
              <a:solidFill>
                <a:srgbClr val="00823B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578907" y="4627170"/>
            <a:ext cx="1241628" cy="678193"/>
            <a:chOff x="151975" y="6106587"/>
            <a:chExt cx="1316633" cy="560995"/>
          </a:xfrm>
        </p:grpSpPr>
        <p:pic>
          <p:nvPicPr>
            <p:cNvPr id="12" name="Picture 2" descr="Jeu de couleurs de vecteur Brush Strokes Banque d'images - 29465610"/>
            <p:cNvPicPr>
              <a:picLocks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889" b="47778" l="36667" r="60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23" r="38248" b="50000"/>
            <a:stretch/>
          </p:blipFill>
          <p:spPr bwMode="auto">
            <a:xfrm rot="5400000">
              <a:off x="529794" y="5728768"/>
              <a:ext cx="560995" cy="1316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356504" y="6201480"/>
              <a:ext cx="620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TAura" pitchFamily="50" charset="0"/>
                </a:rPr>
                <a:t>JBPe</a:t>
              </a: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2455931" y="3910585"/>
            <a:ext cx="2679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/>
              <a:t>janvier                février                 mers                avril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07704" y="1412776"/>
            <a:ext cx="69068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objectif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de conquête à fin avril =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2000 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JBPe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Notre cumul à fin avril = 336 </a:t>
            </a:r>
            <a:r>
              <a:rPr lang="fr-FR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(-) 258 </a:t>
            </a:r>
            <a:r>
              <a:rPr lang="fr-FR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JBPe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78 clients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551221" y="5834170"/>
            <a:ext cx="198964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dirty="0" smtClean="0"/>
              <a:t>janvier                février                 mers                avril</a:t>
            </a:r>
          </a:p>
        </p:txBody>
      </p:sp>
    </p:spTree>
    <p:extLst>
      <p:ext uri="{BB962C8B-B14F-4D97-AF65-F5344CB8AC3E}">
        <p14:creationId xmlns:p14="http://schemas.microsoft.com/office/powerpoint/2010/main" val="7149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4386" y="332656"/>
            <a:ext cx="8079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</a:p>
          <a:p>
            <a:r>
              <a:rPr lang="fr-FR" sz="1600" u="sng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OBJECTIF :</a:t>
            </a:r>
            <a:r>
              <a:rPr lang="fr-FR" sz="1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Développer notre fonds de commerce grâce au levier Activation 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295908" y="294139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 réapproprier activation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95908" y="4778568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Avoir le réflexe activation dans ma méthode de vente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627254" y="2931328"/>
            <a:ext cx="49051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Impacter positivement les résultats commerciaux :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approche multi-équipement plutôt que mono-produit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Faciliter </a:t>
            </a: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l’atteinte de la Part Variable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grâce à l’équipement des JBP et de BP :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  <a:sym typeface="Wingdings 3"/>
              </a:rPr>
              <a:t>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notre taux d’équipement via l’efficacité en entretien et le ciblage clientèle.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Réduire l’écart au premier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sur l’item fonds de commerce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Améliorer la satisfaction client et les résultats du QHD :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le client perçoit l’entretien positivement et se sent valorisé (entretien centré sur ses projets en s’intéressant à ses univers de besoin et son fonctionnement). </a:t>
            </a:r>
          </a:p>
        </p:txBody>
      </p:sp>
      <p:pic>
        <p:nvPicPr>
          <p:cNvPr id="20" name="Picture 4" descr="Ri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9932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Blockch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96" y="213285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Y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96" y="404353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80116" y="1916832"/>
            <a:ext cx="1672952" cy="1728192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251520" y="3861048"/>
            <a:ext cx="1672952" cy="1728192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Picture 4" descr="Right drawn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4549">
            <a:off x="2072914" y="2567223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ight drawn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45996">
            <a:off x="2113600" y="4050177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3447234" y="1782108"/>
            <a:ext cx="5373238" cy="4023156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85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801153" y="2564904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endParaRPr lang="fr-FR" sz="18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croisement DES MARCHES PART/PRO/GP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leviers de réussite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0" y="4928939"/>
            <a:ext cx="9144000" cy="19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19021"/>
            <a:ext cx="7650456" cy="1415772"/>
          </a:xfrm>
        </p:spPr>
        <p:txBody>
          <a:bodyPr/>
          <a:lstStyle/>
          <a:p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sur les critères de NOS </a:t>
            </a: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</a:t>
            </a: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6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>
          <a:xfrm>
            <a:off x="-1260648" y="6016203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08" y="1124744"/>
            <a:ext cx="7180838" cy="489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170822" y="6146140"/>
            <a:ext cx="5705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Mémo à votre disposition dans la Rubrique des Commerciaux (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espace Expérience Client / Segmentation Client) –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cliquez ici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pour y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accéder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9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79712" y="49848"/>
            <a:ext cx="7650456" cy="1938992"/>
          </a:xfrm>
        </p:spPr>
        <p:txBody>
          <a:bodyPr/>
          <a:lstStyle/>
          <a:p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traduisent les univers ?</a:t>
            </a: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311231" y="5589240"/>
            <a:ext cx="495641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CONQUÊTE ET AUTRES ETABLISSEMENTS</a:t>
            </a:r>
          </a:p>
          <a:p>
            <a:endParaRPr lang="fr-FR" sz="1000" dirty="0"/>
          </a:p>
          <a:p>
            <a:r>
              <a:rPr lang="fr-F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Notre client détient-il d’autres univers auprès de la concurrence ?  </a:t>
            </a:r>
          </a:p>
          <a:p>
            <a:r>
              <a:rPr lang="fr-F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Lesquels sont-ils? </a:t>
            </a:r>
          </a:p>
          <a:p>
            <a:r>
              <a:rPr lang="fr-F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Que représentent-ils par rapport à chez nous?</a:t>
            </a:r>
          </a:p>
          <a:p>
            <a:endParaRPr lang="fr-FR" sz="1000" dirty="0" smtClean="0"/>
          </a:p>
        </p:txBody>
      </p:sp>
      <p:pic>
        <p:nvPicPr>
          <p:cNvPr id="1026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6" t="8848" r="33115" b="73899"/>
          <a:stretch/>
        </p:blipFill>
        <p:spPr bwMode="auto">
          <a:xfrm>
            <a:off x="5889713" y="2633583"/>
            <a:ext cx="1061049" cy="116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3" t="11498" r="76105" b="74334"/>
          <a:stretch/>
        </p:blipFill>
        <p:spPr bwMode="auto">
          <a:xfrm>
            <a:off x="4180996" y="2692300"/>
            <a:ext cx="854015" cy="9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80" t="10689" r="13160" b="75014"/>
          <a:stretch/>
        </p:blipFill>
        <p:spPr bwMode="auto">
          <a:xfrm>
            <a:off x="2185034" y="2672657"/>
            <a:ext cx="885499" cy="96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47" t="29717" r="11022" b="54530"/>
          <a:stretch/>
        </p:blipFill>
        <p:spPr bwMode="auto">
          <a:xfrm>
            <a:off x="119054" y="2651759"/>
            <a:ext cx="1293963" cy="105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2" t="32056" r="72790" b="54529"/>
          <a:stretch/>
        </p:blipFill>
        <p:spPr bwMode="auto">
          <a:xfrm>
            <a:off x="7607765" y="2762688"/>
            <a:ext cx="1188833" cy="90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-7795" y="2166885"/>
            <a:ext cx="1627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B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ANCARISATION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619673" y="2174527"/>
            <a:ext cx="2016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E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PARGNE LIQUIDE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580112" y="2175100"/>
            <a:ext cx="1680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C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REDITS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260364" y="2176512"/>
            <a:ext cx="1883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A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SSURANCE IARD &amp; PREV.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3635896" y="2154582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EPARGNE DE </a:t>
            </a:r>
            <a:r>
              <a:rPr lang="fr-FR" sz="1200" b="1" dirty="0" smtClean="0">
                <a:solidFill>
                  <a:srgbClr val="C00000"/>
                </a:solidFill>
              </a:rPr>
              <a:t>P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LACEMENT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-108520" y="2584519"/>
            <a:ext cx="92525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-7796" y="3933056"/>
            <a:ext cx="15476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/>
              <a:t>Carte active </a:t>
            </a:r>
            <a:r>
              <a:rPr lang="fr-FR" sz="1100" dirty="0" smtClean="0"/>
              <a:t>: moyenne mensuelle </a:t>
            </a:r>
            <a:r>
              <a:rPr lang="fr-FR" sz="1100" b="1" dirty="0" smtClean="0"/>
              <a:t>≥ 5 opérations CB débitrices </a:t>
            </a:r>
            <a:r>
              <a:rPr lang="fr-FR" sz="1100" dirty="0" smtClean="0"/>
              <a:t>sur les 3 derniers mois ou depuis l’arrivée du client. 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835696" y="3789040"/>
            <a:ext cx="154766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/>
              <a:t>Livret A, Livret B, LDD, Livret 10/12, Livret Jeune, CEL</a:t>
            </a:r>
            <a:r>
              <a:rPr lang="fr-FR" sz="1100" dirty="0" smtClean="0"/>
              <a:t> mini 100 € sur le total des produits de la famille ou abonnement (mini 10€/mois ou mini 30 €/trimestre)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843327" y="3933056"/>
            <a:ext cx="15476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/>
              <a:t>PEL, </a:t>
            </a:r>
            <a:r>
              <a:rPr lang="fr-FR" sz="1100" b="1" dirty="0" err="1" smtClean="0"/>
              <a:t>Quadreto</a:t>
            </a:r>
            <a:r>
              <a:rPr lang="fr-FR" sz="1100" b="1" dirty="0" smtClean="0"/>
              <a:t>, PEP, CAT, SLR, Assurance-vie </a:t>
            </a:r>
            <a:r>
              <a:rPr lang="fr-FR" sz="1100" dirty="0" smtClean="0"/>
              <a:t>(mini 1000 € ou abonnement : mini 30 €/mois ou 90 €/trimestre)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713454" y="3933056"/>
            <a:ext cx="15476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/>
              <a:t>Crédit conso</a:t>
            </a:r>
            <a:r>
              <a:rPr lang="fr-FR" sz="1100" dirty="0" smtClean="0"/>
              <a:t>, réserve </a:t>
            </a:r>
            <a:r>
              <a:rPr lang="fr-FR" sz="1100" b="1" dirty="0" smtClean="0"/>
              <a:t>IZICARTE</a:t>
            </a:r>
            <a:r>
              <a:rPr lang="fr-FR" sz="1100" dirty="0" smtClean="0"/>
              <a:t> (avec réserve utilisée au moins 1 fois sur les 12 derniers mois), </a:t>
            </a:r>
            <a:r>
              <a:rPr lang="fr-FR" sz="1100" b="1" dirty="0" smtClean="0"/>
              <a:t>crédit immobilier</a:t>
            </a:r>
            <a:r>
              <a:rPr lang="fr-FR" sz="1100" dirty="0" smtClean="0"/>
              <a:t>.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7457000" y="4005064"/>
            <a:ext cx="1547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/>
              <a:t>Auto, MRH, Santé, GAV, ESO, </a:t>
            </a:r>
            <a:r>
              <a:rPr lang="fr-FR" sz="1100" b="1" dirty="0" err="1" smtClean="0"/>
              <a:t>Sécur’Obsèques</a:t>
            </a:r>
            <a:r>
              <a:rPr lang="fr-FR" sz="1100" b="1" dirty="0" smtClean="0"/>
              <a:t>, Assistance Vie, GF, SF, PDL</a:t>
            </a:r>
          </a:p>
        </p:txBody>
      </p:sp>
      <p:cxnSp>
        <p:nvCxnSpPr>
          <p:cNvPr id="50" name="Connecteur droit 49"/>
          <p:cNvCxnSpPr/>
          <p:nvPr/>
        </p:nvCxnSpPr>
        <p:spPr>
          <a:xfrm>
            <a:off x="1619672" y="1415623"/>
            <a:ext cx="0" cy="39575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3635896" y="1439863"/>
            <a:ext cx="0" cy="39333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5580112" y="1439863"/>
            <a:ext cx="0" cy="39333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H="1">
            <a:off x="7261118" y="1415623"/>
            <a:ext cx="6532" cy="39575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Letter B ic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56" y="1487631"/>
            <a:ext cx="557360" cy="55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etter E ico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48" y="1498662"/>
            <a:ext cx="557360" cy="55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etter P icon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1501691"/>
            <a:ext cx="557360" cy="55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etter C icon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225" y="1516539"/>
            <a:ext cx="557360" cy="55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Letter A icon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852" y="1498662"/>
            <a:ext cx="557360" cy="55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6437" y="2672658"/>
            <a:ext cx="1499003" cy="25876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Que </a:t>
            </a:r>
            <a:r>
              <a:rPr lang="fr-FR" sz="1100" dirty="0"/>
              <a:t>pensez-vous </a:t>
            </a:r>
            <a:endParaRPr lang="fr-FR" sz="1100" dirty="0" smtClean="0"/>
          </a:p>
          <a:p>
            <a:pPr algn="ctr"/>
            <a:r>
              <a:rPr lang="fr-FR" sz="1100" dirty="0" smtClean="0"/>
              <a:t>de </a:t>
            </a:r>
            <a:r>
              <a:rPr lang="fr-FR" sz="1100" dirty="0"/>
              <a:t>nous confier votre salaire, en bénéficiant d’avantages que vous n’avez pas </a:t>
            </a:r>
            <a:endParaRPr lang="fr-FR" sz="1100" dirty="0" smtClean="0"/>
          </a:p>
          <a:p>
            <a:pPr algn="ctr"/>
            <a:r>
              <a:rPr lang="fr-FR" sz="1100" dirty="0" smtClean="0"/>
              <a:t>aujourd’hui ? »</a:t>
            </a:r>
            <a:endParaRPr lang="fr-FR" sz="11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9" name="Ellipse 48"/>
          <p:cNvSpPr/>
          <p:nvPr/>
        </p:nvSpPr>
        <p:spPr>
          <a:xfrm>
            <a:off x="-814855" y="5097637"/>
            <a:ext cx="2604421" cy="2106589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Picture 2" descr="Spase Outline Icons Set Colorful. Vector illustration Banque d'images - 46552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9" t="51486" r="13713" b="32464"/>
          <a:stretch/>
        </p:blipFill>
        <p:spPr bwMode="auto">
          <a:xfrm>
            <a:off x="417750" y="5468150"/>
            <a:ext cx="776377" cy="10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ousperfect.com/wp-content/uploads/2018/01/fleche-rouge.pn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5137">
            <a:off x="1127611" y="5443782"/>
            <a:ext cx="1162996" cy="8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884357" y="2672658"/>
            <a:ext cx="1499003" cy="25876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Comment </a:t>
            </a:r>
            <a:r>
              <a:rPr lang="fr-FR" sz="1100" dirty="0"/>
              <a:t>envisagez-vous vos placement à court, moyen, long </a:t>
            </a:r>
            <a:r>
              <a:rPr lang="fr-FR" sz="1100" dirty="0" smtClean="0"/>
              <a:t>terme ? »</a:t>
            </a:r>
            <a:endParaRPr lang="fr-FR" sz="1100" dirty="0"/>
          </a:p>
          <a:p>
            <a:pPr algn="ctr"/>
            <a:endParaRPr lang="fr-FR" sz="1100" dirty="0"/>
          </a:p>
          <a:p>
            <a:pPr algn="ctr"/>
            <a:r>
              <a:rPr lang="fr-FR" sz="1100" dirty="0" smtClean="0"/>
              <a:t>« Qu’attendez-vous de votre épargne? »</a:t>
            </a:r>
            <a:endParaRPr lang="fr-FR" sz="1100" dirty="0"/>
          </a:p>
        </p:txBody>
      </p:sp>
      <p:sp>
        <p:nvSpPr>
          <p:cNvPr id="38" name="Rectangle 37"/>
          <p:cNvSpPr/>
          <p:nvPr/>
        </p:nvSpPr>
        <p:spPr>
          <a:xfrm>
            <a:off x="3843327" y="2694379"/>
            <a:ext cx="1499003" cy="25659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Que </a:t>
            </a:r>
            <a:r>
              <a:rPr lang="fr-FR" sz="1100" dirty="0"/>
              <a:t>pensez-vous de doubler la rémunération de votre épargne </a:t>
            </a:r>
            <a:r>
              <a:rPr lang="fr-FR" sz="1100" dirty="0" smtClean="0"/>
              <a:t>sans augmenter vos impôts ? »</a:t>
            </a:r>
            <a:endParaRPr lang="fr-FR" sz="1100" dirty="0"/>
          </a:p>
        </p:txBody>
      </p:sp>
      <p:sp>
        <p:nvSpPr>
          <p:cNvPr id="41" name="Rectangle 40"/>
          <p:cNvSpPr/>
          <p:nvPr/>
        </p:nvSpPr>
        <p:spPr>
          <a:xfrm>
            <a:off x="5670735" y="2692300"/>
            <a:ext cx="1499003" cy="25680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Que </a:t>
            </a:r>
            <a:r>
              <a:rPr lang="fr-FR" sz="1100" dirty="0"/>
              <a:t>pensez-vous de bénéficier d’un capital pour réaliser vos projets, sans augmenter vos dépenses </a:t>
            </a:r>
            <a:r>
              <a:rPr lang="fr-FR" sz="1100" dirty="0" smtClean="0"/>
              <a:t>mensuelles ? »</a:t>
            </a:r>
            <a:endParaRPr lang="fr-FR" sz="1100" dirty="0"/>
          </a:p>
        </p:txBody>
      </p:sp>
      <p:sp>
        <p:nvSpPr>
          <p:cNvPr id="45" name="Rectangle 44"/>
          <p:cNvSpPr/>
          <p:nvPr/>
        </p:nvSpPr>
        <p:spPr>
          <a:xfrm>
            <a:off x="7481330" y="2707306"/>
            <a:ext cx="1499003" cy="2553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Vous </a:t>
            </a:r>
            <a:r>
              <a:rPr lang="fr-FR" sz="1100" dirty="0"/>
              <a:t>faites confiance à la Caisse d’Epargne pour vos comptes et </a:t>
            </a:r>
            <a:r>
              <a:rPr lang="fr-FR" sz="1100" dirty="0" smtClean="0"/>
              <a:t>vos placements</a:t>
            </a:r>
            <a:r>
              <a:rPr lang="fr-FR" sz="1100" dirty="0"/>
              <a:t>, </a:t>
            </a:r>
            <a:r>
              <a:rPr lang="fr-FR" sz="1100" dirty="0" smtClean="0"/>
              <a:t>quelle est votre principale motivation en terme d’assurance ? »</a:t>
            </a:r>
          </a:p>
          <a:p>
            <a:pPr algn="ctr"/>
            <a:endParaRPr lang="fr-FR" sz="1100" dirty="0"/>
          </a:p>
        </p:txBody>
      </p:sp>
      <p:sp>
        <p:nvSpPr>
          <p:cNvPr id="46" name="Rectangle 45"/>
          <p:cNvSpPr/>
          <p:nvPr/>
        </p:nvSpPr>
        <p:spPr>
          <a:xfrm>
            <a:off x="2321031" y="5893409"/>
            <a:ext cx="6659302" cy="8192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De </a:t>
            </a:r>
            <a:r>
              <a:rPr lang="fr-FR" sz="1100" dirty="0"/>
              <a:t>quelle manière avez-vous organisé votre épargne par </a:t>
            </a:r>
            <a:r>
              <a:rPr lang="fr-FR" sz="1100" dirty="0" smtClean="0"/>
              <a:t>ailleurs ? »</a:t>
            </a:r>
            <a:endParaRPr lang="fr-FR" sz="1100" dirty="0"/>
          </a:p>
        </p:txBody>
      </p:sp>
      <p:sp>
        <p:nvSpPr>
          <p:cNvPr id="47" name="Rectangle 46"/>
          <p:cNvSpPr/>
          <p:nvPr/>
        </p:nvSpPr>
        <p:spPr>
          <a:xfrm>
            <a:off x="6204560" y="332656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/>
              <a:t>Quelques idées de questions à poser au client, lors de l’entretien de découverte…</a:t>
            </a:r>
            <a:endParaRPr lang="fr-FR" sz="1600" dirty="0"/>
          </a:p>
        </p:txBody>
      </p:sp>
      <p:pic>
        <p:nvPicPr>
          <p:cNvPr id="48" name="Picture 2" descr="Idea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25" y="28527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58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 animBg="1"/>
      <p:bldP spid="38" grpId="0" animBg="1"/>
      <p:bldP spid="41" grpId="0" animBg="1"/>
      <p:bldP spid="45" grpId="0" animBg="1"/>
      <p:bldP spid="46" grpId="0" animBg="1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036499033"/>
              </p:ext>
            </p:extLst>
          </p:nvPr>
        </p:nvGraphicFramePr>
        <p:xfrm>
          <a:off x="183198" y="1268760"/>
          <a:ext cx="878129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9848"/>
            <a:ext cx="7650456" cy="1938992"/>
          </a:xfrm>
        </p:spPr>
        <p:txBody>
          <a:bodyPr/>
          <a:lstStyle/>
          <a:p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dirty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traduisent les univers ?</a:t>
            </a: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>
          <a:xfrm>
            <a:off x="-1404664" y="6370295"/>
            <a:ext cx="900000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3090" name="Picture 18" descr="M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15" y="1947978"/>
            <a:ext cx="968820" cy="96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Bo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03466"/>
            <a:ext cx="914152" cy="91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Gir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71" y="1947978"/>
            <a:ext cx="969640" cy="96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Gir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909507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Girl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918792"/>
            <a:ext cx="1006152" cy="100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81596" y="6165304"/>
            <a:ext cx="8069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Notre fonds de commerce : chaque relation client est à développer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170930" y="4528034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Peu d’épargne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P</a:t>
            </a:r>
            <a:r>
              <a:rPr lang="fr-FR" sz="1100" dirty="0" smtClean="0"/>
              <a:t>as générateur de PNB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err="1" smtClean="0"/>
              <a:t>ll</a:t>
            </a:r>
            <a:r>
              <a:rPr lang="fr-FR" sz="1100" dirty="0" smtClean="0"/>
              <a:t> est pourtant</a:t>
            </a:r>
            <a:r>
              <a:rPr lang="fr-FR" sz="1100" b="1" dirty="0" smtClean="0"/>
              <a:t> notre client de demain</a:t>
            </a:r>
            <a:r>
              <a:rPr lang="fr-FR" sz="1100" dirty="0"/>
              <a:t>.</a:t>
            </a:r>
            <a:endParaRPr lang="fr-FR" sz="1100" b="1" dirty="0" smtClean="0"/>
          </a:p>
        </p:txBody>
      </p:sp>
      <p:sp>
        <p:nvSpPr>
          <p:cNvPr id="42" name="ZoneTexte 41"/>
          <p:cNvSpPr txBox="1"/>
          <p:nvPr/>
        </p:nvSpPr>
        <p:spPr>
          <a:xfrm>
            <a:off x="1968540" y="4277828"/>
            <a:ext cx="16900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N</a:t>
            </a:r>
            <a:r>
              <a:rPr lang="fr-FR" sz="1100" dirty="0" smtClean="0"/>
              <a:t>’a pas encore de flux,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Déjà bancarisé dans un autre établissement.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Peu fidèle, possibilité de le récupérer à la concurrence.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 smtClean="0"/>
              <a:t>Il est notre PNB de demain.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3722263" y="4205394"/>
            <a:ext cx="16994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Ses flux domiciliés dans notre établissement.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Peu fidèle, exigeant, sensible aux attentions </a:t>
            </a:r>
            <a:endParaRPr lang="fr-FR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 smtClean="0"/>
              <a:t>A considérer comme un client à part entière</a:t>
            </a:r>
            <a:r>
              <a:rPr lang="fr-FR" sz="1100" dirty="0" smtClean="0"/>
              <a:t> afin de pouvoir </a:t>
            </a:r>
            <a:r>
              <a:rPr lang="fr-FR" sz="1100" b="1" dirty="0" smtClean="0"/>
              <a:t>le conserver en tant que BP</a:t>
            </a:r>
            <a:r>
              <a:rPr lang="fr-FR" sz="1100" dirty="0" smtClean="0"/>
              <a:t>. 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5499288" y="4167605"/>
            <a:ext cx="169947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Nous sommes sa 2</a:t>
            </a:r>
            <a:r>
              <a:rPr lang="fr-FR" sz="1100" baseline="30000" dirty="0" smtClean="0"/>
              <a:t>ème</a:t>
            </a:r>
            <a:r>
              <a:rPr lang="fr-FR" sz="1100" dirty="0" smtClean="0"/>
              <a:t> banque, </a:t>
            </a:r>
            <a:r>
              <a:rPr lang="fr-FR" sz="1100" b="1" dirty="0" smtClean="0"/>
              <a:t>son potentiel n’est pas exploité </a:t>
            </a:r>
            <a:r>
              <a:rPr lang="fr-FR" sz="1100" dirty="0" smtClean="0"/>
              <a:t>: ses avoirs à la concurrence sont souvent importants</a:t>
            </a:r>
            <a:r>
              <a:rPr lang="fr-FR" sz="1100" b="1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/>
              <a:t>Nécessite une approche plus directe, </a:t>
            </a:r>
            <a:r>
              <a:rPr lang="fr-FR" sz="1100" dirty="0" smtClean="0"/>
              <a:t>l’intéresser </a:t>
            </a:r>
            <a:r>
              <a:rPr lang="fr-FR" sz="1100" dirty="0"/>
              <a:t>par quelque chose qu’il n’aurait pas ailleurs</a:t>
            </a:r>
            <a:r>
              <a:rPr lang="fr-FR" sz="1100" dirty="0" smtClean="0"/>
              <a:t>.</a:t>
            </a:r>
            <a:endParaRPr lang="fr-FR" sz="1100" dirty="0"/>
          </a:p>
        </p:txBody>
      </p:sp>
      <p:sp>
        <p:nvSpPr>
          <p:cNvPr id="45" name="ZoneTexte 44"/>
          <p:cNvSpPr txBox="1"/>
          <p:nvPr/>
        </p:nvSpPr>
        <p:spPr>
          <a:xfrm>
            <a:off x="7257762" y="4437112"/>
            <a:ext cx="169947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Nous sommes la banque principale de ce client.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C’est celui qui nous </a:t>
            </a:r>
            <a:r>
              <a:rPr lang="fr-FR" sz="1100" b="1" dirty="0" smtClean="0"/>
              <a:t>génère le plus de PNB</a:t>
            </a:r>
            <a:r>
              <a:rPr lang="fr-FR" sz="11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 </a:t>
            </a:r>
            <a:r>
              <a:rPr lang="fr-FR" sz="1100" b="1" dirty="0" smtClean="0"/>
              <a:t>Les liens commerciaux sont à confirmer et à renforcer</a:t>
            </a:r>
            <a:r>
              <a:rPr lang="fr-FR" sz="1100" dirty="0" smtClean="0"/>
              <a:t>.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9512" y="4132961"/>
            <a:ext cx="1697686" cy="17443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De quelle manière envisagez-vous </a:t>
            </a:r>
            <a:r>
              <a:rPr lang="fr-FR" sz="1100" dirty="0"/>
              <a:t>de préparer l’avenir de vos </a:t>
            </a:r>
            <a:r>
              <a:rPr lang="fr-FR" sz="1100" dirty="0" smtClean="0"/>
              <a:t>enfants ? »</a:t>
            </a:r>
            <a:endParaRPr lang="fr-FR" sz="1100" dirty="0"/>
          </a:p>
        </p:txBody>
      </p:sp>
      <p:sp>
        <p:nvSpPr>
          <p:cNvPr id="24" name="Rectangle 23"/>
          <p:cNvSpPr/>
          <p:nvPr/>
        </p:nvSpPr>
        <p:spPr>
          <a:xfrm>
            <a:off x="1968540" y="4132961"/>
            <a:ext cx="1697686" cy="17443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Que pensez-vous de sécuriser l’argent de poche que vous donnez à votre enfant ? »</a:t>
            </a:r>
            <a:endParaRPr lang="fr-FR" sz="1100" dirty="0"/>
          </a:p>
        </p:txBody>
      </p:sp>
      <p:sp>
        <p:nvSpPr>
          <p:cNvPr id="25" name="Rectangle 24"/>
          <p:cNvSpPr/>
          <p:nvPr/>
        </p:nvSpPr>
        <p:spPr>
          <a:xfrm>
            <a:off x="3724051" y="4132961"/>
            <a:ext cx="1697686" cy="17443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« </a:t>
            </a:r>
            <a:r>
              <a:rPr lang="fr-FR" sz="1100" dirty="0"/>
              <a:t>D</a:t>
            </a:r>
            <a:r>
              <a:rPr lang="fr-FR" sz="1100" dirty="0" smtClean="0"/>
              <a:t>e quelle manière avez-vous prévu le financement des études de votre </a:t>
            </a:r>
          </a:p>
          <a:p>
            <a:pPr algn="ctr"/>
            <a:r>
              <a:rPr lang="fr-FR" sz="1100" dirty="0" smtClean="0"/>
              <a:t>enfant ? » </a:t>
            </a:r>
            <a:endParaRPr lang="fr-FR" sz="1100" dirty="0"/>
          </a:p>
        </p:txBody>
      </p:sp>
      <p:sp>
        <p:nvSpPr>
          <p:cNvPr id="26" name="Rectangle 25"/>
          <p:cNvSpPr/>
          <p:nvPr/>
        </p:nvSpPr>
        <p:spPr>
          <a:xfrm>
            <a:off x="5501076" y="4132961"/>
            <a:ext cx="1697686" cy="17443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« Que diriez-vous si je vous proposais de racheter votre crédit immobilier à (-) de 1% ? »</a:t>
            </a:r>
          </a:p>
          <a:p>
            <a:pPr algn="ctr"/>
            <a:endParaRPr lang="fr-FR" sz="1050" dirty="0" smtClean="0"/>
          </a:p>
          <a:p>
            <a:pPr algn="ctr"/>
            <a:r>
              <a:rPr lang="fr-FR" sz="1050" dirty="0" smtClean="0"/>
              <a:t>Ou </a:t>
            </a:r>
          </a:p>
          <a:p>
            <a:pPr algn="ctr"/>
            <a:endParaRPr lang="fr-FR" sz="1050" dirty="0" smtClean="0"/>
          </a:p>
          <a:p>
            <a:pPr algn="ctr"/>
            <a:r>
              <a:rPr lang="fr-FR" sz="1050" dirty="0" smtClean="0"/>
              <a:t>« Que pensez-vous de réduire la durée de votre crédit immobilier actuel sans augmenter vos mensualités? »</a:t>
            </a:r>
            <a:endParaRPr lang="fr-FR" sz="1050" dirty="0"/>
          </a:p>
        </p:txBody>
      </p:sp>
      <p:sp>
        <p:nvSpPr>
          <p:cNvPr id="27" name="Rectangle 26"/>
          <p:cNvSpPr/>
          <p:nvPr/>
        </p:nvSpPr>
        <p:spPr>
          <a:xfrm>
            <a:off x="7259550" y="4132962"/>
            <a:ext cx="1697686" cy="17443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dirty="0" smtClean="0"/>
              <a:t>« Que pensez-vous de valoriser votre patrimoine tout en réduisant vos impôts? »</a:t>
            </a:r>
            <a:endParaRPr lang="fr-FR" sz="1050" dirty="0"/>
          </a:p>
        </p:txBody>
      </p:sp>
      <p:sp>
        <p:nvSpPr>
          <p:cNvPr id="8" name="Rectangle 7"/>
          <p:cNvSpPr/>
          <p:nvPr/>
        </p:nvSpPr>
        <p:spPr>
          <a:xfrm>
            <a:off x="6204560" y="332656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/>
              <a:t>Quelques idées de questions à poser au </a:t>
            </a:r>
            <a:r>
              <a:rPr lang="fr-FR" sz="1600" dirty="0"/>
              <a:t>client pour le faire </a:t>
            </a:r>
            <a:r>
              <a:rPr lang="fr-FR" sz="1600" dirty="0" smtClean="0"/>
              <a:t>venir…</a:t>
            </a:r>
            <a:endParaRPr lang="fr-FR" sz="1600" dirty="0"/>
          </a:p>
        </p:txBody>
      </p:sp>
      <p:pic>
        <p:nvPicPr>
          <p:cNvPr id="11266" name="Picture 2" descr="Ide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25" y="28527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70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115616" y="332656"/>
            <a:ext cx="3816424" cy="646331"/>
          </a:xfrm>
        </p:spPr>
        <p:txBody>
          <a:bodyPr/>
          <a:lstStyle/>
          <a:p>
            <a:r>
              <a:rPr lang="fr-FR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ù trouver les infos sur la synthèse ?</a:t>
            </a:r>
            <a:endParaRPr lang="fr-FR" sz="16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0998" y="1628800"/>
            <a:ext cx="1898538" cy="1440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0" y="2996952"/>
            <a:ext cx="50668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3923928" y="2348880"/>
            <a:ext cx="2448272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179512" y="3068960"/>
            <a:ext cx="5187660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81174" y="3933056"/>
            <a:ext cx="44167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58467" y="2682361"/>
            <a:ext cx="2362647" cy="1173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2" t="6829" r="18095" b="9647"/>
          <a:stretch/>
        </p:blipFill>
        <p:spPr bwMode="auto">
          <a:xfrm>
            <a:off x="224438" y="1233214"/>
            <a:ext cx="8548779" cy="511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224438" y="5517232"/>
            <a:ext cx="3411458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332882" y="4365104"/>
            <a:ext cx="4239118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26" name="ZoneTexte 25"/>
          <p:cNvSpPr txBox="1"/>
          <p:nvPr/>
        </p:nvSpPr>
        <p:spPr>
          <a:xfrm>
            <a:off x="224438" y="3501008"/>
            <a:ext cx="405952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4103948" y="2831998"/>
            <a:ext cx="2124236" cy="5249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28" name="ZoneTexte 27"/>
          <p:cNvSpPr txBox="1"/>
          <p:nvPr/>
        </p:nvSpPr>
        <p:spPr>
          <a:xfrm>
            <a:off x="250869" y="2348881"/>
            <a:ext cx="2038667" cy="10691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fr-FR" sz="7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5478150" y="2091735"/>
            <a:ext cx="678026" cy="257145"/>
          </a:xfrm>
          <a:prstGeom prst="rect">
            <a:avLst/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en arc 6"/>
          <p:cNvCxnSpPr>
            <a:stCxn id="4" idx="0"/>
          </p:cNvCxnSpPr>
          <p:nvPr/>
        </p:nvCxnSpPr>
        <p:spPr>
          <a:xfrm rot="5400000" flipH="1" flipV="1">
            <a:off x="5969233" y="1704217"/>
            <a:ext cx="235448" cy="53958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563740" y="2290161"/>
            <a:ext cx="1184871" cy="257145"/>
          </a:xfrm>
          <a:prstGeom prst="rect">
            <a:avLst/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en arc 39"/>
          <p:cNvCxnSpPr>
            <a:stCxn id="38" idx="0"/>
            <a:endCxn id="39" idx="1"/>
          </p:cNvCxnSpPr>
          <p:nvPr/>
        </p:nvCxnSpPr>
        <p:spPr>
          <a:xfrm rot="5400000" flipH="1" flipV="1">
            <a:off x="4929021" y="2138399"/>
            <a:ext cx="354383" cy="91505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79512" y="1177334"/>
            <a:ext cx="3924436" cy="534800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4103948" y="3441044"/>
            <a:ext cx="4941516" cy="534800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4103948" y="1177334"/>
            <a:ext cx="4941516" cy="67858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6356752" y="1364149"/>
            <a:ext cx="2025578" cy="9842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Segmentation Relationnelle à croiser avec la segmentation activation</a:t>
            </a:r>
            <a:endParaRPr lang="fr-FR" sz="1400" dirty="0"/>
          </a:p>
        </p:txBody>
      </p:sp>
      <p:sp>
        <p:nvSpPr>
          <p:cNvPr id="32" name="Rectangle 31"/>
          <p:cNvSpPr/>
          <p:nvPr/>
        </p:nvSpPr>
        <p:spPr>
          <a:xfrm>
            <a:off x="1760553" y="1785585"/>
            <a:ext cx="2025578" cy="4474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Segmentation Activation</a:t>
            </a:r>
            <a:endParaRPr lang="fr-FR" sz="1400" dirty="0"/>
          </a:p>
        </p:txBody>
      </p:sp>
      <p:sp>
        <p:nvSpPr>
          <p:cNvPr id="33" name="Rectangle 32"/>
          <p:cNvSpPr/>
          <p:nvPr/>
        </p:nvSpPr>
        <p:spPr>
          <a:xfrm>
            <a:off x="4103948" y="2291790"/>
            <a:ext cx="1002264" cy="257145"/>
          </a:xfrm>
          <a:prstGeom prst="rect">
            <a:avLst/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en arc 33"/>
          <p:cNvCxnSpPr>
            <a:stCxn id="33" idx="0"/>
            <a:endCxn id="32" idx="3"/>
          </p:cNvCxnSpPr>
          <p:nvPr/>
        </p:nvCxnSpPr>
        <p:spPr>
          <a:xfrm rot="16200000" flipV="1">
            <a:off x="4054377" y="1741086"/>
            <a:ext cx="282459" cy="81894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635896" y="2773117"/>
            <a:ext cx="2025578" cy="7979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Univers de détention : en majuscule les univers que le client détient déjà. </a:t>
            </a:r>
            <a:endParaRPr lang="fr-FR" sz="1400" dirty="0"/>
          </a:p>
        </p:txBody>
      </p:sp>
      <p:sp>
        <p:nvSpPr>
          <p:cNvPr id="29" name="Rectangle 28"/>
          <p:cNvSpPr/>
          <p:nvPr/>
        </p:nvSpPr>
        <p:spPr>
          <a:xfrm>
            <a:off x="1000724" y="3843770"/>
            <a:ext cx="2506955" cy="13701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 smtClean="0"/>
          </a:p>
          <a:p>
            <a:pPr algn="ctr"/>
            <a:endParaRPr lang="fr-FR" sz="1400" dirty="0" smtClean="0"/>
          </a:p>
          <a:p>
            <a:pPr algn="ctr"/>
            <a:r>
              <a:rPr lang="fr-FR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rappel: </a:t>
            </a:r>
          </a:p>
          <a:p>
            <a:pPr algn="ctr"/>
            <a:r>
              <a:rPr lang="fr-FR" sz="1400" dirty="0" smtClean="0"/>
              <a:t>Actualisation mensuelle de l’évolution des activations.</a:t>
            </a:r>
            <a:endParaRPr lang="fr-FR" sz="1400" dirty="0"/>
          </a:p>
        </p:txBody>
      </p:sp>
      <p:pic>
        <p:nvPicPr>
          <p:cNvPr id="1026" name="Picture 2" descr="In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29" y="3925488"/>
            <a:ext cx="526124" cy="52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9" grpId="0" animBg="1"/>
      <p:bldP spid="35" grpId="0" animBg="1"/>
      <p:bldP spid="45" grpId="0" animBg="1"/>
      <p:bldP spid="46" grpId="0" animBg="1"/>
      <p:bldP spid="3" grpId="0" animBg="1"/>
      <p:bldP spid="3" grpId="1" animBg="1"/>
      <p:bldP spid="32" grpId="0" animBg="1"/>
      <p:bldP spid="32" grpId="1" animBg="1"/>
      <p:bldP spid="33" grpId="0" animBg="1"/>
      <p:bldP spid="33" grpId="1" animBg="1"/>
      <p:bldP spid="3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827584" y="2959448"/>
            <a:ext cx="460851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croisement DES MARCHES PART/PRO/GP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leviers de réussite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0" y="4928939"/>
            <a:ext cx="9144000" cy="19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39552" y="1721011"/>
            <a:ext cx="4392488" cy="184219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29829"/>
            <a:ext cx="7650456" cy="3046988"/>
          </a:xfrm>
        </p:spPr>
        <p:txBody>
          <a:bodyPr/>
          <a:lstStyle/>
          <a:p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CROISEMENT DES MARCHES PART/PRO/GP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altLang="fr-FR" sz="16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passerelles qui permettent à notre client de profiter des expertises croisées (Pro, GP)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4100" name="Picture 4" descr="do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680" y="90872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717104" y="2570880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Votre client particulier est médecin. </a:t>
            </a:r>
          </a:p>
        </p:txBody>
      </p:sp>
      <p:pic>
        <p:nvPicPr>
          <p:cNvPr id="4102" name="Picture 6" descr="H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3880" y="21496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3039603" y="2591217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Ses placements représentent + de 150 K€. </a:t>
            </a:r>
          </a:p>
        </p:txBody>
      </p:sp>
      <p:pic>
        <p:nvPicPr>
          <p:cNvPr id="4104" name="Picture 8" descr="Old Folks Cou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487" y="18448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6372200" y="2553621"/>
            <a:ext cx="20882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Avec la </a:t>
            </a:r>
            <a:r>
              <a:rPr lang="fr-FR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gestion privée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nous apportons une solution à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l’ensemble des besoins patrimoniaux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 notre client</a:t>
            </a:r>
          </a:p>
        </p:txBody>
      </p:sp>
      <p:pic>
        <p:nvPicPr>
          <p:cNvPr id="25" name="Picture 4" descr="Right drawn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3636">
            <a:off x="2968088" y="3727159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Right drawn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52178">
            <a:off x="1035945" y="3497941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ight drawn 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7396">
            <a:off x="5007845" y="2279067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899592" y="4941168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Nous gérons sa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banque au quotidien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ses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placements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ses assurances. </a:t>
            </a:r>
          </a:p>
        </p:txBody>
      </p:sp>
      <p:pic>
        <p:nvPicPr>
          <p:cNvPr id="4108" name="Picture 12" descr="Debit car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88" y="514156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31"/>
          <p:cNvSpPr txBox="1"/>
          <p:nvPr/>
        </p:nvSpPr>
        <p:spPr>
          <a:xfrm>
            <a:off x="4139952" y="5013176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Grâce au </a:t>
            </a:r>
            <a:r>
              <a:rPr lang="fr-FR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conseiller pro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le cabinet médical est financé via un </a:t>
            </a: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crédit professionnel. </a:t>
            </a:r>
          </a:p>
        </p:txBody>
      </p:sp>
      <p:pic>
        <p:nvPicPr>
          <p:cNvPr id="4110" name="Picture 14" descr="Hou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352" y="522285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Espace réservé du numéro de diapositive 1"/>
          <p:cNvSpPr txBox="1">
            <a:spLocks/>
          </p:cNvSpPr>
          <p:nvPr/>
        </p:nvSpPr>
        <p:spPr>
          <a:xfrm>
            <a:off x="7212319" y="6368875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6" name="Ellipse 35"/>
          <p:cNvSpPr/>
          <p:nvPr/>
        </p:nvSpPr>
        <p:spPr>
          <a:xfrm>
            <a:off x="6094414" y="3959881"/>
            <a:ext cx="2783104" cy="2106589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6917072" y="4260940"/>
            <a:ext cx="158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Grâce aux RDV binôme, les conseillers continuent à monter en compétence. </a:t>
            </a:r>
          </a:p>
        </p:txBody>
      </p:sp>
      <p:pic>
        <p:nvPicPr>
          <p:cNvPr id="4116" name="Picture 20" descr="Promo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737" y="4566761"/>
            <a:ext cx="969750" cy="96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Doc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88" y="196128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Ha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891" y="196312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1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32" grpId="0"/>
      <p:bldP spid="35" grpId="0"/>
      <p:bldP spid="36" grpId="0" animBg="1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755576" y="3573016"/>
            <a:ext cx="4139952" cy="36004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816424" cy="523220"/>
          </a:xfrm>
        </p:spPr>
        <p:txBody>
          <a:bodyPr/>
          <a:lstStyle/>
          <a:p>
            <a:r>
              <a:rPr lang="fr-FR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953591" y="1700808"/>
            <a:ext cx="6138689" cy="4680520"/>
          </a:xfrm>
        </p:spPr>
        <p:txBody>
          <a:bodyPr>
            <a:normAutofit/>
          </a:bodyPr>
          <a:lstStyle/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fr-FR" sz="18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Segmentation &amp; univers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fr-FR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croisement DES MARCHES PART/PRO/GP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dirty="0">
                <a:latin typeface="Calibri" panose="020F0502020204030204" pitchFamily="34" charset="0"/>
                <a:cs typeface="Calibri" panose="020F0502020204030204" pitchFamily="34" charset="0"/>
              </a:rPr>
              <a:t>Nos leviers de réussite </a:t>
            </a:r>
            <a:r>
              <a:rPr lang="fr-FR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400" b="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"/>
          <a:stretch/>
        </p:blipFill>
        <p:spPr>
          <a:xfrm>
            <a:off x="0" y="4928939"/>
            <a:ext cx="9144000" cy="19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èche droite 6"/>
          <p:cNvSpPr/>
          <p:nvPr/>
        </p:nvSpPr>
        <p:spPr>
          <a:xfrm>
            <a:off x="137524" y="3411265"/>
            <a:ext cx="8928992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1692771"/>
          </a:xfrm>
        </p:spPr>
        <p:txBody>
          <a:bodyPr/>
          <a:lstStyle/>
          <a:p>
            <a:pPr lvl="0"/>
            <a:r>
              <a:rPr lang="fr-FR" sz="20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leviers de réussite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étapes nécessaires à l’approche </a:t>
            </a: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globale pour activer </a:t>
            </a: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03370" y="1335250"/>
            <a:ext cx="7039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déroulé de l’entretien est basé sur la découverte du client, ses projets et ses univers de détention.  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259632" y="1916832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Découverte</a:t>
            </a:r>
          </a:p>
          <a:p>
            <a:pPr algn="ctr"/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J’ouvre au maximum sur les divers univers d’activation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211960" y="4941168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Accord de découverte</a:t>
            </a:r>
          </a:p>
          <a:p>
            <a:pPr algn="ctr"/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verrouille les besoins que le client a exprimé en fonction des différents univers</a:t>
            </a:r>
          </a:p>
          <a:p>
            <a:pPr algn="ctr"/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Proposer un produit à ce moment-là n’est pas opportun.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508104" y="1700808"/>
            <a:ext cx="24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Proposition</a:t>
            </a:r>
          </a:p>
          <a:p>
            <a:pPr algn="ctr"/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liant les besoins du client et en balayant mes univers de détention j’effectue une proposition personnalisée à mon client. </a:t>
            </a:r>
          </a:p>
        </p:txBody>
      </p:sp>
      <p:pic>
        <p:nvPicPr>
          <p:cNvPr id="8194" name="Picture 2" descr="Letter 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68" y="335459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Letter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172" y="336105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Letter 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40" y="334878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Letter 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692" y="335459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Letter 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796" y="336105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Letter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380" y="335459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Letter 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484" y="334774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Letter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588" y="332945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Right drawn arr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91605">
            <a:off x="255333" y="4059877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243068" y="5233263"/>
            <a:ext cx="31047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Préparation de l’entretien </a:t>
            </a:r>
          </a:p>
          <a:p>
            <a:pPr algn="ctr"/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Fiche APE, CRE, approche familiale.</a:t>
            </a: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Détection du segment d’activation et d’équipement.  Ex : client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Dne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il détient l’épargne, je l’oriente vers un autre univers et il devient équipé, sa satisfaction est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sym typeface="Wingdings 3"/>
              </a:rPr>
              <a:t>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et il est me génère + de PNB </a:t>
            </a:r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4" descr="Right drawn arr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69937">
            <a:off x="2598221" y="2656762"/>
            <a:ext cx="703104" cy="70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Right drawn arr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55345" flipH="1">
            <a:off x="4869417" y="2511478"/>
            <a:ext cx="817567" cy="81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Right drawn arr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097">
            <a:off x="3527529" y="3982558"/>
            <a:ext cx="1128189" cy="1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6588224" y="4371781"/>
            <a:ext cx="2458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pPr algn="ctr"/>
            <a:endParaRPr lang="fr-FR" sz="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A ce moment peut être amené le rdv rebond IARD …</a:t>
            </a: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« J’ai pour habitude de voir mes clients une fois par an. »</a:t>
            </a:r>
          </a:p>
          <a:p>
            <a:pPr algn="ctr"/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(Le bilan annuel est un moyen d’éviter la désactivation, par le travail du taux de visite)</a:t>
            </a:r>
          </a:p>
        </p:txBody>
      </p:sp>
      <p:pic>
        <p:nvPicPr>
          <p:cNvPr id="23" name="Picture 4" descr="Right drawn arr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097">
            <a:off x="6816417" y="4035117"/>
            <a:ext cx="590813" cy="5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82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4" grpId="0"/>
      <p:bldP spid="38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5344294" y="2204864"/>
            <a:ext cx="3548185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07504" y="2204864"/>
            <a:ext cx="3024336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650456" cy="1692771"/>
          </a:xfrm>
        </p:spPr>
        <p:txBody>
          <a:bodyPr/>
          <a:lstStyle/>
          <a:p>
            <a:pPr lvl="0"/>
            <a:r>
              <a:rPr lang="fr-FR" sz="20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 leviers de réussite</a:t>
            </a:r>
            <a: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8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0" cap="none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 outils</a:t>
            </a: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cap="none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1800" b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12292" name="Picture 4" descr="Tar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720" y="261256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07504" y="3068960"/>
            <a:ext cx="302433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GERC</a:t>
            </a:r>
          </a:p>
          <a:p>
            <a:pPr algn="ctr"/>
            <a:endParaRPr lang="fr-FR" sz="1200" b="1" dirty="0" smtClean="0"/>
          </a:p>
          <a:p>
            <a:pPr algn="ctr"/>
            <a:endParaRPr lang="fr-FR" sz="1200" b="1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 smtClean="0"/>
              <a:t>53 000 </a:t>
            </a:r>
            <a:r>
              <a:rPr lang="fr-FR" sz="1200" dirty="0" err="1" smtClean="0"/>
              <a:t>BPne</a:t>
            </a:r>
            <a:r>
              <a:rPr lang="fr-FR" sz="1200" dirty="0" smtClean="0"/>
              <a:t> ont actuellement un évènement GERC à traiter, soit 1/3 des clients de ce segment. </a:t>
            </a:r>
          </a:p>
          <a:p>
            <a:endParaRPr lang="fr-FR" sz="8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 smtClean="0"/>
              <a:t>« </a:t>
            </a:r>
            <a:r>
              <a:rPr lang="fr-FR" sz="1200" b="1" dirty="0" err="1" smtClean="0"/>
              <a:t>immo</a:t>
            </a:r>
            <a:r>
              <a:rPr lang="fr-FR" sz="1200" b="1" dirty="0" smtClean="0"/>
              <a:t> 3 mois sans domiciliation </a:t>
            </a:r>
            <a:r>
              <a:rPr lang="fr-FR" sz="1200" dirty="0" smtClean="0"/>
              <a:t>» : Titulaires d’un crédit </a:t>
            </a:r>
            <a:r>
              <a:rPr lang="fr-FR" sz="1200" dirty="0" err="1" smtClean="0"/>
              <a:t>immo</a:t>
            </a:r>
            <a:r>
              <a:rPr lang="fr-FR" sz="1200" dirty="0" smtClean="0"/>
              <a:t> versé en M-3 et non BP/JBP.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/>
              <a:t>Filtrer sa GERC </a:t>
            </a:r>
            <a:r>
              <a:rPr lang="fr-FR" sz="1200" dirty="0" smtClean="0"/>
              <a:t>par segment Activation.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/>
              <a:t>Dans </a:t>
            </a:r>
            <a:r>
              <a:rPr lang="fr-FR" sz="1200" b="1" dirty="0" err="1" smtClean="0"/>
              <a:t>MyGERC</a:t>
            </a:r>
            <a:r>
              <a:rPr lang="fr-FR" sz="1200" dirty="0" smtClean="0"/>
              <a:t>, la volumétrie de clients non équipés pour chaque cible est affichée dans le catalogue et peut orienter un choix de cible.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57634" y="2204864"/>
            <a:ext cx="1962438" cy="44644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Picture 4" descr="Tar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182312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3256994" y="3140968"/>
            <a:ext cx="196307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ORCA</a:t>
            </a:r>
          </a:p>
          <a:p>
            <a:pPr algn="ctr"/>
            <a:endParaRPr lang="fr-FR" sz="1200" b="1" dirty="0" smtClean="0"/>
          </a:p>
          <a:p>
            <a:pPr algn="ctr"/>
            <a:endParaRPr lang="fr-FR" sz="1200" b="1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 smtClean="0"/>
              <a:t>38 000 </a:t>
            </a:r>
            <a:r>
              <a:rPr lang="fr-FR" sz="1200" dirty="0" err="1" smtClean="0"/>
              <a:t>BPne</a:t>
            </a:r>
            <a:r>
              <a:rPr lang="fr-FR" sz="1200" dirty="0" smtClean="0"/>
              <a:t> ont ou auront une échéance en 2019. </a:t>
            </a:r>
            <a:r>
              <a:rPr lang="fr-FR" sz="1200" dirty="0" smtClean="0">
                <a:sym typeface="Wingdings" panose="05000000000000000000" pitchFamily="2" charset="2"/>
              </a:rPr>
              <a:t> « </a:t>
            </a:r>
            <a:r>
              <a:rPr lang="fr-FR" sz="1200" b="1" dirty="0" smtClean="0">
                <a:sym typeface="Wingdings" panose="05000000000000000000" pitchFamily="2" charset="2"/>
              </a:rPr>
              <a:t>clients avec échéance en 2019 – année complète</a:t>
            </a:r>
            <a:r>
              <a:rPr lang="fr-FR" sz="1200" dirty="0" smtClean="0">
                <a:sym typeface="Wingdings" panose="05000000000000000000" pitchFamily="2" charset="2"/>
              </a:rPr>
              <a:t> 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dirty="0" smtClean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dirty="0" smtClean="0">
                <a:sym typeface="Wingdings" panose="05000000000000000000" pitchFamily="2" charset="2"/>
              </a:rPr>
              <a:t>« </a:t>
            </a:r>
            <a:r>
              <a:rPr lang="fr-FR" sz="1200" b="1" dirty="0" smtClean="0">
                <a:sym typeface="Wingdings" panose="05000000000000000000" pitchFamily="2" charset="2"/>
              </a:rPr>
              <a:t>conquête – Entrées en Relation 2019</a:t>
            </a:r>
            <a:r>
              <a:rPr lang="fr-FR" sz="1200" dirty="0" smtClean="0">
                <a:sym typeface="Wingdings" panose="05000000000000000000" pitchFamily="2" charset="2"/>
              </a:rPr>
              <a:t> 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dirty="0" smtClean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ym typeface="Wingdings" panose="05000000000000000000" pitchFamily="2" charset="2"/>
              </a:rPr>
              <a:t>« clients désactivés 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b="1" dirty="0" smtClean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200" b="1" dirty="0" smtClean="0">
                <a:sym typeface="Wingdings" panose="05000000000000000000" pitchFamily="2" charset="2"/>
              </a:rPr>
              <a:t>« détenteurs d’un crédit </a:t>
            </a:r>
            <a:r>
              <a:rPr lang="fr-FR" sz="1200" b="1" dirty="0" err="1" smtClean="0">
                <a:sym typeface="Wingdings" panose="05000000000000000000" pitchFamily="2" charset="2"/>
              </a:rPr>
              <a:t>immo</a:t>
            </a:r>
            <a:r>
              <a:rPr lang="fr-FR" sz="1200" b="1" dirty="0" smtClean="0">
                <a:sym typeface="Wingdings" panose="05000000000000000000" pitchFamily="2" charset="2"/>
              </a:rPr>
              <a:t> »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200" dirty="0" smtClean="0"/>
          </a:p>
        </p:txBody>
      </p:sp>
      <p:pic>
        <p:nvPicPr>
          <p:cNvPr id="12294" name="Picture 6" descr="Targ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3124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Targ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72" y="230648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Se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53" y="238735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Next but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419698"/>
            <a:ext cx="544908" cy="54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344293" y="3718773"/>
            <a:ext cx="3548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Cibler en priorité les </a:t>
            </a:r>
            <a:r>
              <a:rPr lang="fr-FR" sz="1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BPne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avec 2 univers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l’activation d’un seul nouvel univers  permettra au client de passer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344293" y="4388911"/>
            <a:ext cx="3548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L’objectif premier est de faire passer les clients non équipés en clients équipés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non pas de faire passer les Distanciés en Bancarisés Principaux. Il est plus facile d’équiper un Distancié avec un univers (ex : IARD) plutôt que de faire domicilier les flux du client.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171583" y="1437312"/>
            <a:ext cx="6830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C’est surtout sur la segmentation des </a:t>
            </a:r>
            <a:r>
              <a:rPr lang="fr-FR" sz="1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CEGEE est en net recul par rapport au </a:t>
            </a:r>
          </a:p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Réseau des Caisses d’Epargne (4,4 activation/</a:t>
            </a:r>
            <a:r>
              <a:rPr lang="fr-FR" sz="1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etp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en cumul annuel pour la CEGEE vs 5,1 pour le RCE). </a:t>
            </a:r>
            <a:endParaRPr lang="fr-FR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302" name="Picture 14" descr="Promo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70" y="13792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5344294" y="5622339"/>
            <a:ext cx="354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L’outil de référence pour piloter son fonds de commerce est le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uivi Fonds de Commerce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dans la Rubrique des commerciaux. Possibilité d’analyser son PTF par segment Activation (CT 925)</a:t>
            </a:r>
          </a:p>
        </p:txBody>
      </p:sp>
      <p:sp>
        <p:nvSpPr>
          <p:cNvPr id="3" name="Rectangle 2"/>
          <p:cNvSpPr/>
          <p:nvPr/>
        </p:nvSpPr>
        <p:spPr>
          <a:xfrm>
            <a:off x="5344294" y="3140968"/>
            <a:ext cx="3548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/>
              <a:t>Idées d’action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7107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8" grpId="0"/>
      <p:bldP spid="12" grpId="0" animBg="1"/>
      <p:bldP spid="15" grpId="0"/>
      <p:bldP spid="9" grpId="0"/>
      <p:bldP spid="23" grpId="0"/>
      <p:bldP spid="21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395536" y="1412776"/>
            <a:ext cx="3384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44" name="ZoneTexte 43"/>
          <p:cNvSpPr txBox="1"/>
          <p:nvPr/>
        </p:nvSpPr>
        <p:spPr>
          <a:xfrm>
            <a:off x="107504" y="1340768"/>
            <a:ext cx="8712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Question 1 </a:t>
            </a:r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/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Vous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recevez Monsieur et Madame Dubois en RDV</a:t>
            </a:r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Ils détiennent un compte-joint (5K€ de flux créditeurs externes et 30 opérations débitrices externes </a:t>
            </a:r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mensuelles) équipés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d’une carte VISA Premier à débit différé (porteur Monsieur</a:t>
            </a:r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lvl="0"/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Madame possède un Livret A (10 000€) et un PEL (7 000€). </a:t>
            </a:r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segmentation de Madame est : </a:t>
            </a:r>
          </a:p>
          <a:p>
            <a:pPr lvl="1"/>
            <a:endParaRPr lang="fr-FR" sz="11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1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Dne</a:t>
            </a:r>
            <a:endParaRPr lang="fr-FR" sz="11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2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3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BPne</a:t>
            </a: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4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De</a:t>
            </a:r>
          </a:p>
          <a:p>
            <a:endParaRPr lang="fr-FR" sz="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107504" y="3778294"/>
            <a:ext cx="853244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1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Question 2 </a:t>
            </a:r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/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Vous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recevez Monsieur Martin en RDV. Il possède un Livret A (5 000€) et un Nuances 3D (50€). Il souscrit un PEL, produit qui répond à ses attentes. Sa segmentation à l’issue du RDV est : </a:t>
            </a:r>
          </a:p>
          <a:p>
            <a:pPr lvl="1"/>
            <a:endParaRPr lang="fr-FR" sz="11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1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BPe</a:t>
            </a: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2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Dne</a:t>
            </a: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3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BPne</a:t>
            </a: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      Réponse </a:t>
            </a:r>
            <a:r>
              <a:rPr 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4 :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De</a:t>
            </a:r>
          </a:p>
          <a:p>
            <a:endParaRPr lang="fr-FR" sz="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7944" y="2364125"/>
            <a:ext cx="4572000" cy="13696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Bpne</a:t>
            </a:r>
            <a:endParaRPr lang="fr-FR" sz="1400" b="1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400" b="1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100" u="sng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BP</a:t>
            </a:r>
            <a:r>
              <a:rPr lang="fr-FR" sz="11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 +800€ de flux créditeurs externes et + 15 opérations débitrices externes</a:t>
            </a:r>
          </a:p>
          <a:p>
            <a:endParaRPr lang="fr-FR" sz="1100" u="sng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100" u="sng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fr-FR" sz="11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 2 univers couverts </a:t>
            </a:r>
            <a:r>
              <a:rPr lang="fr-FR" sz="11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Epargne et Placement)</a:t>
            </a:r>
          </a:p>
          <a:p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univers Bancarisation car la carte est au nom de Monsieur.</a:t>
            </a:r>
          </a:p>
        </p:txBody>
      </p:sp>
      <p:pic>
        <p:nvPicPr>
          <p:cNvPr id="9220" name="Picture 4" descr="Ques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868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67944" y="4702205"/>
            <a:ext cx="4572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</a:p>
          <a:p>
            <a:endParaRPr lang="fr-FR" sz="11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1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Distancié 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pas de flux sur CDD</a:t>
            </a:r>
          </a:p>
          <a:p>
            <a:endParaRPr lang="fr-FR" sz="11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100" u="sng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11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car 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univers couverts Epargne  LA≥100€ et Placement grâce au PEL. Le N3D n’active pas, car le solde est insuffisant. </a:t>
            </a:r>
          </a:p>
        </p:txBody>
      </p:sp>
      <p:pic>
        <p:nvPicPr>
          <p:cNvPr id="9228" name="Picture 12" descr="Teach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2" y="486916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Friendshi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54" y="278092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re 5"/>
          <p:cNvSpPr>
            <a:spLocks noGrp="1"/>
          </p:cNvSpPr>
          <p:nvPr>
            <p:ph type="title"/>
          </p:nvPr>
        </p:nvSpPr>
        <p:spPr>
          <a:xfrm>
            <a:off x="1043608" y="476672"/>
            <a:ext cx="3816424" cy="400110"/>
          </a:xfrm>
        </p:spPr>
        <p:txBody>
          <a:bodyPr/>
          <a:lstStyle/>
          <a:p>
            <a:r>
              <a:rPr lang="fr-FR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Quiz activation</a:t>
            </a:r>
            <a:endParaRPr lang="fr-FR" sz="20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allAtOnce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395536" y="1412776"/>
            <a:ext cx="33843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sp>
        <p:nvSpPr>
          <p:cNvPr id="44" name="ZoneTexte 43"/>
          <p:cNvSpPr txBox="1"/>
          <p:nvPr/>
        </p:nvSpPr>
        <p:spPr>
          <a:xfrm>
            <a:off x="107504" y="1340768"/>
            <a:ext cx="871296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100" u="sng" dirty="0"/>
              <a:t>Question </a:t>
            </a:r>
            <a:r>
              <a:rPr lang="fr-FR" sz="1100" u="sng" dirty="0" smtClean="0"/>
              <a:t>3 </a:t>
            </a:r>
            <a:r>
              <a:rPr lang="fr-FR" sz="1100" dirty="0" smtClean="0"/>
              <a:t>:</a:t>
            </a:r>
            <a:endParaRPr lang="fr-FR" sz="1100" dirty="0"/>
          </a:p>
          <a:p>
            <a:pPr lvl="0"/>
            <a:endParaRPr lang="fr-FR" sz="1100" dirty="0"/>
          </a:p>
          <a:p>
            <a:pPr lvl="0"/>
            <a:r>
              <a:rPr lang="fr-FR" sz="1100" dirty="0"/>
              <a:t>L’univers Placement est couvert lorsque le client est équipé d’un contrat d’assurance-vie … : </a:t>
            </a:r>
          </a:p>
          <a:p>
            <a:pPr lvl="1"/>
            <a:endParaRPr lang="fr-FR" sz="1100" b="1" dirty="0"/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1 :</a:t>
            </a:r>
            <a:r>
              <a:rPr lang="fr-FR" sz="1100" dirty="0"/>
              <a:t> avec 1 abonnement</a:t>
            </a:r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2 :</a:t>
            </a:r>
            <a:r>
              <a:rPr lang="fr-FR" sz="1100" dirty="0"/>
              <a:t> de 30 euros</a:t>
            </a:r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3 :</a:t>
            </a:r>
            <a:r>
              <a:rPr lang="fr-FR" sz="1100" dirty="0"/>
              <a:t> de 2 500 euros</a:t>
            </a:r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4 :</a:t>
            </a:r>
            <a:r>
              <a:rPr lang="fr-FR" sz="1100" dirty="0"/>
              <a:t> de 900 euros</a:t>
            </a:r>
          </a:p>
          <a:p>
            <a:endParaRPr lang="fr-FR" sz="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107504" y="3501008"/>
            <a:ext cx="85324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fr-FR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100" u="sng" dirty="0"/>
              <a:t>Question </a:t>
            </a:r>
            <a:r>
              <a:rPr lang="fr-FR" sz="1100" u="sng" dirty="0" smtClean="0"/>
              <a:t>4 </a:t>
            </a:r>
            <a:r>
              <a:rPr lang="fr-FR" sz="1100" dirty="0" smtClean="0"/>
              <a:t>:</a:t>
            </a:r>
            <a:endParaRPr lang="fr-FR" sz="1100" dirty="0"/>
          </a:p>
          <a:p>
            <a:pPr lvl="0"/>
            <a:endParaRPr lang="fr-FR" sz="1100" dirty="0"/>
          </a:p>
          <a:p>
            <a:pPr lvl="0"/>
            <a:r>
              <a:rPr lang="fr-FR" sz="1100" dirty="0"/>
              <a:t>Monsieur Masson possède un Livret A (2K€) et une assurance vie sans abonnement (5K€). Dans le cadre de son RDV, il effectue un retrait de 4.5K€ sur son assurance-vie. A l’issue du RDV, Monsieur Masson est : </a:t>
            </a:r>
          </a:p>
          <a:p>
            <a:pPr lvl="1"/>
            <a:endParaRPr lang="fr-FR" sz="1100" b="1" dirty="0"/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1 :</a:t>
            </a:r>
            <a:r>
              <a:rPr lang="fr-FR" sz="1100" dirty="0"/>
              <a:t> </a:t>
            </a:r>
            <a:r>
              <a:rPr lang="fr-FR" sz="1100" dirty="0" err="1"/>
              <a:t>BPe</a:t>
            </a:r>
            <a:endParaRPr lang="fr-FR" sz="1100" dirty="0"/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2 :</a:t>
            </a:r>
            <a:r>
              <a:rPr lang="fr-FR" sz="1100" dirty="0"/>
              <a:t> De</a:t>
            </a:r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3 :</a:t>
            </a:r>
            <a:r>
              <a:rPr lang="fr-FR" sz="1100" dirty="0"/>
              <a:t> </a:t>
            </a:r>
            <a:r>
              <a:rPr lang="fr-FR" sz="1100" dirty="0" err="1"/>
              <a:t>Dne</a:t>
            </a:r>
            <a:endParaRPr lang="fr-FR" sz="1100" dirty="0"/>
          </a:p>
          <a:p>
            <a:pPr lvl="1"/>
            <a:r>
              <a:rPr lang="fr-FR" sz="1100" b="1" dirty="0" smtClean="0"/>
              <a:t>	      Réponse </a:t>
            </a:r>
            <a:r>
              <a:rPr lang="fr-FR" sz="1100" b="1" dirty="0"/>
              <a:t>4 :</a:t>
            </a:r>
            <a:r>
              <a:rPr lang="fr-FR" sz="1100" dirty="0"/>
              <a:t> </a:t>
            </a:r>
            <a:r>
              <a:rPr lang="fr-FR" sz="1100" dirty="0" err="1"/>
              <a:t>BPne</a:t>
            </a:r>
            <a:r>
              <a:rPr lang="fr-FR" sz="1100" dirty="0"/>
              <a:t> </a:t>
            </a:r>
          </a:p>
          <a:p>
            <a:endParaRPr lang="fr-FR" sz="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7944" y="2132856"/>
            <a:ext cx="32403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chemeClr val="accent5">
                    <a:lumMod val="75000"/>
                  </a:schemeClr>
                </a:solidFill>
              </a:rPr>
              <a:t>L’univers Placement est couvert par le contrat d’assurance-vie d’un minimum de 1000 euros ou avec un abonnement</a:t>
            </a:r>
          </a:p>
        </p:txBody>
      </p:sp>
      <p:pic>
        <p:nvPicPr>
          <p:cNvPr id="9220" name="Picture 4" descr="Ques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868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51920" y="4726305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100" dirty="0">
                <a:solidFill>
                  <a:schemeClr val="accent5">
                    <a:lumMod val="75000"/>
                  </a:schemeClr>
                </a:solidFill>
              </a:rPr>
              <a:t>L’univers Placement n’est plus couvert (assurance vie &lt; 1 000€). </a:t>
            </a:r>
          </a:p>
          <a:p>
            <a:r>
              <a:rPr lang="fr-FR" sz="1100" dirty="0">
                <a:solidFill>
                  <a:schemeClr val="accent5">
                    <a:lumMod val="75000"/>
                  </a:schemeClr>
                </a:solidFill>
              </a:rPr>
              <a:t>Le client passe donc de De à </a:t>
            </a:r>
            <a:r>
              <a:rPr lang="fr-FR" sz="1100" dirty="0" err="1" smtClean="0">
                <a:solidFill>
                  <a:schemeClr val="accent5">
                    <a:lumMod val="75000"/>
                  </a:schemeClr>
                </a:solidFill>
              </a:rPr>
              <a:t>Dne</a:t>
            </a:r>
            <a:r>
              <a:rPr lang="fr-FR" sz="1100" dirty="0" smtClean="0">
                <a:solidFill>
                  <a:schemeClr val="accent5">
                    <a:lumMod val="75000"/>
                  </a:schemeClr>
                </a:solidFill>
              </a:rPr>
              <a:t> (1 </a:t>
            </a:r>
            <a:r>
              <a:rPr lang="fr-FR" sz="1100" dirty="0">
                <a:solidFill>
                  <a:schemeClr val="accent5">
                    <a:lumMod val="75000"/>
                  </a:schemeClr>
                </a:solidFill>
              </a:rPr>
              <a:t>seul univers couvert)</a:t>
            </a:r>
          </a:p>
        </p:txBody>
      </p:sp>
      <p:pic>
        <p:nvPicPr>
          <p:cNvPr id="10242" name="Picture 2" descr="H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49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ers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19" y="46369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re 5"/>
          <p:cNvSpPr>
            <a:spLocks noGrp="1"/>
          </p:cNvSpPr>
          <p:nvPr>
            <p:ph type="title"/>
          </p:nvPr>
        </p:nvSpPr>
        <p:spPr>
          <a:xfrm>
            <a:off x="1043608" y="476672"/>
            <a:ext cx="3816424" cy="400110"/>
          </a:xfrm>
        </p:spPr>
        <p:txBody>
          <a:bodyPr/>
          <a:lstStyle/>
          <a:p>
            <a:r>
              <a:rPr lang="fr-FR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Quiz activation</a:t>
            </a:r>
            <a:endParaRPr lang="fr-FR" sz="2000" b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94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allAtOnce"/>
      <p:bldP spid="3" grpId="0"/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18230</TotalTime>
  <Words>1630</Words>
  <Application>Microsoft Office PowerPoint</Application>
  <PresentationFormat>Affichage à l'écran (4:3)</PresentationFormat>
  <Paragraphs>319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Activation </vt:lpstr>
      <vt:lpstr>SYNTHÈSE</vt:lpstr>
      <vt:lpstr>SOMMAIRE</vt:lpstr>
      <vt:lpstr>Contexte  Un peu d’histoire</vt:lpstr>
      <vt:lpstr>Contexte  Notre objectif est de replacer le client au centre de la relation. </vt:lpstr>
      <vt:lpstr>Présentation PowerPoint</vt:lpstr>
      <vt:lpstr>Présentation PowerPoint</vt:lpstr>
      <vt:lpstr>Présentation PowerPoint</vt:lpstr>
      <vt:lpstr>SOMMAIRE</vt:lpstr>
      <vt:lpstr> Segmentation &amp; univers ZOOM sur les critères de NOS CLIENTS  </vt:lpstr>
      <vt:lpstr> Segmentation &amp; univers Que traduisent les univers ?   </vt:lpstr>
      <vt:lpstr> Segmentation &amp; univers Que traduisent les univers ?   </vt:lpstr>
      <vt:lpstr>Segmentation &amp; univers Où trouver les infos sur la synthèse ?</vt:lpstr>
      <vt:lpstr>SOMMAIRE</vt:lpstr>
      <vt:lpstr> CROISEMENT DES MARCHES PART/PRO/GP Des passerelles qui permettent à notre client de profiter des expertises croisées (Pro, GP)      </vt:lpstr>
      <vt:lpstr>SOMMAIRE</vt:lpstr>
      <vt:lpstr>Nos leviers de réussite Les étapes nécessaires à l’approche globale pour activer    </vt:lpstr>
      <vt:lpstr>Nos leviers de réussite Mes outils   </vt:lpstr>
      <vt:lpstr>Quiz activation</vt:lpstr>
      <vt:lpstr>Quiz activation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a5701281</cp:lastModifiedBy>
  <cp:revision>740</cp:revision>
  <cp:lastPrinted>2019-07-09T06:57:38Z</cp:lastPrinted>
  <dcterms:created xsi:type="dcterms:W3CDTF">2017-05-30T18:41:27Z</dcterms:created>
  <dcterms:modified xsi:type="dcterms:W3CDTF">2019-07-15T10:22:17Z</dcterms:modified>
</cp:coreProperties>
</file>