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916" r:id="rId5"/>
    <p:sldMasterId id="2147483798" r:id="rId6"/>
  </p:sldMasterIdLst>
  <p:notesMasterIdLst>
    <p:notesMasterId r:id="rId24"/>
  </p:notesMasterIdLst>
  <p:handoutMasterIdLst>
    <p:handoutMasterId r:id="rId25"/>
  </p:handoutMasterIdLst>
  <p:sldIdLst>
    <p:sldId id="662" r:id="rId7"/>
    <p:sldId id="869" r:id="rId8"/>
    <p:sldId id="794" r:id="rId9"/>
    <p:sldId id="801" r:id="rId10"/>
    <p:sldId id="849" r:id="rId11"/>
    <p:sldId id="853" r:id="rId12"/>
    <p:sldId id="877" r:id="rId13"/>
    <p:sldId id="873" r:id="rId14"/>
    <p:sldId id="861" r:id="rId15"/>
    <p:sldId id="860" r:id="rId16"/>
    <p:sldId id="870" r:id="rId17"/>
    <p:sldId id="857" r:id="rId18"/>
    <p:sldId id="729" r:id="rId19"/>
    <p:sldId id="784" r:id="rId20"/>
    <p:sldId id="816" r:id="rId21"/>
    <p:sldId id="843" r:id="rId22"/>
    <p:sldId id="765" r:id="rId23"/>
  </p:sldIdLst>
  <p:sldSz cx="9144000" cy="5143500" type="screen16x9"/>
  <p:notesSz cx="6797675" cy="9874250"/>
  <p:embeddedFontLst>
    <p:embeddedFont>
      <p:font typeface="Cabin Condensed" panose="020B060402020202020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Montserrat ExtraBold" panose="00000900000000000000" pitchFamily="2" charset="0"/>
      <p:bold r:id="rId40"/>
      <p:boldItalic r:id="rId41"/>
    </p:embeddedFont>
    <p:embeddedFont>
      <p:font typeface="Montserrat SemiBold" panose="00000700000000000000" pitchFamily="2" charset="0"/>
      <p:regular r:id="rId42"/>
      <p:bold r:id="rId43"/>
      <p:italic r:id="rId44"/>
      <p:boldItalic r:id="rId45"/>
    </p:embeddedFont>
    <p:embeddedFont>
      <p:font typeface="Ubuntu" panose="020B050403060203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Introduction et légende" id="{3390690A-92C2-4696-9C6C-DCC2D4C540AC}">
          <p14:sldIdLst>
            <p14:sldId id="662"/>
            <p14:sldId id="869"/>
          </p14:sldIdLst>
        </p14:section>
        <p14:section name="Interstitiels" id="{679AA99A-B810-474D-988D-99EB0E382163}">
          <p14:sldIdLst>
            <p14:sldId id="794"/>
            <p14:sldId id="801"/>
          </p14:sldIdLst>
        </p14:section>
        <p14:section name="Sommaire" id="{C15CE248-182F-4875-9ED2-87CDC66B1F5D}">
          <p14:sldIdLst>
            <p14:sldId id="849"/>
          </p14:sldIdLst>
        </p14:section>
        <p14:section name="Fonctionnalités phares" id="{97F01EA0-6737-4723-A060-A18692AA6CE1}">
          <p14:sldIdLst>
            <p14:sldId id="853"/>
            <p14:sldId id="877"/>
            <p14:sldId id="873"/>
            <p14:sldId id="861"/>
          </p14:sldIdLst>
        </p14:section>
        <p14:section name="Autres nouveautés" id="{452CC955-210B-469D-8A0B-00F3C551A9CE}">
          <p14:sldIdLst>
            <p14:sldId id="860"/>
            <p14:sldId id="870"/>
            <p14:sldId id="857"/>
          </p14:sldIdLst>
        </p14:section>
        <p14:section name="Annexes" id="{40EB22DA-5FFB-4323-86A6-D6455CBCCA0D}">
          <p14:sldIdLst>
            <p14:sldId id="729"/>
            <p14:sldId id="784"/>
            <p14:sldId id="816"/>
            <p14:sldId id="843"/>
            <p14:sldId id="7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NDON HELENE" initials="GH" lastIdx="4" clrIdx="0">
    <p:extLst>
      <p:ext uri="{19B8F6BF-5375-455C-9EA6-DF929625EA0E}">
        <p15:presenceInfo xmlns:p15="http://schemas.microsoft.com/office/powerpoint/2012/main" userId="S::Helene.GANDON@bpce.fr::a82dad81-6566-4d1d-a582-399b279f74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D1A"/>
    <a:srgbClr val="F07F7C"/>
    <a:srgbClr val="FFFFFF"/>
    <a:srgbClr val="767171"/>
    <a:srgbClr val="D40011"/>
    <a:srgbClr val="4472C4"/>
    <a:srgbClr val="FDFDFD"/>
    <a:srgbClr val="D90128"/>
    <a:srgbClr val="D80027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88184" autoAdjust="0"/>
  </p:normalViewPr>
  <p:slideViewPr>
    <p:cSldViewPr snapToGrid="0">
      <p:cViewPr>
        <p:scale>
          <a:sx n="44" d="100"/>
          <a:sy n="44" d="100"/>
        </p:scale>
        <p:origin x="1928" y="680"/>
      </p:cViewPr>
      <p:guideLst>
        <p:guide orient="horz" pos="1439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784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8" Type="http://schemas.openxmlformats.org/officeDocument/2006/relationships/slide" Target="slides/slide2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13/05/2022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9293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309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90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757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1989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3606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017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2005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1572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164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621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9152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2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0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5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1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8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4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2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1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34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71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2409" y="107945"/>
            <a:ext cx="799288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4" y="287965"/>
            <a:ext cx="7704098" cy="28803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 baseline="0">
                <a:solidFill>
                  <a:schemeClr val="tx1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294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4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29722" indent="0">
              <a:buNone/>
              <a:defRPr sz="1128" b="0">
                <a:solidFill>
                  <a:schemeClr val="bg1"/>
                </a:solidFill>
              </a:defRPr>
            </a:lvl2pPr>
            <a:lvl3pPr marL="859445" indent="0">
              <a:buNone/>
              <a:defRPr sz="1128" b="0">
                <a:solidFill>
                  <a:schemeClr val="bg1"/>
                </a:solidFill>
              </a:defRPr>
            </a:lvl3pPr>
            <a:lvl4pPr marL="1289167" indent="0">
              <a:buNone/>
              <a:defRPr sz="1128" b="0">
                <a:solidFill>
                  <a:schemeClr val="bg1"/>
                </a:solidFill>
              </a:defRPr>
            </a:lvl4pPr>
            <a:lvl5pPr marL="1718889" indent="0">
              <a:buNone/>
              <a:defRPr sz="112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151204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82872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72895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34327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75729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490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909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9063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600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323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620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680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864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03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7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  <p:sldLayoutId id="2147483934" r:id="rId1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80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10.xml"/><Relationship Id="rId7" Type="http://schemas.openxmlformats.org/officeDocument/2006/relationships/slide" Target="slide8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6.xml"/><Relationship Id="rId11" Type="http://schemas.openxmlformats.org/officeDocument/2006/relationships/image" Target="../media/image4.png"/><Relationship Id="rId5" Type="http://schemas.openxmlformats.org/officeDocument/2006/relationships/slide" Target="slide12.xml"/><Relationship Id="rId10" Type="http://schemas.openxmlformats.org/officeDocument/2006/relationships/image" Target="../media/image7.png"/><Relationship Id="rId4" Type="http://schemas.openxmlformats.org/officeDocument/2006/relationships/slide" Target="slide11.xml"/><Relationship Id="rId9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3.emf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7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18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3.emf"/><Relationship Id="rId1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image" Target="../media/image23.sv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6.png"/><Relationship Id="rId3" Type="http://schemas.openxmlformats.org/officeDocument/2006/relationships/image" Target="../media/image32.jpeg"/><Relationship Id="rId7" Type="http://schemas.openxmlformats.org/officeDocument/2006/relationships/image" Target="../media/image23.sv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11" Type="http://schemas.openxmlformats.org/officeDocument/2006/relationships/image" Target="../media/image36.png"/><Relationship Id="rId5" Type="http://schemas.openxmlformats.org/officeDocument/2006/relationships/image" Target="../media/image34.png"/><Relationship Id="rId10" Type="http://schemas.openxmlformats.org/officeDocument/2006/relationships/image" Target="../media/image3.emf"/><Relationship Id="rId4" Type="http://schemas.openxmlformats.org/officeDocument/2006/relationships/image" Target="../media/image33.png"/><Relationship Id="rId9" Type="http://schemas.openxmlformats.org/officeDocument/2006/relationships/image" Target="../media/image35.png"/><Relationship Id="rId1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3.emf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11" Type="http://schemas.openxmlformats.org/officeDocument/2006/relationships/image" Target="../media/image49.png"/><Relationship Id="rId5" Type="http://schemas.openxmlformats.org/officeDocument/2006/relationships/image" Target="../media/image14.png"/><Relationship Id="rId10" Type="http://schemas.openxmlformats.org/officeDocument/2006/relationships/image" Target="../media/image7.png"/><Relationship Id="rId4" Type="http://schemas.openxmlformats.org/officeDocument/2006/relationships/image" Target="../media/image46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0.pn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52.png"/><Relationship Id="rId10" Type="http://schemas.openxmlformats.org/officeDocument/2006/relationships/image" Target="../media/image7.png"/><Relationship Id="rId4" Type="http://schemas.openxmlformats.org/officeDocument/2006/relationships/image" Target="../media/image51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jpg"/><Relationship Id="rId11" Type="http://schemas.openxmlformats.org/officeDocument/2006/relationships/image" Target="../media/image59.svg"/><Relationship Id="rId5" Type="http://schemas.openxmlformats.org/officeDocument/2006/relationships/image" Target="../media/image56.PNG"/><Relationship Id="rId10" Type="http://schemas.openxmlformats.org/officeDocument/2006/relationships/image" Target="../media/image22.png"/><Relationship Id="rId4" Type="http://schemas.openxmlformats.org/officeDocument/2006/relationships/image" Target="../media/image55.pn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6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ABA1172-E004-4603-BBE0-FF98217B1337}"/>
              </a:ext>
            </a:extLst>
          </p:cNvPr>
          <p:cNvSpPr txBox="1"/>
          <p:nvPr/>
        </p:nvSpPr>
        <p:spPr>
          <a:xfrm>
            <a:off x="3038488" y="3500693"/>
            <a:ext cx="5844480" cy="14387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E31D1A"/>
              </a:buClr>
              <a:buFont typeface="Arial" panose="020B0604020202020204" pitchFamily="34" charset="0"/>
              <a:buChar char="►"/>
            </a:pPr>
            <a:r>
              <a:rPr lang="fr-FR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 important </a:t>
            </a:r>
            <a:r>
              <a:rPr lang="fr-FR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support a pour objectif de présenter les nouvelles fonctionnalités disponibles en mai pour vos clients. Il est mis à jour chaque mois. 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destiné à un </a:t>
            </a:r>
            <a:r>
              <a:rPr lang="fr-FR" sz="950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usage interne </a:t>
            </a:r>
            <a:r>
              <a:rPr lang="fr-FR" sz="95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concerne uniquement l’application </a:t>
            </a:r>
            <a:r>
              <a:rPr lang="fr-FR" sz="950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Particuliers</a:t>
            </a:r>
            <a:r>
              <a:rPr lang="fr-FR" sz="95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Veuillez noter que les mises en ligne des fonctionnalités peuvent être décalées, une information serait alors diffusée.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EBDA08D-A899-9941-8F84-A8340706FA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314"/>
          <a:stretch/>
        </p:blipFill>
        <p:spPr>
          <a:xfrm>
            <a:off x="7319388" y="1015603"/>
            <a:ext cx="1789500" cy="806253"/>
          </a:xfrm>
          <a:prstGeom prst="rect">
            <a:avLst/>
          </a:prstGeom>
          <a:effectLst>
            <a:outerShdw blurRad="241300" dist="76200" dir="6600000" sx="108000" sy="108000" algn="ctr" rotWithShape="0">
              <a:schemeClr val="bg1">
                <a:lumMod val="75000"/>
                <a:alpha val="18000"/>
              </a:schemeClr>
            </a:outerShdw>
          </a:effec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4720CFC-1384-45F6-8D03-A0B080D9E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912" y="1355561"/>
            <a:ext cx="295893" cy="32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56B749C-F0D4-45BF-8F1D-18B8934DD4E7}"/>
              </a:ext>
            </a:extLst>
          </p:cNvPr>
          <p:cNvGrpSpPr/>
          <p:nvPr/>
        </p:nvGrpSpPr>
        <p:grpSpPr>
          <a:xfrm>
            <a:off x="9279" y="1111404"/>
            <a:ext cx="4915271" cy="3571432"/>
            <a:chOff x="9279" y="1111404"/>
            <a:chExt cx="4915271" cy="3571432"/>
          </a:xfrm>
        </p:grpSpPr>
        <p:sp>
          <p:nvSpPr>
            <p:cNvPr id="17" name="Forme libre : forme 178">
              <a:extLst>
                <a:ext uri="{FF2B5EF4-FFF2-40B4-BE49-F238E27FC236}">
                  <a16:creationId xmlns:a16="http://schemas.microsoft.com/office/drawing/2014/main" id="{2CD450E2-5C5F-4565-8682-CB0830CAD462}"/>
                </a:ext>
              </a:extLst>
            </p:cNvPr>
            <p:cNvSpPr/>
            <p:nvPr/>
          </p:nvSpPr>
          <p:spPr>
            <a:xfrm rot="10800000" flipV="1">
              <a:off x="3394155" y="1215182"/>
              <a:ext cx="1530395" cy="1536944"/>
            </a:xfrm>
            <a:custGeom>
              <a:avLst/>
              <a:gdLst>
                <a:gd name="connsiteX0" fmla="*/ 327880 w 456203"/>
                <a:gd name="connsiteY0" fmla="*/ 23039 h 458155"/>
                <a:gd name="connsiteX1" fmla="*/ 436335 w 456203"/>
                <a:gd name="connsiteY1" fmla="*/ 321104 h 458155"/>
                <a:gd name="connsiteX2" fmla="*/ 434785 w 456203"/>
                <a:gd name="connsiteY2" fmla="*/ 324501 h 458155"/>
                <a:gd name="connsiteX3" fmla="*/ 432923 w 456203"/>
                <a:gd name="connsiteY3" fmla="*/ 328296 h 458155"/>
                <a:gd name="connsiteX4" fmla="*/ 426458 w 456203"/>
                <a:gd name="connsiteY4" fmla="*/ 339705 h 458155"/>
                <a:gd name="connsiteX5" fmla="*/ 423182 w 456203"/>
                <a:gd name="connsiteY5" fmla="*/ 344946 h 458155"/>
                <a:gd name="connsiteX6" fmla="*/ 419993 w 456203"/>
                <a:gd name="connsiteY6" fmla="*/ 349906 h 458155"/>
                <a:gd name="connsiteX7" fmla="*/ 443035 w 456203"/>
                <a:gd name="connsiteY7" fmla="*/ 444685 h 458155"/>
                <a:gd name="connsiteX8" fmla="*/ 432410 w 456203"/>
                <a:gd name="connsiteY8" fmla="*/ 453391 h 458155"/>
                <a:gd name="connsiteX9" fmla="*/ 357735 w 456203"/>
                <a:gd name="connsiteY9" fmla="*/ 418570 h 458155"/>
                <a:gd name="connsiteX10" fmla="*/ 131725 w 456203"/>
                <a:gd name="connsiteY10" fmla="*/ 434794 h 458155"/>
                <a:gd name="connsiteX11" fmla="*/ 21426 w 456203"/>
                <a:gd name="connsiteY11" fmla="*/ 131731 h 458155"/>
                <a:gd name="connsiteX12" fmla="*/ 321044 w 456203"/>
                <a:gd name="connsiteY12" fmla="*/ 19852 h 458155"/>
                <a:gd name="connsiteX13" fmla="*/ 324475 w 456203"/>
                <a:gd name="connsiteY13" fmla="*/ 21418 h 458155"/>
                <a:gd name="connsiteX14" fmla="*/ 327880 w 456203"/>
                <a:gd name="connsiteY14" fmla="*/ 23039 h 458155"/>
                <a:gd name="connsiteX15" fmla="*/ 404409 w 456203"/>
                <a:gd name="connsiteY15" fmla="*/ 350317 h 458155"/>
                <a:gd name="connsiteX16" fmla="*/ 405415 w 456203"/>
                <a:gd name="connsiteY16" fmla="*/ 344380 h 458155"/>
                <a:gd name="connsiteX17" fmla="*/ 407036 w 456203"/>
                <a:gd name="connsiteY17" fmla="*/ 341877 h 458155"/>
                <a:gd name="connsiteX18" fmla="*/ 413393 w 456203"/>
                <a:gd name="connsiteY18" fmla="*/ 331855 h 458155"/>
                <a:gd name="connsiteX19" fmla="*/ 419139 w 456203"/>
                <a:gd name="connsiteY19" fmla="*/ 321777 h 458155"/>
                <a:gd name="connsiteX20" fmla="*/ 420297 w 456203"/>
                <a:gd name="connsiteY20" fmla="*/ 319473 h 458155"/>
                <a:gd name="connsiteX21" fmla="*/ 422436 w 456203"/>
                <a:gd name="connsiteY21" fmla="*/ 314853 h 458155"/>
                <a:gd name="connsiteX22" fmla="*/ 318035 w 456203"/>
                <a:gd name="connsiteY22" fmla="*/ 35230 h 458155"/>
                <a:gd name="connsiteX23" fmla="*/ 314832 w 456203"/>
                <a:gd name="connsiteY23" fmla="*/ 33769 h 458155"/>
                <a:gd name="connsiteX24" fmla="*/ 35238 w 456203"/>
                <a:gd name="connsiteY24" fmla="*/ 138172 h 458155"/>
                <a:gd name="connsiteX25" fmla="*/ 138165 w 456203"/>
                <a:gd name="connsiteY25" fmla="*/ 420981 h 458155"/>
                <a:gd name="connsiteX26" fmla="*/ 352971 w 456203"/>
                <a:gd name="connsiteY26" fmla="*/ 403509 h 458155"/>
                <a:gd name="connsiteX27" fmla="*/ 360363 w 456203"/>
                <a:gd name="connsiteY27" fmla="*/ 402980 h 458155"/>
                <a:gd name="connsiteX28" fmla="*/ 424480 w 456203"/>
                <a:gd name="connsiteY28" fmla="*/ 432878 h 458155"/>
                <a:gd name="connsiteX29" fmla="*/ 404409 w 456203"/>
                <a:gd name="connsiteY29" fmla="*/ 350317 h 45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56203" h="458155">
                  <a:moveTo>
                    <a:pt x="327880" y="23039"/>
                  </a:moveTo>
                  <a:cubicBezTo>
                    <a:pt x="438483" y="76807"/>
                    <a:pt x="486515" y="208805"/>
                    <a:pt x="436335" y="321104"/>
                  </a:cubicBezTo>
                  <a:lnTo>
                    <a:pt x="434785" y="324501"/>
                  </a:lnTo>
                  <a:lnTo>
                    <a:pt x="432923" y="328296"/>
                  </a:lnTo>
                  <a:cubicBezTo>
                    <a:pt x="431091" y="331876"/>
                    <a:pt x="428998" y="335550"/>
                    <a:pt x="426458" y="339705"/>
                  </a:cubicBezTo>
                  <a:lnTo>
                    <a:pt x="423182" y="344946"/>
                  </a:lnTo>
                  <a:lnTo>
                    <a:pt x="419993" y="349906"/>
                  </a:lnTo>
                  <a:lnTo>
                    <a:pt x="443035" y="444685"/>
                  </a:lnTo>
                  <a:cubicBezTo>
                    <a:pt x="444544" y="450895"/>
                    <a:pt x="438201" y="456092"/>
                    <a:pt x="432410" y="453391"/>
                  </a:cubicBezTo>
                  <a:lnTo>
                    <a:pt x="357735" y="418570"/>
                  </a:lnTo>
                  <a:cubicBezTo>
                    <a:pt x="284306" y="465209"/>
                    <a:pt x="208656" y="470660"/>
                    <a:pt x="131725" y="434794"/>
                  </a:cubicBezTo>
                  <a:cubicBezTo>
                    <a:pt x="17571" y="381556"/>
                    <a:pt x="-31809" y="245880"/>
                    <a:pt x="21426" y="131731"/>
                  </a:cubicBezTo>
                  <a:cubicBezTo>
                    <a:pt x="74114" y="18724"/>
                    <a:pt x="207628" y="-30812"/>
                    <a:pt x="321044" y="19852"/>
                  </a:cubicBezTo>
                  <a:lnTo>
                    <a:pt x="324475" y="21418"/>
                  </a:lnTo>
                  <a:lnTo>
                    <a:pt x="327880" y="23039"/>
                  </a:lnTo>
                  <a:close/>
                  <a:moveTo>
                    <a:pt x="404409" y="350317"/>
                  </a:moveTo>
                  <a:cubicBezTo>
                    <a:pt x="403915" y="348285"/>
                    <a:pt x="404279" y="346138"/>
                    <a:pt x="405415" y="344380"/>
                  </a:cubicBezTo>
                  <a:lnTo>
                    <a:pt x="407036" y="341877"/>
                  </a:lnTo>
                  <a:lnTo>
                    <a:pt x="413393" y="331855"/>
                  </a:lnTo>
                  <a:cubicBezTo>
                    <a:pt x="415668" y="328138"/>
                    <a:pt x="417533" y="324880"/>
                    <a:pt x="419139" y="321777"/>
                  </a:cubicBezTo>
                  <a:lnTo>
                    <a:pt x="420297" y="319473"/>
                  </a:lnTo>
                  <a:lnTo>
                    <a:pt x="422436" y="314853"/>
                  </a:lnTo>
                  <a:cubicBezTo>
                    <a:pt x="469715" y="209002"/>
                    <a:pt x="423489" y="84397"/>
                    <a:pt x="318035" y="35230"/>
                  </a:cubicBezTo>
                  <a:lnTo>
                    <a:pt x="314832" y="33769"/>
                  </a:lnTo>
                  <a:cubicBezTo>
                    <a:pt x="208996" y="-13509"/>
                    <a:pt x="84406" y="32717"/>
                    <a:pt x="35238" y="138172"/>
                  </a:cubicBezTo>
                  <a:cubicBezTo>
                    <a:pt x="-14440" y="244694"/>
                    <a:pt x="31640" y="371301"/>
                    <a:pt x="138165" y="420981"/>
                  </a:cubicBezTo>
                  <a:cubicBezTo>
                    <a:pt x="211519" y="455180"/>
                    <a:pt x="282791" y="449409"/>
                    <a:pt x="352971" y="403509"/>
                  </a:cubicBezTo>
                  <a:cubicBezTo>
                    <a:pt x="355178" y="402066"/>
                    <a:pt x="357974" y="401866"/>
                    <a:pt x="360363" y="402980"/>
                  </a:cubicBezTo>
                  <a:lnTo>
                    <a:pt x="424480" y="432878"/>
                  </a:lnTo>
                  <a:lnTo>
                    <a:pt x="404409" y="350317"/>
                  </a:lnTo>
                  <a:close/>
                </a:path>
              </a:pathLst>
            </a:custGeom>
            <a:solidFill>
              <a:srgbClr val="E31D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50"/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69497E88-4820-FC48-A0A3-482FF57FA8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79" y="1111404"/>
              <a:ext cx="3878553" cy="3571432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50B4212-58AB-8641-A453-114A6244E4DC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Titre 13">
            <a:extLst>
              <a:ext uri="{FF2B5EF4-FFF2-40B4-BE49-F238E27FC236}">
                <a16:creationId xmlns:a16="http://schemas.microsoft.com/office/drawing/2014/main" id="{C376B149-6D2B-BE43-B829-F0E59BF0E6CD}"/>
              </a:ext>
            </a:extLst>
          </p:cNvPr>
          <p:cNvSpPr>
            <a:spLocks noGrp="1"/>
          </p:cNvSpPr>
          <p:nvPr/>
        </p:nvSpPr>
        <p:spPr>
          <a:xfrm>
            <a:off x="737667" y="23393"/>
            <a:ext cx="7766714" cy="115979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4400" b="0" kern="12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sz="2800" b="1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Quoi de neuf dans l’application  </a:t>
            </a:r>
          </a:p>
          <a:p>
            <a:r>
              <a:rPr lang="fr-FR" sz="2800" b="1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en mai ?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51B48F-F008-6D41-8722-F95B193A6989}"/>
              </a:ext>
            </a:extLst>
          </p:cNvPr>
          <p:cNvSpPr/>
          <p:nvPr/>
        </p:nvSpPr>
        <p:spPr>
          <a:xfrm>
            <a:off x="7602921" y="1165529"/>
            <a:ext cx="146226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700" b="1" dirty="0">
                <a:solidFill>
                  <a:srgbClr val="E31D1A"/>
                </a:solidFill>
                <a:latin typeface="Montserrat SemiBold" pitchFamily="2" charset="77"/>
              </a:rPr>
              <a:t>Application disponible pour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E6A2BE1-AD70-449E-905F-C9D95C43E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366" y="1364283"/>
            <a:ext cx="307366" cy="34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raphique 11" descr="Avertissement">
            <a:extLst>
              <a:ext uri="{FF2B5EF4-FFF2-40B4-BE49-F238E27FC236}">
                <a16:creationId xmlns:a16="http://schemas.microsoft.com/office/drawing/2014/main" id="{42DDF108-E7E0-4B31-8CB6-2F740C8672C2}"/>
              </a:ext>
            </a:extLst>
          </p:cNvPr>
          <p:cNvSpPr/>
          <p:nvPr/>
        </p:nvSpPr>
        <p:spPr>
          <a:xfrm>
            <a:off x="2716415" y="4574609"/>
            <a:ext cx="304834" cy="268709"/>
          </a:xfrm>
          <a:custGeom>
            <a:avLst/>
            <a:gdLst>
              <a:gd name="connsiteX0" fmla="*/ 302987 w 304834"/>
              <a:gd name="connsiteY0" fmla="*/ 247503 h 268709"/>
              <a:gd name="connsiteX1" fmla="*/ 164788 w 304834"/>
              <a:gd name="connsiteY1" fmla="*/ 7157 h 268709"/>
              <a:gd name="connsiteX2" fmla="*/ 140400 w 304834"/>
              <a:gd name="connsiteY2" fmla="*/ 7157 h 268709"/>
              <a:gd name="connsiteX3" fmla="*/ 1848 w 304834"/>
              <a:gd name="connsiteY3" fmla="*/ 247503 h 268709"/>
              <a:gd name="connsiteX4" fmla="*/ 14219 w 304834"/>
              <a:gd name="connsiteY4" fmla="*/ 268710 h 268709"/>
              <a:gd name="connsiteX5" fmla="*/ 152417 w 304834"/>
              <a:gd name="connsiteY5" fmla="*/ 268710 h 268709"/>
              <a:gd name="connsiteX6" fmla="*/ 290616 w 304834"/>
              <a:gd name="connsiteY6" fmla="*/ 268710 h 268709"/>
              <a:gd name="connsiteX7" fmla="*/ 302987 w 304834"/>
              <a:gd name="connsiteY7" fmla="*/ 247503 h 268709"/>
              <a:gd name="connsiteX8" fmla="*/ 141814 w 304834"/>
              <a:gd name="connsiteY8" fmla="*/ 63709 h 268709"/>
              <a:gd name="connsiteX9" fmla="*/ 163021 w 304834"/>
              <a:gd name="connsiteY9" fmla="*/ 63709 h 268709"/>
              <a:gd name="connsiteX10" fmla="*/ 163021 w 304834"/>
              <a:gd name="connsiteY10" fmla="*/ 187416 h 268709"/>
              <a:gd name="connsiteX11" fmla="*/ 141814 w 304834"/>
              <a:gd name="connsiteY11" fmla="*/ 187416 h 268709"/>
              <a:gd name="connsiteX12" fmla="*/ 141814 w 304834"/>
              <a:gd name="connsiteY12" fmla="*/ 63709 h 268709"/>
              <a:gd name="connsiteX13" fmla="*/ 152417 w 304834"/>
              <a:gd name="connsiteY13" fmla="*/ 236899 h 268709"/>
              <a:gd name="connsiteX14" fmla="*/ 134745 w 304834"/>
              <a:gd name="connsiteY14" fmla="*/ 219227 h 268709"/>
              <a:gd name="connsiteX15" fmla="*/ 152417 w 304834"/>
              <a:gd name="connsiteY15" fmla="*/ 201554 h 268709"/>
              <a:gd name="connsiteX16" fmla="*/ 170090 w 304834"/>
              <a:gd name="connsiteY16" fmla="*/ 219227 h 268709"/>
              <a:gd name="connsiteX17" fmla="*/ 152417 w 304834"/>
              <a:gd name="connsiteY17" fmla="*/ 236899 h 2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4834" h="268709">
                <a:moveTo>
                  <a:pt x="302987" y="247503"/>
                </a:moveTo>
                <a:lnTo>
                  <a:pt x="164788" y="7157"/>
                </a:lnTo>
                <a:cubicBezTo>
                  <a:pt x="159486" y="-2386"/>
                  <a:pt x="145702" y="-2386"/>
                  <a:pt x="140400" y="7157"/>
                </a:cubicBezTo>
                <a:lnTo>
                  <a:pt x="1848" y="247503"/>
                </a:lnTo>
                <a:cubicBezTo>
                  <a:pt x="-3454" y="257046"/>
                  <a:pt x="3262" y="268710"/>
                  <a:pt x="14219" y="268710"/>
                </a:cubicBezTo>
                <a:lnTo>
                  <a:pt x="152417" y="268710"/>
                </a:lnTo>
                <a:lnTo>
                  <a:pt x="290616" y="268710"/>
                </a:lnTo>
                <a:cubicBezTo>
                  <a:pt x="301573" y="268710"/>
                  <a:pt x="308288" y="257046"/>
                  <a:pt x="302987" y="247503"/>
                </a:cubicBezTo>
                <a:close/>
                <a:moveTo>
                  <a:pt x="141814" y="63709"/>
                </a:moveTo>
                <a:lnTo>
                  <a:pt x="163021" y="63709"/>
                </a:lnTo>
                <a:lnTo>
                  <a:pt x="163021" y="187416"/>
                </a:lnTo>
                <a:lnTo>
                  <a:pt x="141814" y="187416"/>
                </a:lnTo>
                <a:lnTo>
                  <a:pt x="141814" y="63709"/>
                </a:lnTo>
                <a:close/>
                <a:moveTo>
                  <a:pt x="152417" y="236899"/>
                </a:moveTo>
                <a:cubicBezTo>
                  <a:pt x="142521" y="236899"/>
                  <a:pt x="134745" y="229123"/>
                  <a:pt x="134745" y="219227"/>
                </a:cubicBezTo>
                <a:cubicBezTo>
                  <a:pt x="134745" y="209330"/>
                  <a:pt x="142521" y="201554"/>
                  <a:pt x="152417" y="201554"/>
                </a:cubicBezTo>
                <a:cubicBezTo>
                  <a:pt x="162314" y="201554"/>
                  <a:pt x="170090" y="209330"/>
                  <a:pt x="170090" y="219227"/>
                </a:cubicBezTo>
                <a:cubicBezTo>
                  <a:pt x="170090" y="229123"/>
                  <a:pt x="162314" y="236899"/>
                  <a:pt x="152417" y="236899"/>
                </a:cubicBezTo>
                <a:close/>
              </a:path>
            </a:pathLst>
          </a:custGeom>
          <a:solidFill>
            <a:srgbClr val="E31D1A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16A7DB-61A4-421A-9962-88A26926AF0C}"/>
              </a:ext>
            </a:extLst>
          </p:cNvPr>
          <p:cNvSpPr txBox="1"/>
          <p:nvPr/>
        </p:nvSpPr>
        <p:spPr>
          <a:xfrm>
            <a:off x="8321063" y="4815031"/>
            <a:ext cx="571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DD8587-D61F-4DA5-AE14-3FBE6E09F63E}"/>
              </a:ext>
            </a:extLst>
          </p:cNvPr>
          <p:cNvSpPr/>
          <p:nvPr/>
        </p:nvSpPr>
        <p:spPr>
          <a:xfrm>
            <a:off x="110359" y="318470"/>
            <a:ext cx="462818" cy="129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098" name="Picture 2" descr="Huawei Logo PNG transparents - StickPNG">
            <a:extLst>
              <a:ext uri="{FF2B5EF4-FFF2-40B4-BE49-F238E27FC236}">
                <a16:creationId xmlns:a16="http://schemas.microsoft.com/office/drawing/2014/main" id="{7137A957-AAC1-4F27-B15C-D36A2DB08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494" y="1364284"/>
            <a:ext cx="319621" cy="32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EF5C013-D0FB-41BF-B653-96260BCDB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028" y="122384"/>
            <a:ext cx="1791978" cy="58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BDB9F50-BB1C-4A50-BE48-2C1A59D167C1}"/>
              </a:ext>
            </a:extLst>
          </p:cNvPr>
          <p:cNvSpPr txBox="1"/>
          <p:nvPr/>
        </p:nvSpPr>
        <p:spPr>
          <a:xfrm>
            <a:off x="97527" y="4866501"/>
            <a:ext cx="152687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i="1" dirty="0">
                <a:solidFill>
                  <a:schemeClr val="bg2">
                    <a:lumMod val="50000"/>
                  </a:schemeClr>
                </a:solidFill>
              </a:rPr>
              <a:t>13/05/2022</a:t>
            </a:r>
            <a:endParaRPr lang="fr-FR" sz="12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332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B9493EF-1BA7-4C54-8AE8-F8BF136DE956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06B7748-6EAC-4EBA-A0EC-3A02D3595EA3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9417B9C-BD57-4B23-A6DE-67A9A3DBCDEA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7895017F-7F8E-444C-93C8-8B0867EFD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867" y="1576749"/>
              <a:ext cx="367604" cy="435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CB3A77F-3982-4DFC-858B-19D748C22C8B}"/>
                </a:ext>
              </a:extLst>
            </p:cNvPr>
            <p:cNvSpPr/>
            <p:nvPr/>
          </p:nvSpPr>
          <p:spPr>
            <a:xfrm>
              <a:off x="331466" y="1055522"/>
              <a:ext cx="2416927" cy="30777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fr-FR" b="1" dirty="0">
                  <a:solidFill>
                    <a:schemeClr val="tx1"/>
                  </a:solidFill>
                  <a:latin typeface="Montserrat" panose="00000500000000000000" pitchFamily="2" charset="0"/>
                </a:rPr>
                <a:t>SIGNIFICATION ICÔNES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6B15184-7A82-4374-A765-6D8722E789D4}"/>
                </a:ext>
              </a:extLst>
            </p:cNvPr>
            <p:cNvSpPr txBox="1"/>
            <p:nvPr/>
          </p:nvSpPr>
          <p:spPr>
            <a:xfrm>
              <a:off x="962923" y="1652159"/>
              <a:ext cx="3252787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Disponible sur l’application Apple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76C3ED92-8754-47FE-869F-70EAA70AF33E}"/>
                </a:ext>
              </a:extLst>
            </p:cNvPr>
            <p:cNvSpPr txBox="1"/>
            <p:nvPr/>
          </p:nvSpPr>
          <p:spPr>
            <a:xfrm>
              <a:off x="952868" y="2291363"/>
              <a:ext cx="3619131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     Disponible sur l’application Android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E4F234D0-A159-4195-B2C6-06CA7CA1BDBE}"/>
                </a:ext>
              </a:extLst>
            </p:cNvPr>
            <p:cNvSpPr txBox="1"/>
            <p:nvPr/>
          </p:nvSpPr>
          <p:spPr>
            <a:xfrm>
              <a:off x="1142094" y="3499381"/>
              <a:ext cx="2894443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Nouvelles fonctionnalités phares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11C97688-E3E8-4D26-9BDD-D26109D58963}"/>
                </a:ext>
              </a:extLst>
            </p:cNvPr>
            <p:cNvSpPr txBox="1"/>
            <p:nvPr/>
          </p:nvSpPr>
          <p:spPr>
            <a:xfrm>
              <a:off x="1176663" y="2882745"/>
              <a:ext cx="3619131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Disponible sur l’application Huawei</a:t>
              </a:r>
            </a:p>
          </p:txBody>
        </p:sp>
        <p:pic>
          <p:nvPicPr>
            <p:cNvPr id="51" name="Graphique 50" descr="Informations">
              <a:extLst>
                <a:ext uri="{FF2B5EF4-FFF2-40B4-BE49-F238E27FC236}">
                  <a16:creationId xmlns:a16="http://schemas.microsoft.com/office/drawing/2014/main" id="{4B12F182-FE61-4363-8C40-A0A08A9EF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894" y="4049243"/>
              <a:ext cx="467920" cy="466257"/>
            </a:xfrm>
            <a:prstGeom prst="rect">
              <a:avLst/>
            </a:prstGeom>
          </p:spPr>
        </p:pic>
        <p:pic>
          <p:nvPicPr>
            <p:cNvPr id="52" name="Picture 8">
              <a:extLst>
                <a:ext uri="{FF2B5EF4-FFF2-40B4-BE49-F238E27FC236}">
                  <a16:creationId xmlns:a16="http://schemas.microsoft.com/office/drawing/2014/main" id="{0FA63343-999D-4301-BEE0-3C70CACE2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867" y="2193400"/>
              <a:ext cx="367604" cy="435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Huawei Logo PNG transparents - StickPNG">
              <a:extLst>
                <a:ext uri="{FF2B5EF4-FFF2-40B4-BE49-F238E27FC236}">
                  <a16:creationId xmlns:a16="http://schemas.microsoft.com/office/drawing/2014/main" id="{98457EAA-FF35-406D-9760-38E11EBF31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469" y="2877449"/>
              <a:ext cx="354400" cy="354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Étoile : 5 branches 53">
              <a:extLst>
                <a:ext uri="{FF2B5EF4-FFF2-40B4-BE49-F238E27FC236}">
                  <a16:creationId xmlns:a16="http://schemas.microsoft.com/office/drawing/2014/main" id="{7B47FE96-29B2-402B-92D9-DBEE569523A3}"/>
                </a:ext>
              </a:extLst>
            </p:cNvPr>
            <p:cNvSpPr/>
            <p:nvPr/>
          </p:nvSpPr>
          <p:spPr>
            <a:xfrm>
              <a:off x="543831" y="3456519"/>
              <a:ext cx="409038" cy="407585"/>
            </a:xfrm>
            <a:prstGeom prst="star5">
              <a:avLst/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638ADA0-4660-4BA6-9CD8-332F8DA76F0E}"/>
                </a:ext>
              </a:extLst>
            </p:cNvPr>
            <p:cNvSpPr txBox="1"/>
            <p:nvPr/>
          </p:nvSpPr>
          <p:spPr>
            <a:xfrm>
              <a:off x="1142094" y="4099641"/>
              <a:ext cx="4945277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Pour en savoir plus, se référer à l’annexe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059562C-9DA4-4A02-905B-332FFC514BF2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2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55469D-D995-4300-9EC3-86F7C0135D16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Légende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4934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301BC03-4052-46A8-8180-04502D36EABC}"/>
              </a:ext>
            </a:extLst>
          </p:cNvPr>
          <p:cNvGrpSpPr/>
          <p:nvPr/>
        </p:nvGrpSpPr>
        <p:grpSpPr>
          <a:xfrm>
            <a:off x="0" y="-4739"/>
            <a:ext cx="9799365" cy="5148239"/>
            <a:chOff x="0" y="-4739"/>
            <a:chExt cx="9799365" cy="5148239"/>
          </a:xfrm>
        </p:grpSpPr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CB54185D-E9B7-4741-A4DE-59CB0C03FE71}"/>
                </a:ext>
              </a:extLst>
            </p:cNvPr>
            <p:cNvSpPr/>
            <p:nvPr/>
          </p:nvSpPr>
          <p:spPr>
            <a:xfrm>
              <a:off x="2644353" y="1890095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lèche : droite 15">
              <a:extLst>
                <a:ext uri="{FF2B5EF4-FFF2-40B4-BE49-F238E27FC236}">
                  <a16:creationId xmlns:a16="http://schemas.microsoft.com/office/drawing/2014/main" id="{F99F3ADC-0C3C-4738-9A2E-9CDE55C53D67}"/>
                </a:ext>
              </a:extLst>
            </p:cNvPr>
            <p:cNvSpPr/>
            <p:nvPr/>
          </p:nvSpPr>
          <p:spPr>
            <a:xfrm>
              <a:off x="2626341" y="3386139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B5E79692-1D86-4888-802D-317B5BDA6BCF}"/>
                </a:ext>
              </a:extLst>
            </p:cNvPr>
            <p:cNvSpPr/>
            <p:nvPr/>
          </p:nvSpPr>
          <p:spPr>
            <a:xfrm>
              <a:off x="2648797" y="2642581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899FFB12-D95F-4468-80C4-59F7F180F135}"/>
                </a:ext>
              </a:extLst>
            </p:cNvPr>
            <p:cNvSpPr/>
            <p:nvPr/>
          </p:nvSpPr>
          <p:spPr>
            <a:xfrm>
              <a:off x="2644353" y="1139247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Rectangle à coins arrondis 19">
              <a:extLst>
                <a:ext uri="{FF2B5EF4-FFF2-40B4-BE49-F238E27FC236}">
                  <a16:creationId xmlns:a16="http://schemas.microsoft.com/office/drawing/2014/main" id="{B1A7C29F-C046-4108-9341-4F5A1726202A}"/>
                </a:ext>
              </a:extLst>
            </p:cNvPr>
            <p:cNvSpPr/>
            <p:nvPr/>
          </p:nvSpPr>
          <p:spPr>
            <a:xfrm>
              <a:off x="3129640" y="1009354"/>
              <a:ext cx="2428255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qui n’ont pas encore activé Sécur’Pass et qui sont éligibles (disposant d’un numéro de téléphone sécurisé renseigné et d’une carte bancaire) </a:t>
              </a:r>
            </a:p>
          </p:txBody>
        </p:sp>
        <p:sp>
          <p:nvSpPr>
            <p:cNvPr id="23" name="Rectangle à coins arrondis 21">
              <a:extLst>
                <a:ext uri="{FF2B5EF4-FFF2-40B4-BE49-F238E27FC236}">
                  <a16:creationId xmlns:a16="http://schemas.microsoft.com/office/drawing/2014/main" id="{F2A96EA6-FB0E-495C-BE1A-BB6FF18DE06D}"/>
                </a:ext>
              </a:extLst>
            </p:cNvPr>
            <p:cNvSpPr/>
            <p:nvPr/>
          </p:nvSpPr>
          <p:spPr>
            <a:xfrm>
              <a:off x="3139826" y="2499260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auxquels sont rattachés des clients mineurs </a:t>
              </a:r>
            </a:p>
          </p:txBody>
        </p:sp>
        <p:sp>
          <p:nvSpPr>
            <p:cNvPr id="26" name="Rectangle à coins arrondis 24">
              <a:extLst>
                <a:ext uri="{FF2B5EF4-FFF2-40B4-BE49-F238E27FC236}">
                  <a16:creationId xmlns:a16="http://schemas.microsoft.com/office/drawing/2014/main" id="{CED0F9BE-3354-4F36-8162-883CA11E1B07}"/>
                </a:ext>
              </a:extLst>
            </p:cNvPr>
            <p:cNvSpPr/>
            <p:nvPr/>
          </p:nvSpPr>
          <p:spPr>
            <a:xfrm>
              <a:off x="6062702" y="2490777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27" name="Rectangle à coins arrondis 26">
              <a:extLst>
                <a:ext uri="{FF2B5EF4-FFF2-40B4-BE49-F238E27FC236}">
                  <a16:creationId xmlns:a16="http://schemas.microsoft.com/office/drawing/2014/main" id="{5D814C80-439C-486F-9F38-C7270106D6F5}"/>
                </a:ext>
              </a:extLst>
            </p:cNvPr>
            <p:cNvSpPr/>
            <p:nvPr/>
          </p:nvSpPr>
          <p:spPr>
            <a:xfrm>
              <a:off x="6058066" y="982026"/>
              <a:ext cx="2410373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:a16="http://schemas.microsoft.com/office/drawing/2014/main" id="{2A5ADECD-F9C5-4079-B0E7-7C49A1A3DABB}"/>
                </a:ext>
              </a:extLst>
            </p:cNvPr>
            <p:cNvSpPr/>
            <p:nvPr/>
          </p:nvSpPr>
          <p:spPr>
            <a:xfrm>
              <a:off x="368203" y="1007616"/>
              <a:ext cx="2276149" cy="64205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Incitation à 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activer Sécur’Pass</a:t>
              </a: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:a16="http://schemas.microsoft.com/office/drawing/2014/main" id="{4FAE6975-8074-447A-BDF4-C7BA6204C8D6}"/>
                </a:ext>
              </a:extLst>
            </p:cNvPr>
            <p:cNvSpPr/>
            <p:nvPr/>
          </p:nvSpPr>
          <p:spPr>
            <a:xfrm>
              <a:off x="368203" y="2493739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 du 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pays de résidence fiscale 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de son 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enfant</a:t>
              </a: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:a16="http://schemas.microsoft.com/office/drawing/2014/main" id="{82979390-F7B0-4A3E-8423-DD94578F9FF5}"/>
                </a:ext>
              </a:extLst>
            </p:cNvPr>
            <p:cNvSpPr/>
            <p:nvPr/>
          </p:nvSpPr>
          <p:spPr>
            <a:xfrm>
              <a:off x="368204" y="1755579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pays de résidence fiscale</a:t>
              </a:r>
            </a:p>
          </p:txBody>
        </p:sp>
        <p:sp>
          <p:nvSpPr>
            <p:cNvPr id="36" name="Rectangle à coins arrondis 30">
              <a:extLst>
                <a:ext uri="{FF2B5EF4-FFF2-40B4-BE49-F238E27FC236}">
                  <a16:creationId xmlns:a16="http://schemas.microsoft.com/office/drawing/2014/main" id="{9BA89A52-8D8B-4823-A207-E4B366797EFE}"/>
                </a:ext>
              </a:extLst>
            </p:cNvPr>
            <p:cNvSpPr/>
            <p:nvPr/>
          </p:nvSpPr>
          <p:spPr>
            <a:xfrm>
              <a:off x="368203" y="3992447"/>
              <a:ext cx="2276149" cy="619604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Demande d’autorisation 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faite au client pour 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déposer des traceurs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 (cookies**) afin de recueillir des informations sur son usage de l’application</a:t>
              </a:r>
            </a:p>
          </p:txBody>
        </p:sp>
        <p:sp>
          <p:nvSpPr>
            <p:cNvPr id="38" name="Rectangle à coins arrondis 18">
              <a:extLst>
                <a:ext uri="{FF2B5EF4-FFF2-40B4-BE49-F238E27FC236}">
                  <a16:creationId xmlns:a16="http://schemas.microsoft.com/office/drawing/2014/main" id="{8F044D96-A787-4181-B95E-CEC34450A5BA}"/>
                </a:ext>
              </a:extLst>
            </p:cNvPr>
            <p:cNvSpPr/>
            <p:nvPr/>
          </p:nvSpPr>
          <p:spPr>
            <a:xfrm>
              <a:off x="3134731" y="1755578"/>
              <a:ext cx="2404447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présumés résidents fiscaux français qui n’ont pas confirmé leur pays de résidence fiscale via l’EAI***</a:t>
              </a:r>
            </a:p>
          </p:txBody>
        </p:sp>
        <p:sp>
          <p:nvSpPr>
            <p:cNvPr id="39" name="Rectangle à coins arrondis 23">
              <a:extLst>
                <a:ext uri="{FF2B5EF4-FFF2-40B4-BE49-F238E27FC236}">
                  <a16:creationId xmlns:a16="http://schemas.microsoft.com/office/drawing/2014/main" id="{D56CFF62-8F4C-4B38-8894-99619B640938}"/>
                </a:ext>
              </a:extLst>
            </p:cNvPr>
            <p:cNvSpPr/>
            <p:nvPr/>
          </p:nvSpPr>
          <p:spPr>
            <a:xfrm>
              <a:off x="6058066" y="1738676"/>
              <a:ext cx="2428697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40" name="Flèche : droite 39">
              <a:extLst>
                <a:ext uri="{FF2B5EF4-FFF2-40B4-BE49-F238E27FC236}">
                  <a16:creationId xmlns:a16="http://schemas.microsoft.com/office/drawing/2014/main" id="{73B633AA-B9EC-4595-B366-767CE404A18C}"/>
                </a:ext>
              </a:extLst>
            </p:cNvPr>
            <p:cNvSpPr/>
            <p:nvPr/>
          </p:nvSpPr>
          <p:spPr>
            <a:xfrm>
              <a:off x="2658207" y="4152016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5" name="Rectangle à coins arrondis 19">
              <a:extLst>
                <a:ext uri="{FF2B5EF4-FFF2-40B4-BE49-F238E27FC236}">
                  <a16:creationId xmlns:a16="http://schemas.microsoft.com/office/drawing/2014/main" id="{CDAF17A2-F008-437B-9A15-17D0A601C81F}"/>
                </a:ext>
              </a:extLst>
            </p:cNvPr>
            <p:cNvSpPr/>
            <p:nvPr/>
          </p:nvSpPr>
          <p:spPr>
            <a:xfrm>
              <a:off x="3150936" y="3242942"/>
              <a:ext cx="2393335" cy="6341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âgés de plus de 25 ans pour lesquels l’information est manquante</a:t>
              </a:r>
            </a:p>
          </p:txBody>
        </p:sp>
        <p:sp>
          <p:nvSpPr>
            <p:cNvPr id="46" name="Rectangle à coins arrondis 26">
              <a:extLst>
                <a:ext uri="{FF2B5EF4-FFF2-40B4-BE49-F238E27FC236}">
                  <a16:creationId xmlns:a16="http://schemas.microsoft.com/office/drawing/2014/main" id="{1C9B3C72-2EE7-4CD2-8FDC-C5FAD193C79A}"/>
                </a:ext>
              </a:extLst>
            </p:cNvPr>
            <p:cNvSpPr/>
            <p:nvPr/>
          </p:nvSpPr>
          <p:spPr>
            <a:xfrm>
              <a:off x="6058066" y="3235057"/>
              <a:ext cx="2409080" cy="6506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(tant que le client n’aura pas transmis son avis d’imposition) </a:t>
              </a:r>
            </a:p>
          </p:txBody>
        </p:sp>
        <p:sp>
          <p:nvSpPr>
            <p:cNvPr id="47" name="Rectangle à coins arrondis 28">
              <a:extLst>
                <a:ext uri="{FF2B5EF4-FFF2-40B4-BE49-F238E27FC236}">
                  <a16:creationId xmlns:a16="http://schemas.microsoft.com/office/drawing/2014/main" id="{ECB9D4E4-CED6-454F-BEC9-C4208CA00E1B}"/>
                </a:ext>
              </a:extLst>
            </p:cNvPr>
            <p:cNvSpPr/>
            <p:nvPr/>
          </p:nvSpPr>
          <p:spPr>
            <a:xfrm>
              <a:off x="368203" y="3242741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Transmission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avis d’imposition</a:t>
              </a:r>
            </a:p>
          </p:txBody>
        </p:sp>
        <p:sp>
          <p:nvSpPr>
            <p:cNvPr id="24" name="Rectangle à coins arrondis 22">
              <a:extLst>
                <a:ext uri="{FF2B5EF4-FFF2-40B4-BE49-F238E27FC236}">
                  <a16:creationId xmlns:a16="http://schemas.microsoft.com/office/drawing/2014/main" id="{882589B6-582A-4B1F-8E14-2ED6C5EA0199}"/>
                </a:ext>
              </a:extLst>
            </p:cNvPr>
            <p:cNvSpPr/>
            <p:nvPr/>
          </p:nvSpPr>
          <p:spPr>
            <a:xfrm>
              <a:off x="3150937" y="4004253"/>
              <a:ext cx="2388242" cy="60779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Tous les clients</a:t>
              </a:r>
            </a:p>
          </p:txBody>
        </p:sp>
        <p:sp>
          <p:nvSpPr>
            <p:cNvPr id="28" name="Rectangle à coins arrondis 27">
              <a:extLst>
                <a:ext uri="{FF2B5EF4-FFF2-40B4-BE49-F238E27FC236}">
                  <a16:creationId xmlns:a16="http://schemas.microsoft.com/office/drawing/2014/main" id="{38F309BC-F8A0-468E-A67A-A71995DCDF33}"/>
                </a:ext>
              </a:extLst>
            </p:cNvPr>
            <p:cNvSpPr/>
            <p:nvPr/>
          </p:nvSpPr>
          <p:spPr>
            <a:xfrm>
              <a:off x="6050856" y="4004254"/>
              <a:ext cx="2414631" cy="60779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tous les 6 mois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9B158E57-4950-41F5-8896-E57307845F82}"/>
                </a:ext>
              </a:extLst>
            </p:cNvPr>
            <p:cNvSpPr txBox="1"/>
            <p:nvPr/>
          </p:nvSpPr>
          <p:spPr>
            <a:xfrm>
              <a:off x="110358" y="4676178"/>
              <a:ext cx="5934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*Interstitiel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**Cookie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Fichier qui permet d’enregistrer des informations relatives à la navigation du client (page consultée, statistiques…).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***EAI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Échange Automatique d'Informations 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DDA2E42-F7C1-40E8-AE44-CC65B710D44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3</a:t>
              </a:r>
              <a:endParaRPr lang="fr-FR" dirty="0"/>
            </a:p>
          </p:txBody>
        </p:sp>
        <p:sp>
          <p:nvSpPr>
            <p:cNvPr id="66" name="Étoile : 8 branches 65">
              <a:extLst>
                <a:ext uri="{FF2B5EF4-FFF2-40B4-BE49-F238E27FC236}">
                  <a16:creationId xmlns:a16="http://schemas.microsoft.com/office/drawing/2014/main" id="{BC0DCF9C-BA2B-4820-B24E-8BA10E206650}"/>
                </a:ext>
              </a:extLst>
            </p:cNvPr>
            <p:cNvSpPr/>
            <p:nvPr/>
          </p:nvSpPr>
          <p:spPr>
            <a:xfrm>
              <a:off x="250295" y="90249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7" name="Étoile : 8 branches 66">
              <a:extLst>
                <a:ext uri="{FF2B5EF4-FFF2-40B4-BE49-F238E27FC236}">
                  <a16:creationId xmlns:a16="http://schemas.microsoft.com/office/drawing/2014/main" id="{268ED393-67BE-48E8-8AF6-511072E5DFEE}"/>
                </a:ext>
              </a:extLst>
            </p:cNvPr>
            <p:cNvSpPr/>
            <p:nvPr/>
          </p:nvSpPr>
          <p:spPr>
            <a:xfrm>
              <a:off x="246930" y="164780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8" name="Étoile : 8 branches 67">
              <a:extLst>
                <a:ext uri="{FF2B5EF4-FFF2-40B4-BE49-F238E27FC236}">
                  <a16:creationId xmlns:a16="http://schemas.microsoft.com/office/drawing/2014/main" id="{F2816927-0E26-4F54-96C5-165FE255393B}"/>
                </a:ext>
              </a:extLst>
            </p:cNvPr>
            <p:cNvSpPr/>
            <p:nvPr/>
          </p:nvSpPr>
          <p:spPr>
            <a:xfrm>
              <a:off x="250295" y="2398710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9" name="Étoile : 8 branches 68">
              <a:extLst>
                <a:ext uri="{FF2B5EF4-FFF2-40B4-BE49-F238E27FC236}">
                  <a16:creationId xmlns:a16="http://schemas.microsoft.com/office/drawing/2014/main" id="{2F99DDFD-5D87-4568-A32B-31B0E906D2BB}"/>
                </a:ext>
              </a:extLst>
            </p:cNvPr>
            <p:cNvSpPr/>
            <p:nvPr/>
          </p:nvSpPr>
          <p:spPr>
            <a:xfrm>
              <a:off x="250295" y="3147967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70" name="Étoile : 8 branches 69">
              <a:extLst>
                <a:ext uri="{FF2B5EF4-FFF2-40B4-BE49-F238E27FC236}">
                  <a16:creationId xmlns:a16="http://schemas.microsoft.com/office/drawing/2014/main" id="{800241F9-A1F5-47B9-8C31-C113C9EFDA37}"/>
                </a:ext>
              </a:extLst>
            </p:cNvPr>
            <p:cNvSpPr/>
            <p:nvPr/>
          </p:nvSpPr>
          <p:spPr>
            <a:xfrm>
              <a:off x="250295" y="3874111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1052618-0B3F-4079-B531-560A8007F2FA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présentés au mois de mai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4341284-01AF-4E0C-866D-126344DD3EB3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3A4E16B-315B-4B46-8785-632C1ECD6EC5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6E072E2-A559-4FEC-A54D-82F7B75363AC}"/>
                </a:ext>
              </a:extLst>
            </p:cNvPr>
            <p:cNvSpPr/>
            <p:nvPr/>
          </p:nvSpPr>
          <p:spPr>
            <a:xfrm>
              <a:off x="845883" y="483518"/>
              <a:ext cx="5746937" cy="2616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50" i="1" dirty="0">
                  <a:solidFill>
                    <a:srgbClr val="767171"/>
                  </a:solidFill>
                  <a:hlinkClick r:id="rId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Pour voir les écrans des interstitiels, se référer à l’annexe</a:t>
              </a:r>
              <a:endParaRPr lang="fr-FR" sz="1050" i="1" dirty="0">
                <a:solidFill>
                  <a:srgbClr val="767171"/>
                </a:solidFill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972F47F7-5A59-41F4-B857-C1AE8B9E97D1}"/>
                </a:ext>
              </a:extLst>
            </p:cNvPr>
            <p:cNvSpPr txBox="1"/>
            <p:nvPr/>
          </p:nvSpPr>
          <p:spPr>
            <a:xfrm>
              <a:off x="3836835" y="705027"/>
              <a:ext cx="9492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 dirty="0">
                  <a:solidFill>
                    <a:srgbClr val="D80027"/>
                  </a:solidFill>
                </a:rPr>
                <a:t>Pour qui ?</a:t>
              </a:r>
              <a:endParaRPr lang="fr-FR" sz="1200" b="1" dirty="0">
                <a:solidFill>
                  <a:srgbClr val="D80027"/>
                </a:solidFill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06F23BFC-EB6D-42C8-8EF3-B456AC6E8C6D}"/>
                </a:ext>
              </a:extLst>
            </p:cNvPr>
            <p:cNvSpPr txBox="1"/>
            <p:nvPr/>
          </p:nvSpPr>
          <p:spPr>
            <a:xfrm>
              <a:off x="6668441" y="705113"/>
              <a:ext cx="10999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 dirty="0">
                  <a:solidFill>
                    <a:srgbClr val="D80027"/>
                  </a:solidFill>
                </a:rPr>
                <a:t>Fréquence ?</a:t>
              </a:r>
              <a:endParaRPr lang="fr-FR" sz="1200" b="1" dirty="0">
                <a:solidFill>
                  <a:srgbClr val="D80027"/>
                </a:solidFill>
              </a:endParaRPr>
            </a:p>
          </p:txBody>
        </p:sp>
        <p:pic>
          <p:nvPicPr>
            <p:cNvPr id="51" name="Graphique 50" descr="Informations">
              <a:extLst>
                <a:ext uri="{FF2B5EF4-FFF2-40B4-BE49-F238E27FC236}">
                  <a16:creationId xmlns:a16="http://schemas.microsoft.com/office/drawing/2014/main" id="{133D0A1D-A67C-49AC-B61F-9FB8BE3E6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9216" y="483595"/>
              <a:ext cx="261455" cy="261455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DA712B38-3159-45A3-8945-1A0E7D7E4D5D}"/>
                </a:ext>
              </a:extLst>
            </p:cNvPr>
            <p:cNvSpPr txBox="1"/>
            <p:nvPr/>
          </p:nvSpPr>
          <p:spPr>
            <a:xfrm>
              <a:off x="7660108" y="47766"/>
              <a:ext cx="2139257" cy="27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00" dirty="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Interstitiels réglementaires</a:t>
              </a:r>
            </a:p>
          </p:txBody>
        </p:sp>
        <p:sp>
          <p:nvSpPr>
            <p:cNvPr id="52" name="Étoile : 8 branches 51">
              <a:extLst>
                <a:ext uri="{FF2B5EF4-FFF2-40B4-BE49-F238E27FC236}">
                  <a16:creationId xmlns:a16="http://schemas.microsoft.com/office/drawing/2014/main" id="{C1D0D2FF-A6D8-4008-84E4-0235DE6E95FE}"/>
                </a:ext>
              </a:extLst>
            </p:cNvPr>
            <p:cNvSpPr/>
            <p:nvPr/>
          </p:nvSpPr>
          <p:spPr>
            <a:xfrm>
              <a:off x="7432931" y="62374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5472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ACE086A-D344-49B7-8FA7-904A1CE540E7}"/>
              </a:ext>
            </a:extLst>
          </p:cNvPr>
          <p:cNvGrpSpPr/>
          <p:nvPr/>
        </p:nvGrpSpPr>
        <p:grpSpPr>
          <a:xfrm>
            <a:off x="0" y="-4739"/>
            <a:ext cx="9799365" cy="5148239"/>
            <a:chOff x="0" y="-4739"/>
            <a:chExt cx="9799365" cy="5148239"/>
          </a:xfrm>
        </p:grpSpPr>
        <p:sp>
          <p:nvSpPr>
            <p:cNvPr id="34" name="Flèche : droite 33">
              <a:extLst>
                <a:ext uri="{FF2B5EF4-FFF2-40B4-BE49-F238E27FC236}">
                  <a16:creationId xmlns:a16="http://schemas.microsoft.com/office/drawing/2014/main" id="{BFF1E0AC-4268-4998-B8F6-70373CDCDE31}"/>
                </a:ext>
              </a:extLst>
            </p:cNvPr>
            <p:cNvSpPr/>
            <p:nvPr/>
          </p:nvSpPr>
          <p:spPr>
            <a:xfrm>
              <a:off x="2644353" y="3418909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CB54185D-E9B7-4741-A4DE-59CB0C03FE71}"/>
                </a:ext>
              </a:extLst>
            </p:cNvPr>
            <p:cNvSpPr/>
            <p:nvPr/>
          </p:nvSpPr>
          <p:spPr>
            <a:xfrm>
              <a:off x="2644353" y="1890095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B5E79692-1D86-4888-802D-317B5BDA6BCF}"/>
                </a:ext>
              </a:extLst>
            </p:cNvPr>
            <p:cNvSpPr/>
            <p:nvPr/>
          </p:nvSpPr>
          <p:spPr>
            <a:xfrm>
              <a:off x="2644353" y="4217553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899FFB12-D95F-4468-80C4-59F7F180F135}"/>
                </a:ext>
              </a:extLst>
            </p:cNvPr>
            <p:cNvSpPr/>
            <p:nvPr/>
          </p:nvSpPr>
          <p:spPr>
            <a:xfrm>
              <a:off x="2644353" y="1139247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Rectangle à coins arrondis 19">
              <a:extLst>
                <a:ext uri="{FF2B5EF4-FFF2-40B4-BE49-F238E27FC236}">
                  <a16:creationId xmlns:a16="http://schemas.microsoft.com/office/drawing/2014/main" id="{B1A7C29F-C046-4108-9341-4F5A1726202A}"/>
                </a:ext>
              </a:extLst>
            </p:cNvPr>
            <p:cNvSpPr/>
            <p:nvPr/>
          </p:nvSpPr>
          <p:spPr>
            <a:xfrm>
              <a:off x="3129640" y="1009354"/>
              <a:ext cx="2428255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le numéro de téléphone mobile sécurisé n’a pas été mis à jour depuis 1 an ou plus</a:t>
              </a:r>
            </a:p>
          </p:txBody>
        </p:sp>
        <p:sp>
          <p:nvSpPr>
            <p:cNvPr id="23" name="Rectangle à coins arrondis 21">
              <a:extLst>
                <a:ext uri="{FF2B5EF4-FFF2-40B4-BE49-F238E27FC236}">
                  <a16:creationId xmlns:a16="http://schemas.microsoft.com/office/drawing/2014/main" id="{F2A96EA6-FB0E-495C-BE1A-BB6FF18DE06D}"/>
                </a:ext>
              </a:extLst>
            </p:cNvPr>
            <p:cNvSpPr/>
            <p:nvPr/>
          </p:nvSpPr>
          <p:spPr>
            <a:xfrm>
              <a:off x="3153450" y="4005602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nouveaux clients </a:t>
              </a:r>
            </a:p>
          </p:txBody>
        </p:sp>
        <p:sp>
          <p:nvSpPr>
            <p:cNvPr id="26" name="Rectangle à coins arrondis 24">
              <a:extLst>
                <a:ext uri="{FF2B5EF4-FFF2-40B4-BE49-F238E27FC236}">
                  <a16:creationId xmlns:a16="http://schemas.microsoft.com/office/drawing/2014/main" id="{CED0F9BE-3354-4F36-8162-883CA11E1B07}"/>
                </a:ext>
              </a:extLst>
            </p:cNvPr>
            <p:cNvSpPr/>
            <p:nvPr/>
          </p:nvSpPr>
          <p:spPr>
            <a:xfrm>
              <a:off x="6056679" y="3989463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à la première connexion</a:t>
              </a:r>
            </a:p>
          </p:txBody>
        </p:sp>
        <p:sp>
          <p:nvSpPr>
            <p:cNvPr id="27" name="Rectangle à coins arrondis 26">
              <a:extLst>
                <a:ext uri="{FF2B5EF4-FFF2-40B4-BE49-F238E27FC236}">
                  <a16:creationId xmlns:a16="http://schemas.microsoft.com/office/drawing/2014/main" id="{5D814C80-439C-486F-9F38-C7270106D6F5}"/>
                </a:ext>
              </a:extLst>
            </p:cNvPr>
            <p:cNvSpPr/>
            <p:nvPr/>
          </p:nvSpPr>
          <p:spPr>
            <a:xfrm>
              <a:off x="6058066" y="982026"/>
              <a:ext cx="2410373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:a16="http://schemas.microsoft.com/office/drawing/2014/main" id="{2A5ADECD-F9C5-4079-B0E7-7C49A1A3DABB}"/>
                </a:ext>
              </a:extLst>
            </p:cNvPr>
            <p:cNvSpPr/>
            <p:nvPr/>
          </p:nvSpPr>
          <p:spPr>
            <a:xfrm>
              <a:off x="368203" y="1007616"/>
              <a:ext cx="2276149" cy="64205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numéro téléphone </a:t>
              </a:r>
            </a:p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mobile sécurisé</a:t>
              </a: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:a16="http://schemas.microsoft.com/office/drawing/2014/main" id="{82979390-F7B0-4A3E-8423-DD94578F9FF5}"/>
                </a:ext>
              </a:extLst>
            </p:cNvPr>
            <p:cNvSpPr/>
            <p:nvPr/>
          </p:nvSpPr>
          <p:spPr>
            <a:xfrm>
              <a:off x="368204" y="1755579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Confirmation 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de son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 adresse e-mail</a:t>
              </a:r>
            </a:p>
          </p:txBody>
        </p:sp>
        <p:sp>
          <p:nvSpPr>
            <p:cNvPr id="38" name="Rectangle à coins arrondis 18">
              <a:extLst>
                <a:ext uri="{FF2B5EF4-FFF2-40B4-BE49-F238E27FC236}">
                  <a16:creationId xmlns:a16="http://schemas.microsoft.com/office/drawing/2014/main" id="{8F044D96-A787-4181-B95E-CEC34450A5BA}"/>
                </a:ext>
              </a:extLst>
            </p:cNvPr>
            <p:cNvSpPr/>
            <p:nvPr/>
          </p:nvSpPr>
          <p:spPr>
            <a:xfrm>
              <a:off x="3134731" y="1755578"/>
              <a:ext cx="2404447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l’adresse e-mail privée n’a pas été mise à jour depuis 1 an ou plus</a:t>
              </a:r>
            </a:p>
          </p:txBody>
        </p:sp>
        <p:sp>
          <p:nvSpPr>
            <p:cNvPr id="39" name="Rectangle à coins arrondis 23">
              <a:extLst>
                <a:ext uri="{FF2B5EF4-FFF2-40B4-BE49-F238E27FC236}">
                  <a16:creationId xmlns:a16="http://schemas.microsoft.com/office/drawing/2014/main" id="{D56CFF62-8F4C-4B38-8894-99619B640938}"/>
                </a:ext>
              </a:extLst>
            </p:cNvPr>
            <p:cNvSpPr/>
            <p:nvPr/>
          </p:nvSpPr>
          <p:spPr>
            <a:xfrm>
              <a:off x="6058066" y="1738676"/>
              <a:ext cx="2428697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DDA2E42-F7C1-40E8-AE44-CC65B710D44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4</a:t>
              </a:r>
              <a:endParaRPr lang="fr-FR" dirty="0"/>
            </a:p>
          </p:txBody>
        </p:sp>
        <p:sp>
          <p:nvSpPr>
            <p:cNvPr id="42" name="Étoile : 8 branches 41">
              <a:extLst>
                <a:ext uri="{FF2B5EF4-FFF2-40B4-BE49-F238E27FC236}">
                  <a16:creationId xmlns:a16="http://schemas.microsoft.com/office/drawing/2014/main" id="{E18888FA-618E-4790-A571-404C9C5FC5E9}"/>
                </a:ext>
              </a:extLst>
            </p:cNvPr>
            <p:cNvSpPr/>
            <p:nvPr/>
          </p:nvSpPr>
          <p:spPr>
            <a:xfrm>
              <a:off x="250295" y="90249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F9DC3E0-C6A9-4168-A8BC-B9556266BD84}"/>
                </a:ext>
              </a:extLst>
            </p:cNvPr>
            <p:cNvSpPr/>
            <p:nvPr/>
          </p:nvSpPr>
          <p:spPr>
            <a:xfrm>
              <a:off x="845883" y="483518"/>
              <a:ext cx="5746937" cy="2616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50" i="1" dirty="0">
                  <a:solidFill>
                    <a:srgbClr val="767171"/>
                  </a:solid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Pour voir les écrans des interstitiels, se référer à l’annexe</a:t>
              </a:r>
              <a:endParaRPr lang="fr-FR" sz="1050" i="1" dirty="0">
                <a:solidFill>
                  <a:srgbClr val="767171"/>
                </a:solidFill>
              </a:endParaRPr>
            </a:p>
          </p:txBody>
        </p:sp>
        <p:pic>
          <p:nvPicPr>
            <p:cNvPr id="35" name="Graphique 34" descr="Informations">
              <a:extLst>
                <a:ext uri="{FF2B5EF4-FFF2-40B4-BE49-F238E27FC236}">
                  <a16:creationId xmlns:a16="http://schemas.microsoft.com/office/drawing/2014/main" id="{69642E3C-B7C8-44E8-A972-E4B108036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9216" y="483595"/>
              <a:ext cx="261455" cy="26145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691B276-14D2-479A-94A1-97BB9AD2B648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64C5451-604B-4A35-A73C-DD4EB77CF193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065686-FEE0-4784-80BF-BD95A0E1F300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présentés au mois de mai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C4948CA-8871-4A69-BADE-60624747C663}"/>
                </a:ext>
              </a:extLst>
            </p:cNvPr>
            <p:cNvSpPr txBox="1"/>
            <p:nvPr/>
          </p:nvSpPr>
          <p:spPr>
            <a:xfrm>
              <a:off x="7660108" y="47766"/>
              <a:ext cx="2139257" cy="27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00" dirty="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Interstitiels réglementaires</a:t>
              </a:r>
            </a:p>
          </p:txBody>
        </p:sp>
        <p:sp>
          <p:nvSpPr>
            <p:cNvPr id="50" name="Étoile : 8 branches 49">
              <a:extLst>
                <a:ext uri="{FF2B5EF4-FFF2-40B4-BE49-F238E27FC236}">
                  <a16:creationId xmlns:a16="http://schemas.microsoft.com/office/drawing/2014/main" id="{44862A89-5515-4394-95CE-F78C12C3E868}"/>
                </a:ext>
              </a:extLst>
            </p:cNvPr>
            <p:cNvSpPr/>
            <p:nvPr/>
          </p:nvSpPr>
          <p:spPr>
            <a:xfrm>
              <a:off x="7432931" y="62374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F7BEB93-C2CC-4D57-92FE-18359785D583}"/>
                </a:ext>
              </a:extLst>
            </p:cNvPr>
            <p:cNvSpPr txBox="1"/>
            <p:nvPr/>
          </p:nvSpPr>
          <p:spPr>
            <a:xfrm>
              <a:off x="3836835" y="705027"/>
              <a:ext cx="9492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 dirty="0">
                  <a:solidFill>
                    <a:srgbClr val="D80027"/>
                  </a:solidFill>
                </a:rPr>
                <a:t>Pour qui ?</a:t>
              </a:r>
              <a:endParaRPr lang="fr-FR" sz="1200" b="1" dirty="0">
                <a:solidFill>
                  <a:srgbClr val="D80027"/>
                </a:solidFill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172F061-105B-424C-BEF8-FA010EC18163}"/>
                </a:ext>
              </a:extLst>
            </p:cNvPr>
            <p:cNvSpPr txBox="1"/>
            <p:nvPr/>
          </p:nvSpPr>
          <p:spPr>
            <a:xfrm>
              <a:off x="6668441" y="705113"/>
              <a:ext cx="10999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 dirty="0">
                  <a:solidFill>
                    <a:srgbClr val="D80027"/>
                  </a:solidFill>
                </a:rPr>
                <a:t>Fréquence ?</a:t>
              </a:r>
              <a:endParaRPr lang="fr-FR" sz="1200" b="1" dirty="0">
                <a:solidFill>
                  <a:srgbClr val="D80027"/>
                </a:solidFill>
              </a:endParaRPr>
            </a:p>
          </p:txBody>
        </p:sp>
        <p:sp>
          <p:nvSpPr>
            <p:cNvPr id="33" name="Étoile : 8 branches 32">
              <a:extLst>
                <a:ext uri="{FF2B5EF4-FFF2-40B4-BE49-F238E27FC236}">
                  <a16:creationId xmlns:a16="http://schemas.microsoft.com/office/drawing/2014/main" id="{256A9E77-4B99-4BE9-8682-CDBCA2188AF2}"/>
                </a:ext>
              </a:extLst>
            </p:cNvPr>
            <p:cNvSpPr/>
            <p:nvPr/>
          </p:nvSpPr>
          <p:spPr>
            <a:xfrm>
              <a:off x="246930" y="164780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3" name="Flèche : droite 42">
              <a:extLst>
                <a:ext uri="{FF2B5EF4-FFF2-40B4-BE49-F238E27FC236}">
                  <a16:creationId xmlns:a16="http://schemas.microsoft.com/office/drawing/2014/main" id="{60D482DC-B76C-4271-9CBE-89D329C8C202}"/>
                </a:ext>
              </a:extLst>
            </p:cNvPr>
            <p:cNvSpPr/>
            <p:nvPr/>
          </p:nvSpPr>
          <p:spPr>
            <a:xfrm>
              <a:off x="2644353" y="2653991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Rectangle à coins arrondis 21">
              <a:extLst>
                <a:ext uri="{FF2B5EF4-FFF2-40B4-BE49-F238E27FC236}">
                  <a16:creationId xmlns:a16="http://schemas.microsoft.com/office/drawing/2014/main" id="{A4B3BF86-7003-4B53-91C0-E90DD741BFD2}"/>
                </a:ext>
              </a:extLst>
            </p:cNvPr>
            <p:cNvSpPr/>
            <p:nvPr/>
          </p:nvSpPr>
          <p:spPr>
            <a:xfrm>
              <a:off x="3145008" y="2494232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n’ayant pas déjà renseigné une adresse e-mail privée / professionnelle</a:t>
              </a:r>
            </a:p>
          </p:txBody>
        </p:sp>
        <p:sp>
          <p:nvSpPr>
            <p:cNvPr id="45" name="Rectangle à coins arrondis 24">
              <a:extLst>
                <a:ext uri="{FF2B5EF4-FFF2-40B4-BE49-F238E27FC236}">
                  <a16:creationId xmlns:a16="http://schemas.microsoft.com/office/drawing/2014/main" id="{7C051362-7E51-4603-98F2-211234B92982}"/>
                </a:ext>
              </a:extLst>
            </p:cNvPr>
            <p:cNvSpPr/>
            <p:nvPr/>
          </p:nvSpPr>
          <p:spPr>
            <a:xfrm>
              <a:off x="6058066" y="2487332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à 5 fois par mois</a:t>
              </a:r>
            </a:p>
          </p:txBody>
        </p:sp>
        <p:sp>
          <p:nvSpPr>
            <p:cNvPr id="46" name="Rectangle à coins arrondis 29">
              <a:extLst>
                <a:ext uri="{FF2B5EF4-FFF2-40B4-BE49-F238E27FC236}">
                  <a16:creationId xmlns:a16="http://schemas.microsoft.com/office/drawing/2014/main" id="{124595D6-3959-44E0-93CB-9360B36906C2}"/>
                </a:ext>
              </a:extLst>
            </p:cNvPr>
            <p:cNvSpPr/>
            <p:nvPr/>
          </p:nvSpPr>
          <p:spPr>
            <a:xfrm>
              <a:off x="363759" y="2512568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Renseignement</a:t>
              </a:r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adresse e-mail</a:t>
              </a:r>
            </a:p>
          </p:txBody>
        </p:sp>
        <p:sp>
          <p:nvSpPr>
            <p:cNvPr id="47" name="Étoile : 8 branches 46">
              <a:extLst>
                <a:ext uri="{FF2B5EF4-FFF2-40B4-BE49-F238E27FC236}">
                  <a16:creationId xmlns:a16="http://schemas.microsoft.com/office/drawing/2014/main" id="{3AF666C0-2076-430B-BFB8-D9EF54CC1FD0}"/>
                </a:ext>
              </a:extLst>
            </p:cNvPr>
            <p:cNvSpPr/>
            <p:nvPr/>
          </p:nvSpPr>
          <p:spPr>
            <a:xfrm>
              <a:off x="246930" y="242704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8" name="Rectangle à coins arrondis 21">
              <a:extLst>
                <a:ext uri="{FF2B5EF4-FFF2-40B4-BE49-F238E27FC236}">
                  <a16:creationId xmlns:a16="http://schemas.microsoft.com/office/drawing/2014/main" id="{D93A82E9-F436-4CCF-956F-7006C7238BF4}"/>
                </a:ext>
              </a:extLst>
            </p:cNvPr>
            <p:cNvSpPr/>
            <p:nvPr/>
          </p:nvSpPr>
          <p:spPr>
            <a:xfrm>
              <a:off x="3153450" y="3255549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certaines informations du dossier réglementaire sont trop anciennes</a:t>
              </a:r>
            </a:p>
          </p:txBody>
        </p:sp>
        <p:sp>
          <p:nvSpPr>
            <p:cNvPr id="51" name="Rectangle à coins arrondis 21">
              <a:extLst>
                <a:ext uri="{FF2B5EF4-FFF2-40B4-BE49-F238E27FC236}">
                  <a16:creationId xmlns:a16="http://schemas.microsoft.com/office/drawing/2014/main" id="{5AEC9340-2406-4BDE-9B51-2E50F421EDAD}"/>
                </a:ext>
              </a:extLst>
            </p:cNvPr>
            <p:cNvSpPr/>
            <p:nvPr/>
          </p:nvSpPr>
          <p:spPr>
            <a:xfrm>
              <a:off x="6058066" y="3239947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28" name="Rectangle à coins arrondis 29">
              <a:extLst>
                <a:ext uri="{FF2B5EF4-FFF2-40B4-BE49-F238E27FC236}">
                  <a16:creationId xmlns:a16="http://schemas.microsoft.com/office/drawing/2014/main" id="{F098FEC8-010A-442F-8AFE-9FB4179EC70E}"/>
                </a:ext>
              </a:extLst>
            </p:cNvPr>
            <p:cNvSpPr/>
            <p:nvPr/>
          </p:nvSpPr>
          <p:spPr>
            <a:xfrm>
              <a:off x="363759" y="3275290"/>
              <a:ext cx="2276149" cy="660180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Revue de connaissance client                           </a:t>
              </a:r>
            </a:p>
          </p:txBody>
        </p:sp>
        <p:sp>
          <p:nvSpPr>
            <p:cNvPr id="52" name="Étoile : 8 branches 51">
              <a:extLst>
                <a:ext uri="{FF2B5EF4-FFF2-40B4-BE49-F238E27FC236}">
                  <a16:creationId xmlns:a16="http://schemas.microsoft.com/office/drawing/2014/main" id="{3EE57F91-6874-4103-9C9A-B5DF308A4911}"/>
                </a:ext>
              </a:extLst>
            </p:cNvPr>
            <p:cNvSpPr/>
            <p:nvPr/>
          </p:nvSpPr>
          <p:spPr>
            <a:xfrm>
              <a:off x="252395" y="323278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:a16="http://schemas.microsoft.com/office/drawing/2014/main" id="{4FAE6975-8074-447A-BDF4-C7BA6204C8D6}"/>
                </a:ext>
              </a:extLst>
            </p:cNvPr>
            <p:cNvSpPr/>
            <p:nvPr/>
          </p:nvSpPr>
          <p:spPr>
            <a:xfrm>
              <a:off x="378517" y="4066700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  <a:t>Interstitiel présentant les </a:t>
              </a:r>
              <a:br>
                <a:rPr lang="fr-FR" sz="850" dirty="0">
                  <a:solidFill>
                    <a:srgbClr val="FF0101"/>
                  </a:solidFill>
                  <a:latin typeface="Arial" panose="020B0604020202020204"/>
                </a:rPr>
              </a:br>
              <a:r>
                <a:rPr lang="fr-FR" sz="850" b="1" dirty="0">
                  <a:solidFill>
                    <a:srgbClr val="FF0101"/>
                  </a:solidFill>
                  <a:latin typeface="Arial" panose="020B0604020202020204"/>
                </a:rPr>
                <a:t>fonctionnalités de l’appli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FDE9E124-29E5-459B-82A3-09B4971155D7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9472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F9EA4DC-3474-4F2B-B98D-C84C8B16FC79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699FA8D-5D21-484E-B68E-2922D68DA391}"/>
                </a:ext>
              </a:extLst>
            </p:cNvPr>
            <p:cNvSpPr txBox="1"/>
            <p:nvPr/>
          </p:nvSpPr>
          <p:spPr>
            <a:xfrm>
              <a:off x="271023" y="1527474"/>
              <a:ext cx="4190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FF0000"/>
                  </a:solidFill>
                  <a:ea typeface="+mn-ea"/>
                  <a:cs typeface="+mn-cs"/>
                </a:rPr>
                <a:t>Nouvelles fonctionnalités phares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E605579-F0F3-48BD-B726-751E20A1CB2D}"/>
                </a:ext>
              </a:extLst>
            </p:cNvPr>
            <p:cNvSpPr/>
            <p:nvPr/>
          </p:nvSpPr>
          <p:spPr>
            <a:xfrm>
              <a:off x="262029" y="1447515"/>
              <a:ext cx="4190503" cy="274348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fr-FR" sz="900" b="1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E0C4450C-7F8D-4325-8C83-36ED54B5F7FA}"/>
                </a:ext>
              </a:extLst>
            </p:cNvPr>
            <p:cNvSpPr txBox="1"/>
            <p:nvPr/>
          </p:nvSpPr>
          <p:spPr>
            <a:xfrm>
              <a:off x="4598969" y="1754311"/>
              <a:ext cx="4430386" cy="897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r>
                <a:rPr lang="fr-FR" sz="900" dirty="0">
                  <a:solidFill>
                    <a:srgbClr val="767171"/>
                  </a:solid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Connexion &amp; sécurité : refonte des parcours identifiant et mot de passe oubliés</a:t>
              </a:r>
              <a:endParaRPr lang="fr-FR" sz="900" dirty="0">
                <a:solidFill>
                  <a:srgbClr val="767171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r>
                <a:rPr lang="fr-FR" sz="900" dirty="0">
                  <a:solidFill>
                    <a:srgbClr val="767171"/>
                  </a:solidFill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Comptes : évolution graphique du solde</a:t>
              </a:r>
              <a:endParaRPr lang="fr-FR" sz="900" dirty="0">
                <a:solidFill>
                  <a:srgbClr val="767171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r>
                <a:rPr lang="fr-FR" sz="900" dirty="0">
                  <a:solidFill>
                    <a:srgbClr val="767171"/>
                  </a:solidFill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Moyens de paiement : présentation des avantages promotionnels Visa</a:t>
              </a:r>
              <a:endParaRPr lang="fr-FR" sz="900" dirty="0">
                <a:solidFill>
                  <a:srgbClr val="767171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0A5B4B0-0124-47D9-AF8F-E583F52F60F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5</a:t>
              </a:r>
              <a:endParaRPr lang="fr-FR" dirty="0"/>
            </a:p>
          </p:txBody>
        </p:sp>
        <p:sp>
          <p:nvSpPr>
            <p:cNvPr id="43" name="Étoile : 5 branches 42">
              <a:extLst>
                <a:ext uri="{FF2B5EF4-FFF2-40B4-BE49-F238E27FC236}">
                  <a16:creationId xmlns:a16="http://schemas.microsoft.com/office/drawing/2014/main" id="{A92177D4-DB43-4B7E-A640-2F620F89229E}"/>
                </a:ext>
              </a:extLst>
            </p:cNvPr>
            <p:cNvSpPr/>
            <p:nvPr/>
          </p:nvSpPr>
          <p:spPr>
            <a:xfrm>
              <a:off x="3627344" y="1577009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50CDCE2-135F-4341-946D-CEE242551828}"/>
                </a:ext>
              </a:extLst>
            </p:cNvPr>
            <p:cNvSpPr/>
            <p:nvPr/>
          </p:nvSpPr>
          <p:spPr>
            <a:xfrm>
              <a:off x="4589975" y="1447515"/>
              <a:ext cx="4353319" cy="2743486"/>
            </a:xfrm>
            <a:prstGeom prst="roundRect">
              <a:avLst/>
            </a:prstGeom>
            <a:noFill/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fr-FR" sz="1000" b="1" dirty="0">
                <a:solidFill>
                  <a:schemeClr val="tx1"/>
                </a:solidFill>
                <a:latin typeface="Arial" panose="020B0604020202020204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2E582CA-F61B-4C9C-826F-E4FE96C11FA0}"/>
                </a:ext>
              </a:extLst>
            </p:cNvPr>
            <p:cNvSpPr txBox="1"/>
            <p:nvPr/>
          </p:nvSpPr>
          <p:spPr>
            <a:xfrm>
              <a:off x="4838852" y="1515172"/>
              <a:ext cx="41905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767171"/>
                  </a:solidFill>
                  <a:ea typeface="+mn-ea"/>
                  <a:cs typeface="+mn-cs"/>
                </a:rPr>
                <a:t>Autres nouveautés 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EA1096C-B1BE-412D-9995-FEB061ADEB4F}"/>
                </a:ext>
              </a:extLst>
            </p:cNvPr>
            <p:cNvSpPr txBox="1"/>
            <p:nvPr/>
          </p:nvSpPr>
          <p:spPr>
            <a:xfrm>
              <a:off x="262029" y="1828933"/>
              <a:ext cx="4190503" cy="689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  <a:buFontTx/>
                <a:buAutoNum type="arabicPeriod"/>
              </a:pPr>
              <a:r>
                <a:rPr lang="fr-FR" sz="900" dirty="0">
                  <a:solidFill>
                    <a:srgbClr val="FF0000"/>
                  </a:solidFill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Budget : mes alertes </a:t>
              </a:r>
              <a:endParaRPr lang="fr-FR" sz="900" dirty="0">
                <a:solidFill>
                  <a:srgbClr val="FF0000"/>
                </a:solidFill>
              </a:endParaRPr>
            </a:p>
            <a:p>
              <a:pPr marL="228600" indent="-228600">
                <a:lnSpc>
                  <a:spcPct val="150000"/>
                </a:lnSpc>
                <a:buFontTx/>
                <a:buAutoNum type="arabicPeriod"/>
              </a:pPr>
              <a:r>
                <a:rPr lang="fr-FR" sz="900" dirty="0">
                  <a:solidFill>
                    <a:srgbClr val="FF0000"/>
                  </a:solidFill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Crédit : gestion de son prêt personnel</a:t>
              </a:r>
              <a:endParaRPr lang="fr-FR" sz="900" dirty="0">
                <a:solidFill>
                  <a:srgbClr val="FF0000"/>
                </a:solidFill>
              </a:endParaRPr>
            </a:p>
            <a:p>
              <a:pPr marL="228600" indent="-228600">
                <a:lnSpc>
                  <a:spcPct val="150000"/>
                </a:lnSpc>
                <a:buFontTx/>
                <a:buAutoNum type="arabicPeriod"/>
              </a:pPr>
              <a:r>
                <a:rPr lang="fr-FR" sz="900" dirty="0">
                  <a:solidFill>
                    <a:srgbClr val="FF0000"/>
                  </a:solidFill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Crédit : simulation d’un prêt étudiant</a:t>
              </a:r>
              <a:endParaRPr lang="fr-FR" sz="900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4D21EC1-289F-4435-BA91-827593F99BEB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1775D5E-F2A0-49D7-A4B7-EA9B2B24D405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73E02A9-ABF8-47A1-9B47-232A8EC894B8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synthèse, que vont découvrir vos clients en mai ?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40B132F-8AA5-40C2-9BDB-BBCA7CCAD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D4637D32-514E-4123-9150-26A934FA39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A338DC8-360F-4F23-AE50-EEE981D15CF3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Forme libre : forme 441">
                <a:extLst>
                  <a:ext uri="{FF2B5EF4-FFF2-40B4-BE49-F238E27FC236}">
                    <a16:creationId xmlns:a16="http://schemas.microsoft.com/office/drawing/2014/main" id="{E2DD8CE1-D58C-4B0B-B5E4-A6E38CD3C1FE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41" name="Picture 2" descr="Huawei Logo PNG transparents - StickPNG">
              <a:extLst>
                <a:ext uri="{FF2B5EF4-FFF2-40B4-BE49-F238E27FC236}">
                  <a16:creationId xmlns:a16="http://schemas.microsoft.com/office/drawing/2014/main" id="{51235F8E-F9A2-438F-8BA5-7D8A6BDB6D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4A24450-1BED-43ED-A28B-21B07F29B579}"/>
                </a:ext>
              </a:extLst>
            </p:cNvPr>
            <p:cNvSpPr/>
            <p:nvPr/>
          </p:nvSpPr>
          <p:spPr>
            <a:xfrm>
              <a:off x="8061206" y="326366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Mai 2022</a:t>
              </a:r>
              <a:endParaRPr lang="fr-FR" dirty="0"/>
            </a:p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Mai 2022</a:t>
              </a:r>
              <a:endParaRPr lang="fr-FR" sz="1000" dirty="0"/>
            </a:p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Mai 2022</a:t>
              </a:r>
              <a:endParaRPr lang="fr-FR" sz="1000" dirty="0"/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F14AB67D-BC10-4D51-BB89-16D0F1B65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8">
              <a:extLst>
                <a:ext uri="{FF2B5EF4-FFF2-40B4-BE49-F238E27FC236}">
                  <a16:creationId xmlns:a16="http://schemas.microsoft.com/office/drawing/2014/main" id="{C40A8CBA-5CAE-4D57-8924-5900E1F34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766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>
            <a:extLst>
              <a:ext uri="{FF2B5EF4-FFF2-40B4-BE49-F238E27FC236}">
                <a16:creationId xmlns:a16="http://schemas.microsoft.com/office/drawing/2014/main" id="{B7C95FAA-E280-40D3-9FE8-2E8F07931A9E}"/>
              </a:ext>
            </a:extLst>
          </p:cNvPr>
          <p:cNvGrpSpPr/>
          <p:nvPr/>
        </p:nvGrpSpPr>
        <p:grpSpPr>
          <a:xfrm>
            <a:off x="0" y="-4739"/>
            <a:ext cx="9639473" cy="5148239"/>
            <a:chOff x="0" y="-4739"/>
            <a:chExt cx="9639473" cy="514823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AE5BD6D-7A05-436A-B8E6-045EEE68F195}"/>
                </a:ext>
              </a:extLst>
            </p:cNvPr>
            <p:cNvSpPr/>
            <p:nvPr/>
          </p:nvSpPr>
          <p:spPr>
            <a:xfrm>
              <a:off x="561372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Budget : mes alertes (1/2)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6</a:t>
              </a:r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 dirty="0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948E7A1-2381-40C1-BBE1-F0E7743A4019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8AA3EEF-B6AE-49E8-AEF3-12357E2601DF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5C49D467-E73E-4756-89C5-8FBEFBDCFB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B316BF6C-5BAD-4462-973C-7BE7172D9A5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61" name="Ellipse 60">
                <a:extLst>
                  <a:ext uri="{FF2B5EF4-FFF2-40B4-BE49-F238E27FC236}">
                    <a16:creationId xmlns:a16="http://schemas.microsoft.com/office/drawing/2014/main" id="{B35A6C11-890A-40D6-BC81-13204DB86C94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8" name="Forme libre : forme 441">
                <a:extLst>
                  <a:ext uri="{FF2B5EF4-FFF2-40B4-BE49-F238E27FC236}">
                    <a16:creationId xmlns:a16="http://schemas.microsoft.com/office/drawing/2014/main" id="{B894FB49-20E8-478F-869B-AAA9F447B54D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73" name="Picture 2" descr="Huawei Logo PNG transparents - StickPNG">
              <a:extLst>
                <a:ext uri="{FF2B5EF4-FFF2-40B4-BE49-F238E27FC236}">
                  <a16:creationId xmlns:a16="http://schemas.microsoft.com/office/drawing/2014/main" id="{3266F7F3-E1D0-4096-B50F-4F437D1F31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5078" y="762115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2A222CC-D69E-4CEE-AC73-50CF3001DF72}"/>
                </a:ext>
              </a:extLst>
            </p:cNvPr>
            <p:cNvSpPr/>
            <p:nvPr/>
          </p:nvSpPr>
          <p:spPr>
            <a:xfrm>
              <a:off x="7827634" y="293115"/>
              <a:ext cx="1383316" cy="669414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950" b="1" dirty="0">
                  <a:solidFill>
                    <a:srgbClr val="FF0000"/>
                  </a:solidFill>
                  <a:latin typeface="Montserrat"/>
                </a:rPr>
                <a:t>Avril – Juillet 2022*</a:t>
              </a:r>
              <a:endParaRPr lang="fr-FR" sz="950" dirty="0"/>
            </a:p>
            <a:p>
              <a:endParaRPr lang="fr-FR" sz="4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950" b="1" dirty="0">
                  <a:solidFill>
                    <a:srgbClr val="FF0000"/>
                  </a:solidFill>
                  <a:latin typeface="Montserrat"/>
                </a:rPr>
                <a:t>Avril – Juillet 2022*</a:t>
              </a:r>
            </a:p>
            <a:p>
              <a:endParaRPr lang="fr-FR" sz="4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950" b="1" dirty="0">
                  <a:solidFill>
                    <a:srgbClr val="FF0000"/>
                  </a:solidFill>
                  <a:latin typeface="Montserrat"/>
                </a:rPr>
                <a:t>Avril – Juillet 2022*</a:t>
              </a:r>
              <a:endParaRPr lang="fr-FR" sz="950" dirty="0"/>
            </a:p>
          </p:txBody>
        </p:sp>
        <p:pic>
          <p:nvPicPr>
            <p:cNvPr id="75" name="Picture 6">
              <a:extLst>
                <a:ext uri="{FF2B5EF4-FFF2-40B4-BE49-F238E27FC236}">
                  <a16:creationId xmlns:a16="http://schemas.microsoft.com/office/drawing/2014/main" id="{984066AF-40DD-4C67-981C-298AEF01FD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8515" y="303539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8">
              <a:extLst>
                <a:ext uri="{FF2B5EF4-FFF2-40B4-BE49-F238E27FC236}">
                  <a16:creationId xmlns:a16="http://schemas.microsoft.com/office/drawing/2014/main" id="{8497FB0D-3154-441C-8D30-E812314D5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7580" y="510389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FBD8D35D-1D0E-4964-833F-B4B0578D35AC}"/>
                </a:ext>
              </a:extLst>
            </p:cNvPr>
            <p:cNvSpPr txBox="1"/>
            <p:nvPr/>
          </p:nvSpPr>
          <p:spPr>
            <a:xfrm>
              <a:off x="323966" y="655664"/>
              <a:ext cx="6543185" cy="1147787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50" dirty="0"/>
                <a:t>Votre client a atteint le plafond de sa carte bancaire ? Dorénavant il peut choisir </a:t>
              </a:r>
              <a:r>
                <a:rPr lang="fr-FR" sz="850" b="1" dirty="0"/>
                <a:t>d’être informé</a:t>
              </a:r>
              <a:r>
                <a:rPr lang="fr-FR" sz="850" dirty="0"/>
                <a:t> en </a:t>
              </a:r>
              <a:r>
                <a:rPr lang="fr-FR" sz="850" b="1" dirty="0"/>
                <a:t>temps réel </a:t>
              </a:r>
              <a:r>
                <a:rPr lang="fr-FR" sz="850" dirty="0"/>
                <a:t>par </a:t>
              </a:r>
              <a:r>
                <a:rPr lang="fr-FR" sz="850" b="1" dirty="0"/>
                <a:t>mail</a:t>
              </a:r>
              <a:r>
                <a:rPr lang="fr-FR" sz="850" dirty="0"/>
                <a:t> ou par </a:t>
              </a:r>
              <a:r>
                <a:rPr lang="fr-FR" sz="850" b="1" dirty="0"/>
                <a:t>notification mobile</a:t>
              </a:r>
              <a:r>
                <a:rPr lang="fr-FR" sz="850" dirty="0"/>
                <a:t>. Ce service, </a:t>
              </a:r>
              <a:r>
                <a:rPr lang="fr-FR" sz="850" b="1" dirty="0"/>
                <a:t>gratuit</a:t>
              </a:r>
              <a:r>
                <a:rPr lang="fr-FR" sz="850" dirty="0"/>
                <a:t> et </a:t>
              </a:r>
              <a:r>
                <a:rPr lang="fr-FR" sz="850" b="1" dirty="0"/>
                <a:t>accessible</a:t>
              </a:r>
              <a:r>
                <a:rPr lang="fr-FR" sz="850" dirty="0"/>
                <a:t> </a:t>
              </a:r>
              <a:r>
                <a:rPr lang="fr-FR" sz="850" b="1" dirty="0"/>
                <a:t>depuis la rubrique Budget </a:t>
              </a:r>
              <a:r>
                <a:rPr lang="fr-FR" sz="850" dirty="0"/>
                <a:t>de son appli, est idéal pour </a:t>
              </a:r>
              <a:r>
                <a:rPr lang="fr-FR" sz="850" b="1" dirty="0"/>
                <a:t>gérer son budget au plus près</a:t>
              </a:r>
              <a:r>
                <a:rPr lang="fr-FR" sz="850" dirty="0"/>
                <a:t>, </a:t>
              </a:r>
              <a:r>
                <a:rPr lang="fr-FR" sz="850" b="1" dirty="0"/>
                <a:t>en toute facilité. </a:t>
              </a:r>
            </a:p>
            <a:p>
              <a:r>
                <a:rPr lang="fr-FR" sz="850" dirty="0"/>
                <a:t>Plusieurs alertes sont disponibles : l’atteinte d’un certain solde (exemple ci-dessous), le versement de son salaire / sa pension de retraite, le débit d’un chèque, le dépassement de 80% et de 100% du plafond de paiement / de retrait de sa carte bancaire et l’alerte personnalisée*.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4429E40-FB3E-4F6A-9360-AEF40C11FDE9}"/>
                </a:ext>
              </a:extLst>
            </p:cNvPr>
            <p:cNvGrpSpPr/>
            <p:nvPr/>
          </p:nvGrpSpPr>
          <p:grpSpPr>
            <a:xfrm>
              <a:off x="1770678" y="2050984"/>
              <a:ext cx="1227885" cy="2658781"/>
              <a:chOff x="1770678" y="2050984"/>
              <a:chExt cx="1227885" cy="2658781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9DCAFEBB-CBAE-4548-B67A-AFC1972B04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70678" y="2050984"/>
                <a:ext cx="1227885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A33E553D-685C-4CBA-B699-19B5F748EEB8}"/>
                  </a:ext>
                </a:extLst>
              </p:cNvPr>
              <p:cNvSpPr/>
              <p:nvPr/>
            </p:nvSpPr>
            <p:spPr>
              <a:xfrm>
                <a:off x="1820380" y="3492534"/>
                <a:ext cx="1120832" cy="267648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43" name="Picture 2" descr="Tap | Free Icon">
                <a:extLst>
                  <a:ext uri="{FF2B5EF4-FFF2-40B4-BE49-F238E27FC236}">
                    <a16:creationId xmlns:a16="http://schemas.microsoft.com/office/drawing/2014/main" id="{91821096-5FEC-43B6-AE50-03AD7E1516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2591913" y="3611709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F7C8618-EB8C-471B-90F1-681AE7DB0CDA}"/>
                </a:ext>
              </a:extLst>
            </p:cNvPr>
            <p:cNvGrpSpPr/>
            <p:nvPr/>
          </p:nvGrpSpPr>
          <p:grpSpPr>
            <a:xfrm>
              <a:off x="3213582" y="2050984"/>
              <a:ext cx="1266906" cy="2658781"/>
              <a:chOff x="3155252" y="2050984"/>
              <a:chExt cx="1266906" cy="2658781"/>
            </a:xfrm>
          </p:grpSpPr>
          <p:pic>
            <p:nvPicPr>
              <p:cNvPr id="9" name="Image 8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D60D25C3-7B60-4DB1-8073-6377C3A229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58445" y="2050984"/>
                <a:ext cx="1227885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CBD2BEB7-A595-4D55-ACCF-65DE01394AC7}"/>
                  </a:ext>
                </a:extLst>
              </p:cNvPr>
              <p:cNvSpPr/>
              <p:nvPr/>
            </p:nvSpPr>
            <p:spPr>
              <a:xfrm>
                <a:off x="3155252" y="2547803"/>
                <a:ext cx="1227885" cy="219075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45" name="Picture 2" descr="Tap | Free Icon">
                <a:extLst>
                  <a:ext uri="{FF2B5EF4-FFF2-40B4-BE49-F238E27FC236}">
                    <a16:creationId xmlns:a16="http://schemas.microsoft.com/office/drawing/2014/main" id="{4B86C8CE-6EF9-4D48-9210-846F7B6556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4125214" y="2636000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5" name="Étoile : 5 branches 64">
              <a:extLst>
                <a:ext uri="{FF2B5EF4-FFF2-40B4-BE49-F238E27FC236}">
                  <a16:creationId xmlns:a16="http://schemas.microsoft.com/office/drawing/2014/main" id="{17F7F724-2BBF-458F-AEAF-D19380259826}"/>
                </a:ext>
              </a:extLst>
            </p:cNvPr>
            <p:cNvSpPr/>
            <p:nvPr/>
          </p:nvSpPr>
          <p:spPr>
            <a:xfrm>
              <a:off x="3552413" y="243385"/>
              <a:ext cx="250823" cy="250823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2EAAAB47-9293-4254-9F1F-D12D83E8A0E0}"/>
                </a:ext>
              </a:extLst>
            </p:cNvPr>
            <p:cNvGrpSpPr/>
            <p:nvPr/>
          </p:nvGrpSpPr>
          <p:grpSpPr>
            <a:xfrm>
              <a:off x="310342" y="2050984"/>
              <a:ext cx="1242124" cy="2658781"/>
              <a:chOff x="310342" y="2050984"/>
              <a:chExt cx="1242124" cy="2658781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6E4E3FC5-88D4-45F5-A475-A31448FA06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3966" y="2050984"/>
                <a:ext cx="1228500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AEE56C8-1EDC-40B0-9876-7C8B1EB31708}"/>
                  </a:ext>
                </a:extLst>
              </p:cNvPr>
              <p:cNvSpPr/>
              <p:nvPr/>
            </p:nvSpPr>
            <p:spPr>
              <a:xfrm>
                <a:off x="527463" y="3354584"/>
                <a:ext cx="911136" cy="837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80" dirty="0">
                  <a:solidFill>
                    <a:schemeClr val="tx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C2B39E1-BB00-4BF7-8E29-AF0863CED379}"/>
                  </a:ext>
                </a:extLst>
              </p:cNvPr>
              <p:cNvSpPr/>
              <p:nvPr/>
            </p:nvSpPr>
            <p:spPr>
              <a:xfrm>
                <a:off x="310342" y="3322750"/>
                <a:ext cx="990904" cy="1155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80" dirty="0">
                    <a:solidFill>
                      <a:schemeClr val="tx1"/>
                    </a:solidFill>
                    <a:latin typeface="Ubuntu" panose="020B0504030602030204" pitchFamily="34" charset="0"/>
                  </a:rPr>
                  <a:t>MONSIEUR OMED DEMO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6BB947A-35E5-4462-AF6E-5E63DA98416C}"/>
                  </a:ext>
                </a:extLst>
              </p:cNvPr>
              <p:cNvSpPr/>
              <p:nvPr/>
            </p:nvSpPr>
            <p:spPr>
              <a:xfrm>
                <a:off x="531880" y="3835757"/>
                <a:ext cx="911136" cy="837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80" dirty="0">
                  <a:solidFill>
                    <a:schemeClr val="tx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5D2FC79E-07F2-4A78-9017-C4E3D11B54BE}"/>
                  </a:ext>
                </a:extLst>
              </p:cNvPr>
              <p:cNvSpPr/>
              <p:nvPr/>
            </p:nvSpPr>
            <p:spPr>
              <a:xfrm>
                <a:off x="314759" y="3803923"/>
                <a:ext cx="990904" cy="1155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80" dirty="0">
                    <a:solidFill>
                      <a:schemeClr val="tx1"/>
                    </a:solidFill>
                    <a:latin typeface="Ubuntu" panose="020B0504030602030204" pitchFamily="34" charset="0"/>
                  </a:rPr>
                  <a:t>MONSIEUR OMED DEMO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592F2E1-D29A-477F-BB49-84970D4DEAF5}"/>
                  </a:ext>
                </a:extLst>
              </p:cNvPr>
              <p:cNvSpPr/>
              <p:nvPr/>
            </p:nvSpPr>
            <p:spPr>
              <a:xfrm>
                <a:off x="527463" y="4300444"/>
                <a:ext cx="911136" cy="837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80" dirty="0">
                  <a:solidFill>
                    <a:schemeClr val="tx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7F0DC02-54E4-4734-B861-3C8E8A6F66FF}"/>
                  </a:ext>
                </a:extLst>
              </p:cNvPr>
              <p:cNvSpPr/>
              <p:nvPr/>
            </p:nvSpPr>
            <p:spPr>
              <a:xfrm>
                <a:off x="310342" y="4268610"/>
                <a:ext cx="990904" cy="1155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80" dirty="0">
                    <a:solidFill>
                      <a:schemeClr val="tx1"/>
                    </a:solidFill>
                    <a:latin typeface="Ubuntu" panose="020B0504030602030204" pitchFamily="34" charset="0"/>
                  </a:rPr>
                  <a:t>MONSIEUR OMED DEMO</a:t>
                </a:r>
              </a:p>
            </p:txBody>
          </p:sp>
        </p:grp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245DE7FD-966D-4D8F-93C8-4DACDDCBC43F}"/>
                </a:ext>
              </a:extLst>
            </p:cNvPr>
            <p:cNvSpPr txBox="1"/>
            <p:nvPr/>
          </p:nvSpPr>
          <p:spPr>
            <a:xfrm>
              <a:off x="8056552" y="876673"/>
              <a:ext cx="1141659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00" i="1" dirty="0">
                  <a:solidFill>
                    <a:srgbClr val="FF0000"/>
                  </a:solidFill>
                </a:rPr>
                <a:t>*Déploiement progressif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AFA9FA82-9FCB-49AD-8D92-C1440C74CF04}"/>
                </a:ext>
              </a:extLst>
            </p:cNvPr>
            <p:cNvSpPr txBox="1"/>
            <p:nvPr/>
          </p:nvSpPr>
          <p:spPr>
            <a:xfrm>
              <a:off x="108527" y="4917360"/>
              <a:ext cx="787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*L’alerte personnalisée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permet à un client d’être alerté dès qu’une opération répond aux critères qu’il a définis : entrée/sortie d’argent, type de transaction et montant.</a:t>
              </a: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358CAE0-4AB9-41AF-8D94-50D90B23434F}"/>
                </a:ext>
              </a:extLst>
            </p:cNvPr>
            <p:cNvGrpSpPr/>
            <p:nvPr/>
          </p:nvGrpSpPr>
          <p:grpSpPr>
            <a:xfrm>
              <a:off x="4662872" y="2050984"/>
              <a:ext cx="1227885" cy="2658781"/>
              <a:chOff x="4639596" y="2050984"/>
              <a:chExt cx="1227885" cy="2658781"/>
            </a:xfrm>
          </p:grpSpPr>
          <p:pic>
            <p:nvPicPr>
              <p:cNvPr id="14" name="Image 1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1BC3AF6A-E3CA-4C14-980E-03093E547A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39596" y="2050984"/>
                <a:ext cx="1227885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4495A53-DCBE-475F-8DA0-13A7B7D68A8F}"/>
                  </a:ext>
                </a:extLst>
              </p:cNvPr>
              <p:cNvSpPr/>
              <p:nvPr/>
            </p:nvSpPr>
            <p:spPr>
              <a:xfrm>
                <a:off x="4662872" y="2132687"/>
                <a:ext cx="297885" cy="684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A3BD9D81-7DE6-4468-96C3-E7887E63F52F}"/>
                </a:ext>
              </a:extLst>
            </p:cNvPr>
            <p:cNvSpPr/>
            <p:nvPr/>
          </p:nvSpPr>
          <p:spPr>
            <a:xfrm>
              <a:off x="4660732" y="3141913"/>
              <a:ext cx="1227885" cy="160285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69" name="Picture 2" descr="Tap | Free Icon">
              <a:extLst>
                <a:ext uri="{FF2B5EF4-FFF2-40B4-BE49-F238E27FC236}">
                  <a16:creationId xmlns:a16="http://schemas.microsoft.com/office/drawing/2014/main" id="{DD548247-4445-47C8-908A-040605629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5796627" y="3188331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ACDC310-F644-48ED-A7B6-CF06C785DDB4}"/>
                </a:ext>
              </a:extLst>
            </p:cNvPr>
            <p:cNvGrpSpPr/>
            <p:nvPr/>
          </p:nvGrpSpPr>
          <p:grpSpPr>
            <a:xfrm>
              <a:off x="6145437" y="2043273"/>
              <a:ext cx="1227885" cy="2658781"/>
              <a:chOff x="6185629" y="2050984"/>
              <a:chExt cx="1227885" cy="2658781"/>
            </a:xfrm>
          </p:grpSpPr>
          <p:pic>
            <p:nvPicPr>
              <p:cNvPr id="18" name="Image 17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7FC3C13-BD2E-4C8B-AB18-F452D7CA84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85629" y="2050984"/>
                <a:ext cx="1227885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251FA42-416E-4EB6-9144-1B5683E1C6F3}"/>
                  </a:ext>
                </a:extLst>
              </p:cNvPr>
              <p:cNvSpPr/>
              <p:nvPr/>
            </p:nvSpPr>
            <p:spPr>
              <a:xfrm>
                <a:off x="6219056" y="2132687"/>
                <a:ext cx="320892" cy="879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050BF64E-1818-4336-9D0E-CBFF6DDD3373}"/>
                </a:ext>
              </a:extLst>
            </p:cNvPr>
            <p:cNvSpPr/>
            <p:nvPr/>
          </p:nvSpPr>
          <p:spPr>
            <a:xfrm>
              <a:off x="6145437" y="3367572"/>
              <a:ext cx="1227885" cy="160285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9" name="Picture 2" descr="Tap | Free Icon">
              <a:extLst>
                <a:ext uri="{FF2B5EF4-FFF2-40B4-BE49-F238E27FC236}">
                  <a16:creationId xmlns:a16="http://schemas.microsoft.com/office/drawing/2014/main" id="{74018D59-0246-40AB-80D7-FA3149EDA0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7098836" y="3419080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39E58681-347A-4E10-8D37-28BE623F243A}"/>
                </a:ext>
              </a:extLst>
            </p:cNvPr>
            <p:cNvGrpSpPr/>
            <p:nvPr/>
          </p:nvGrpSpPr>
          <p:grpSpPr>
            <a:xfrm>
              <a:off x="7592713" y="2038793"/>
              <a:ext cx="1227321" cy="2657559"/>
              <a:chOff x="7592713" y="2038793"/>
              <a:chExt cx="1227321" cy="265755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12189FCE-E8DF-4448-9588-5F47FDBB241B}"/>
                  </a:ext>
                </a:extLst>
              </p:cNvPr>
              <p:cNvGrpSpPr/>
              <p:nvPr/>
            </p:nvGrpSpPr>
            <p:grpSpPr>
              <a:xfrm>
                <a:off x="7592713" y="2038793"/>
                <a:ext cx="1227321" cy="2657559"/>
                <a:chOff x="7592713" y="2038793"/>
                <a:chExt cx="1227321" cy="2657559"/>
              </a:xfrm>
            </p:grpSpPr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503F7921-80A2-47F0-8029-F46FC5E4FD4F}"/>
                    </a:ext>
                  </a:extLst>
                </p:cNvPr>
                <p:cNvGrpSpPr/>
                <p:nvPr/>
              </p:nvGrpSpPr>
              <p:grpSpPr>
                <a:xfrm>
                  <a:off x="7592713" y="2038793"/>
                  <a:ext cx="1227321" cy="2657559"/>
                  <a:chOff x="7599297" y="2043273"/>
                  <a:chExt cx="1227321" cy="2657559"/>
                </a:xfrm>
              </p:grpSpPr>
              <p:pic>
                <p:nvPicPr>
                  <p:cNvPr id="22" name="Image 21" descr="Une image contenant texte&#10;&#10;Description générée automatiquement">
                    <a:extLst>
                      <a:ext uri="{FF2B5EF4-FFF2-40B4-BE49-F238E27FC236}">
                        <a16:creationId xmlns:a16="http://schemas.microsoft.com/office/drawing/2014/main" id="{DB36DF69-2031-4C1A-81CF-9902FDA9C6D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7599297" y="2043273"/>
                    <a:ext cx="1227321" cy="2657559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190500" algn="tl" rotWithShape="0">
                      <a:srgbClr val="000000">
                        <a:alpha val="70000"/>
                      </a:srgbClr>
                    </a:outerShdw>
                  </a:effectLst>
                </p:spPr>
              </p:pic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4600F2DE-F921-4A7E-9DE6-A9A06B07838A}"/>
                      </a:ext>
                    </a:extLst>
                  </p:cNvPr>
                  <p:cNvSpPr/>
                  <p:nvPr/>
                </p:nvSpPr>
                <p:spPr>
                  <a:xfrm>
                    <a:off x="7628002" y="2124976"/>
                    <a:ext cx="248807" cy="5640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10366C2B-9BA1-4F46-82EC-334735EF10C4}"/>
                    </a:ext>
                  </a:extLst>
                </p:cNvPr>
                <p:cNvSpPr/>
                <p:nvPr/>
              </p:nvSpPr>
              <p:spPr>
                <a:xfrm>
                  <a:off x="7595003" y="3468070"/>
                  <a:ext cx="1225031" cy="91331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270D565-9CA7-4A53-BAF7-1A0F915E1DC5}"/>
                  </a:ext>
                </a:extLst>
              </p:cNvPr>
              <p:cNvSpPr/>
              <p:nvPr/>
            </p:nvSpPr>
            <p:spPr>
              <a:xfrm>
                <a:off x="8472485" y="3312413"/>
                <a:ext cx="45719" cy="721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7B6B1AF0-CA1E-4F4D-8694-CE1AC7D0C80B}"/>
                  </a:ext>
                </a:extLst>
              </p:cNvPr>
              <p:cNvSpPr/>
              <p:nvPr/>
            </p:nvSpPr>
            <p:spPr>
              <a:xfrm>
                <a:off x="8467720" y="3117034"/>
                <a:ext cx="45719" cy="7213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7E86FFDA-F36B-490F-B3E7-8DEC340EE8CA}"/>
                </a:ext>
              </a:extLst>
            </p:cNvPr>
            <p:cNvSpPr/>
            <p:nvPr/>
          </p:nvSpPr>
          <p:spPr>
            <a:xfrm>
              <a:off x="7592897" y="4351173"/>
              <a:ext cx="1227885" cy="224050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3" name="Picture 2" descr="Tap | Free Icon">
              <a:extLst>
                <a:ext uri="{FF2B5EF4-FFF2-40B4-BE49-F238E27FC236}">
                  <a16:creationId xmlns:a16="http://schemas.microsoft.com/office/drawing/2014/main" id="{C747A914-DEB3-4D19-9DBD-E0F943FC46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8546296" y="4422245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Tap | Free Icon">
              <a:extLst>
                <a:ext uri="{FF2B5EF4-FFF2-40B4-BE49-F238E27FC236}">
                  <a16:creationId xmlns:a16="http://schemas.microsoft.com/office/drawing/2014/main" id="{01996237-0EC3-45C8-92C9-0EDC79D120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444969" y="2242915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1988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7B58F532-DDA2-4678-ABE8-8DFF97222587}"/>
              </a:ext>
            </a:extLst>
          </p:cNvPr>
          <p:cNvGrpSpPr/>
          <p:nvPr/>
        </p:nvGrpSpPr>
        <p:grpSpPr>
          <a:xfrm>
            <a:off x="0" y="-4739"/>
            <a:ext cx="9639473" cy="5148239"/>
            <a:chOff x="0" y="-4739"/>
            <a:chExt cx="9639473" cy="5148239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7</a:t>
              </a:r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 dirty="0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4235993A-5BD1-46C8-B60A-176DB00C2DBC}"/>
                </a:ext>
              </a:extLst>
            </p:cNvPr>
            <p:cNvGrpSpPr/>
            <p:nvPr/>
          </p:nvGrpSpPr>
          <p:grpSpPr>
            <a:xfrm>
              <a:off x="5487243" y="1792283"/>
              <a:ext cx="2644008" cy="2577010"/>
              <a:chOff x="6790913" y="381191"/>
              <a:chExt cx="1988524" cy="1938139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689E722C-1C6A-49A3-9357-E21AB22BF3D2}"/>
                  </a:ext>
                </a:extLst>
              </p:cNvPr>
              <p:cNvSpPr/>
              <p:nvPr/>
            </p:nvSpPr>
            <p:spPr>
              <a:xfrm>
                <a:off x="6790913" y="381191"/>
                <a:ext cx="1988524" cy="17360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31D1A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b="1" dirty="0">
                    <a:solidFill>
                      <a:srgbClr val="E31D1A"/>
                    </a:solidFill>
                  </a:rPr>
                  <a:t>Via le menu Plus</a:t>
                </a: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3E90A0F7-987A-416C-8B16-294C583F0DA8}"/>
                  </a:ext>
                </a:extLst>
              </p:cNvPr>
              <p:cNvSpPr/>
              <p:nvPr/>
            </p:nvSpPr>
            <p:spPr>
              <a:xfrm>
                <a:off x="6838066" y="2241117"/>
                <a:ext cx="412937" cy="782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B32313A-884A-4DD7-AD7D-C7113C0E69D9}"/>
                </a:ext>
              </a:extLst>
            </p:cNvPr>
            <p:cNvSpPr/>
            <p:nvPr/>
          </p:nvSpPr>
          <p:spPr>
            <a:xfrm>
              <a:off x="561372" y="209584"/>
              <a:ext cx="9078101" cy="553998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Budget : mes alertes (2/2)</a:t>
              </a:r>
            </a:p>
            <a:p>
              <a:r>
                <a:rPr lang="fr-FR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2 accès pour paramétrer ses alertes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CCDB0005-C1FE-4414-B06D-1F1A7D771F93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647D995-861F-469E-9D0C-505AA33F6882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3" name="Étoile : 5 branches 82">
              <a:extLst>
                <a:ext uri="{FF2B5EF4-FFF2-40B4-BE49-F238E27FC236}">
                  <a16:creationId xmlns:a16="http://schemas.microsoft.com/office/drawing/2014/main" id="{D050873C-C0DC-465A-AA42-9A638764B237}"/>
                </a:ext>
              </a:extLst>
            </p:cNvPr>
            <p:cNvSpPr/>
            <p:nvPr/>
          </p:nvSpPr>
          <p:spPr>
            <a:xfrm>
              <a:off x="3552413" y="243385"/>
              <a:ext cx="250823" cy="250823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8577174-457C-435B-818B-45AFF84720ED}"/>
                </a:ext>
              </a:extLst>
            </p:cNvPr>
            <p:cNvGrpSpPr/>
            <p:nvPr/>
          </p:nvGrpSpPr>
          <p:grpSpPr>
            <a:xfrm>
              <a:off x="665809" y="987718"/>
              <a:ext cx="4105860" cy="3174782"/>
              <a:chOff x="280772" y="1160469"/>
              <a:chExt cx="2946436" cy="2278280"/>
            </a:xfrm>
          </p:grpSpPr>
          <p:pic>
            <p:nvPicPr>
              <p:cNvPr id="104" name="Image 10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5B0E6352-DF73-41DF-BF06-886482D198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2296" y="1530630"/>
                <a:ext cx="880481" cy="1906535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grpSp>
            <p:nvGrpSpPr>
              <p:cNvPr id="92" name="Groupe 91">
                <a:extLst>
                  <a:ext uri="{FF2B5EF4-FFF2-40B4-BE49-F238E27FC236}">
                    <a16:creationId xmlns:a16="http://schemas.microsoft.com/office/drawing/2014/main" id="{FECF1919-9052-4B93-9DB8-D7F40B09B993}"/>
                  </a:ext>
                </a:extLst>
              </p:cNvPr>
              <p:cNvGrpSpPr/>
              <p:nvPr/>
            </p:nvGrpSpPr>
            <p:grpSpPr>
              <a:xfrm>
                <a:off x="1279987" y="1528946"/>
                <a:ext cx="881258" cy="1908219"/>
                <a:chOff x="1770679" y="2050984"/>
                <a:chExt cx="1169825" cy="2533063"/>
              </a:xfrm>
            </p:grpSpPr>
            <p:pic>
              <p:nvPicPr>
                <p:cNvPr id="93" name="Image 92">
                  <a:extLst>
                    <a:ext uri="{FF2B5EF4-FFF2-40B4-BE49-F238E27FC236}">
                      <a16:creationId xmlns:a16="http://schemas.microsoft.com/office/drawing/2014/main" id="{75F5F34D-170D-4A26-B24B-AE90AD23A6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70679" y="2050984"/>
                  <a:ext cx="1169825" cy="2533063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sp>
              <p:nvSpPr>
                <p:cNvPr id="94" name="Rectangle : coins arrondis 93">
                  <a:extLst>
                    <a:ext uri="{FF2B5EF4-FFF2-40B4-BE49-F238E27FC236}">
                      <a16:creationId xmlns:a16="http://schemas.microsoft.com/office/drawing/2014/main" id="{AC6DF16E-D817-4068-AEE1-48100CA1BA6E}"/>
                    </a:ext>
                  </a:extLst>
                </p:cNvPr>
                <p:cNvSpPr/>
                <p:nvPr/>
              </p:nvSpPr>
              <p:spPr>
                <a:xfrm>
                  <a:off x="1816675" y="3413514"/>
                  <a:ext cx="1079134" cy="267648"/>
                </a:xfrm>
                <a:prstGeom prst="roundRect">
                  <a:avLst/>
                </a:prstGeom>
                <a:solidFill>
                  <a:srgbClr val="FF0000">
                    <a:alpha val="24000"/>
                  </a:srgbClr>
                </a:solidFill>
                <a:ln w="19050">
                  <a:noFill/>
                  <a:prstDash val="sysDot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1353307"/>
                            <a:gd name="connsiteY0" fmla="*/ 0 h 224138"/>
                            <a:gd name="connsiteX1" fmla="*/ 437569 w 1353307"/>
                            <a:gd name="connsiteY1" fmla="*/ 0 h 224138"/>
                            <a:gd name="connsiteX2" fmla="*/ 848072 w 1353307"/>
                            <a:gd name="connsiteY2" fmla="*/ 0 h 224138"/>
                            <a:gd name="connsiteX3" fmla="*/ 1353307 w 1353307"/>
                            <a:gd name="connsiteY3" fmla="*/ 0 h 224138"/>
                            <a:gd name="connsiteX4" fmla="*/ 1353307 w 1353307"/>
                            <a:gd name="connsiteY4" fmla="*/ 224138 h 224138"/>
                            <a:gd name="connsiteX5" fmla="*/ 929271 w 1353307"/>
                            <a:gd name="connsiteY5" fmla="*/ 224138 h 224138"/>
                            <a:gd name="connsiteX6" fmla="*/ 451102 w 1353307"/>
                            <a:gd name="connsiteY6" fmla="*/ 224138 h 224138"/>
                            <a:gd name="connsiteX7" fmla="*/ 0 w 1353307"/>
                            <a:gd name="connsiteY7" fmla="*/ 224138 h 224138"/>
                            <a:gd name="connsiteX8" fmla="*/ 0 w 1353307"/>
                            <a:gd name="connsiteY8" fmla="*/ 0 h 2241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353307" h="224138" extrusionOk="0">
                              <a:moveTo>
                                <a:pt x="0" y="0"/>
                              </a:moveTo>
                              <a:cubicBezTo>
                                <a:pt x="98650" y="-26519"/>
                                <a:pt x="247279" y="30474"/>
                                <a:pt x="437569" y="0"/>
                              </a:cubicBezTo>
                              <a:cubicBezTo>
                                <a:pt x="627859" y="-30474"/>
                                <a:pt x="665331" y="48632"/>
                                <a:pt x="848072" y="0"/>
                              </a:cubicBezTo>
                              <a:cubicBezTo>
                                <a:pt x="1030813" y="-48632"/>
                                <a:pt x="1247083" y="23734"/>
                                <a:pt x="1353307" y="0"/>
                              </a:cubicBezTo>
                              <a:cubicBezTo>
                                <a:pt x="1368325" y="102589"/>
                                <a:pt x="1345756" y="121725"/>
                                <a:pt x="1353307" y="224138"/>
                              </a:cubicBezTo>
                              <a:cubicBezTo>
                                <a:pt x="1213749" y="274099"/>
                                <a:pt x="1111251" y="199953"/>
                                <a:pt x="929271" y="224138"/>
                              </a:cubicBezTo>
                              <a:cubicBezTo>
                                <a:pt x="747291" y="248323"/>
                                <a:pt x="668856" y="223513"/>
                                <a:pt x="451102" y="224138"/>
                              </a:cubicBezTo>
                              <a:cubicBezTo>
                                <a:pt x="233348" y="224763"/>
                                <a:pt x="163510" y="199415"/>
                                <a:pt x="0" y="224138"/>
                              </a:cubicBezTo>
                              <a:cubicBezTo>
                                <a:pt x="-14448" y="177043"/>
                                <a:pt x="15055" y="105956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  <a:sym typeface="Arial"/>
                  </a:endParaRPr>
                </a:p>
              </p:txBody>
            </p:sp>
          </p:grpSp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F09AE836-E2F5-4E4A-8F0F-8346A312C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0772" y="1530530"/>
                <a:ext cx="858855" cy="190821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1A299E15-B7B8-419F-844F-8D4DC664EEFC}"/>
                  </a:ext>
                </a:extLst>
              </p:cNvPr>
              <p:cNvGrpSpPr/>
              <p:nvPr/>
            </p:nvGrpSpPr>
            <p:grpSpPr>
              <a:xfrm>
                <a:off x="286672" y="1160469"/>
                <a:ext cx="2940536" cy="692397"/>
                <a:chOff x="285546" y="996013"/>
                <a:chExt cx="2940536" cy="692397"/>
              </a:xfrm>
            </p:grpSpPr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F4202E07-2410-46CE-94A5-045BFE5AA982}"/>
                    </a:ext>
                  </a:extLst>
                </p:cNvPr>
                <p:cNvSpPr/>
                <p:nvPr/>
              </p:nvSpPr>
              <p:spPr>
                <a:xfrm>
                  <a:off x="285546" y="996013"/>
                  <a:ext cx="2940536" cy="1766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E31D1A"/>
                  </a:solidFill>
                  <a:prstDash val="sysDash"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 dirty="0">
                      <a:solidFill>
                        <a:srgbClr val="E31D1A"/>
                      </a:solidFill>
                      <a:latin typeface="Arial"/>
                      <a:cs typeface="Arial"/>
                    </a:rPr>
                    <a:t>Via le diagramme en haut à droite de la synthèse des comptes </a:t>
                  </a:r>
                </a:p>
              </p:txBody>
            </p:sp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8EFAE110-A6E3-436A-9253-988097199178}"/>
                    </a:ext>
                  </a:extLst>
                </p:cNvPr>
                <p:cNvSpPr/>
                <p:nvPr/>
              </p:nvSpPr>
              <p:spPr>
                <a:xfrm>
                  <a:off x="936384" y="1400197"/>
                  <a:ext cx="278977" cy="288213"/>
                </a:xfrm>
                <a:prstGeom prst="ellipse">
                  <a:avLst/>
                </a:prstGeom>
                <a:noFill/>
                <a:ln>
                  <a:solidFill>
                    <a:srgbClr val="E31D1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pic>
            <p:nvPicPr>
              <p:cNvPr id="91" name="Image 90">
                <a:extLst>
                  <a:ext uri="{FF2B5EF4-FFF2-40B4-BE49-F238E27FC236}">
                    <a16:creationId xmlns:a16="http://schemas.microsoft.com/office/drawing/2014/main" id="{982736DC-F8D3-4385-9B19-64147257F6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85723" t="6367" r="4127" b="88987"/>
              <a:stretch/>
            </p:blipFill>
            <p:spPr>
              <a:xfrm>
                <a:off x="729364" y="1400044"/>
                <a:ext cx="332339" cy="329219"/>
              </a:xfrm>
              <a:prstGeom prst="ellipse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2" name="Picture 2" descr="Tap | Free Icon">
                <a:extLst>
                  <a:ext uri="{FF2B5EF4-FFF2-40B4-BE49-F238E27FC236}">
                    <a16:creationId xmlns:a16="http://schemas.microsoft.com/office/drawing/2014/main" id="{29B82798-8D21-438B-8113-0FF1207B45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1848474" y="2619219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074F57C-BF85-4809-B96B-95FE961C6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83499" y="2206758"/>
              <a:ext cx="1229904" cy="266315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B9D4893-A403-4719-BBB1-04D623AFE030}"/>
                </a:ext>
              </a:extLst>
            </p:cNvPr>
            <p:cNvSpPr/>
            <p:nvPr/>
          </p:nvSpPr>
          <p:spPr>
            <a:xfrm>
              <a:off x="5775037" y="2778467"/>
              <a:ext cx="471760" cy="573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80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29DFB394-7DCF-4061-8CF7-81C9E70AAA8D}"/>
                </a:ext>
              </a:extLst>
            </p:cNvPr>
            <p:cNvSpPr/>
            <p:nvPr/>
          </p:nvSpPr>
          <p:spPr>
            <a:xfrm>
              <a:off x="5530075" y="2763738"/>
              <a:ext cx="835809" cy="920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400" b="1" dirty="0">
                  <a:solidFill>
                    <a:schemeClr val="tx1"/>
                  </a:solidFill>
                  <a:latin typeface="Ubuntu" panose="020B0504030602030204" pitchFamily="34" charset="0"/>
                </a:rPr>
                <a:t>OMED DEMO</a:t>
              </a:r>
            </a:p>
          </p:txBody>
        </p:sp>
        <p:sp>
          <p:nvSpPr>
            <p:cNvPr id="101" name="Rectangle : coins arrondis 100">
              <a:extLst>
                <a:ext uri="{FF2B5EF4-FFF2-40B4-BE49-F238E27FC236}">
                  <a16:creationId xmlns:a16="http://schemas.microsoft.com/office/drawing/2014/main" id="{C59D1497-F266-4F77-BD93-DEC5B1BB42AF}"/>
                </a:ext>
              </a:extLst>
            </p:cNvPr>
            <p:cNvSpPr/>
            <p:nvPr/>
          </p:nvSpPr>
          <p:spPr>
            <a:xfrm>
              <a:off x="6506840" y="4602406"/>
              <a:ext cx="174935" cy="173222"/>
            </a:xfrm>
            <a:prstGeom prst="roundRect">
              <a:avLst/>
            </a:prstGeom>
            <a:noFill/>
            <a:ln>
              <a:solidFill>
                <a:srgbClr val="E31D1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2579958D-099F-42D8-A30A-A9FC89E2FA66}"/>
                </a:ext>
              </a:extLst>
            </p:cNvPr>
            <p:cNvSpPr/>
            <p:nvPr/>
          </p:nvSpPr>
          <p:spPr>
            <a:xfrm>
              <a:off x="5483499" y="3057251"/>
              <a:ext cx="1226951" cy="216891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41" name="Picture 2" descr="Tap | Free Icon">
              <a:extLst>
                <a:ext uri="{FF2B5EF4-FFF2-40B4-BE49-F238E27FC236}">
                  <a16:creationId xmlns:a16="http://schemas.microsoft.com/office/drawing/2014/main" id="{FE578E52-175A-4ADA-8B4B-A4B32F680A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6345676" y="3112386"/>
              <a:ext cx="413792" cy="413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2" name="Image 141">
              <a:extLst>
                <a:ext uri="{FF2B5EF4-FFF2-40B4-BE49-F238E27FC236}">
                  <a16:creationId xmlns:a16="http://schemas.microsoft.com/office/drawing/2014/main" id="{6B29C0D1-DF51-47E2-B395-C70ABAEA6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3216" y="2206758"/>
              <a:ext cx="1228033" cy="26591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43" name="Rectangle : coins arrondis 142">
              <a:extLst>
                <a:ext uri="{FF2B5EF4-FFF2-40B4-BE49-F238E27FC236}">
                  <a16:creationId xmlns:a16="http://schemas.microsoft.com/office/drawing/2014/main" id="{71B904D4-D06B-48D8-A40F-6909D6188307}"/>
                </a:ext>
              </a:extLst>
            </p:cNvPr>
            <p:cNvSpPr/>
            <p:nvPr/>
          </p:nvSpPr>
          <p:spPr>
            <a:xfrm>
              <a:off x="6942354" y="3643208"/>
              <a:ext cx="1141274" cy="267780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44" name="Picture 2" descr="Tap | Free Icon">
              <a:extLst>
                <a:ext uri="{FF2B5EF4-FFF2-40B4-BE49-F238E27FC236}">
                  <a16:creationId xmlns:a16="http://schemas.microsoft.com/office/drawing/2014/main" id="{3604AA12-2539-4D9D-BF48-5209A5B2F3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7804530" y="3698343"/>
              <a:ext cx="413792" cy="413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5" name="Rectangle : coins arrondis 144">
              <a:extLst>
                <a:ext uri="{FF2B5EF4-FFF2-40B4-BE49-F238E27FC236}">
                  <a16:creationId xmlns:a16="http://schemas.microsoft.com/office/drawing/2014/main" id="{709F633A-F3CD-4E46-B911-64BCDB1C0806}"/>
                </a:ext>
              </a:extLst>
            </p:cNvPr>
            <p:cNvSpPr/>
            <p:nvPr/>
          </p:nvSpPr>
          <p:spPr>
            <a:xfrm>
              <a:off x="676645" y="3913617"/>
              <a:ext cx="174935" cy="173222"/>
            </a:xfrm>
            <a:prstGeom prst="roundRect">
              <a:avLst/>
            </a:prstGeom>
            <a:noFill/>
            <a:ln>
              <a:solidFill>
                <a:srgbClr val="E31D1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825098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0B15CDC-44BC-4EB2-AC77-955674164B87}"/>
              </a:ext>
            </a:extLst>
          </p:cNvPr>
          <p:cNvGrpSpPr/>
          <p:nvPr/>
        </p:nvGrpSpPr>
        <p:grpSpPr>
          <a:xfrm>
            <a:off x="0" y="-4739"/>
            <a:ext cx="9639473" cy="5148239"/>
            <a:chOff x="0" y="-4739"/>
            <a:chExt cx="9639473" cy="514823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AE5BD6D-7A05-436A-B8E6-045EEE68F195}"/>
                </a:ext>
              </a:extLst>
            </p:cNvPr>
            <p:cNvSpPr/>
            <p:nvPr/>
          </p:nvSpPr>
          <p:spPr>
            <a:xfrm>
              <a:off x="561372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2"/>
              </a:pPr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Crédit : gestion de son prêt personnel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8</a:t>
              </a:r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 dirty="0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948E7A1-2381-40C1-BBE1-F0E7743A4019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8AA3EEF-B6AE-49E8-AEF3-12357E2601DF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EF932FE3-D4FC-48C7-A343-95038FE9DE34}"/>
                </a:ext>
              </a:extLst>
            </p:cNvPr>
            <p:cNvSpPr txBox="1"/>
            <p:nvPr/>
          </p:nvSpPr>
          <p:spPr>
            <a:xfrm>
              <a:off x="281783" y="4925044"/>
              <a:ext cx="382508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écrans du parcours ne sont pas tous affichés, seuls les plus représentatifs. </a:t>
              </a:r>
            </a:p>
          </p:txBody>
        </p:sp>
        <p:pic>
          <p:nvPicPr>
            <p:cNvPr id="80" name="Graphique 79" descr="Avertissement">
              <a:extLst>
                <a:ext uri="{FF2B5EF4-FFF2-40B4-BE49-F238E27FC236}">
                  <a16:creationId xmlns:a16="http://schemas.microsoft.com/office/drawing/2014/main" id="{1F6E137A-C486-4EFA-8053-C967CA330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8642" y="4965962"/>
              <a:ext cx="134380" cy="134380"/>
            </a:xfrm>
            <a:prstGeom prst="rect">
              <a:avLst/>
            </a:prstGeom>
          </p:spPr>
        </p:pic>
        <p:sp>
          <p:nvSpPr>
            <p:cNvPr id="38" name="Étoile : 5 branches 37">
              <a:extLst>
                <a:ext uri="{FF2B5EF4-FFF2-40B4-BE49-F238E27FC236}">
                  <a16:creationId xmlns:a16="http://schemas.microsoft.com/office/drawing/2014/main" id="{865B2F44-180B-496A-BCED-AD295A73A30B}"/>
                </a:ext>
              </a:extLst>
            </p:cNvPr>
            <p:cNvSpPr/>
            <p:nvPr/>
          </p:nvSpPr>
          <p:spPr>
            <a:xfrm>
              <a:off x="4735925" y="237505"/>
              <a:ext cx="250823" cy="250823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373CF640-5EBC-43E5-A52D-97250386D2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F9B73CBC-DD40-4916-8D29-DE21A9108ED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D696E2FF-9FB8-4B4F-8F68-3FAD9B3810B0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Forme libre : forme 441">
                <a:extLst>
                  <a:ext uri="{FF2B5EF4-FFF2-40B4-BE49-F238E27FC236}">
                    <a16:creationId xmlns:a16="http://schemas.microsoft.com/office/drawing/2014/main" id="{75DBBF4F-2268-4260-BE2A-9BDF7E952395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43" name="Picture 2" descr="Huawei Logo PNG transparents - StickPNG">
              <a:extLst>
                <a:ext uri="{FF2B5EF4-FFF2-40B4-BE49-F238E27FC236}">
                  <a16:creationId xmlns:a16="http://schemas.microsoft.com/office/drawing/2014/main" id="{DD873FD2-1502-4C8D-8D9C-EFA22753F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3667BB5-01D0-4ADB-AD3B-B760EBE1B1F4}"/>
                </a:ext>
              </a:extLst>
            </p:cNvPr>
            <p:cNvSpPr/>
            <p:nvPr/>
          </p:nvSpPr>
          <p:spPr>
            <a:xfrm>
              <a:off x="8061206" y="326366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  <a:endParaRPr lang="fr-FR" dirty="0"/>
            </a:p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  <a:endParaRPr lang="fr-FR" sz="1000" dirty="0"/>
            </a:p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  <a:endParaRPr lang="fr-FR" sz="1000" dirty="0"/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5570C197-2E49-42D7-86AA-CFD5FD0FB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8">
              <a:extLst>
                <a:ext uri="{FF2B5EF4-FFF2-40B4-BE49-F238E27FC236}">
                  <a16:creationId xmlns:a16="http://schemas.microsoft.com/office/drawing/2014/main" id="{C39B14C7-3FF0-43F9-833E-59E1822053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7FF0EFC-74C5-4941-B6AA-CD5CACEB3FD6}"/>
                </a:ext>
              </a:extLst>
            </p:cNvPr>
            <p:cNvGrpSpPr/>
            <p:nvPr/>
          </p:nvGrpSpPr>
          <p:grpSpPr>
            <a:xfrm>
              <a:off x="334652" y="1778860"/>
              <a:ext cx="1227885" cy="2658781"/>
              <a:chOff x="347376" y="1812400"/>
              <a:chExt cx="1227885" cy="2658781"/>
            </a:xfrm>
          </p:grpSpPr>
          <p:grpSp>
            <p:nvGrpSpPr>
              <p:cNvPr id="4" name="Groupe 3">
                <a:extLst>
                  <a:ext uri="{FF2B5EF4-FFF2-40B4-BE49-F238E27FC236}">
                    <a16:creationId xmlns:a16="http://schemas.microsoft.com/office/drawing/2014/main" id="{82274BBA-7491-4004-9712-3729B3DFB3EB}"/>
                  </a:ext>
                </a:extLst>
              </p:cNvPr>
              <p:cNvGrpSpPr/>
              <p:nvPr/>
            </p:nvGrpSpPr>
            <p:grpSpPr>
              <a:xfrm>
                <a:off x="347376" y="1812400"/>
                <a:ext cx="1227885" cy="2658781"/>
                <a:chOff x="347376" y="1643625"/>
                <a:chExt cx="1227885" cy="2658781"/>
              </a:xfrm>
            </p:grpSpPr>
            <p:pic>
              <p:nvPicPr>
                <p:cNvPr id="26" name="Image 25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E4BADE25-57DD-414B-A1B7-D91BCF13A3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7376" y="1643625"/>
                  <a:ext cx="1227885" cy="2658781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25" name="Image 24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E12341D4-A2F6-46FA-9F2F-E9BD547889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/>
                <a:srcRect t="63814" b="21726"/>
                <a:stretch/>
              </p:blipFill>
              <p:spPr>
                <a:xfrm>
                  <a:off x="424749" y="3571335"/>
                  <a:ext cx="1108447" cy="283137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sp>
              <p:nvSpPr>
                <p:cNvPr id="2" name="Rectangle 1">
                  <a:extLst>
                    <a:ext uri="{FF2B5EF4-FFF2-40B4-BE49-F238E27FC236}">
                      <a16:creationId xmlns:a16="http://schemas.microsoft.com/office/drawing/2014/main" id="{37AEB2BD-15D8-423A-AFFC-446195949C75}"/>
                    </a:ext>
                  </a:extLst>
                </p:cNvPr>
                <p:cNvSpPr/>
                <p:nvPr/>
              </p:nvSpPr>
              <p:spPr>
                <a:xfrm>
                  <a:off x="424749" y="3854472"/>
                  <a:ext cx="1108447" cy="14444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2DB3A46-7700-4823-801E-C73B60341E89}"/>
                  </a:ext>
                </a:extLst>
              </p:cNvPr>
              <p:cNvSpPr/>
              <p:nvPr/>
            </p:nvSpPr>
            <p:spPr>
              <a:xfrm>
                <a:off x="419338" y="3827823"/>
                <a:ext cx="1120832" cy="195424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31" name="Picture 2" descr="Tap | Free Icon">
                <a:extLst>
                  <a:ext uri="{FF2B5EF4-FFF2-40B4-BE49-F238E27FC236}">
                    <a16:creationId xmlns:a16="http://schemas.microsoft.com/office/drawing/2014/main" id="{5E4D62CC-74FD-43B1-BC1A-2113BBADE6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1150897" y="3928096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E3DAB0A-CA4C-4A90-8847-937BCE65B2E3}"/>
                </a:ext>
              </a:extLst>
            </p:cNvPr>
            <p:cNvGrpSpPr/>
            <p:nvPr/>
          </p:nvGrpSpPr>
          <p:grpSpPr>
            <a:xfrm>
              <a:off x="7559830" y="1787233"/>
              <a:ext cx="1259140" cy="2658781"/>
              <a:chOff x="3214048" y="1743498"/>
              <a:chExt cx="1259140" cy="2658781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2C21918F-B155-4751-841A-0C0ED1CB35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1748" r="1101"/>
              <a:stretch/>
            </p:blipFill>
            <p:spPr>
              <a:xfrm>
                <a:off x="3214048" y="1743498"/>
                <a:ext cx="1259140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329EDAC7-0346-4611-A5E6-64AD592CF388}"/>
                  </a:ext>
                </a:extLst>
              </p:cNvPr>
              <p:cNvSpPr/>
              <p:nvPr/>
            </p:nvSpPr>
            <p:spPr>
              <a:xfrm>
                <a:off x="3274827" y="3773485"/>
                <a:ext cx="1144773" cy="164112"/>
              </a:xfrm>
              <a:prstGeom prst="roundRect">
                <a:avLst/>
              </a:prstGeom>
              <a:solidFill>
                <a:srgbClr val="D400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500" dirty="0">
                    <a:latin typeface="Ubuntu" panose="020B0504030602030204" pitchFamily="34" charset="0"/>
                  </a:rPr>
                  <a:t>Reporter</a:t>
                </a:r>
                <a:endParaRPr lang="fr-FR" sz="600" dirty="0">
                  <a:latin typeface="Ubuntu" panose="020B0504030602030204" pitchFamily="34" charset="0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EBA58B6-A8D2-4E4A-908C-2526D6AEB165}"/>
                </a:ext>
              </a:extLst>
            </p:cNvPr>
            <p:cNvGrpSpPr/>
            <p:nvPr/>
          </p:nvGrpSpPr>
          <p:grpSpPr>
            <a:xfrm>
              <a:off x="6065054" y="1787233"/>
              <a:ext cx="1303995" cy="2669400"/>
              <a:chOff x="6117727" y="1716131"/>
              <a:chExt cx="1303995" cy="2686148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D4C29A0A-9D86-4EB7-B5BE-D15F92CE2D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17727" y="1716131"/>
                <a:ext cx="1303995" cy="268614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66" name="Rectangle : coins arrondis 65">
                <a:extLst>
                  <a:ext uri="{FF2B5EF4-FFF2-40B4-BE49-F238E27FC236}">
                    <a16:creationId xmlns:a16="http://schemas.microsoft.com/office/drawing/2014/main" id="{9C7BB95F-4C0A-4E16-87A0-89373AA4C375}"/>
                  </a:ext>
                </a:extLst>
              </p:cNvPr>
              <p:cNvSpPr/>
              <p:nvPr/>
            </p:nvSpPr>
            <p:spPr>
              <a:xfrm>
                <a:off x="6169682" y="3788395"/>
                <a:ext cx="1184818" cy="169769"/>
              </a:xfrm>
              <a:prstGeom prst="roundRect">
                <a:avLst/>
              </a:prstGeom>
              <a:solidFill>
                <a:srgbClr val="D400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500" dirty="0">
                    <a:latin typeface="Ubuntu" panose="020B0504030602030204" pitchFamily="34" charset="0"/>
                  </a:rPr>
                  <a:t>Fermer</a:t>
                </a:r>
                <a:endParaRPr lang="fr-FR" sz="600" dirty="0">
                  <a:latin typeface="Ubuntu" panose="020B050403060203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9D5C4B17-07A7-4EE2-AF41-6CF41F0F0D37}"/>
                </a:ext>
              </a:extLst>
            </p:cNvPr>
            <p:cNvGrpSpPr/>
            <p:nvPr/>
          </p:nvGrpSpPr>
          <p:grpSpPr>
            <a:xfrm>
              <a:off x="4567125" y="1770485"/>
              <a:ext cx="1303149" cy="2675529"/>
              <a:chOff x="7566598" y="1699741"/>
              <a:chExt cx="1316304" cy="2702538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5D3B17CE-B07A-48E0-9B21-D43DE686B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66598" y="1699741"/>
                <a:ext cx="1316304" cy="270253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67" name="Rectangle : coins arrondis 66">
                <a:extLst>
                  <a:ext uri="{FF2B5EF4-FFF2-40B4-BE49-F238E27FC236}">
                    <a16:creationId xmlns:a16="http://schemas.microsoft.com/office/drawing/2014/main" id="{1D3BD2FE-37DD-4E03-9FB5-26B33A9AA318}"/>
                  </a:ext>
                </a:extLst>
              </p:cNvPr>
              <p:cNvSpPr/>
              <p:nvPr/>
            </p:nvSpPr>
            <p:spPr>
              <a:xfrm>
                <a:off x="7633954" y="3776276"/>
                <a:ext cx="1184818" cy="169769"/>
              </a:xfrm>
              <a:prstGeom prst="roundRect">
                <a:avLst/>
              </a:prstGeom>
              <a:solidFill>
                <a:srgbClr val="D4001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500" dirty="0">
                    <a:latin typeface="Ubuntu" panose="020B0504030602030204" pitchFamily="34" charset="0"/>
                  </a:rPr>
                  <a:t>Fermer</a:t>
                </a:r>
                <a:endParaRPr lang="fr-FR" sz="600" dirty="0">
                  <a:latin typeface="Ubuntu" panose="020B0504030602030204" pitchFamily="34" charset="0"/>
                </a:endParaRPr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6D1E014-112E-4932-94BA-8942DF6C3B11}"/>
                </a:ext>
              </a:extLst>
            </p:cNvPr>
            <p:cNvSpPr/>
            <p:nvPr/>
          </p:nvSpPr>
          <p:spPr>
            <a:xfrm>
              <a:off x="4567125" y="1490111"/>
              <a:ext cx="1303149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b="1" dirty="0">
                  <a:solidFill>
                    <a:srgbClr val="E31D1A"/>
                  </a:solidFill>
                  <a:latin typeface="Arial"/>
                  <a:cs typeface="Arial"/>
                </a:rPr>
                <a:t>Tableau d’amortissement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161EB72-2F7A-4985-BAB8-ECF75064E0FC}"/>
                </a:ext>
              </a:extLst>
            </p:cNvPr>
            <p:cNvSpPr/>
            <p:nvPr/>
          </p:nvSpPr>
          <p:spPr>
            <a:xfrm>
              <a:off x="6049776" y="1485694"/>
              <a:ext cx="1310336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b="1" dirty="0">
                  <a:solidFill>
                    <a:srgbClr val="E31D1A"/>
                  </a:solidFill>
                </a:rPr>
                <a:t>Courriers de gestion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2CFD98B-0493-404C-B5A8-5FD8ED94315A}"/>
                </a:ext>
              </a:extLst>
            </p:cNvPr>
            <p:cNvSpPr/>
            <p:nvPr/>
          </p:nvSpPr>
          <p:spPr>
            <a:xfrm>
              <a:off x="7472727" y="1489002"/>
              <a:ext cx="1433345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b="1" dirty="0">
                  <a:solidFill>
                    <a:srgbClr val="E31D1A"/>
                  </a:solidFill>
                </a:rPr>
                <a:t>Reporter sa prochaine mensualité</a:t>
              </a:r>
            </a:p>
          </p:txBody>
        </p:sp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CB89A474-4C66-4B18-8E48-445821617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043906" flipV="1">
              <a:off x="8254788" y="4491209"/>
              <a:ext cx="556957" cy="512636"/>
            </a:xfrm>
            <a:prstGeom prst="rect">
              <a:avLst/>
            </a:prstGeom>
          </p:spPr>
        </p:pic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1584D0B2-F25E-49B2-97FF-C7A274A88F8A}"/>
                </a:ext>
              </a:extLst>
            </p:cNvPr>
            <p:cNvSpPr txBox="1"/>
            <p:nvPr/>
          </p:nvSpPr>
          <p:spPr>
            <a:xfrm>
              <a:off x="6362814" y="4697106"/>
              <a:ext cx="21507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Votre client est informé du nombre de reports restants sur les 12 prochains mois.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BD83189-6FB1-4F63-A8DB-47D3BB0DC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742785" y="1770485"/>
              <a:ext cx="1229520" cy="265878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DC23AAF7-F6BD-474C-90D4-AE392B37C2B5}"/>
                </a:ext>
              </a:extLst>
            </p:cNvPr>
            <p:cNvGrpSpPr/>
            <p:nvPr/>
          </p:nvGrpSpPr>
          <p:grpSpPr>
            <a:xfrm>
              <a:off x="3159873" y="1778861"/>
              <a:ext cx="1235085" cy="2729736"/>
              <a:chOff x="3159050" y="1697298"/>
              <a:chExt cx="1235085" cy="272136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776EDB7-46C4-405B-857E-0C1ABAC9FCC5}"/>
                  </a:ext>
                </a:extLst>
              </p:cNvPr>
              <p:cNvSpPr/>
              <p:nvPr/>
            </p:nvSpPr>
            <p:spPr>
              <a:xfrm>
                <a:off x="3172341" y="4115175"/>
                <a:ext cx="1221794" cy="3034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BE9E6E34-5378-4867-9D59-476942216E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/>
              <a:srcRect t="335" b="2678"/>
              <a:stretch/>
            </p:blipFill>
            <p:spPr>
              <a:xfrm>
                <a:off x="3163179" y="1751506"/>
                <a:ext cx="1217201" cy="2587324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439C25F-AA07-4C79-82BF-039BB583EB78}"/>
                  </a:ext>
                </a:extLst>
              </p:cNvPr>
              <p:cNvSpPr/>
              <p:nvPr/>
            </p:nvSpPr>
            <p:spPr>
              <a:xfrm>
                <a:off x="3191264" y="2851678"/>
                <a:ext cx="1159032" cy="715035"/>
              </a:xfrm>
              <a:prstGeom prst="rect">
                <a:avLst/>
              </a:prstGeom>
              <a:noFill/>
              <a:ln>
                <a:solidFill>
                  <a:srgbClr val="E31D1A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fr-FR" sz="600" b="1" dirty="0">
                  <a:solidFill>
                    <a:srgbClr val="767171"/>
                  </a:solidFill>
                  <a:latin typeface="Arial"/>
                  <a:cs typeface="Arial"/>
                </a:endParaRPr>
              </a:p>
            </p:txBody>
          </p:sp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3BE91986-68C2-4A19-9E85-CD947CF983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/>
              <a:srcRect l="1203" b="64729"/>
              <a:stretch/>
            </p:blipFill>
            <p:spPr>
              <a:xfrm>
                <a:off x="3159050" y="1697298"/>
                <a:ext cx="1224146" cy="945032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77" name="Picture 2" descr="Tap | Free Icon">
              <a:extLst>
                <a:ext uri="{FF2B5EF4-FFF2-40B4-BE49-F238E27FC236}">
                  <a16:creationId xmlns:a16="http://schemas.microsoft.com/office/drawing/2014/main" id="{D8819D8A-1DA3-43B5-BEF8-546285313D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2151294" y="2691486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FE632944-45D2-463D-AED2-FEA6998EAC6B}"/>
                </a:ext>
              </a:extLst>
            </p:cNvPr>
            <p:cNvSpPr/>
            <p:nvPr/>
          </p:nvSpPr>
          <p:spPr>
            <a:xfrm>
              <a:off x="1839048" y="2663326"/>
              <a:ext cx="459309" cy="176632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368F9224-6DB7-4C23-8CAC-297F81AA617A}"/>
                </a:ext>
              </a:extLst>
            </p:cNvPr>
            <p:cNvSpPr txBox="1"/>
            <p:nvPr/>
          </p:nvSpPr>
          <p:spPr>
            <a:xfrm>
              <a:off x="323966" y="692916"/>
              <a:ext cx="6543185" cy="633217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50" dirty="0"/>
                <a:t>Votre client peut dorénavant accéder à </a:t>
              </a:r>
              <a:r>
                <a:rPr lang="fr-FR" sz="850" b="1" dirty="0"/>
                <a:t>l’espace de gestion </a:t>
              </a:r>
              <a:r>
                <a:rPr lang="fr-FR" sz="850" dirty="0"/>
                <a:t>de son</a:t>
              </a:r>
              <a:r>
                <a:rPr lang="fr-FR" sz="850" b="1" dirty="0"/>
                <a:t> prêt personnel </a:t>
              </a:r>
              <a:r>
                <a:rPr lang="fr-FR" sz="850" dirty="0"/>
                <a:t>depuis sa synthèse des comptes. </a:t>
              </a:r>
            </a:p>
            <a:p>
              <a:r>
                <a:rPr lang="fr-FR" sz="850" dirty="0"/>
                <a:t>Il a la possibilité de </a:t>
              </a:r>
              <a:r>
                <a:rPr lang="fr-FR" sz="850" b="1" dirty="0"/>
                <a:t>consulter son tableau d’amortissement</a:t>
              </a:r>
              <a:r>
                <a:rPr lang="fr-FR" sz="850" dirty="0"/>
                <a:t>, ses </a:t>
              </a:r>
              <a:r>
                <a:rPr lang="fr-FR" sz="850" b="1" dirty="0"/>
                <a:t>courriers de gestion </a:t>
              </a:r>
              <a:r>
                <a:rPr lang="fr-FR" sz="850" dirty="0"/>
                <a:t>et </a:t>
              </a:r>
              <a:r>
                <a:rPr lang="fr-FR" sz="850" b="1" dirty="0"/>
                <a:t>reporter une mensualité.</a:t>
              </a:r>
            </a:p>
            <a:p>
              <a:r>
                <a:rPr lang="fr-FR" sz="850" dirty="0"/>
                <a:t>Pour consulter ses courriers de gestion, votre client doit être </a:t>
              </a:r>
              <a:r>
                <a:rPr lang="fr-FR" sz="850" b="1" dirty="0"/>
                <a:t>abonné</a:t>
              </a:r>
              <a:r>
                <a:rPr lang="fr-FR" sz="850" dirty="0"/>
                <a:t> au </a:t>
              </a:r>
              <a:r>
                <a:rPr lang="fr-FR" sz="850" b="1" dirty="0"/>
                <a:t>service e-Documents.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99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6649ADC4-8929-48DC-9991-28F08A64C4FD}"/>
              </a:ext>
            </a:extLst>
          </p:cNvPr>
          <p:cNvGrpSpPr/>
          <p:nvPr/>
        </p:nvGrpSpPr>
        <p:grpSpPr>
          <a:xfrm>
            <a:off x="0" y="-4739"/>
            <a:ext cx="9639473" cy="5148239"/>
            <a:chOff x="0" y="-4739"/>
            <a:chExt cx="9639473" cy="5148239"/>
          </a:xfrm>
        </p:grpSpPr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46F82882-8C79-41DD-B948-5CE6FF58AF20}"/>
                </a:ext>
              </a:extLst>
            </p:cNvPr>
            <p:cNvSpPr txBox="1"/>
            <p:nvPr/>
          </p:nvSpPr>
          <p:spPr>
            <a:xfrm>
              <a:off x="323966" y="697487"/>
              <a:ext cx="6543185" cy="616925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50" dirty="0"/>
                <a:t>Depuis le bouton </a:t>
              </a:r>
              <a:r>
                <a:rPr lang="fr-FR" sz="850" b="1" dirty="0"/>
                <a:t>Souscrire</a:t>
              </a:r>
              <a:r>
                <a:rPr lang="fr-FR" sz="850" dirty="0"/>
                <a:t> du menu </a:t>
              </a:r>
              <a:r>
                <a:rPr lang="fr-FR" sz="850" b="1" dirty="0"/>
                <a:t>Plus</a:t>
              </a:r>
              <a:r>
                <a:rPr lang="fr-FR" sz="850" dirty="0"/>
                <a:t> de son application mobile, votre client peut, en quelques clics, réaliser une </a:t>
              </a:r>
              <a:r>
                <a:rPr lang="fr-FR" sz="850" b="1" dirty="0"/>
                <a:t>simulation tarifaire</a:t>
              </a:r>
              <a:r>
                <a:rPr lang="fr-FR" sz="850" dirty="0"/>
                <a:t> pour un </a:t>
              </a:r>
              <a:r>
                <a:rPr lang="fr-FR" sz="850" b="1" dirty="0"/>
                <a:t>prêt étudiant. </a:t>
              </a:r>
            </a:p>
            <a:p>
              <a:r>
                <a:rPr lang="fr-FR" sz="850" dirty="0"/>
                <a:t>La </a:t>
              </a:r>
              <a:r>
                <a:rPr lang="fr-FR" sz="850" b="1" dirty="0"/>
                <a:t>signature</a:t>
              </a:r>
              <a:r>
                <a:rPr lang="fr-FR" sz="850" dirty="0"/>
                <a:t> se fait ensuite en </a:t>
              </a:r>
              <a:r>
                <a:rPr lang="fr-FR" sz="850" b="1" dirty="0"/>
                <a:t>agence</a:t>
              </a:r>
              <a:r>
                <a:rPr lang="fr-FR" sz="850" dirty="0"/>
                <a:t>.</a:t>
              </a:r>
            </a:p>
          </p:txBody>
        </p:sp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4D05010F-8F50-47F6-AA15-329C5C5196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846" y="1772275"/>
              <a:ext cx="1226478" cy="265878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AE5BD6D-7A05-436A-B8E6-045EEE68F195}"/>
                </a:ext>
              </a:extLst>
            </p:cNvPr>
            <p:cNvSpPr/>
            <p:nvPr/>
          </p:nvSpPr>
          <p:spPr>
            <a:xfrm>
              <a:off x="561372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3"/>
              </a:pPr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Crédit : simulation d’un prêt étudiant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9</a:t>
              </a:r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 dirty="0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948E7A1-2381-40C1-BBE1-F0E7743A4019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8AA3EEF-B6AE-49E8-AEF3-12357E2601DF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8" name="Picture 6">
              <a:extLst>
                <a:ext uri="{FF2B5EF4-FFF2-40B4-BE49-F238E27FC236}">
                  <a16:creationId xmlns:a16="http://schemas.microsoft.com/office/drawing/2014/main" id="{31E81933-7B8B-4572-A6CF-5B19408425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785" y="1772273"/>
              <a:ext cx="1227781" cy="265878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8">
              <a:extLst>
                <a:ext uri="{FF2B5EF4-FFF2-40B4-BE49-F238E27FC236}">
                  <a16:creationId xmlns:a16="http://schemas.microsoft.com/office/drawing/2014/main" id="{B8948E27-3F5D-4BC3-89C9-7BB583CE28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8896" y="1772272"/>
              <a:ext cx="1227781" cy="265878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932DD68E-0DA0-4791-BEFF-5BD196FA2E1E}"/>
                </a:ext>
              </a:extLst>
            </p:cNvPr>
            <p:cNvSpPr/>
            <p:nvPr/>
          </p:nvSpPr>
          <p:spPr>
            <a:xfrm>
              <a:off x="330846" y="2790116"/>
              <a:ext cx="1226478" cy="185998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EF932FE3-D4FC-48C7-A343-95038FE9DE34}"/>
                </a:ext>
              </a:extLst>
            </p:cNvPr>
            <p:cNvSpPr txBox="1"/>
            <p:nvPr/>
          </p:nvSpPr>
          <p:spPr>
            <a:xfrm>
              <a:off x="281783" y="4925044"/>
              <a:ext cx="382508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écrans du parcours ne sont pas tous affichés, seuls les plus représentatifs. </a:t>
              </a:r>
            </a:p>
          </p:txBody>
        </p:sp>
        <p:pic>
          <p:nvPicPr>
            <p:cNvPr id="80" name="Graphique 79" descr="Avertissement">
              <a:extLst>
                <a:ext uri="{FF2B5EF4-FFF2-40B4-BE49-F238E27FC236}">
                  <a16:creationId xmlns:a16="http://schemas.microsoft.com/office/drawing/2014/main" id="{1F6E137A-C486-4EFA-8053-C967CA330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8642" y="4965962"/>
              <a:ext cx="134380" cy="134380"/>
            </a:xfrm>
            <a:prstGeom prst="rect">
              <a:avLst/>
            </a:prstGeom>
          </p:spPr>
        </p:pic>
        <p:sp>
          <p:nvSpPr>
            <p:cNvPr id="93" name="Étoile : 5 branches 92">
              <a:extLst>
                <a:ext uri="{FF2B5EF4-FFF2-40B4-BE49-F238E27FC236}">
                  <a16:creationId xmlns:a16="http://schemas.microsoft.com/office/drawing/2014/main" id="{2198E279-D9D9-48D5-863F-B01BB39AB6C9}"/>
                </a:ext>
              </a:extLst>
            </p:cNvPr>
            <p:cNvSpPr/>
            <p:nvPr/>
          </p:nvSpPr>
          <p:spPr>
            <a:xfrm>
              <a:off x="4669127" y="237505"/>
              <a:ext cx="250823" cy="250823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27" name="Picture 2" descr="Tap | Free Icon">
              <a:extLst>
                <a:ext uri="{FF2B5EF4-FFF2-40B4-BE49-F238E27FC236}">
                  <a16:creationId xmlns:a16="http://schemas.microsoft.com/office/drawing/2014/main" id="{FFC013FC-61A2-4B97-B35F-943CC1FC7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217086" y="2809364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D1F735E-B8D2-41D8-ABF0-AF63B769278E}"/>
                </a:ext>
              </a:extLst>
            </p:cNvPr>
            <p:cNvGrpSpPr/>
            <p:nvPr/>
          </p:nvGrpSpPr>
          <p:grpSpPr>
            <a:xfrm>
              <a:off x="1769378" y="1772274"/>
              <a:ext cx="1304816" cy="2658781"/>
              <a:chOff x="1770081" y="1799070"/>
              <a:chExt cx="1304816" cy="2658781"/>
            </a:xfrm>
          </p:grpSpPr>
          <p:pic>
            <p:nvPicPr>
              <p:cNvPr id="57" name="Picture 4">
                <a:extLst>
                  <a:ext uri="{FF2B5EF4-FFF2-40B4-BE49-F238E27FC236}">
                    <a16:creationId xmlns:a16="http://schemas.microsoft.com/office/drawing/2014/main" id="{F0211377-3474-4A97-BD24-1F38400254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1377" y="1799070"/>
                <a:ext cx="1227781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6C7B1F91-9D7F-4153-96B9-E3CD4ADDC095}"/>
                  </a:ext>
                </a:extLst>
              </p:cNvPr>
              <p:cNvSpPr/>
              <p:nvPr/>
            </p:nvSpPr>
            <p:spPr>
              <a:xfrm>
                <a:off x="1770081" y="3170418"/>
                <a:ext cx="1226477" cy="184151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28" name="Picture 2" descr="Tap | Free Icon">
                <a:extLst>
                  <a:ext uri="{FF2B5EF4-FFF2-40B4-BE49-F238E27FC236}">
                    <a16:creationId xmlns:a16="http://schemas.microsoft.com/office/drawing/2014/main" id="{F3A263AB-A085-4BB8-BD13-344F0178F9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2777953" y="3237147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8C4F746A-D6F4-4645-AEAD-3A07CD487D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3E1D565-9658-40D8-B173-08C7C8F0CA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382C2E3C-09FE-41E7-9E6E-EF7C9D89D749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8" name="Forme libre : forme 441">
                <a:extLst>
                  <a:ext uri="{FF2B5EF4-FFF2-40B4-BE49-F238E27FC236}">
                    <a16:creationId xmlns:a16="http://schemas.microsoft.com/office/drawing/2014/main" id="{5F1A72D0-DAA3-44BC-8ADA-71E29AB2381A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FCDB00C-950F-4BD3-9BA5-3E043A018F9C}"/>
                </a:ext>
              </a:extLst>
            </p:cNvPr>
            <p:cNvSpPr/>
            <p:nvPr/>
          </p:nvSpPr>
          <p:spPr>
            <a:xfrm>
              <a:off x="8061206" y="235106"/>
              <a:ext cx="1091017" cy="723275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</a:p>
            <a:p>
              <a:endParaRPr lang="fr-FR" sz="500" b="1" dirty="0">
                <a:solidFill>
                  <a:srgbClr val="FF0000"/>
                </a:solidFill>
                <a:latin typeface="Montserrat"/>
              </a:endParaRPr>
            </a:p>
            <a:p>
              <a:r>
                <a:rPr lang="fr-FR" sz="800" b="1" dirty="0">
                  <a:solidFill>
                    <a:srgbClr val="FF0000"/>
                  </a:solidFill>
                  <a:latin typeface="Montserrat"/>
                </a:rPr>
                <a:t>Disponible depuis avril</a:t>
              </a:r>
              <a:endParaRPr lang="fr-FR" sz="800" dirty="0"/>
            </a:p>
          </p:txBody>
        </p:sp>
        <p:pic>
          <p:nvPicPr>
            <p:cNvPr id="4" name="Image 3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D6776513-EB90-4B3A-970A-EFE3886DB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44464"/>
            <a:stretch/>
          </p:blipFill>
          <p:spPr>
            <a:xfrm>
              <a:off x="6070077" y="1763630"/>
              <a:ext cx="1168047" cy="265878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Picture 6">
              <a:extLst>
                <a:ext uri="{FF2B5EF4-FFF2-40B4-BE49-F238E27FC236}">
                  <a16:creationId xmlns:a16="http://schemas.microsoft.com/office/drawing/2014/main" id="{27A84F72-1544-4067-93CA-19F8AEA964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062" y="415538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71C70D7-E3DC-4E4F-B691-89A97E0F0FD0}"/>
                </a:ext>
              </a:extLst>
            </p:cNvPr>
            <p:cNvSpPr/>
            <p:nvPr/>
          </p:nvSpPr>
          <p:spPr>
            <a:xfrm>
              <a:off x="6070077" y="4045540"/>
              <a:ext cx="1168047" cy="184151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3" name="Picture 2" descr="Tap | Free Icon">
              <a:extLst>
                <a:ext uri="{FF2B5EF4-FFF2-40B4-BE49-F238E27FC236}">
                  <a16:creationId xmlns:a16="http://schemas.microsoft.com/office/drawing/2014/main" id="{0FFBB01D-5D00-4DEA-BBA0-160166C2D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7029944" y="4110954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D41D3A9-8B9D-4A93-9FEA-FE78C75B6D09}"/>
                </a:ext>
              </a:extLst>
            </p:cNvPr>
            <p:cNvSpPr/>
            <p:nvPr/>
          </p:nvSpPr>
          <p:spPr>
            <a:xfrm>
              <a:off x="631016" y="2324887"/>
              <a:ext cx="809949" cy="83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80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8A75F92-13D9-4EB2-9A12-AC4B99D1EE75}"/>
                </a:ext>
              </a:extLst>
            </p:cNvPr>
            <p:cNvSpPr/>
            <p:nvPr/>
          </p:nvSpPr>
          <p:spPr>
            <a:xfrm>
              <a:off x="312708" y="2293053"/>
              <a:ext cx="1004229" cy="1155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420" b="1" dirty="0">
                  <a:solidFill>
                    <a:schemeClr val="tx1"/>
                  </a:solidFill>
                  <a:latin typeface="Ubuntu" panose="020B0504030602030204" pitchFamily="34" charset="0"/>
                </a:rPr>
                <a:t>OMED DEMO</a:t>
              </a:r>
            </a:p>
          </p:txBody>
        </p:sp>
        <p:pic>
          <p:nvPicPr>
            <p:cNvPr id="45" name="Picture 8">
              <a:extLst>
                <a:ext uri="{FF2B5EF4-FFF2-40B4-BE49-F238E27FC236}">
                  <a16:creationId xmlns:a16="http://schemas.microsoft.com/office/drawing/2014/main" id="{343749F9-0ED3-4F05-B313-AA46CE8815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808" y="688982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Huawei Logo PNG transparents - StickPNG">
              <a:extLst>
                <a:ext uri="{FF2B5EF4-FFF2-40B4-BE49-F238E27FC236}">
                  <a16:creationId xmlns:a16="http://schemas.microsoft.com/office/drawing/2014/main" id="{15855F4F-160A-497A-86F6-AB00DCFCE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7127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83956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A561C3F4-A3BE-454E-882D-5D97D81776D0}"/>
              </a:ext>
            </a:extLst>
          </p:cNvPr>
          <p:cNvGrpSpPr/>
          <p:nvPr/>
        </p:nvGrpSpPr>
        <p:grpSpPr>
          <a:xfrm>
            <a:off x="0" y="-4739"/>
            <a:ext cx="9639473" cy="5148239"/>
            <a:chOff x="0" y="-4739"/>
            <a:chExt cx="9639473" cy="514823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AE5BD6D-7A05-436A-B8E6-045EEE68F195}"/>
                </a:ext>
              </a:extLst>
            </p:cNvPr>
            <p:cNvSpPr/>
            <p:nvPr/>
          </p:nvSpPr>
          <p:spPr>
            <a:xfrm>
              <a:off x="561372" y="209584"/>
              <a:ext cx="907810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4"/>
              </a:pPr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Connexion &amp; sécurité : refonte graphique et ergonomique des  </a:t>
              </a:r>
              <a:b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parcours identifiant et mot de passe oubliés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10</a:t>
              </a:r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 dirty="0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948E7A1-2381-40C1-BBE1-F0E7743A4019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8AA3EEF-B6AE-49E8-AEF3-12357E2601DF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E9E563E1-0FF4-4553-9F96-5D5BBCB2EDB1}"/>
                </a:ext>
              </a:extLst>
            </p:cNvPr>
            <p:cNvSpPr txBox="1"/>
            <p:nvPr/>
          </p:nvSpPr>
          <p:spPr>
            <a:xfrm>
              <a:off x="325136" y="924906"/>
              <a:ext cx="6543185" cy="477977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50" dirty="0"/>
                <a:t>Le </a:t>
              </a:r>
              <a:r>
                <a:rPr lang="fr-FR" sz="850" b="1" dirty="0"/>
                <a:t>design</a:t>
              </a:r>
              <a:r>
                <a:rPr lang="fr-FR" sz="850" dirty="0"/>
                <a:t> et </a:t>
              </a:r>
              <a:r>
                <a:rPr lang="fr-FR" sz="850" b="1" dirty="0"/>
                <a:t>l’ergonomie</a:t>
              </a:r>
              <a:r>
                <a:rPr lang="fr-FR" sz="850" dirty="0"/>
                <a:t> des parcours </a:t>
              </a:r>
              <a:r>
                <a:rPr lang="fr-FR" sz="850" b="1" dirty="0"/>
                <a:t>« identifiant oublié » </a:t>
              </a:r>
              <a:r>
                <a:rPr lang="fr-FR" sz="850" dirty="0"/>
                <a:t>et </a:t>
              </a:r>
              <a:r>
                <a:rPr lang="fr-FR" sz="850" b="1" dirty="0"/>
                <a:t>« mot de passe oublié » </a:t>
              </a:r>
              <a:r>
                <a:rPr lang="fr-FR" sz="850" dirty="0"/>
                <a:t>évoluent pour </a:t>
              </a:r>
              <a:r>
                <a:rPr lang="fr-FR" sz="850" b="1" dirty="0"/>
                <a:t>simplifier la navigation. </a:t>
              </a:r>
              <a:r>
                <a:rPr lang="fr-FR" sz="850" dirty="0"/>
                <a:t>Ces parcours ont été </a:t>
              </a:r>
              <a:r>
                <a:rPr lang="fr-FR" sz="850" b="1" dirty="0"/>
                <a:t>harmonisés</a:t>
              </a:r>
              <a:r>
                <a:rPr lang="fr-FR" sz="850" dirty="0"/>
                <a:t> avec ceux du </a:t>
              </a:r>
              <a:r>
                <a:rPr lang="fr-FR" sz="850" b="1" dirty="0"/>
                <a:t>web</a:t>
              </a:r>
              <a:r>
                <a:rPr lang="fr-FR" sz="850" dirty="0"/>
                <a:t>.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9EF9D81-18D2-4A74-BC93-5B28D9EA83E3}"/>
                </a:ext>
              </a:extLst>
            </p:cNvPr>
            <p:cNvSpPr/>
            <p:nvPr/>
          </p:nvSpPr>
          <p:spPr>
            <a:xfrm>
              <a:off x="338937" y="4083239"/>
              <a:ext cx="1120832" cy="214374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9385A16-B38C-420C-9947-B9545812C12C}"/>
                </a:ext>
              </a:extLst>
            </p:cNvPr>
            <p:cNvGrpSpPr/>
            <p:nvPr/>
          </p:nvGrpSpPr>
          <p:grpSpPr>
            <a:xfrm>
              <a:off x="341768" y="1739530"/>
              <a:ext cx="3874193" cy="2767284"/>
              <a:chOff x="341768" y="1739530"/>
              <a:chExt cx="3874193" cy="2767284"/>
            </a:xfrm>
          </p:grpSpPr>
          <p:pic>
            <p:nvPicPr>
              <p:cNvPr id="3" name="Image 2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8DC0326-C087-42D0-A0C5-9BB438CC84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1768" y="1744735"/>
                <a:ext cx="1228499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601E10B2-B055-460F-AA40-9488133329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4977" y="1848033"/>
                <a:ext cx="1228499" cy="265878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79D8D821-F1FE-48A4-B30C-3F114BB26A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25588" y="1739530"/>
                <a:ext cx="1226287" cy="265399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1" name="Image 1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2FCA0075-C1DC-467E-B79D-9088870E0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89674" y="1848033"/>
                <a:ext cx="1226287" cy="265399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  <p:pic>
          <p:nvPicPr>
            <p:cNvPr id="13" name="Image 1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DFFC34DF-8B41-4BF7-B3E5-4EBDB2F75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84886" y="1750231"/>
              <a:ext cx="1230712" cy="266357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5" name="Image 1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495A09AD-33C6-4E9B-9EB4-2E2731274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72818" y="1912899"/>
              <a:ext cx="1228499" cy="265878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9" name="Image 18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6E3688C6-AAFC-441C-99B3-17A9A65F2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77966" y="1737135"/>
              <a:ext cx="1228499" cy="265878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2" name="Image 21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E429474D-FA9E-445E-8837-06D8A9CA4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32364" y="1912899"/>
              <a:ext cx="1228499" cy="265878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BC06B48-25CA-4BB1-A5FF-EE8F2E5F82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BB9B3EE-F138-49A9-8805-87E6222E14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D921B30-43D0-4624-A0A4-92E02B687FA7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Forme libre : forme 441">
                <a:extLst>
                  <a:ext uri="{FF2B5EF4-FFF2-40B4-BE49-F238E27FC236}">
                    <a16:creationId xmlns:a16="http://schemas.microsoft.com/office/drawing/2014/main" id="{E40851A6-677E-42EA-9ECE-9BFA4F93A801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30" name="Picture 2" descr="Huawei Logo PNG transparents - StickPNG">
              <a:extLst>
                <a:ext uri="{FF2B5EF4-FFF2-40B4-BE49-F238E27FC236}">
                  <a16:creationId xmlns:a16="http://schemas.microsoft.com/office/drawing/2014/main" id="{8F71E63A-7FB7-43D8-A3E2-B8DD8E5D28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1EC3EB8-76AD-41E2-8827-5D4090E14F8F}"/>
                </a:ext>
              </a:extLst>
            </p:cNvPr>
            <p:cNvSpPr/>
            <p:nvPr/>
          </p:nvSpPr>
          <p:spPr>
            <a:xfrm>
              <a:off x="8061206" y="326366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  <a:endParaRPr lang="fr-FR" dirty="0"/>
            </a:p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  <a:endParaRPr lang="fr-FR" sz="1000" dirty="0"/>
            </a:p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  <a:endParaRPr lang="fr-FR" sz="1000" dirty="0"/>
            </a:p>
          </p:txBody>
        </p:sp>
        <p:pic>
          <p:nvPicPr>
            <p:cNvPr id="33" name="Picture 6">
              <a:extLst>
                <a:ext uri="{FF2B5EF4-FFF2-40B4-BE49-F238E27FC236}">
                  <a16:creationId xmlns:a16="http://schemas.microsoft.com/office/drawing/2014/main" id="{88D28CF9-BDBA-4983-B4FF-2210FB8F7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8">
              <a:extLst>
                <a:ext uri="{FF2B5EF4-FFF2-40B4-BE49-F238E27FC236}">
                  <a16:creationId xmlns:a16="http://schemas.microsoft.com/office/drawing/2014/main" id="{7A3B049C-6FC6-4280-9F46-6B4B64E20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6306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CD7CD20F-499F-434C-AD87-F6DBDF4E34F4}"/>
              </a:ext>
            </a:extLst>
          </p:cNvPr>
          <p:cNvGrpSpPr/>
          <p:nvPr/>
        </p:nvGrpSpPr>
        <p:grpSpPr>
          <a:xfrm>
            <a:off x="0" y="-4739"/>
            <a:ext cx="9639473" cy="5148239"/>
            <a:chOff x="0" y="-4739"/>
            <a:chExt cx="9639473" cy="514823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AE5BD6D-7A05-436A-B8E6-045EEE68F195}"/>
                </a:ext>
              </a:extLst>
            </p:cNvPr>
            <p:cNvSpPr/>
            <p:nvPr/>
          </p:nvSpPr>
          <p:spPr>
            <a:xfrm>
              <a:off x="561372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Comptes : évolution graphique du solde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11</a:t>
              </a:r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 dirty="0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948E7A1-2381-40C1-BBE1-F0E7743A4019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8AA3EEF-B6AE-49E8-AEF3-12357E2601DF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1B92EA45-8410-4C3E-AFE3-2CB0D374474A}"/>
                </a:ext>
              </a:extLst>
            </p:cNvPr>
            <p:cNvGrpSpPr/>
            <p:nvPr/>
          </p:nvGrpSpPr>
          <p:grpSpPr>
            <a:xfrm>
              <a:off x="1808561" y="1736837"/>
              <a:ext cx="1390462" cy="2658779"/>
              <a:chOff x="1809977" y="1850697"/>
              <a:chExt cx="1390462" cy="265877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A96AEF9C-8325-44A8-90F6-7DA658EB7055}"/>
                  </a:ext>
                </a:extLst>
              </p:cNvPr>
              <p:cNvGrpSpPr/>
              <p:nvPr/>
            </p:nvGrpSpPr>
            <p:grpSpPr>
              <a:xfrm>
                <a:off x="1809977" y="1850697"/>
                <a:ext cx="1241990" cy="2658779"/>
                <a:chOff x="1564827" y="1784308"/>
                <a:chExt cx="1513535" cy="3240087"/>
              </a:xfrm>
            </p:grpSpPr>
            <p:pic>
              <p:nvPicPr>
                <p:cNvPr id="27" name="Image 26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6491AB89-6DF9-4289-A02B-CFD31609CC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64827" y="1784308"/>
                  <a:ext cx="1513535" cy="3240087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28" name="Image 27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3B534ADB-0965-4E26-856C-7A86725B19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44936" t="37205" r="5064" b="59035"/>
                <a:stretch/>
              </p:blipFill>
              <p:spPr>
                <a:xfrm>
                  <a:off x="1627608" y="3454718"/>
                  <a:ext cx="1401694" cy="225685"/>
                </a:xfrm>
                <a:prstGeom prst="rect">
                  <a:avLst/>
                </a:prstGeom>
              </p:spPr>
            </p:pic>
          </p:grpSp>
          <p:pic>
            <p:nvPicPr>
              <p:cNvPr id="44" name="Picture 2" descr="Tap | Free Icon">
                <a:extLst>
                  <a:ext uri="{FF2B5EF4-FFF2-40B4-BE49-F238E27FC236}">
                    <a16:creationId xmlns:a16="http://schemas.microsoft.com/office/drawing/2014/main" id="{06591664-A2EB-4FDC-9625-7F50124E66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2903495" y="2833402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22CB401F-91A6-4990-BE0D-35C6C4BA1AEB}"/>
                  </a:ext>
                </a:extLst>
              </p:cNvPr>
              <p:cNvSpPr/>
              <p:nvPr/>
            </p:nvSpPr>
            <p:spPr>
              <a:xfrm>
                <a:off x="2698550" y="2773977"/>
                <a:ext cx="353416" cy="185195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771FC93-0633-406C-A9C5-DA60961DDCBF}"/>
                </a:ext>
              </a:extLst>
            </p:cNvPr>
            <p:cNvGrpSpPr/>
            <p:nvPr/>
          </p:nvGrpSpPr>
          <p:grpSpPr>
            <a:xfrm>
              <a:off x="3264854" y="1736837"/>
              <a:ext cx="1241990" cy="2658779"/>
              <a:chOff x="3272109" y="1850697"/>
              <a:chExt cx="1241990" cy="2658779"/>
            </a:xfrm>
          </p:grpSpPr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3E45842A-7F1F-4026-ACB6-8E73401AEE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72109" y="1850697"/>
                <a:ext cx="1241990" cy="265877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52" name="Rectangle : coins arrondis 51">
                <a:extLst>
                  <a:ext uri="{FF2B5EF4-FFF2-40B4-BE49-F238E27FC236}">
                    <a16:creationId xmlns:a16="http://schemas.microsoft.com/office/drawing/2014/main" id="{9B5CEDB1-D6BE-4892-81E5-DCDC4079DA77}"/>
                  </a:ext>
                </a:extLst>
              </p:cNvPr>
              <p:cNvSpPr/>
              <p:nvPr/>
            </p:nvSpPr>
            <p:spPr>
              <a:xfrm>
                <a:off x="3272109" y="3461388"/>
                <a:ext cx="1241989" cy="167117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53" name="Picture 2" descr="Tap | Free Icon">
                <a:extLst>
                  <a:ext uri="{FF2B5EF4-FFF2-40B4-BE49-F238E27FC236}">
                    <a16:creationId xmlns:a16="http://schemas.microsoft.com/office/drawing/2014/main" id="{4C54AECE-8B11-4F38-90E8-67E9BAD472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4170736" y="3507805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9B60608-28FE-4CEE-BA30-CA11018098AC}"/>
                </a:ext>
              </a:extLst>
            </p:cNvPr>
            <p:cNvGrpSpPr/>
            <p:nvPr/>
          </p:nvGrpSpPr>
          <p:grpSpPr>
            <a:xfrm>
              <a:off x="4713955" y="1736837"/>
              <a:ext cx="1241990" cy="2658779"/>
              <a:chOff x="4735912" y="1850698"/>
              <a:chExt cx="1241990" cy="2658779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8A95100C-0B0D-4BA9-BD55-770260E22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35912" y="1850698"/>
                <a:ext cx="1241990" cy="265877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54" name="Rectangle : coins arrondis 53">
                <a:extLst>
                  <a:ext uri="{FF2B5EF4-FFF2-40B4-BE49-F238E27FC236}">
                    <a16:creationId xmlns:a16="http://schemas.microsoft.com/office/drawing/2014/main" id="{F1613703-374F-4BBA-AC86-5616DDBE700C}"/>
                  </a:ext>
                </a:extLst>
              </p:cNvPr>
              <p:cNvSpPr/>
              <p:nvPr/>
            </p:nvSpPr>
            <p:spPr>
              <a:xfrm>
                <a:off x="5102092" y="2224444"/>
                <a:ext cx="510669" cy="167117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55" name="Picture 2" descr="Tap | Free Icon">
                <a:extLst>
                  <a:ext uri="{FF2B5EF4-FFF2-40B4-BE49-F238E27FC236}">
                    <a16:creationId xmlns:a16="http://schemas.microsoft.com/office/drawing/2014/main" id="{CB34D9B6-9AAD-4FF4-9B95-8FF081D26D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5464290" y="2272000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93F42BC-DEC2-4130-8822-59E6FA8431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F66BF486-7EFE-4D9B-8BB9-911A83B3BC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84D07777-D596-4391-BBA8-3AF327CC3A7F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9" name="Forme libre : forme 441">
                <a:extLst>
                  <a:ext uri="{FF2B5EF4-FFF2-40B4-BE49-F238E27FC236}">
                    <a16:creationId xmlns:a16="http://schemas.microsoft.com/office/drawing/2014/main" id="{22303FE6-FB62-4D5C-9742-DFA191A36ADA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FD783FB-8EC6-4A4F-BE43-EFDC8CE0CB16}"/>
                </a:ext>
              </a:extLst>
            </p:cNvPr>
            <p:cNvSpPr/>
            <p:nvPr/>
          </p:nvSpPr>
          <p:spPr>
            <a:xfrm>
              <a:off x="8061206" y="399906"/>
              <a:ext cx="1091017" cy="56938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endParaRPr lang="fr-FR" sz="3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</a:p>
            <a:p>
              <a:endParaRPr lang="fr-FR" sz="500" b="1" dirty="0">
                <a:solidFill>
                  <a:srgbClr val="FF0000"/>
                </a:solidFill>
                <a:latin typeface="Montserrat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  <a:endParaRPr lang="fr-FR" sz="1000" dirty="0"/>
            </a:p>
            <a:p>
              <a:endParaRPr lang="fr-FR" sz="300" b="1" dirty="0">
                <a:solidFill>
                  <a:srgbClr val="FF0000"/>
                </a:solidFill>
                <a:latin typeface="Montserrat" pitchFamily="2" charset="77"/>
              </a:endParaRPr>
            </a:p>
          </p:txBody>
        </p:sp>
        <p:pic>
          <p:nvPicPr>
            <p:cNvPr id="63" name="Picture 8">
              <a:extLst>
                <a:ext uri="{FF2B5EF4-FFF2-40B4-BE49-F238E27FC236}">
                  <a16:creationId xmlns:a16="http://schemas.microsoft.com/office/drawing/2014/main" id="{47872B3E-3041-4C79-8B52-E00A0E4779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4788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 descr="Huawei Logo PNG transparents - StickPNG">
              <a:extLst>
                <a:ext uri="{FF2B5EF4-FFF2-40B4-BE49-F238E27FC236}">
                  <a16:creationId xmlns:a16="http://schemas.microsoft.com/office/drawing/2014/main" id="{F07E088B-610B-4351-AC68-0FCC920059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7127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9A60F57-DE5C-4595-A4D4-811FF10A5BE5}"/>
                </a:ext>
              </a:extLst>
            </p:cNvPr>
            <p:cNvGrpSpPr/>
            <p:nvPr/>
          </p:nvGrpSpPr>
          <p:grpSpPr>
            <a:xfrm>
              <a:off x="6163056" y="1743909"/>
              <a:ext cx="1241990" cy="2658779"/>
              <a:chOff x="6187185" y="1865734"/>
              <a:chExt cx="1241990" cy="2658779"/>
            </a:xfrm>
          </p:grpSpPr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2BF36B42-F5D8-4BFA-A0B2-26721A0257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87185" y="1865734"/>
                <a:ext cx="1241990" cy="265877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68" name="Rectangle : coins arrondis 67">
                <a:extLst>
                  <a:ext uri="{FF2B5EF4-FFF2-40B4-BE49-F238E27FC236}">
                    <a16:creationId xmlns:a16="http://schemas.microsoft.com/office/drawing/2014/main" id="{278BCBCD-E6D6-490F-8AA2-6FCC55B833F5}"/>
                  </a:ext>
                </a:extLst>
              </p:cNvPr>
              <p:cNvSpPr/>
              <p:nvPr/>
            </p:nvSpPr>
            <p:spPr>
              <a:xfrm>
                <a:off x="6225165" y="4133605"/>
                <a:ext cx="1166030" cy="208064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69" name="Picture 2" descr="Tap | Free Icon">
                <a:extLst>
                  <a:ext uri="{FF2B5EF4-FFF2-40B4-BE49-F238E27FC236}">
                    <a16:creationId xmlns:a16="http://schemas.microsoft.com/office/drawing/2014/main" id="{A9F0EC54-EFCD-4665-BCE3-B8C4F57C2D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7047833" y="4189229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572538E8-0BDE-41FA-A515-63B16CEFEF2C}"/>
                </a:ext>
              </a:extLst>
            </p:cNvPr>
            <p:cNvSpPr txBox="1"/>
            <p:nvPr/>
          </p:nvSpPr>
          <p:spPr>
            <a:xfrm>
              <a:off x="323966" y="855866"/>
              <a:ext cx="6543185" cy="309042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fr-FR" sz="850" dirty="0"/>
                <a:t>Un </a:t>
              </a:r>
              <a:r>
                <a:rPr lang="fr-FR" sz="850" b="1" dirty="0"/>
                <a:t>nouvel accès </a:t>
              </a:r>
              <a:r>
                <a:rPr lang="fr-FR" sz="850" dirty="0"/>
                <a:t>permet à votre client de consulter </a:t>
              </a:r>
              <a:r>
                <a:rPr lang="fr-FR" sz="850" b="1" dirty="0"/>
                <a:t>l’évolution graphique de son solde</a:t>
              </a:r>
              <a:r>
                <a:rPr lang="fr-FR" sz="850" dirty="0"/>
                <a:t> sur </a:t>
              </a:r>
              <a:r>
                <a:rPr lang="fr-FR" sz="850" b="1" dirty="0"/>
                <a:t>un mois </a:t>
              </a:r>
              <a:r>
                <a:rPr lang="fr-FR" sz="850" dirty="0"/>
                <a:t>ou sur </a:t>
              </a:r>
              <a:r>
                <a:rPr lang="fr-FR" sz="850" b="1" dirty="0"/>
                <a:t>une année.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83433EA-D18C-467C-A845-550E4B6C3831}"/>
                </a:ext>
              </a:extLst>
            </p:cNvPr>
            <p:cNvGrpSpPr/>
            <p:nvPr/>
          </p:nvGrpSpPr>
          <p:grpSpPr>
            <a:xfrm>
              <a:off x="331916" y="1738386"/>
              <a:ext cx="1241990" cy="2658779"/>
              <a:chOff x="331916" y="1738386"/>
              <a:chExt cx="1241990" cy="2658779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5F0A1F5-DEE9-4940-9EA2-D12CC1A451EC}"/>
                  </a:ext>
                </a:extLst>
              </p:cNvPr>
              <p:cNvGrpSpPr/>
              <p:nvPr/>
            </p:nvGrpSpPr>
            <p:grpSpPr>
              <a:xfrm>
                <a:off x="331916" y="1738386"/>
                <a:ext cx="1241990" cy="2658779"/>
                <a:chOff x="331916" y="1738386"/>
                <a:chExt cx="1241990" cy="2658779"/>
              </a:xfrm>
            </p:grpSpPr>
            <p:pic>
              <p:nvPicPr>
                <p:cNvPr id="25" name="Image 24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14460AC6-C676-46E9-A242-5D117995D4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1916" y="1738386"/>
                  <a:ext cx="1241990" cy="2658779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AFD99C2E-7E67-439F-B20F-DE86CF85D17C}"/>
                    </a:ext>
                  </a:extLst>
                </p:cNvPr>
                <p:cNvSpPr/>
                <p:nvPr/>
              </p:nvSpPr>
              <p:spPr>
                <a:xfrm>
                  <a:off x="379351" y="2842152"/>
                  <a:ext cx="1147119" cy="337195"/>
                </a:xfrm>
                <a:prstGeom prst="roundRect">
                  <a:avLst/>
                </a:prstGeom>
                <a:solidFill>
                  <a:srgbClr val="FF0000">
                    <a:alpha val="24000"/>
                  </a:srgbClr>
                </a:solidFill>
                <a:ln w="19050">
                  <a:noFill/>
                  <a:prstDash val="sysDot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1353307"/>
                            <a:gd name="connsiteY0" fmla="*/ 0 h 224138"/>
                            <a:gd name="connsiteX1" fmla="*/ 437569 w 1353307"/>
                            <a:gd name="connsiteY1" fmla="*/ 0 h 224138"/>
                            <a:gd name="connsiteX2" fmla="*/ 848072 w 1353307"/>
                            <a:gd name="connsiteY2" fmla="*/ 0 h 224138"/>
                            <a:gd name="connsiteX3" fmla="*/ 1353307 w 1353307"/>
                            <a:gd name="connsiteY3" fmla="*/ 0 h 224138"/>
                            <a:gd name="connsiteX4" fmla="*/ 1353307 w 1353307"/>
                            <a:gd name="connsiteY4" fmla="*/ 224138 h 224138"/>
                            <a:gd name="connsiteX5" fmla="*/ 929271 w 1353307"/>
                            <a:gd name="connsiteY5" fmla="*/ 224138 h 224138"/>
                            <a:gd name="connsiteX6" fmla="*/ 451102 w 1353307"/>
                            <a:gd name="connsiteY6" fmla="*/ 224138 h 224138"/>
                            <a:gd name="connsiteX7" fmla="*/ 0 w 1353307"/>
                            <a:gd name="connsiteY7" fmla="*/ 224138 h 224138"/>
                            <a:gd name="connsiteX8" fmla="*/ 0 w 1353307"/>
                            <a:gd name="connsiteY8" fmla="*/ 0 h 2241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353307" h="224138" extrusionOk="0">
                              <a:moveTo>
                                <a:pt x="0" y="0"/>
                              </a:moveTo>
                              <a:cubicBezTo>
                                <a:pt x="98650" y="-26519"/>
                                <a:pt x="247279" y="30474"/>
                                <a:pt x="437569" y="0"/>
                              </a:cubicBezTo>
                              <a:cubicBezTo>
                                <a:pt x="627859" y="-30474"/>
                                <a:pt x="665331" y="48632"/>
                                <a:pt x="848072" y="0"/>
                              </a:cubicBezTo>
                              <a:cubicBezTo>
                                <a:pt x="1030813" y="-48632"/>
                                <a:pt x="1247083" y="23734"/>
                                <a:pt x="1353307" y="0"/>
                              </a:cubicBezTo>
                              <a:cubicBezTo>
                                <a:pt x="1368325" y="102589"/>
                                <a:pt x="1345756" y="121725"/>
                                <a:pt x="1353307" y="224138"/>
                              </a:cubicBezTo>
                              <a:cubicBezTo>
                                <a:pt x="1213749" y="274099"/>
                                <a:pt x="1111251" y="199953"/>
                                <a:pt x="929271" y="224138"/>
                              </a:cubicBezTo>
                              <a:cubicBezTo>
                                <a:pt x="747291" y="248323"/>
                                <a:pt x="668856" y="223513"/>
                                <a:pt x="451102" y="224138"/>
                              </a:cubicBezTo>
                              <a:cubicBezTo>
                                <a:pt x="233348" y="224763"/>
                                <a:pt x="163510" y="199415"/>
                                <a:pt x="0" y="224138"/>
                              </a:cubicBezTo>
                              <a:cubicBezTo>
                                <a:pt x="-14448" y="177043"/>
                                <a:pt x="15055" y="105956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  <a:sym typeface="Arial"/>
                  </a:endParaRPr>
                </a:p>
              </p:txBody>
            </p:sp>
            <p:pic>
              <p:nvPicPr>
                <p:cNvPr id="46" name="Picture 2" descr="Tap | Free Icon">
                  <a:extLst>
                    <a:ext uri="{FF2B5EF4-FFF2-40B4-BE49-F238E27FC236}">
                      <a16:creationId xmlns:a16="http://schemas.microsoft.com/office/drawing/2014/main" id="{D247D890-E764-4613-BA44-71A1D3038E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0210883">
                  <a:off x="1129145" y="2946180"/>
                  <a:ext cx="296944" cy="2969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E970679-F60C-4345-84A4-4752B1453234}"/>
                  </a:ext>
                </a:extLst>
              </p:cNvPr>
              <p:cNvSpPr/>
              <p:nvPr/>
            </p:nvSpPr>
            <p:spPr>
              <a:xfrm>
                <a:off x="608824" y="3378986"/>
                <a:ext cx="911136" cy="837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80" dirty="0">
                  <a:solidFill>
                    <a:schemeClr val="tx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E455D97A-845E-4D0D-8510-E936E7448ABA}"/>
                  </a:ext>
                </a:extLst>
              </p:cNvPr>
              <p:cNvSpPr/>
              <p:nvPr/>
            </p:nvSpPr>
            <p:spPr>
              <a:xfrm>
                <a:off x="391703" y="3347152"/>
                <a:ext cx="990904" cy="1155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80" dirty="0">
                    <a:solidFill>
                      <a:schemeClr val="tx1"/>
                    </a:solidFill>
                    <a:latin typeface="Ubuntu" panose="020B0504030602030204" pitchFamily="34" charset="0"/>
                  </a:rPr>
                  <a:t>MONSIEUR OMED DEMO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67114B3-197E-4EA3-8AB6-43F721F8ABA9}"/>
                  </a:ext>
                </a:extLst>
              </p:cNvPr>
              <p:cNvSpPr/>
              <p:nvPr/>
            </p:nvSpPr>
            <p:spPr>
              <a:xfrm>
                <a:off x="608824" y="3694185"/>
                <a:ext cx="911136" cy="837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380" dirty="0">
                  <a:solidFill>
                    <a:schemeClr val="tx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5F9B8B3-20CD-4380-B4D3-904221929397}"/>
                  </a:ext>
                </a:extLst>
              </p:cNvPr>
              <p:cNvSpPr/>
              <p:nvPr/>
            </p:nvSpPr>
            <p:spPr>
              <a:xfrm>
                <a:off x="391703" y="3662351"/>
                <a:ext cx="990904" cy="1155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80" dirty="0">
                    <a:solidFill>
                      <a:schemeClr val="tx1"/>
                    </a:solidFill>
                    <a:latin typeface="Ubuntu" panose="020B0504030602030204" pitchFamily="34" charset="0"/>
                  </a:rPr>
                  <a:t>MONSIEUR OMED DEMO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4513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C23749D-A9C5-4901-9771-E8E0C402DD46}"/>
              </a:ext>
            </a:extLst>
          </p:cNvPr>
          <p:cNvGrpSpPr/>
          <p:nvPr/>
        </p:nvGrpSpPr>
        <p:grpSpPr>
          <a:xfrm>
            <a:off x="0" y="-4739"/>
            <a:ext cx="9639473" cy="5148239"/>
            <a:chOff x="0" y="-4739"/>
            <a:chExt cx="9639473" cy="5148239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F3E5B57-A9E3-4740-A448-4998CE063F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486"/>
            <a:stretch/>
          </p:blipFill>
          <p:spPr>
            <a:xfrm>
              <a:off x="326907" y="1850697"/>
              <a:ext cx="1245790" cy="26587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4535CD9-F1BB-42B3-8335-1ECF74146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60" b="1"/>
            <a:stretch/>
          </p:blipFill>
          <p:spPr>
            <a:xfrm>
              <a:off x="1809976" y="1850698"/>
              <a:ext cx="1233117" cy="26587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AE5BD6D-7A05-436A-B8E6-045EEE68F195}"/>
                </a:ext>
              </a:extLst>
            </p:cNvPr>
            <p:cNvSpPr/>
            <p:nvPr/>
          </p:nvSpPr>
          <p:spPr>
            <a:xfrm>
              <a:off x="561372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6"/>
              </a:pPr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Moyens de paiement : présentation des avantages Visa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12</a:t>
              </a:r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 dirty="0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948E7A1-2381-40C1-BBE1-F0E7743A4019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8AA3EEF-B6AE-49E8-AEF3-12357E2601DF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469B33C-8EF6-48F5-82DD-FD629FA30B3F}"/>
                </a:ext>
              </a:extLst>
            </p:cNvPr>
            <p:cNvSpPr txBox="1"/>
            <p:nvPr/>
          </p:nvSpPr>
          <p:spPr>
            <a:xfrm>
              <a:off x="324065" y="640877"/>
              <a:ext cx="6543086" cy="903623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50" dirty="0"/>
                <a:t>Depuis la rubrique « </a:t>
              </a:r>
              <a:r>
                <a:rPr lang="fr-FR" sz="850" b="1" dirty="0"/>
                <a:t>Cartes</a:t>
              </a:r>
              <a:r>
                <a:rPr lang="fr-FR" sz="850" dirty="0"/>
                <a:t> », un </a:t>
              </a:r>
              <a:r>
                <a:rPr lang="fr-FR" sz="850" b="1" dirty="0"/>
                <a:t>nouvel accès </a:t>
              </a:r>
              <a:r>
                <a:rPr lang="fr-FR" sz="850" dirty="0"/>
                <a:t>permet à votre client de </a:t>
              </a:r>
              <a:r>
                <a:rPr lang="fr-FR" sz="850" b="1" dirty="0"/>
                <a:t>consulter les offres partenaires </a:t>
              </a:r>
              <a:r>
                <a:rPr lang="fr-FR" sz="850" dirty="0"/>
                <a:t>et les </a:t>
              </a:r>
              <a:r>
                <a:rPr lang="fr-FR" sz="850" b="1" dirty="0"/>
                <a:t>avantages promotionnels</a:t>
              </a:r>
              <a:r>
                <a:rPr lang="fr-FR" sz="850" dirty="0"/>
                <a:t> liés à sa </a:t>
              </a:r>
              <a:r>
                <a:rPr lang="fr-FR" sz="850" b="1" dirty="0"/>
                <a:t>carte Visa</a:t>
              </a:r>
              <a:r>
                <a:rPr lang="fr-FR" sz="850" dirty="0"/>
                <a:t>.</a:t>
              </a:r>
            </a:p>
            <a:p>
              <a:r>
                <a:rPr lang="fr-FR" sz="850" dirty="0"/>
                <a:t>Il peut également, s’il le souhaite, consulter </a:t>
              </a:r>
              <a:r>
                <a:rPr lang="fr-FR" sz="850" b="1" dirty="0"/>
                <a:t>les avantages Visa de la gamme supérieure </a:t>
              </a:r>
              <a:r>
                <a:rPr lang="fr-FR" sz="850" dirty="0"/>
                <a:t>et </a:t>
              </a:r>
              <a:r>
                <a:rPr lang="fr-FR" sz="850" b="1" dirty="0"/>
                <a:t>contacter son conseiller </a:t>
              </a:r>
              <a:r>
                <a:rPr lang="fr-FR" sz="850" dirty="0"/>
                <a:t>en vue d’une </a:t>
              </a:r>
              <a:r>
                <a:rPr lang="fr-FR" sz="850" b="1" dirty="0"/>
                <a:t>montée de gamme</a:t>
              </a:r>
              <a:r>
                <a:rPr lang="fr-FR" sz="850" dirty="0"/>
                <a:t>.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79E52BA-A7A0-4A52-A87F-C3BEC45BA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3794" y="1850698"/>
              <a:ext cx="1251191" cy="26587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2384CAD0-EB44-445A-ABC9-B9766274B434}"/>
                </a:ext>
              </a:extLst>
            </p:cNvPr>
            <p:cNvSpPr/>
            <p:nvPr/>
          </p:nvSpPr>
          <p:spPr>
            <a:xfrm>
              <a:off x="849712" y="4228340"/>
              <a:ext cx="206124" cy="204506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2D4C0361-2B68-4C8A-8304-74ABA938CD1D}"/>
                </a:ext>
              </a:extLst>
            </p:cNvPr>
            <p:cNvSpPr/>
            <p:nvPr/>
          </p:nvSpPr>
          <p:spPr>
            <a:xfrm>
              <a:off x="324065" y="3675280"/>
              <a:ext cx="1248632" cy="136871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2" name="Picture 2" descr="Tap | Free Icon">
              <a:extLst>
                <a:ext uri="{FF2B5EF4-FFF2-40B4-BE49-F238E27FC236}">
                  <a16:creationId xmlns:a16="http://schemas.microsoft.com/office/drawing/2014/main" id="{22B5207E-F129-4047-8DEA-5A7D26C50C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187769" y="3676099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5963A68B-C7A3-4379-B7F0-5F2243E5BBA5}"/>
                </a:ext>
              </a:extLst>
            </p:cNvPr>
            <p:cNvSpPr/>
            <p:nvPr/>
          </p:nvSpPr>
          <p:spPr>
            <a:xfrm>
              <a:off x="1809976" y="4037370"/>
              <a:ext cx="1233117" cy="136871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5" name="Picture 2" descr="Tap | Free Icon">
              <a:extLst>
                <a:ext uri="{FF2B5EF4-FFF2-40B4-BE49-F238E27FC236}">
                  <a16:creationId xmlns:a16="http://schemas.microsoft.com/office/drawing/2014/main" id="{10C8E2E8-4EFB-473A-BA4E-4DBB6217DE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2811674" y="4083789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Rectangle : coins arrondis 76">
              <a:extLst>
                <a:ext uri="{FF2B5EF4-FFF2-40B4-BE49-F238E27FC236}">
                  <a16:creationId xmlns:a16="http://schemas.microsoft.com/office/drawing/2014/main" id="{C707C608-7E97-4C06-8B13-9A4F078E73B7}"/>
                </a:ext>
              </a:extLst>
            </p:cNvPr>
            <p:cNvSpPr/>
            <p:nvPr/>
          </p:nvSpPr>
          <p:spPr>
            <a:xfrm>
              <a:off x="3272315" y="4082658"/>
              <a:ext cx="1251190" cy="183165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9" name="Picture 2" descr="Tap | Free Icon">
              <a:extLst>
                <a:ext uri="{FF2B5EF4-FFF2-40B4-BE49-F238E27FC236}">
                  <a16:creationId xmlns:a16="http://schemas.microsoft.com/office/drawing/2014/main" id="{FA61CA7E-0151-4010-B562-032484C24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4273176" y="4179133"/>
              <a:ext cx="296944" cy="296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1792A2B3-A402-4BC6-8D7A-A2793BC9DA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CD107DA-2F9B-4405-BE3E-E724F99113C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ED25925-66B8-4A1F-97C1-6AEA7A3FA8C5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Forme libre : forme 441">
                <a:extLst>
                  <a:ext uri="{FF2B5EF4-FFF2-40B4-BE49-F238E27FC236}">
                    <a16:creationId xmlns:a16="http://schemas.microsoft.com/office/drawing/2014/main" id="{91AB925E-9F47-4F9B-A59C-07E0ED3088BD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6F1CB9E-9096-4598-B01A-E9492815CC94}"/>
                </a:ext>
              </a:extLst>
            </p:cNvPr>
            <p:cNvSpPr/>
            <p:nvPr/>
          </p:nvSpPr>
          <p:spPr>
            <a:xfrm>
              <a:off x="8061206" y="235106"/>
              <a:ext cx="1091017" cy="723275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endParaRPr lang="fr-FR" sz="5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/>
                </a:rPr>
                <a:t>18/05/22</a:t>
              </a:r>
            </a:p>
            <a:p>
              <a:endParaRPr lang="fr-FR" sz="500" b="1" dirty="0">
                <a:solidFill>
                  <a:srgbClr val="FF0000"/>
                </a:solidFill>
                <a:latin typeface="Montserrat"/>
              </a:endParaRPr>
            </a:p>
            <a:p>
              <a:r>
                <a:rPr lang="fr-FR" sz="800" b="1" dirty="0">
                  <a:solidFill>
                    <a:srgbClr val="FF0000"/>
                  </a:solidFill>
                  <a:latin typeface="Montserrat"/>
                </a:rPr>
                <a:t>Disponible depuis avril</a:t>
              </a:r>
              <a:endParaRPr lang="fr-FR" sz="800" dirty="0"/>
            </a:p>
          </p:txBody>
        </p:sp>
        <p:pic>
          <p:nvPicPr>
            <p:cNvPr id="36" name="Picture 6">
              <a:extLst>
                <a:ext uri="{FF2B5EF4-FFF2-40B4-BE49-F238E27FC236}">
                  <a16:creationId xmlns:a16="http://schemas.microsoft.com/office/drawing/2014/main" id="{F4B229B5-1D07-488E-B232-448413EF04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062" y="415538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8">
              <a:extLst>
                <a:ext uri="{FF2B5EF4-FFF2-40B4-BE49-F238E27FC236}">
                  <a16:creationId xmlns:a16="http://schemas.microsoft.com/office/drawing/2014/main" id="{5D7DBFDE-1B93-4B37-BF2A-915E16CA45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808" y="688982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Huawei Logo PNG transparents - StickPNG">
              <a:extLst>
                <a:ext uri="{FF2B5EF4-FFF2-40B4-BE49-F238E27FC236}">
                  <a16:creationId xmlns:a16="http://schemas.microsoft.com/office/drawing/2014/main" id="{EC7D2BBD-2A3A-41C4-ABEE-D44A53D9DD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7127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1076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448CCE-F2B3-4C12-A990-BEE2A98120BE}"/>
              </a:ext>
            </a:extLst>
          </p:cNvPr>
          <p:cNvSpPr txBox="1"/>
          <p:nvPr/>
        </p:nvSpPr>
        <p:spPr>
          <a:xfrm>
            <a:off x="110358" y="1969215"/>
            <a:ext cx="9033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ANNEXES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FA36D-36E1-4BC8-90FC-9AE03A4135FA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AE4363-B4AC-4121-801A-87A5226A8200}"/>
              </a:ext>
            </a:extLst>
          </p:cNvPr>
          <p:cNvSpPr txBox="1"/>
          <p:nvPr/>
        </p:nvSpPr>
        <p:spPr>
          <a:xfrm>
            <a:off x="8321063" y="4815031"/>
            <a:ext cx="571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76518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FEE8D59-6484-4508-B3C7-B301F43A69AF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B985F97D-A6F5-4A45-A33D-213B07203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081" y="1144342"/>
              <a:ext cx="1042912" cy="214376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6C5917E9-61DB-46B9-ABE0-08067F748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30252" y="2633799"/>
              <a:ext cx="1109114" cy="214376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90809085-BBBF-4F4A-BCA9-3245D1A47699}"/>
                </a:ext>
              </a:extLst>
            </p:cNvPr>
            <p:cNvPicPr/>
            <p:nvPr/>
          </p:nvPicPr>
          <p:blipFill rotWithShape="1">
            <a:blip r:embed="rId4"/>
            <a:srcRect l="8733" t="11132" r="10181" b="11773"/>
            <a:stretch/>
          </p:blipFill>
          <p:spPr>
            <a:xfrm>
              <a:off x="5187228" y="1136407"/>
              <a:ext cx="1071702" cy="21486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0606E885-E2D7-4C30-8850-D529D346E21A}"/>
                </a:ext>
              </a:extLst>
            </p:cNvPr>
            <p:cNvGrpSpPr/>
            <p:nvPr/>
          </p:nvGrpSpPr>
          <p:grpSpPr>
            <a:xfrm>
              <a:off x="3601009" y="2553944"/>
              <a:ext cx="1069368" cy="2005369"/>
              <a:chOff x="4128590" y="386890"/>
              <a:chExt cx="1309890" cy="2456415"/>
            </a:xfrm>
          </p:grpSpPr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CCDEE3FF-DB31-43C7-AE58-29B558230C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47" r="2542" b="10401"/>
              <a:stretch/>
            </p:blipFill>
            <p:spPr>
              <a:xfrm>
                <a:off x="4128590" y="386890"/>
                <a:ext cx="1309889" cy="213577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975A9339-0263-43F4-BFBC-6F595E33AB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504"/>
              <a:stretch/>
            </p:blipFill>
            <p:spPr>
              <a:xfrm>
                <a:off x="4128591" y="2522669"/>
                <a:ext cx="1309889" cy="320636"/>
              </a:xfrm>
              <a:prstGeom prst="rect">
                <a:avLst/>
              </a:prstGeom>
            </p:spPr>
          </p:pic>
        </p:grpSp>
        <p:pic>
          <p:nvPicPr>
            <p:cNvPr id="53" name="Image 5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B8ECFCD-FC47-4B61-94E9-6E4129A53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134" y="1142377"/>
              <a:ext cx="1062604" cy="229974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DFDD212-1221-4238-B771-94920D07816E}"/>
                </a:ext>
              </a:extLst>
            </p:cNvPr>
            <p:cNvSpPr txBox="1"/>
            <p:nvPr/>
          </p:nvSpPr>
          <p:spPr>
            <a:xfrm>
              <a:off x="7516651" y="917163"/>
              <a:ext cx="1697680" cy="136505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 majeurs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auxquels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sont rattachés des clients mineurs</a:t>
              </a:r>
              <a:r>
                <a:rPr lang="fr-FR" sz="700" b="1" dirty="0">
                  <a:solidFill>
                    <a:srgbClr val="3AA2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Pas de possibilité de fermer l’interstitiel</a:t>
              </a:r>
              <a:endParaRPr lang="fr-FR" sz="7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9D182608-9420-4D96-8A7B-8AF1F1F27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22367" flipH="1">
              <a:off x="1400272" y="1416246"/>
              <a:ext cx="692719" cy="69271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A856F1E-0C83-4764-9100-B0B1469D92BA}"/>
                </a:ext>
              </a:extLst>
            </p:cNvPr>
            <p:cNvSpPr/>
            <p:nvPr/>
          </p:nvSpPr>
          <p:spPr>
            <a:xfrm>
              <a:off x="3605245" y="2135049"/>
              <a:ext cx="1065131" cy="316879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Cookies Consent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F35176-A800-4BDF-AB33-B4AFCD6399B2}"/>
                </a:ext>
              </a:extLst>
            </p:cNvPr>
            <p:cNvSpPr/>
            <p:nvPr/>
          </p:nvSpPr>
          <p:spPr>
            <a:xfrm>
              <a:off x="306175" y="687539"/>
              <a:ext cx="1054819" cy="347016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Incitation à activer Sécur’Pass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5C8F05E-9CD8-4C6E-9F2A-F2C739BDB43B}"/>
                </a:ext>
              </a:extLst>
            </p:cNvPr>
            <p:cNvSpPr txBox="1"/>
            <p:nvPr/>
          </p:nvSpPr>
          <p:spPr>
            <a:xfrm>
              <a:off x="1592821" y="1975065"/>
              <a:ext cx="2000303" cy="136505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qui n’ont pas encore activé Sécur’Pass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qui sont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éligibles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(disposant d’un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numéro de téléphone sécurisé renseigné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d’une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carte bancaire active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b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  <a:b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7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 de possibilité de fermer l’interstitiel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1D754DB-C921-45B7-A113-C8DC009A7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234172" flipH="1">
              <a:off x="2919670" y="4051125"/>
              <a:ext cx="657117" cy="657117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605BACE-3D29-4541-814A-2FDE5B54D39F}"/>
                </a:ext>
              </a:extLst>
            </p:cNvPr>
            <p:cNvSpPr txBox="1"/>
            <p:nvPr/>
          </p:nvSpPr>
          <p:spPr>
            <a:xfrm>
              <a:off x="495094" y="3705751"/>
              <a:ext cx="2772476" cy="8803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Demande d’autorisation faite au client pour déposer des traceurs (cookies**) afin de recueillir des informations sur son usage de l’application. Il s’agit d’un interstitiel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imposé par la CNIL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  <a:endParaRPr lang="fr-FR" sz="700" b="1" dirty="0">
                <a:solidFill>
                  <a:srgbClr val="D8002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Tous les clients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tous les 6 mois</a:t>
              </a:r>
            </a:p>
          </p:txBody>
        </p:sp>
        <p:pic>
          <p:nvPicPr>
            <p:cNvPr id="30" name="Graphique 29" descr="Avertissement">
              <a:extLst>
                <a:ext uri="{FF2B5EF4-FFF2-40B4-BE49-F238E27FC236}">
                  <a16:creationId xmlns:a16="http://schemas.microsoft.com/office/drawing/2014/main" id="{36D50150-59F7-4AA0-8AED-62420879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509484" y="3001087"/>
              <a:ext cx="121757" cy="121757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1134040-DF1F-4D31-BC59-E82DE8B7DE64}"/>
                </a:ext>
              </a:extLst>
            </p:cNvPr>
            <p:cNvSpPr/>
            <p:nvPr/>
          </p:nvSpPr>
          <p:spPr>
            <a:xfrm>
              <a:off x="5178462" y="690252"/>
              <a:ext cx="2224620" cy="347017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Confirmation du pays de résidence fiscale 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1D2D3CB3-2FE3-4B12-8C11-C844EBCBF1E6}"/>
                </a:ext>
              </a:extLst>
            </p:cNvPr>
            <p:cNvSpPr txBox="1"/>
            <p:nvPr/>
          </p:nvSpPr>
          <p:spPr>
            <a:xfrm>
              <a:off x="2748941" y="651767"/>
              <a:ext cx="2418723" cy="10418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présumés résidents fiscaux français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 n’ont pas confirmé leur pays de résidence fiscale via l’EAI***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 de possibilité de fermer l’interstitiel</a:t>
              </a:r>
              <a:endParaRPr lang="fr-FR" sz="7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5532F7E-8701-48DA-9DD1-25C5D3F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104425" flipH="1">
              <a:off x="4476481" y="1051583"/>
              <a:ext cx="687926" cy="687926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0A1284-EEAC-4696-816D-8CA539C88371}"/>
                </a:ext>
              </a:extLst>
            </p:cNvPr>
            <p:cNvSpPr/>
            <p:nvPr/>
          </p:nvSpPr>
          <p:spPr>
            <a:xfrm>
              <a:off x="7830252" y="2231040"/>
              <a:ext cx="1074930" cy="305755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Transmission de l’avis d’imposition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C842D8FD-976C-456D-8DE8-5DC9325CF67B}"/>
                </a:ext>
              </a:extLst>
            </p:cNvPr>
            <p:cNvSpPr txBox="1"/>
            <p:nvPr/>
          </p:nvSpPr>
          <p:spPr>
            <a:xfrm>
              <a:off x="5577255" y="3899626"/>
              <a:ext cx="2276049" cy="88030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âgés de plus de 25 ans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lesquels l’information est manquante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</a:t>
              </a:r>
              <a:r>
                <a:rPr lang="fr-FR" sz="700" b="1" dirty="0">
                  <a:solidFill>
                    <a:srgbClr val="3AA2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fr-FR" sz="70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tant que le client n’aura pas transmis son avis d’imposition) </a:t>
              </a:r>
              <a:b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fr-FR" sz="7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E2910A97-4BEE-466C-875C-011D6EB1F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672738" flipH="1" flipV="1">
              <a:off x="7088026" y="3376019"/>
              <a:ext cx="680064" cy="680064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666BBD8-554D-4921-AAE4-85326F09A578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14</a:t>
              </a:r>
              <a:endParaRPr lang="fr-FR" dirty="0"/>
            </a:p>
          </p:txBody>
        </p:sp>
        <p:pic>
          <p:nvPicPr>
            <p:cNvPr id="42" name="Graphique 41" descr="Avertissement">
              <a:extLst>
                <a:ext uri="{FF2B5EF4-FFF2-40B4-BE49-F238E27FC236}">
                  <a16:creationId xmlns:a16="http://schemas.microsoft.com/office/drawing/2014/main" id="{8FBA8A7E-5584-4E25-B7BD-14B0E7500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678629" y="1359266"/>
              <a:ext cx="121757" cy="121757"/>
            </a:xfrm>
            <a:prstGeom prst="rect">
              <a:avLst/>
            </a:prstGeom>
          </p:spPr>
        </p:pic>
        <p:pic>
          <p:nvPicPr>
            <p:cNvPr id="48" name="Graphique 47" descr="Avertissement">
              <a:extLst>
                <a:ext uri="{FF2B5EF4-FFF2-40B4-BE49-F238E27FC236}">
                  <a16:creationId xmlns:a16="http://schemas.microsoft.com/office/drawing/2014/main" id="{ABE33868-6336-4F09-8FE5-D47D571AE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25353" y="1607358"/>
              <a:ext cx="121757" cy="1217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A17720AA-4BB0-4797-8B86-B3C5EE545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306701" y="1819202"/>
              <a:ext cx="687926" cy="687926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AF51252-0202-4677-8D1E-753396E6E920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8CAF045-16C1-4874-8A87-C89F4FD4541E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4BB6972-74B8-4023-9A8C-90646068180C}"/>
                </a:ext>
              </a:extLst>
            </p:cNvPr>
            <p:cNvSpPr txBox="1"/>
            <p:nvPr/>
          </p:nvSpPr>
          <p:spPr>
            <a:xfrm>
              <a:off x="110358" y="4668215"/>
              <a:ext cx="5934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*Interstitiel :</a:t>
              </a:r>
              <a:r>
                <a:rPr lang="fr-FR" sz="800" i="1" dirty="0">
                  <a:solidFill>
                    <a:srgbClr val="1A2A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**Cookie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Fichier qui permet d’enregistrer des informations relatives à la navigation du client (page consultée, statistiques…).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***EAI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Échange Automatique d'Informations 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5535589-D3EC-4E92-8CA3-2BEA5036B4E2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réglementaires présentés au mois de mai (1/4)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09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EB9E7682-8F60-4A8D-9950-34CEF66F0DA8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9DD21C3-F1A3-4053-8543-29DCAF8818E1}"/>
                </a:ext>
              </a:extLst>
            </p:cNvPr>
            <p:cNvGrpSpPr/>
            <p:nvPr/>
          </p:nvGrpSpPr>
          <p:grpSpPr>
            <a:xfrm>
              <a:off x="0" y="-4739"/>
              <a:ext cx="9651278" cy="5148239"/>
              <a:chOff x="0" y="-4739"/>
              <a:chExt cx="9651278" cy="5148239"/>
            </a:xfrm>
          </p:grpSpPr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ECD57D42-EA4A-45E3-84D3-C9A2DB642B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7928" y="1706139"/>
                <a:ext cx="1304770" cy="253939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C61AA504-DBCF-49C9-A5E1-144C4C25F9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56181" y="1706140"/>
                <a:ext cx="1291416" cy="245595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CA5AD48-5644-46A6-AFD0-C58B1C2FDF60}"/>
                  </a:ext>
                </a:extLst>
              </p:cNvPr>
              <p:cNvSpPr/>
              <p:nvPr/>
            </p:nvSpPr>
            <p:spPr>
              <a:xfrm>
                <a:off x="0" y="-4739"/>
                <a:ext cx="110358" cy="5148239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E117673-0611-469E-8724-DAAD92631F2A}"/>
                  </a:ext>
                </a:extLst>
              </p:cNvPr>
              <p:cNvSpPr/>
              <p:nvPr/>
            </p:nvSpPr>
            <p:spPr>
              <a:xfrm>
                <a:off x="110359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C7E049F-A6F5-4A0B-9364-9BA99C825CE0}"/>
                  </a:ext>
                </a:extLst>
              </p:cNvPr>
              <p:cNvSpPr/>
              <p:nvPr/>
            </p:nvSpPr>
            <p:spPr>
              <a:xfrm>
                <a:off x="573177" y="201900"/>
                <a:ext cx="9078101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600" b="1" dirty="0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interstitiels* réglementaires présentés au mois de mai (2/4)  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0AA083-731F-49DD-A95F-14F60A2EAF55}"/>
                  </a:ext>
                </a:extLst>
              </p:cNvPr>
              <p:cNvSpPr/>
              <p:nvPr/>
            </p:nvSpPr>
            <p:spPr>
              <a:xfrm>
                <a:off x="441735" y="1049272"/>
                <a:ext cx="1504040" cy="448569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 dirty="0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confirmer leur  adresse e-mail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1A9C25A6-90F8-4AE3-B23E-36DF3DAE6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8401" flipH="1" flipV="1">
                <a:off x="1932117" y="2176325"/>
                <a:ext cx="1217621" cy="1217621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105EA9DF-1330-4C29-9368-6BDD0D56C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64426" flipH="1" flipV="1">
                <a:off x="5994740" y="2644908"/>
                <a:ext cx="1217621" cy="1217621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B76FFB3-7962-4FB7-A767-C95D4B087B83}"/>
                  </a:ext>
                </a:extLst>
              </p:cNvPr>
              <p:cNvSpPr txBox="1"/>
              <p:nvPr/>
            </p:nvSpPr>
            <p:spPr>
              <a:xfrm>
                <a:off x="4179581" y="3581700"/>
                <a:ext cx="3212151" cy="75629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 dirty="0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Pour qui ? 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clients n’ayant pas déjà renseigné une adresse e-mail privée / professionnelle.</a:t>
                </a:r>
              </a:p>
              <a:p>
                <a:pPr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 dirty="0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Fréquence ? 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à 5 fois par mois.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C04E67-C1AD-4554-8CC6-5080AC6CEF1F}"/>
                  </a:ext>
                </a:extLst>
              </p:cNvPr>
              <p:cNvSpPr/>
              <p:nvPr/>
            </p:nvSpPr>
            <p:spPr>
              <a:xfrm>
                <a:off x="7003223" y="1022212"/>
                <a:ext cx="1716584" cy="466381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 dirty="0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renseigner leur  adresse e-mail</a:t>
                </a: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ECC8B444-9036-43BE-AB21-81962F8A5B95}"/>
                  </a:ext>
                </a:extLst>
              </p:cNvPr>
              <p:cNvGrpSpPr/>
              <p:nvPr/>
            </p:nvGrpSpPr>
            <p:grpSpPr>
              <a:xfrm>
                <a:off x="2204431" y="1060923"/>
                <a:ext cx="2980643" cy="1310295"/>
                <a:chOff x="2106292" y="1382374"/>
                <a:chExt cx="2980643" cy="1310295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F770336-39C7-4C9C-A54E-6C25C459F7BE}"/>
                    </a:ext>
                  </a:extLst>
                </p:cNvPr>
                <p:cNvSpPr txBox="1"/>
                <p:nvPr/>
              </p:nvSpPr>
              <p:spPr>
                <a:xfrm>
                  <a:off x="2106292" y="1382374"/>
                  <a:ext cx="2980643" cy="1310295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 dirty="0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Pour qui ? </a:t>
                  </a:r>
                  <a:r>
                    <a:rPr lang="fr-FR" sz="1000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Les clients dont l’adresse e-mail privée n’a pas été mis à jour depuis 1 an ou plus.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 dirty="0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Fréquence ? </a:t>
                  </a:r>
                  <a:r>
                    <a:rPr lang="fr-FR" sz="1000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À chaque connexion, après authentification à l’espace client.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endParaRPr lang="fr-FR" sz="3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i="1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</a:t>
                  </a:r>
                  <a:r>
                    <a:rPr lang="fr-FR" sz="1000" b="1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Pas de possibilité de fermer l’interstitiel</a:t>
                  </a:r>
                </a:p>
              </p:txBody>
            </p:sp>
            <p:pic>
              <p:nvPicPr>
                <p:cNvPr id="17" name="Graphique 16" descr="Avertissement">
                  <a:extLst>
                    <a:ext uri="{FF2B5EF4-FFF2-40B4-BE49-F238E27FC236}">
                      <a16:creationId xmlns:a16="http://schemas.microsoft.com/office/drawing/2014/main" id="{02276B46-746E-4C89-88DC-A1BC86279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8351" y="2407941"/>
                  <a:ext cx="244437" cy="244437"/>
                </a:xfrm>
                <a:prstGeom prst="rect">
                  <a:avLst/>
                </a:prstGeom>
              </p:spPr>
            </p:pic>
          </p:grp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B9DCB35-2480-45A6-A339-103925528A08}"/>
                  </a:ext>
                </a:extLst>
              </p:cNvPr>
              <p:cNvSpPr txBox="1"/>
              <p:nvPr/>
            </p:nvSpPr>
            <p:spPr>
              <a:xfrm>
                <a:off x="8321063" y="4815031"/>
                <a:ext cx="5714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1200" dirty="0"/>
                  <a:t>15</a:t>
                </a:r>
                <a:endParaRPr lang="fr-FR" dirty="0"/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20FB5AB-7BED-4372-834C-44A283678C3D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007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3149767A-402B-40F1-A84C-5931D56E7306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8E3ADD0-B978-4F84-AC8C-7305DB27C8AD}"/>
                </a:ext>
              </a:extLst>
            </p:cNvPr>
            <p:cNvGrpSpPr/>
            <p:nvPr/>
          </p:nvGrpSpPr>
          <p:grpSpPr>
            <a:xfrm>
              <a:off x="0" y="-4739"/>
              <a:ext cx="9651278" cy="5148239"/>
              <a:chOff x="0" y="-4739"/>
              <a:chExt cx="9651278" cy="5148239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A9EA5A79-AFBF-4865-9A30-FD4CA0BA49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9697" y="1737469"/>
                <a:ext cx="1483635" cy="2634146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3FAAED1C-3FD7-456B-BE74-B5E01099EE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390" y="1706526"/>
                <a:ext cx="1302016" cy="253939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CA5AD48-5644-46A6-AFD0-C58B1C2FDF60}"/>
                  </a:ext>
                </a:extLst>
              </p:cNvPr>
              <p:cNvSpPr/>
              <p:nvPr/>
            </p:nvSpPr>
            <p:spPr>
              <a:xfrm>
                <a:off x="0" y="-4739"/>
                <a:ext cx="110358" cy="5148239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E117673-0611-469E-8724-DAAD92631F2A}"/>
                  </a:ext>
                </a:extLst>
              </p:cNvPr>
              <p:cNvSpPr/>
              <p:nvPr/>
            </p:nvSpPr>
            <p:spPr>
              <a:xfrm>
                <a:off x="110359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C7E049F-A6F5-4A0B-9364-9BA99C825CE0}"/>
                  </a:ext>
                </a:extLst>
              </p:cNvPr>
              <p:cNvSpPr/>
              <p:nvPr/>
            </p:nvSpPr>
            <p:spPr>
              <a:xfrm>
                <a:off x="573177" y="201900"/>
                <a:ext cx="9078101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600" b="1" dirty="0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interstitiels* réglementaires présentés au mois de mai (3/4)  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0AA083-731F-49DD-A95F-14F60A2EAF55}"/>
                  </a:ext>
                </a:extLst>
              </p:cNvPr>
              <p:cNvSpPr/>
              <p:nvPr/>
            </p:nvSpPr>
            <p:spPr>
              <a:xfrm>
                <a:off x="441735" y="897582"/>
                <a:ext cx="1504040" cy="600259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 dirty="0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confirmer leur numéro de téléphone mobile sécurisé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1A9C25A6-90F8-4AE3-B23E-36DF3DAE6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8401" flipH="1" flipV="1">
                <a:off x="1932117" y="2176325"/>
                <a:ext cx="1217621" cy="1217621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105EA9DF-1330-4C29-9368-6BDD0D56C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64426" flipH="1" flipV="1">
                <a:off x="5881355" y="2071777"/>
                <a:ext cx="1217621" cy="1217621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B76FFB3-7962-4FB7-A767-C95D4B087B83}"/>
                  </a:ext>
                </a:extLst>
              </p:cNvPr>
              <p:cNvSpPr txBox="1"/>
              <p:nvPr/>
            </p:nvSpPr>
            <p:spPr>
              <a:xfrm>
                <a:off x="4092770" y="3086968"/>
                <a:ext cx="3061272" cy="1541128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 dirty="0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Pour qui ? 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clients dont certaines informations relevant du dossier réglementaire sont anciennes : adresse, revenus, CSP.</a:t>
                </a: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 dirty="0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Fréquence ? 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À chaque connexion, après authentification à l’espace client.</a:t>
                </a: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endParaRPr lang="fr-FR" sz="3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i="1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000" b="1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Pas de possibilité de fermer l’interstitiel</a:t>
                </a:r>
                <a:endParaRPr lang="fr-FR" sz="10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C04E67-C1AD-4554-8CC6-5080AC6CEF1F}"/>
                  </a:ext>
                </a:extLst>
              </p:cNvPr>
              <p:cNvSpPr/>
              <p:nvPr/>
            </p:nvSpPr>
            <p:spPr>
              <a:xfrm>
                <a:off x="6847730" y="806444"/>
                <a:ext cx="2027567" cy="683090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 dirty="0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Revue de connaissance client : Messages invitant les clients à mettre à jour des informations personnelles : revenus, CSP, etc.</a:t>
                </a: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ECC8B444-9036-43BE-AB21-81962F8A5B95}"/>
                  </a:ext>
                </a:extLst>
              </p:cNvPr>
              <p:cNvGrpSpPr/>
              <p:nvPr/>
            </p:nvGrpSpPr>
            <p:grpSpPr>
              <a:xfrm>
                <a:off x="2204431" y="1060923"/>
                <a:ext cx="3660720" cy="1287212"/>
                <a:chOff x="2106292" y="1382374"/>
                <a:chExt cx="3660720" cy="1287212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F770336-39C7-4C9C-A54E-6C25C459F7BE}"/>
                    </a:ext>
                  </a:extLst>
                </p:cNvPr>
                <p:cNvSpPr txBox="1"/>
                <p:nvPr/>
              </p:nvSpPr>
              <p:spPr>
                <a:xfrm>
                  <a:off x="2106292" y="1382374"/>
                  <a:ext cx="3660720" cy="1287212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 dirty="0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Pour qui ? </a:t>
                  </a:r>
                  <a:r>
                    <a:rPr lang="fr-FR" sz="1000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Les clients dont le numéro de téléphone mobile sécurisé n’a pas été mis à jour depuis 1 an ou plus.</a:t>
                  </a: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 dirty="0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Fréquence ? </a:t>
                  </a:r>
                  <a:r>
                    <a:rPr lang="fr-FR" sz="1000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À chaque connexion, après authentification à l’espace client.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endParaRPr lang="fr-FR" sz="30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i="1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</a:t>
                  </a:r>
                  <a:r>
                    <a:rPr lang="fr-FR" sz="1000" b="1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Pas de possibilité de fermer l’interstitiel</a:t>
                  </a:r>
                </a:p>
              </p:txBody>
            </p:sp>
            <p:pic>
              <p:nvPicPr>
                <p:cNvPr id="17" name="Graphique 16" descr="Avertissement">
                  <a:extLst>
                    <a:ext uri="{FF2B5EF4-FFF2-40B4-BE49-F238E27FC236}">
                      <a16:creationId xmlns:a16="http://schemas.microsoft.com/office/drawing/2014/main" id="{02276B46-746E-4C89-88DC-A1BC86279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8351" y="2407941"/>
                  <a:ext cx="244437" cy="244437"/>
                </a:xfrm>
                <a:prstGeom prst="rect">
                  <a:avLst/>
                </a:prstGeom>
              </p:spPr>
            </p:pic>
          </p:grpSp>
          <p:pic>
            <p:nvPicPr>
              <p:cNvPr id="32" name="Graphique 31" descr="Avertissement">
                <a:extLst>
                  <a:ext uri="{FF2B5EF4-FFF2-40B4-BE49-F238E27FC236}">
                    <a16:creationId xmlns:a16="http://schemas.microsoft.com/office/drawing/2014/main" id="{1D23AB59-158B-4F97-A10B-336E73FC96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912572" y="4337646"/>
                <a:ext cx="244437" cy="244437"/>
              </a:xfrm>
              <a:prstGeom prst="rect">
                <a:avLst/>
              </a:prstGeom>
            </p:spPr>
          </p:pic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76C32B0-4367-489D-83F0-F80F008174EC}"/>
                  </a:ext>
                </a:extLst>
              </p:cNvPr>
              <p:cNvSpPr txBox="1"/>
              <p:nvPr/>
            </p:nvSpPr>
            <p:spPr>
              <a:xfrm>
                <a:off x="8321063" y="4815031"/>
                <a:ext cx="5714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1200" dirty="0"/>
                  <a:t>16</a:t>
                </a:r>
                <a:endParaRPr lang="fr-FR" dirty="0"/>
              </a:p>
            </p:txBody>
          </p:sp>
        </p:grp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9BB1F4E-8E14-4728-AC51-6320931278E6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950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23EBE10-E0ED-4C56-9DC5-4DEA38117920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0193AE-2139-4C1C-AFB0-304092451589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autres interstitiels* présentés au mois de mai (4/4) 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773C65F-AD65-40D1-A93B-7A411E0C597D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A3B817F-F43C-4941-BB02-C0FE7F11271C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E301C1B7-CCEB-427B-B12D-36FD9082AB1B}"/>
                </a:ext>
              </a:extLst>
            </p:cNvPr>
            <p:cNvSpPr txBox="1"/>
            <p:nvPr/>
          </p:nvSpPr>
          <p:spPr>
            <a:xfrm>
              <a:off x="4547692" y="2552288"/>
              <a:ext cx="3602437" cy="5254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nouveaux clients.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à la première connexion.</a:t>
              </a:r>
            </a:p>
          </p:txBody>
        </p:sp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86B40642-641D-4FD1-956C-53743D752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81599" flipH="1">
              <a:off x="3564440" y="1593648"/>
              <a:ext cx="1217621" cy="1217621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1AB736-6D5F-48D7-A6A7-8D287F25CD5F}"/>
                </a:ext>
              </a:extLst>
            </p:cNvPr>
            <p:cNvSpPr/>
            <p:nvPr/>
          </p:nvSpPr>
          <p:spPr>
            <a:xfrm>
              <a:off x="695741" y="812236"/>
              <a:ext cx="2878355" cy="365902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Présentation des fonctionnalités </a:t>
              </a:r>
              <a:br>
                <a:rPr lang="fr-FR" sz="9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9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l’appli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E2554B7-6E00-4E42-8E6B-40DE7AE8D99D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 dirty="0"/>
                <a:t>17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849F42B-11EB-4B52-854C-17804771C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6589" y="1375868"/>
              <a:ext cx="1357507" cy="2939453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197D6B4-BD8F-4776-AC17-67E0CBE6F5BA}"/>
                </a:ext>
              </a:extLst>
            </p:cNvPr>
            <p:cNvGrpSpPr/>
            <p:nvPr/>
          </p:nvGrpSpPr>
          <p:grpSpPr>
            <a:xfrm>
              <a:off x="695741" y="1377332"/>
              <a:ext cx="1386909" cy="2937989"/>
              <a:chOff x="5792416" y="1540171"/>
              <a:chExt cx="1386909" cy="2937989"/>
            </a:xfrm>
          </p:grpSpPr>
          <p:pic>
            <p:nvPicPr>
              <p:cNvPr id="11" name="Image 1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4878CEFB-C2D9-41EB-B862-B06693868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92416" y="1540171"/>
                <a:ext cx="1386909" cy="24668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3" name="Image 22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2500B1DE-8C76-40C9-8774-708F8BEDC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86327"/>
              <a:stretch/>
            </p:blipFill>
            <p:spPr>
              <a:xfrm>
                <a:off x="5792416" y="4140862"/>
                <a:ext cx="1386909" cy="33729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4" name="Image 2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7DE1824-91EF-47CA-914F-B60E2FF53D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73929" b="20322"/>
              <a:stretch/>
            </p:blipFill>
            <p:spPr>
              <a:xfrm>
                <a:off x="5792416" y="3498825"/>
                <a:ext cx="1386909" cy="643869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B3BE31A-673D-4C03-A259-9BDE8E61A406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9337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F6DAFF3A6ACF4DB72F2745D20DB8B2" ma:contentTypeVersion="12" ma:contentTypeDescription="Crée un document." ma:contentTypeScope="" ma:versionID="3bd58ddf49a8ad623ea0b63d358bd081">
  <xsd:schema xmlns:xsd="http://www.w3.org/2001/XMLSchema" xmlns:xs="http://www.w3.org/2001/XMLSchema" xmlns:p="http://schemas.microsoft.com/office/2006/metadata/properties" xmlns:ns2="f153af08-f1fc-4885-ae8e-76f45227442b" xmlns:ns3="9fd99b6a-94ea-47d3-a672-9406b9262ae0" targetNamespace="http://schemas.microsoft.com/office/2006/metadata/properties" ma:root="true" ma:fieldsID="24d98e9814b9fbe27589508d8242ba22" ns2:_="" ns3:_="">
    <xsd:import namespace="f153af08-f1fc-4885-ae8e-76f45227442b"/>
    <xsd:import namespace="9fd99b6a-94ea-47d3-a672-9406b9262a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3af08-f1fc-4885-ae8e-76f4522744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d99b6a-94ea-47d3-a672-9406b9262a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1928C6-9D09-4AEF-B8D9-6157F194C2F1}"/>
</file>

<file path=customXml/itemProps3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4604AC50-A577-46D0-8B9F-6D3C9D53AFF5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a553fa8-0988-48b0-b260-08cec7d98a8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58368</TotalTime>
  <Words>1742</Words>
  <Application>Microsoft Office PowerPoint</Application>
  <PresentationFormat>Affichage à l'écran (16:9)</PresentationFormat>
  <Paragraphs>225</Paragraphs>
  <Slides>17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8" baseType="lpstr">
      <vt:lpstr>Cabin Condensed</vt:lpstr>
      <vt:lpstr>Calibri Light</vt:lpstr>
      <vt:lpstr>Montserrat SemiBold</vt:lpstr>
      <vt:lpstr>Montserrat</vt:lpstr>
      <vt:lpstr>Montserrat ExtraBold</vt:lpstr>
      <vt:lpstr>Ubuntu</vt:lpstr>
      <vt:lpstr>Arial</vt:lpstr>
      <vt:lpstr>Calibri</vt:lpstr>
      <vt:lpstr>Wingdings</vt:lpstr>
      <vt:lpstr>Office Theme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Charles Antoine PAVY</dc:creator>
  <cp:keywords>DPN;Mobile;Natif</cp:keywords>
  <cp:lastModifiedBy>GANDON HELENE</cp:lastModifiedBy>
  <cp:revision>2174</cp:revision>
  <cp:lastPrinted>2017-11-27T10:18:19Z</cp:lastPrinted>
  <dcterms:created xsi:type="dcterms:W3CDTF">2019-12-13T13:40:32Z</dcterms:created>
  <dcterms:modified xsi:type="dcterms:W3CDTF">2022-05-13T11:24:14Z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0x0101000BF6DAFF3A6ACF4DB72F2745D20DB8B2</vt:lpwstr>
  </property>
</Properties>
</file>