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916" r:id="rId5"/>
    <p:sldMasterId id="2147483798" r:id="rId6"/>
  </p:sldMasterIdLst>
  <p:notesMasterIdLst>
    <p:notesMasterId r:id="rId26"/>
  </p:notesMasterIdLst>
  <p:handoutMasterIdLst>
    <p:handoutMasterId r:id="rId27"/>
  </p:handoutMasterIdLst>
  <p:sldIdLst>
    <p:sldId id="662" r:id="rId7"/>
    <p:sldId id="869" r:id="rId8"/>
    <p:sldId id="778" r:id="rId9"/>
    <p:sldId id="794" r:id="rId10"/>
    <p:sldId id="801" r:id="rId11"/>
    <p:sldId id="849" r:id="rId12"/>
    <p:sldId id="888" r:id="rId13"/>
    <p:sldId id="890" r:id="rId14"/>
    <p:sldId id="889" r:id="rId15"/>
    <p:sldId id="885" r:id="rId16"/>
    <p:sldId id="883" r:id="rId17"/>
    <p:sldId id="882" r:id="rId18"/>
    <p:sldId id="884" r:id="rId19"/>
    <p:sldId id="886" r:id="rId20"/>
    <p:sldId id="729" r:id="rId21"/>
    <p:sldId id="784" r:id="rId22"/>
    <p:sldId id="816" r:id="rId23"/>
    <p:sldId id="843" r:id="rId24"/>
    <p:sldId id="765" r:id="rId25"/>
  </p:sldIdLst>
  <p:sldSz cx="9144000" cy="5143500" type="screen16x9"/>
  <p:notesSz cx="6797675" cy="9874250"/>
  <p:embeddedFontLst>
    <p:embeddedFont>
      <p:font typeface="Cabin Condensed" panose="020B0604020202020204" charset="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libri Light" panose="020F0302020204030204" pitchFamily="34" charset="0"/>
      <p:regular r:id="rId36"/>
      <p:italic r:id="rId37"/>
    </p:embeddedFont>
    <p:embeddedFont>
      <p:font typeface="Montserrat" panose="00000500000000000000" pitchFamily="2" charset="0"/>
      <p:regular r:id="rId38"/>
      <p:bold r:id="rId39"/>
      <p:italic r:id="rId40"/>
      <p:boldItalic r:id="rId41"/>
    </p:embeddedFont>
    <p:embeddedFont>
      <p:font typeface="Montserrat ExtraBold" panose="00000900000000000000" pitchFamily="2" charset="0"/>
      <p:bold r:id="rId42"/>
      <p:boldItalic r:id="rId43"/>
    </p:embeddedFont>
    <p:embeddedFont>
      <p:font typeface="Montserrat SemiBold" panose="00000700000000000000" pitchFamily="2" charset="0"/>
      <p:regular r:id="rId44"/>
      <p:bold r:id="rId45"/>
      <p:italic r:id="rId46"/>
      <p:boldItalic r:id="rId47"/>
    </p:embeddedFont>
    <p:embeddedFont>
      <p:font typeface="Ubuntu" panose="020B0504030602030204" pitchFamily="34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Introduction et légende" id="{3390690A-92C2-4696-9C6C-DCC2D4C540AC}">
          <p14:sldIdLst>
            <p14:sldId id="662"/>
            <p14:sldId id="869"/>
            <p14:sldId id="778"/>
          </p14:sldIdLst>
        </p14:section>
        <p14:section name="Interstitiels" id="{679AA99A-B810-474D-988D-99EB0E382163}">
          <p14:sldIdLst>
            <p14:sldId id="794"/>
            <p14:sldId id="801"/>
          </p14:sldIdLst>
        </p14:section>
        <p14:section name="Sommaire" id="{C15CE248-182F-4875-9ED2-87CDC66B1F5D}">
          <p14:sldIdLst>
            <p14:sldId id="849"/>
          </p14:sldIdLst>
        </p14:section>
        <p14:section name="Fonctionnalités phares" id="{97F01EA0-6737-4723-A060-A18692AA6CE1}">
          <p14:sldIdLst>
            <p14:sldId id="888"/>
            <p14:sldId id="890"/>
            <p14:sldId id="889"/>
          </p14:sldIdLst>
        </p14:section>
        <p14:section name="Autres nouveautés" id="{452CC955-210B-469D-8A0B-00F3C551A9CE}">
          <p14:sldIdLst>
            <p14:sldId id="885"/>
            <p14:sldId id="883"/>
            <p14:sldId id="882"/>
            <p14:sldId id="884"/>
            <p14:sldId id="886"/>
          </p14:sldIdLst>
        </p14:section>
        <p14:section name="Annexes" id="{40EB22DA-5FFB-4323-86A6-D6455CBCCA0D}">
          <p14:sldIdLst>
            <p14:sldId id="729"/>
            <p14:sldId id="784"/>
            <p14:sldId id="816"/>
            <p14:sldId id="843"/>
            <p14:sldId id="7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NDON HELENE" initials="GH" lastIdx="4" clrIdx="0">
    <p:extLst>
      <p:ext uri="{19B8F6BF-5375-455C-9EA6-DF929625EA0E}">
        <p15:presenceInfo xmlns:p15="http://schemas.microsoft.com/office/powerpoint/2012/main" userId="S::Helene.GANDON@bpce.fr::a82dad81-6566-4d1d-a582-399b279f740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7171"/>
    <a:srgbClr val="E31D1A"/>
    <a:srgbClr val="FFFFFF"/>
    <a:srgbClr val="F9F9F9"/>
    <a:srgbClr val="F2F2F2"/>
    <a:srgbClr val="F6F6F6"/>
    <a:srgbClr val="D80027"/>
    <a:srgbClr val="F07F7C"/>
    <a:srgbClr val="D40011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BA10EB-9191-B71B-AE7B-EA4D82C03F15}" v="51" dt="2022-06-24T14:29:14.434"/>
    <p1510:client id="{5F45F47B-C005-21B9-0154-006861ADC4B0}" v="6" dt="2022-06-24T12:56:58.919"/>
    <p1510:client id="{FE6F0BAA-A00D-41EA-AB92-DB42632D58F4}" v="26" dt="2022-06-24T14:32:02.475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7" d="100"/>
          <a:sy n="137" d="100"/>
        </p:scale>
        <p:origin x="864" y="108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09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21" Type="http://schemas.openxmlformats.org/officeDocument/2006/relationships/slide" Target="slides/slide15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font" Target="fonts/font23.fntdata"/><Relationship Id="rId55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font" Target="fonts/font22.fntdata"/><Relationship Id="rId57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56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font" Target="fonts/font24.fntdata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293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096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900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5480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7381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007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6135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544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61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717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15828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621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9152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326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0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52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13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8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41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2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36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519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34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grpSp>
        <p:nvGrpSpPr>
          <p:cNvPr id="39" name="Groupe 38"/>
          <p:cNvGrpSpPr/>
          <p:nvPr userDrawn="1"/>
        </p:nvGrpSpPr>
        <p:grpSpPr>
          <a:xfrm>
            <a:off x="5702795" y="4587974"/>
            <a:ext cx="3240360" cy="332149"/>
            <a:chOff x="288926" y="438151"/>
            <a:chExt cx="4284661" cy="444500"/>
          </a:xfrm>
        </p:grpSpPr>
        <p:sp>
          <p:nvSpPr>
            <p:cNvPr id="41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71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72409" y="107945"/>
            <a:ext cx="7992888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6804" y="287965"/>
            <a:ext cx="7704098" cy="28803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1" i="0" baseline="0">
                <a:solidFill>
                  <a:schemeClr val="tx1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90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88294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4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29722" indent="0">
              <a:buNone/>
              <a:defRPr sz="1128" b="0">
                <a:solidFill>
                  <a:schemeClr val="bg1"/>
                </a:solidFill>
              </a:defRPr>
            </a:lvl2pPr>
            <a:lvl3pPr marL="859445" indent="0">
              <a:buNone/>
              <a:defRPr sz="1128" b="0">
                <a:solidFill>
                  <a:schemeClr val="bg1"/>
                </a:solidFill>
              </a:defRPr>
            </a:lvl3pPr>
            <a:lvl4pPr marL="1289167" indent="0">
              <a:buNone/>
              <a:defRPr sz="1128" b="0">
                <a:solidFill>
                  <a:schemeClr val="bg1"/>
                </a:solidFill>
              </a:defRPr>
            </a:lvl4pPr>
            <a:lvl5pPr marL="1718889" indent="0">
              <a:buNone/>
              <a:defRPr sz="112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151204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82872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472895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234327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175729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4904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9099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9063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26002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3238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6204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6805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8641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8039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7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  <p:sldLayoutId id="2147483929" r:id="rId13"/>
    <p:sldLayoutId id="2147483930" r:id="rId14"/>
    <p:sldLayoutId id="2147483931" r:id="rId15"/>
    <p:sldLayoutId id="2147483932" r:id="rId16"/>
    <p:sldLayoutId id="2147483933" r:id="rId17"/>
    <p:sldLayoutId id="2147483934" r:id="rId1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A14DBE-799B-42A0-8A22-38FD731CB1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480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.png"/><Relationship Id="rId3" Type="http://schemas.openxmlformats.org/officeDocument/2006/relationships/image" Target="../media/image12.jpeg"/><Relationship Id="rId7" Type="http://schemas.openxmlformats.org/officeDocument/2006/relationships/hyperlink" Target="https://appgallery.huawei.com/#/app/C103112171" TargetMode="External"/><Relationship Id="rId12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play.google.com/store/apps/details?id=com.caisseepargne.android.mobilebanking&amp;hl=fr&amp;gl=US" TargetMode="External"/><Relationship Id="rId11" Type="http://schemas.openxmlformats.org/officeDocument/2006/relationships/image" Target="../media/image3.emf"/><Relationship Id="rId5" Type="http://schemas.openxmlformats.org/officeDocument/2006/relationships/hyperlink" Target="https://apps.apple.com/fr/app/banxo-caisse-depargne/id402753249" TargetMode="External"/><Relationship Id="rId15" Type="http://schemas.openxmlformats.org/officeDocument/2006/relationships/image" Target="../media/image17.png"/><Relationship Id="rId10" Type="http://schemas.openxmlformats.org/officeDocument/2006/relationships/image" Target="../media/image15.jpeg"/><Relationship Id="rId4" Type="http://schemas.openxmlformats.org/officeDocument/2006/relationships/image" Target="../media/image13.png"/><Relationship Id="rId9" Type="http://schemas.openxmlformats.org/officeDocument/2006/relationships/image" Target="../media/image14.jpeg"/><Relationship Id="rId1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slide" Target="slide13.xml"/><Relationship Id="rId3" Type="http://schemas.openxmlformats.org/officeDocument/2006/relationships/slide" Target="slide7.xml"/><Relationship Id="rId7" Type="http://schemas.openxmlformats.org/officeDocument/2006/relationships/image" Target="../media/image7.png"/><Relationship Id="rId12" Type="http://schemas.openxmlformats.org/officeDocument/2006/relationships/slide" Target="slide1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emf"/><Relationship Id="rId11" Type="http://schemas.openxmlformats.org/officeDocument/2006/relationships/slide" Target="slide11.xml"/><Relationship Id="rId5" Type="http://schemas.openxmlformats.org/officeDocument/2006/relationships/slide" Target="slide9.xml"/><Relationship Id="rId10" Type="http://schemas.openxmlformats.org/officeDocument/2006/relationships/slide" Target="slide10.xml"/><Relationship Id="rId4" Type="http://schemas.openxmlformats.org/officeDocument/2006/relationships/slide" Target="slide8.xml"/><Relationship Id="rId9" Type="http://schemas.openxmlformats.org/officeDocument/2006/relationships/image" Target="../media/image6.png"/><Relationship Id="rId14" Type="http://schemas.openxmlformats.org/officeDocument/2006/relationships/slide" Target="slide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emf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24.png"/><Relationship Id="rId5" Type="http://schemas.openxmlformats.org/officeDocument/2006/relationships/image" Target="../media/image4.png"/><Relationship Id="rId10" Type="http://schemas.openxmlformats.org/officeDocument/2006/relationships/image" Target="../media/image23.png"/><Relationship Id="rId4" Type="http://schemas.openxmlformats.org/officeDocument/2006/relationships/image" Target="../media/image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emf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28.png"/><Relationship Id="rId4" Type="http://schemas.openxmlformats.org/officeDocument/2006/relationships/image" Target="../media/image7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emf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33.png"/><Relationship Id="rId5" Type="http://schemas.openxmlformats.org/officeDocument/2006/relationships/image" Target="../media/image4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image" Target="../media/image36.pn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emf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41.png"/><Relationship Id="rId5" Type="http://schemas.openxmlformats.org/officeDocument/2006/relationships/image" Target="../media/image4.png"/><Relationship Id="rId10" Type="http://schemas.openxmlformats.org/officeDocument/2006/relationships/image" Target="../media/image40.png"/><Relationship Id="rId4" Type="http://schemas.openxmlformats.org/officeDocument/2006/relationships/image" Target="../media/image7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8.png"/><Relationship Id="rId3" Type="http://schemas.openxmlformats.org/officeDocument/2006/relationships/image" Target="../media/image3.emf"/><Relationship Id="rId7" Type="http://schemas.openxmlformats.org/officeDocument/2006/relationships/image" Target="../media/image43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25.png"/><Relationship Id="rId5" Type="http://schemas.openxmlformats.org/officeDocument/2006/relationships/image" Target="../media/image4.png"/><Relationship Id="rId10" Type="http://schemas.openxmlformats.org/officeDocument/2006/relationships/image" Target="../media/image46.png"/><Relationship Id="rId4" Type="http://schemas.openxmlformats.org/officeDocument/2006/relationships/image" Target="../media/image7.png"/><Relationship Id="rId9" Type="http://schemas.openxmlformats.org/officeDocument/2006/relationships/image" Target="../media/image45.png"/><Relationship Id="rId1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hyperlink" Target="https://www.youtube.com/watch?v=EwpItAsJyU0" TargetMode="External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11" Type="http://schemas.openxmlformats.org/officeDocument/2006/relationships/image" Target="../media/image25.png"/><Relationship Id="rId5" Type="http://schemas.openxmlformats.org/officeDocument/2006/relationships/image" Target="../media/image4.png"/><Relationship Id="rId10" Type="http://schemas.openxmlformats.org/officeDocument/2006/relationships/image" Target="../media/image53.png"/><Relationship Id="rId4" Type="http://schemas.openxmlformats.org/officeDocument/2006/relationships/image" Target="../media/image3.emf"/><Relationship Id="rId9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7.png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12" Type="http://schemas.openxmlformats.org/officeDocument/2006/relationships/image" Target="../media/image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.png"/><Relationship Id="rId10" Type="http://schemas.openxmlformats.org/officeDocument/2006/relationships/image" Target="../media/image60.png"/><Relationship Id="rId4" Type="http://schemas.microsoft.com/office/2007/relationships/hdphoto" Target="../media/hdphoto1.wdp"/><Relationship Id="rId9" Type="http://schemas.openxmlformats.org/officeDocument/2006/relationships/image" Target="../media/image59.png"/><Relationship Id="rId1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6.jpeg"/><Relationship Id="rId11" Type="http://schemas.openxmlformats.org/officeDocument/2006/relationships/image" Target="../media/image69.svg"/><Relationship Id="rId5" Type="http://schemas.openxmlformats.org/officeDocument/2006/relationships/image" Target="../media/image65.png"/><Relationship Id="rId10" Type="http://schemas.openxmlformats.org/officeDocument/2006/relationships/image" Target="../media/image68.png"/><Relationship Id="rId4" Type="http://schemas.openxmlformats.org/officeDocument/2006/relationships/image" Target="../media/image64.png"/><Relationship Id="rId9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image" Target="../media/image70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54.png"/><Relationship Id="rId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image" Target="../media/image74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54.png"/><Relationship Id="rId4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ABA1172-E004-4603-BBE0-FF98217B1337}"/>
              </a:ext>
            </a:extLst>
          </p:cNvPr>
          <p:cNvSpPr txBox="1"/>
          <p:nvPr/>
        </p:nvSpPr>
        <p:spPr>
          <a:xfrm>
            <a:off x="3038488" y="3500693"/>
            <a:ext cx="5844480" cy="14387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E31D1A"/>
              </a:buClr>
              <a:buFont typeface="Arial" panose="020B0604020202020204" pitchFamily="34" charset="0"/>
              <a:buChar char="►"/>
            </a:pPr>
            <a:r>
              <a:rPr lang="fr-FR" sz="12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Message important </a:t>
            </a:r>
            <a:r>
              <a:rPr lang="fr-FR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  <a:buClr>
                <a:srgbClr val="E31D1A"/>
              </a:buClr>
            </a:pPr>
            <a:r>
              <a:rPr lang="fr-FR" sz="9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support a pour objectif de présenter les nouvelles fonctionnalités disponibles en juillet pour vos clients. Il est mis à jour chaque mois. </a:t>
            </a:r>
          </a:p>
          <a:p>
            <a:pPr algn="just">
              <a:lnSpc>
                <a:spcPct val="150000"/>
              </a:lnSpc>
              <a:buClr>
                <a:srgbClr val="E31D1A"/>
              </a:buClr>
            </a:pPr>
            <a:r>
              <a:rPr lang="fr-FR" sz="9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est destiné à un </a:t>
            </a:r>
            <a:r>
              <a:rPr lang="fr-FR" sz="950" u="sng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usage interne </a:t>
            </a:r>
            <a:r>
              <a:rPr lang="fr-FR" sz="9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concerne uniquement l’application </a:t>
            </a:r>
            <a:r>
              <a:rPr lang="fr-FR" sz="950" u="sng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Particuliers</a:t>
            </a:r>
            <a:r>
              <a:rPr lang="fr-FR" sz="9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buClr>
                <a:srgbClr val="E31D1A"/>
              </a:buClr>
            </a:pPr>
            <a:r>
              <a:rPr lang="fr-FR" sz="950" b="1" i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Veuillez noter que les mises en ligne des fonctionnalités peuvent être décalées, une information serait alors diffusée.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EBDA08D-A899-9941-8F84-A8340706FA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4314"/>
          <a:stretch/>
        </p:blipFill>
        <p:spPr>
          <a:xfrm>
            <a:off x="7319388" y="1015603"/>
            <a:ext cx="1789500" cy="806253"/>
          </a:xfrm>
          <a:prstGeom prst="rect">
            <a:avLst/>
          </a:prstGeom>
          <a:effectLst>
            <a:outerShdw blurRad="241300" dist="76200" dir="6600000" sx="108000" sy="108000" algn="ctr" rotWithShape="0">
              <a:schemeClr val="bg1">
                <a:lumMod val="75000"/>
                <a:alpha val="18000"/>
              </a:schemeClr>
            </a:outerShdw>
          </a:effec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4720CFC-1384-45F6-8D03-A0B080D9E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912" y="1355561"/>
            <a:ext cx="295893" cy="32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56B749C-F0D4-45BF-8F1D-18B8934DD4E7}"/>
              </a:ext>
            </a:extLst>
          </p:cNvPr>
          <p:cNvGrpSpPr/>
          <p:nvPr/>
        </p:nvGrpSpPr>
        <p:grpSpPr>
          <a:xfrm>
            <a:off x="9279" y="1111404"/>
            <a:ext cx="4915271" cy="3571432"/>
            <a:chOff x="9279" y="1111404"/>
            <a:chExt cx="4915271" cy="3571432"/>
          </a:xfrm>
        </p:grpSpPr>
        <p:sp>
          <p:nvSpPr>
            <p:cNvPr id="17" name="Forme libre : forme 178">
              <a:extLst>
                <a:ext uri="{FF2B5EF4-FFF2-40B4-BE49-F238E27FC236}">
                  <a16:creationId xmlns:a16="http://schemas.microsoft.com/office/drawing/2014/main" id="{2CD450E2-5C5F-4565-8682-CB0830CAD462}"/>
                </a:ext>
              </a:extLst>
            </p:cNvPr>
            <p:cNvSpPr/>
            <p:nvPr/>
          </p:nvSpPr>
          <p:spPr>
            <a:xfrm rot="10800000" flipV="1">
              <a:off x="3394155" y="1215182"/>
              <a:ext cx="1530395" cy="1536944"/>
            </a:xfrm>
            <a:custGeom>
              <a:avLst/>
              <a:gdLst>
                <a:gd name="connsiteX0" fmla="*/ 327880 w 456203"/>
                <a:gd name="connsiteY0" fmla="*/ 23039 h 458155"/>
                <a:gd name="connsiteX1" fmla="*/ 436335 w 456203"/>
                <a:gd name="connsiteY1" fmla="*/ 321104 h 458155"/>
                <a:gd name="connsiteX2" fmla="*/ 434785 w 456203"/>
                <a:gd name="connsiteY2" fmla="*/ 324501 h 458155"/>
                <a:gd name="connsiteX3" fmla="*/ 432923 w 456203"/>
                <a:gd name="connsiteY3" fmla="*/ 328296 h 458155"/>
                <a:gd name="connsiteX4" fmla="*/ 426458 w 456203"/>
                <a:gd name="connsiteY4" fmla="*/ 339705 h 458155"/>
                <a:gd name="connsiteX5" fmla="*/ 423182 w 456203"/>
                <a:gd name="connsiteY5" fmla="*/ 344946 h 458155"/>
                <a:gd name="connsiteX6" fmla="*/ 419993 w 456203"/>
                <a:gd name="connsiteY6" fmla="*/ 349906 h 458155"/>
                <a:gd name="connsiteX7" fmla="*/ 443035 w 456203"/>
                <a:gd name="connsiteY7" fmla="*/ 444685 h 458155"/>
                <a:gd name="connsiteX8" fmla="*/ 432410 w 456203"/>
                <a:gd name="connsiteY8" fmla="*/ 453391 h 458155"/>
                <a:gd name="connsiteX9" fmla="*/ 357735 w 456203"/>
                <a:gd name="connsiteY9" fmla="*/ 418570 h 458155"/>
                <a:gd name="connsiteX10" fmla="*/ 131725 w 456203"/>
                <a:gd name="connsiteY10" fmla="*/ 434794 h 458155"/>
                <a:gd name="connsiteX11" fmla="*/ 21426 w 456203"/>
                <a:gd name="connsiteY11" fmla="*/ 131731 h 458155"/>
                <a:gd name="connsiteX12" fmla="*/ 321044 w 456203"/>
                <a:gd name="connsiteY12" fmla="*/ 19852 h 458155"/>
                <a:gd name="connsiteX13" fmla="*/ 324475 w 456203"/>
                <a:gd name="connsiteY13" fmla="*/ 21418 h 458155"/>
                <a:gd name="connsiteX14" fmla="*/ 327880 w 456203"/>
                <a:gd name="connsiteY14" fmla="*/ 23039 h 458155"/>
                <a:gd name="connsiteX15" fmla="*/ 404409 w 456203"/>
                <a:gd name="connsiteY15" fmla="*/ 350317 h 458155"/>
                <a:gd name="connsiteX16" fmla="*/ 405415 w 456203"/>
                <a:gd name="connsiteY16" fmla="*/ 344380 h 458155"/>
                <a:gd name="connsiteX17" fmla="*/ 407036 w 456203"/>
                <a:gd name="connsiteY17" fmla="*/ 341877 h 458155"/>
                <a:gd name="connsiteX18" fmla="*/ 413393 w 456203"/>
                <a:gd name="connsiteY18" fmla="*/ 331855 h 458155"/>
                <a:gd name="connsiteX19" fmla="*/ 419139 w 456203"/>
                <a:gd name="connsiteY19" fmla="*/ 321777 h 458155"/>
                <a:gd name="connsiteX20" fmla="*/ 420297 w 456203"/>
                <a:gd name="connsiteY20" fmla="*/ 319473 h 458155"/>
                <a:gd name="connsiteX21" fmla="*/ 422436 w 456203"/>
                <a:gd name="connsiteY21" fmla="*/ 314853 h 458155"/>
                <a:gd name="connsiteX22" fmla="*/ 318035 w 456203"/>
                <a:gd name="connsiteY22" fmla="*/ 35230 h 458155"/>
                <a:gd name="connsiteX23" fmla="*/ 314832 w 456203"/>
                <a:gd name="connsiteY23" fmla="*/ 33769 h 458155"/>
                <a:gd name="connsiteX24" fmla="*/ 35238 w 456203"/>
                <a:gd name="connsiteY24" fmla="*/ 138172 h 458155"/>
                <a:gd name="connsiteX25" fmla="*/ 138165 w 456203"/>
                <a:gd name="connsiteY25" fmla="*/ 420981 h 458155"/>
                <a:gd name="connsiteX26" fmla="*/ 352971 w 456203"/>
                <a:gd name="connsiteY26" fmla="*/ 403509 h 458155"/>
                <a:gd name="connsiteX27" fmla="*/ 360363 w 456203"/>
                <a:gd name="connsiteY27" fmla="*/ 402980 h 458155"/>
                <a:gd name="connsiteX28" fmla="*/ 424480 w 456203"/>
                <a:gd name="connsiteY28" fmla="*/ 432878 h 458155"/>
                <a:gd name="connsiteX29" fmla="*/ 404409 w 456203"/>
                <a:gd name="connsiteY29" fmla="*/ 350317 h 45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56203" h="458155">
                  <a:moveTo>
                    <a:pt x="327880" y="23039"/>
                  </a:moveTo>
                  <a:cubicBezTo>
                    <a:pt x="438483" y="76807"/>
                    <a:pt x="486515" y="208805"/>
                    <a:pt x="436335" y="321104"/>
                  </a:cubicBezTo>
                  <a:lnTo>
                    <a:pt x="434785" y="324501"/>
                  </a:lnTo>
                  <a:lnTo>
                    <a:pt x="432923" y="328296"/>
                  </a:lnTo>
                  <a:cubicBezTo>
                    <a:pt x="431091" y="331876"/>
                    <a:pt x="428998" y="335550"/>
                    <a:pt x="426458" y="339705"/>
                  </a:cubicBezTo>
                  <a:lnTo>
                    <a:pt x="423182" y="344946"/>
                  </a:lnTo>
                  <a:lnTo>
                    <a:pt x="419993" y="349906"/>
                  </a:lnTo>
                  <a:lnTo>
                    <a:pt x="443035" y="444685"/>
                  </a:lnTo>
                  <a:cubicBezTo>
                    <a:pt x="444544" y="450895"/>
                    <a:pt x="438201" y="456092"/>
                    <a:pt x="432410" y="453391"/>
                  </a:cubicBezTo>
                  <a:lnTo>
                    <a:pt x="357735" y="418570"/>
                  </a:lnTo>
                  <a:cubicBezTo>
                    <a:pt x="284306" y="465209"/>
                    <a:pt x="208656" y="470660"/>
                    <a:pt x="131725" y="434794"/>
                  </a:cubicBezTo>
                  <a:cubicBezTo>
                    <a:pt x="17571" y="381556"/>
                    <a:pt x="-31809" y="245880"/>
                    <a:pt x="21426" y="131731"/>
                  </a:cubicBezTo>
                  <a:cubicBezTo>
                    <a:pt x="74114" y="18724"/>
                    <a:pt x="207628" y="-30812"/>
                    <a:pt x="321044" y="19852"/>
                  </a:cubicBezTo>
                  <a:lnTo>
                    <a:pt x="324475" y="21418"/>
                  </a:lnTo>
                  <a:lnTo>
                    <a:pt x="327880" y="23039"/>
                  </a:lnTo>
                  <a:close/>
                  <a:moveTo>
                    <a:pt x="404409" y="350317"/>
                  </a:moveTo>
                  <a:cubicBezTo>
                    <a:pt x="403915" y="348285"/>
                    <a:pt x="404279" y="346138"/>
                    <a:pt x="405415" y="344380"/>
                  </a:cubicBezTo>
                  <a:lnTo>
                    <a:pt x="407036" y="341877"/>
                  </a:lnTo>
                  <a:lnTo>
                    <a:pt x="413393" y="331855"/>
                  </a:lnTo>
                  <a:cubicBezTo>
                    <a:pt x="415668" y="328138"/>
                    <a:pt x="417533" y="324880"/>
                    <a:pt x="419139" y="321777"/>
                  </a:cubicBezTo>
                  <a:lnTo>
                    <a:pt x="420297" y="319473"/>
                  </a:lnTo>
                  <a:lnTo>
                    <a:pt x="422436" y="314853"/>
                  </a:lnTo>
                  <a:cubicBezTo>
                    <a:pt x="469715" y="209002"/>
                    <a:pt x="423489" y="84397"/>
                    <a:pt x="318035" y="35230"/>
                  </a:cubicBezTo>
                  <a:lnTo>
                    <a:pt x="314832" y="33769"/>
                  </a:lnTo>
                  <a:cubicBezTo>
                    <a:pt x="208996" y="-13509"/>
                    <a:pt x="84406" y="32717"/>
                    <a:pt x="35238" y="138172"/>
                  </a:cubicBezTo>
                  <a:cubicBezTo>
                    <a:pt x="-14440" y="244694"/>
                    <a:pt x="31640" y="371301"/>
                    <a:pt x="138165" y="420981"/>
                  </a:cubicBezTo>
                  <a:cubicBezTo>
                    <a:pt x="211519" y="455180"/>
                    <a:pt x="282791" y="449409"/>
                    <a:pt x="352971" y="403509"/>
                  </a:cubicBezTo>
                  <a:cubicBezTo>
                    <a:pt x="355178" y="402066"/>
                    <a:pt x="357974" y="401866"/>
                    <a:pt x="360363" y="402980"/>
                  </a:cubicBezTo>
                  <a:lnTo>
                    <a:pt x="424480" y="432878"/>
                  </a:lnTo>
                  <a:lnTo>
                    <a:pt x="404409" y="350317"/>
                  </a:lnTo>
                  <a:close/>
                </a:path>
              </a:pathLst>
            </a:custGeom>
            <a:solidFill>
              <a:srgbClr val="E31D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50"/>
            </a:p>
          </p:txBody>
        </p:sp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69497E88-4820-FC48-A0A3-482FF57FA8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79" y="1111404"/>
              <a:ext cx="3878553" cy="3571432"/>
            </a:xfrm>
            <a:prstGeom prst="rect">
              <a:avLst/>
            </a:prstGeom>
          </p:spPr>
        </p:pic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650B4212-58AB-8641-A453-114A6244E4DC}"/>
              </a:ext>
            </a:extLst>
          </p:cNvPr>
          <p:cNvSpPr/>
          <p:nvPr/>
        </p:nvSpPr>
        <p:spPr>
          <a:xfrm>
            <a:off x="0" y="-4739"/>
            <a:ext cx="110358" cy="5148239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Titre 13">
            <a:extLst>
              <a:ext uri="{FF2B5EF4-FFF2-40B4-BE49-F238E27FC236}">
                <a16:creationId xmlns:a16="http://schemas.microsoft.com/office/drawing/2014/main" id="{C376B149-6D2B-BE43-B829-F0E59BF0E6CD}"/>
              </a:ext>
            </a:extLst>
          </p:cNvPr>
          <p:cNvSpPr>
            <a:spLocks noGrp="1"/>
          </p:cNvSpPr>
          <p:nvPr/>
        </p:nvSpPr>
        <p:spPr>
          <a:xfrm>
            <a:off x="737667" y="23393"/>
            <a:ext cx="7766714" cy="1159799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4400" b="0" kern="120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sz="2800" b="1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Quoi de neuf dans l’application  </a:t>
            </a:r>
          </a:p>
          <a:p>
            <a:r>
              <a:rPr lang="fr-FR" sz="2800" b="1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en juillet ?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351B48F-F008-6D41-8722-F95B193A6989}"/>
              </a:ext>
            </a:extLst>
          </p:cNvPr>
          <p:cNvSpPr/>
          <p:nvPr/>
        </p:nvSpPr>
        <p:spPr>
          <a:xfrm>
            <a:off x="7602921" y="1165529"/>
            <a:ext cx="146226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700" b="1">
                <a:solidFill>
                  <a:srgbClr val="E31D1A"/>
                </a:solidFill>
                <a:latin typeface="Montserrat SemiBold" pitchFamily="2" charset="77"/>
              </a:rPr>
              <a:t>Application disponible pour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CE6A2BE1-AD70-449E-905F-C9D95C43E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366" y="1364283"/>
            <a:ext cx="307366" cy="34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raphique 11" descr="Avertissement">
            <a:extLst>
              <a:ext uri="{FF2B5EF4-FFF2-40B4-BE49-F238E27FC236}">
                <a16:creationId xmlns:a16="http://schemas.microsoft.com/office/drawing/2014/main" id="{42DDF108-E7E0-4B31-8CB6-2F740C8672C2}"/>
              </a:ext>
            </a:extLst>
          </p:cNvPr>
          <p:cNvSpPr/>
          <p:nvPr/>
        </p:nvSpPr>
        <p:spPr>
          <a:xfrm>
            <a:off x="2716415" y="4574609"/>
            <a:ext cx="304834" cy="268709"/>
          </a:xfrm>
          <a:custGeom>
            <a:avLst/>
            <a:gdLst>
              <a:gd name="connsiteX0" fmla="*/ 302987 w 304834"/>
              <a:gd name="connsiteY0" fmla="*/ 247503 h 268709"/>
              <a:gd name="connsiteX1" fmla="*/ 164788 w 304834"/>
              <a:gd name="connsiteY1" fmla="*/ 7157 h 268709"/>
              <a:gd name="connsiteX2" fmla="*/ 140400 w 304834"/>
              <a:gd name="connsiteY2" fmla="*/ 7157 h 268709"/>
              <a:gd name="connsiteX3" fmla="*/ 1848 w 304834"/>
              <a:gd name="connsiteY3" fmla="*/ 247503 h 268709"/>
              <a:gd name="connsiteX4" fmla="*/ 14219 w 304834"/>
              <a:gd name="connsiteY4" fmla="*/ 268710 h 268709"/>
              <a:gd name="connsiteX5" fmla="*/ 152417 w 304834"/>
              <a:gd name="connsiteY5" fmla="*/ 268710 h 268709"/>
              <a:gd name="connsiteX6" fmla="*/ 290616 w 304834"/>
              <a:gd name="connsiteY6" fmla="*/ 268710 h 268709"/>
              <a:gd name="connsiteX7" fmla="*/ 302987 w 304834"/>
              <a:gd name="connsiteY7" fmla="*/ 247503 h 268709"/>
              <a:gd name="connsiteX8" fmla="*/ 141814 w 304834"/>
              <a:gd name="connsiteY8" fmla="*/ 63709 h 268709"/>
              <a:gd name="connsiteX9" fmla="*/ 163021 w 304834"/>
              <a:gd name="connsiteY9" fmla="*/ 63709 h 268709"/>
              <a:gd name="connsiteX10" fmla="*/ 163021 w 304834"/>
              <a:gd name="connsiteY10" fmla="*/ 187416 h 268709"/>
              <a:gd name="connsiteX11" fmla="*/ 141814 w 304834"/>
              <a:gd name="connsiteY11" fmla="*/ 187416 h 268709"/>
              <a:gd name="connsiteX12" fmla="*/ 141814 w 304834"/>
              <a:gd name="connsiteY12" fmla="*/ 63709 h 268709"/>
              <a:gd name="connsiteX13" fmla="*/ 152417 w 304834"/>
              <a:gd name="connsiteY13" fmla="*/ 236899 h 268709"/>
              <a:gd name="connsiteX14" fmla="*/ 134745 w 304834"/>
              <a:gd name="connsiteY14" fmla="*/ 219227 h 268709"/>
              <a:gd name="connsiteX15" fmla="*/ 152417 w 304834"/>
              <a:gd name="connsiteY15" fmla="*/ 201554 h 268709"/>
              <a:gd name="connsiteX16" fmla="*/ 170090 w 304834"/>
              <a:gd name="connsiteY16" fmla="*/ 219227 h 268709"/>
              <a:gd name="connsiteX17" fmla="*/ 152417 w 304834"/>
              <a:gd name="connsiteY17" fmla="*/ 236899 h 26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4834" h="268709">
                <a:moveTo>
                  <a:pt x="302987" y="247503"/>
                </a:moveTo>
                <a:lnTo>
                  <a:pt x="164788" y="7157"/>
                </a:lnTo>
                <a:cubicBezTo>
                  <a:pt x="159486" y="-2386"/>
                  <a:pt x="145702" y="-2386"/>
                  <a:pt x="140400" y="7157"/>
                </a:cubicBezTo>
                <a:lnTo>
                  <a:pt x="1848" y="247503"/>
                </a:lnTo>
                <a:cubicBezTo>
                  <a:pt x="-3454" y="257046"/>
                  <a:pt x="3262" y="268710"/>
                  <a:pt x="14219" y="268710"/>
                </a:cubicBezTo>
                <a:lnTo>
                  <a:pt x="152417" y="268710"/>
                </a:lnTo>
                <a:lnTo>
                  <a:pt x="290616" y="268710"/>
                </a:lnTo>
                <a:cubicBezTo>
                  <a:pt x="301573" y="268710"/>
                  <a:pt x="308288" y="257046"/>
                  <a:pt x="302987" y="247503"/>
                </a:cubicBezTo>
                <a:close/>
                <a:moveTo>
                  <a:pt x="141814" y="63709"/>
                </a:moveTo>
                <a:lnTo>
                  <a:pt x="163021" y="63709"/>
                </a:lnTo>
                <a:lnTo>
                  <a:pt x="163021" y="187416"/>
                </a:lnTo>
                <a:lnTo>
                  <a:pt x="141814" y="187416"/>
                </a:lnTo>
                <a:lnTo>
                  <a:pt x="141814" y="63709"/>
                </a:lnTo>
                <a:close/>
                <a:moveTo>
                  <a:pt x="152417" y="236899"/>
                </a:moveTo>
                <a:cubicBezTo>
                  <a:pt x="142521" y="236899"/>
                  <a:pt x="134745" y="229123"/>
                  <a:pt x="134745" y="219227"/>
                </a:cubicBezTo>
                <a:cubicBezTo>
                  <a:pt x="134745" y="209330"/>
                  <a:pt x="142521" y="201554"/>
                  <a:pt x="152417" y="201554"/>
                </a:cubicBezTo>
                <a:cubicBezTo>
                  <a:pt x="162314" y="201554"/>
                  <a:pt x="170090" y="209330"/>
                  <a:pt x="170090" y="219227"/>
                </a:cubicBezTo>
                <a:cubicBezTo>
                  <a:pt x="170090" y="229123"/>
                  <a:pt x="162314" y="236899"/>
                  <a:pt x="152417" y="236899"/>
                </a:cubicBezTo>
                <a:close/>
              </a:path>
            </a:pathLst>
          </a:custGeom>
          <a:solidFill>
            <a:srgbClr val="E31D1A"/>
          </a:solid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316A7DB-61A4-421A-9962-88A26926AF0C}"/>
              </a:ext>
            </a:extLst>
          </p:cNvPr>
          <p:cNvSpPr txBox="1"/>
          <p:nvPr/>
        </p:nvSpPr>
        <p:spPr>
          <a:xfrm>
            <a:off x="8321063" y="4815031"/>
            <a:ext cx="571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/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DD8587-D61F-4DA5-AE14-3FBE6E09F63E}"/>
              </a:ext>
            </a:extLst>
          </p:cNvPr>
          <p:cNvSpPr/>
          <p:nvPr/>
        </p:nvSpPr>
        <p:spPr>
          <a:xfrm>
            <a:off x="110359" y="318470"/>
            <a:ext cx="462818" cy="12900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098" name="Picture 2" descr="Huawei Logo PNG transparents - StickPNG">
            <a:extLst>
              <a:ext uri="{FF2B5EF4-FFF2-40B4-BE49-F238E27FC236}">
                <a16:creationId xmlns:a16="http://schemas.microsoft.com/office/drawing/2014/main" id="{7137A957-AAC1-4F27-B15C-D36A2DB08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4494" y="1364284"/>
            <a:ext cx="319621" cy="32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EF5C013-D0FB-41BF-B653-96260BCDB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028" y="122384"/>
            <a:ext cx="1791978" cy="58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BDB9F50-BB1C-4A50-BE48-2C1A59D167C1}"/>
              </a:ext>
            </a:extLst>
          </p:cNvPr>
          <p:cNvSpPr txBox="1"/>
          <p:nvPr/>
        </p:nvSpPr>
        <p:spPr>
          <a:xfrm>
            <a:off x="97527" y="4866501"/>
            <a:ext cx="152687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200" i="1">
                <a:solidFill>
                  <a:schemeClr val="bg2">
                    <a:lumMod val="50000"/>
                  </a:schemeClr>
                </a:solidFill>
              </a:rPr>
              <a:t>24/06/2022</a:t>
            </a:r>
            <a:endParaRPr lang="fr-FR" sz="1200" i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332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B9493EF-1BA7-4C54-8AE8-F8BF136DE956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06B7748-6EAC-4EBA-A0EC-3A02D3595EA3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9417B9C-BD57-4B23-A6DE-67A9A3DBCDEA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5" name="Picture 6">
              <a:extLst>
                <a:ext uri="{FF2B5EF4-FFF2-40B4-BE49-F238E27FC236}">
                  <a16:creationId xmlns:a16="http://schemas.microsoft.com/office/drawing/2014/main" id="{7895017F-7F8E-444C-93C8-8B0867EFDF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867" y="1576749"/>
              <a:ext cx="367604" cy="435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CB3A77F-3982-4DFC-858B-19D748C22C8B}"/>
                </a:ext>
              </a:extLst>
            </p:cNvPr>
            <p:cNvSpPr/>
            <p:nvPr/>
          </p:nvSpPr>
          <p:spPr>
            <a:xfrm>
              <a:off x="331466" y="1055522"/>
              <a:ext cx="2416927" cy="307777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fr-FR" b="1">
                  <a:solidFill>
                    <a:schemeClr val="tx1"/>
                  </a:solidFill>
                  <a:latin typeface="Montserrat" panose="00000500000000000000" pitchFamily="2" charset="0"/>
                </a:rPr>
                <a:t>SIGNIFICATION ICÔNES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96B15184-7A82-4374-A765-6D8722E789D4}"/>
                </a:ext>
              </a:extLst>
            </p:cNvPr>
            <p:cNvSpPr txBox="1"/>
            <p:nvPr/>
          </p:nvSpPr>
          <p:spPr>
            <a:xfrm>
              <a:off x="962923" y="1652159"/>
              <a:ext cx="3252787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sz="1200" b="1">
                  <a:solidFill>
                    <a:schemeClr val="bg1">
                      <a:lumMod val="50000"/>
                    </a:schemeClr>
                  </a:solidFill>
                  <a:latin typeface="Montserrat" pitchFamily="2" charset="77"/>
                </a:rPr>
                <a:t>Disponible sur l’application Apple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76C3ED92-8754-47FE-869F-70EAA70AF33E}"/>
                </a:ext>
              </a:extLst>
            </p:cNvPr>
            <p:cNvSpPr txBox="1"/>
            <p:nvPr/>
          </p:nvSpPr>
          <p:spPr>
            <a:xfrm>
              <a:off x="952868" y="2291363"/>
              <a:ext cx="3619131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>
                  <a:solidFill>
                    <a:schemeClr val="bg1">
                      <a:lumMod val="50000"/>
                    </a:schemeClr>
                  </a:solidFill>
                  <a:latin typeface="Montserrat" pitchFamily="2" charset="77"/>
                </a:rPr>
                <a:t>     Disponible sur l’application Android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E4F234D0-A159-4195-B2C6-06CA7CA1BDBE}"/>
                </a:ext>
              </a:extLst>
            </p:cNvPr>
            <p:cNvSpPr txBox="1"/>
            <p:nvPr/>
          </p:nvSpPr>
          <p:spPr>
            <a:xfrm>
              <a:off x="1142094" y="3499381"/>
              <a:ext cx="2894443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>
                  <a:solidFill>
                    <a:schemeClr val="bg1">
                      <a:lumMod val="50000"/>
                    </a:schemeClr>
                  </a:solidFill>
                  <a:latin typeface="Montserrat" pitchFamily="2" charset="77"/>
                </a:rPr>
                <a:t>Nouvelles fonctionnalités phares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11C97688-E3E8-4D26-9BDD-D26109D58963}"/>
                </a:ext>
              </a:extLst>
            </p:cNvPr>
            <p:cNvSpPr txBox="1"/>
            <p:nvPr/>
          </p:nvSpPr>
          <p:spPr>
            <a:xfrm>
              <a:off x="1176663" y="2882745"/>
              <a:ext cx="3619131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>
                  <a:solidFill>
                    <a:schemeClr val="bg1">
                      <a:lumMod val="50000"/>
                    </a:schemeClr>
                  </a:solidFill>
                  <a:latin typeface="Montserrat" pitchFamily="2" charset="77"/>
                </a:rPr>
                <a:t>Disponible sur l’application Huawei</a:t>
              </a:r>
            </a:p>
          </p:txBody>
        </p:sp>
        <p:pic>
          <p:nvPicPr>
            <p:cNvPr id="51" name="Graphique 50" descr="Informations">
              <a:extLst>
                <a:ext uri="{FF2B5EF4-FFF2-40B4-BE49-F238E27FC236}">
                  <a16:creationId xmlns:a16="http://schemas.microsoft.com/office/drawing/2014/main" id="{4B12F182-FE61-4363-8C40-A0A08A9EF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894" y="4049243"/>
              <a:ext cx="467920" cy="466257"/>
            </a:xfrm>
            <a:prstGeom prst="rect">
              <a:avLst/>
            </a:prstGeom>
          </p:spPr>
        </p:pic>
        <p:pic>
          <p:nvPicPr>
            <p:cNvPr id="52" name="Picture 8">
              <a:extLst>
                <a:ext uri="{FF2B5EF4-FFF2-40B4-BE49-F238E27FC236}">
                  <a16:creationId xmlns:a16="http://schemas.microsoft.com/office/drawing/2014/main" id="{0FA63343-999D-4301-BEE0-3C70CACE21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867" y="2193400"/>
              <a:ext cx="367604" cy="4356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2" descr="Huawei Logo PNG transparents - StickPNG">
              <a:extLst>
                <a:ext uri="{FF2B5EF4-FFF2-40B4-BE49-F238E27FC236}">
                  <a16:creationId xmlns:a16="http://schemas.microsoft.com/office/drawing/2014/main" id="{98457EAA-FF35-406D-9760-38E11EBF31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469" y="2877449"/>
              <a:ext cx="354400" cy="354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Étoile : 5 branches 53">
              <a:extLst>
                <a:ext uri="{FF2B5EF4-FFF2-40B4-BE49-F238E27FC236}">
                  <a16:creationId xmlns:a16="http://schemas.microsoft.com/office/drawing/2014/main" id="{7B47FE96-29B2-402B-92D9-DBEE569523A3}"/>
                </a:ext>
              </a:extLst>
            </p:cNvPr>
            <p:cNvSpPr/>
            <p:nvPr/>
          </p:nvSpPr>
          <p:spPr>
            <a:xfrm>
              <a:off x="543831" y="3456519"/>
              <a:ext cx="409038" cy="407585"/>
            </a:xfrm>
            <a:prstGeom prst="star5">
              <a:avLst/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638ADA0-4660-4BA6-9CD8-332F8DA76F0E}"/>
                </a:ext>
              </a:extLst>
            </p:cNvPr>
            <p:cNvSpPr txBox="1"/>
            <p:nvPr/>
          </p:nvSpPr>
          <p:spPr>
            <a:xfrm>
              <a:off x="1142094" y="4099641"/>
              <a:ext cx="4945277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>
                  <a:solidFill>
                    <a:schemeClr val="bg1">
                      <a:lumMod val="50000"/>
                    </a:schemeClr>
                  </a:solidFill>
                  <a:latin typeface="Montserrat" pitchFamily="2" charset="77"/>
                </a:rPr>
                <a:t>Pour en savoir plus, se référer à l’annexe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059562C-9DA4-4A02-905B-332FFC514BF2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2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755469D-D995-4300-9EC3-86F7C0135D16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Légende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4934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458608A-2556-4C34-A55C-FE9DB81ED3E3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6FC13019-9B72-43C8-AEBE-98C93E1B6E5F}"/>
                </a:ext>
              </a:extLst>
            </p:cNvPr>
            <p:cNvSpPr txBox="1"/>
            <p:nvPr/>
          </p:nvSpPr>
          <p:spPr>
            <a:xfrm>
              <a:off x="3625496" y="1897053"/>
              <a:ext cx="762338" cy="206508"/>
            </a:xfrm>
            <a:prstGeom prst="rect">
              <a:avLst/>
            </a:prstGeom>
            <a:noFill/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algn="ctr" defTabSz="914400" eaLnBrk="1" fontAlgn="auto" latinLnBrk="0" hangingPunct="1">
                <a:buClrTx/>
                <a:buSzTx/>
                <a:buFontTx/>
                <a:tabLst/>
                <a:defRPr kumimoji="0" sz="800" b="1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App Gallery</a:t>
              </a:r>
            </a:p>
          </p:txBody>
        </p:sp>
        <p:pic>
          <p:nvPicPr>
            <p:cNvPr id="32" name="Picture 4" descr="Huawei AppGallery — Wikipédia">
              <a:extLst>
                <a:ext uri="{FF2B5EF4-FFF2-40B4-BE49-F238E27FC236}">
                  <a16:creationId xmlns:a16="http://schemas.microsoft.com/office/drawing/2014/main" id="{E1076D5F-9D20-40FD-8D01-94FC00EA1B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395" y="1884208"/>
              <a:ext cx="223435" cy="223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CB3EA0C-31E0-48B8-BE3F-8B6C21B9D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2474" y="2249386"/>
              <a:ext cx="1032446" cy="220828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E02F12C-809B-9C48-B47F-2B778074CA95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75986CD-9F4F-4ABE-AFF2-049D706064E8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517EDAE-F8FD-4DE0-A224-DD7775D9A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7481" y="1889685"/>
              <a:ext cx="216314" cy="216314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7D365E1-E81E-4F84-A6AD-B09C4AAD8C11}"/>
                </a:ext>
              </a:extLst>
            </p:cNvPr>
            <p:cNvSpPr txBox="1"/>
            <p:nvPr/>
          </p:nvSpPr>
          <p:spPr>
            <a:xfrm>
              <a:off x="808010" y="1898893"/>
              <a:ext cx="902811" cy="204668"/>
            </a:xfrm>
            <a:prstGeom prst="rect">
              <a:avLst/>
            </a:prstGeom>
            <a:noFill/>
            <a:ln w="19050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algn="ctr" defTabSz="914400" eaLnBrk="1" fontAlgn="auto" latinLnBrk="0" hangingPunct="1">
                <a:buClrTx/>
                <a:buSzTx/>
                <a:buFontTx/>
                <a:tabLst/>
                <a:defRPr kumimoji="0" sz="1000" b="1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00"/>
                <a:t>Apple Store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BBAA0A9-5022-497E-ADD2-104D4FF71EFF}"/>
                </a:ext>
              </a:extLst>
            </p:cNvPr>
            <p:cNvSpPr txBox="1"/>
            <p:nvPr/>
          </p:nvSpPr>
          <p:spPr>
            <a:xfrm>
              <a:off x="317976" y="802325"/>
              <a:ext cx="6525780" cy="657238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100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FR" sz="800"/>
                <a:t>En fonction de ses paramétrages, votre client a </a:t>
              </a:r>
              <a:r>
                <a:rPr lang="fr-FR" sz="800" b="1"/>
                <a:t>deux possibilités</a:t>
              </a:r>
              <a:r>
                <a:rPr lang="fr-FR" sz="800"/>
                <a:t> pour </a:t>
              </a:r>
              <a:r>
                <a:rPr lang="fr-FR" sz="800" b="1"/>
                <a:t>obtenir la nouvelle version de l’application Caisse d’Epargne</a:t>
              </a:r>
              <a:r>
                <a:rPr lang="fr-FR" sz="800"/>
                <a:t> :</a:t>
              </a:r>
            </a:p>
            <a:p>
              <a:pPr marL="228600" indent="-228600">
                <a:buFont typeface="+mj-lt"/>
                <a:buAutoNum type="arabicPeriod"/>
              </a:pPr>
              <a:r>
                <a:rPr lang="fr-FR" sz="800"/>
                <a:t>L’application </a:t>
              </a:r>
              <a:r>
                <a:rPr lang="fr-FR" sz="800" b="1"/>
                <a:t>se met à jour automatiquement</a:t>
              </a:r>
            </a:p>
            <a:p>
              <a:pPr marL="228600" indent="-228600">
                <a:buFont typeface="+mj-lt"/>
                <a:buAutoNum type="arabicPeriod"/>
              </a:pPr>
              <a:r>
                <a:rPr lang="fr-FR" sz="800"/>
                <a:t>Il reçoit une </a:t>
              </a:r>
              <a:r>
                <a:rPr lang="fr-FR" sz="800" b="1"/>
                <a:t>invitation</a:t>
              </a:r>
              <a:r>
                <a:rPr lang="fr-FR" sz="800"/>
                <a:t> à </a:t>
              </a:r>
              <a:r>
                <a:rPr lang="fr-FR" sz="800" b="1"/>
                <a:t>télécharger la nouvelle version </a:t>
              </a:r>
              <a:r>
                <a:rPr lang="fr-FR" sz="800"/>
                <a:t>sur </a:t>
              </a:r>
              <a:r>
                <a:rPr lang="fr-FR" sz="800">
                  <a:hlinkClick r:id="rId5"/>
                </a:rPr>
                <a:t>l’App Store</a:t>
              </a:r>
              <a:r>
                <a:rPr lang="fr-FR" sz="800"/>
                <a:t> / </a:t>
              </a:r>
              <a:r>
                <a:rPr lang="fr-FR" sz="800">
                  <a:hlinkClick r:id="rId6"/>
                </a:rPr>
                <a:t>le Play Store</a:t>
              </a:r>
              <a:r>
                <a:rPr lang="fr-FR" sz="800"/>
                <a:t> / </a:t>
              </a:r>
              <a:r>
                <a:rPr lang="fr-FR" sz="800">
                  <a:hlinkClick r:id="rId7"/>
                </a:rPr>
                <a:t>l’App Gallery</a:t>
              </a:r>
              <a:endParaRPr lang="fr-FR" sz="120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531B51F6-1853-47BF-B267-7BD20270EFBA}"/>
                </a:ext>
              </a:extLst>
            </p:cNvPr>
            <p:cNvSpPr txBox="1"/>
            <p:nvPr/>
          </p:nvSpPr>
          <p:spPr>
            <a:xfrm>
              <a:off x="5197819" y="1890262"/>
              <a:ext cx="849799" cy="206508"/>
            </a:xfrm>
            <a:prstGeom prst="rect">
              <a:avLst/>
            </a:prstGeom>
            <a:noFill/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algn="ctr" defTabSz="914400" eaLnBrk="1" fontAlgn="auto" latinLnBrk="0" hangingPunct="1">
                <a:buClrTx/>
                <a:buSzTx/>
                <a:buFontTx/>
                <a:tabLst/>
                <a:defRPr kumimoji="0" sz="800" b="1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Play Store</a:t>
              </a:r>
            </a:p>
          </p:txBody>
        </p:sp>
        <p:pic>
          <p:nvPicPr>
            <p:cNvPr id="33" name="Picture 8">
              <a:extLst>
                <a:ext uri="{FF2B5EF4-FFF2-40B4-BE49-F238E27FC236}">
                  <a16:creationId xmlns:a16="http://schemas.microsoft.com/office/drawing/2014/main" id="{A7E8EB98-2879-45E7-8567-BC21551369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9947" y="1855642"/>
              <a:ext cx="208435" cy="247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9AE9A13-6B69-4E2C-A945-0EF321852B04}"/>
                </a:ext>
              </a:extLst>
            </p:cNvPr>
            <p:cNvSpPr/>
            <p:nvPr/>
          </p:nvSpPr>
          <p:spPr>
            <a:xfrm>
              <a:off x="573177" y="209584"/>
              <a:ext cx="9078101" cy="58477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Livraison d’une nouvelle version de l’application</a:t>
              </a:r>
            </a:p>
            <a:p>
              <a:endParaRPr lang="fr-FR" sz="1600" b="1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26" name="id-8E56DF5D-2B7B-40AD-88F2-47E5EF3D093E" descr="Image.jpeg">
              <a:extLst>
                <a:ext uri="{FF2B5EF4-FFF2-40B4-BE49-F238E27FC236}">
                  <a16:creationId xmlns:a16="http://schemas.microsoft.com/office/drawing/2014/main" id="{47F176CE-B8F1-4FC0-898D-A2197D6498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218" y="2249386"/>
              <a:ext cx="1020377" cy="220828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id-73CC1308-E340-4332-87E5-606910B684BF" descr="Image.jpeg">
              <a:extLst>
                <a:ext uri="{FF2B5EF4-FFF2-40B4-BE49-F238E27FC236}">
                  <a16:creationId xmlns:a16="http://schemas.microsoft.com/office/drawing/2014/main" id="{FCEF6834-5F43-4D30-A9A7-E98DA82618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1296" y="2249386"/>
              <a:ext cx="1020379" cy="220828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DF56F5D0-9E94-4A15-8C74-CBD05ECBCD2C}"/>
                </a:ext>
              </a:extLst>
            </p:cNvPr>
            <p:cNvSpPr/>
            <p:nvPr/>
          </p:nvSpPr>
          <p:spPr>
            <a:xfrm>
              <a:off x="653136" y="3036020"/>
              <a:ext cx="1020377" cy="436254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38520DAD-CAC8-44E6-853C-5A81A58F3F5D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3</a:t>
              </a:r>
            </a:p>
          </p:txBody>
        </p:sp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DE0F31D1-B0A2-40F2-B610-2B50BAA20E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5102A530-7CB8-4379-AB9C-B53B5DDD75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56" name="Ellipse 55">
                <a:extLst>
                  <a:ext uri="{FF2B5EF4-FFF2-40B4-BE49-F238E27FC236}">
                    <a16:creationId xmlns:a16="http://schemas.microsoft.com/office/drawing/2014/main" id="{6BD01396-4C1A-4B58-BD61-F314F04BA20D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7" name="Forme libre : forme 441">
                <a:extLst>
                  <a:ext uri="{FF2B5EF4-FFF2-40B4-BE49-F238E27FC236}">
                    <a16:creationId xmlns:a16="http://schemas.microsoft.com/office/drawing/2014/main" id="{B1BA9229-DD07-4F4C-8A52-94D8B2DED5F6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58" name="Picture 2" descr="Huawei Logo PNG transparents - StickPNG">
              <a:extLst>
                <a:ext uri="{FF2B5EF4-FFF2-40B4-BE49-F238E27FC236}">
                  <a16:creationId xmlns:a16="http://schemas.microsoft.com/office/drawing/2014/main" id="{7DF1B3BB-4F88-437D-98B2-5AC5F44C04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15C557C-0740-4EB6-B87C-D5688A679669}"/>
                </a:ext>
              </a:extLst>
            </p:cNvPr>
            <p:cNvSpPr/>
            <p:nvPr/>
          </p:nvSpPr>
          <p:spPr>
            <a:xfrm>
              <a:off x="8061206" y="326366"/>
              <a:ext cx="109101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06/07/22</a:t>
              </a: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06/07/22</a:t>
              </a: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06/07/22</a:t>
              </a:r>
            </a:p>
          </p:txBody>
        </p:sp>
        <p:pic>
          <p:nvPicPr>
            <p:cNvPr id="65" name="Picture 6">
              <a:extLst>
                <a:ext uri="{FF2B5EF4-FFF2-40B4-BE49-F238E27FC236}">
                  <a16:creationId xmlns:a16="http://schemas.microsoft.com/office/drawing/2014/main" id="{5941C1B8-B3C6-45E9-8F4C-A7DD7B22B5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8">
              <a:extLst>
                <a:ext uri="{FF2B5EF4-FFF2-40B4-BE49-F238E27FC236}">
                  <a16:creationId xmlns:a16="http://schemas.microsoft.com/office/drawing/2014/main" id="{A632C831-7852-4489-BD70-9576679252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C751157C-4760-4BAD-B12B-AC6DEC25D47F}"/>
                </a:ext>
              </a:extLst>
            </p:cNvPr>
            <p:cNvSpPr txBox="1"/>
            <p:nvPr/>
          </p:nvSpPr>
          <p:spPr>
            <a:xfrm>
              <a:off x="6607504" y="2704497"/>
              <a:ext cx="1942545" cy="1588740"/>
            </a:xfrm>
            <a:prstGeom prst="rect">
              <a:avLst/>
            </a:prstGeom>
            <a:noFill/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defTabSz="914400" eaLnBrk="1" fontAlgn="auto" latinLnBrk="0" hangingPunct="1">
                <a:lnSpc>
                  <a:spcPct val="150000"/>
                </a:lnSpc>
                <a:buClr>
                  <a:srgbClr val="3AA2D5"/>
                </a:buClr>
                <a:buSzTx/>
                <a:buFont typeface="Wingdings" panose="05000000000000000000" pitchFamily="2" charset="2"/>
                <a:tabLst/>
                <a:defRPr kumimoji="0" sz="800" kern="0" spc="0" normalizeH="0" baseline="0">
                  <a:ln>
                    <a:noFill/>
                  </a:ln>
                  <a:solidFill>
                    <a:srgbClr val="1A2A67"/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fr-FR">
                  <a:solidFill>
                    <a:srgbClr val="767171"/>
                  </a:solidFill>
                </a:rPr>
                <a:t>Votre client pourra y retrouver un </a:t>
              </a:r>
              <a:r>
                <a:rPr lang="fr-FR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descriptif de l’application</a:t>
              </a:r>
              <a:r>
                <a:rPr lang="fr-FR">
                  <a:solidFill>
                    <a:srgbClr val="767171"/>
                  </a:solidFill>
                </a:rPr>
                <a:t>, des </a:t>
              </a:r>
              <a:r>
                <a:rPr lang="fr-FR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visuels illustratifs </a:t>
              </a:r>
              <a:r>
                <a:rPr lang="fr-FR">
                  <a:solidFill>
                    <a:srgbClr val="767171"/>
                  </a:solidFill>
                </a:rPr>
                <a:t>ainsi qu’une </a:t>
              </a:r>
              <a:r>
                <a:rPr lang="fr-FR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vidéo présentant les nouveautés. </a:t>
              </a:r>
            </a:p>
            <a:p>
              <a:pPr algn="just"/>
              <a:r>
                <a:rPr lang="fr-FR" i="1">
                  <a:solidFill>
                    <a:srgbClr val="767171"/>
                  </a:solidFill>
                </a:rPr>
                <a:t>Vidéo disponible uniquement sur l’Apple Store        et le Play Store       </a:t>
              </a:r>
            </a:p>
          </p:txBody>
        </p:sp>
        <p:pic>
          <p:nvPicPr>
            <p:cNvPr id="77" name="Picture 8">
              <a:extLst>
                <a:ext uri="{FF2B5EF4-FFF2-40B4-BE49-F238E27FC236}">
                  <a16:creationId xmlns:a16="http://schemas.microsoft.com/office/drawing/2014/main" id="{A0576B93-EA10-4EC2-85AE-5F5510D3BD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4543" y="3688849"/>
              <a:ext cx="129888" cy="138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Bulle narrative : rectangle à coins arrondis 78">
              <a:extLst>
                <a:ext uri="{FF2B5EF4-FFF2-40B4-BE49-F238E27FC236}">
                  <a16:creationId xmlns:a16="http://schemas.microsoft.com/office/drawing/2014/main" id="{92A91BC7-0EF5-4BDF-B982-6506B02B94DB}"/>
                </a:ext>
              </a:extLst>
            </p:cNvPr>
            <p:cNvSpPr/>
            <p:nvPr/>
          </p:nvSpPr>
          <p:spPr>
            <a:xfrm>
              <a:off x="6484028" y="2649204"/>
              <a:ext cx="2189498" cy="1336603"/>
            </a:xfrm>
            <a:prstGeom prst="wedgeRoundRectCallout">
              <a:avLst>
                <a:gd name="adj1" fmla="val -26799"/>
                <a:gd name="adj2" fmla="val 48918"/>
                <a:gd name="adj3" fmla="val 16667"/>
              </a:avLst>
            </a:prstGeom>
            <a:noFill/>
            <a:ln>
              <a:solidFill>
                <a:srgbClr val="76717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3C61A0EE-4BB4-48C3-8699-82753C5ED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5432" y="3690886"/>
              <a:ext cx="136282" cy="136282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4AC325E-3E89-4B86-8BDC-2882406B08F8}"/>
                </a:ext>
              </a:extLst>
            </p:cNvPr>
            <p:cNvGrpSpPr/>
            <p:nvPr/>
          </p:nvGrpSpPr>
          <p:grpSpPr>
            <a:xfrm>
              <a:off x="5030039" y="2238085"/>
              <a:ext cx="1090025" cy="2219586"/>
              <a:chOff x="5030039" y="2238085"/>
              <a:chExt cx="1090025" cy="2219586"/>
            </a:xfrm>
          </p:grpSpPr>
          <p:pic>
            <p:nvPicPr>
              <p:cNvPr id="71" name="ymail_attachmentId5b58c4af-e3be-431a-b9b5-801656a7f70a">
                <a:extLst>
                  <a:ext uri="{FF2B5EF4-FFF2-40B4-BE49-F238E27FC236}">
                    <a16:creationId xmlns:a16="http://schemas.microsoft.com/office/drawing/2014/main" id="{EF6BB009-548D-4167-9656-03F40AC1AA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30039" y="2238085"/>
                <a:ext cx="1090025" cy="221958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ED9F217-FE86-4BA6-BF7D-8873F4FC0EFD}"/>
                  </a:ext>
                </a:extLst>
              </p:cNvPr>
              <p:cNvSpPr/>
              <p:nvPr/>
            </p:nvSpPr>
            <p:spPr>
              <a:xfrm>
                <a:off x="5224463" y="2545652"/>
                <a:ext cx="320675" cy="474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sz="400">
                    <a:solidFill>
                      <a:schemeClr val="tx1"/>
                    </a:solidFill>
                  </a:rPr>
                  <a:t>Banxo</a:t>
                </a:r>
                <a:endParaRPr lang="fr-FR" sz="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4B207B86-3903-4A21-83FD-C2D30BFEA3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89472" y="2533485"/>
                <a:ext cx="185763" cy="16353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11969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301BC03-4052-46A8-8180-04502D36EABC}"/>
              </a:ext>
            </a:extLst>
          </p:cNvPr>
          <p:cNvGrpSpPr/>
          <p:nvPr/>
        </p:nvGrpSpPr>
        <p:grpSpPr>
          <a:xfrm>
            <a:off x="0" y="-4739"/>
            <a:ext cx="9799365" cy="5148239"/>
            <a:chOff x="0" y="-4739"/>
            <a:chExt cx="9799365" cy="5148239"/>
          </a:xfrm>
        </p:grpSpPr>
        <p:sp>
          <p:nvSpPr>
            <p:cNvPr id="37" name="Flèche : droite 36">
              <a:extLst>
                <a:ext uri="{FF2B5EF4-FFF2-40B4-BE49-F238E27FC236}">
                  <a16:creationId xmlns:a16="http://schemas.microsoft.com/office/drawing/2014/main" id="{CB54185D-E9B7-4741-A4DE-59CB0C03FE71}"/>
                </a:ext>
              </a:extLst>
            </p:cNvPr>
            <p:cNvSpPr/>
            <p:nvPr/>
          </p:nvSpPr>
          <p:spPr>
            <a:xfrm>
              <a:off x="2644353" y="1890095"/>
              <a:ext cx="6171976" cy="3564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Flèche : droite 15">
              <a:extLst>
                <a:ext uri="{FF2B5EF4-FFF2-40B4-BE49-F238E27FC236}">
                  <a16:creationId xmlns:a16="http://schemas.microsoft.com/office/drawing/2014/main" id="{F99F3ADC-0C3C-4738-9A2E-9CDE55C53D67}"/>
                </a:ext>
              </a:extLst>
            </p:cNvPr>
            <p:cNvSpPr/>
            <p:nvPr/>
          </p:nvSpPr>
          <p:spPr>
            <a:xfrm>
              <a:off x="2626341" y="3386139"/>
              <a:ext cx="6171976" cy="356460"/>
            </a:xfrm>
            <a:prstGeom prst="rightArrow">
              <a:avLst/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lèche : droite 16">
              <a:extLst>
                <a:ext uri="{FF2B5EF4-FFF2-40B4-BE49-F238E27FC236}">
                  <a16:creationId xmlns:a16="http://schemas.microsoft.com/office/drawing/2014/main" id="{B5E79692-1D86-4888-802D-317B5BDA6BCF}"/>
                </a:ext>
              </a:extLst>
            </p:cNvPr>
            <p:cNvSpPr/>
            <p:nvPr/>
          </p:nvSpPr>
          <p:spPr>
            <a:xfrm>
              <a:off x="2648797" y="2642581"/>
              <a:ext cx="6171976" cy="356460"/>
            </a:xfrm>
            <a:prstGeom prst="rightArrow">
              <a:avLst/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lèche : droite 17">
              <a:extLst>
                <a:ext uri="{FF2B5EF4-FFF2-40B4-BE49-F238E27FC236}">
                  <a16:creationId xmlns:a16="http://schemas.microsoft.com/office/drawing/2014/main" id="{899FFB12-D95F-4468-80C4-59F7F180F135}"/>
                </a:ext>
              </a:extLst>
            </p:cNvPr>
            <p:cNvSpPr/>
            <p:nvPr/>
          </p:nvSpPr>
          <p:spPr>
            <a:xfrm>
              <a:off x="2644353" y="1139247"/>
              <a:ext cx="6171976" cy="3564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à coins arrondis 19">
              <a:extLst>
                <a:ext uri="{FF2B5EF4-FFF2-40B4-BE49-F238E27FC236}">
                  <a16:creationId xmlns:a16="http://schemas.microsoft.com/office/drawing/2014/main" id="{B1A7C29F-C046-4108-9341-4F5A1726202A}"/>
                </a:ext>
              </a:extLst>
            </p:cNvPr>
            <p:cNvSpPr/>
            <p:nvPr/>
          </p:nvSpPr>
          <p:spPr>
            <a:xfrm>
              <a:off x="3129640" y="1009354"/>
              <a:ext cx="2428255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qui n’ont pas encore activé Sécur’Pass et qui sont éligibles (disposant d’un numéro de téléphone sécurisé renseigné et d’une carte bancaire) </a:t>
              </a:r>
            </a:p>
          </p:txBody>
        </p:sp>
        <p:sp>
          <p:nvSpPr>
            <p:cNvPr id="23" name="Rectangle à coins arrondis 21">
              <a:extLst>
                <a:ext uri="{FF2B5EF4-FFF2-40B4-BE49-F238E27FC236}">
                  <a16:creationId xmlns:a16="http://schemas.microsoft.com/office/drawing/2014/main" id="{F2A96EA6-FB0E-495C-BE1A-BB6FF18DE06D}"/>
                </a:ext>
              </a:extLst>
            </p:cNvPr>
            <p:cNvSpPr/>
            <p:nvPr/>
          </p:nvSpPr>
          <p:spPr>
            <a:xfrm>
              <a:off x="3139826" y="2499260"/>
              <a:ext cx="2404445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majeurs auxquels sont rattachés des clients mineurs </a:t>
              </a:r>
            </a:p>
          </p:txBody>
        </p:sp>
        <p:sp>
          <p:nvSpPr>
            <p:cNvPr id="26" name="Rectangle à coins arrondis 24">
              <a:extLst>
                <a:ext uri="{FF2B5EF4-FFF2-40B4-BE49-F238E27FC236}">
                  <a16:creationId xmlns:a16="http://schemas.microsoft.com/office/drawing/2014/main" id="{CED0F9BE-3354-4F36-8162-883CA11E1B07}"/>
                </a:ext>
              </a:extLst>
            </p:cNvPr>
            <p:cNvSpPr/>
            <p:nvPr/>
          </p:nvSpPr>
          <p:spPr>
            <a:xfrm>
              <a:off x="6062702" y="2490777"/>
              <a:ext cx="2404445" cy="65114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</a:t>
              </a:r>
            </a:p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(pas de possibilité de fermer l’interstitiel)</a:t>
              </a:r>
            </a:p>
          </p:txBody>
        </p:sp>
        <p:sp>
          <p:nvSpPr>
            <p:cNvPr id="27" name="Rectangle à coins arrondis 26">
              <a:extLst>
                <a:ext uri="{FF2B5EF4-FFF2-40B4-BE49-F238E27FC236}">
                  <a16:creationId xmlns:a16="http://schemas.microsoft.com/office/drawing/2014/main" id="{5D814C80-439C-486F-9F38-C7270106D6F5}"/>
                </a:ext>
              </a:extLst>
            </p:cNvPr>
            <p:cNvSpPr/>
            <p:nvPr/>
          </p:nvSpPr>
          <p:spPr>
            <a:xfrm>
              <a:off x="6058066" y="982026"/>
              <a:ext cx="2410373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</a:t>
              </a:r>
            </a:p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(pas de possibilité de fermer l’interstitiel)</a:t>
              </a:r>
            </a:p>
          </p:txBody>
        </p:sp>
        <p:sp>
          <p:nvSpPr>
            <p:cNvPr id="29" name="Rectangle à coins arrondis 28">
              <a:extLst>
                <a:ext uri="{FF2B5EF4-FFF2-40B4-BE49-F238E27FC236}">
                  <a16:creationId xmlns:a16="http://schemas.microsoft.com/office/drawing/2014/main" id="{2A5ADECD-F9C5-4079-B0E7-7C49A1A3DABB}"/>
                </a:ext>
              </a:extLst>
            </p:cNvPr>
            <p:cNvSpPr/>
            <p:nvPr/>
          </p:nvSpPr>
          <p:spPr>
            <a:xfrm>
              <a:off x="368203" y="1007616"/>
              <a:ext cx="2276149" cy="642056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Incitation à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activer Sécur’Pass</a:t>
              </a:r>
            </a:p>
          </p:txBody>
        </p:sp>
        <p:sp>
          <p:nvSpPr>
            <p:cNvPr id="30" name="Rectangle à coins arrondis 29">
              <a:extLst>
                <a:ext uri="{FF2B5EF4-FFF2-40B4-BE49-F238E27FC236}">
                  <a16:creationId xmlns:a16="http://schemas.microsoft.com/office/drawing/2014/main" id="{4FAE6975-8074-447A-BDF4-C7BA6204C8D6}"/>
                </a:ext>
              </a:extLst>
            </p:cNvPr>
            <p:cNvSpPr/>
            <p:nvPr/>
          </p:nvSpPr>
          <p:spPr>
            <a:xfrm>
              <a:off x="368203" y="2493739"/>
              <a:ext cx="2276149" cy="648178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Confirmation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 du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pays de résidence fiscale 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de son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enfant</a:t>
              </a:r>
            </a:p>
          </p:txBody>
        </p:sp>
        <p:sp>
          <p:nvSpPr>
            <p:cNvPr id="31" name="Rectangle à coins arrondis 30">
              <a:extLst>
                <a:ext uri="{FF2B5EF4-FFF2-40B4-BE49-F238E27FC236}">
                  <a16:creationId xmlns:a16="http://schemas.microsoft.com/office/drawing/2014/main" id="{82979390-F7B0-4A3E-8423-DD94578F9FF5}"/>
                </a:ext>
              </a:extLst>
            </p:cNvPr>
            <p:cNvSpPr/>
            <p:nvPr/>
          </p:nvSpPr>
          <p:spPr>
            <a:xfrm>
              <a:off x="368204" y="1755579"/>
              <a:ext cx="2276149" cy="642057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Confirmation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 de son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pays de résidence fiscale</a:t>
              </a:r>
            </a:p>
          </p:txBody>
        </p:sp>
        <p:sp>
          <p:nvSpPr>
            <p:cNvPr id="36" name="Rectangle à coins arrondis 30">
              <a:extLst>
                <a:ext uri="{FF2B5EF4-FFF2-40B4-BE49-F238E27FC236}">
                  <a16:creationId xmlns:a16="http://schemas.microsoft.com/office/drawing/2014/main" id="{9BA89A52-8D8B-4823-A207-E4B366797EFE}"/>
                </a:ext>
              </a:extLst>
            </p:cNvPr>
            <p:cNvSpPr/>
            <p:nvPr/>
          </p:nvSpPr>
          <p:spPr>
            <a:xfrm>
              <a:off x="368203" y="3992447"/>
              <a:ext cx="2276149" cy="619604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Demande d’autorisation 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faite au client pour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déposer des traceurs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 (cookies**) afin de recueillir des informations sur son usage de l’application</a:t>
              </a:r>
            </a:p>
          </p:txBody>
        </p:sp>
        <p:sp>
          <p:nvSpPr>
            <p:cNvPr id="38" name="Rectangle à coins arrondis 18">
              <a:extLst>
                <a:ext uri="{FF2B5EF4-FFF2-40B4-BE49-F238E27FC236}">
                  <a16:creationId xmlns:a16="http://schemas.microsoft.com/office/drawing/2014/main" id="{8F044D96-A787-4181-B95E-CEC34450A5BA}"/>
                </a:ext>
              </a:extLst>
            </p:cNvPr>
            <p:cNvSpPr/>
            <p:nvPr/>
          </p:nvSpPr>
          <p:spPr>
            <a:xfrm>
              <a:off x="3134731" y="1755578"/>
              <a:ext cx="2404447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majeurs présumés résidents fiscaux français qui n’ont pas confirmé leur pays de résidence fiscale via l’EAI***</a:t>
              </a:r>
            </a:p>
          </p:txBody>
        </p:sp>
        <p:sp>
          <p:nvSpPr>
            <p:cNvPr id="39" name="Rectangle à coins arrondis 23">
              <a:extLst>
                <a:ext uri="{FF2B5EF4-FFF2-40B4-BE49-F238E27FC236}">
                  <a16:creationId xmlns:a16="http://schemas.microsoft.com/office/drawing/2014/main" id="{D56CFF62-8F4C-4B38-8894-99619B640938}"/>
                </a:ext>
              </a:extLst>
            </p:cNvPr>
            <p:cNvSpPr/>
            <p:nvPr/>
          </p:nvSpPr>
          <p:spPr>
            <a:xfrm>
              <a:off x="6058066" y="1738676"/>
              <a:ext cx="2428697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</a:t>
              </a:r>
            </a:p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(pas de possibilité de fermer l’interstitiel)</a:t>
              </a:r>
            </a:p>
          </p:txBody>
        </p:sp>
        <p:sp>
          <p:nvSpPr>
            <p:cNvPr id="40" name="Flèche : droite 39">
              <a:extLst>
                <a:ext uri="{FF2B5EF4-FFF2-40B4-BE49-F238E27FC236}">
                  <a16:creationId xmlns:a16="http://schemas.microsoft.com/office/drawing/2014/main" id="{73B633AA-B9EC-4595-B366-767CE404A18C}"/>
                </a:ext>
              </a:extLst>
            </p:cNvPr>
            <p:cNvSpPr/>
            <p:nvPr/>
          </p:nvSpPr>
          <p:spPr>
            <a:xfrm>
              <a:off x="2658207" y="4152016"/>
              <a:ext cx="6171976" cy="3564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Rectangle à coins arrondis 19">
              <a:extLst>
                <a:ext uri="{FF2B5EF4-FFF2-40B4-BE49-F238E27FC236}">
                  <a16:creationId xmlns:a16="http://schemas.microsoft.com/office/drawing/2014/main" id="{CDAF17A2-F008-437B-9A15-17D0A601C81F}"/>
                </a:ext>
              </a:extLst>
            </p:cNvPr>
            <p:cNvSpPr/>
            <p:nvPr/>
          </p:nvSpPr>
          <p:spPr>
            <a:xfrm>
              <a:off x="3150936" y="3242942"/>
              <a:ext cx="2393335" cy="63417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âgés de plus de 25 ans pour lesquels l’information est manquante</a:t>
              </a:r>
            </a:p>
          </p:txBody>
        </p:sp>
        <p:sp>
          <p:nvSpPr>
            <p:cNvPr id="46" name="Rectangle à coins arrondis 26">
              <a:extLst>
                <a:ext uri="{FF2B5EF4-FFF2-40B4-BE49-F238E27FC236}">
                  <a16:creationId xmlns:a16="http://schemas.microsoft.com/office/drawing/2014/main" id="{1C9B3C72-2EE7-4CD2-8FDC-C5FAD193C79A}"/>
                </a:ext>
              </a:extLst>
            </p:cNvPr>
            <p:cNvSpPr/>
            <p:nvPr/>
          </p:nvSpPr>
          <p:spPr>
            <a:xfrm>
              <a:off x="6058066" y="3235057"/>
              <a:ext cx="2409080" cy="6506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(tant que le client n’aura pas transmis son avis d’imposition) </a:t>
              </a:r>
            </a:p>
          </p:txBody>
        </p:sp>
        <p:sp>
          <p:nvSpPr>
            <p:cNvPr id="47" name="Rectangle à coins arrondis 28">
              <a:extLst>
                <a:ext uri="{FF2B5EF4-FFF2-40B4-BE49-F238E27FC236}">
                  <a16:creationId xmlns:a16="http://schemas.microsoft.com/office/drawing/2014/main" id="{ECB9D4E4-CED6-454F-BEC9-C4208CA00E1B}"/>
                </a:ext>
              </a:extLst>
            </p:cNvPr>
            <p:cNvSpPr/>
            <p:nvPr/>
          </p:nvSpPr>
          <p:spPr>
            <a:xfrm>
              <a:off x="368203" y="3242741"/>
              <a:ext cx="2276149" cy="642057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Transmission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 de son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avis d’imposition</a:t>
              </a:r>
            </a:p>
          </p:txBody>
        </p:sp>
        <p:sp>
          <p:nvSpPr>
            <p:cNvPr id="24" name="Rectangle à coins arrondis 22">
              <a:extLst>
                <a:ext uri="{FF2B5EF4-FFF2-40B4-BE49-F238E27FC236}">
                  <a16:creationId xmlns:a16="http://schemas.microsoft.com/office/drawing/2014/main" id="{882589B6-582A-4B1F-8E14-2ED6C5EA0199}"/>
                </a:ext>
              </a:extLst>
            </p:cNvPr>
            <p:cNvSpPr/>
            <p:nvPr/>
          </p:nvSpPr>
          <p:spPr>
            <a:xfrm>
              <a:off x="3150937" y="4004253"/>
              <a:ext cx="2388242" cy="60779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Tous les clients</a:t>
              </a:r>
            </a:p>
          </p:txBody>
        </p:sp>
        <p:sp>
          <p:nvSpPr>
            <p:cNvPr id="28" name="Rectangle à coins arrondis 27">
              <a:extLst>
                <a:ext uri="{FF2B5EF4-FFF2-40B4-BE49-F238E27FC236}">
                  <a16:creationId xmlns:a16="http://schemas.microsoft.com/office/drawing/2014/main" id="{38F309BC-F8A0-468E-A67A-A71995DCDF33}"/>
                </a:ext>
              </a:extLst>
            </p:cNvPr>
            <p:cNvSpPr/>
            <p:nvPr/>
          </p:nvSpPr>
          <p:spPr>
            <a:xfrm>
              <a:off x="6050856" y="4004254"/>
              <a:ext cx="2414631" cy="60779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Une fois tous les 6 mois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9B158E57-4950-41F5-8896-E57307845F82}"/>
                </a:ext>
              </a:extLst>
            </p:cNvPr>
            <p:cNvSpPr txBox="1"/>
            <p:nvPr/>
          </p:nvSpPr>
          <p:spPr>
            <a:xfrm>
              <a:off x="110358" y="4676178"/>
              <a:ext cx="59346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*Interstitiel : 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 Bannière » présentée ponctuellement à l'utilisateur au cours de sa navigation sur l’application mobile.</a:t>
              </a:r>
            </a:p>
            <a:p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**Cookie : 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Fichier qui permet d’enregistrer des informations relatives à la navigation du client (page consultée, statistiques…).</a:t>
              </a:r>
            </a:p>
            <a:p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***EAI : 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Échange Automatique d'Informations 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DDDA2E42-F7C1-40E8-AE44-CC65B710D444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4</a:t>
              </a:r>
              <a:endParaRPr lang="fr-FR"/>
            </a:p>
          </p:txBody>
        </p:sp>
        <p:sp>
          <p:nvSpPr>
            <p:cNvPr id="66" name="Étoile : 8 branches 65">
              <a:extLst>
                <a:ext uri="{FF2B5EF4-FFF2-40B4-BE49-F238E27FC236}">
                  <a16:creationId xmlns:a16="http://schemas.microsoft.com/office/drawing/2014/main" id="{BC0DCF9C-BA2B-4820-B24E-8BA10E206650}"/>
                </a:ext>
              </a:extLst>
            </p:cNvPr>
            <p:cNvSpPr/>
            <p:nvPr/>
          </p:nvSpPr>
          <p:spPr>
            <a:xfrm>
              <a:off x="250295" y="902499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67" name="Étoile : 8 branches 66">
              <a:extLst>
                <a:ext uri="{FF2B5EF4-FFF2-40B4-BE49-F238E27FC236}">
                  <a16:creationId xmlns:a16="http://schemas.microsoft.com/office/drawing/2014/main" id="{268ED393-67BE-48E8-8AF6-511072E5DFEE}"/>
                </a:ext>
              </a:extLst>
            </p:cNvPr>
            <p:cNvSpPr/>
            <p:nvPr/>
          </p:nvSpPr>
          <p:spPr>
            <a:xfrm>
              <a:off x="246930" y="1647803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68" name="Étoile : 8 branches 67">
              <a:extLst>
                <a:ext uri="{FF2B5EF4-FFF2-40B4-BE49-F238E27FC236}">
                  <a16:creationId xmlns:a16="http://schemas.microsoft.com/office/drawing/2014/main" id="{F2816927-0E26-4F54-96C5-165FE255393B}"/>
                </a:ext>
              </a:extLst>
            </p:cNvPr>
            <p:cNvSpPr/>
            <p:nvPr/>
          </p:nvSpPr>
          <p:spPr>
            <a:xfrm>
              <a:off x="250295" y="2398710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69" name="Étoile : 8 branches 68">
              <a:extLst>
                <a:ext uri="{FF2B5EF4-FFF2-40B4-BE49-F238E27FC236}">
                  <a16:creationId xmlns:a16="http://schemas.microsoft.com/office/drawing/2014/main" id="{2F99DDFD-5D87-4568-A32B-31B0E906D2BB}"/>
                </a:ext>
              </a:extLst>
            </p:cNvPr>
            <p:cNvSpPr/>
            <p:nvPr/>
          </p:nvSpPr>
          <p:spPr>
            <a:xfrm>
              <a:off x="250295" y="3147967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70" name="Étoile : 8 branches 69">
              <a:extLst>
                <a:ext uri="{FF2B5EF4-FFF2-40B4-BE49-F238E27FC236}">
                  <a16:creationId xmlns:a16="http://schemas.microsoft.com/office/drawing/2014/main" id="{800241F9-A1F5-47B9-8C31-C113C9EFDA37}"/>
                </a:ext>
              </a:extLst>
            </p:cNvPr>
            <p:cNvSpPr/>
            <p:nvPr/>
          </p:nvSpPr>
          <p:spPr>
            <a:xfrm>
              <a:off x="250295" y="3874111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1052618-0B3F-4079-B531-560A8007F2FA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interstitiels* présentés au mois de juillet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4341284-01AF-4E0C-866D-126344DD3EB3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3A4E16B-315B-4B46-8785-632C1ECD6EC5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6E072E2-A559-4FEC-A54D-82F7B75363AC}"/>
                </a:ext>
              </a:extLst>
            </p:cNvPr>
            <p:cNvSpPr/>
            <p:nvPr/>
          </p:nvSpPr>
          <p:spPr>
            <a:xfrm>
              <a:off x="845883" y="483518"/>
              <a:ext cx="5746937" cy="2616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50" i="1">
                  <a:solidFill>
                    <a:srgbClr val="767171"/>
                  </a:solidFill>
                  <a:hlinkClick r:id="rId2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Pour voir les écrans des interstitiels, se référer à l’annexe</a:t>
              </a:r>
              <a:endParaRPr lang="fr-FR" sz="1050" i="1">
                <a:solidFill>
                  <a:srgbClr val="767171"/>
                </a:solidFill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972F47F7-5A59-41F4-B857-C1AE8B9E97D1}"/>
                </a:ext>
              </a:extLst>
            </p:cNvPr>
            <p:cNvSpPr txBox="1"/>
            <p:nvPr/>
          </p:nvSpPr>
          <p:spPr>
            <a:xfrm>
              <a:off x="3836835" y="705027"/>
              <a:ext cx="9492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200" b="1">
                  <a:solidFill>
                    <a:srgbClr val="D80027"/>
                  </a:solidFill>
                </a:rPr>
                <a:t>Pour qui ?</a:t>
              </a:r>
              <a:endParaRPr lang="fr-FR" sz="1200" b="1">
                <a:solidFill>
                  <a:srgbClr val="D80027"/>
                </a:solidFill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06F23BFC-EB6D-42C8-8EF3-B456AC6E8C6D}"/>
                </a:ext>
              </a:extLst>
            </p:cNvPr>
            <p:cNvSpPr txBox="1"/>
            <p:nvPr/>
          </p:nvSpPr>
          <p:spPr>
            <a:xfrm>
              <a:off x="6668441" y="705113"/>
              <a:ext cx="10999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200" b="1">
                  <a:solidFill>
                    <a:srgbClr val="D80027"/>
                  </a:solidFill>
                </a:rPr>
                <a:t>Fréquence ?</a:t>
              </a:r>
              <a:endParaRPr lang="fr-FR" sz="1200" b="1">
                <a:solidFill>
                  <a:srgbClr val="D80027"/>
                </a:solidFill>
              </a:endParaRPr>
            </a:p>
          </p:txBody>
        </p:sp>
        <p:pic>
          <p:nvPicPr>
            <p:cNvPr id="51" name="Graphique 50" descr="Informations">
              <a:extLst>
                <a:ext uri="{FF2B5EF4-FFF2-40B4-BE49-F238E27FC236}">
                  <a16:creationId xmlns:a16="http://schemas.microsoft.com/office/drawing/2014/main" id="{133D0A1D-A67C-49AC-B61F-9FB8BE3E6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29216" y="483595"/>
              <a:ext cx="261455" cy="261455"/>
            </a:xfrm>
            <a:prstGeom prst="rect">
              <a:avLst/>
            </a:prstGeom>
          </p:spPr>
        </p:pic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DA712B38-3159-45A3-8945-1A0E7D7E4D5D}"/>
                </a:ext>
              </a:extLst>
            </p:cNvPr>
            <p:cNvSpPr txBox="1"/>
            <p:nvPr/>
          </p:nvSpPr>
          <p:spPr>
            <a:xfrm>
              <a:off x="7660108" y="47766"/>
              <a:ext cx="2139257" cy="274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900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Interstitiels réglementaires</a:t>
              </a:r>
            </a:p>
          </p:txBody>
        </p:sp>
        <p:sp>
          <p:nvSpPr>
            <p:cNvPr id="52" name="Étoile : 8 branches 51">
              <a:extLst>
                <a:ext uri="{FF2B5EF4-FFF2-40B4-BE49-F238E27FC236}">
                  <a16:creationId xmlns:a16="http://schemas.microsoft.com/office/drawing/2014/main" id="{C1D0D2FF-A6D8-4008-84E4-0235DE6E95FE}"/>
                </a:ext>
              </a:extLst>
            </p:cNvPr>
            <p:cNvSpPr/>
            <p:nvPr/>
          </p:nvSpPr>
          <p:spPr>
            <a:xfrm>
              <a:off x="7432931" y="62374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5472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ACE086A-D344-49B7-8FA7-904A1CE540E7}"/>
              </a:ext>
            </a:extLst>
          </p:cNvPr>
          <p:cNvGrpSpPr/>
          <p:nvPr/>
        </p:nvGrpSpPr>
        <p:grpSpPr>
          <a:xfrm>
            <a:off x="0" y="-4739"/>
            <a:ext cx="9799365" cy="5148239"/>
            <a:chOff x="0" y="-4739"/>
            <a:chExt cx="9799365" cy="5148239"/>
          </a:xfrm>
        </p:grpSpPr>
        <p:sp>
          <p:nvSpPr>
            <p:cNvPr id="34" name="Flèche : droite 33">
              <a:extLst>
                <a:ext uri="{FF2B5EF4-FFF2-40B4-BE49-F238E27FC236}">
                  <a16:creationId xmlns:a16="http://schemas.microsoft.com/office/drawing/2014/main" id="{BFF1E0AC-4268-4998-B8F6-70373CDCDE31}"/>
                </a:ext>
              </a:extLst>
            </p:cNvPr>
            <p:cNvSpPr/>
            <p:nvPr/>
          </p:nvSpPr>
          <p:spPr>
            <a:xfrm>
              <a:off x="2644353" y="3418909"/>
              <a:ext cx="6171976" cy="356460"/>
            </a:xfrm>
            <a:prstGeom prst="rightArrow">
              <a:avLst/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Flèche : droite 36">
              <a:extLst>
                <a:ext uri="{FF2B5EF4-FFF2-40B4-BE49-F238E27FC236}">
                  <a16:creationId xmlns:a16="http://schemas.microsoft.com/office/drawing/2014/main" id="{CB54185D-E9B7-4741-A4DE-59CB0C03FE71}"/>
                </a:ext>
              </a:extLst>
            </p:cNvPr>
            <p:cNvSpPr/>
            <p:nvPr/>
          </p:nvSpPr>
          <p:spPr>
            <a:xfrm>
              <a:off x="2644353" y="1890095"/>
              <a:ext cx="6171976" cy="3564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lèche : droite 16">
              <a:extLst>
                <a:ext uri="{FF2B5EF4-FFF2-40B4-BE49-F238E27FC236}">
                  <a16:creationId xmlns:a16="http://schemas.microsoft.com/office/drawing/2014/main" id="{B5E79692-1D86-4888-802D-317B5BDA6BCF}"/>
                </a:ext>
              </a:extLst>
            </p:cNvPr>
            <p:cNvSpPr/>
            <p:nvPr/>
          </p:nvSpPr>
          <p:spPr>
            <a:xfrm>
              <a:off x="2644353" y="4217553"/>
              <a:ext cx="6171976" cy="356460"/>
            </a:xfrm>
            <a:prstGeom prst="rightArrow">
              <a:avLst/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lèche : droite 17">
              <a:extLst>
                <a:ext uri="{FF2B5EF4-FFF2-40B4-BE49-F238E27FC236}">
                  <a16:creationId xmlns:a16="http://schemas.microsoft.com/office/drawing/2014/main" id="{899FFB12-D95F-4468-80C4-59F7F180F135}"/>
                </a:ext>
              </a:extLst>
            </p:cNvPr>
            <p:cNvSpPr/>
            <p:nvPr/>
          </p:nvSpPr>
          <p:spPr>
            <a:xfrm>
              <a:off x="2644353" y="1139247"/>
              <a:ext cx="6171976" cy="3564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à coins arrondis 19">
              <a:extLst>
                <a:ext uri="{FF2B5EF4-FFF2-40B4-BE49-F238E27FC236}">
                  <a16:creationId xmlns:a16="http://schemas.microsoft.com/office/drawing/2014/main" id="{B1A7C29F-C046-4108-9341-4F5A1726202A}"/>
                </a:ext>
              </a:extLst>
            </p:cNvPr>
            <p:cNvSpPr/>
            <p:nvPr/>
          </p:nvSpPr>
          <p:spPr>
            <a:xfrm>
              <a:off x="3129640" y="1009354"/>
              <a:ext cx="2428255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dont le numéro de téléphone mobile sécurisé n’a pas été mis à jour depuis 1 an ou plus</a:t>
              </a:r>
            </a:p>
          </p:txBody>
        </p:sp>
        <p:sp>
          <p:nvSpPr>
            <p:cNvPr id="23" name="Rectangle à coins arrondis 21">
              <a:extLst>
                <a:ext uri="{FF2B5EF4-FFF2-40B4-BE49-F238E27FC236}">
                  <a16:creationId xmlns:a16="http://schemas.microsoft.com/office/drawing/2014/main" id="{F2A96EA6-FB0E-495C-BE1A-BB6FF18DE06D}"/>
                </a:ext>
              </a:extLst>
            </p:cNvPr>
            <p:cNvSpPr/>
            <p:nvPr/>
          </p:nvSpPr>
          <p:spPr>
            <a:xfrm>
              <a:off x="3153450" y="4005602"/>
              <a:ext cx="2404445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nouveaux clients </a:t>
              </a:r>
            </a:p>
          </p:txBody>
        </p:sp>
        <p:sp>
          <p:nvSpPr>
            <p:cNvPr id="26" name="Rectangle à coins arrondis 24">
              <a:extLst>
                <a:ext uri="{FF2B5EF4-FFF2-40B4-BE49-F238E27FC236}">
                  <a16:creationId xmlns:a16="http://schemas.microsoft.com/office/drawing/2014/main" id="{CED0F9BE-3354-4F36-8162-883CA11E1B07}"/>
                </a:ext>
              </a:extLst>
            </p:cNvPr>
            <p:cNvSpPr/>
            <p:nvPr/>
          </p:nvSpPr>
          <p:spPr>
            <a:xfrm>
              <a:off x="6056679" y="3989463"/>
              <a:ext cx="2404445" cy="65114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Une fois à la première connexion</a:t>
              </a:r>
            </a:p>
          </p:txBody>
        </p:sp>
        <p:sp>
          <p:nvSpPr>
            <p:cNvPr id="27" name="Rectangle à coins arrondis 26">
              <a:extLst>
                <a:ext uri="{FF2B5EF4-FFF2-40B4-BE49-F238E27FC236}">
                  <a16:creationId xmlns:a16="http://schemas.microsoft.com/office/drawing/2014/main" id="{5D814C80-439C-486F-9F38-C7270106D6F5}"/>
                </a:ext>
              </a:extLst>
            </p:cNvPr>
            <p:cNvSpPr/>
            <p:nvPr/>
          </p:nvSpPr>
          <p:spPr>
            <a:xfrm>
              <a:off x="6058066" y="982026"/>
              <a:ext cx="2410373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après authentification </a:t>
              </a:r>
            </a:p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l’espace client </a:t>
              </a:r>
              <a:b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(pas de possibilité de fermer l’interstitiel)</a:t>
              </a:r>
            </a:p>
          </p:txBody>
        </p:sp>
        <p:sp>
          <p:nvSpPr>
            <p:cNvPr id="29" name="Rectangle à coins arrondis 28">
              <a:extLst>
                <a:ext uri="{FF2B5EF4-FFF2-40B4-BE49-F238E27FC236}">
                  <a16:creationId xmlns:a16="http://schemas.microsoft.com/office/drawing/2014/main" id="{2A5ADECD-F9C5-4079-B0E7-7C49A1A3DABB}"/>
                </a:ext>
              </a:extLst>
            </p:cNvPr>
            <p:cNvSpPr/>
            <p:nvPr/>
          </p:nvSpPr>
          <p:spPr>
            <a:xfrm>
              <a:off x="368203" y="1007616"/>
              <a:ext cx="2276149" cy="642056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Confirmation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 de son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numéro téléphone </a:t>
              </a:r>
            </a:p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mobile sécurisé</a:t>
              </a:r>
            </a:p>
          </p:txBody>
        </p:sp>
        <p:sp>
          <p:nvSpPr>
            <p:cNvPr id="31" name="Rectangle à coins arrondis 30">
              <a:extLst>
                <a:ext uri="{FF2B5EF4-FFF2-40B4-BE49-F238E27FC236}">
                  <a16:creationId xmlns:a16="http://schemas.microsoft.com/office/drawing/2014/main" id="{82979390-F7B0-4A3E-8423-DD94578F9FF5}"/>
                </a:ext>
              </a:extLst>
            </p:cNvPr>
            <p:cNvSpPr/>
            <p:nvPr/>
          </p:nvSpPr>
          <p:spPr>
            <a:xfrm>
              <a:off x="368204" y="1755579"/>
              <a:ext cx="2276149" cy="642057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Confirmation 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de son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 adresse e-mail</a:t>
              </a:r>
            </a:p>
          </p:txBody>
        </p:sp>
        <p:sp>
          <p:nvSpPr>
            <p:cNvPr id="38" name="Rectangle à coins arrondis 18">
              <a:extLst>
                <a:ext uri="{FF2B5EF4-FFF2-40B4-BE49-F238E27FC236}">
                  <a16:creationId xmlns:a16="http://schemas.microsoft.com/office/drawing/2014/main" id="{8F044D96-A787-4181-B95E-CEC34450A5BA}"/>
                </a:ext>
              </a:extLst>
            </p:cNvPr>
            <p:cNvSpPr/>
            <p:nvPr/>
          </p:nvSpPr>
          <p:spPr>
            <a:xfrm>
              <a:off x="3134731" y="1755578"/>
              <a:ext cx="2404447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dont l’adresse e-mail privée n’a pas été mise à jour depuis 1 an ou plus</a:t>
              </a:r>
            </a:p>
          </p:txBody>
        </p:sp>
        <p:sp>
          <p:nvSpPr>
            <p:cNvPr id="39" name="Rectangle à coins arrondis 23">
              <a:extLst>
                <a:ext uri="{FF2B5EF4-FFF2-40B4-BE49-F238E27FC236}">
                  <a16:creationId xmlns:a16="http://schemas.microsoft.com/office/drawing/2014/main" id="{D56CFF62-8F4C-4B38-8894-99619B640938}"/>
                </a:ext>
              </a:extLst>
            </p:cNvPr>
            <p:cNvSpPr/>
            <p:nvPr/>
          </p:nvSpPr>
          <p:spPr>
            <a:xfrm>
              <a:off x="6058066" y="1738676"/>
              <a:ext cx="2428697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après authentification </a:t>
              </a:r>
            </a:p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l’espace client </a:t>
              </a:r>
              <a:b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(pas de possibilité de fermer l’interstitiel)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DDDA2E42-F7C1-40E8-AE44-CC65B710D444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5</a:t>
              </a:r>
              <a:endParaRPr lang="fr-FR"/>
            </a:p>
          </p:txBody>
        </p:sp>
        <p:sp>
          <p:nvSpPr>
            <p:cNvPr id="42" name="Étoile : 8 branches 41">
              <a:extLst>
                <a:ext uri="{FF2B5EF4-FFF2-40B4-BE49-F238E27FC236}">
                  <a16:creationId xmlns:a16="http://schemas.microsoft.com/office/drawing/2014/main" id="{E18888FA-618E-4790-A571-404C9C5FC5E9}"/>
                </a:ext>
              </a:extLst>
            </p:cNvPr>
            <p:cNvSpPr/>
            <p:nvPr/>
          </p:nvSpPr>
          <p:spPr>
            <a:xfrm>
              <a:off x="250295" y="902499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F9DC3E0-C6A9-4168-A8BC-B9556266BD84}"/>
                </a:ext>
              </a:extLst>
            </p:cNvPr>
            <p:cNvSpPr/>
            <p:nvPr/>
          </p:nvSpPr>
          <p:spPr>
            <a:xfrm>
              <a:off x="845883" y="483518"/>
              <a:ext cx="5746937" cy="2616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50" i="1">
                  <a:solidFill>
                    <a:srgbClr val="767171"/>
                  </a:solidFill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Pour voir les écrans des interstitiels, se référer à l’annexe</a:t>
              </a:r>
              <a:endParaRPr lang="fr-FR" sz="1050" i="1">
                <a:solidFill>
                  <a:srgbClr val="767171"/>
                </a:solidFill>
              </a:endParaRPr>
            </a:p>
          </p:txBody>
        </p:sp>
        <p:pic>
          <p:nvPicPr>
            <p:cNvPr id="35" name="Graphique 34" descr="Informations">
              <a:extLst>
                <a:ext uri="{FF2B5EF4-FFF2-40B4-BE49-F238E27FC236}">
                  <a16:creationId xmlns:a16="http://schemas.microsoft.com/office/drawing/2014/main" id="{69642E3C-B7C8-44E8-A972-E4B108036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9216" y="483595"/>
              <a:ext cx="261455" cy="261455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691B276-14D2-479A-94A1-97BB9AD2B648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64C5451-604B-4A35-A73C-DD4EB77CF193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7065686-FEE0-4784-80BF-BD95A0E1F300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interstitiels* présentés au mois de juillet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8C4948CA-8871-4A69-BADE-60624747C663}"/>
                </a:ext>
              </a:extLst>
            </p:cNvPr>
            <p:cNvSpPr txBox="1"/>
            <p:nvPr/>
          </p:nvSpPr>
          <p:spPr>
            <a:xfrm>
              <a:off x="7660108" y="47766"/>
              <a:ext cx="2139257" cy="274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900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Interstitiels réglementaires</a:t>
              </a:r>
            </a:p>
          </p:txBody>
        </p:sp>
        <p:sp>
          <p:nvSpPr>
            <p:cNvPr id="50" name="Étoile : 8 branches 49">
              <a:extLst>
                <a:ext uri="{FF2B5EF4-FFF2-40B4-BE49-F238E27FC236}">
                  <a16:creationId xmlns:a16="http://schemas.microsoft.com/office/drawing/2014/main" id="{44862A89-5515-4394-95CE-F78C12C3E868}"/>
                </a:ext>
              </a:extLst>
            </p:cNvPr>
            <p:cNvSpPr/>
            <p:nvPr/>
          </p:nvSpPr>
          <p:spPr>
            <a:xfrm>
              <a:off x="7432931" y="62374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3F7BEB93-C2CC-4D57-92FE-18359785D583}"/>
                </a:ext>
              </a:extLst>
            </p:cNvPr>
            <p:cNvSpPr txBox="1"/>
            <p:nvPr/>
          </p:nvSpPr>
          <p:spPr>
            <a:xfrm>
              <a:off x="3836835" y="705027"/>
              <a:ext cx="9492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200" b="1">
                  <a:solidFill>
                    <a:srgbClr val="D80027"/>
                  </a:solidFill>
                </a:rPr>
                <a:t>Pour qui ?</a:t>
              </a:r>
              <a:endParaRPr lang="fr-FR" sz="1200" b="1">
                <a:solidFill>
                  <a:srgbClr val="D80027"/>
                </a:solidFill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172F061-105B-424C-BEF8-FA010EC18163}"/>
                </a:ext>
              </a:extLst>
            </p:cNvPr>
            <p:cNvSpPr txBox="1"/>
            <p:nvPr/>
          </p:nvSpPr>
          <p:spPr>
            <a:xfrm>
              <a:off x="6668441" y="705113"/>
              <a:ext cx="10999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200" b="1">
                  <a:solidFill>
                    <a:srgbClr val="D80027"/>
                  </a:solidFill>
                </a:rPr>
                <a:t>Fréquence ?</a:t>
              </a:r>
              <a:endParaRPr lang="fr-FR" sz="1200" b="1">
                <a:solidFill>
                  <a:srgbClr val="D80027"/>
                </a:solidFill>
              </a:endParaRPr>
            </a:p>
          </p:txBody>
        </p:sp>
        <p:sp>
          <p:nvSpPr>
            <p:cNvPr id="33" name="Étoile : 8 branches 32">
              <a:extLst>
                <a:ext uri="{FF2B5EF4-FFF2-40B4-BE49-F238E27FC236}">
                  <a16:creationId xmlns:a16="http://schemas.microsoft.com/office/drawing/2014/main" id="{256A9E77-4B99-4BE9-8682-CDBCA2188AF2}"/>
                </a:ext>
              </a:extLst>
            </p:cNvPr>
            <p:cNvSpPr/>
            <p:nvPr/>
          </p:nvSpPr>
          <p:spPr>
            <a:xfrm>
              <a:off x="246930" y="1647803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43" name="Flèche : droite 42">
              <a:extLst>
                <a:ext uri="{FF2B5EF4-FFF2-40B4-BE49-F238E27FC236}">
                  <a16:creationId xmlns:a16="http://schemas.microsoft.com/office/drawing/2014/main" id="{60D482DC-B76C-4271-9CBE-89D329C8C202}"/>
                </a:ext>
              </a:extLst>
            </p:cNvPr>
            <p:cNvSpPr/>
            <p:nvPr/>
          </p:nvSpPr>
          <p:spPr>
            <a:xfrm>
              <a:off x="2644353" y="2653991"/>
              <a:ext cx="6171976" cy="356460"/>
            </a:xfrm>
            <a:prstGeom prst="rightArrow">
              <a:avLst/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Rectangle à coins arrondis 21">
              <a:extLst>
                <a:ext uri="{FF2B5EF4-FFF2-40B4-BE49-F238E27FC236}">
                  <a16:creationId xmlns:a16="http://schemas.microsoft.com/office/drawing/2014/main" id="{A4B3BF86-7003-4B53-91C0-E90DD741BFD2}"/>
                </a:ext>
              </a:extLst>
            </p:cNvPr>
            <p:cNvSpPr/>
            <p:nvPr/>
          </p:nvSpPr>
          <p:spPr>
            <a:xfrm>
              <a:off x="3145008" y="2494232"/>
              <a:ext cx="2404445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n’ayant pas déjà renseigné une adresse e-mail privée / professionnelle</a:t>
              </a:r>
            </a:p>
          </p:txBody>
        </p:sp>
        <p:sp>
          <p:nvSpPr>
            <p:cNvPr id="45" name="Rectangle à coins arrondis 24">
              <a:extLst>
                <a:ext uri="{FF2B5EF4-FFF2-40B4-BE49-F238E27FC236}">
                  <a16:creationId xmlns:a16="http://schemas.microsoft.com/office/drawing/2014/main" id="{7C051362-7E51-4603-98F2-211234B92982}"/>
                </a:ext>
              </a:extLst>
            </p:cNvPr>
            <p:cNvSpPr/>
            <p:nvPr/>
          </p:nvSpPr>
          <p:spPr>
            <a:xfrm>
              <a:off x="6058066" y="2487332"/>
              <a:ext cx="2404445" cy="65114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à 5 fois par mois</a:t>
              </a:r>
            </a:p>
          </p:txBody>
        </p:sp>
        <p:sp>
          <p:nvSpPr>
            <p:cNvPr id="46" name="Rectangle à coins arrondis 29">
              <a:extLst>
                <a:ext uri="{FF2B5EF4-FFF2-40B4-BE49-F238E27FC236}">
                  <a16:creationId xmlns:a16="http://schemas.microsoft.com/office/drawing/2014/main" id="{124595D6-3959-44E0-93CB-9360B36906C2}"/>
                </a:ext>
              </a:extLst>
            </p:cNvPr>
            <p:cNvSpPr/>
            <p:nvPr/>
          </p:nvSpPr>
          <p:spPr>
            <a:xfrm>
              <a:off x="363759" y="2512568"/>
              <a:ext cx="2276149" cy="648178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Renseignement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 de son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adresse e-mail</a:t>
              </a:r>
            </a:p>
          </p:txBody>
        </p:sp>
        <p:sp>
          <p:nvSpPr>
            <p:cNvPr id="47" name="Étoile : 8 branches 46">
              <a:extLst>
                <a:ext uri="{FF2B5EF4-FFF2-40B4-BE49-F238E27FC236}">
                  <a16:creationId xmlns:a16="http://schemas.microsoft.com/office/drawing/2014/main" id="{3AF666C0-2076-430B-BFB8-D9EF54CC1FD0}"/>
                </a:ext>
              </a:extLst>
            </p:cNvPr>
            <p:cNvSpPr/>
            <p:nvPr/>
          </p:nvSpPr>
          <p:spPr>
            <a:xfrm>
              <a:off x="246930" y="2427049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48" name="Rectangle à coins arrondis 21">
              <a:extLst>
                <a:ext uri="{FF2B5EF4-FFF2-40B4-BE49-F238E27FC236}">
                  <a16:creationId xmlns:a16="http://schemas.microsoft.com/office/drawing/2014/main" id="{D93A82E9-F436-4CCF-956F-7006C7238BF4}"/>
                </a:ext>
              </a:extLst>
            </p:cNvPr>
            <p:cNvSpPr/>
            <p:nvPr/>
          </p:nvSpPr>
          <p:spPr>
            <a:xfrm>
              <a:off x="3153450" y="3255549"/>
              <a:ext cx="2404445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dont certaines informations du dossier réglementaire sont trop anciennes</a:t>
              </a:r>
            </a:p>
          </p:txBody>
        </p:sp>
        <p:sp>
          <p:nvSpPr>
            <p:cNvPr id="51" name="Rectangle à coins arrondis 21">
              <a:extLst>
                <a:ext uri="{FF2B5EF4-FFF2-40B4-BE49-F238E27FC236}">
                  <a16:creationId xmlns:a16="http://schemas.microsoft.com/office/drawing/2014/main" id="{5AEC9340-2406-4BDE-9B51-2E50F421EDAD}"/>
                </a:ext>
              </a:extLst>
            </p:cNvPr>
            <p:cNvSpPr/>
            <p:nvPr/>
          </p:nvSpPr>
          <p:spPr>
            <a:xfrm>
              <a:off x="6058066" y="3239947"/>
              <a:ext cx="2404445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après authentification </a:t>
              </a:r>
            </a:p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l’espace client </a:t>
              </a:r>
              <a:b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(pas de possibilité de fermer l’interstitiel)</a:t>
              </a:r>
            </a:p>
          </p:txBody>
        </p:sp>
        <p:sp>
          <p:nvSpPr>
            <p:cNvPr id="28" name="Rectangle à coins arrondis 29">
              <a:extLst>
                <a:ext uri="{FF2B5EF4-FFF2-40B4-BE49-F238E27FC236}">
                  <a16:creationId xmlns:a16="http://schemas.microsoft.com/office/drawing/2014/main" id="{F098FEC8-010A-442F-8AFE-9FB4179EC70E}"/>
                </a:ext>
              </a:extLst>
            </p:cNvPr>
            <p:cNvSpPr/>
            <p:nvPr/>
          </p:nvSpPr>
          <p:spPr>
            <a:xfrm>
              <a:off x="363759" y="3275290"/>
              <a:ext cx="2276149" cy="660180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Revue de connaissance client                           </a:t>
              </a:r>
            </a:p>
          </p:txBody>
        </p:sp>
        <p:sp>
          <p:nvSpPr>
            <p:cNvPr id="52" name="Étoile : 8 branches 51">
              <a:extLst>
                <a:ext uri="{FF2B5EF4-FFF2-40B4-BE49-F238E27FC236}">
                  <a16:creationId xmlns:a16="http://schemas.microsoft.com/office/drawing/2014/main" id="{3EE57F91-6874-4103-9C9A-B5DF308A4911}"/>
                </a:ext>
              </a:extLst>
            </p:cNvPr>
            <p:cNvSpPr/>
            <p:nvPr/>
          </p:nvSpPr>
          <p:spPr>
            <a:xfrm>
              <a:off x="252395" y="3232783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30" name="Rectangle à coins arrondis 29">
              <a:extLst>
                <a:ext uri="{FF2B5EF4-FFF2-40B4-BE49-F238E27FC236}">
                  <a16:creationId xmlns:a16="http://schemas.microsoft.com/office/drawing/2014/main" id="{4FAE6975-8074-447A-BDF4-C7BA6204C8D6}"/>
                </a:ext>
              </a:extLst>
            </p:cNvPr>
            <p:cNvSpPr/>
            <p:nvPr/>
          </p:nvSpPr>
          <p:spPr>
            <a:xfrm>
              <a:off x="378517" y="4066700"/>
              <a:ext cx="2276149" cy="648178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Interstitiel présentant les </a:t>
              </a:r>
              <a:br>
                <a:rPr lang="fr-FR" sz="850">
                  <a:solidFill>
                    <a:srgbClr val="FF0101"/>
                  </a:solidFill>
                  <a:latin typeface="Arial" panose="020B0604020202020204"/>
                </a:rPr>
              </a:b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fonctionnalités de l’appli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FDE9E124-29E5-459B-82A3-09B4971155D7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9472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19880A5-16F0-42CA-8E72-32F1B0897616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E605579-F0F3-48BD-B726-751E20A1CB2D}"/>
                </a:ext>
              </a:extLst>
            </p:cNvPr>
            <p:cNvSpPr/>
            <p:nvPr/>
          </p:nvSpPr>
          <p:spPr>
            <a:xfrm>
              <a:off x="262029" y="1447515"/>
              <a:ext cx="3956785" cy="2974896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fr-FR" sz="900" b="1">
                <a:solidFill>
                  <a:schemeClr val="bg1">
                    <a:lumMod val="50000"/>
                  </a:schemeClr>
                </a:solidFill>
                <a:latin typeface="Arial" panose="020B0604020202020204"/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9699FA8D-5D21-484E-B68E-2922D68DA391}"/>
                </a:ext>
              </a:extLst>
            </p:cNvPr>
            <p:cNvSpPr txBox="1"/>
            <p:nvPr/>
          </p:nvSpPr>
          <p:spPr>
            <a:xfrm>
              <a:off x="271023" y="1527474"/>
              <a:ext cx="39477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>
                  <a:solidFill>
                    <a:srgbClr val="FF0000"/>
                  </a:solidFill>
                  <a:ea typeface="+mn-ea"/>
                  <a:cs typeface="+mn-cs"/>
                </a:rPr>
                <a:t>Nouvelles fonctionnalités phares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E0C4450C-7F8D-4325-8C83-36ED54B5F7FA}"/>
                </a:ext>
              </a:extLst>
            </p:cNvPr>
            <p:cNvSpPr txBox="1"/>
            <p:nvPr/>
          </p:nvSpPr>
          <p:spPr>
            <a:xfrm>
              <a:off x="4598969" y="1754311"/>
              <a:ext cx="4430386" cy="274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+mj-lt"/>
                <a:buAutoNum type="arabicPeriod" startAt="4"/>
              </a:pPr>
              <a:endParaRPr lang="fr-FR" sz="900">
                <a:solidFill>
                  <a:srgbClr val="767171"/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C0A5B4B0-0124-47D9-AF8F-E583F52F60F4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6</a:t>
              </a:r>
              <a:endParaRPr lang="fr-FR"/>
            </a:p>
          </p:txBody>
        </p:sp>
        <p:sp>
          <p:nvSpPr>
            <p:cNvPr id="43" name="Étoile : 5 branches 42">
              <a:extLst>
                <a:ext uri="{FF2B5EF4-FFF2-40B4-BE49-F238E27FC236}">
                  <a16:creationId xmlns:a16="http://schemas.microsoft.com/office/drawing/2014/main" id="{A92177D4-DB43-4B7E-A640-2F620F89229E}"/>
                </a:ext>
              </a:extLst>
            </p:cNvPr>
            <p:cNvSpPr/>
            <p:nvPr/>
          </p:nvSpPr>
          <p:spPr>
            <a:xfrm>
              <a:off x="3516873" y="1564943"/>
              <a:ext cx="190155" cy="19015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50CDCE2-135F-4341-946D-CEE242551828}"/>
                </a:ext>
              </a:extLst>
            </p:cNvPr>
            <p:cNvSpPr/>
            <p:nvPr/>
          </p:nvSpPr>
          <p:spPr>
            <a:xfrm>
              <a:off x="4318549" y="1447514"/>
              <a:ext cx="4673098" cy="2974897"/>
            </a:xfrm>
            <a:prstGeom prst="roundRect">
              <a:avLst/>
            </a:prstGeom>
            <a:noFill/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fr-FR" sz="1000" b="1">
                <a:solidFill>
                  <a:schemeClr val="tx1"/>
                </a:solidFill>
                <a:latin typeface="Arial" panose="020B0604020202020204"/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2E582CA-F61B-4C9C-826F-E4FE96C11FA0}"/>
                </a:ext>
              </a:extLst>
            </p:cNvPr>
            <p:cNvSpPr txBox="1"/>
            <p:nvPr/>
          </p:nvSpPr>
          <p:spPr>
            <a:xfrm>
              <a:off x="4356258" y="1515172"/>
              <a:ext cx="45870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>
                  <a:solidFill>
                    <a:srgbClr val="767171"/>
                  </a:solidFill>
                  <a:ea typeface="+mn-ea"/>
                  <a:cs typeface="+mn-cs"/>
                </a:rPr>
                <a:t>Autres nouveautés 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BEA1096C-B1BE-412D-9995-FEB061ADEB4F}"/>
                </a:ext>
              </a:extLst>
            </p:cNvPr>
            <p:cNvSpPr txBox="1"/>
            <p:nvPr/>
          </p:nvSpPr>
          <p:spPr>
            <a:xfrm>
              <a:off x="262029" y="1828933"/>
              <a:ext cx="3956785" cy="131311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28600" indent="-228600">
                <a:lnSpc>
                  <a:spcPct val="150000"/>
                </a:lnSpc>
                <a:buFontTx/>
                <a:buAutoNum type="arabicPeriod"/>
              </a:pPr>
              <a:r>
                <a:rPr lang="fr-FR" sz="900">
                  <a:solidFill>
                    <a:srgbClr val="FF0000"/>
                  </a:solidFill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Connexion &amp; sécurité : parcours de connexion avec Sécur’Pass </a:t>
              </a:r>
              <a:br>
                <a:rPr lang="fr-FR" sz="900">
                  <a:solidFill>
                    <a:srgbClr val="E31D1A"/>
                  </a:solidFill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</a:br>
              <a:r>
                <a:rPr lang="fr-FR" sz="900">
                  <a:solidFill>
                    <a:srgbClr val="FF0000"/>
                  </a:solidFill>
                  <a:highlight>
                    <a:srgbClr val="FFFF00"/>
                  </a:highlight>
                  <a:sym typeface="Wingdings" panose="05000000000000000000" pitchFamily="2" charset="2"/>
                </a:rPr>
                <a:t> </a:t>
              </a:r>
              <a:r>
                <a:rPr lang="fr-FR" sz="900" b="1" i="1">
                  <a:solidFill>
                    <a:srgbClr val="FF0000"/>
                  </a:solidFill>
                  <a:highlight>
                    <a:srgbClr val="FFFF00"/>
                  </a:highlight>
                  <a:sym typeface="Wingdings" panose="05000000000000000000" pitchFamily="2" charset="2"/>
                </a:rPr>
                <a:t>Déployé en juin  </a:t>
              </a:r>
            </a:p>
            <a:p>
              <a:pPr marL="228600" indent="-228600">
                <a:lnSpc>
                  <a:spcPct val="150000"/>
                </a:lnSpc>
                <a:buFontTx/>
                <a:buAutoNum type="arabicPeriod"/>
              </a:pPr>
              <a:r>
                <a:rPr lang="fr-FR" sz="900">
                  <a:solidFill>
                    <a:srgbClr val="FF0000"/>
                  </a:solidFill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Profil : valorisation du service e-Documents (e-Documents pour tous)</a:t>
              </a:r>
              <a:br>
                <a:rPr lang="fr-FR" sz="900">
                  <a:solidFill>
                    <a:srgbClr val="FF0000"/>
                  </a:solidFill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</a:br>
              <a:r>
                <a:rPr lang="fr-FR" sz="900" b="1">
                  <a:solidFill>
                    <a:srgbClr val="FF0000"/>
                  </a:solidFill>
                  <a:highlight>
                    <a:srgbClr val="FFFF00"/>
                  </a:highlight>
                  <a:sym typeface="Wingdings" panose="05000000000000000000" pitchFamily="2" charset="2"/>
                </a:rPr>
                <a:t> Déployé en juin</a:t>
              </a:r>
            </a:p>
            <a:p>
              <a:pPr marL="228600" indent="-228600">
                <a:lnSpc>
                  <a:spcPct val="150000"/>
                </a:lnSpc>
                <a:buFontTx/>
                <a:buAutoNum type="arabicPeriod"/>
              </a:pPr>
              <a:r>
                <a:rPr lang="fr-FR" sz="900">
                  <a:solidFill>
                    <a:srgbClr val="FF0000"/>
                  </a:solidFill>
                  <a:hlinkClick r:id="rId5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Moyens de paiement : amélioration du parcours « personnaliser mon virement »</a:t>
              </a:r>
              <a:endParaRPr lang="fr-FR" sz="900">
                <a:solidFill>
                  <a:srgbClr val="FF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4D21EC1-289F-4435-BA91-827593F99BEB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1775D5E-F2A0-49D7-A4B7-EA9B2B24D405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73E02A9-ABF8-47A1-9B47-232A8EC894B8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 synthèse, que vont découvrir vos clients en juillet ?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40B132F-8AA5-40C2-9BDB-BBCA7CCAD5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D4637D32-514E-4123-9150-26A934FA39A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2"/>
              <a:ext cx="566561" cy="553999"/>
              <a:chOff x="7140815" y="1998113"/>
              <a:chExt cx="886861" cy="867196"/>
            </a:xfrm>
          </p:grpSpPr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A338DC8-360F-4F23-AE50-EEE981D15CF3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0" name="Forme libre : forme 441">
                <a:extLst>
                  <a:ext uri="{FF2B5EF4-FFF2-40B4-BE49-F238E27FC236}">
                    <a16:creationId xmlns:a16="http://schemas.microsoft.com/office/drawing/2014/main" id="{E2DD8CE1-D58C-4B0B-B5E4-A6E38CD3C1FE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41" name="Picture 2" descr="Huawei Logo PNG transparents - StickPNG">
              <a:extLst>
                <a:ext uri="{FF2B5EF4-FFF2-40B4-BE49-F238E27FC236}">
                  <a16:creationId xmlns:a16="http://schemas.microsoft.com/office/drawing/2014/main" id="{51235F8E-F9A2-438F-8BA5-7D8A6BDB6D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4A24450-1BED-43ED-A28B-21B07F29B579}"/>
                </a:ext>
              </a:extLst>
            </p:cNvPr>
            <p:cNvSpPr/>
            <p:nvPr/>
          </p:nvSpPr>
          <p:spPr>
            <a:xfrm>
              <a:off x="8061206" y="326366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>
                  <a:solidFill>
                    <a:srgbClr val="FF0000"/>
                  </a:solidFill>
                  <a:latin typeface="Montserrat"/>
                </a:rPr>
                <a:t>Juillet 2022</a:t>
              </a:r>
              <a:endParaRPr lang="fr-FR"/>
            </a:p>
            <a:p>
              <a:endParaRPr lang="fr-FR" sz="5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/>
                </a:rPr>
                <a:t>Juillet 2022</a:t>
              </a:r>
              <a:endParaRPr lang="fr-FR" sz="1000"/>
            </a:p>
            <a:p>
              <a:endParaRPr lang="fr-FR" sz="5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/>
                </a:rPr>
                <a:t>Juillet 2022</a:t>
              </a:r>
              <a:endParaRPr lang="fr-FR" sz="1000"/>
            </a:p>
          </p:txBody>
        </p:sp>
        <p:pic>
          <p:nvPicPr>
            <p:cNvPr id="45" name="Picture 6">
              <a:extLst>
                <a:ext uri="{FF2B5EF4-FFF2-40B4-BE49-F238E27FC236}">
                  <a16:creationId xmlns:a16="http://schemas.microsoft.com/office/drawing/2014/main" id="{F14AB67D-BC10-4D51-BB89-16D0F1B65C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8">
              <a:extLst>
                <a:ext uri="{FF2B5EF4-FFF2-40B4-BE49-F238E27FC236}">
                  <a16:creationId xmlns:a16="http://schemas.microsoft.com/office/drawing/2014/main" id="{C40A8CBA-5CAE-4D57-8924-5900E1F349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905B01DC-26F0-4695-871D-E5B2A2C96947}"/>
                </a:ext>
              </a:extLst>
            </p:cNvPr>
            <p:cNvSpPr txBox="1"/>
            <p:nvPr/>
          </p:nvSpPr>
          <p:spPr>
            <a:xfrm>
              <a:off x="4379479" y="1754311"/>
              <a:ext cx="4701258" cy="2351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+mj-lt"/>
                <a:buAutoNum type="arabicPeriod" startAt="4"/>
              </a:pPr>
              <a:r>
                <a:rPr lang="fr-FR" sz="900">
                  <a:solidFill>
                    <a:srgbClr val="767171"/>
                  </a:solidFill>
                  <a:hlinkClick r:id="rId10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Connexion &amp; sécurité : modification du message de l’encart fraude présenté lors d’un paiement en ligne avec Sécur’Pass</a:t>
              </a:r>
              <a:endParaRPr lang="fr-FR" sz="900">
                <a:solidFill>
                  <a:srgbClr val="767171"/>
                </a:solidFill>
              </a:endParaRP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 startAt="4"/>
              </a:pPr>
              <a:r>
                <a:rPr lang="fr-FR" sz="900" u="sng">
                  <a:solidFill>
                    <a:srgbClr val="767171"/>
                  </a:solidFill>
                </a:rPr>
                <a:t>Comptes : </a:t>
              </a:r>
              <a:br>
                <a:rPr lang="fr-FR" sz="900">
                  <a:solidFill>
                    <a:srgbClr val="767171"/>
                  </a:solidFill>
                  <a:hlinkClick r:id="rId11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</a:br>
              <a:r>
                <a:rPr lang="fr-FR" sz="900">
                  <a:solidFill>
                    <a:srgbClr val="767171"/>
                  </a:solidFill>
                </a:rPr>
                <a:t>- </a:t>
              </a:r>
              <a:r>
                <a:rPr lang="fr-FR" sz="900">
                  <a:solidFill>
                    <a:srgbClr val="767171"/>
                  </a:solidFill>
                  <a:hlinkClick r:id="rId11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Possibilité de rechercher des opérations effectuées avec sa carte à débit différé </a:t>
              </a:r>
              <a:br>
                <a:rPr lang="fr-FR" sz="900">
                  <a:solidFill>
                    <a:srgbClr val="767171"/>
                  </a:solidFill>
                </a:rPr>
              </a:br>
              <a:r>
                <a:rPr lang="fr-FR" sz="900">
                  <a:solidFill>
                    <a:srgbClr val="767171"/>
                  </a:solidFill>
                </a:rPr>
                <a:t>- </a:t>
              </a:r>
              <a:r>
                <a:rPr lang="fr-FR" sz="900">
                  <a:solidFill>
                    <a:srgbClr val="767171"/>
                  </a:solidFill>
                  <a:hlinkClick r:id="rId11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Ajout d’une pastille rouge lorsqu’un filtre (au moins) a été sélectionné</a:t>
              </a:r>
              <a:br>
                <a:rPr lang="fr-FR" sz="900">
                  <a:solidFill>
                    <a:srgbClr val="767171"/>
                  </a:solidFill>
                </a:rPr>
              </a:br>
              <a:r>
                <a:rPr lang="fr-FR" sz="900">
                  <a:solidFill>
                    <a:srgbClr val="767171"/>
                  </a:solidFill>
                </a:rPr>
                <a:t>- </a:t>
              </a:r>
              <a:r>
                <a:rPr lang="fr-FR" sz="900">
                  <a:solidFill>
                    <a:srgbClr val="767171"/>
                  </a:solidFill>
                  <a:hlinkClick r:id="rId11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Consultation de son solde rapide sur sa montre connectée Android</a:t>
              </a:r>
              <a:br>
                <a:rPr lang="fr-FR" sz="900">
                  <a:solidFill>
                    <a:srgbClr val="767171"/>
                  </a:solidFill>
                  <a:hlinkClick r:id="rId11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</a:br>
              <a:r>
                <a:rPr lang="fr-FR" sz="900">
                  <a:solidFill>
                    <a:srgbClr val="767171"/>
                  </a:solidFill>
                </a:rPr>
                <a:t>- </a:t>
              </a:r>
              <a:r>
                <a:rPr lang="fr-FR" sz="900">
                  <a:solidFill>
                    <a:srgbClr val="767171"/>
                  </a:solidFill>
                  <a:hlinkClick r:id="rId12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Choix du tri de ses opérations par date d’achat ou par date comptable</a:t>
              </a:r>
              <a:br>
                <a:rPr lang="fr-FR" sz="900">
                  <a:solidFill>
                    <a:srgbClr val="767171"/>
                  </a:solidFill>
                  <a:hlinkClick r:id="rId12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</a:br>
              <a:r>
                <a:rPr lang="fr-FR" sz="900">
                  <a:solidFill>
                    <a:srgbClr val="767171"/>
                  </a:solidFill>
                </a:rPr>
                <a:t>- </a:t>
              </a:r>
              <a:r>
                <a:rPr lang="fr-FR" sz="900">
                  <a:solidFill>
                    <a:srgbClr val="767171"/>
                  </a:solidFill>
                  <a:hlinkClick r:id="rId12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Choix de l’ordre d’affichage des onglets de la synthèse des comptes</a:t>
              </a:r>
              <a:endParaRPr lang="fr-FR" sz="900">
                <a:solidFill>
                  <a:srgbClr val="767171"/>
                </a:solidFill>
              </a:endParaRP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 startAt="4"/>
              </a:pPr>
              <a:r>
                <a:rPr lang="fr-FR" sz="900">
                  <a:solidFill>
                    <a:srgbClr val="767171"/>
                  </a:solidFill>
                  <a:hlinkClick r:id="rId1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Moyens de paiement : clarification du parcours Apple </a:t>
              </a:r>
              <a:r>
                <a:rPr lang="fr-FR" sz="900" err="1">
                  <a:solidFill>
                    <a:srgbClr val="767171"/>
                  </a:solidFill>
                  <a:hlinkClick r:id="rId1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Pay</a:t>
              </a:r>
              <a:endParaRPr lang="fr-FR" sz="900">
                <a:solidFill>
                  <a:srgbClr val="767171"/>
                </a:solidFill>
              </a:endParaRP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 startAt="4"/>
              </a:pPr>
              <a:r>
                <a:rPr lang="fr-FR" sz="900">
                  <a:solidFill>
                    <a:srgbClr val="767171"/>
                  </a:solidFill>
                  <a:hlinkClick r:id="rId1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Satisfaction client : amélioration du parcours « signaler un bug » pour une résolution plus rapide de l’anomalie</a:t>
              </a:r>
              <a:endParaRPr lang="fr-FR" sz="900">
                <a:solidFill>
                  <a:srgbClr val="767171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71D8310C-330C-4032-A738-138CA59332BC}"/>
                </a:ext>
              </a:extLst>
            </p:cNvPr>
            <p:cNvSpPr txBox="1"/>
            <p:nvPr/>
          </p:nvSpPr>
          <p:spPr>
            <a:xfrm>
              <a:off x="110358" y="4910939"/>
              <a:ext cx="609493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*Il n’y a pas eu de support « Quoi de neuf dans l’application mobile ? » au mois de juin car peu de nouveautés ont été déployées.</a:t>
              </a:r>
              <a:endParaRPr lang="fr-FR" sz="100" i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7665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8E895F7-F1A3-4EBC-B3C5-7F8FB88A45C7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12A5672-79B1-423D-B865-DDA82554D8F3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7</a:t>
              </a:r>
              <a:endParaRPr lang="fr-FR"/>
            </a:p>
          </p:txBody>
        </p:sp>
        <p:sp>
          <p:nvSpPr>
            <p:cNvPr id="77" name="Étoile : 5 branches 76">
              <a:extLst>
                <a:ext uri="{FF2B5EF4-FFF2-40B4-BE49-F238E27FC236}">
                  <a16:creationId xmlns:a16="http://schemas.microsoft.com/office/drawing/2014/main" id="{C3E1F021-A9FA-4CF2-96CE-C19CDFCB9C1E}"/>
                </a:ext>
              </a:extLst>
            </p:cNvPr>
            <p:cNvSpPr/>
            <p:nvPr/>
          </p:nvSpPr>
          <p:spPr>
            <a:xfrm>
              <a:off x="5920965" y="283557"/>
              <a:ext cx="190155" cy="19015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43D78463-499E-4FC8-B061-B2EBB6D086EB}"/>
                </a:ext>
              </a:extLst>
            </p:cNvPr>
            <p:cNvSpPr txBox="1"/>
            <p:nvPr/>
          </p:nvSpPr>
          <p:spPr>
            <a:xfrm>
              <a:off x="323966" y="646429"/>
              <a:ext cx="6543185" cy="1247844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5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Votre client est </a:t>
              </a:r>
              <a:r>
                <a:rPr lang="fr-FR" b="1"/>
                <a:t>invité tous les 90 jours </a:t>
              </a:r>
              <a:r>
                <a:rPr lang="fr-FR"/>
                <a:t>à </a:t>
              </a:r>
              <a:r>
                <a:rPr lang="fr-FR" b="1"/>
                <a:t>confirmer son identité </a:t>
              </a:r>
              <a:r>
                <a:rPr lang="fr-FR"/>
                <a:t>lorsqu’il se connecte en saisissant un code à usage unique reçu par SMS (OTP SMS). </a:t>
              </a:r>
            </a:p>
            <a:p>
              <a:r>
                <a:rPr lang="fr-FR"/>
                <a:t>Dorénavant, il peut utiliser </a:t>
              </a:r>
              <a:r>
                <a:rPr lang="fr-FR" b="1"/>
                <a:t>Sécur’Pass</a:t>
              </a:r>
              <a:r>
                <a:rPr lang="fr-FR"/>
                <a:t> en remplacement de l’OTP SMS pour s’authentifier. Plus </a:t>
              </a:r>
              <a:r>
                <a:rPr lang="fr-FR" b="1"/>
                <a:t>fiable </a:t>
              </a:r>
              <a:r>
                <a:rPr lang="fr-FR"/>
                <a:t>et</a:t>
              </a:r>
              <a:r>
                <a:rPr lang="fr-FR" b="1"/>
                <a:t> </a:t>
              </a:r>
              <a:r>
                <a:rPr lang="fr-FR"/>
                <a:t>plus </a:t>
              </a:r>
              <a:r>
                <a:rPr lang="fr-FR" b="1"/>
                <a:t>pratique</a:t>
              </a:r>
              <a:r>
                <a:rPr lang="fr-FR"/>
                <a:t>, votre client n’a </a:t>
              </a:r>
              <a:r>
                <a:rPr lang="fr-FR" b="1"/>
                <a:t>qu’un seul code à 4 chiffres à retenir </a:t>
              </a:r>
              <a:r>
                <a:rPr lang="fr-FR"/>
                <a:t>et il peut </a:t>
              </a:r>
              <a:r>
                <a:rPr lang="fr-FR" b="1"/>
                <a:t>utiliser la reconnaissance biométrique.</a:t>
              </a:r>
            </a:p>
            <a:p>
              <a:r>
                <a:rPr lang="fr-FR"/>
                <a:t>S’il ne souhaite pas passer par Sécur’Pass, il a toujours la possibilité de recevoir un OTP SMS en cliquant sur « </a:t>
              </a:r>
              <a:r>
                <a:rPr lang="fr-FR" i="1"/>
                <a:t>Utiliser un autre moyen d’authentification </a:t>
              </a:r>
              <a:r>
                <a:rPr lang="fr-FR"/>
                <a:t>».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E5A55F6-FF0E-4CB7-917D-D3D8F827D3D7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C7973-09B7-4C81-AA9F-91355B5974B1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360A337-07D4-4D93-9828-4C7512BDF6CB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AutoNum type="arabicPeriod"/>
              </a:pPr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Connexion &amp; sécurité : Sécur’Pass à la connexion</a:t>
              </a:r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64333996-02A5-47E5-9991-E10F7E1847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F1C98DB9-E903-488E-8577-8D9B2F3EDBF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47" name="Ellipse 46">
                <a:extLst>
                  <a:ext uri="{FF2B5EF4-FFF2-40B4-BE49-F238E27FC236}">
                    <a16:creationId xmlns:a16="http://schemas.microsoft.com/office/drawing/2014/main" id="{6E0D6C97-E545-41B0-9925-58AA6D69FC78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8" name="Forme libre : forme 441">
                <a:extLst>
                  <a:ext uri="{FF2B5EF4-FFF2-40B4-BE49-F238E27FC236}">
                    <a16:creationId xmlns:a16="http://schemas.microsoft.com/office/drawing/2014/main" id="{E7F0CF46-231E-4970-856A-5351C4664A78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49" name="Picture 2" descr="Huawei Logo PNG transparents - StickPNG">
              <a:extLst>
                <a:ext uri="{FF2B5EF4-FFF2-40B4-BE49-F238E27FC236}">
                  <a16:creationId xmlns:a16="http://schemas.microsoft.com/office/drawing/2014/main" id="{84DE1B19-3F11-4FA1-AEC8-1850FC5BF7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1A51171-8E73-474C-9597-71E4C92D9524}"/>
                </a:ext>
              </a:extLst>
            </p:cNvPr>
            <p:cNvSpPr/>
            <p:nvPr/>
          </p:nvSpPr>
          <p:spPr>
            <a:xfrm>
              <a:off x="8061206" y="326366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>
                  <a:solidFill>
                    <a:srgbClr val="FF0000"/>
                  </a:solidFill>
                  <a:latin typeface="Montserrat"/>
                </a:rPr>
                <a:t>Juin 2022</a:t>
              </a:r>
              <a:endParaRPr lang="fr-FR"/>
            </a:p>
            <a:p>
              <a:endParaRPr lang="fr-FR" sz="5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/>
                </a:rPr>
                <a:t>Juin 2022</a:t>
              </a:r>
              <a:endParaRPr lang="fr-FR" sz="1000"/>
            </a:p>
            <a:p>
              <a:endParaRPr lang="fr-FR" sz="5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/>
                </a:rPr>
                <a:t>Juin 2022</a:t>
              </a:r>
              <a:endParaRPr lang="fr-FR" sz="1000"/>
            </a:p>
          </p:txBody>
        </p:sp>
        <p:pic>
          <p:nvPicPr>
            <p:cNvPr id="51" name="Picture 6">
              <a:extLst>
                <a:ext uri="{FF2B5EF4-FFF2-40B4-BE49-F238E27FC236}">
                  <a16:creationId xmlns:a16="http://schemas.microsoft.com/office/drawing/2014/main" id="{F6C24EEF-EA93-428D-93DD-66F0E2C467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8">
              <a:extLst>
                <a:ext uri="{FF2B5EF4-FFF2-40B4-BE49-F238E27FC236}">
                  <a16:creationId xmlns:a16="http://schemas.microsoft.com/office/drawing/2014/main" id="{5E7F6F95-BD26-420B-925E-3E5D031C9C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7C77B6BC-7BB4-46E8-92E0-DE80406D6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9331" y="2129261"/>
              <a:ext cx="1223784" cy="264719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6CF7A475-C512-49D9-9E62-2D3C38163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65742" y="2129261"/>
              <a:ext cx="1255189" cy="26704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97F14FF7-5453-4F5D-A9DE-E70B9F1BE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03900" y="2129261"/>
              <a:ext cx="1255189" cy="26704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BF3B87E6-0D2D-4C9F-87D1-47C2AC607D06}"/>
                </a:ext>
              </a:extLst>
            </p:cNvPr>
            <p:cNvSpPr/>
            <p:nvPr/>
          </p:nvSpPr>
          <p:spPr>
            <a:xfrm>
              <a:off x="3230400" y="3187558"/>
              <a:ext cx="53357" cy="505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9C22809-F572-404C-BD3E-B4D658317148}"/>
                </a:ext>
              </a:extLst>
            </p:cNvPr>
            <p:cNvSpPr/>
            <p:nvPr/>
          </p:nvSpPr>
          <p:spPr>
            <a:xfrm rot="20075874">
              <a:off x="3081652" y="2093706"/>
              <a:ext cx="475148" cy="1903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132FD9D1-E19B-4E78-879A-A7FC3F325EB4}"/>
                </a:ext>
              </a:extLst>
            </p:cNvPr>
            <p:cNvSpPr/>
            <p:nvPr/>
          </p:nvSpPr>
          <p:spPr>
            <a:xfrm>
              <a:off x="4666082" y="4395385"/>
              <a:ext cx="1178895" cy="3758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9B889B49-4850-4746-BCFF-612ADCAF9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642058" y="2130053"/>
              <a:ext cx="1226942" cy="26704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B3AD82F2-13A3-4456-8195-7606113D76C8}"/>
                </a:ext>
              </a:extLst>
            </p:cNvPr>
            <p:cNvSpPr/>
            <p:nvPr/>
          </p:nvSpPr>
          <p:spPr>
            <a:xfrm rot="20075874">
              <a:off x="4519467" y="2091501"/>
              <a:ext cx="475148" cy="1903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</a:p>
          </p:txBody>
        </p:sp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459D543C-F8E7-4121-BC45-F166BE10F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93949" y="2127792"/>
              <a:ext cx="1196815" cy="26591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813FF153-A90F-4AD6-8697-5B9857BF95AB}"/>
                </a:ext>
              </a:extLst>
            </p:cNvPr>
            <p:cNvSpPr/>
            <p:nvPr/>
          </p:nvSpPr>
          <p:spPr>
            <a:xfrm>
              <a:off x="359331" y="3131452"/>
              <a:ext cx="1223442" cy="180737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68" name="Picture 2" descr="Tap | Free Icon">
              <a:extLst>
                <a:ext uri="{FF2B5EF4-FFF2-40B4-BE49-F238E27FC236}">
                  <a16:creationId xmlns:a16="http://schemas.microsoft.com/office/drawing/2014/main" id="{54150BFF-D5C0-4105-813C-EB210126A4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1210491" y="3172646"/>
              <a:ext cx="296944" cy="29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Rectangle : coins arrondis 68">
              <a:extLst>
                <a:ext uri="{FF2B5EF4-FFF2-40B4-BE49-F238E27FC236}">
                  <a16:creationId xmlns:a16="http://schemas.microsoft.com/office/drawing/2014/main" id="{722D00D7-D8E9-411C-9B57-946B3B2579A1}"/>
                </a:ext>
              </a:extLst>
            </p:cNvPr>
            <p:cNvSpPr/>
            <p:nvPr/>
          </p:nvSpPr>
          <p:spPr>
            <a:xfrm>
              <a:off x="2008874" y="3497868"/>
              <a:ext cx="783437" cy="180737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1B91F468-3B2E-45F5-8F06-59250CA50FFF}"/>
                </a:ext>
              </a:extLst>
            </p:cNvPr>
            <p:cNvSpPr/>
            <p:nvPr/>
          </p:nvSpPr>
          <p:spPr>
            <a:xfrm>
              <a:off x="3203069" y="4106247"/>
              <a:ext cx="1255189" cy="215444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72" name="Picture 2" descr="Tap | Free Icon">
              <a:extLst>
                <a:ext uri="{FF2B5EF4-FFF2-40B4-BE49-F238E27FC236}">
                  <a16:creationId xmlns:a16="http://schemas.microsoft.com/office/drawing/2014/main" id="{C194A9FD-D78A-4224-8832-B1FD8E666C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4054230" y="4147441"/>
              <a:ext cx="296944" cy="29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" name="Rectangle : coins arrondis 79">
              <a:extLst>
                <a:ext uri="{FF2B5EF4-FFF2-40B4-BE49-F238E27FC236}">
                  <a16:creationId xmlns:a16="http://schemas.microsoft.com/office/drawing/2014/main" id="{3FE19967-8B97-45E4-BC9F-E81A4DDD41D3}"/>
                </a:ext>
              </a:extLst>
            </p:cNvPr>
            <p:cNvSpPr/>
            <p:nvPr/>
          </p:nvSpPr>
          <p:spPr>
            <a:xfrm>
              <a:off x="4859952" y="3634836"/>
              <a:ext cx="783437" cy="180737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8599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4E27AE0A-FD25-4CC3-AD3C-F56E9B240FBF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360A337-07D4-4D93-9828-4C7512BDF6CB}"/>
                </a:ext>
              </a:extLst>
            </p:cNvPr>
            <p:cNvSpPr/>
            <p:nvPr/>
          </p:nvSpPr>
          <p:spPr>
            <a:xfrm>
              <a:off x="573177" y="209584"/>
              <a:ext cx="9078101" cy="58477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2"/>
              </a:pPr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Profil : valorisation du service e-Documents (e-Documents </a:t>
              </a:r>
              <a:b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tous)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12A5672-79B1-423D-B865-DDA82554D8F3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8</a:t>
              </a:r>
              <a:endParaRPr lang="fr-FR"/>
            </a:p>
          </p:txBody>
        </p:sp>
        <p:sp>
          <p:nvSpPr>
            <p:cNvPr id="77" name="Étoile : 5 branches 76">
              <a:extLst>
                <a:ext uri="{FF2B5EF4-FFF2-40B4-BE49-F238E27FC236}">
                  <a16:creationId xmlns:a16="http://schemas.microsoft.com/office/drawing/2014/main" id="{C3E1F021-A9FA-4CF2-96CE-C19CDFCB9C1E}"/>
                </a:ext>
              </a:extLst>
            </p:cNvPr>
            <p:cNvSpPr/>
            <p:nvPr/>
          </p:nvSpPr>
          <p:spPr>
            <a:xfrm>
              <a:off x="2090975" y="525279"/>
              <a:ext cx="190155" cy="19015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43D78463-499E-4FC8-B061-B2EBB6D086EB}"/>
                </a:ext>
              </a:extLst>
            </p:cNvPr>
            <p:cNvSpPr txBox="1"/>
            <p:nvPr/>
          </p:nvSpPr>
          <p:spPr>
            <a:xfrm>
              <a:off x="323966" y="931309"/>
              <a:ext cx="6543185" cy="661363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5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Les clients </a:t>
              </a:r>
              <a:r>
                <a:rPr lang="fr-FR" b="1"/>
                <a:t>majeurs capables </a:t>
              </a:r>
              <a:r>
                <a:rPr lang="fr-FR"/>
                <a:t>qui n’ont pas le service peuvent désormais </a:t>
              </a:r>
              <a:r>
                <a:rPr lang="fr-FR" b="1"/>
                <a:t>visualiser la liste de leurs derniers documents</a:t>
              </a:r>
              <a:r>
                <a:rPr lang="fr-FR"/>
                <a:t>, ils découvrent ainsi </a:t>
              </a:r>
              <a:r>
                <a:rPr lang="fr-FR" b="1"/>
                <a:t>comment sont restitués leurs e-Documents</a:t>
              </a:r>
              <a:r>
                <a:rPr lang="fr-FR"/>
                <a:t>. </a:t>
              </a:r>
            </a:p>
            <a:p>
              <a:r>
                <a:rPr lang="fr-FR" b="1"/>
                <a:t>Lorsqu’ils cliquent sur l’un des documents</a:t>
              </a:r>
              <a:r>
                <a:rPr lang="fr-FR"/>
                <a:t>, ils sont renvoyés vers le </a:t>
              </a:r>
              <a:r>
                <a:rPr lang="fr-FR" b="1"/>
                <a:t>parcours d’activation du service e-Documents.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E5A55F6-FF0E-4CB7-917D-D3D8F827D3D7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C7973-09B7-4C81-AA9F-91355B5974B1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64333996-02A5-47E5-9991-E10F7E1847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F1C98DB9-E903-488E-8577-8D9B2F3EDBF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47" name="Ellipse 46">
                <a:extLst>
                  <a:ext uri="{FF2B5EF4-FFF2-40B4-BE49-F238E27FC236}">
                    <a16:creationId xmlns:a16="http://schemas.microsoft.com/office/drawing/2014/main" id="{6E0D6C97-E545-41B0-9925-58AA6D69FC78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8" name="Forme libre : forme 441">
                <a:extLst>
                  <a:ext uri="{FF2B5EF4-FFF2-40B4-BE49-F238E27FC236}">
                    <a16:creationId xmlns:a16="http://schemas.microsoft.com/office/drawing/2014/main" id="{E7F0CF46-231E-4970-856A-5351C4664A78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49" name="Picture 2" descr="Huawei Logo PNG transparents - StickPNG">
              <a:extLst>
                <a:ext uri="{FF2B5EF4-FFF2-40B4-BE49-F238E27FC236}">
                  <a16:creationId xmlns:a16="http://schemas.microsoft.com/office/drawing/2014/main" id="{84DE1B19-3F11-4FA1-AEC8-1850FC5BF7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1A51171-8E73-474C-9597-71E4C92D9524}"/>
                </a:ext>
              </a:extLst>
            </p:cNvPr>
            <p:cNvSpPr/>
            <p:nvPr/>
          </p:nvSpPr>
          <p:spPr>
            <a:xfrm>
              <a:off x="8061206" y="326366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>
                  <a:solidFill>
                    <a:srgbClr val="FF0000"/>
                  </a:solidFill>
                  <a:latin typeface="Montserrat"/>
                </a:rPr>
                <a:t>Juin 2022</a:t>
              </a:r>
              <a:endParaRPr lang="fr-FR"/>
            </a:p>
            <a:p>
              <a:endParaRPr lang="fr-FR" sz="5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/>
                </a:rPr>
                <a:t>Juin 2022</a:t>
              </a:r>
              <a:endParaRPr lang="fr-FR" sz="1000"/>
            </a:p>
            <a:p>
              <a:endParaRPr lang="fr-FR" sz="5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/>
                </a:rPr>
                <a:t>Juin 2022</a:t>
              </a:r>
              <a:endParaRPr lang="fr-FR" sz="1000"/>
            </a:p>
          </p:txBody>
        </p:sp>
        <p:pic>
          <p:nvPicPr>
            <p:cNvPr id="51" name="Picture 6">
              <a:extLst>
                <a:ext uri="{FF2B5EF4-FFF2-40B4-BE49-F238E27FC236}">
                  <a16:creationId xmlns:a16="http://schemas.microsoft.com/office/drawing/2014/main" id="{F6C24EEF-EA93-428D-93DD-66F0E2C467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8">
              <a:extLst>
                <a:ext uri="{FF2B5EF4-FFF2-40B4-BE49-F238E27FC236}">
                  <a16:creationId xmlns:a16="http://schemas.microsoft.com/office/drawing/2014/main" id="{5E7F6F95-BD26-420B-925E-3E5D031C9C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BF3B87E6-0D2D-4C9F-87D1-47C2AC607D06}"/>
                </a:ext>
              </a:extLst>
            </p:cNvPr>
            <p:cNvSpPr/>
            <p:nvPr/>
          </p:nvSpPr>
          <p:spPr>
            <a:xfrm>
              <a:off x="3230400" y="2901542"/>
              <a:ext cx="53357" cy="505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6" name="Picture 4">
              <a:extLst>
                <a:ext uri="{FF2B5EF4-FFF2-40B4-BE49-F238E27FC236}">
                  <a16:creationId xmlns:a16="http://schemas.microsoft.com/office/drawing/2014/main" id="{68F350A2-39DC-4A81-BF62-AD356A87BC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4" t="4753" r="9565" b="5751"/>
            <a:stretch/>
          </p:blipFill>
          <p:spPr bwMode="auto">
            <a:xfrm>
              <a:off x="3257078" y="1841775"/>
              <a:ext cx="1341600" cy="266315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76BC4C78-A212-40DF-81DE-9FE989380035}"/>
                </a:ext>
              </a:extLst>
            </p:cNvPr>
            <p:cNvGrpSpPr/>
            <p:nvPr/>
          </p:nvGrpSpPr>
          <p:grpSpPr>
            <a:xfrm>
              <a:off x="341768" y="1841776"/>
              <a:ext cx="1234468" cy="2663153"/>
              <a:chOff x="341768" y="2127792"/>
              <a:chExt cx="1234468" cy="2663153"/>
            </a:xfrm>
          </p:grpSpPr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F18D88C9-B2DD-4134-8B3E-BB81AEE7D8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6332" y="2127792"/>
                <a:ext cx="1229904" cy="2663153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67" name="Rectangle : coins arrondis 66">
                <a:extLst>
                  <a:ext uri="{FF2B5EF4-FFF2-40B4-BE49-F238E27FC236}">
                    <a16:creationId xmlns:a16="http://schemas.microsoft.com/office/drawing/2014/main" id="{813FF153-A90F-4AD6-8697-5B9857BF95AB}"/>
                  </a:ext>
                </a:extLst>
              </p:cNvPr>
              <p:cNvSpPr/>
              <p:nvPr/>
            </p:nvSpPr>
            <p:spPr>
              <a:xfrm>
                <a:off x="341768" y="3564459"/>
                <a:ext cx="1229904" cy="180737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pic>
            <p:nvPicPr>
              <p:cNvPr id="68" name="Picture 2" descr="Tap | Free Icon">
                <a:extLst>
                  <a:ext uri="{FF2B5EF4-FFF2-40B4-BE49-F238E27FC236}">
                    <a16:creationId xmlns:a16="http://schemas.microsoft.com/office/drawing/2014/main" id="{54150BFF-D5C0-4105-813C-EB210126A4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1261394" y="3576731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7D5A5227-C451-4CCC-84FA-9008D2A7A298}"/>
                  </a:ext>
                </a:extLst>
              </p:cNvPr>
              <p:cNvSpPr/>
              <p:nvPr/>
            </p:nvSpPr>
            <p:spPr>
              <a:xfrm>
                <a:off x="644601" y="2696760"/>
                <a:ext cx="471760" cy="5737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80">
                  <a:solidFill>
                    <a:schemeClr val="tx1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2908883-344B-4533-AD4F-A1F0261953EF}"/>
                  </a:ext>
                </a:extLst>
              </p:cNvPr>
              <p:cNvSpPr/>
              <p:nvPr/>
            </p:nvSpPr>
            <p:spPr>
              <a:xfrm>
                <a:off x="399639" y="2682031"/>
                <a:ext cx="835809" cy="920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400" b="1">
                    <a:solidFill>
                      <a:schemeClr val="tx1"/>
                    </a:solidFill>
                    <a:latin typeface="Ubuntu" panose="020B0504030602030204" pitchFamily="34" charset="0"/>
                  </a:rPr>
                  <a:t>OMED DEMO</a:t>
                </a:r>
              </a:p>
            </p:txBody>
          </p:sp>
        </p:grp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B55D499-2F93-4338-BC4B-8F84A12E0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01464" y="1841776"/>
              <a:ext cx="1233223" cy="26704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1839D7F7-5C86-4B4C-B94B-92BED6C904B4}"/>
                </a:ext>
              </a:extLst>
            </p:cNvPr>
            <p:cNvSpPr/>
            <p:nvPr/>
          </p:nvSpPr>
          <p:spPr>
            <a:xfrm>
              <a:off x="1812210" y="2720805"/>
              <a:ext cx="567453" cy="180737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44" name="Picture 2" descr="Tap | Free Icon">
              <a:extLst>
                <a:ext uri="{FF2B5EF4-FFF2-40B4-BE49-F238E27FC236}">
                  <a16:creationId xmlns:a16="http://schemas.microsoft.com/office/drawing/2014/main" id="{C0B402D8-1B7F-4C8C-85D1-BB3B5FAEE8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2261250" y="2803589"/>
              <a:ext cx="296944" cy="29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6EC97D16-F2C0-4CC5-ACDA-321EC520D947}"/>
                </a:ext>
              </a:extLst>
            </p:cNvPr>
            <p:cNvSpPr/>
            <p:nvPr/>
          </p:nvSpPr>
          <p:spPr>
            <a:xfrm>
              <a:off x="3271014" y="4066525"/>
              <a:ext cx="1304658" cy="210853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53" name="Picture 2" descr="Tap | Free Icon">
              <a:extLst>
                <a:ext uri="{FF2B5EF4-FFF2-40B4-BE49-F238E27FC236}">
                  <a16:creationId xmlns:a16="http://schemas.microsoft.com/office/drawing/2014/main" id="{307F11C4-90E5-4788-8556-1E10BBA5ED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4379595" y="4109688"/>
              <a:ext cx="296944" cy="29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4537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466E606-603D-432F-BB9E-C791B92C7486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3680C6D-72D7-4378-A408-20CCBE2188D7}"/>
                </a:ext>
              </a:extLst>
            </p:cNvPr>
            <p:cNvGrpSpPr/>
            <p:nvPr/>
          </p:nvGrpSpPr>
          <p:grpSpPr>
            <a:xfrm>
              <a:off x="0" y="-4739"/>
              <a:ext cx="9651278" cy="5148239"/>
              <a:chOff x="0" y="-4739"/>
              <a:chExt cx="9651278" cy="5148239"/>
            </a:xfrm>
          </p:grpSpPr>
          <p:pic>
            <p:nvPicPr>
              <p:cNvPr id="70" name="Image 69">
                <a:extLst>
                  <a:ext uri="{FF2B5EF4-FFF2-40B4-BE49-F238E27FC236}">
                    <a16:creationId xmlns:a16="http://schemas.microsoft.com/office/drawing/2014/main" id="{52950BBC-03F7-4410-BE9F-1B16EA183B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lum bright="70000" contrast="-7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34314"/>
              <a:stretch/>
            </p:blipFill>
            <p:spPr>
              <a:xfrm>
                <a:off x="7354500" y="268288"/>
                <a:ext cx="1789500" cy="806253"/>
              </a:xfrm>
              <a:prstGeom prst="rect">
                <a:avLst/>
              </a:prstGeom>
              <a:effectLst>
                <a:outerShdw blurRad="241300" dist="76200" dir="6600000" sx="108000" sy="108000" algn="ctr" rotWithShape="0">
                  <a:schemeClr val="bg1">
                    <a:lumMod val="75000"/>
                    <a:alpha val="18000"/>
                  </a:schemeClr>
                </a:outerShdw>
              </a:effectLst>
            </p:spPr>
          </p:pic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E12A5672-79B1-423D-B865-DDA82554D8F3}"/>
                  </a:ext>
                </a:extLst>
              </p:cNvPr>
              <p:cNvSpPr txBox="1"/>
              <p:nvPr/>
            </p:nvSpPr>
            <p:spPr>
              <a:xfrm>
                <a:off x="8321063" y="4815031"/>
                <a:ext cx="57141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1200"/>
                  <a:t>9</a:t>
                </a:r>
                <a:endParaRPr lang="fr-FR"/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43D78463-499E-4FC8-B061-B2EBB6D086EB}"/>
                  </a:ext>
                </a:extLst>
              </p:cNvPr>
              <p:cNvSpPr txBox="1"/>
              <p:nvPr/>
            </p:nvSpPr>
            <p:spPr>
              <a:xfrm>
                <a:off x="323966" y="930145"/>
                <a:ext cx="6543185" cy="493416"/>
              </a:xfrm>
              <a:prstGeom prst="rect">
                <a:avLst/>
              </a:prstGeom>
              <a:solidFill>
                <a:srgbClr val="F3F2F2">
                  <a:alpha val="40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defPPr>
                <a:lvl1pPr marL="171450" indent="-171450" defTabSz="914400" eaLnBrk="1" fontAlgn="auto" latinLnBrk="0" hangingPunct="1">
                  <a:lnSpc>
                    <a:spcPct val="150000"/>
                  </a:lnSpc>
                  <a:buClr>
                    <a:srgbClr val="E31D1A"/>
                  </a:buClr>
                  <a:buSzTx/>
                  <a:buFont typeface="Wingdings" panose="05000000000000000000" pitchFamily="2" charset="2"/>
                  <a:buChar char="Ø"/>
                  <a:tabLst/>
                  <a:defRPr kumimoji="0" sz="850" kern="0" spc="0" normalizeH="0" baseline="0">
                    <a:ln>
                      <a:noFill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uLnTx/>
                    <a:uFillTx/>
                    <a:latin typeface="Arial" panose="020B0604020202020204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/>
                  <a:t>Le parcours a été </a:t>
                </a:r>
                <a:r>
                  <a:rPr lang="fr-FR" b="1"/>
                  <a:t>clarifié</a:t>
                </a:r>
                <a:r>
                  <a:rPr lang="fr-FR"/>
                  <a:t> pour permettre à votre client de mieux </a:t>
                </a:r>
                <a:r>
                  <a:rPr lang="fr-FR" b="1"/>
                  <a:t>distinguer les informations restituées dans son historique </a:t>
                </a:r>
                <a:r>
                  <a:rPr lang="fr-FR"/>
                  <a:t>de </a:t>
                </a:r>
                <a:r>
                  <a:rPr lang="fr-FR" b="1"/>
                  <a:t>celles qui sont transmises à son bénéficiaire.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E723E099-8E08-401F-9C96-2C117742784E}"/>
                  </a:ext>
                </a:extLst>
              </p:cNvPr>
              <p:cNvSpPr txBox="1"/>
              <p:nvPr/>
            </p:nvSpPr>
            <p:spPr>
              <a:xfrm>
                <a:off x="110359" y="4802989"/>
                <a:ext cx="847006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i="1">
                    <a:solidFill>
                      <a:srgbClr val="76717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*Le champs «</a:t>
                </a:r>
                <a:r>
                  <a:rPr lang="fr-FR" sz="800" b="1" i="1">
                    <a:solidFill>
                      <a:srgbClr val="76717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référence associée au virement </a:t>
                </a:r>
                <a:r>
                  <a:rPr lang="fr-FR" sz="800" i="1">
                    <a:solidFill>
                      <a:srgbClr val="76717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» intitulé maintenant « </a:t>
                </a:r>
                <a:r>
                  <a:rPr lang="fr-FR" sz="800" b="1" i="1">
                    <a:solidFill>
                      <a:srgbClr val="76717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référence complémentaire pour mon bénéficiaire » </a:t>
                </a:r>
                <a:r>
                  <a:rPr lang="fr-FR" sz="800" i="1">
                    <a:solidFill>
                      <a:srgbClr val="76717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permet à l’émetteur du virement de renseigner une référence spécifique demandée par le bénéficiaire (norme SEPA).</a:t>
                </a:r>
                <a:endParaRPr lang="fr-FR" sz="100" i="1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8AE45D6-0C97-48D1-AB63-E191DA1FB623}"/>
                  </a:ext>
                </a:extLst>
              </p:cNvPr>
              <p:cNvSpPr/>
              <p:nvPr/>
            </p:nvSpPr>
            <p:spPr>
              <a:xfrm>
                <a:off x="0" y="-4739"/>
                <a:ext cx="110358" cy="5148239"/>
              </a:xfrm>
              <a:prstGeom prst="rect">
                <a:avLst/>
              </a:prstGeom>
              <a:solidFill>
                <a:srgbClr val="E31D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3408B218-606F-4341-815F-A40C4A6C2F03}"/>
                  </a:ext>
                </a:extLst>
              </p:cNvPr>
              <p:cNvSpPr/>
              <p:nvPr/>
            </p:nvSpPr>
            <p:spPr>
              <a:xfrm>
                <a:off x="110359" y="318470"/>
                <a:ext cx="462818" cy="12900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2C4A274-6B11-4E69-86AA-E7B160E704E0}"/>
                  </a:ext>
                </a:extLst>
              </p:cNvPr>
              <p:cNvSpPr/>
              <p:nvPr/>
            </p:nvSpPr>
            <p:spPr>
              <a:xfrm>
                <a:off x="573177" y="209584"/>
                <a:ext cx="9078101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pPr marL="342900" indent="-342900">
                  <a:buFont typeface="+mj-lt"/>
                  <a:buAutoNum type="arabicPeriod" startAt="3"/>
                </a:pPr>
                <a:r>
                  <a:rPr lang="fr-FR" sz="160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Virements : amélioration du parcours « personnaliser mon </a:t>
                </a:r>
                <a:br>
                  <a:rPr lang="fr-FR" sz="160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r-FR" sz="160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virement »</a:t>
                </a:r>
              </a:p>
            </p:txBody>
          </p:sp>
          <p:grpSp>
            <p:nvGrpSpPr>
              <p:cNvPr id="72" name="Groupe 71">
                <a:extLst>
                  <a:ext uri="{FF2B5EF4-FFF2-40B4-BE49-F238E27FC236}">
                    <a16:creationId xmlns:a16="http://schemas.microsoft.com/office/drawing/2014/main" id="{305B77F9-41DA-4513-8882-DB906F9243D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014981" y="610910"/>
                <a:ext cx="566561" cy="553998"/>
                <a:chOff x="7140815" y="1998113"/>
                <a:chExt cx="886861" cy="867196"/>
              </a:xfrm>
            </p:grpSpPr>
            <p:sp>
              <p:nvSpPr>
                <p:cNvPr id="73" name="Ellipse 72">
                  <a:extLst>
                    <a:ext uri="{FF2B5EF4-FFF2-40B4-BE49-F238E27FC236}">
                      <a16:creationId xmlns:a16="http://schemas.microsoft.com/office/drawing/2014/main" id="{8C9F4FDE-4CB2-407E-B7FA-2A9E0C2DE982}"/>
                    </a:ext>
                  </a:extLst>
                </p:cNvPr>
                <p:cNvSpPr/>
                <p:nvPr/>
              </p:nvSpPr>
              <p:spPr>
                <a:xfrm rot="5629032">
                  <a:off x="7446420" y="2185804"/>
                  <a:ext cx="571410" cy="578187"/>
                </a:xfrm>
                <a:prstGeom prst="ellipse">
                  <a:avLst/>
                </a:prstGeom>
                <a:solidFill>
                  <a:srgbClr val="E31D1A">
                    <a:alpha val="2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4" name="Forme libre : forme 441">
                  <a:extLst>
                    <a:ext uri="{FF2B5EF4-FFF2-40B4-BE49-F238E27FC236}">
                      <a16:creationId xmlns:a16="http://schemas.microsoft.com/office/drawing/2014/main" id="{DB414D69-1F75-40DB-A410-E1C0C0CC6C44}"/>
                    </a:ext>
                  </a:extLst>
                </p:cNvPr>
                <p:cNvSpPr/>
                <p:nvPr/>
              </p:nvSpPr>
              <p:spPr>
                <a:xfrm rot="5400000">
                  <a:off x="7150648" y="1988280"/>
                  <a:ext cx="867196" cy="886861"/>
                </a:xfrm>
                <a:custGeom>
                  <a:avLst/>
                  <a:gdLst>
                    <a:gd name="connsiteX0" fmla="*/ 160020 w 420052"/>
                    <a:gd name="connsiteY0" fmla="*/ 0 h 429577"/>
                    <a:gd name="connsiteX1" fmla="*/ 320040 w 420052"/>
                    <a:gd name="connsiteY1" fmla="*/ 160020 h 429577"/>
                    <a:gd name="connsiteX2" fmla="*/ 273661 w 420052"/>
                    <a:gd name="connsiteY2" fmla="*/ 272679 h 429577"/>
                    <a:gd name="connsiteX3" fmla="*/ 274091 w 420052"/>
                    <a:gd name="connsiteY3" fmla="*/ 272957 h 429577"/>
                    <a:gd name="connsiteX4" fmla="*/ 274091 w 420052"/>
                    <a:gd name="connsiteY4" fmla="*/ 272957 h 429577"/>
                    <a:gd name="connsiteX5" fmla="*/ 274946 w 420052"/>
                    <a:gd name="connsiteY5" fmla="*/ 273694 h 429577"/>
                    <a:gd name="connsiteX6" fmla="*/ 417821 w 420052"/>
                    <a:gd name="connsiteY6" fmla="*/ 416569 h 429577"/>
                    <a:gd name="connsiteX7" fmla="*/ 417821 w 420052"/>
                    <a:gd name="connsiteY7" fmla="*/ 427346 h 429577"/>
                    <a:gd name="connsiteX8" fmla="*/ 407899 w 420052"/>
                    <a:gd name="connsiteY8" fmla="*/ 428083 h 429577"/>
                    <a:gd name="connsiteX9" fmla="*/ 407044 w 420052"/>
                    <a:gd name="connsiteY9" fmla="*/ 427346 h 429577"/>
                    <a:gd name="connsiteX10" fmla="*/ 264169 w 420052"/>
                    <a:gd name="connsiteY10" fmla="*/ 284471 h 429577"/>
                    <a:gd name="connsiteX11" fmla="*/ 262821 w 420052"/>
                    <a:gd name="connsiteY11" fmla="*/ 282650 h 429577"/>
                    <a:gd name="connsiteX12" fmla="*/ 160020 w 420052"/>
                    <a:gd name="connsiteY12" fmla="*/ 320040 h 429577"/>
                    <a:gd name="connsiteX13" fmla="*/ 0 w 420052"/>
                    <a:gd name="connsiteY13" fmla="*/ 160020 h 429577"/>
                    <a:gd name="connsiteX14" fmla="*/ 160020 w 420052"/>
                    <a:gd name="connsiteY14" fmla="*/ 0 h 429577"/>
                    <a:gd name="connsiteX15" fmla="*/ 160020 w 420052"/>
                    <a:gd name="connsiteY15" fmla="*/ 15240 h 429577"/>
                    <a:gd name="connsiteX16" fmla="*/ 15240 w 420052"/>
                    <a:gd name="connsiteY16" fmla="*/ 160020 h 429577"/>
                    <a:gd name="connsiteX17" fmla="*/ 160020 w 420052"/>
                    <a:gd name="connsiteY17" fmla="*/ 304800 h 429577"/>
                    <a:gd name="connsiteX18" fmla="*/ 304800 w 420052"/>
                    <a:gd name="connsiteY18" fmla="*/ 160020 h 429577"/>
                    <a:gd name="connsiteX19" fmla="*/ 160020 w 420052"/>
                    <a:gd name="connsiteY19" fmla="*/ 15240 h 429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20052" h="429577">
                      <a:moveTo>
                        <a:pt x="160020" y="0"/>
                      </a:moveTo>
                      <a:cubicBezTo>
                        <a:pt x="248397" y="0"/>
                        <a:pt x="320040" y="71643"/>
                        <a:pt x="320040" y="160020"/>
                      </a:cubicBezTo>
                      <a:cubicBezTo>
                        <a:pt x="320040" y="203959"/>
                        <a:pt x="302331" y="243761"/>
                        <a:pt x="273661" y="272679"/>
                      </a:cubicBezTo>
                      <a:lnTo>
                        <a:pt x="274091" y="272957"/>
                      </a:lnTo>
                      <a:lnTo>
                        <a:pt x="274091" y="272957"/>
                      </a:lnTo>
                      <a:lnTo>
                        <a:pt x="274946" y="273694"/>
                      </a:lnTo>
                      <a:lnTo>
                        <a:pt x="417821" y="416569"/>
                      </a:lnTo>
                      <a:cubicBezTo>
                        <a:pt x="420796" y="419545"/>
                        <a:pt x="420796" y="424370"/>
                        <a:pt x="417821" y="427346"/>
                      </a:cubicBezTo>
                      <a:cubicBezTo>
                        <a:pt x="415116" y="430051"/>
                        <a:pt x="410882" y="430297"/>
                        <a:pt x="407899" y="428083"/>
                      </a:cubicBezTo>
                      <a:lnTo>
                        <a:pt x="407044" y="427346"/>
                      </a:lnTo>
                      <a:lnTo>
                        <a:pt x="264169" y="284471"/>
                      </a:lnTo>
                      <a:cubicBezTo>
                        <a:pt x="263618" y="283919"/>
                        <a:pt x="263169" y="283304"/>
                        <a:pt x="262821" y="282650"/>
                      </a:cubicBezTo>
                      <a:cubicBezTo>
                        <a:pt x="235018" y="305988"/>
                        <a:pt x="199160" y="320040"/>
                        <a:pt x="160020" y="320040"/>
                      </a:cubicBezTo>
                      <a:cubicBezTo>
                        <a:pt x="71643" y="320040"/>
                        <a:pt x="0" y="248397"/>
                        <a:pt x="0" y="160020"/>
                      </a:cubicBezTo>
                      <a:cubicBezTo>
                        <a:pt x="0" y="71643"/>
                        <a:pt x="71643" y="0"/>
                        <a:pt x="160020" y="0"/>
                      </a:cubicBezTo>
                      <a:close/>
                      <a:moveTo>
                        <a:pt x="160020" y="15240"/>
                      </a:moveTo>
                      <a:cubicBezTo>
                        <a:pt x="80060" y="15240"/>
                        <a:pt x="15240" y="80060"/>
                        <a:pt x="15240" y="160020"/>
                      </a:cubicBezTo>
                      <a:cubicBezTo>
                        <a:pt x="15240" y="239980"/>
                        <a:pt x="80060" y="304800"/>
                        <a:pt x="160020" y="304800"/>
                      </a:cubicBezTo>
                      <a:cubicBezTo>
                        <a:pt x="239980" y="304800"/>
                        <a:pt x="304800" y="239980"/>
                        <a:pt x="304800" y="160020"/>
                      </a:cubicBezTo>
                      <a:cubicBezTo>
                        <a:pt x="304800" y="80060"/>
                        <a:pt x="239980" y="15240"/>
                        <a:pt x="160020" y="15240"/>
                      </a:cubicBezTo>
                      <a:close/>
                    </a:path>
                  </a:pathLst>
                </a:custGeom>
                <a:solidFill>
                  <a:srgbClr val="E31D1A"/>
                </a:solidFill>
                <a:ln w="9525" cap="flat">
                  <a:solidFill>
                    <a:srgbClr val="E31D1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pic>
            <p:nvPicPr>
              <p:cNvPr id="75" name="Picture 2" descr="Huawei Logo PNG transparents - StickPNG">
                <a:extLst>
                  <a:ext uri="{FF2B5EF4-FFF2-40B4-BE49-F238E27FC236}">
                    <a16:creationId xmlns:a16="http://schemas.microsoft.com/office/drawing/2014/main" id="{6CA38379-91D3-4D94-AEB6-6244C65595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7178" y="803681"/>
                <a:ext cx="175975" cy="1766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0426F10-11C6-4829-8ADB-EFA1D37A5917}"/>
                  </a:ext>
                </a:extLst>
              </p:cNvPr>
              <p:cNvSpPr/>
              <p:nvPr/>
            </p:nvSpPr>
            <p:spPr>
              <a:xfrm>
                <a:off x="8061206" y="326366"/>
                <a:ext cx="1091017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1000" b="1">
                    <a:solidFill>
                      <a:srgbClr val="FF0000"/>
                    </a:solidFill>
                    <a:latin typeface="Montserrat" pitchFamily="2" charset="77"/>
                  </a:rPr>
                  <a:t>06/07/22</a:t>
                </a:r>
              </a:p>
              <a:p>
                <a:endParaRPr lang="fr-FR" sz="400" b="1">
                  <a:solidFill>
                    <a:srgbClr val="FF0000"/>
                  </a:solidFill>
                  <a:latin typeface="Montserrat" pitchFamily="2" charset="77"/>
                </a:endParaRPr>
              </a:p>
              <a:p>
                <a:r>
                  <a:rPr lang="fr-FR" sz="1000" b="1">
                    <a:solidFill>
                      <a:srgbClr val="FF0000"/>
                    </a:solidFill>
                    <a:latin typeface="Montserrat" pitchFamily="2" charset="77"/>
                  </a:rPr>
                  <a:t>06/07/22</a:t>
                </a:r>
              </a:p>
              <a:p>
                <a:endParaRPr lang="fr-FR" sz="400" b="1">
                  <a:solidFill>
                    <a:srgbClr val="FF0000"/>
                  </a:solidFill>
                  <a:latin typeface="Montserrat" pitchFamily="2" charset="77"/>
                </a:endParaRPr>
              </a:p>
              <a:p>
                <a:r>
                  <a:rPr lang="fr-FR" sz="1000" b="1">
                    <a:solidFill>
                      <a:srgbClr val="FF0000"/>
                    </a:solidFill>
                    <a:latin typeface="Montserrat" pitchFamily="2" charset="77"/>
                  </a:rPr>
                  <a:t>06/07/22</a:t>
                </a:r>
              </a:p>
            </p:txBody>
          </p:sp>
          <p:pic>
            <p:nvPicPr>
              <p:cNvPr id="78" name="Picture 6">
                <a:extLst>
                  <a:ext uri="{FF2B5EF4-FFF2-40B4-BE49-F238E27FC236}">
                    <a16:creationId xmlns:a16="http://schemas.microsoft.com/office/drawing/2014/main" id="{D1E4D49C-14D5-4957-B23D-DBD97679F5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0615" y="362917"/>
                <a:ext cx="161013" cy="1913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0" name="Picture 8">
                <a:extLst>
                  <a:ext uri="{FF2B5EF4-FFF2-40B4-BE49-F238E27FC236}">
                    <a16:creationId xmlns:a16="http://schemas.microsoft.com/office/drawing/2014/main" id="{85D67D76-B4D2-4687-8EA1-A711C9D92D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9680" y="569767"/>
                <a:ext cx="179229" cy="2131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6BBA3272-9691-454F-8B33-59941F5C4380}"/>
                  </a:ext>
                </a:extLst>
              </p:cNvPr>
              <p:cNvGrpSpPr/>
              <p:nvPr/>
            </p:nvGrpSpPr>
            <p:grpSpPr>
              <a:xfrm>
                <a:off x="280256" y="1846594"/>
                <a:ext cx="1347079" cy="2648799"/>
                <a:chOff x="280256" y="1846594"/>
                <a:chExt cx="1347079" cy="2648799"/>
              </a:xfrm>
            </p:grpSpPr>
            <p:pic>
              <p:nvPicPr>
                <p:cNvPr id="90" name="Image 89" descr="Une image contenant texte&#10;&#10;Description générée automatiquement">
                  <a:extLst>
                    <a:ext uri="{FF2B5EF4-FFF2-40B4-BE49-F238E27FC236}">
                      <a16:creationId xmlns:a16="http://schemas.microsoft.com/office/drawing/2014/main" id="{AC97F822-4F14-44C2-9CBC-75BF231E72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8264" y="1846594"/>
                  <a:ext cx="1223275" cy="2648799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pic>
              <p:nvPicPr>
                <p:cNvPr id="91" name="Image 90" descr="Une image contenant texte&#10;&#10;Description générée automatiquement">
                  <a:extLst>
                    <a:ext uri="{FF2B5EF4-FFF2-40B4-BE49-F238E27FC236}">
                      <a16:creationId xmlns:a16="http://schemas.microsoft.com/office/drawing/2014/main" id="{72ED4CEA-8681-43CD-ACAC-13AC078BB5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t="12210" b="68596"/>
                <a:stretch/>
              </p:blipFill>
              <p:spPr>
                <a:xfrm>
                  <a:off x="280256" y="2150739"/>
                  <a:ext cx="1347079" cy="559869"/>
                </a:xfrm>
                <a:prstGeom prst="rect">
                  <a:avLst/>
                </a:prstGeom>
                <a:ln>
                  <a:solidFill>
                    <a:srgbClr val="D80027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77D50E4B-5F05-4017-BCEE-53E07E058798}"/>
                    </a:ext>
                  </a:extLst>
                </p:cNvPr>
                <p:cNvSpPr/>
                <p:nvPr/>
              </p:nvSpPr>
              <p:spPr>
                <a:xfrm>
                  <a:off x="717346" y="2552205"/>
                  <a:ext cx="626613" cy="7302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00">
                    <a:solidFill>
                      <a:schemeClr val="tx1"/>
                    </a:solidFill>
                    <a:latin typeface="Ubuntu" panose="020B0504030602030204" pitchFamily="34" charset="0"/>
                  </a:endParaRPr>
                </a:p>
              </p:txBody>
            </p:sp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675311EE-AB7F-454F-B9AF-F488918762EE}"/>
                    </a:ext>
                  </a:extLst>
                </p:cNvPr>
                <p:cNvSpPr/>
                <p:nvPr/>
              </p:nvSpPr>
              <p:spPr>
                <a:xfrm>
                  <a:off x="586231" y="2563028"/>
                  <a:ext cx="626613" cy="730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420">
                      <a:solidFill>
                        <a:schemeClr val="tx1"/>
                      </a:solidFill>
                      <a:latin typeface="Ubuntu" panose="020B0504030602030204" pitchFamily="34" charset="0"/>
                    </a:rPr>
                    <a:t>Omeda Demo</a:t>
                  </a:r>
                </a:p>
              </p:txBody>
            </p:sp>
          </p:grpSp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97E009F6-749A-4770-BC8B-D7B34CE80750}"/>
                  </a:ext>
                </a:extLst>
              </p:cNvPr>
              <p:cNvGrpSpPr/>
              <p:nvPr/>
            </p:nvGrpSpPr>
            <p:grpSpPr>
              <a:xfrm>
                <a:off x="2111640" y="1771514"/>
                <a:ext cx="1577343" cy="2719997"/>
                <a:chOff x="2111640" y="1771514"/>
                <a:chExt cx="1577343" cy="2719997"/>
              </a:xfrm>
            </p:grpSpPr>
            <p:pic>
              <p:nvPicPr>
                <p:cNvPr id="85" name="Image 84">
                  <a:extLst>
                    <a:ext uri="{FF2B5EF4-FFF2-40B4-BE49-F238E27FC236}">
                      <a16:creationId xmlns:a16="http://schemas.microsoft.com/office/drawing/2014/main" id="{E29EDED7-B5B1-4618-A6FB-5D2E5EBFC36A}"/>
                    </a:ext>
                  </a:extLst>
                </p:cNvPr>
                <p:cNvPicPr/>
                <p:nvPr/>
              </p:nvPicPr>
              <p:blipFill rotWithShape="1">
                <a:blip r:embed="rId8"/>
                <a:srcRect l="7691" t="6652" r="8670" b="5727"/>
                <a:stretch/>
              </p:blipFill>
              <p:spPr>
                <a:xfrm>
                  <a:off x="2389887" y="1844319"/>
                  <a:ext cx="1233602" cy="2647192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pic>
              <p:nvPicPr>
                <p:cNvPr id="92" name="Image 91">
                  <a:extLst>
                    <a:ext uri="{FF2B5EF4-FFF2-40B4-BE49-F238E27FC236}">
                      <a16:creationId xmlns:a16="http://schemas.microsoft.com/office/drawing/2014/main" id="{CA866BDC-F0BC-4A7A-B891-B4843E61A74D}"/>
                    </a:ext>
                  </a:extLst>
                </p:cNvPr>
                <p:cNvPicPr/>
                <p:nvPr/>
              </p:nvPicPr>
              <p:blipFill rotWithShape="1">
                <a:blip r:embed="rId9"/>
                <a:srcRect l="10212" t="16229" r="10994" b="76028"/>
                <a:stretch/>
              </p:blipFill>
              <p:spPr>
                <a:xfrm>
                  <a:off x="2315904" y="2088755"/>
                  <a:ext cx="1368808" cy="274789"/>
                </a:xfrm>
                <a:prstGeom prst="rect">
                  <a:avLst/>
                </a:prstGeom>
                <a:ln>
                  <a:solidFill>
                    <a:srgbClr val="E31D1A"/>
                  </a:solidFill>
                </a:ln>
                <a:effectLst/>
              </p:spPr>
            </p:pic>
            <p:pic>
              <p:nvPicPr>
                <p:cNvPr id="93" name="Image 92">
                  <a:extLst>
                    <a:ext uri="{FF2B5EF4-FFF2-40B4-BE49-F238E27FC236}">
                      <a16:creationId xmlns:a16="http://schemas.microsoft.com/office/drawing/2014/main" id="{842F6128-2C5A-4C89-B519-F962F58CFB84}"/>
                    </a:ext>
                  </a:extLst>
                </p:cNvPr>
                <p:cNvPicPr/>
                <p:nvPr/>
              </p:nvPicPr>
              <p:blipFill rotWithShape="1">
                <a:blip r:embed="rId8"/>
                <a:srcRect l="7691" t="45843" r="8670" b="31635"/>
                <a:stretch/>
              </p:blipFill>
              <p:spPr>
                <a:xfrm>
                  <a:off x="2315904" y="2999379"/>
                  <a:ext cx="1373079" cy="757389"/>
                </a:xfrm>
                <a:prstGeom prst="rect">
                  <a:avLst/>
                </a:prstGeom>
                <a:ln>
                  <a:solidFill>
                    <a:srgbClr val="E31D1A"/>
                  </a:solidFill>
                </a:ln>
                <a:effectLst/>
              </p:spPr>
            </p:pic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A9F160F9-E108-4B44-B20F-6C42DD9A35C7}"/>
                    </a:ext>
                  </a:extLst>
                </p:cNvPr>
                <p:cNvSpPr/>
                <p:nvPr/>
              </p:nvSpPr>
              <p:spPr>
                <a:xfrm rot="20712042">
                  <a:off x="2111640" y="1771514"/>
                  <a:ext cx="613642" cy="2086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850" b="1">
                      <a:solidFill>
                        <a:srgbClr val="E31D1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Après</a:t>
                  </a:r>
                </a:p>
              </p:txBody>
            </p:sp>
            <p:grpSp>
              <p:nvGrpSpPr>
                <p:cNvPr id="6" name="Groupe 5">
                  <a:extLst>
                    <a:ext uri="{FF2B5EF4-FFF2-40B4-BE49-F238E27FC236}">
                      <a16:creationId xmlns:a16="http://schemas.microsoft.com/office/drawing/2014/main" id="{6D2B8CA7-EFD6-45A0-A43C-2ADDED4A2724}"/>
                    </a:ext>
                  </a:extLst>
                </p:cNvPr>
                <p:cNvGrpSpPr/>
                <p:nvPr/>
              </p:nvGrpSpPr>
              <p:grpSpPr>
                <a:xfrm>
                  <a:off x="2711401" y="2224973"/>
                  <a:ext cx="801637" cy="75106"/>
                  <a:chOff x="2633278" y="2228670"/>
                  <a:chExt cx="673465" cy="75106"/>
                </a:xfrm>
              </p:grpSpPr>
              <p:sp>
                <p:nvSpPr>
                  <p:cNvPr id="104" name="Rectangle 103">
                    <a:extLst>
                      <a:ext uri="{FF2B5EF4-FFF2-40B4-BE49-F238E27FC236}">
                        <a16:creationId xmlns:a16="http://schemas.microsoft.com/office/drawing/2014/main" id="{3CD02533-BC5A-418F-BBBE-6DD0ABFD86C8}"/>
                      </a:ext>
                    </a:extLst>
                  </p:cNvPr>
                  <p:cNvSpPr/>
                  <p:nvPr/>
                </p:nvSpPr>
                <p:spPr>
                  <a:xfrm>
                    <a:off x="2731459" y="2230751"/>
                    <a:ext cx="575284" cy="73025"/>
                  </a:xfrm>
                  <a:prstGeom prst="rect">
                    <a:avLst/>
                  </a:prstGeom>
                  <a:solidFill>
                    <a:srgbClr val="F9F9F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BFF76EFE-954F-4026-89A4-BC5E3A49671F}"/>
                      </a:ext>
                    </a:extLst>
                  </p:cNvPr>
                  <p:cNvSpPr/>
                  <p:nvPr/>
                </p:nvSpPr>
                <p:spPr>
                  <a:xfrm>
                    <a:off x="2633278" y="2228670"/>
                    <a:ext cx="626613" cy="730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Mr Omed Demo</a:t>
                    </a:r>
                  </a:p>
                </p:txBody>
              </p:sp>
            </p:grpSp>
            <p:grpSp>
              <p:nvGrpSpPr>
                <p:cNvPr id="106" name="Groupe 105">
                  <a:extLst>
                    <a:ext uri="{FF2B5EF4-FFF2-40B4-BE49-F238E27FC236}">
                      <a16:creationId xmlns:a16="http://schemas.microsoft.com/office/drawing/2014/main" id="{85470B69-2821-4C42-A48F-1315108C16C7}"/>
                    </a:ext>
                  </a:extLst>
                </p:cNvPr>
                <p:cNvGrpSpPr/>
                <p:nvPr/>
              </p:nvGrpSpPr>
              <p:grpSpPr>
                <a:xfrm>
                  <a:off x="2826532" y="3228599"/>
                  <a:ext cx="745868" cy="75106"/>
                  <a:chOff x="2633278" y="2228670"/>
                  <a:chExt cx="626613" cy="75106"/>
                </a:xfrm>
              </p:grpSpPr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3458E518-B8CB-4C28-8AC1-3C445F95DC4B}"/>
                      </a:ext>
                    </a:extLst>
                  </p:cNvPr>
                  <p:cNvSpPr/>
                  <p:nvPr/>
                </p:nvSpPr>
                <p:spPr>
                  <a:xfrm>
                    <a:off x="2731459" y="2230751"/>
                    <a:ext cx="409051" cy="73025"/>
                  </a:xfrm>
                  <a:prstGeom prst="rect">
                    <a:avLst/>
                  </a:prstGeom>
                  <a:solidFill>
                    <a:srgbClr val="F9F9F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08" name="Rectangle 107">
                    <a:extLst>
                      <a:ext uri="{FF2B5EF4-FFF2-40B4-BE49-F238E27FC236}">
                        <a16:creationId xmlns:a16="http://schemas.microsoft.com/office/drawing/2014/main" id="{00441219-7966-4FA3-8EC8-42B304C62AF3}"/>
                      </a:ext>
                    </a:extLst>
                  </p:cNvPr>
                  <p:cNvSpPr/>
                  <p:nvPr/>
                </p:nvSpPr>
                <p:spPr>
                  <a:xfrm>
                    <a:off x="2633278" y="2228670"/>
                    <a:ext cx="626613" cy="730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Mme Omeda… </a:t>
                    </a:r>
                  </a:p>
                </p:txBody>
              </p:sp>
            </p:grpSp>
            <p:grpSp>
              <p:nvGrpSpPr>
                <p:cNvPr id="110" name="Groupe 109">
                  <a:extLst>
                    <a:ext uri="{FF2B5EF4-FFF2-40B4-BE49-F238E27FC236}">
                      <a16:creationId xmlns:a16="http://schemas.microsoft.com/office/drawing/2014/main" id="{4573DDC7-96BB-4C75-A7AC-F29827E7F923}"/>
                    </a:ext>
                  </a:extLst>
                </p:cNvPr>
                <p:cNvGrpSpPr/>
                <p:nvPr/>
              </p:nvGrpSpPr>
              <p:grpSpPr>
                <a:xfrm>
                  <a:off x="2794471" y="3548016"/>
                  <a:ext cx="745868" cy="76404"/>
                  <a:chOff x="2656212" y="2230751"/>
                  <a:chExt cx="626613" cy="76404"/>
                </a:xfrm>
              </p:grpSpPr>
              <p:sp>
                <p:nvSpPr>
                  <p:cNvPr id="111" name="Rectangle 110">
                    <a:extLst>
                      <a:ext uri="{FF2B5EF4-FFF2-40B4-BE49-F238E27FC236}">
                        <a16:creationId xmlns:a16="http://schemas.microsoft.com/office/drawing/2014/main" id="{5F30EF25-EEFD-4871-B275-52FF536829E3}"/>
                      </a:ext>
                    </a:extLst>
                  </p:cNvPr>
                  <p:cNvSpPr/>
                  <p:nvPr/>
                </p:nvSpPr>
                <p:spPr>
                  <a:xfrm>
                    <a:off x="2731459" y="2230751"/>
                    <a:ext cx="409051" cy="73025"/>
                  </a:xfrm>
                  <a:prstGeom prst="rect">
                    <a:avLst/>
                  </a:prstGeom>
                  <a:solidFill>
                    <a:srgbClr val="F9F9F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1BE51C38-D573-4A59-9B34-47B163898390}"/>
                      </a:ext>
                    </a:extLst>
                  </p:cNvPr>
                  <p:cNvSpPr/>
                  <p:nvPr/>
                </p:nvSpPr>
                <p:spPr>
                  <a:xfrm>
                    <a:off x="2656212" y="2234130"/>
                    <a:ext cx="626613" cy="730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Mr Omed Dem…</a:t>
                    </a:r>
                  </a:p>
                </p:txBody>
              </p:sp>
            </p:grpSp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C53F2CE-5A03-4D5E-9495-F72EFEAE14B9}"/>
                  </a:ext>
                </a:extLst>
              </p:cNvPr>
              <p:cNvGrpSpPr/>
              <p:nvPr/>
            </p:nvGrpSpPr>
            <p:grpSpPr>
              <a:xfrm>
                <a:off x="3806062" y="1840247"/>
                <a:ext cx="1363618" cy="2647193"/>
                <a:chOff x="3806062" y="1840247"/>
                <a:chExt cx="1363618" cy="2647193"/>
              </a:xfrm>
            </p:grpSpPr>
            <p:pic>
              <p:nvPicPr>
                <p:cNvPr id="86" name="Image 85">
                  <a:extLst>
                    <a:ext uri="{FF2B5EF4-FFF2-40B4-BE49-F238E27FC236}">
                      <a16:creationId xmlns:a16="http://schemas.microsoft.com/office/drawing/2014/main" id="{0C30E699-90D7-44D0-9049-B0A5FD8FB6A8}"/>
                    </a:ext>
                  </a:extLst>
                </p:cNvPr>
                <p:cNvPicPr/>
                <p:nvPr/>
              </p:nvPicPr>
              <p:blipFill rotWithShape="1">
                <a:blip r:embed="rId10"/>
                <a:srcRect l="8073" t="6793" r="8092" b="5585"/>
                <a:stretch/>
              </p:blipFill>
              <p:spPr>
                <a:xfrm>
                  <a:off x="3869642" y="1840247"/>
                  <a:ext cx="1217535" cy="2647193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grpSp>
              <p:nvGrpSpPr>
                <p:cNvPr id="116" name="Groupe 115">
                  <a:extLst>
                    <a:ext uri="{FF2B5EF4-FFF2-40B4-BE49-F238E27FC236}">
                      <a16:creationId xmlns:a16="http://schemas.microsoft.com/office/drawing/2014/main" id="{E57330A5-2B9C-45EB-8A8B-7D2CEA05A37B}"/>
                    </a:ext>
                  </a:extLst>
                </p:cNvPr>
                <p:cNvGrpSpPr/>
                <p:nvPr/>
              </p:nvGrpSpPr>
              <p:grpSpPr>
                <a:xfrm>
                  <a:off x="3929227" y="2575396"/>
                  <a:ext cx="834118" cy="74966"/>
                  <a:chOff x="2605991" y="2228810"/>
                  <a:chExt cx="700752" cy="74966"/>
                </a:xfrm>
              </p:grpSpPr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488DDCDD-B423-4181-B244-41ED9DF5D7D7}"/>
                      </a:ext>
                    </a:extLst>
                  </p:cNvPr>
                  <p:cNvSpPr/>
                  <p:nvPr/>
                </p:nvSpPr>
                <p:spPr>
                  <a:xfrm>
                    <a:off x="2731459" y="2230751"/>
                    <a:ext cx="575284" cy="73025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18" name="Rectangle 117">
                    <a:extLst>
                      <a:ext uri="{FF2B5EF4-FFF2-40B4-BE49-F238E27FC236}">
                        <a16:creationId xmlns:a16="http://schemas.microsoft.com/office/drawing/2014/main" id="{8DC52EDF-D86D-4361-A950-F0DDDFD73026}"/>
                      </a:ext>
                    </a:extLst>
                  </p:cNvPr>
                  <p:cNvSpPr/>
                  <p:nvPr/>
                </p:nvSpPr>
                <p:spPr>
                  <a:xfrm>
                    <a:off x="2605991" y="2228810"/>
                    <a:ext cx="626613" cy="730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 b="1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Omed Demo</a:t>
                    </a:r>
                  </a:p>
                </p:txBody>
              </p:sp>
            </p:grpSp>
            <p:grpSp>
              <p:nvGrpSpPr>
                <p:cNvPr id="125" name="Groupe 124">
                  <a:extLst>
                    <a:ext uri="{FF2B5EF4-FFF2-40B4-BE49-F238E27FC236}">
                      <a16:creationId xmlns:a16="http://schemas.microsoft.com/office/drawing/2014/main" id="{FAF89C0F-D8CA-41D2-8211-EE5AA2B677D6}"/>
                    </a:ext>
                  </a:extLst>
                </p:cNvPr>
                <p:cNvGrpSpPr/>
                <p:nvPr/>
              </p:nvGrpSpPr>
              <p:grpSpPr>
                <a:xfrm>
                  <a:off x="3806062" y="3226658"/>
                  <a:ext cx="834117" cy="74966"/>
                  <a:chOff x="2605992" y="2228810"/>
                  <a:chExt cx="700751" cy="74966"/>
                </a:xfrm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95E27F4E-10ED-4BEE-B3F0-065AF9591DA1}"/>
                      </a:ext>
                    </a:extLst>
                  </p:cNvPr>
                  <p:cNvSpPr/>
                  <p:nvPr/>
                </p:nvSpPr>
                <p:spPr>
                  <a:xfrm>
                    <a:off x="2731459" y="2230751"/>
                    <a:ext cx="575284" cy="73025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D5703A0F-6E34-4F79-8E40-7C6B12A2D130}"/>
                      </a:ext>
                    </a:extLst>
                  </p:cNvPr>
                  <p:cNvSpPr/>
                  <p:nvPr/>
                </p:nvSpPr>
                <p:spPr>
                  <a:xfrm>
                    <a:off x="2605991" y="2228810"/>
                    <a:ext cx="626613" cy="730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 b="1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Omed Demo</a:t>
                    </a:r>
                  </a:p>
                </p:txBody>
              </p:sp>
            </p:grpSp>
            <p:sp>
              <p:nvSpPr>
                <p:cNvPr id="129" name="Rectangle 128">
                  <a:extLst>
                    <a:ext uri="{FF2B5EF4-FFF2-40B4-BE49-F238E27FC236}">
                      <a16:creationId xmlns:a16="http://schemas.microsoft.com/office/drawing/2014/main" id="{551B0743-081A-4D21-9F58-1CC7B8C1B383}"/>
                    </a:ext>
                  </a:extLst>
                </p:cNvPr>
                <p:cNvSpPr/>
                <p:nvPr/>
              </p:nvSpPr>
              <p:spPr>
                <a:xfrm>
                  <a:off x="3955407" y="3228599"/>
                  <a:ext cx="684771" cy="7302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00">
                    <a:solidFill>
                      <a:schemeClr val="tx1"/>
                    </a:solidFill>
                    <a:latin typeface="Ubuntu" panose="020B0504030602030204" pitchFamily="34" charset="0"/>
                  </a:endParaRPr>
                </a:p>
              </p:txBody>
            </p:sp>
            <p:grpSp>
              <p:nvGrpSpPr>
                <p:cNvPr id="131" name="Groupe 130">
                  <a:extLst>
                    <a:ext uri="{FF2B5EF4-FFF2-40B4-BE49-F238E27FC236}">
                      <a16:creationId xmlns:a16="http://schemas.microsoft.com/office/drawing/2014/main" id="{7374B4AE-AEE2-418F-8118-AD2B11C40036}"/>
                    </a:ext>
                  </a:extLst>
                </p:cNvPr>
                <p:cNvGrpSpPr/>
                <p:nvPr/>
              </p:nvGrpSpPr>
              <p:grpSpPr>
                <a:xfrm>
                  <a:off x="4252579" y="3158838"/>
                  <a:ext cx="770537" cy="73025"/>
                  <a:chOff x="2589716" y="2228810"/>
                  <a:chExt cx="647338" cy="73025"/>
                </a:xfrm>
              </p:grpSpPr>
              <p:sp>
                <p:nvSpPr>
                  <p:cNvPr id="132" name="Rectangle 131">
                    <a:extLst>
                      <a:ext uri="{FF2B5EF4-FFF2-40B4-BE49-F238E27FC236}">
                        <a16:creationId xmlns:a16="http://schemas.microsoft.com/office/drawing/2014/main" id="{436C112D-2516-41D7-AB26-8D8B17D05715}"/>
                      </a:ext>
                    </a:extLst>
                  </p:cNvPr>
                  <p:cNvSpPr/>
                  <p:nvPr/>
                </p:nvSpPr>
                <p:spPr>
                  <a:xfrm>
                    <a:off x="2685884" y="2230752"/>
                    <a:ext cx="551170" cy="63922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33" name="Rectangle 132">
                    <a:extLst>
                      <a:ext uri="{FF2B5EF4-FFF2-40B4-BE49-F238E27FC236}">
                        <a16:creationId xmlns:a16="http://schemas.microsoft.com/office/drawing/2014/main" id="{B2F8AF7C-84A3-495C-BD28-DEE7E2F83E82}"/>
                      </a:ext>
                    </a:extLst>
                  </p:cNvPr>
                  <p:cNvSpPr/>
                  <p:nvPr/>
                </p:nvSpPr>
                <p:spPr>
                  <a:xfrm>
                    <a:off x="2589716" y="2228810"/>
                    <a:ext cx="626613" cy="730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 b="1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Mr Omed Demo</a:t>
                    </a:r>
                  </a:p>
                </p:txBody>
              </p:sp>
            </p:grpSp>
            <p:grpSp>
              <p:nvGrpSpPr>
                <p:cNvPr id="134" name="Groupe 133">
                  <a:extLst>
                    <a:ext uri="{FF2B5EF4-FFF2-40B4-BE49-F238E27FC236}">
                      <a16:creationId xmlns:a16="http://schemas.microsoft.com/office/drawing/2014/main" id="{0D7BCCAB-70C5-4290-B925-A136E84756A8}"/>
                    </a:ext>
                  </a:extLst>
                </p:cNvPr>
                <p:cNvGrpSpPr/>
                <p:nvPr/>
              </p:nvGrpSpPr>
              <p:grpSpPr>
                <a:xfrm>
                  <a:off x="4302151" y="3450462"/>
                  <a:ext cx="867529" cy="71703"/>
                  <a:chOff x="2589715" y="2228810"/>
                  <a:chExt cx="728822" cy="71703"/>
                </a:xfrm>
              </p:grpSpPr>
              <p:sp>
                <p:nvSpPr>
                  <p:cNvPr id="135" name="Rectangle 134">
                    <a:extLst>
                      <a:ext uri="{FF2B5EF4-FFF2-40B4-BE49-F238E27FC236}">
                        <a16:creationId xmlns:a16="http://schemas.microsoft.com/office/drawing/2014/main" id="{47049CA7-B38F-44A8-930A-66AC1011FD4A}"/>
                      </a:ext>
                    </a:extLst>
                  </p:cNvPr>
                  <p:cNvSpPr/>
                  <p:nvPr/>
                </p:nvSpPr>
                <p:spPr>
                  <a:xfrm>
                    <a:off x="2685884" y="2230752"/>
                    <a:ext cx="551170" cy="63922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36" name="Rectangle 135">
                    <a:extLst>
                      <a:ext uri="{FF2B5EF4-FFF2-40B4-BE49-F238E27FC236}">
                        <a16:creationId xmlns:a16="http://schemas.microsoft.com/office/drawing/2014/main" id="{AC1F0A5C-8CE7-45E7-B73E-415E96C32B06}"/>
                      </a:ext>
                    </a:extLst>
                  </p:cNvPr>
                  <p:cNvSpPr/>
                  <p:nvPr/>
                </p:nvSpPr>
                <p:spPr>
                  <a:xfrm>
                    <a:off x="2589715" y="2228810"/>
                    <a:ext cx="728822" cy="7170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 b="1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Mme Omeda Demo</a:t>
                    </a:r>
                  </a:p>
                </p:txBody>
              </p:sp>
            </p:grpSp>
            <p:grpSp>
              <p:nvGrpSpPr>
                <p:cNvPr id="137" name="Groupe 136">
                  <a:extLst>
                    <a:ext uri="{FF2B5EF4-FFF2-40B4-BE49-F238E27FC236}">
                      <a16:creationId xmlns:a16="http://schemas.microsoft.com/office/drawing/2014/main" id="{90DD2930-7D27-4FBB-AF75-3178D918CE16}"/>
                    </a:ext>
                  </a:extLst>
                </p:cNvPr>
                <p:cNvGrpSpPr/>
                <p:nvPr/>
              </p:nvGrpSpPr>
              <p:grpSpPr>
                <a:xfrm>
                  <a:off x="4246633" y="3732111"/>
                  <a:ext cx="770537" cy="73025"/>
                  <a:chOff x="2589716" y="2228810"/>
                  <a:chExt cx="647338" cy="73025"/>
                </a:xfrm>
              </p:grpSpPr>
              <p:sp>
                <p:nvSpPr>
                  <p:cNvPr id="138" name="Rectangle 137">
                    <a:extLst>
                      <a:ext uri="{FF2B5EF4-FFF2-40B4-BE49-F238E27FC236}">
                        <a16:creationId xmlns:a16="http://schemas.microsoft.com/office/drawing/2014/main" id="{1A598A32-ACF5-4209-BB07-26791E9FCD88}"/>
                      </a:ext>
                    </a:extLst>
                  </p:cNvPr>
                  <p:cNvSpPr/>
                  <p:nvPr/>
                </p:nvSpPr>
                <p:spPr>
                  <a:xfrm>
                    <a:off x="2685884" y="2230752"/>
                    <a:ext cx="551170" cy="63922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39" name="Rectangle 138">
                    <a:extLst>
                      <a:ext uri="{FF2B5EF4-FFF2-40B4-BE49-F238E27FC236}">
                        <a16:creationId xmlns:a16="http://schemas.microsoft.com/office/drawing/2014/main" id="{3030B299-E56D-4540-8988-74B86B50C672}"/>
                      </a:ext>
                    </a:extLst>
                  </p:cNvPr>
                  <p:cNvSpPr/>
                  <p:nvPr/>
                </p:nvSpPr>
                <p:spPr>
                  <a:xfrm>
                    <a:off x="2589716" y="2228810"/>
                    <a:ext cx="626613" cy="730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 b="1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Mr Omed Demo</a:t>
                    </a:r>
                  </a:p>
                </p:txBody>
              </p:sp>
            </p:grpSp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4AE6E57E-69E0-4F75-9072-C2ABCB7676DA}"/>
                    </a:ext>
                  </a:extLst>
                </p:cNvPr>
                <p:cNvSpPr/>
                <p:nvPr/>
              </p:nvSpPr>
              <p:spPr>
                <a:xfrm>
                  <a:off x="3961643" y="3819565"/>
                  <a:ext cx="684771" cy="7302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00">
                    <a:solidFill>
                      <a:schemeClr val="tx1"/>
                    </a:solidFill>
                    <a:latin typeface="Ubuntu" panose="020B0504030602030204" pitchFamily="34" charset="0"/>
                  </a:endParaRPr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90836A3C-7DF6-4880-AED9-68DB338B90E9}"/>
                  </a:ext>
                </a:extLst>
              </p:cNvPr>
              <p:cNvGrpSpPr/>
              <p:nvPr/>
            </p:nvGrpSpPr>
            <p:grpSpPr>
              <a:xfrm>
                <a:off x="5177329" y="1840247"/>
                <a:ext cx="1321596" cy="2647194"/>
                <a:chOff x="5177329" y="1840247"/>
                <a:chExt cx="1321596" cy="2647194"/>
              </a:xfrm>
            </p:grpSpPr>
            <p:pic>
              <p:nvPicPr>
                <p:cNvPr id="87" name="Image 86">
                  <a:extLst>
                    <a:ext uri="{FF2B5EF4-FFF2-40B4-BE49-F238E27FC236}">
                      <a16:creationId xmlns:a16="http://schemas.microsoft.com/office/drawing/2014/main" id="{2A74BAC3-99C1-472F-B1B0-C814722941F5}"/>
                    </a:ext>
                  </a:extLst>
                </p:cNvPr>
                <p:cNvPicPr/>
                <p:nvPr/>
              </p:nvPicPr>
              <p:blipFill rotWithShape="1">
                <a:blip r:embed="rId11"/>
                <a:srcRect l="7907" t="6399" r="8258" b="5609"/>
                <a:stretch/>
              </p:blipFill>
              <p:spPr>
                <a:xfrm>
                  <a:off x="5267836" y="1840247"/>
                  <a:ext cx="1217537" cy="2647194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sp>
              <p:nvSpPr>
                <p:cNvPr id="141" name="Rectangle 140">
                  <a:extLst>
                    <a:ext uri="{FF2B5EF4-FFF2-40B4-BE49-F238E27FC236}">
                      <a16:creationId xmlns:a16="http://schemas.microsoft.com/office/drawing/2014/main" id="{D1752648-0244-4A60-9187-F1C3E67F0C34}"/>
                    </a:ext>
                  </a:extLst>
                </p:cNvPr>
                <p:cNvSpPr/>
                <p:nvPr/>
              </p:nvSpPr>
              <p:spPr>
                <a:xfrm>
                  <a:off x="5642172" y="2526515"/>
                  <a:ext cx="684771" cy="7302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00">
                    <a:solidFill>
                      <a:schemeClr val="tx1"/>
                    </a:solidFill>
                    <a:latin typeface="Ubuntu" panose="020B0504030602030204" pitchFamily="34" charset="0"/>
                  </a:endParaRPr>
                </a:p>
              </p:txBody>
            </p:sp>
            <p:grpSp>
              <p:nvGrpSpPr>
                <p:cNvPr id="142" name="Groupe 141">
                  <a:extLst>
                    <a:ext uri="{FF2B5EF4-FFF2-40B4-BE49-F238E27FC236}">
                      <a16:creationId xmlns:a16="http://schemas.microsoft.com/office/drawing/2014/main" id="{0DBF373A-A1A2-4428-8A43-9F5A6E487454}"/>
                    </a:ext>
                  </a:extLst>
                </p:cNvPr>
                <p:cNvGrpSpPr/>
                <p:nvPr/>
              </p:nvGrpSpPr>
              <p:grpSpPr>
                <a:xfrm>
                  <a:off x="5500050" y="2501029"/>
                  <a:ext cx="832569" cy="83551"/>
                  <a:chOff x="2537602" y="2230752"/>
                  <a:chExt cx="699452" cy="83551"/>
                </a:xfrm>
              </p:grpSpPr>
              <p:sp>
                <p:nvSpPr>
                  <p:cNvPr id="143" name="Rectangle 142">
                    <a:extLst>
                      <a:ext uri="{FF2B5EF4-FFF2-40B4-BE49-F238E27FC236}">
                        <a16:creationId xmlns:a16="http://schemas.microsoft.com/office/drawing/2014/main" id="{52BCCD55-DA64-44F3-9180-6CDBA833F226}"/>
                      </a:ext>
                    </a:extLst>
                  </p:cNvPr>
                  <p:cNvSpPr/>
                  <p:nvPr/>
                </p:nvSpPr>
                <p:spPr>
                  <a:xfrm>
                    <a:off x="2685884" y="2230752"/>
                    <a:ext cx="551170" cy="63922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44" name="Rectangle 143">
                    <a:extLst>
                      <a:ext uri="{FF2B5EF4-FFF2-40B4-BE49-F238E27FC236}">
                        <a16:creationId xmlns:a16="http://schemas.microsoft.com/office/drawing/2014/main" id="{7687126E-DBC5-4A11-A53F-4BE386786064}"/>
                      </a:ext>
                    </a:extLst>
                  </p:cNvPr>
                  <p:cNvSpPr/>
                  <p:nvPr/>
                </p:nvSpPr>
                <p:spPr>
                  <a:xfrm>
                    <a:off x="2537602" y="2241278"/>
                    <a:ext cx="626613" cy="730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 b="1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Omed Demo</a:t>
                    </a:r>
                  </a:p>
                </p:txBody>
              </p:sp>
            </p:grpSp>
            <p:grpSp>
              <p:nvGrpSpPr>
                <p:cNvPr id="145" name="Groupe 144">
                  <a:extLst>
                    <a:ext uri="{FF2B5EF4-FFF2-40B4-BE49-F238E27FC236}">
                      <a16:creationId xmlns:a16="http://schemas.microsoft.com/office/drawing/2014/main" id="{84013209-019F-44F2-A67C-C3CFF32D3493}"/>
                    </a:ext>
                  </a:extLst>
                </p:cNvPr>
                <p:cNvGrpSpPr/>
                <p:nvPr/>
              </p:nvGrpSpPr>
              <p:grpSpPr>
                <a:xfrm>
                  <a:off x="5177329" y="2994711"/>
                  <a:ext cx="1037741" cy="73025"/>
                  <a:chOff x="2589716" y="2228810"/>
                  <a:chExt cx="773065" cy="73025"/>
                </a:xfrm>
              </p:grpSpPr>
              <p:sp>
                <p:nvSpPr>
                  <p:cNvPr id="146" name="Rectangle 145">
                    <a:extLst>
                      <a:ext uri="{FF2B5EF4-FFF2-40B4-BE49-F238E27FC236}">
                        <a16:creationId xmlns:a16="http://schemas.microsoft.com/office/drawing/2014/main" id="{D298E941-4525-405C-A70D-D3B0D2CC5557}"/>
                      </a:ext>
                    </a:extLst>
                  </p:cNvPr>
                  <p:cNvSpPr/>
                  <p:nvPr/>
                </p:nvSpPr>
                <p:spPr>
                  <a:xfrm>
                    <a:off x="2685884" y="2234908"/>
                    <a:ext cx="551170" cy="63922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47" name="Rectangle 146">
                    <a:extLst>
                      <a:ext uri="{FF2B5EF4-FFF2-40B4-BE49-F238E27FC236}">
                        <a16:creationId xmlns:a16="http://schemas.microsoft.com/office/drawing/2014/main" id="{80E58F84-79F5-42F5-A689-864BB79131A4}"/>
                      </a:ext>
                    </a:extLst>
                  </p:cNvPr>
                  <p:cNvSpPr/>
                  <p:nvPr/>
                </p:nvSpPr>
                <p:spPr>
                  <a:xfrm>
                    <a:off x="2589716" y="2228810"/>
                    <a:ext cx="773065" cy="730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 b="1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MADAME Omeda Demo</a:t>
                    </a:r>
                  </a:p>
                </p:txBody>
              </p:sp>
            </p:grpSp>
            <p:grpSp>
              <p:nvGrpSpPr>
                <p:cNvPr id="148" name="Groupe 147">
                  <a:extLst>
                    <a:ext uri="{FF2B5EF4-FFF2-40B4-BE49-F238E27FC236}">
                      <a16:creationId xmlns:a16="http://schemas.microsoft.com/office/drawing/2014/main" id="{6EE621D5-A7C4-420E-8CE6-E7CF06D01149}"/>
                    </a:ext>
                  </a:extLst>
                </p:cNvPr>
                <p:cNvGrpSpPr/>
                <p:nvPr/>
              </p:nvGrpSpPr>
              <p:grpSpPr>
                <a:xfrm>
                  <a:off x="5586820" y="3570279"/>
                  <a:ext cx="875893" cy="78332"/>
                  <a:chOff x="2589716" y="2228810"/>
                  <a:chExt cx="735849" cy="78332"/>
                </a:xfrm>
              </p:grpSpPr>
              <p:sp>
                <p:nvSpPr>
                  <p:cNvPr id="149" name="Rectangle 148">
                    <a:extLst>
                      <a:ext uri="{FF2B5EF4-FFF2-40B4-BE49-F238E27FC236}">
                        <a16:creationId xmlns:a16="http://schemas.microsoft.com/office/drawing/2014/main" id="{156FD86F-EB16-4363-BCC9-266F6829D407}"/>
                      </a:ext>
                    </a:extLst>
                  </p:cNvPr>
                  <p:cNvSpPr/>
                  <p:nvPr/>
                </p:nvSpPr>
                <p:spPr>
                  <a:xfrm>
                    <a:off x="2685884" y="2243220"/>
                    <a:ext cx="639681" cy="63922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50" name="Rectangle 149">
                    <a:extLst>
                      <a:ext uri="{FF2B5EF4-FFF2-40B4-BE49-F238E27FC236}">
                        <a16:creationId xmlns:a16="http://schemas.microsoft.com/office/drawing/2014/main" id="{FF0A2ED4-D952-44B7-A935-BAEDDE22F90F}"/>
                      </a:ext>
                    </a:extLst>
                  </p:cNvPr>
                  <p:cNvSpPr/>
                  <p:nvPr/>
                </p:nvSpPr>
                <p:spPr>
                  <a:xfrm>
                    <a:off x="2589716" y="2228810"/>
                    <a:ext cx="626613" cy="730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 b="1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Mr Omed Demo</a:t>
                    </a:r>
                  </a:p>
                </p:txBody>
              </p:sp>
            </p:grpSp>
            <p:grpSp>
              <p:nvGrpSpPr>
                <p:cNvPr id="151" name="Groupe 150">
                  <a:extLst>
                    <a:ext uri="{FF2B5EF4-FFF2-40B4-BE49-F238E27FC236}">
                      <a16:creationId xmlns:a16="http://schemas.microsoft.com/office/drawing/2014/main" id="{9187E95F-370B-44A9-903C-A6ED6B460341}"/>
                    </a:ext>
                  </a:extLst>
                </p:cNvPr>
                <p:cNvGrpSpPr/>
                <p:nvPr/>
              </p:nvGrpSpPr>
              <p:grpSpPr>
                <a:xfrm>
                  <a:off x="5650129" y="3790628"/>
                  <a:ext cx="848796" cy="74613"/>
                  <a:chOff x="2601099" y="2230941"/>
                  <a:chExt cx="713084" cy="74613"/>
                </a:xfrm>
              </p:grpSpPr>
              <p:sp>
                <p:nvSpPr>
                  <p:cNvPr id="152" name="Rectangle 151">
                    <a:extLst>
                      <a:ext uri="{FF2B5EF4-FFF2-40B4-BE49-F238E27FC236}">
                        <a16:creationId xmlns:a16="http://schemas.microsoft.com/office/drawing/2014/main" id="{1DE4CE3C-2FDE-4DB3-8522-34230456940F}"/>
                      </a:ext>
                    </a:extLst>
                  </p:cNvPr>
                  <p:cNvSpPr/>
                  <p:nvPr/>
                </p:nvSpPr>
                <p:spPr>
                  <a:xfrm>
                    <a:off x="2685885" y="2243220"/>
                    <a:ext cx="597878" cy="62334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53" name="Rectangle 152">
                    <a:extLst>
                      <a:ext uri="{FF2B5EF4-FFF2-40B4-BE49-F238E27FC236}">
                        <a16:creationId xmlns:a16="http://schemas.microsoft.com/office/drawing/2014/main" id="{E5FC0884-5E21-459B-A76E-0333AAB91282}"/>
                      </a:ext>
                    </a:extLst>
                  </p:cNvPr>
                  <p:cNvSpPr/>
                  <p:nvPr/>
                </p:nvSpPr>
                <p:spPr>
                  <a:xfrm>
                    <a:off x="2601099" y="2230941"/>
                    <a:ext cx="713084" cy="730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 b="1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Mme Omeda Demo</a:t>
                    </a:r>
                  </a:p>
                </p:txBody>
              </p:sp>
            </p:grpSp>
            <p:grpSp>
              <p:nvGrpSpPr>
                <p:cNvPr id="154" name="Groupe 153">
                  <a:extLst>
                    <a:ext uri="{FF2B5EF4-FFF2-40B4-BE49-F238E27FC236}">
                      <a16:creationId xmlns:a16="http://schemas.microsoft.com/office/drawing/2014/main" id="{C9171173-BF17-47B4-80B8-4F476E676E46}"/>
                    </a:ext>
                  </a:extLst>
                </p:cNvPr>
                <p:cNvGrpSpPr/>
                <p:nvPr/>
              </p:nvGrpSpPr>
              <p:grpSpPr>
                <a:xfrm>
                  <a:off x="5586820" y="4006157"/>
                  <a:ext cx="875893" cy="78332"/>
                  <a:chOff x="2589716" y="2228810"/>
                  <a:chExt cx="735849" cy="78332"/>
                </a:xfrm>
              </p:grpSpPr>
              <p:sp>
                <p:nvSpPr>
                  <p:cNvPr id="155" name="Rectangle 154">
                    <a:extLst>
                      <a:ext uri="{FF2B5EF4-FFF2-40B4-BE49-F238E27FC236}">
                        <a16:creationId xmlns:a16="http://schemas.microsoft.com/office/drawing/2014/main" id="{2196180B-166E-48AF-B4EB-72CC07D4F4EF}"/>
                      </a:ext>
                    </a:extLst>
                  </p:cNvPr>
                  <p:cNvSpPr/>
                  <p:nvPr/>
                </p:nvSpPr>
                <p:spPr>
                  <a:xfrm>
                    <a:off x="2685884" y="2243220"/>
                    <a:ext cx="639681" cy="63922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56" name="Rectangle 155">
                    <a:extLst>
                      <a:ext uri="{FF2B5EF4-FFF2-40B4-BE49-F238E27FC236}">
                        <a16:creationId xmlns:a16="http://schemas.microsoft.com/office/drawing/2014/main" id="{A557A566-D4F1-4C9F-9534-C8988D895D09}"/>
                      </a:ext>
                    </a:extLst>
                  </p:cNvPr>
                  <p:cNvSpPr/>
                  <p:nvPr/>
                </p:nvSpPr>
                <p:spPr>
                  <a:xfrm>
                    <a:off x="2589716" y="2228810"/>
                    <a:ext cx="626613" cy="730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 b="1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Mr Omed Demo</a:t>
                    </a:r>
                  </a:p>
                </p:txBody>
              </p:sp>
            </p:grp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104426AF-35F7-4C63-9D5F-A4140A8A896D}"/>
                  </a:ext>
                </a:extLst>
              </p:cNvPr>
              <p:cNvGrpSpPr/>
              <p:nvPr/>
            </p:nvGrpSpPr>
            <p:grpSpPr>
              <a:xfrm>
                <a:off x="6704830" y="1833789"/>
                <a:ext cx="1391108" cy="2661285"/>
                <a:chOff x="6704830" y="1833789"/>
                <a:chExt cx="1391108" cy="2661285"/>
              </a:xfrm>
            </p:grpSpPr>
            <p:pic>
              <p:nvPicPr>
                <p:cNvPr id="88" name="Image 87">
                  <a:extLst>
                    <a:ext uri="{FF2B5EF4-FFF2-40B4-BE49-F238E27FC236}">
                      <a16:creationId xmlns:a16="http://schemas.microsoft.com/office/drawing/2014/main" id="{EAFA48E5-08B1-4BD4-AEDC-B096A1E7B298}"/>
                    </a:ext>
                  </a:extLst>
                </p:cNvPr>
                <p:cNvPicPr/>
                <p:nvPr/>
              </p:nvPicPr>
              <p:blipFill rotWithShape="1">
                <a:blip r:embed="rId12"/>
                <a:srcRect l="7621" t="6399" r="7271" b="5609"/>
                <a:stretch/>
              </p:blipFill>
              <p:spPr>
                <a:xfrm>
                  <a:off x="6704830" y="1833789"/>
                  <a:ext cx="1261942" cy="2661285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grpSp>
              <p:nvGrpSpPr>
                <p:cNvPr id="157" name="Groupe 156">
                  <a:extLst>
                    <a:ext uri="{FF2B5EF4-FFF2-40B4-BE49-F238E27FC236}">
                      <a16:creationId xmlns:a16="http://schemas.microsoft.com/office/drawing/2014/main" id="{266A7525-4854-4BD4-A94E-4C75302A3591}"/>
                    </a:ext>
                  </a:extLst>
                </p:cNvPr>
                <p:cNvGrpSpPr/>
                <p:nvPr/>
              </p:nvGrpSpPr>
              <p:grpSpPr>
                <a:xfrm>
                  <a:off x="7079465" y="3476408"/>
                  <a:ext cx="871429" cy="78332"/>
                  <a:chOff x="2589715" y="2228810"/>
                  <a:chExt cx="732099" cy="78332"/>
                </a:xfrm>
              </p:grpSpPr>
              <p:sp>
                <p:nvSpPr>
                  <p:cNvPr id="158" name="Rectangle 157">
                    <a:extLst>
                      <a:ext uri="{FF2B5EF4-FFF2-40B4-BE49-F238E27FC236}">
                        <a16:creationId xmlns:a16="http://schemas.microsoft.com/office/drawing/2014/main" id="{6E54B8D5-90C0-44D5-9E99-28CE1E8C8C94}"/>
                      </a:ext>
                    </a:extLst>
                  </p:cNvPr>
                  <p:cNvSpPr/>
                  <p:nvPr/>
                </p:nvSpPr>
                <p:spPr>
                  <a:xfrm>
                    <a:off x="2685884" y="2243220"/>
                    <a:ext cx="635930" cy="63922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59" name="Rectangle 158">
                    <a:extLst>
                      <a:ext uri="{FF2B5EF4-FFF2-40B4-BE49-F238E27FC236}">
                        <a16:creationId xmlns:a16="http://schemas.microsoft.com/office/drawing/2014/main" id="{6062EB95-ED23-4CD3-A72C-87A4DAB92E81}"/>
                      </a:ext>
                    </a:extLst>
                  </p:cNvPr>
                  <p:cNvSpPr/>
                  <p:nvPr/>
                </p:nvSpPr>
                <p:spPr>
                  <a:xfrm>
                    <a:off x="2589715" y="2228810"/>
                    <a:ext cx="708839" cy="730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 b="1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MR OMED DEMO</a:t>
                    </a:r>
                  </a:p>
                </p:txBody>
              </p:sp>
            </p:grpSp>
            <p:sp>
              <p:nvSpPr>
                <p:cNvPr id="160" name="Rectangle 159">
                  <a:extLst>
                    <a:ext uri="{FF2B5EF4-FFF2-40B4-BE49-F238E27FC236}">
                      <a16:creationId xmlns:a16="http://schemas.microsoft.com/office/drawing/2014/main" id="{1D912928-5BCA-4BE4-AD1C-0E176A9A63CB}"/>
                    </a:ext>
                  </a:extLst>
                </p:cNvPr>
                <p:cNvSpPr/>
                <p:nvPr/>
              </p:nvSpPr>
              <p:spPr>
                <a:xfrm>
                  <a:off x="6746463" y="3559819"/>
                  <a:ext cx="756958" cy="6392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00">
                    <a:solidFill>
                      <a:schemeClr val="tx1"/>
                    </a:solidFill>
                    <a:latin typeface="Ubuntu" panose="020B0504030602030204" pitchFamily="34" charset="0"/>
                  </a:endParaRPr>
                </a:p>
              </p:txBody>
            </p:sp>
            <p:grpSp>
              <p:nvGrpSpPr>
                <p:cNvPr id="161" name="Groupe 160">
                  <a:extLst>
                    <a:ext uri="{FF2B5EF4-FFF2-40B4-BE49-F238E27FC236}">
                      <a16:creationId xmlns:a16="http://schemas.microsoft.com/office/drawing/2014/main" id="{E64F5483-D7FB-4E18-88B0-6E119B0CC192}"/>
                    </a:ext>
                  </a:extLst>
                </p:cNvPr>
                <p:cNvGrpSpPr/>
                <p:nvPr/>
              </p:nvGrpSpPr>
              <p:grpSpPr>
                <a:xfrm>
                  <a:off x="7144552" y="3768866"/>
                  <a:ext cx="951386" cy="78332"/>
                  <a:chOff x="2589714" y="2228810"/>
                  <a:chExt cx="732099" cy="78332"/>
                </a:xfrm>
              </p:grpSpPr>
              <p:sp>
                <p:nvSpPr>
                  <p:cNvPr id="162" name="Rectangle 161">
                    <a:extLst>
                      <a:ext uri="{FF2B5EF4-FFF2-40B4-BE49-F238E27FC236}">
                        <a16:creationId xmlns:a16="http://schemas.microsoft.com/office/drawing/2014/main" id="{3A452C88-D879-4DD7-976F-AC4B91A6610F}"/>
                      </a:ext>
                    </a:extLst>
                  </p:cNvPr>
                  <p:cNvSpPr/>
                  <p:nvPr/>
                </p:nvSpPr>
                <p:spPr>
                  <a:xfrm>
                    <a:off x="2685884" y="2243220"/>
                    <a:ext cx="499348" cy="63922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63" name="Rectangle 162">
                    <a:extLst>
                      <a:ext uri="{FF2B5EF4-FFF2-40B4-BE49-F238E27FC236}">
                        <a16:creationId xmlns:a16="http://schemas.microsoft.com/office/drawing/2014/main" id="{A626C42F-CD01-47C4-BCE0-BBF4A71E334C}"/>
                      </a:ext>
                    </a:extLst>
                  </p:cNvPr>
                  <p:cNvSpPr/>
                  <p:nvPr/>
                </p:nvSpPr>
                <p:spPr>
                  <a:xfrm>
                    <a:off x="2589714" y="2228810"/>
                    <a:ext cx="732099" cy="730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 b="1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MME OMEDA DEMO</a:t>
                    </a:r>
                  </a:p>
                </p:txBody>
              </p:sp>
            </p:grpSp>
            <p:grpSp>
              <p:nvGrpSpPr>
                <p:cNvPr id="164" name="Groupe 163">
                  <a:extLst>
                    <a:ext uri="{FF2B5EF4-FFF2-40B4-BE49-F238E27FC236}">
                      <a16:creationId xmlns:a16="http://schemas.microsoft.com/office/drawing/2014/main" id="{B87034D6-DB84-4C19-AF3B-55F7FF141980}"/>
                    </a:ext>
                  </a:extLst>
                </p:cNvPr>
                <p:cNvGrpSpPr/>
                <p:nvPr/>
              </p:nvGrpSpPr>
              <p:grpSpPr>
                <a:xfrm>
                  <a:off x="6921932" y="2192764"/>
                  <a:ext cx="934129" cy="78332"/>
                  <a:chOff x="2537039" y="2228810"/>
                  <a:chExt cx="784775" cy="78332"/>
                </a:xfrm>
              </p:grpSpPr>
              <p:sp>
                <p:nvSpPr>
                  <p:cNvPr id="165" name="Rectangle 164">
                    <a:extLst>
                      <a:ext uri="{FF2B5EF4-FFF2-40B4-BE49-F238E27FC236}">
                        <a16:creationId xmlns:a16="http://schemas.microsoft.com/office/drawing/2014/main" id="{D2F345A3-E380-491F-8170-82992BCE14D8}"/>
                      </a:ext>
                    </a:extLst>
                  </p:cNvPr>
                  <p:cNvSpPr/>
                  <p:nvPr/>
                </p:nvSpPr>
                <p:spPr>
                  <a:xfrm>
                    <a:off x="2685884" y="2243220"/>
                    <a:ext cx="635930" cy="63922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400">
                      <a:solidFill>
                        <a:schemeClr val="tx1"/>
                      </a:solidFill>
                      <a:latin typeface="Ubuntu" panose="020B0504030602030204" pitchFamily="34" charset="0"/>
                    </a:endParaRPr>
                  </a:p>
                </p:txBody>
              </p:sp>
              <p:sp>
                <p:nvSpPr>
                  <p:cNvPr id="166" name="Rectangle 165">
                    <a:extLst>
                      <a:ext uri="{FF2B5EF4-FFF2-40B4-BE49-F238E27FC236}">
                        <a16:creationId xmlns:a16="http://schemas.microsoft.com/office/drawing/2014/main" id="{95D2877F-7F96-4B60-8090-799F06A531A7}"/>
                      </a:ext>
                    </a:extLst>
                  </p:cNvPr>
                  <p:cNvSpPr/>
                  <p:nvPr/>
                </p:nvSpPr>
                <p:spPr>
                  <a:xfrm>
                    <a:off x="2537039" y="2228810"/>
                    <a:ext cx="708839" cy="730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550" b="1">
                        <a:solidFill>
                          <a:schemeClr val="tx1"/>
                        </a:solidFill>
                        <a:latin typeface="Ubuntu" panose="020B0504030602030204" pitchFamily="34" charset="0"/>
                      </a:rPr>
                      <a:t>OMED DEMO</a:t>
                    </a:r>
                  </a:p>
                </p:txBody>
              </p:sp>
            </p:grpSp>
          </p:grpSp>
          <p:grpSp>
            <p:nvGrpSpPr>
              <p:cNvPr id="167" name="Groupe 166">
                <a:extLst>
                  <a:ext uri="{FF2B5EF4-FFF2-40B4-BE49-F238E27FC236}">
                    <a16:creationId xmlns:a16="http://schemas.microsoft.com/office/drawing/2014/main" id="{9CBC4E7A-8091-438F-AAE3-C2D2CF17CF41}"/>
                  </a:ext>
                </a:extLst>
              </p:cNvPr>
              <p:cNvGrpSpPr/>
              <p:nvPr/>
            </p:nvGrpSpPr>
            <p:grpSpPr>
              <a:xfrm>
                <a:off x="6625681" y="2630144"/>
                <a:ext cx="1037741" cy="73025"/>
                <a:chOff x="2589716" y="2228810"/>
                <a:chExt cx="773065" cy="73025"/>
              </a:xfrm>
            </p:grpSpPr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46EC3549-9E6F-4660-AF9C-665C9A9ABA73}"/>
                    </a:ext>
                  </a:extLst>
                </p:cNvPr>
                <p:cNvSpPr/>
                <p:nvPr/>
              </p:nvSpPr>
              <p:spPr>
                <a:xfrm>
                  <a:off x="2685884" y="2234908"/>
                  <a:ext cx="551170" cy="6392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400">
                    <a:solidFill>
                      <a:schemeClr val="tx1"/>
                    </a:solidFill>
                    <a:latin typeface="Ubuntu" panose="020B0504030602030204" pitchFamily="34" charset="0"/>
                  </a:endParaRPr>
                </a:p>
              </p:txBody>
            </p:sp>
            <p:sp>
              <p:nvSpPr>
                <p:cNvPr id="169" name="Rectangle 168">
                  <a:extLst>
                    <a:ext uri="{FF2B5EF4-FFF2-40B4-BE49-F238E27FC236}">
                      <a16:creationId xmlns:a16="http://schemas.microsoft.com/office/drawing/2014/main" id="{FA95D3B0-837F-4EAD-A485-7C51B5C0103F}"/>
                    </a:ext>
                  </a:extLst>
                </p:cNvPr>
                <p:cNvSpPr/>
                <p:nvPr/>
              </p:nvSpPr>
              <p:spPr>
                <a:xfrm>
                  <a:off x="2589716" y="2228810"/>
                  <a:ext cx="773065" cy="730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550" b="1">
                      <a:solidFill>
                        <a:schemeClr val="tx1"/>
                      </a:solidFill>
                      <a:latin typeface="Ubuntu" panose="020B0504030602030204" pitchFamily="34" charset="0"/>
                    </a:rPr>
                    <a:t>MADAME Omeda Demo</a:t>
                  </a:r>
                </a:p>
              </p:txBody>
            </p:sp>
          </p:grp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139A1923-9597-48D9-AEDF-FB82DB6CCD97}"/>
                  </a:ext>
                </a:extLst>
              </p:cNvPr>
              <p:cNvSpPr/>
              <p:nvPr/>
            </p:nvSpPr>
            <p:spPr>
              <a:xfrm rot="20712042">
                <a:off x="201697" y="1786450"/>
                <a:ext cx="609363" cy="1939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5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Avant</a:t>
                </a:r>
              </a:p>
            </p:txBody>
          </p:sp>
        </p:grpSp>
        <p:sp>
          <p:nvSpPr>
            <p:cNvPr id="170" name="Étoile : 5 branches 169">
              <a:extLst>
                <a:ext uri="{FF2B5EF4-FFF2-40B4-BE49-F238E27FC236}">
                  <a16:creationId xmlns:a16="http://schemas.microsoft.com/office/drawing/2014/main" id="{5B72D246-23A0-425B-B3FC-CA35461F1F30}"/>
                </a:ext>
              </a:extLst>
            </p:cNvPr>
            <p:cNvSpPr/>
            <p:nvPr/>
          </p:nvSpPr>
          <p:spPr>
            <a:xfrm>
              <a:off x="2090975" y="525279"/>
              <a:ext cx="190155" cy="19015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1816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D51C09D-5AF2-4AC8-892A-A27764DB7883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E35E9C5-F9EF-4FCF-970D-579A6C554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38375" y="1945774"/>
              <a:ext cx="1221095" cy="265152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3" name="Image 5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1E927A56-8732-469A-8ABD-8128001C5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3966" y="1945774"/>
              <a:ext cx="1224532" cy="265152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12A5672-79B1-423D-B865-DDA82554D8F3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fr-FR" sz="1200"/>
                <a:t>10</a:t>
              </a:r>
              <a:endParaRPr lang="fr-FR"/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A20FBB70-B57B-4741-AFBC-870C8E85B267}"/>
                </a:ext>
              </a:extLst>
            </p:cNvPr>
            <p:cNvSpPr txBox="1"/>
            <p:nvPr/>
          </p:nvSpPr>
          <p:spPr>
            <a:xfrm>
              <a:off x="323966" y="919574"/>
              <a:ext cx="6543185" cy="684336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5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Depuis avril, lors de la validation d’un achat en ligne avec Sécur’Pass, un </a:t>
              </a:r>
              <a:r>
                <a:rPr lang="fr-FR" b="1"/>
                <a:t>message</a:t>
              </a:r>
              <a:r>
                <a:rPr lang="fr-FR"/>
                <a:t> s’affiche pour </a:t>
              </a:r>
              <a:r>
                <a:rPr lang="fr-FR" b="1"/>
                <a:t>alerter votre client </a:t>
              </a:r>
              <a:r>
                <a:rPr lang="fr-FR"/>
                <a:t>sur la </a:t>
              </a:r>
              <a:r>
                <a:rPr lang="fr-FR" b="1"/>
                <a:t>fraude</a:t>
              </a:r>
              <a:r>
                <a:rPr lang="fr-FR"/>
                <a:t> et l’inviter à </a:t>
              </a:r>
              <a:r>
                <a:rPr lang="fr-FR" b="1"/>
                <a:t>être vigilant. </a:t>
              </a:r>
              <a:r>
                <a:rPr lang="fr-FR"/>
                <a:t>Ce message évolue pour rappeler à votre client qu’il a la possibilité de </a:t>
              </a:r>
              <a:r>
                <a:rPr lang="fr-FR" b="1"/>
                <a:t>refuser son paiement</a:t>
              </a:r>
              <a:r>
                <a:rPr lang="fr-FR"/>
                <a:t> si ce n’est pas lui qui en est à l’origine. </a:t>
              </a:r>
              <a:endParaRPr lang="fr-FR" b="1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4414338-8D03-4AEE-97E6-6D2D67BB823B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90319F4-E966-47CD-A3CA-93192A983680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542CA87-B276-4E61-8FBC-0122E4AEC8E3}"/>
                </a:ext>
              </a:extLst>
            </p:cNvPr>
            <p:cNvSpPr/>
            <p:nvPr/>
          </p:nvSpPr>
          <p:spPr>
            <a:xfrm>
              <a:off x="573177" y="209584"/>
              <a:ext cx="9078101" cy="58477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4"/>
              </a:pPr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Connexion &amp; sécurité : modification du message de l’encart </a:t>
              </a:r>
              <a:b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fraude présenté lors d’un paiement en ligne avec Sécur’Pass</a:t>
              </a: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5C2DA812-9CF7-45EC-9FFE-08AFE08268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680AB94F-6137-4695-85FB-89BE68B2308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2"/>
              <a:ext cx="566561" cy="553999"/>
              <a:chOff x="7140815" y="1998113"/>
              <a:chExt cx="886861" cy="867196"/>
            </a:xfrm>
          </p:grpSpPr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004FFDEC-9056-4779-8FDE-D3952383FA88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0" name="Forme libre : forme 441">
                <a:extLst>
                  <a:ext uri="{FF2B5EF4-FFF2-40B4-BE49-F238E27FC236}">
                    <a16:creationId xmlns:a16="http://schemas.microsoft.com/office/drawing/2014/main" id="{E56DF937-AB01-4F36-A776-C2BD6B6562FE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47" name="Picture 2" descr="Huawei Logo PNG transparents - StickPNG">
              <a:extLst>
                <a:ext uri="{FF2B5EF4-FFF2-40B4-BE49-F238E27FC236}">
                  <a16:creationId xmlns:a16="http://schemas.microsoft.com/office/drawing/2014/main" id="{1A6A56AF-B7BA-4BE2-9E6A-56ED41811C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925AD24-1437-46D1-A7C9-33F9F3E5692C}"/>
                </a:ext>
              </a:extLst>
            </p:cNvPr>
            <p:cNvSpPr/>
            <p:nvPr/>
          </p:nvSpPr>
          <p:spPr>
            <a:xfrm>
              <a:off x="8061206" y="326366"/>
              <a:ext cx="109101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06/07/22</a:t>
              </a: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06/07/22</a:t>
              </a: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06/07/22</a:t>
              </a:r>
            </a:p>
          </p:txBody>
        </p:sp>
        <p:pic>
          <p:nvPicPr>
            <p:cNvPr id="49" name="Picture 6">
              <a:extLst>
                <a:ext uri="{FF2B5EF4-FFF2-40B4-BE49-F238E27FC236}">
                  <a16:creationId xmlns:a16="http://schemas.microsoft.com/office/drawing/2014/main" id="{A540C250-DFF3-41E5-970F-B1FA421B80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8">
              <a:extLst>
                <a:ext uri="{FF2B5EF4-FFF2-40B4-BE49-F238E27FC236}">
                  <a16:creationId xmlns:a16="http://schemas.microsoft.com/office/drawing/2014/main" id="{A8166E1D-3B91-4694-A513-47ABBAC65F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Image 55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6A805E9C-2C21-4968-BEAA-6792498E12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1996" t="86755" r="13090" b="7218"/>
            <a:stretch/>
          </p:blipFill>
          <p:spPr>
            <a:xfrm>
              <a:off x="2148840" y="4217047"/>
              <a:ext cx="1417320" cy="202808"/>
            </a:xfrm>
            <a:prstGeom prst="rect">
              <a:avLst/>
            </a:prstGeom>
            <a:ln>
              <a:solidFill>
                <a:srgbClr val="E31D1A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0" name="Image 59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5C39ED43-C2E1-4EE3-8901-B7C8445623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9932" t="93892" r="14139"/>
            <a:stretch/>
          </p:blipFill>
          <p:spPr>
            <a:xfrm>
              <a:off x="2148840" y="4453255"/>
              <a:ext cx="1417320" cy="202808"/>
            </a:xfrm>
            <a:prstGeom prst="rect">
              <a:avLst/>
            </a:prstGeom>
            <a:ln>
              <a:solidFill>
                <a:srgbClr val="E31D1A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2" name="Image 61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A8CA8924-5AFB-4744-9207-277380BF76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918" t="26663" r="3665" b="48615"/>
            <a:stretch/>
          </p:blipFill>
          <p:spPr>
            <a:xfrm>
              <a:off x="2136633" y="2536079"/>
              <a:ext cx="1417320" cy="667151"/>
            </a:xfrm>
            <a:prstGeom prst="rect">
              <a:avLst/>
            </a:prstGeom>
            <a:ln>
              <a:solidFill>
                <a:srgbClr val="E31D1A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66CB88F-0574-458E-BCC1-EFDF6BA8C58E}"/>
                </a:ext>
              </a:extLst>
            </p:cNvPr>
            <p:cNvSpPr/>
            <p:nvPr/>
          </p:nvSpPr>
          <p:spPr>
            <a:xfrm rot="20712042">
              <a:off x="203327" y="1842814"/>
              <a:ext cx="613642" cy="2086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Avant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FA5582A-C023-40F0-84C7-F9F3C8A10F2A}"/>
                </a:ext>
              </a:extLst>
            </p:cNvPr>
            <p:cNvSpPr/>
            <p:nvPr/>
          </p:nvSpPr>
          <p:spPr>
            <a:xfrm rot="20712042">
              <a:off x="2148151" y="1836884"/>
              <a:ext cx="613642" cy="2086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Après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9277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90695F55-63C6-4D8E-8A99-497B8EC5526F}"/>
              </a:ext>
            </a:extLst>
          </p:cNvPr>
          <p:cNvGrpSpPr/>
          <p:nvPr/>
        </p:nvGrpSpPr>
        <p:grpSpPr>
          <a:xfrm>
            <a:off x="0" y="-2549"/>
            <a:ext cx="9651278" cy="5148239"/>
            <a:chOff x="0" y="-2549"/>
            <a:chExt cx="9651278" cy="5148239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77DE6F5-E88D-429A-B7FA-5D47B13F7541}"/>
                </a:ext>
              </a:extLst>
            </p:cNvPr>
            <p:cNvSpPr/>
            <p:nvPr/>
          </p:nvSpPr>
          <p:spPr>
            <a:xfrm>
              <a:off x="798300" y="213052"/>
              <a:ext cx="184731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fr-FR" sz="1500" b="1">
                <a:solidFill>
                  <a:srgbClr val="1A2A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95793E6D-EB3B-4183-A7D5-4946A760B184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fr-FR" sz="1200"/>
                <a:t>11</a:t>
              </a:r>
              <a:endParaRPr lang="fr-FR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66A32EB-FD7D-4503-B1BF-F46CF775B607}"/>
                </a:ext>
              </a:extLst>
            </p:cNvPr>
            <p:cNvSpPr/>
            <p:nvPr/>
          </p:nvSpPr>
          <p:spPr>
            <a:xfrm>
              <a:off x="0" y="-254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B331D76-A94D-4079-B862-D126B35F2171}"/>
                </a:ext>
              </a:extLst>
            </p:cNvPr>
            <p:cNvSpPr/>
            <p:nvPr/>
          </p:nvSpPr>
          <p:spPr>
            <a:xfrm>
              <a:off x="110359" y="32066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D751681-E034-466B-8ADF-4E7FC9A222F5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5"/>
              </a:pPr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Comptes : nouveautés (1/2)</a:t>
              </a:r>
            </a:p>
          </p:txBody>
        </p:sp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D422C0BE-55A4-45C7-AA99-9447F02881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62" name="Groupe 61">
              <a:extLst>
                <a:ext uri="{FF2B5EF4-FFF2-40B4-BE49-F238E27FC236}">
                  <a16:creationId xmlns:a16="http://schemas.microsoft.com/office/drawing/2014/main" id="{87CCD0BA-0EF0-4D54-9C38-191ECBA5A8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2"/>
              <a:ext cx="566561" cy="553999"/>
              <a:chOff x="7140815" y="1998113"/>
              <a:chExt cx="886861" cy="867196"/>
            </a:xfrm>
          </p:grpSpPr>
          <p:sp>
            <p:nvSpPr>
              <p:cNvPr id="63" name="Ellipse 62">
                <a:extLst>
                  <a:ext uri="{FF2B5EF4-FFF2-40B4-BE49-F238E27FC236}">
                    <a16:creationId xmlns:a16="http://schemas.microsoft.com/office/drawing/2014/main" id="{F0A050CF-8550-4015-84F3-F90448B0BBB3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4" name="Forme libre : forme 441">
                <a:extLst>
                  <a:ext uri="{FF2B5EF4-FFF2-40B4-BE49-F238E27FC236}">
                    <a16:creationId xmlns:a16="http://schemas.microsoft.com/office/drawing/2014/main" id="{0ABFD1E2-48C4-410B-BD6A-DB1C4F52D76A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66" name="Picture 2" descr="Huawei Logo PNG transparents - StickPNG">
              <a:extLst>
                <a:ext uri="{FF2B5EF4-FFF2-40B4-BE49-F238E27FC236}">
                  <a16:creationId xmlns:a16="http://schemas.microsoft.com/office/drawing/2014/main" id="{50AECF5C-9213-4DD9-BAF8-E8169E0865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99EF46B-0140-4398-A67E-70E6D0E06671}"/>
                </a:ext>
              </a:extLst>
            </p:cNvPr>
            <p:cNvSpPr/>
            <p:nvPr/>
          </p:nvSpPr>
          <p:spPr>
            <a:xfrm>
              <a:off x="8061206" y="326366"/>
              <a:ext cx="109101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06/07/22</a:t>
              </a: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06/07/22</a:t>
              </a: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06/07/22</a:t>
              </a:r>
            </a:p>
          </p:txBody>
        </p:sp>
        <p:pic>
          <p:nvPicPr>
            <p:cNvPr id="68" name="Picture 6">
              <a:extLst>
                <a:ext uri="{FF2B5EF4-FFF2-40B4-BE49-F238E27FC236}">
                  <a16:creationId xmlns:a16="http://schemas.microsoft.com/office/drawing/2014/main" id="{76994C56-C1C3-41C4-BEC0-2F9873BDB8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8">
              <a:extLst>
                <a:ext uri="{FF2B5EF4-FFF2-40B4-BE49-F238E27FC236}">
                  <a16:creationId xmlns:a16="http://schemas.microsoft.com/office/drawing/2014/main" id="{902D3D0A-2A4F-4F7B-A116-E1335B6A14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90572817-5D5B-47E1-A97F-7D3C6897ABE0}"/>
                </a:ext>
              </a:extLst>
            </p:cNvPr>
            <p:cNvGrpSpPr/>
            <p:nvPr/>
          </p:nvGrpSpPr>
          <p:grpSpPr>
            <a:xfrm>
              <a:off x="307256" y="772589"/>
              <a:ext cx="2895195" cy="2905638"/>
              <a:chOff x="307256" y="772589"/>
              <a:chExt cx="2895195" cy="2905638"/>
            </a:xfrm>
          </p:grpSpPr>
          <p:pic>
            <p:nvPicPr>
              <p:cNvPr id="73" name="Image 72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68D638D3-9FE8-4363-A639-EDF64DAA60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1613" y="1343821"/>
                <a:ext cx="1078082" cy="233440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1A299E15-B7B8-419F-844F-8D4DC664EEFC}"/>
                  </a:ext>
                </a:extLst>
              </p:cNvPr>
              <p:cNvGrpSpPr/>
              <p:nvPr/>
            </p:nvGrpSpPr>
            <p:grpSpPr>
              <a:xfrm>
                <a:off x="307256" y="772589"/>
                <a:ext cx="2895195" cy="2493428"/>
                <a:chOff x="308821" y="796082"/>
                <a:chExt cx="2895195" cy="2493428"/>
              </a:xfrm>
            </p:grpSpPr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F4202E07-2410-46CE-94A5-045BFE5AA982}"/>
                    </a:ext>
                  </a:extLst>
                </p:cNvPr>
                <p:cNvSpPr/>
                <p:nvPr/>
              </p:nvSpPr>
              <p:spPr>
                <a:xfrm>
                  <a:off x="308821" y="796082"/>
                  <a:ext cx="2496126" cy="3781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850" b="1">
                      <a:solidFill>
                        <a:srgbClr val="E31D1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Rechercher des opérations effectuées avec sa carte à débit différé </a:t>
                  </a:r>
                </a:p>
              </p:txBody>
            </p:sp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4E875954-B8C8-4538-8BF4-16BC2AE4ADCF}"/>
                    </a:ext>
                  </a:extLst>
                </p:cNvPr>
                <p:cNvSpPr/>
                <p:nvPr/>
              </p:nvSpPr>
              <p:spPr>
                <a:xfrm>
                  <a:off x="2311031" y="3094101"/>
                  <a:ext cx="892985" cy="19540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B015681-036B-47C8-BBE0-9A71B8DD384C}"/>
                  </a:ext>
                </a:extLst>
              </p:cNvPr>
              <p:cNvSpPr/>
              <p:nvPr/>
            </p:nvSpPr>
            <p:spPr>
              <a:xfrm>
                <a:off x="506148" y="2732574"/>
                <a:ext cx="720983" cy="755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3810E79E-7255-4E2F-B313-D028F3E77007}"/>
                  </a:ext>
                </a:extLst>
              </p:cNvPr>
              <p:cNvSpPr/>
              <p:nvPr/>
            </p:nvSpPr>
            <p:spPr>
              <a:xfrm>
                <a:off x="513121" y="2995344"/>
                <a:ext cx="720983" cy="755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AB93160A-906B-4FB1-9AF8-4AF61D89420C}"/>
                  </a:ext>
                </a:extLst>
              </p:cNvPr>
              <p:cNvSpPr/>
              <p:nvPr/>
            </p:nvSpPr>
            <p:spPr>
              <a:xfrm>
                <a:off x="519487" y="3276660"/>
                <a:ext cx="407614" cy="755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EB0B8B93-9DA4-4207-94C4-0D64B0F89876}"/>
                  </a:ext>
                </a:extLst>
              </p:cNvPr>
              <p:cNvSpPr/>
              <p:nvPr/>
            </p:nvSpPr>
            <p:spPr>
              <a:xfrm>
                <a:off x="389425" y="2400958"/>
                <a:ext cx="720983" cy="755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04" name="Picture 2" descr="Tap | Free Icon">
                <a:extLst>
                  <a:ext uri="{FF2B5EF4-FFF2-40B4-BE49-F238E27FC236}">
                    <a16:creationId xmlns:a16="http://schemas.microsoft.com/office/drawing/2014/main" id="{877F9459-66E2-4030-9998-74F44DA3D8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951207" y="2920538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7" name="Rectangle : coins arrondis 76">
                <a:extLst>
                  <a:ext uri="{FF2B5EF4-FFF2-40B4-BE49-F238E27FC236}">
                    <a16:creationId xmlns:a16="http://schemas.microsoft.com/office/drawing/2014/main" id="{2C1D3425-3FA3-4443-A3DC-FEF5EFEA42EE}"/>
                  </a:ext>
                </a:extLst>
              </p:cNvPr>
              <p:cNvSpPr/>
              <p:nvPr/>
            </p:nvSpPr>
            <p:spPr>
              <a:xfrm>
                <a:off x="359140" y="2848074"/>
                <a:ext cx="986299" cy="180737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pic>
            <p:nvPicPr>
              <p:cNvPr id="81" name="Image 80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DA8D0856-C25D-45C4-8567-31F9390F39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92470" y="1343821"/>
                <a:ext cx="1078082" cy="233440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F63DBCD-A8C8-4FF5-87DB-AE19E08E3BA6}"/>
                  </a:ext>
                </a:extLst>
              </p:cNvPr>
              <p:cNvSpPr/>
              <p:nvPr/>
            </p:nvSpPr>
            <p:spPr>
              <a:xfrm>
                <a:off x="2033722" y="1976718"/>
                <a:ext cx="714474" cy="72502"/>
              </a:xfrm>
              <a:prstGeom prst="rect">
                <a:avLst/>
              </a:prstGeom>
              <a:solidFill>
                <a:srgbClr val="F6F6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84" name="Image 83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0655C53F-9015-4F5F-8F57-41EE7C66A9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-639" t="36312" r="639" b="56400"/>
              <a:stretch/>
            </p:blipFill>
            <p:spPr>
              <a:xfrm>
                <a:off x="1621976" y="2176224"/>
                <a:ext cx="1210616" cy="191055"/>
              </a:xfrm>
              <a:prstGeom prst="roundRect">
                <a:avLst/>
              </a:prstGeom>
              <a:ln>
                <a:solidFill>
                  <a:srgbClr val="E31D1A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BBB759DA-00E1-4DCC-A5F6-63575DA311A4}"/>
                </a:ext>
              </a:extLst>
            </p:cNvPr>
            <p:cNvGrpSpPr/>
            <p:nvPr/>
          </p:nvGrpSpPr>
          <p:grpSpPr>
            <a:xfrm>
              <a:off x="3416005" y="1228202"/>
              <a:ext cx="2722234" cy="2990727"/>
              <a:chOff x="3416005" y="1228202"/>
              <a:chExt cx="2722234" cy="2990727"/>
            </a:xfrm>
          </p:grpSpPr>
          <p:pic>
            <p:nvPicPr>
              <p:cNvPr id="86" name="Image 85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8F237D46-DE8F-4E9B-B451-DFEA78279B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80424" y="1827086"/>
                <a:ext cx="1102980" cy="238831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85" name="Image 84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B14C2667-DC55-4304-BCC1-274125AC46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16005" y="1830610"/>
                <a:ext cx="1102980" cy="238831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34A68E59-5E44-42D4-87BA-053804371E37}"/>
                  </a:ext>
                </a:extLst>
              </p:cNvPr>
              <p:cNvGrpSpPr/>
              <p:nvPr/>
            </p:nvGrpSpPr>
            <p:grpSpPr>
              <a:xfrm>
                <a:off x="3416407" y="1228202"/>
                <a:ext cx="2517910" cy="1650732"/>
                <a:chOff x="3492327" y="953653"/>
                <a:chExt cx="2517910" cy="1650732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A9B828ED-37E6-4B5A-B93F-3ED611FB0439}"/>
                    </a:ext>
                  </a:extLst>
                </p:cNvPr>
                <p:cNvGrpSpPr/>
                <p:nvPr/>
              </p:nvGrpSpPr>
              <p:grpSpPr>
                <a:xfrm>
                  <a:off x="3492327" y="953653"/>
                  <a:ext cx="2517910" cy="1650732"/>
                  <a:chOff x="3275354" y="797955"/>
                  <a:chExt cx="2517910" cy="1650732"/>
                </a:xfrm>
              </p:grpSpPr>
              <p:sp>
                <p:nvSpPr>
                  <p:cNvPr id="138" name="Rectangle 137">
                    <a:extLst>
                      <a:ext uri="{FF2B5EF4-FFF2-40B4-BE49-F238E27FC236}">
                        <a16:creationId xmlns:a16="http://schemas.microsoft.com/office/drawing/2014/main" id="{16D5C90B-3D2D-4D2A-889C-325C8B9CFCCB}"/>
                      </a:ext>
                    </a:extLst>
                  </p:cNvPr>
                  <p:cNvSpPr/>
                  <p:nvPr/>
                </p:nvSpPr>
                <p:spPr>
                  <a:xfrm>
                    <a:off x="3275354" y="797955"/>
                    <a:ext cx="2517910" cy="369332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850" b="1">
                        <a:solidFill>
                          <a:srgbClr val="E31D1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Ajout d’une pastille rouge lorsqu’un filtre (au moins) a été sélectionné</a:t>
                    </a:r>
                  </a:p>
                </p:txBody>
              </p:sp>
              <p:sp>
                <p:nvSpPr>
                  <p:cNvPr id="7" name="Ellipse 6">
                    <a:extLst>
                      <a:ext uri="{FF2B5EF4-FFF2-40B4-BE49-F238E27FC236}">
                        <a16:creationId xmlns:a16="http://schemas.microsoft.com/office/drawing/2014/main" id="{D7CEA3BD-6268-4C6B-B483-2E0B1CCBFD0E}"/>
                      </a:ext>
                    </a:extLst>
                  </p:cNvPr>
                  <p:cNvSpPr/>
                  <p:nvPr/>
                </p:nvSpPr>
                <p:spPr>
                  <a:xfrm>
                    <a:off x="5605194" y="2256109"/>
                    <a:ext cx="183977" cy="192578"/>
                  </a:xfrm>
                  <a:prstGeom prst="ellipse">
                    <a:avLst/>
                  </a:prstGeom>
                  <a:noFill/>
                  <a:ln>
                    <a:solidFill>
                      <a:srgbClr val="E31D1A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7" name="Ellipse 146">
                    <a:extLst>
                      <a:ext uri="{FF2B5EF4-FFF2-40B4-BE49-F238E27FC236}">
                        <a16:creationId xmlns:a16="http://schemas.microsoft.com/office/drawing/2014/main" id="{F8E803FA-A0BE-456E-9367-A14DB3A8A4EB}"/>
                      </a:ext>
                    </a:extLst>
                  </p:cNvPr>
                  <p:cNvSpPr/>
                  <p:nvPr/>
                </p:nvSpPr>
                <p:spPr>
                  <a:xfrm>
                    <a:off x="4233945" y="2256109"/>
                    <a:ext cx="183977" cy="192578"/>
                  </a:xfrm>
                  <a:prstGeom prst="ellipse">
                    <a:avLst/>
                  </a:prstGeom>
                  <a:noFill/>
                  <a:ln>
                    <a:solidFill>
                      <a:srgbClr val="E31D1A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091E957C-178B-45F8-A8AC-77601709258D}"/>
                    </a:ext>
                  </a:extLst>
                </p:cNvPr>
                <p:cNvSpPr/>
                <p:nvPr/>
              </p:nvSpPr>
              <p:spPr>
                <a:xfrm>
                  <a:off x="4111283" y="2282500"/>
                  <a:ext cx="459030" cy="45719"/>
                </a:xfrm>
                <a:prstGeom prst="rect">
                  <a:avLst/>
                </a:prstGeom>
                <a:solidFill>
                  <a:srgbClr val="F6F6F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28CA0B8A-06B0-42EE-99F0-F2BBA1D869E6}"/>
                    </a:ext>
                  </a:extLst>
                </p:cNvPr>
                <p:cNvSpPr/>
                <p:nvPr/>
              </p:nvSpPr>
              <p:spPr>
                <a:xfrm>
                  <a:off x="5455126" y="2280740"/>
                  <a:ext cx="459030" cy="45719"/>
                </a:xfrm>
                <a:prstGeom prst="rect">
                  <a:avLst/>
                </a:prstGeom>
                <a:solidFill>
                  <a:srgbClr val="F6F6F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pic>
            <p:nvPicPr>
              <p:cNvPr id="87" name="Image 86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A5378407-B29D-4D80-B1AF-82BC99F48E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90104" t="37615" r="957" b="58481"/>
              <a:stretch/>
            </p:blipFill>
            <p:spPr>
              <a:xfrm>
                <a:off x="4494393" y="2564311"/>
                <a:ext cx="270283" cy="255621"/>
              </a:xfrm>
              <a:prstGeom prst="ellipse">
                <a:avLst/>
              </a:prstGeom>
              <a:ln>
                <a:solidFill>
                  <a:srgbClr val="E31D1A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88" name="Image 87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E4A25201-5106-4C83-BD91-C6AB740C2AD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90079" t="37316" r="-266" b="58032"/>
              <a:stretch/>
            </p:blipFill>
            <p:spPr>
              <a:xfrm>
                <a:off x="5885074" y="2577295"/>
                <a:ext cx="253165" cy="250337"/>
              </a:xfrm>
              <a:prstGeom prst="ellipse">
                <a:avLst/>
              </a:prstGeom>
              <a:ln>
                <a:solidFill>
                  <a:srgbClr val="E31D1A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3EC0685-DE2E-4E65-9205-81E1840D27E6}"/>
                </a:ext>
              </a:extLst>
            </p:cNvPr>
            <p:cNvGrpSpPr/>
            <p:nvPr/>
          </p:nvGrpSpPr>
          <p:grpSpPr>
            <a:xfrm>
              <a:off x="6500346" y="1891412"/>
              <a:ext cx="2492835" cy="2754320"/>
              <a:chOff x="6500346" y="1891412"/>
              <a:chExt cx="2492835" cy="2754320"/>
            </a:xfrm>
          </p:grpSpPr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A84618DD-DA7C-40DB-A6AF-F59D633EEB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094666" y="2488162"/>
                <a:ext cx="1207032" cy="2157570"/>
              </a:xfrm>
              <a:prstGeom prst="rect">
                <a:avLst/>
              </a:prstGeom>
            </p:spPr>
          </p:pic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7657759-6EF3-4C32-B44D-6CA37E3F60A2}"/>
                  </a:ext>
                </a:extLst>
              </p:cNvPr>
              <p:cNvSpPr/>
              <p:nvPr/>
            </p:nvSpPr>
            <p:spPr>
              <a:xfrm>
                <a:off x="6500346" y="1891412"/>
                <a:ext cx="2492835" cy="37744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5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Affichage du solde rapide et de l’encours carte sur sa montre connectée Android</a:t>
                </a:r>
              </a:p>
            </p:txBody>
          </p:sp>
          <p:pic>
            <p:nvPicPr>
              <p:cNvPr id="95" name="Picture 8">
                <a:extLst>
                  <a:ext uri="{FF2B5EF4-FFF2-40B4-BE49-F238E27FC236}">
                    <a16:creationId xmlns:a16="http://schemas.microsoft.com/office/drawing/2014/main" id="{C0C42BE6-7792-401A-993F-752725D7D9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4234" y="2041404"/>
                <a:ext cx="160395" cy="1907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106732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D40CDB12-20A3-45A4-9169-53DDE92AA76E}"/>
              </a:ext>
            </a:extLst>
          </p:cNvPr>
          <p:cNvGrpSpPr/>
          <p:nvPr/>
        </p:nvGrpSpPr>
        <p:grpSpPr>
          <a:xfrm>
            <a:off x="0" y="-2549"/>
            <a:ext cx="9651278" cy="5148239"/>
            <a:chOff x="0" y="-2549"/>
            <a:chExt cx="9651278" cy="5148239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12A5672-79B1-423D-B865-DDA82554D8F3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fr-FR" sz="1200"/>
                <a:t>12</a:t>
              </a:r>
              <a:endParaRPr lang="fr-FR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6921220B-FD5C-45E2-ADAC-DEB0A86C2DF0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5"/>
              </a:pPr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Comptes : nouveautés (2/2)</a:t>
              </a:r>
            </a:p>
          </p:txBody>
        </p:sp>
        <p:pic>
          <p:nvPicPr>
            <p:cNvPr id="74" name="Image 73">
              <a:extLst>
                <a:ext uri="{FF2B5EF4-FFF2-40B4-BE49-F238E27FC236}">
                  <a16:creationId xmlns:a16="http://schemas.microsoft.com/office/drawing/2014/main" id="{29EE4311-6867-4A8F-B6E3-9CFBAF83A9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6E69EB9A-38B2-4785-BDA7-E862CB49C33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2"/>
              <a:ext cx="566561" cy="553999"/>
              <a:chOff x="7140815" y="1998113"/>
              <a:chExt cx="886861" cy="867196"/>
            </a:xfrm>
          </p:grpSpPr>
          <p:sp>
            <p:nvSpPr>
              <p:cNvPr id="76" name="Ellipse 75">
                <a:extLst>
                  <a:ext uri="{FF2B5EF4-FFF2-40B4-BE49-F238E27FC236}">
                    <a16:creationId xmlns:a16="http://schemas.microsoft.com/office/drawing/2014/main" id="{61CE9B29-5218-4C06-9DA5-65188E305851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7" name="Forme libre : forme 441">
                <a:extLst>
                  <a:ext uri="{FF2B5EF4-FFF2-40B4-BE49-F238E27FC236}">
                    <a16:creationId xmlns:a16="http://schemas.microsoft.com/office/drawing/2014/main" id="{190585FA-6500-4241-BAD9-BAA6CD3BB796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78" name="Picture 2" descr="Huawei Logo PNG transparents - StickPNG">
              <a:extLst>
                <a:ext uri="{FF2B5EF4-FFF2-40B4-BE49-F238E27FC236}">
                  <a16:creationId xmlns:a16="http://schemas.microsoft.com/office/drawing/2014/main" id="{34FD665C-6341-4A2D-9A96-3627D35D55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AA58028-F251-4733-958A-36855D5906BB}"/>
                </a:ext>
              </a:extLst>
            </p:cNvPr>
            <p:cNvSpPr/>
            <p:nvPr/>
          </p:nvSpPr>
          <p:spPr>
            <a:xfrm>
              <a:off x="8061206" y="326366"/>
              <a:ext cx="109101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06/07/22</a:t>
              </a: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06/07/22</a:t>
              </a: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06/07/22</a:t>
              </a:r>
            </a:p>
          </p:txBody>
        </p:sp>
        <p:pic>
          <p:nvPicPr>
            <p:cNvPr id="80" name="Picture 6">
              <a:extLst>
                <a:ext uri="{FF2B5EF4-FFF2-40B4-BE49-F238E27FC236}">
                  <a16:creationId xmlns:a16="http://schemas.microsoft.com/office/drawing/2014/main" id="{2D4F1A2B-9775-4CFE-AADD-1D7092E990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8">
              <a:extLst>
                <a:ext uri="{FF2B5EF4-FFF2-40B4-BE49-F238E27FC236}">
                  <a16:creationId xmlns:a16="http://schemas.microsoft.com/office/drawing/2014/main" id="{AFBD9AB8-A4AA-4B7C-B815-36ABB6B7D3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15BA3CF-FC3B-45B9-85AE-301D7C655E57}"/>
                </a:ext>
              </a:extLst>
            </p:cNvPr>
            <p:cNvGrpSpPr/>
            <p:nvPr/>
          </p:nvGrpSpPr>
          <p:grpSpPr>
            <a:xfrm>
              <a:off x="318035" y="837405"/>
              <a:ext cx="4913027" cy="2791430"/>
              <a:chOff x="318035" y="837405"/>
              <a:chExt cx="4913027" cy="2791430"/>
            </a:xfrm>
          </p:grpSpPr>
          <p:pic>
            <p:nvPicPr>
              <p:cNvPr id="83" name="Image 82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636AF633-67E3-4783-92F8-F281943EA1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58358" y="1311188"/>
                <a:ext cx="1070342" cy="231764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85" name="Image 84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FDA1546B-7E0B-4BE5-B4FD-2DA907A179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04975" y="1311188"/>
                <a:ext cx="1070342" cy="231764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84" name="Image 83">
                <a:extLst>
                  <a:ext uri="{FF2B5EF4-FFF2-40B4-BE49-F238E27FC236}">
                    <a16:creationId xmlns:a16="http://schemas.microsoft.com/office/drawing/2014/main" id="{E9189A19-13A0-4994-BB3D-6527C56E7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93655" y="1311188"/>
                <a:ext cx="1070342" cy="231764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82" name="Image 81">
                <a:extLst>
                  <a:ext uri="{FF2B5EF4-FFF2-40B4-BE49-F238E27FC236}">
                    <a16:creationId xmlns:a16="http://schemas.microsoft.com/office/drawing/2014/main" id="{48D6265E-5E71-4883-B864-CA6D3F725A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0196" y="1311188"/>
                <a:ext cx="1070342" cy="231764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2911F5BC-2326-4C44-9840-F29CA206AA35}"/>
                  </a:ext>
                </a:extLst>
              </p:cNvPr>
              <p:cNvSpPr/>
              <p:nvPr/>
            </p:nvSpPr>
            <p:spPr>
              <a:xfrm>
                <a:off x="318035" y="837405"/>
                <a:ext cx="4758837" cy="2636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5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Choix du tri de ses opérations par date d’achat ou par date comptable</a:t>
                </a: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AE538E55-9452-4FC5-96E2-FA5BAD249C26}"/>
                  </a:ext>
                </a:extLst>
              </p:cNvPr>
              <p:cNvSpPr/>
              <p:nvPr/>
            </p:nvSpPr>
            <p:spPr>
              <a:xfrm>
                <a:off x="585448" y="1786936"/>
                <a:ext cx="440172" cy="9924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36374D91-9727-4398-80EA-893C0234A30F}"/>
                  </a:ext>
                </a:extLst>
              </p:cNvPr>
              <p:cNvSpPr/>
              <p:nvPr/>
            </p:nvSpPr>
            <p:spPr>
              <a:xfrm>
                <a:off x="488840" y="1786219"/>
                <a:ext cx="536065" cy="992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400" b="1">
                    <a:solidFill>
                      <a:srgbClr val="3A3A3A"/>
                    </a:solidFill>
                    <a:latin typeface="Ubuntu" panose="020B0504030602030204" pitchFamily="34" charset="0"/>
                  </a:rPr>
                  <a:t>OMED DEMO</a:t>
                </a:r>
              </a:p>
            </p:txBody>
          </p:sp>
          <p:pic>
            <p:nvPicPr>
              <p:cNvPr id="88" name="Picture 2" descr="Tap | Free Icon">
                <a:extLst>
                  <a:ext uri="{FF2B5EF4-FFF2-40B4-BE49-F238E27FC236}">
                    <a16:creationId xmlns:a16="http://schemas.microsoft.com/office/drawing/2014/main" id="{29ED513D-7ABB-498D-AC1E-6C8892B7E8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1144506" y="2925789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9" name="Rectangle : coins arrondis 88">
                <a:extLst>
                  <a:ext uri="{FF2B5EF4-FFF2-40B4-BE49-F238E27FC236}">
                    <a16:creationId xmlns:a16="http://schemas.microsoft.com/office/drawing/2014/main" id="{40844968-2248-41CA-8622-8BFED97A66E3}"/>
                  </a:ext>
                </a:extLst>
              </p:cNvPr>
              <p:cNvSpPr/>
              <p:nvPr/>
            </p:nvSpPr>
            <p:spPr>
              <a:xfrm>
                <a:off x="322141" y="2880763"/>
                <a:ext cx="1068397" cy="157296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pic>
            <p:nvPicPr>
              <p:cNvPr id="90" name="Picture 2" descr="Tap | Free Icon">
                <a:extLst>
                  <a:ext uri="{FF2B5EF4-FFF2-40B4-BE49-F238E27FC236}">
                    <a16:creationId xmlns:a16="http://schemas.microsoft.com/office/drawing/2014/main" id="{9C596858-F9AB-4E89-A377-558C8AA79A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2377858" y="2897715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1" name="Rectangle : coins arrondis 90">
                <a:extLst>
                  <a:ext uri="{FF2B5EF4-FFF2-40B4-BE49-F238E27FC236}">
                    <a16:creationId xmlns:a16="http://schemas.microsoft.com/office/drawing/2014/main" id="{69823658-65FF-421C-A8C7-DD00AB907CAA}"/>
                  </a:ext>
                </a:extLst>
              </p:cNvPr>
              <p:cNvSpPr/>
              <p:nvPr/>
            </p:nvSpPr>
            <p:spPr>
              <a:xfrm>
                <a:off x="1560257" y="2852689"/>
                <a:ext cx="1068397" cy="157296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pic>
            <p:nvPicPr>
              <p:cNvPr id="92" name="Picture 2" descr="Tap | Free Icon">
                <a:extLst>
                  <a:ext uri="{FF2B5EF4-FFF2-40B4-BE49-F238E27FC236}">
                    <a16:creationId xmlns:a16="http://schemas.microsoft.com/office/drawing/2014/main" id="{F7884050-AF2F-45D8-BC17-F798C6DBBE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3607016" y="1802364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3" name="Rectangle : coins arrondis 92">
                <a:extLst>
                  <a:ext uri="{FF2B5EF4-FFF2-40B4-BE49-F238E27FC236}">
                    <a16:creationId xmlns:a16="http://schemas.microsoft.com/office/drawing/2014/main" id="{C4705510-3FBA-47CD-B5D8-479EE199CA36}"/>
                  </a:ext>
                </a:extLst>
              </p:cNvPr>
              <p:cNvSpPr/>
              <p:nvPr/>
            </p:nvSpPr>
            <p:spPr>
              <a:xfrm>
                <a:off x="2794179" y="1757338"/>
                <a:ext cx="1070342" cy="188937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pic>
            <p:nvPicPr>
              <p:cNvPr id="96" name="Picture 2" descr="Tap | Free Icon">
                <a:extLst>
                  <a:ext uri="{FF2B5EF4-FFF2-40B4-BE49-F238E27FC236}">
                    <a16:creationId xmlns:a16="http://schemas.microsoft.com/office/drawing/2014/main" id="{18EF0F28-2E1D-474B-B5B8-E3F497C9C3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4934118" y="2186807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7" name="Rectangle : coins arrondis 96">
                <a:extLst>
                  <a:ext uri="{FF2B5EF4-FFF2-40B4-BE49-F238E27FC236}">
                    <a16:creationId xmlns:a16="http://schemas.microsoft.com/office/drawing/2014/main" id="{31BE2BBF-8720-4750-9AE9-66B48D480C36}"/>
                  </a:ext>
                </a:extLst>
              </p:cNvPr>
              <p:cNvSpPr/>
              <p:nvPr/>
            </p:nvSpPr>
            <p:spPr>
              <a:xfrm>
                <a:off x="4003995" y="2051257"/>
                <a:ext cx="1070342" cy="231226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4F2AF6D3-7917-4419-9FB9-7A4C9B11CAAF}"/>
                </a:ext>
              </a:extLst>
            </p:cNvPr>
            <p:cNvSpPr/>
            <p:nvPr/>
          </p:nvSpPr>
          <p:spPr>
            <a:xfrm>
              <a:off x="0" y="-254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BC43C111-A721-4C39-AE91-94D134469663}"/>
                </a:ext>
              </a:extLst>
            </p:cNvPr>
            <p:cNvSpPr/>
            <p:nvPr/>
          </p:nvSpPr>
          <p:spPr>
            <a:xfrm>
              <a:off x="110359" y="32066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9D6FB043-C7D1-4CEB-B5FA-674DD4C3FFE9}"/>
                </a:ext>
              </a:extLst>
            </p:cNvPr>
            <p:cNvGrpSpPr/>
            <p:nvPr/>
          </p:nvGrpSpPr>
          <p:grpSpPr>
            <a:xfrm>
              <a:off x="5651954" y="1584857"/>
              <a:ext cx="2803019" cy="2992617"/>
              <a:chOff x="5651954" y="1584857"/>
              <a:chExt cx="2803019" cy="2992617"/>
            </a:xfrm>
          </p:grpSpPr>
          <p:pic>
            <p:nvPicPr>
              <p:cNvPr id="98" name="Image 97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253E7CB8-74D2-4C7E-949D-26C7EE51AE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165815" y="2159297"/>
                <a:ext cx="1116769" cy="241817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99" name="Image 98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B9D98D75-CC53-43FA-BD55-BF4565E17E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799238" y="2146484"/>
                <a:ext cx="1122686" cy="243099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CC5DE06-3646-4F54-B223-77BDCA1A88DC}"/>
                  </a:ext>
                </a:extLst>
              </p:cNvPr>
              <p:cNvSpPr/>
              <p:nvPr/>
            </p:nvSpPr>
            <p:spPr>
              <a:xfrm>
                <a:off x="5810707" y="1584857"/>
                <a:ext cx="2470269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5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Choix de l’ordre d’affichage des onglets de la synthèse des comptes</a:t>
                </a:r>
              </a:p>
            </p:txBody>
          </p:sp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9E7F814A-0F14-45C8-BED8-A91564612660}"/>
                  </a:ext>
                </a:extLst>
              </p:cNvPr>
              <p:cNvSpPr/>
              <p:nvPr/>
            </p:nvSpPr>
            <p:spPr>
              <a:xfrm>
                <a:off x="8097211" y="2443229"/>
                <a:ext cx="186190" cy="194148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pic>
            <p:nvPicPr>
              <p:cNvPr id="67" name="Picture 2" descr="Tap | Free Icon">
                <a:extLst>
                  <a:ext uri="{FF2B5EF4-FFF2-40B4-BE49-F238E27FC236}">
                    <a16:creationId xmlns:a16="http://schemas.microsoft.com/office/drawing/2014/main" id="{19D0C685-8A13-40CC-B638-45803E3E79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8195420" y="2530674"/>
                <a:ext cx="259553" cy="2595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9" name="Picture 2" descr="Tap | Free Icon">
                <a:extLst>
                  <a:ext uri="{FF2B5EF4-FFF2-40B4-BE49-F238E27FC236}">
                    <a16:creationId xmlns:a16="http://schemas.microsoft.com/office/drawing/2014/main" id="{0C3A2407-ED5B-4850-BE38-CA5B3F0A46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6580165" y="4121354"/>
                <a:ext cx="259553" cy="2595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1" name="Rectangle : coins arrondis 100">
                <a:extLst>
                  <a:ext uri="{FF2B5EF4-FFF2-40B4-BE49-F238E27FC236}">
                    <a16:creationId xmlns:a16="http://schemas.microsoft.com/office/drawing/2014/main" id="{5887D8AC-A28F-432E-9594-2D8A358E9F50}"/>
                  </a:ext>
                </a:extLst>
              </p:cNvPr>
              <p:cNvSpPr/>
              <p:nvPr/>
            </p:nvSpPr>
            <p:spPr>
              <a:xfrm>
                <a:off x="6055833" y="4103925"/>
                <a:ext cx="599766" cy="116860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pic>
            <p:nvPicPr>
              <p:cNvPr id="104" name="Image 103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20466C51-6E1A-4BCC-81DC-4E910F9389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/>
              <a:srcRect l="5447" t="19741" b="76689"/>
              <a:stretch/>
            </p:blipFill>
            <p:spPr>
              <a:xfrm>
                <a:off x="5651954" y="2623083"/>
                <a:ext cx="1429167" cy="116860"/>
              </a:xfrm>
              <a:prstGeom prst="rect">
                <a:avLst/>
              </a:prstGeom>
              <a:ln>
                <a:solidFill>
                  <a:srgbClr val="E31D1A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1838156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757F42B1-28CA-4BBF-814D-62DEA6B2B42A}"/>
              </a:ext>
            </a:extLst>
          </p:cNvPr>
          <p:cNvGrpSpPr/>
          <p:nvPr/>
        </p:nvGrpSpPr>
        <p:grpSpPr>
          <a:xfrm>
            <a:off x="0" y="-2549"/>
            <a:ext cx="9651278" cy="5148418"/>
            <a:chOff x="0" y="-2549"/>
            <a:chExt cx="9651278" cy="5148418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12A5672-79B1-423D-B865-DDA82554D8F3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fr-FR" sz="1200"/>
                <a:t>13</a:t>
              </a:r>
              <a:endParaRPr lang="fr-FR"/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A20FBB70-B57B-4741-AFBC-870C8E85B267}"/>
                </a:ext>
              </a:extLst>
            </p:cNvPr>
            <p:cNvSpPr txBox="1"/>
            <p:nvPr/>
          </p:nvSpPr>
          <p:spPr>
            <a:xfrm>
              <a:off x="323966" y="691822"/>
              <a:ext cx="6543185" cy="871810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5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Le parcours </a:t>
              </a:r>
              <a:r>
                <a:rPr lang="fr-FR" b="1"/>
                <a:t>Apple </a:t>
              </a:r>
              <a:r>
                <a:rPr lang="fr-FR" b="1" err="1"/>
                <a:t>Pay</a:t>
              </a:r>
              <a:r>
                <a:rPr lang="fr-FR" b="1"/>
                <a:t> </a:t>
              </a:r>
              <a:r>
                <a:rPr lang="fr-FR"/>
                <a:t>a été </a:t>
              </a:r>
              <a:r>
                <a:rPr lang="fr-FR" b="1"/>
                <a:t>clarifié</a:t>
              </a:r>
              <a:r>
                <a:rPr lang="fr-FR"/>
                <a:t> pour mieux accompagner votre client dans son usage : </a:t>
              </a:r>
            </a:p>
            <a:p>
              <a:r>
                <a:rPr lang="fr-FR"/>
                <a:t>S’il n’a pas encore activé le service, il est invité à le faire (</a:t>
              </a:r>
              <a:r>
                <a:rPr lang="fr-FR">
                  <a:solidFill>
                    <a:srgbClr val="E31D1A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visionner le tuto</a:t>
              </a:r>
              <a:r>
                <a:rPr lang="fr-FR"/>
                <a:t>)</a:t>
              </a:r>
            </a:p>
            <a:p>
              <a:r>
                <a:rPr lang="fr-FR"/>
                <a:t>S’il a déjà activé le service, un écran lui rappelle les appareils avec lesquels il peut effectuer des paiements (téléphone et/ou montre connectée)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FA31698-CCFD-4EA5-AB6F-2EBAA72E7F19}"/>
                </a:ext>
              </a:extLst>
            </p:cNvPr>
            <p:cNvSpPr/>
            <p:nvPr/>
          </p:nvSpPr>
          <p:spPr>
            <a:xfrm>
              <a:off x="0" y="-254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622A597-0E00-4E6D-961E-383D1CFC3A22}"/>
                </a:ext>
              </a:extLst>
            </p:cNvPr>
            <p:cNvSpPr/>
            <p:nvPr/>
          </p:nvSpPr>
          <p:spPr>
            <a:xfrm>
              <a:off x="110359" y="32066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FDD9C06-8567-4D11-8E7F-CC642531C64C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6"/>
              </a:pPr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Moyens de paiement : clarification du parcours Apple </a:t>
              </a:r>
              <a:r>
                <a:rPr lang="fr-FR" sz="1600" b="1" err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Pay</a:t>
              </a:r>
              <a:endParaRPr lang="fr-FR" sz="1600" b="1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9CE8C81A-5126-4264-82E4-567AC65995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2CC5EFD9-4EB9-4C69-8F0B-1769C32657C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2"/>
              <a:ext cx="566561" cy="553999"/>
              <a:chOff x="7140815" y="1998113"/>
              <a:chExt cx="886861" cy="867196"/>
            </a:xfrm>
          </p:grpSpPr>
          <p:sp>
            <p:nvSpPr>
              <p:cNvPr id="55" name="Ellipse 54">
                <a:extLst>
                  <a:ext uri="{FF2B5EF4-FFF2-40B4-BE49-F238E27FC236}">
                    <a16:creationId xmlns:a16="http://schemas.microsoft.com/office/drawing/2014/main" id="{2D5359E6-B3BC-42A6-B664-0CB7A2E5CA19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6" name="Forme libre : forme 441">
                <a:extLst>
                  <a:ext uri="{FF2B5EF4-FFF2-40B4-BE49-F238E27FC236}">
                    <a16:creationId xmlns:a16="http://schemas.microsoft.com/office/drawing/2014/main" id="{241B0D23-803F-4B41-9CA0-55DE6304E8FF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2F3E507-7F05-4944-AD1C-A67E79C38727}"/>
                </a:ext>
              </a:extLst>
            </p:cNvPr>
            <p:cNvSpPr/>
            <p:nvPr/>
          </p:nvSpPr>
          <p:spPr>
            <a:xfrm>
              <a:off x="8061206" y="326366"/>
              <a:ext cx="109101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fr-FR" sz="1000" b="1">
                <a:solidFill>
                  <a:srgbClr val="FF0000"/>
                </a:solidFill>
                <a:latin typeface="Montserrat" pitchFamily="2" charset="77"/>
              </a:endParaRP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06/07/22</a:t>
              </a: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endParaRPr lang="fr-FR" sz="1000" b="1">
                <a:solidFill>
                  <a:srgbClr val="FF0000"/>
                </a:solidFill>
                <a:latin typeface="Montserrat" pitchFamily="2" charset="77"/>
              </a:endParaRPr>
            </a:p>
          </p:txBody>
        </p:sp>
        <p:pic>
          <p:nvPicPr>
            <p:cNvPr id="62" name="Picture 6">
              <a:extLst>
                <a:ext uri="{FF2B5EF4-FFF2-40B4-BE49-F238E27FC236}">
                  <a16:creationId xmlns:a16="http://schemas.microsoft.com/office/drawing/2014/main" id="{04E412E4-3123-499A-97FF-A7B435236E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566118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0F918D5-CA93-41DF-BF68-EB3CB7E87D63}"/>
                </a:ext>
              </a:extLst>
            </p:cNvPr>
            <p:cNvSpPr/>
            <p:nvPr/>
          </p:nvSpPr>
          <p:spPr>
            <a:xfrm>
              <a:off x="0" y="-2370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C7CAE08-296D-4A2D-B825-A7EE67D60542}"/>
                </a:ext>
              </a:extLst>
            </p:cNvPr>
            <p:cNvSpPr/>
            <p:nvPr/>
          </p:nvSpPr>
          <p:spPr>
            <a:xfrm>
              <a:off x="110359" y="320839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10E6BF8C-0033-4D0D-A822-428759937C62}"/>
                </a:ext>
              </a:extLst>
            </p:cNvPr>
            <p:cNvGrpSpPr/>
            <p:nvPr/>
          </p:nvGrpSpPr>
          <p:grpSpPr>
            <a:xfrm>
              <a:off x="304936" y="1825458"/>
              <a:ext cx="4272753" cy="3105802"/>
              <a:chOff x="304936" y="1825458"/>
              <a:chExt cx="4272753" cy="3105802"/>
            </a:xfrm>
          </p:grpSpPr>
          <p:cxnSp>
            <p:nvCxnSpPr>
              <p:cNvPr id="4" name="Connecteur droit 3">
                <a:extLst>
                  <a:ext uri="{FF2B5EF4-FFF2-40B4-BE49-F238E27FC236}">
                    <a16:creationId xmlns:a16="http://schemas.microsoft.com/office/drawing/2014/main" id="{7B7CEBD8-B5F7-479F-A741-37D54B8385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6757" y="4562988"/>
                <a:ext cx="0" cy="187425"/>
              </a:xfrm>
              <a:prstGeom prst="line">
                <a:avLst/>
              </a:prstGeom>
              <a:ln>
                <a:solidFill>
                  <a:srgbClr val="E31D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A93C088B-14A8-454E-BBF8-57D9A8280D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6756" y="4757370"/>
                <a:ext cx="1506458" cy="0"/>
              </a:xfrm>
              <a:prstGeom prst="line">
                <a:avLst/>
              </a:prstGeom>
              <a:ln>
                <a:solidFill>
                  <a:srgbClr val="E31D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avec flèche 11">
                <a:extLst>
                  <a:ext uri="{FF2B5EF4-FFF2-40B4-BE49-F238E27FC236}">
                    <a16:creationId xmlns:a16="http://schemas.microsoft.com/office/drawing/2014/main" id="{27DE3167-F8AC-421D-8D28-4C5EF44867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63214" y="4562988"/>
                <a:ext cx="0" cy="195298"/>
              </a:xfrm>
              <a:prstGeom prst="straightConnector1">
                <a:avLst/>
              </a:prstGeom>
              <a:ln>
                <a:solidFill>
                  <a:srgbClr val="E31D1A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40">
                <a:extLst>
                  <a:ext uri="{FF2B5EF4-FFF2-40B4-BE49-F238E27FC236}">
                    <a16:creationId xmlns:a16="http://schemas.microsoft.com/office/drawing/2014/main" id="{FB4ED7F2-F688-4872-9127-E4E8804CD3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5721" y="4545329"/>
                <a:ext cx="0" cy="371753"/>
              </a:xfrm>
              <a:prstGeom prst="line">
                <a:avLst/>
              </a:prstGeom>
              <a:ln>
                <a:solidFill>
                  <a:srgbClr val="E31D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>
                <a:extLst>
                  <a:ext uri="{FF2B5EF4-FFF2-40B4-BE49-F238E27FC236}">
                    <a16:creationId xmlns:a16="http://schemas.microsoft.com/office/drawing/2014/main" id="{92C480EE-3C5A-4A1F-A2CE-B1F73C0C44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5721" y="4909024"/>
                <a:ext cx="3306197" cy="8058"/>
              </a:xfrm>
              <a:prstGeom prst="line">
                <a:avLst/>
              </a:prstGeom>
              <a:ln>
                <a:solidFill>
                  <a:srgbClr val="E31D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avec flèche 48">
                <a:extLst>
                  <a:ext uri="{FF2B5EF4-FFF2-40B4-BE49-F238E27FC236}">
                    <a16:creationId xmlns:a16="http://schemas.microsoft.com/office/drawing/2014/main" id="{5E672789-5A2C-4A83-959D-DCAECB0FBD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01918" y="4593367"/>
                <a:ext cx="163" cy="315657"/>
              </a:xfrm>
              <a:prstGeom prst="straightConnector1">
                <a:avLst/>
              </a:prstGeom>
              <a:ln>
                <a:solidFill>
                  <a:srgbClr val="E31D1A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E0FD45B-9C8A-4BE5-9042-ED29E5A785B4}"/>
                  </a:ext>
                </a:extLst>
              </p:cNvPr>
              <p:cNvSpPr txBox="1"/>
              <p:nvPr/>
            </p:nvSpPr>
            <p:spPr>
              <a:xfrm>
                <a:off x="1223636" y="4575909"/>
                <a:ext cx="1087157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700" b="1">
                    <a:solidFill>
                      <a:srgbClr val="767171"/>
                    </a:solidFill>
                  </a:rPr>
                  <a:t>Apple Pay non activé</a:t>
                </a:r>
              </a:p>
            </p:txBody>
          </p:sp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9D150189-F7DD-4E10-AC5B-94216B4EA4D2}"/>
                  </a:ext>
                </a:extLst>
              </p:cNvPr>
              <p:cNvSpPr txBox="1"/>
              <p:nvPr/>
            </p:nvSpPr>
            <p:spPr>
              <a:xfrm>
                <a:off x="2859877" y="4731205"/>
                <a:ext cx="923651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700" b="1">
                    <a:solidFill>
                      <a:srgbClr val="767171"/>
                    </a:solidFill>
                  </a:rPr>
                  <a:t>Apple Pay activé </a:t>
                </a:r>
              </a:p>
            </p:txBody>
          </p:sp>
          <p:pic>
            <p:nvPicPr>
              <p:cNvPr id="87" name="Image 86">
                <a:extLst>
                  <a:ext uri="{FF2B5EF4-FFF2-40B4-BE49-F238E27FC236}">
                    <a16:creationId xmlns:a16="http://schemas.microsoft.com/office/drawing/2014/main" id="{71C3A975-487F-4FB4-B804-87544B2A7F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8446" y="1826741"/>
                <a:ext cx="1274606" cy="268705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80" name="Image 79">
                <a:extLst>
                  <a:ext uri="{FF2B5EF4-FFF2-40B4-BE49-F238E27FC236}">
                    <a16:creationId xmlns:a16="http://schemas.microsoft.com/office/drawing/2014/main" id="{77F3CB1C-3DF9-42AD-89C4-072A9645BE97}"/>
                  </a:ext>
                </a:extLst>
              </p:cNvPr>
              <p:cNvPicPr/>
              <p:nvPr/>
            </p:nvPicPr>
            <p:blipFill rotWithShape="1">
              <a:blip r:embed="rId7"/>
              <a:srcRect l="8143" t="43586" r="7729" b="26839"/>
              <a:stretch/>
            </p:blipFill>
            <p:spPr>
              <a:xfrm>
                <a:off x="352697" y="2838867"/>
                <a:ext cx="1260355" cy="756416"/>
              </a:xfrm>
              <a:prstGeom prst="rect">
                <a:avLst/>
              </a:prstGeom>
              <a:ln>
                <a:noFill/>
              </a:ln>
              <a:effectLst/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EC1BD1B-289A-4BAF-9F15-E3A3B0C60904}"/>
                  </a:ext>
                </a:extLst>
              </p:cNvPr>
              <p:cNvSpPr/>
              <p:nvPr/>
            </p:nvSpPr>
            <p:spPr>
              <a:xfrm>
                <a:off x="367731" y="3595283"/>
                <a:ext cx="1235796" cy="31565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88" name="Image 87">
                <a:extLst>
                  <a:ext uri="{FF2B5EF4-FFF2-40B4-BE49-F238E27FC236}">
                    <a16:creationId xmlns:a16="http://schemas.microsoft.com/office/drawing/2014/main" id="{753F6A61-E6D6-4EF9-9B20-EBFACD19C3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t="34363" b="32165"/>
              <a:stretch/>
            </p:blipFill>
            <p:spPr>
              <a:xfrm>
                <a:off x="304936" y="2860565"/>
                <a:ext cx="1351174" cy="976754"/>
              </a:xfrm>
              <a:prstGeom prst="rect">
                <a:avLst/>
              </a:prstGeom>
              <a:ln>
                <a:solidFill>
                  <a:srgbClr val="E31D1A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F637C841-1574-4845-8974-286189FF04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28349" y="1826741"/>
                <a:ext cx="1202720" cy="267899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8FBC88D5-D5DE-4C8D-8AFA-B800C46889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26147" y="1825458"/>
                <a:ext cx="1151542" cy="267899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92" name="Rectangle : coins arrondis 91">
                <a:extLst>
                  <a:ext uri="{FF2B5EF4-FFF2-40B4-BE49-F238E27FC236}">
                    <a16:creationId xmlns:a16="http://schemas.microsoft.com/office/drawing/2014/main" id="{73A80C68-68FE-49BC-A6D2-533D3566E997}"/>
                  </a:ext>
                </a:extLst>
              </p:cNvPr>
              <p:cNvSpPr/>
              <p:nvPr/>
            </p:nvSpPr>
            <p:spPr>
              <a:xfrm>
                <a:off x="304936" y="3637859"/>
                <a:ext cx="1351174" cy="199459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pic>
            <p:nvPicPr>
              <p:cNvPr id="91" name="Picture 2" descr="Tap | Free Icon">
                <a:extLst>
                  <a:ext uri="{FF2B5EF4-FFF2-40B4-BE49-F238E27FC236}">
                    <a16:creationId xmlns:a16="http://schemas.microsoft.com/office/drawing/2014/main" id="{34843987-EBEF-4552-A0C4-8AD00CEE62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1274453" y="3688339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153779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E2E7EC5-A9C3-4D75-BAB0-70899E71598C}"/>
              </a:ext>
            </a:extLst>
          </p:cNvPr>
          <p:cNvGrpSpPr/>
          <p:nvPr/>
        </p:nvGrpSpPr>
        <p:grpSpPr>
          <a:xfrm>
            <a:off x="0" y="-2370"/>
            <a:ext cx="9651278" cy="5148239"/>
            <a:chOff x="0" y="-2370"/>
            <a:chExt cx="9651278" cy="5148239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12A5672-79B1-423D-B865-DDA82554D8F3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fr-FR" sz="1200"/>
                <a:t>14</a:t>
              </a:r>
              <a:endParaRPr lang="fr-FR"/>
            </a:p>
          </p:txBody>
        </p:sp>
        <p:sp>
          <p:nvSpPr>
            <p:cNvPr id="52" name="ZoneTexte 13">
              <a:extLst>
                <a:ext uri="{FF2B5EF4-FFF2-40B4-BE49-F238E27FC236}">
                  <a16:creationId xmlns:a16="http://schemas.microsoft.com/office/drawing/2014/main" id="{11F0CBD5-6C34-4314-9261-8458CF2F1B12}"/>
                </a:ext>
              </a:extLst>
            </p:cNvPr>
            <p:cNvSpPr txBox="1"/>
            <p:nvPr/>
          </p:nvSpPr>
          <p:spPr>
            <a:xfrm>
              <a:off x="4489397" y="4645753"/>
              <a:ext cx="20204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fr-FR" sz="700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Ecran non affiché si aucune information / solution ne peut être apportée. 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07DCB518-DFA0-405F-8592-B262A0F6E34F}"/>
                </a:ext>
              </a:extLst>
            </p:cNvPr>
            <p:cNvSpPr txBox="1"/>
            <p:nvPr/>
          </p:nvSpPr>
          <p:spPr>
            <a:xfrm>
              <a:off x="323966" y="683502"/>
              <a:ext cx="6543185" cy="859380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5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Dorénavant, </a:t>
              </a:r>
              <a:r>
                <a:rPr lang="fr-FR" b="1"/>
                <a:t>des informations sur des bugs connus</a:t>
              </a:r>
              <a:r>
                <a:rPr lang="fr-FR"/>
                <a:t> ou </a:t>
              </a:r>
              <a:r>
                <a:rPr lang="fr-FR" b="1"/>
                <a:t>des solutions </a:t>
              </a:r>
              <a:r>
                <a:rPr lang="fr-FR"/>
                <a:t>sont présentées au client pour lui donner des </a:t>
              </a:r>
              <a:r>
                <a:rPr lang="fr-FR" b="1"/>
                <a:t>éléments de réponse instantanément</a:t>
              </a:r>
              <a:r>
                <a:rPr lang="fr-FR"/>
                <a:t>. </a:t>
              </a:r>
            </a:p>
            <a:p>
              <a:r>
                <a:rPr lang="fr-FR"/>
                <a:t>Si la réponse ne l’aide pas, il peut alors </a:t>
              </a:r>
              <a:r>
                <a:rPr lang="fr-FR" b="1"/>
                <a:t>continuer le parcours </a:t>
              </a:r>
              <a:r>
                <a:rPr lang="fr-FR"/>
                <a:t>de signalement de bug. Il recevra un message automatique le remerciant, et lui indiquant que </a:t>
              </a:r>
              <a:r>
                <a:rPr lang="fr-FR" b="1"/>
                <a:t>l’équipe Mobile reviendra vers lui </a:t>
              </a:r>
              <a:r>
                <a:rPr lang="fr-FR"/>
                <a:t>si jamais il y a besoin</a:t>
              </a:r>
              <a:r>
                <a:rPr lang="fr-FR" b="1"/>
                <a:t> d’informations complémentaires.</a:t>
              </a:r>
            </a:p>
          </p:txBody>
        </p:sp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81B953F6-8BAF-416B-A15F-3D3BAEFBA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935012" flipH="1" flipV="1">
              <a:off x="4141178" y="4542086"/>
              <a:ext cx="405344" cy="405344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AB7AF6D-64B0-420B-81F9-4C092A1CFCBF}"/>
                </a:ext>
              </a:extLst>
            </p:cNvPr>
            <p:cNvSpPr/>
            <p:nvPr/>
          </p:nvSpPr>
          <p:spPr>
            <a:xfrm>
              <a:off x="0" y="-2370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9F18DC7-556A-48C3-97BE-91E2F8F2999A}"/>
                </a:ext>
              </a:extLst>
            </p:cNvPr>
            <p:cNvSpPr/>
            <p:nvPr/>
          </p:nvSpPr>
          <p:spPr>
            <a:xfrm>
              <a:off x="110359" y="320839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2889850-2660-413F-B7DA-3AAAF6DC5121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7"/>
              </a:pPr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Satisfaction client : amélioration du parcours « Signaler</a:t>
              </a:r>
              <a:r>
                <a:rPr lang="fr-FR" sz="16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</a:t>
              </a:r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 bug »</a:t>
              </a: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4EA091-87B0-48F0-B07F-9585A5961561}"/>
                </a:ext>
              </a:extLst>
            </p:cNvPr>
            <p:cNvGrpSpPr/>
            <p:nvPr/>
          </p:nvGrpSpPr>
          <p:grpSpPr>
            <a:xfrm>
              <a:off x="333342" y="1787233"/>
              <a:ext cx="8359217" cy="2757048"/>
              <a:chOff x="333342" y="1963965"/>
              <a:chExt cx="8359217" cy="2757048"/>
            </a:xfrm>
          </p:grpSpPr>
          <p:pic>
            <p:nvPicPr>
              <p:cNvPr id="69" name="Picture 2">
                <a:extLst>
                  <a:ext uri="{FF2B5EF4-FFF2-40B4-BE49-F238E27FC236}">
                    <a16:creationId xmlns:a16="http://schemas.microsoft.com/office/drawing/2014/main" id="{0DC106CB-DAC4-4B62-8223-C9380A9E8B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3342" y="1963965"/>
                <a:ext cx="1287810" cy="2646948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0" name="Image 69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7330B904-6659-4F24-8079-A70ECEF3CD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7638" y="2074066"/>
                <a:ext cx="1308731" cy="264694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71" name="Image 70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039D82D0-E4E2-4505-8075-FF23E9D265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98178" y="1963966"/>
                <a:ext cx="1311664" cy="264694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72" name="Image 71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7C96826B-5983-4791-A146-A4A6538BEE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6339" y="2070455"/>
                <a:ext cx="1308731" cy="264694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73" name="Image 72">
                <a:extLst>
                  <a:ext uri="{FF2B5EF4-FFF2-40B4-BE49-F238E27FC236}">
                    <a16:creationId xmlns:a16="http://schemas.microsoft.com/office/drawing/2014/main" id="{0EAF8A72-3373-400C-A7B5-83B2804033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04123" y="1963966"/>
                <a:ext cx="1272324" cy="264694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74" name="Image 73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7F4F48CD-8CFD-4EFB-AA25-D822CA2D95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75158" y="2075200"/>
                <a:ext cx="1306385" cy="2642202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76" name="Image 75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E92EA580-0DA0-45FE-8D95-2E2EF069ED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29852" y="1963965"/>
                <a:ext cx="1262707" cy="2642202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</p:grp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C0A551E-5AA6-4F25-9BB2-8BA6723583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1E758BC6-F246-4D07-8721-ED02ABCB9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2"/>
              <a:ext cx="566561" cy="553999"/>
              <a:chOff x="7140815" y="1998113"/>
              <a:chExt cx="886861" cy="867196"/>
            </a:xfrm>
          </p:grpSpPr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79615E3-9E2A-4267-894B-9D6EEDF7D29D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" name="Forme libre : forme 441">
                <a:extLst>
                  <a:ext uri="{FF2B5EF4-FFF2-40B4-BE49-F238E27FC236}">
                    <a16:creationId xmlns:a16="http://schemas.microsoft.com/office/drawing/2014/main" id="{8EFA833E-7EB3-40A1-8058-C57FE1E93D18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29" name="Picture 2" descr="Huawei Logo PNG transparents - StickPNG">
              <a:extLst>
                <a:ext uri="{FF2B5EF4-FFF2-40B4-BE49-F238E27FC236}">
                  <a16:creationId xmlns:a16="http://schemas.microsoft.com/office/drawing/2014/main" id="{CD9128BB-47CA-4794-ACF2-29F44C2A72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E8D320B-6183-4A5B-B4BB-53EAC615CB27}"/>
                </a:ext>
              </a:extLst>
            </p:cNvPr>
            <p:cNvSpPr/>
            <p:nvPr/>
          </p:nvSpPr>
          <p:spPr>
            <a:xfrm>
              <a:off x="8061206" y="326366"/>
              <a:ext cx="109101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Septembre</a:t>
              </a: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06/07/22</a:t>
              </a: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06/07/22</a:t>
              </a:r>
            </a:p>
          </p:txBody>
        </p:sp>
        <p:pic>
          <p:nvPicPr>
            <p:cNvPr id="34" name="Picture 6">
              <a:extLst>
                <a:ext uri="{FF2B5EF4-FFF2-40B4-BE49-F238E27FC236}">
                  <a16:creationId xmlns:a16="http://schemas.microsoft.com/office/drawing/2014/main" id="{980A7461-05FA-4F24-A0C8-DA46EB9294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8">
              <a:extLst>
                <a:ext uri="{FF2B5EF4-FFF2-40B4-BE49-F238E27FC236}">
                  <a16:creationId xmlns:a16="http://schemas.microsoft.com/office/drawing/2014/main" id="{5F92745A-54A9-4063-9153-3FF4F4F5E7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096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448CCE-F2B3-4C12-A990-BEE2A98120BE}"/>
              </a:ext>
            </a:extLst>
          </p:cNvPr>
          <p:cNvSpPr txBox="1"/>
          <p:nvPr/>
        </p:nvSpPr>
        <p:spPr>
          <a:xfrm>
            <a:off x="110358" y="1969215"/>
            <a:ext cx="9033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ANNEXES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2FA36D-36E1-4BC8-90FC-9AE03A4135FA}"/>
              </a:ext>
            </a:extLst>
          </p:cNvPr>
          <p:cNvSpPr/>
          <p:nvPr/>
        </p:nvSpPr>
        <p:spPr>
          <a:xfrm>
            <a:off x="0" y="-4739"/>
            <a:ext cx="110358" cy="5148239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CAE4363-B4AC-4121-801A-87A5226A8200}"/>
              </a:ext>
            </a:extLst>
          </p:cNvPr>
          <p:cNvSpPr txBox="1"/>
          <p:nvPr/>
        </p:nvSpPr>
        <p:spPr>
          <a:xfrm>
            <a:off x="8321063" y="4815031"/>
            <a:ext cx="571417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fr-FR" sz="1200"/>
              <a:t>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18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FEE8D59-6484-4508-B3C7-B301F43A69AF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B985F97D-A6F5-4A45-A33D-213B07203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0081" y="1144342"/>
              <a:ext cx="1042912" cy="214376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6C5917E9-61DB-46B9-ABE0-08067F748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30252" y="2633799"/>
              <a:ext cx="1109114" cy="214376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90809085-BBBF-4F4A-BCA9-3245D1A47699}"/>
                </a:ext>
              </a:extLst>
            </p:cNvPr>
            <p:cNvPicPr/>
            <p:nvPr/>
          </p:nvPicPr>
          <p:blipFill rotWithShape="1">
            <a:blip r:embed="rId4"/>
            <a:srcRect l="8733" t="11132" r="10181" b="11773"/>
            <a:stretch/>
          </p:blipFill>
          <p:spPr>
            <a:xfrm>
              <a:off x="5187228" y="1136407"/>
              <a:ext cx="1071702" cy="21486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0606E885-E2D7-4C30-8850-D529D346E21A}"/>
                </a:ext>
              </a:extLst>
            </p:cNvPr>
            <p:cNvGrpSpPr/>
            <p:nvPr/>
          </p:nvGrpSpPr>
          <p:grpSpPr>
            <a:xfrm>
              <a:off x="3601009" y="2553944"/>
              <a:ext cx="1069368" cy="2005369"/>
              <a:chOff x="4128590" y="386890"/>
              <a:chExt cx="1309890" cy="2456415"/>
            </a:xfrm>
          </p:grpSpPr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CCDEE3FF-DB31-43C7-AE58-29B558230C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47" r="2542" b="10401"/>
              <a:stretch/>
            </p:blipFill>
            <p:spPr>
              <a:xfrm>
                <a:off x="4128590" y="386890"/>
                <a:ext cx="1309889" cy="213577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975A9339-0263-43F4-BFBC-6F595E33AB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6504"/>
              <a:stretch/>
            </p:blipFill>
            <p:spPr>
              <a:xfrm>
                <a:off x="4128591" y="2522669"/>
                <a:ext cx="1309889" cy="320636"/>
              </a:xfrm>
              <a:prstGeom prst="rect">
                <a:avLst/>
              </a:prstGeom>
            </p:spPr>
          </p:pic>
        </p:grpSp>
        <p:pic>
          <p:nvPicPr>
            <p:cNvPr id="53" name="Image 5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CB8ECFCD-FC47-4B61-94E9-6E4129A53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1134" y="1142377"/>
              <a:ext cx="1062604" cy="229974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3DFDD212-1221-4238-B771-94920D07816E}"/>
                </a:ext>
              </a:extLst>
            </p:cNvPr>
            <p:cNvSpPr txBox="1"/>
            <p:nvPr/>
          </p:nvSpPr>
          <p:spPr>
            <a:xfrm>
              <a:off x="7516651" y="917163"/>
              <a:ext cx="1697680" cy="136505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 majeurs 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auxquels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sont rattachés des clients mineurs</a:t>
              </a:r>
              <a:r>
                <a:rPr lang="fr-FR" sz="700" b="1">
                  <a:solidFill>
                    <a:srgbClr val="3AA2D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>
                  <a:solidFill>
                    <a:srgbClr val="E7E6E6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Pas de possibilité de fermer l’interstitiel</a:t>
              </a:r>
              <a:endParaRPr lang="fr-FR" sz="70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endParaRPr lang="fr-FR" sz="700" b="1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endParaRPr lang="fr-FR" sz="700" b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9D182608-9420-4D96-8A7B-8AF1F1F27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22367" flipH="1">
              <a:off x="1400272" y="1416246"/>
              <a:ext cx="692719" cy="692719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A856F1E-0C83-4764-9100-B0B1469D92BA}"/>
                </a:ext>
              </a:extLst>
            </p:cNvPr>
            <p:cNvSpPr/>
            <p:nvPr/>
          </p:nvSpPr>
          <p:spPr>
            <a:xfrm>
              <a:off x="3605245" y="2135049"/>
              <a:ext cx="1065131" cy="316879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Cookies Consent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FF35176-A800-4BDF-AB33-B4AFCD6399B2}"/>
                </a:ext>
              </a:extLst>
            </p:cNvPr>
            <p:cNvSpPr/>
            <p:nvPr/>
          </p:nvSpPr>
          <p:spPr>
            <a:xfrm>
              <a:off x="306175" y="687539"/>
              <a:ext cx="1054819" cy="347016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Incitation à activer Sécur’Pass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5C8F05E-9CD8-4C6E-9F2A-F2C739BDB43B}"/>
                </a:ext>
              </a:extLst>
            </p:cNvPr>
            <p:cNvSpPr txBox="1"/>
            <p:nvPr/>
          </p:nvSpPr>
          <p:spPr>
            <a:xfrm>
              <a:off x="1592821" y="1975065"/>
              <a:ext cx="2000303" cy="136505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qui n’ont pas encore activé Sécur’Pass 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 qui sont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éligibles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(disposant d’un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numéro de téléphone sécurisé renseigné 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 d’une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carte bancaire active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b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</a:t>
              </a:r>
              <a:b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7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 de possibilité de fermer l’interstitiel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41D754DB-C921-45B7-A113-C8DC009A7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234172" flipH="1">
              <a:off x="2919670" y="4051125"/>
              <a:ext cx="657117" cy="657117"/>
            </a:xfrm>
            <a:prstGeom prst="rect">
              <a:avLst/>
            </a:prstGeom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605BACE-3D29-4541-814A-2FDE5B54D39F}"/>
                </a:ext>
              </a:extLst>
            </p:cNvPr>
            <p:cNvSpPr txBox="1"/>
            <p:nvPr/>
          </p:nvSpPr>
          <p:spPr>
            <a:xfrm>
              <a:off x="495094" y="3705751"/>
              <a:ext cx="2772476" cy="88030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Demande d’autorisation faite au client pour déposer des traceurs (cookies**) afin de recueillir des informations sur son usage de l’application. Il s’agit d’un interstitiel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imposé par la CNIL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 </a:t>
              </a:r>
              <a:endParaRPr lang="fr-FR" sz="700" b="1">
                <a:solidFill>
                  <a:srgbClr val="D8002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Tous les clients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Une fois tous les 6 mois</a:t>
              </a:r>
            </a:p>
          </p:txBody>
        </p:sp>
        <p:pic>
          <p:nvPicPr>
            <p:cNvPr id="30" name="Graphique 29" descr="Avertissement">
              <a:extLst>
                <a:ext uri="{FF2B5EF4-FFF2-40B4-BE49-F238E27FC236}">
                  <a16:creationId xmlns:a16="http://schemas.microsoft.com/office/drawing/2014/main" id="{36D50150-59F7-4AA0-8AED-624208799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509484" y="3001087"/>
              <a:ext cx="121757" cy="121757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1134040-DF1F-4D31-BC59-E82DE8B7DE64}"/>
                </a:ext>
              </a:extLst>
            </p:cNvPr>
            <p:cNvSpPr/>
            <p:nvPr/>
          </p:nvSpPr>
          <p:spPr>
            <a:xfrm>
              <a:off x="5178462" y="690252"/>
              <a:ext cx="2224620" cy="347017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Confirmation du pays de résidence fiscale 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1D2D3CB3-2FE3-4B12-8C11-C844EBCBF1E6}"/>
                </a:ext>
              </a:extLst>
            </p:cNvPr>
            <p:cNvSpPr txBox="1"/>
            <p:nvPr/>
          </p:nvSpPr>
          <p:spPr>
            <a:xfrm>
              <a:off x="2748941" y="651767"/>
              <a:ext cx="2418723" cy="104188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majeurs présumés résidents fiscaux français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qui n’ont pas confirmé leur pays de résidence fiscale via l’EAI***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>
                  <a:solidFill>
                    <a:srgbClr val="E7E6E6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 de possibilité de fermer l’interstitiel</a:t>
              </a:r>
              <a:endParaRPr lang="fr-FR" sz="70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endParaRPr lang="fr-FR" sz="700" b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F5532F7E-8701-48DA-9DD1-25C5D3F45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104425" flipH="1">
              <a:off x="4476481" y="1051583"/>
              <a:ext cx="687926" cy="687926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E0A1284-EEAC-4696-816D-8CA539C88371}"/>
                </a:ext>
              </a:extLst>
            </p:cNvPr>
            <p:cNvSpPr/>
            <p:nvPr/>
          </p:nvSpPr>
          <p:spPr>
            <a:xfrm>
              <a:off x="7830252" y="2231040"/>
              <a:ext cx="1074930" cy="305755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Transmission de l’avis d’imposition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C842D8FD-976C-456D-8DE8-5DC9325CF67B}"/>
                </a:ext>
              </a:extLst>
            </p:cNvPr>
            <p:cNvSpPr txBox="1"/>
            <p:nvPr/>
          </p:nvSpPr>
          <p:spPr>
            <a:xfrm>
              <a:off x="5577255" y="3899626"/>
              <a:ext cx="2276049" cy="880306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âgés de plus de 25 ans 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lesquels l’information est manquante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</a:t>
              </a:r>
              <a:r>
                <a:rPr lang="fr-FR" sz="700" b="1">
                  <a:solidFill>
                    <a:srgbClr val="3AA2D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fr-FR" sz="70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tant que le client n’aura pas transmis son avis d’imposition) </a:t>
              </a:r>
              <a:b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fr-FR" sz="7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E2910A97-4BEE-466C-875C-011D6EB1F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672738" flipH="1" flipV="1">
              <a:off x="7088026" y="3376019"/>
              <a:ext cx="680064" cy="680064"/>
            </a:xfrm>
            <a:prstGeom prst="rect">
              <a:avLst/>
            </a:prstGeom>
          </p:spPr>
        </p:pic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666BBD8-554D-4921-AAE4-85326F09A578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fr-FR" sz="1200"/>
                <a:t>16</a:t>
              </a:r>
              <a:endParaRPr lang="fr-FR"/>
            </a:p>
          </p:txBody>
        </p:sp>
        <p:pic>
          <p:nvPicPr>
            <p:cNvPr id="42" name="Graphique 41" descr="Avertissement">
              <a:extLst>
                <a:ext uri="{FF2B5EF4-FFF2-40B4-BE49-F238E27FC236}">
                  <a16:creationId xmlns:a16="http://schemas.microsoft.com/office/drawing/2014/main" id="{8FBA8A7E-5584-4E25-B7BD-14B0E7500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678629" y="1359266"/>
              <a:ext cx="121757" cy="121757"/>
            </a:xfrm>
            <a:prstGeom prst="rect">
              <a:avLst/>
            </a:prstGeom>
          </p:spPr>
        </p:pic>
        <p:pic>
          <p:nvPicPr>
            <p:cNvPr id="48" name="Graphique 47" descr="Avertissement">
              <a:extLst>
                <a:ext uri="{FF2B5EF4-FFF2-40B4-BE49-F238E27FC236}">
                  <a16:creationId xmlns:a16="http://schemas.microsoft.com/office/drawing/2014/main" id="{ABE33868-6336-4F09-8FE5-D47D571AE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625353" y="1607358"/>
              <a:ext cx="121757" cy="121757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A17720AA-4BB0-4797-8B86-B3C5EE545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7306701" y="1819202"/>
              <a:ext cx="687926" cy="687926"/>
            </a:xfrm>
            <a:prstGeom prst="rect">
              <a:avLst/>
            </a:prstGeom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AF51252-0202-4677-8D1E-753396E6E920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8CAF045-16C1-4874-8A87-C89F4FD4541E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24BB6972-74B8-4023-9A8C-90646068180C}"/>
                </a:ext>
              </a:extLst>
            </p:cNvPr>
            <p:cNvSpPr txBox="1"/>
            <p:nvPr/>
          </p:nvSpPr>
          <p:spPr>
            <a:xfrm>
              <a:off x="110358" y="4668215"/>
              <a:ext cx="59346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*Interstitiel :</a:t>
              </a:r>
              <a:r>
                <a:rPr lang="fr-FR" sz="800" i="1">
                  <a:solidFill>
                    <a:srgbClr val="1A2A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 Bannière » présentée ponctuellement à l'utilisateur au cours de sa navigation sur l’application mobile.</a:t>
              </a:r>
            </a:p>
            <a:p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**Cookie : 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Fichier qui permet d’enregistrer des informations relatives à la navigation du client (page consultée, statistiques…).</a:t>
              </a:r>
            </a:p>
            <a:p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***EAI : 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Échange Automatique d'Informations 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5535589-D3EC-4E92-8CA3-2BEA5036B4E2}"/>
                </a:ext>
              </a:extLst>
            </p:cNvPr>
            <p:cNvSpPr/>
            <p:nvPr/>
          </p:nvSpPr>
          <p:spPr>
            <a:xfrm>
              <a:off x="573177" y="201900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interstitiels* réglementaires présentés au mois de juillet (1/4)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09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EB9E7682-8F60-4A8D-9950-34CEF66F0DA8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39DD21C3-F1A3-4053-8543-29DCAF8818E1}"/>
                </a:ext>
              </a:extLst>
            </p:cNvPr>
            <p:cNvGrpSpPr/>
            <p:nvPr/>
          </p:nvGrpSpPr>
          <p:grpSpPr>
            <a:xfrm>
              <a:off x="0" y="-4739"/>
              <a:ext cx="9651278" cy="5148239"/>
              <a:chOff x="0" y="-4739"/>
              <a:chExt cx="9651278" cy="5148239"/>
            </a:xfrm>
          </p:grpSpPr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ECD57D42-EA4A-45E3-84D3-C9A2DB642B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7928" y="1706139"/>
                <a:ext cx="1304770" cy="253939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C61AA504-DBCF-49C9-A5E1-144C4C25F9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56181" y="1706140"/>
                <a:ext cx="1291416" cy="245595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CA5AD48-5644-46A6-AFD0-C58B1C2FDF60}"/>
                  </a:ext>
                </a:extLst>
              </p:cNvPr>
              <p:cNvSpPr/>
              <p:nvPr/>
            </p:nvSpPr>
            <p:spPr>
              <a:xfrm>
                <a:off x="0" y="-4739"/>
                <a:ext cx="110358" cy="5148239"/>
              </a:xfrm>
              <a:prstGeom prst="rect">
                <a:avLst/>
              </a:prstGeom>
              <a:solidFill>
                <a:srgbClr val="E31D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E117673-0611-469E-8724-DAAD92631F2A}"/>
                  </a:ext>
                </a:extLst>
              </p:cNvPr>
              <p:cNvSpPr/>
              <p:nvPr/>
            </p:nvSpPr>
            <p:spPr>
              <a:xfrm>
                <a:off x="110359" y="318470"/>
                <a:ext cx="462818" cy="12900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C7E049F-A6F5-4A0B-9364-9BA99C825CE0}"/>
                  </a:ext>
                </a:extLst>
              </p:cNvPr>
              <p:cNvSpPr/>
              <p:nvPr/>
            </p:nvSpPr>
            <p:spPr>
              <a:xfrm>
                <a:off x="573177" y="201900"/>
                <a:ext cx="9078101" cy="3385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r>
                  <a:rPr lang="fr-FR" sz="160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Les interstitiels* réglementaires présentés au mois de juillet (2/4)  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30AA083-731F-49DD-A95F-14F60A2EAF55}"/>
                  </a:ext>
                </a:extLst>
              </p:cNvPr>
              <p:cNvSpPr/>
              <p:nvPr/>
            </p:nvSpPr>
            <p:spPr>
              <a:xfrm>
                <a:off x="441735" y="1049272"/>
                <a:ext cx="1504040" cy="448569"/>
              </a:xfrm>
              <a:prstGeom prst="rect">
                <a:avLst/>
              </a:prstGeom>
              <a:noFill/>
              <a:ln w="3175">
                <a:solidFill>
                  <a:srgbClr val="E31D1A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Messages invitant les clients à confirmer leur  adresse e-mail</a:t>
                </a:r>
              </a:p>
            </p:txBody>
          </p:sp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1A9C25A6-90F8-4AE3-B23E-36DF3DAE64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  <a14:imgEffect>
                          <a14:saturation sat="2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18401" flipH="1" flipV="1">
                <a:off x="1932117" y="2176325"/>
                <a:ext cx="1217621" cy="1217621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105EA9DF-1330-4C29-9368-6BDD0D56C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  <a14:imgEffect>
                          <a14:saturation sat="2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264426" flipH="1" flipV="1">
                <a:off x="5994740" y="2644908"/>
                <a:ext cx="1217621" cy="1217621"/>
              </a:xfrm>
              <a:prstGeom prst="rect">
                <a:avLst/>
              </a:prstGeom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B76FFB3-7962-4FB7-A767-C95D4B087B83}"/>
                  </a:ext>
                </a:extLst>
              </p:cNvPr>
              <p:cNvSpPr txBox="1"/>
              <p:nvPr/>
            </p:nvSpPr>
            <p:spPr>
              <a:xfrm>
                <a:off x="4179581" y="3581700"/>
                <a:ext cx="3212151" cy="756297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>
                    <a:solidFill>
                      <a:srgbClr val="D8002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Pour qui ? </a:t>
                </a:r>
                <a:r>
                  <a:rPr lang="fr-FR" sz="10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Les clients n’ayant pas déjà renseigné une adresse e-mail privée / professionnelle.</a:t>
                </a:r>
              </a:p>
              <a:p>
                <a:pPr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>
                    <a:solidFill>
                      <a:srgbClr val="D8002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Fréquence ? </a:t>
                </a:r>
                <a:r>
                  <a:rPr lang="fr-FR" sz="10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 à 5 fois par mois.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BC04E67-C1AD-4554-8CC6-5080AC6CEF1F}"/>
                  </a:ext>
                </a:extLst>
              </p:cNvPr>
              <p:cNvSpPr/>
              <p:nvPr/>
            </p:nvSpPr>
            <p:spPr>
              <a:xfrm>
                <a:off x="7003223" y="1022212"/>
                <a:ext cx="1716584" cy="466381"/>
              </a:xfrm>
              <a:prstGeom prst="rect">
                <a:avLst/>
              </a:prstGeom>
              <a:noFill/>
              <a:ln w="3175">
                <a:solidFill>
                  <a:srgbClr val="E31D1A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Messages invitant les clients à renseigner leur  adresse e-mail</a:t>
                </a:r>
              </a:p>
            </p:txBody>
          </p:sp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ECC8B444-9036-43BE-AB21-81962F8A5B95}"/>
                  </a:ext>
                </a:extLst>
              </p:cNvPr>
              <p:cNvGrpSpPr/>
              <p:nvPr/>
            </p:nvGrpSpPr>
            <p:grpSpPr>
              <a:xfrm>
                <a:off x="2204431" y="1060923"/>
                <a:ext cx="2980643" cy="1310295"/>
                <a:chOff x="2106292" y="1382374"/>
                <a:chExt cx="2980643" cy="1310295"/>
              </a:xfrm>
            </p:grpSpPr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F770336-39C7-4C9C-A54E-6C25C459F7BE}"/>
                    </a:ext>
                  </a:extLst>
                </p:cNvPr>
                <p:cNvSpPr txBox="1"/>
                <p:nvPr/>
              </p:nvSpPr>
              <p:spPr>
                <a:xfrm>
                  <a:off x="2106292" y="1382374"/>
                  <a:ext cx="2980643" cy="1310295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lvl="0"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b="1">
                      <a:solidFill>
                        <a:srgbClr val="D80027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Pour qui ? </a:t>
                  </a:r>
                  <a:r>
                    <a:rPr lang="fr-FR" sz="100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Les clients dont l’adresse e-mail privée n’a pas été mis à jour depuis 1 an ou plus.</a:t>
                  </a:r>
                </a:p>
                <a:p>
                  <a:pPr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b="1">
                      <a:solidFill>
                        <a:srgbClr val="D80027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Fréquence ? </a:t>
                  </a:r>
                  <a:r>
                    <a:rPr lang="fr-FR" sz="100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À chaque connexion, après authentification à l’espace client.</a:t>
                  </a:r>
                </a:p>
                <a:p>
                  <a:pPr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endParaRPr lang="fr-FR" sz="3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lvl="0"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i="1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</a:t>
                  </a:r>
                  <a:r>
                    <a:rPr lang="fr-FR" sz="1000" b="1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Pas de possibilité de fermer l’interstitiel</a:t>
                  </a:r>
                </a:p>
              </p:txBody>
            </p:sp>
            <p:pic>
              <p:nvPicPr>
                <p:cNvPr id="17" name="Graphique 16" descr="Avertissement">
                  <a:extLst>
                    <a:ext uri="{FF2B5EF4-FFF2-40B4-BE49-F238E27FC236}">
                      <a16:creationId xmlns:a16="http://schemas.microsoft.com/office/drawing/2014/main" id="{02276B46-746E-4C89-88DC-A1BC862790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98351" y="2407941"/>
                  <a:ext cx="244437" cy="244437"/>
                </a:xfrm>
                <a:prstGeom prst="rect">
                  <a:avLst/>
                </a:prstGeom>
              </p:spPr>
            </p:pic>
          </p:grp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B9DCB35-2480-45A6-A339-103925528A08}"/>
                  </a:ext>
                </a:extLst>
              </p:cNvPr>
              <p:cNvSpPr txBox="1"/>
              <p:nvPr/>
            </p:nvSpPr>
            <p:spPr>
              <a:xfrm>
                <a:off x="8321063" y="4815031"/>
                <a:ext cx="571417" cy="2769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r"/>
                <a:r>
                  <a:rPr lang="fr-FR" sz="1200"/>
                  <a:t>17</a:t>
                </a:r>
                <a:endParaRPr lang="fr-FR"/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20FB5AB-7BED-4372-834C-44A283678C3D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6007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3149767A-402B-40F1-A84C-5931D56E7306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38E3ADD0-B978-4F84-AC8C-7305DB27C8AD}"/>
                </a:ext>
              </a:extLst>
            </p:cNvPr>
            <p:cNvGrpSpPr/>
            <p:nvPr/>
          </p:nvGrpSpPr>
          <p:grpSpPr>
            <a:xfrm>
              <a:off x="0" y="-4739"/>
              <a:ext cx="9651278" cy="5148239"/>
              <a:chOff x="0" y="-4739"/>
              <a:chExt cx="9651278" cy="5148239"/>
            </a:xfrm>
          </p:grpSpPr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A9EA5A79-AFBF-4865-9A30-FD4CA0BA49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19697" y="1737469"/>
                <a:ext cx="1483635" cy="2634146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3FAAED1C-3FD7-456B-BE74-B5E01099EE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390" y="1706526"/>
                <a:ext cx="1302016" cy="2539392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CA5AD48-5644-46A6-AFD0-C58B1C2FDF60}"/>
                  </a:ext>
                </a:extLst>
              </p:cNvPr>
              <p:cNvSpPr/>
              <p:nvPr/>
            </p:nvSpPr>
            <p:spPr>
              <a:xfrm>
                <a:off x="0" y="-4739"/>
                <a:ext cx="110358" cy="5148239"/>
              </a:xfrm>
              <a:prstGeom prst="rect">
                <a:avLst/>
              </a:prstGeom>
              <a:solidFill>
                <a:srgbClr val="E31D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E117673-0611-469E-8724-DAAD92631F2A}"/>
                  </a:ext>
                </a:extLst>
              </p:cNvPr>
              <p:cNvSpPr/>
              <p:nvPr/>
            </p:nvSpPr>
            <p:spPr>
              <a:xfrm>
                <a:off x="110359" y="318470"/>
                <a:ext cx="462818" cy="12900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C7E049F-A6F5-4A0B-9364-9BA99C825CE0}"/>
                  </a:ext>
                </a:extLst>
              </p:cNvPr>
              <p:cNvSpPr/>
              <p:nvPr/>
            </p:nvSpPr>
            <p:spPr>
              <a:xfrm>
                <a:off x="573177" y="201900"/>
                <a:ext cx="9078101" cy="3385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r>
                  <a:rPr lang="fr-FR" sz="160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Les interstitiels* réglementaires présentés au mois de juillet (3/4)  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30AA083-731F-49DD-A95F-14F60A2EAF55}"/>
                  </a:ext>
                </a:extLst>
              </p:cNvPr>
              <p:cNvSpPr/>
              <p:nvPr/>
            </p:nvSpPr>
            <p:spPr>
              <a:xfrm>
                <a:off x="441735" y="897582"/>
                <a:ext cx="1504040" cy="600259"/>
              </a:xfrm>
              <a:prstGeom prst="rect">
                <a:avLst/>
              </a:prstGeom>
              <a:noFill/>
              <a:ln w="3175">
                <a:solidFill>
                  <a:srgbClr val="E31D1A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Messages invitant les clients à confirmer leur numéro de téléphone mobile sécurisé</a:t>
                </a:r>
              </a:p>
            </p:txBody>
          </p:sp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1A9C25A6-90F8-4AE3-B23E-36DF3DAE64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  <a14:imgEffect>
                          <a14:saturation sat="2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18401" flipH="1" flipV="1">
                <a:off x="1932117" y="2176325"/>
                <a:ext cx="1217621" cy="1217621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105EA9DF-1330-4C29-9368-6BDD0D56C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  <a14:imgEffect>
                          <a14:saturation sat="2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264426" flipH="1" flipV="1">
                <a:off x="5881355" y="2071777"/>
                <a:ext cx="1217621" cy="1217621"/>
              </a:xfrm>
              <a:prstGeom prst="rect">
                <a:avLst/>
              </a:prstGeom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B76FFB3-7962-4FB7-A767-C95D4B087B83}"/>
                  </a:ext>
                </a:extLst>
              </p:cNvPr>
              <p:cNvSpPr txBox="1"/>
              <p:nvPr/>
            </p:nvSpPr>
            <p:spPr>
              <a:xfrm>
                <a:off x="4092770" y="3086968"/>
                <a:ext cx="3061272" cy="1541128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>
                    <a:solidFill>
                      <a:srgbClr val="D8002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Pour qui ? </a:t>
                </a:r>
                <a:r>
                  <a:rPr lang="fr-FR" sz="10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Les clients dont certaines informations relevant du dossier réglementaire sont anciennes : adresse, revenus, CSP.</a:t>
                </a:r>
              </a:p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>
                    <a:solidFill>
                      <a:srgbClr val="D8002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Fréquence ? </a:t>
                </a:r>
                <a:r>
                  <a:rPr lang="fr-FR" sz="10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À chaque connexion, après authentification à l’espace client.</a:t>
                </a:r>
              </a:p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endParaRPr lang="fr-FR" sz="3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i="1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000" b="1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Pas de possibilité de fermer l’interstitiel</a:t>
                </a:r>
                <a:endParaRPr lang="fr-FR" sz="10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BC04E67-C1AD-4554-8CC6-5080AC6CEF1F}"/>
                  </a:ext>
                </a:extLst>
              </p:cNvPr>
              <p:cNvSpPr/>
              <p:nvPr/>
            </p:nvSpPr>
            <p:spPr>
              <a:xfrm>
                <a:off x="6847730" y="806444"/>
                <a:ext cx="2027567" cy="683090"/>
              </a:xfrm>
              <a:prstGeom prst="rect">
                <a:avLst/>
              </a:prstGeom>
              <a:noFill/>
              <a:ln w="3175">
                <a:solidFill>
                  <a:srgbClr val="E31D1A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Revue de connaissance client : Messages invitant les clients à mettre à jour des informations personnelles : revenus, CSP, etc.</a:t>
                </a:r>
              </a:p>
            </p:txBody>
          </p:sp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ECC8B444-9036-43BE-AB21-81962F8A5B95}"/>
                  </a:ext>
                </a:extLst>
              </p:cNvPr>
              <p:cNvGrpSpPr/>
              <p:nvPr/>
            </p:nvGrpSpPr>
            <p:grpSpPr>
              <a:xfrm>
                <a:off x="2204431" y="1060923"/>
                <a:ext cx="3660720" cy="1287212"/>
                <a:chOff x="2106292" y="1382374"/>
                <a:chExt cx="3660720" cy="1287212"/>
              </a:xfrm>
            </p:grpSpPr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F770336-39C7-4C9C-A54E-6C25C459F7BE}"/>
                    </a:ext>
                  </a:extLst>
                </p:cNvPr>
                <p:cNvSpPr txBox="1"/>
                <p:nvPr/>
              </p:nvSpPr>
              <p:spPr>
                <a:xfrm>
                  <a:off x="2106292" y="1382374"/>
                  <a:ext cx="3660720" cy="1287212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lvl="0"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b="1">
                      <a:solidFill>
                        <a:srgbClr val="D80027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Pour qui ? </a:t>
                  </a:r>
                  <a:r>
                    <a:rPr lang="fr-FR" sz="100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Les clients dont le numéro de téléphone mobile sécurisé n’a pas été mis à jour depuis 1 an ou plus.</a:t>
                  </a:r>
                </a:p>
                <a:p>
                  <a:pPr lvl="0"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b="1">
                      <a:solidFill>
                        <a:srgbClr val="D80027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Fréquence ? </a:t>
                  </a:r>
                  <a:r>
                    <a:rPr lang="fr-FR" sz="100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À chaque connexion, après authentification à l’espace client.</a:t>
                  </a:r>
                </a:p>
                <a:p>
                  <a:pPr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endParaRPr lang="fr-FR" sz="3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lvl="0"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i="1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</a:t>
                  </a:r>
                  <a:r>
                    <a:rPr lang="fr-FR" sz="1000" b="1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Pas de possibilité de fermer l’interstitiel</a:t>
                  </a:r>
                </a:p>
              </p:txBody>
            </p:sp>
            <p:pic>
              <p:nvPicPr>
                <p:cNvPr id="17" name="Graphique 16" descr="Avertissement">
                  <a:extLst>
                    <a:ext uri="{FF2B5EF4-FFF2-40B4-BE49-F238E27FC236}">
                      <a16:creationId xmlns:a16="http://schemas.microsoft.com/office/drawing/2014/main" id="{02276B46-746E-4C89-88DC-A1BC862790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98351" y="2407941"/>
                  <a:ext cx="244437" cy="244437"/>
                </a:xfrm>
                <a:prstGeom prst="rect">
                  <a:avLst/>
                </a:prstGeom>
              </p:spPr>
            </p:pic>
          </p:grpSp>
          <p:pic>
            <p:nvPicPr>
              <p:cNvPr id="32" name="Graphique 31" descr="Avertissement">
                <a:extLst>
                  <a:ext uri="{FF2B5EF4-FFF2-40B4-BE49-F238E27FC236}">
                    <a16:creationId xmlns:a16="http://schemas.microsoft.com/office/drawing/2014/main" id="{1D23AB59-158B-4F97-A10B-336E73FC96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912572" y="4337646"/>
                <a:ext cx="244437" cy="244437"/>
              </a:xfrm>
              <a:prstGeom prst="rect">
                <a:avLst/>
              </a:prstGeom>
            </p:spPr>
          </p:pic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76C32B0-4367-489D-83F0-F80F008174EC}"/>
                  </a:ext>
                </a:extLst>
              </p:cNvPr>
              <p:cNvSpPr txBox="1"/>
              <p:nvPr/>
            </p:nvSpPr>
            <p:spPr>
              <a:xfrm>
                <a:off x="8321063" y="4815031"/>
                <a:ext cx="571417" cy="2769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r"/>
                <a:r>
                  <a:rPr lang="fr-FR" sz="1200"/>
                  <a:t>18</a:t>
                </a:r>
                <a:endParaRPr lang="fr-FR"/>
              </a:p>
            </p:txBody>
          </p:sp>
        </p:grp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9BB1F4E-8E14-4728-AC51-6320931278E6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3950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23EBE10-E0ED-4C56-9DC5-4DEA38117920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B0193AE-2139-4C1C-AFB0-304092451589}"/>
                </a:ext>
              </a:extLst>
            </p:cNvPr>
            <p:cNvSpPr/>
            <p:nvPr/>
          </p:nvSpPr>
          <p:spPr>
            <a:xfrm>
              <a:off x="573177" y="201900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autres interstitiels* présentés au mois de juillet (4/4)  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773C65F-AD65-40D1-A93B-7A411E0C597D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A3B817F-F43C-4941-BB02-C0FE7F11271C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E301C1B7-CCEB-427B-B12D-36FD9082AB1B}"/>
                </a:ext>
              </a:extLst>
            </p:cNvPr>
            <p:cNvSpPr txBox="1"/>
            <p:nvPr/>
          </p:nvSpPr>
          <p:spPr>
            <a:xfrm>
              <a:off x="4547692" y="2552288"/>
              <a:ext cx="3602437" cy="5254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b="1">
                  <a:solidFill>
                    <a:srgbClr val="D8002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10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nouveaux clients.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b="1">
                  <a:solidFill>
                    <a:srgbClr val="D8002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10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Une fois à la première connexion.</a:t>
              </a:r>
            </a:p>
          </p:txBody>
        </p:sp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86B40642-641D-4FD1-956C-53743D752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81599" flipH="1">
              <a:off x="3564440" y="1593648"/>
              <a:ext cx="1217621" cy="1217621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A1AB736-6D5F-48D7-A6A7-8D287F25CD5F}"/>
                </a:ext>
              </a:extLst>
            </p:cNvPr>
            <p:cNvSpPr/>
            <p:nvPr/>
          </p:nvSpPr>
          <p:spPr>
            <a:xfrm>
              <a:off x="695741" y="812236"/>
              <a:ext cx="2878355" cy="365902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Présentation des fonctionnalités </a:t>
              </a:r>
              <a:br>
                <a:rPr lang="fr-FR" sz="9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9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 l’appli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E2554B7-6E00-4E42-8E6B-40DE7AE8D99D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fr-FR" sz="1200"/>
                <a:t>19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849F42B-11EB-4B52-854C-17804771C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16589" y="1375868"/>
              <a:ext cx="1357507" cy="2939453"/>
            </a:xfrm>
            <a:prstGeom prst="rect">
              <a:avLst/>
            </a:prstGeom>
          </p:spPr>
        </p:pic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197D6B4-BD8F-4776-AC17-67E0CBE6F5BA}"/>
                </a:ext>
              </a:extLst>
            </p:cNvPr>
            <p:cNvGrpSpPr/>
            <p:nvPr/>
          </p:nvGrpSpPr>
          <p:grpSpPr>
            <a:xfrm>
              <a:off x="695741" y="1377332"/>
              <a:ext cx="1386909" cy="2937989"/>
              <a:chOff x="5792416" y="1540171"/>
              <a:chExt cx="1386909" cy="2937989"/>
            </a:xfrm>
          </p:grpSpPr>
          <p:pic>
            <p:nvPicPr>
              <p:cNvPr id="11" name="Image 10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4878CEFB-C2D9-41EB-B862-B06693868B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92416" y="1540171"/>
                <a:ext cx="1386909" cy="246684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3" name="Image 22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2500B1DE-8C76-40C9-8774-708F8BEDC7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86327"/>
              <a:stretch/>
            </p:blipFill>
            <p:spPr>
              <a:xfrm>
                <a:off x="5792416" y="4140862"/>
                <a:ext cx="1386909" cy="337298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4" name="Image 23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87DE1824-91EF-47CA-914F-B60E2FF53D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73929" b="20322"/>
              <a:stretch/>
            </p:blipFill>
            <p:spPr>
              <a:xfrm>
                <a:off x="5792416" y="3498825"/>
                <a:ext cx="1386909" cy="643869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B3BE31A-673D-4C03-A259-9BDE8E61A406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9337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3A4BAFA7-4494-4108-8805-E3F5054E5E8F}" vid="{F27B5C15-AF63-404E-9ED5-5DD0F3E8ECC0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BA8952D9772E45A62BD1B506537597" ma:contentTypeVersion="2" ma:contentTypeDescription="Crée un document." ma:contentTypeScope="" ma:versionID="03fb7b7123d0d15b7440b5febf1bcd6b">
  <xsd:schema xmlns:xsd="http://www.w3.org/2001/XMLSchema" xmlns:xs="http://www.w3.org/2001/XMLSchema" xmlns:p="http://schemas.microsoft.com/office/2006/metadata/properties" xmlns:ns2="822cf54a-1871-41eb-ba25-7756a0760fa5" targetNamespace="http://schemas.microsoft.com/office/2006/metadata/properties" ma:root="true" ma:fieldsID="47b24767d1583ecff9172031c60c29f1" ns2:_="">
    <xsd:import namespace="822cf54a-1871-41eb-ba25-7756a0760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2cf54a-1871-41eb-ba25-7756a0760f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04AC50-A577-46D0-8B9F-6D3C9D53AFF5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822cf54a-1871-41eb-ba25-7756a0760f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97330ECE-2B81-4642-A110-6C2379CAF5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2cf54a-1871-41eb-ba25-7756a0760f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2091</Words>
  <Application>Microsoft Office PowerPoint</Application>
  <PresentationFormat>Affichage à l'écran (16:9)</PresentationFormat>
  <Paragraphs>269</Paragraphs>
  <Slides>19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19</vt:i4>
      </vt:variant>
    </vt:vector>
  </HeadingPairs>
  <TitlesOfParts>
    <vt:vector size="30" baseType="lpstr">
      <vt:lpstr>Wingdings</vt:lpstr>
      <vt:lpstr>Ubuntu</vt:lpstr>
      <vt:lpstr>Montserrat</vt:lpstr>
      <vt:lpstr>Calibri Light</vt:lpstr>
      <vt:lpstr>Arial</vt:lpstr>
      <vt:lpstr>Cabin Condensed</vt:lpstr>
      <vt:lpstr>Calibri</vt:lpstr>
      <vt:lpstr>Montserrat SemiBold</vt:lpstr>
      <vt:lpstr>Montserrat ExtraBold</vt:lpstr>
      <vt:lpstr>Office Theme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Charles Antoine PAVY</dc:creator>
  <cp:keywords>DPN;Mobile;Natif</cp:keywords>
  <cp:lastModifiedBy>MICHEL Solene [CEGEE]</cp:lastModifiedBy>
  <cp:revision>2</cp:revision>
  <cp:lastPrinted>2017-11-27T10:18:19Z</cp:lastPrinted>
  <dcterms:created xsi:type="dcterms:W3CDTF">2019-12-13T13:40:32Z</dcterms:created>
  <dcterms:modified xsi:type="dcterms:W3CDTF">2022-06-27T11:17:39Z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0x010100ABBA8952D9772E45A62BD1B506537597</vt:lpwstr>
  </property>
</Properties>
</file>