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16" r:id="rId5"/>
    <p:sldMasterId id="2147483798" r:id="rId6"/>
  </p:sldMasterIdLst>
  <p:notesMasterIdLst>
    <p:notesMasterId r:id="rId21"/>
  </p:notesMasterIdLst>
  <p:handoutMasterIdLst>
    <p:handoutMasterId r:id="rId22"/>
  </p:handoutMasterIdLst>
  <p:sldIdLst>
    <p:sldId id="662" r:id="rId7"/>
    <p:sldId id="869" r:id="rId8"/>
    <p:sldId id="898" r:id="rId9"/>
    <p:sldId id="794" r:id="rId10"/>
    <p:sldId id="801" r:id="rId11"/>
    <p:sldId id="849" r:id="rId12"/>
    <p:sldId id="883" r:id="rId13"/>
    <p:sldId id="897" r:id="rId14"/>
    <p:sldId id="891" r:id="rId15"/>
    <p:sldId id="729" r:id="rId16"/>
    <p:sldId id="784" r:id="rId17"/>
    <p:sldId id="816" r:id="rId18"/>
    <p:sldId id="843" r:id="rId19"/>
    <p:sldId id="765" r:id="rId20"/>
  </p:sldIdLst>
  <p:sldSz cx="9144000" cy="5143500" type="screen16x9"/>
  <p:notesSz cx="6797675" cy="9874250"/>
  <p:embeddedFontLst>
    <p:embeddedFont>
      <p:font typeface="Cabin Condensed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Montserrat ExtraBold" panose="00000900000000000000" pitchFamily="2" charset="0"/>
      <p:bold r:id="rId37"/>
      <p:boldItalic r:id="rId38"/>
    </p:embeddedFont>
    <p:embeddedFont>
      <p:font typeface="Montserrat SemiBold" panose="00000700000000000000" pitchFamily="2" charset="0"/>
      <p:regular r:id="rId39"/>
      <p:bold r:id="rId40"/>
      <p:italic r:id="rId41"/>
      <p:boldItalic r:id="rId42"/>
    </p:embeddedFont>
    <p:embeddedFont>
      <p:font typeface="Ubuntu" panose="020B050403060203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duction et légende" id="{3390690A-92C2-4696-9C6C-DCC2D4C540AC}">
          <p14:sldIdLst>
            <p14:sldId id="662"/>
            <p14:sldId id="869"/>
            <p14:sldId id="898"/>
          </p14:sldIdLst>
        </p14:section>
        <p14:section name="Interstitiels" id="{679AA99A-B810-474D-988D-99EB0E382163}">
          <p14:sldIdLst>
            <p14:sldId id="794"/>
            <p14:sldId id="801"/>
          </p14:sldIdLst>
        </p14:section>
        <p14:section name="Sommaire" id="{C15CE248-182F-4875-9ED2-87CDC66B1F5D}">
          <p14:sldIdLst>
            <p14:sldId id="849"/>
          </p14:sldIdLst>
        </p14:section>
        <p14:section name="Nouveautés" id="{452CC955-210B-469D-8A0B-00F3C551A9CE}">
          <p14:sldIdLst>
            <p14:sldId id="883"/>
            <p14:sldId id="897"/>
          </p14:sldIdLst>
        </p14:section>
        <p14:section name="Nouveaux supports disponibles" id="{13378774-71D0-4A5F-9E93-ABD5AFCBD937}">
          <p14:sldIdLst>
            <p14:sldId id="891"/>
          </p14:sldIdLst>
        </p14:section>
        <p14:section name="Annexes" id="{40EB22DA-5FFB-4323-86A6-D6455CBCCA0D}">
          <p14:sldIdLst>
            <p14:sldId id="729"/>
            <p14:sldId id="784"/>
            <p14:sldId id="816"/>
            <p14:sldId id="843"/>
            <p14:sldId id="7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NDON HELENE" initials="GH" lastIdx="5" clrIdx="0">
    <p:extLst>
      <p:ext uri="{19B8F6BF-5375-455C-9EA6-DF929625EA0E}">
        <p15:presenceInfo xmlns:p15="http://schemas.microsoft.com/office/powerpoint/2012/main" userId="S::Helene.GANDON@bpce.fr::a82dad81-6566-4d1d-a582-399b279f74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D1A"/>
    <a:srgbClr val="F14C5B"/>
    <a:srgbClr val="F1BAB9"/>
    <a:srgbClr val="FFFFFF"/>
    <a:srgbClr val="FCFCFC"/>
    <a:srgbClr val="F9F9F9"/>
    <a:srgbClr val="F6F6F6"/>
    <a:srgbClr val="818181"/>
    <a:srgbClr val="3C454C"/>
    <a:srgbClr val="76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F45D2B-7969-139B-B6CA-1C14D7206EDF}" v="4" dt="2022-09-02T12:48:59.150"/>
    <p1510:client id="{977EDD5D-DC7F-4011-B954-2938E7B072A9}" v="89" dt="2022-09-02T13:22:29.952"/>
    <p1510:client id="{F606D7FB-CFD5-4D61-7811-FEA70525E8FC}" v="13" dt="2022-09-02T13:02:37.64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6" y="84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41" Type="http://schemas.openxmlformats.org/officeDocument/2006/relationships/font" Target="fonts/font1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DON HELENE" userId="S::helene.gandon@bpce.fr::a82dad81-6566-4d1d-a582-399b279f740c" providerId="AD" clId="Web-{28F45D2B-7969-139B-B6CA-1C14D7206EDF}"/>
    <pc:docChg chg="modSld">
      <pc:chgData name="GANDON HELENE" userId="S::helene.gandon@bpce.fr::a82dad81-6566-4d1d-a582-399b279f740c" providerId="AD" clId="Web-{28F45D2B-7969-139B-B6CA-1C14D7206EDF}" dt="2022-09-02T12:48:56.290" v="0" actId="20577"/>
      <pc:docMkLst>
        <pc:docMk/>
      </pc:docMkLst>
      <pc:sldChg chg="modSp">
        <pc:chgData name="GANDON HELENE" userId="S::helene.gandon@bpce.fr::a82dad81-6566-4d1d-a582-399b279f740c" providerId="AD" clId="Web-{28F45D2B-7969-139B-B6CA-1C14D7206EDF}" dt="2022-09-02T12:48:56.290" v="0" actId="20577"/>
        <pc:sldMkLst>
          <pc:docMk/>
          <pc:sldMk cId="2630332313" sldId="662"/>
        </pc:sldMkLst>
        <pc:spChg chg="mod">
          <ac:chgData name="GANDON HELENE" userId="S::helene.gandon@bpce.fr::a82dad81-6566-4d1d-a582-399b279f740c" providerId="AD" clId="Web-{28F45D2B-7969-139B-B6CA-1C14D7206EDF}" dt="2022-09-02T12:48:56.290" v="0" actId="20577"/>
          <ac:spMkLst>
            <pc:docMk/>
            <pc:sldMk cId="2630332313" sldId="662"/>
            <ac:spMk id="3" creationId="{CBDB9F50-BB1C-4A50-BE48-2C1A59D167C1}"/>
          </ac:spMkLst>
        </pc:spChg>
      </pc:sldChg>
    </pc:docChg>
  </pc:docChgLst>
  <pc:docChgLst>
    <pc:chgData name="GANDON HELENE" userId="a82dad81-6566-4d1d-a582-399b279f740c" providerId="ADAL" clId="{977EDD5D-DC7F-4011-B954-2938E7B072A9}"/>
    <pc:docChg chg="undo custSel modSld">
      <pc:chgData name="GANDON HELENE" userId="a82dad81-6566-4d1d-a582-399b279f740c" providerId="ADAL" clId="{977EDD5D-DC7F-4011-B954-2938E7B072A9}" dt="2022-09-02T13:22:29.952" v="86" actId="478"/>
      <pc:docMkLst>
        <pc:docMk/>
      </pc:docMkLst>
      <pc:sldChg chg="addSp delSp modSp mod">
        <pc:chgData name="GANDON HELENE" userId="a82dad81-6566-4d1d-a582-399b279f740c" providerId="ADAL" clId="{977EDD5D-DC7F-4011-B954-2938E7B072A9}" dt="2022-09-02T13:22:29.952" v="86" actId="478"/>
        <pc:sldMkLst>
          <pc:docMk/>
          <pc:sldMk cId="1072383562" sldId="898"/>
        </pc:sldMkLst>
        <pc:spChg chg="add del mod">
          <ac:chgData name="GANDON HELENE" userId="a82dad81-6566-4d1d-a582-399b279f740c" providerId="ADAL" clId="{977EDD5D-DC7F-4011-B954-2938E7B072A9}" dt="2022-09-02T13:04:00.906" v="2" actId="478"/>
          <ac:spMkLst>
            <pc:docMk/>
            <pc:sldMk cId="1072383562" sldId="898"/>
            <ac:spMk id="2" creationId="{B985C98C-5A15-41D4-BE68-8D4FD2440B66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3" creationId="{6ED9F217-FE86-4BA6-BF7D-8873F4FC0EFD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8" creationId="{07EA288A-96FA-457D-B22C-8E9C6B9C0947}"/>
          </ac:spMkLst>
        </pc:spChg>
        <pc:spChg chg="add mod ord">
          <ac:chgData name="GANDON HELENE" userId="a82dad81-6566-4d1d-a582-399b279f740c" providerId="ADAL" clId="{977EDD5D-DC7F-4011-B954-2938E7B072A9}" dt="2022-09-02T13:18:59.516" v="59" actId="1037"/>
          <ac:spMkLst>
            <pc:docMk/>
            <pc:sldMk cId="1072383562" sldId="898"/>
            <ac:spMk id="10" creationId="{16D0562B-33E6-4E48-B684-EFA900A1873C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14" creationId="{17D365E1-E81E-4F84-A6AD-B09C4AAD8C11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21" creationId="{7E02F12C-809B-9C48-B47F-2B778074CA95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27" creationId="{ABBAA0A9-5022-497E-ADD2-104D4FF71EFF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29" creationId="{531B51F6-1853-47BF-B267-7BD20270EFBA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31" creationId="{6FC13019-9B72-43C8-AEBE-98C93E1B6E5F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44" creationId="{E75986CD-9F4F-4ABE-AFF2-049D706064E8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49" creationId="{DF56F5D0-9E94-4A15-8C74-CBD05ECBCD2C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50" creationId="{38520DAD-CAC8-44E6-853C-5A81A58F3F5D}"/>
          </ac:spMkLst>
        </pc:spChg>
        <pc:spChg chg="mod or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51" creationId="{09AE9A13-6B69-4E2C-A945-0EF321852B04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56" creationId="{6BD01396-4C1A-4B58-BD61-F314F04BA20D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57" creationId="{B1BA9229-DD07-4F4C-8A52-94D8B2DED5F6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59" creationId="{C15C557C-0740-4EB6-B87C-D5688A679669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73" creationId="{C751157C-4760-4BAD-B12B-AC6DEC25D47F}"/>
          </ac:spMkLst>
        </pc:spChg>
        <pc:spChg chg="mod">
          <ac:chgData name="GANDON HELENE" userId="a82dad81-6566-4d1d-a582-399b279f740c" providerId="ADAL" clId="{977EDD5D-DC7F-4011-B954-2938E7B072A9}" dt="2022-09-02T13:19:14.818" v="62" actId="1076"/>
          <ac:spMkLst>
            <pc:docMk/>
            <pc:sldMk cId="1072383562" sldId="898"/>
            <ac:spMk id="79" creationId="{92A91BC7-0EF5-4BDF-B982-6506B02B94DB}"/>
          </ac:spMkLst>
        </pc:spChg>
        <pc:grpChg chg="mod">
          <ac:chgData name="GANDON HELENE" userId="a82dad81-6566-4d1d-a582-399b279f740c" providerId="ADAL" clId="{977EDD5D-DC7F-4011-B954-2938E7B072A9}" dt="2022-09-02T13:19:14.818" v="62" actId="1076"/>
          <ac:grpSpMkLst>
            <pc:docMk/>
            <pc:sldMk cId="1072383562" sldId="898"/>
            <ac:grpSpMk id="6" creationId="{04AC325E-3E89-4B86-8BDC-2882406B08F8}"/>
          </ac:grpSpMkLst>
        </pc:grpChg>
        <pc:grpChg chg="mod">
          <ac:chgData name="GANDON HELENE" userId="a82dad81-6566-4d1d-a582-399b279f740c" providerId="ADAL" clId="{977EDD5D-DC7F-4011-B954-2938E7B072A9}" dt="2022-09-02T13:19:14.818" v="62" actId="1076"/>
          <ac:grpSpMkLst>
            <pc:docMk/>
            <pc:sldMk cId="1072383562" sldId="898"/>
            <ac:grpSpMk id="9" creationId="{17628EF8-F337-4BCE-8199-D1861C56792F}"/>
          </ac:grpSpMkLst>
        </pc:grpChg>
        <pc:grpChg chg="mod">
          <ac:chgData name="GANDON HELENE" userId="a82dad81-6566-4d1d-a582-399b279f740c" providerId="ADAL" clId="{977EDD5D-DC7F-4011-B954-2938E7B072A9}" dt="2022-09-02T13:19:14.818" v="62" actId="1076"/>
          <ac:grpSpMkLst>
            <pc:docMk/>
            <pc:sldMk cId="1072383562" sldId="898"/>
            <ac:grpSpMk id="55" creationId="{5102A530-7CB8-4379-AB9C-B53B5DDD75EE}"/>
          </ac:grpSpMkLst>
        </pc:grp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4" creationId="{1CB3EA0C-31E0-48B8-BE3F-8B6C21B9D54B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5" creationId="{4B207B86-3903-4A21-83FD-C2D30BFEA365}"/>
          </ac:picMkLst>
        </pc:picChg>
        <pc:picChg chg="mod">
          <ac:chgData name="GANDON HELENE" userId="a82dad81-6566-4d1d-a582-399b279f740c" providerId="ADAL" clId="{977EDD5D-DC7F-4011-B954-2938E7B072A9}" dt="2022-09-02T13:22:28.530" v="84" actId="1076"/>
          <ac:picMkLst>
            <pc:docMk/>
            <pc:sldMk cId="1072383562" sldId="898"/>
            <ac:picMk id="7" creationId="{B4511324-9D91-402C-9C38-247AFEDFF26A}"/>
          </ac:picMkLst>
        </pc:picChg>
        <pc:picChg chg="add del mod">
          <ac:chgData name="GANDON HELENE" userId="a82dad81-6566-4d1d-a582-399b279f740c" providerId="ADAL" clId="{977EDD5D-DC7F-4011-B954-2938E7B072A9}" dt="2022-09-02T13:22:29.952" v="86" actId="478"/>
          <ac:picMkLst>
            <pc:docMk/>
            <pc:sldMk cId="1072383562" sldId="898"/>
            <ac:picMk id="11" creationId="{41DD21A5-5675-4E92-846B-D631A9D5A8A3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13" creationId="{D517EDAE-F8FD-4DE0-A224-DD7775D9ADF3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32" creationId="{E1076D5F-9D20-40FD-8D01-94FC00EA1B23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33" creationId="{A7E8EB98-2879-45E7-8567-BC21551369BC}"/>
          </ac:picMkLst>
        </pc:picChg>
        <pc:picChg chg="add del mod ord">
          <ac:chgData name="GANDON HELENE" userId="a82dad81-6566-4d1d-a582-399b279f740c" providerId="ADAL" clId="{977EDD5D-DC7F-4011-B954-2938E7B072A9}" dt="2022-09-02T13:12:04.503" v="26" actId="478"/>
          <ac:picMkLst>
            <pc:docMk/>
            <pc:sldMk cId="1072383562" sldId="898"/>
            <ac:picMk id="37" creationId="{2C5DC03A-2FB4-4D63-BD62-527F8970EA0D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54" creationId="{DE0F31D1-B0A2-40F2-B610-2B50BAA20E74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58" creationId="{7DF1B3BB-4F88-437D-98B2-5AC5F44C04E9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65" creationId="{5941C1B8-B3C6-45E9-8F4C-A7DD7B22B5C5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66" creationId="{A632C831-7852-4489-BD70-95766792520B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71" creationId="{EF6BB009-548D-4167-9656-03F40AC1AA45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77" creationId="{A0576B93-EA10-4EC2-85AE-5F5510D3BD4D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81" creationId="{3C61A0EE-4BB4-48C3-8699-82753C5ED7F1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1026" creationId="{47F176CE-B8F1-4FC0-898D-A2197D6498D9}"/>
          </ac:picMkLst>
        </pc:picChg>
        <pc:picChg chg="mod">
          <ac:chgData name="GANDON HELENE" userId="a82dad81-6566-4d1d-a582-399b279f740c" providerId="ADAL" clId="{977EDD5D-DC7F-4011-B954-2938E7B072A9}" dt="2022-09-02T13:19:14.818" v="62" actId="1076"/>
          <ac:picMkLst>
            <pc:docMk/>
            <pc:sldMk cId="1072383562" sldId="898"/>
            <ac:picMk id="1028" creationId="{FCEF6834-5F43-4D30-A9A7-E98DA8261834}"/>
          </ac:picMkLst>
        </pc:picChg>
      </pc:sldChg>
    </pc:docChg>
  </pc:docChgLst>
  <pc:docChgLst>
    <pc:chgData name="GANDON HELENE" userId="S::helene.gandon@bpce.fr::a82dad81-6566-4d1d-a582-399b279f740c" providerId="AD" clId="Web-{F606D7FB-CFD5-4D61-7811-FEA70525E8FC}"/>
    <pc:docChg chg="modSld">
      <pc:chgData name="GANDON HELENE" userId="S::helene.gandon@bpce.fr::a82dad81-6566-4d1d-a582-399b279f740c" providerId="AD" clId="Web-{F606D7FB-CFD5-4D61-7811-FEA70525E8FC}" dt="2022-09-02T13:02:37.641" v="9" actId="1076"/>
      <pc:docMkLst>
        <pc:docMk/>
      </pc:docMkLst>
      <pc:sldChg chg="modSp">
        <pc:chgData name="GANDON HELENE" userId="S::helene.gandon@bpce.fr::a82dad81-6566-4d1d-a582-399b279f740c" providerId="AD" clId="Web-{F606D7FB-CFD5-4D61-7811-FEA70525E8FC}" dt="2022-09-02T13:02:37.641" v="9" actId="1076"/>
        <pc:sldMkLst>
          <pc:docMk/>
          <pc:sldMk cId="1072383562" sldId="898"/>
        </pc:sldMkLst>
        <pc:spChg chg="mod">
          <ac:chgData name="GANDON HELENE" userId="S::helene.gandon@bpce.fr::a82dad81-6566-4d1d-a582-399b279f740c" providerId="AD" clId="Web-{F606D7FB-CFD5-4D61-7811-FEA70525E8FC}" dt="2022-09-02T13:02:37.641" v="9" actId="1076"/>
          <ac:spMkLst>
            <pc:docMk/>
            <pc:sldMk cId="1072383562" sldId="898"/>
            <ac:spMk id="27" creationId="{ABBAA0A9-5022-497E-ADD2-104D4FF71EFF}"/>
          </ac:spMkLst>
        </pc:spChg>
        <pc:spChg chg="mod">
          <ac:chgData name="GANDON HELENE" userId="S::helene.gandon@bpce.fr::a82dad81-6566-4d1d-a582-399b279f740c" providerId="AD" clId="Web-{F606D7FB-CFD5-4D61-7811-FEA70525E8FC}" dt="2022-09-02T13:02:24.266" v="7" actId="20577"/>
          <ac:spMkLst>
            <pc:docMk/>
            <pc:sldMk cId="1072383562" sldId="898"/>
            <ac:spMk id="51" creationId="{09AE9A13-6B69-4E2C-A945-0EF321852B0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16/09/2022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293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09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0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54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74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635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621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15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2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2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1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34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71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2409" y="107945"/>
            <a:ext cx="79928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4" y="287965"/>
            <a:ext cx="7704098" cy="28803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294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4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29722" indent="0">
              <a:buNone/>
              <a:defRPr sz="1128" b="0">
                <a:solidFill>
                  <a:schemeClr val="bg1"/>
                </a:solidFill>
              </a:defRPr>
            </a:lvl2pPr>
            <a:lvl3pPr marL="859445" indent="0">
              <a:buNone/>
              <a:defRPr sz="1128" b="0">
                <a:solidFill>
                  <a:schemeClr val="bg1"/>
                </a:solidFill>
              </a:defRPr>
            </a:lvl3pPr>
            <a:lvl4pPr marL="1289167" indent="0">
              <a:buNone/>
              <a:defRPr sz="1128" b="0">
                <a:solidFill>
                  <a:schemeClr val="bg1"/>
                </a:solidFill>
              </a:defRPr>
            </a:lvl4pPr>
            <a:lvl5pPr marL="1718889" indent="0">
              <a:buNone/>
              <a:defRPr sz="112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5120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8287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72895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3432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5729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490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909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906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600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32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62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680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864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0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80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.png"/><Relationship Id="rId3" Type="http://schemas.openxmlformats.org/officeDocument/2006/relationships/image" Target="../media/image12.jpeg"/><Relationship Id="rId7" Type="http://schemas.openxmlformats.org/officeDocument/2006/relationships/hyperlink" Target="https://appgallery.huawei.com/#/app/C103112171" TargetMode="External"/><Relationship Id="rId12" Type="http://schemas.openxmlformats.org/officeDocument/2006/relationships/image" Target="../media/image7.png"/><Relationship Id="rId17" Type="http://schemas.openxmlformats.org/officeDocument/2006/relationships/image" Target="../media/image19.svg"/><Relationship Id="rId2" Type="http://schemas.openxmlformats.org/officeDocument/2006/relationships/image" Target="../media/image1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lay.google.com/store/apps/details?id=com.caisseepargne.android.mobilebanking&amp;hl=fr&amp;gl=US" TargetMode="External"/><Relationship Id="rId11" Type="http://schemas.openxmlformats.org/officeDocument/2006/relationships/image" Target="../media/image3.emf"/><Relationship Id="rId5" Type="http://schemas.openxmlformats.org/officeDocument/2006/relationships/hyperlink" Target="https://apps.apple.com/fr/app/banxo-caisse-depargne/id402753249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5.jpeg"/><Relationship Id="rId4" Type="http://schemas.openxmlformats.org/officeDocument/2006/relationships/image" Target="../media/image13.png"/><Relationship Id="rId9" Type="http://schemas.openxmlformats.org/officeDocument/2006/relationships/image" Target="../media/image14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3.emf"/><Relationship Id="rId7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11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microsoft.com/office/2007/relationships/hdphoto" Target="../media/hdphoto1.wdp"/><Relationship Id="rId10" Type="http://schemas.openxmlformats.org/officeDocument/2006/relationships/image" Target="../media/image25.png"/><Relationship Id="rId4" Type="http://schemas.openxmlformats.org/officeDocument/2006/relationships/image" Target="../media/image3.emf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9.png"/><Relationship Id="rId3" Type="http://schemas.openxmlformats.org/officeDocument/2006/relationships/image" Target="../media/image3.emf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image" Target="../media/image4.pn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24.png"/><Relationship Id="rId1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pmlZL9suaw&amp;list=PLK1AxSKjOiQCbR21Kujj_0kP0jucSYYsl&amp;index=1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hyperlink" Target="https://groupebpce.sharepoint.com/sites/89C3-Tutoriels/_layouts/15/stream.aspx?id=%2Fsites%2F89C3%2DTutoriels%2FDocuments%20partages%2FTUTO%20CE%2FRETAIL%2FDPW%2F2022%5F07%5FWeb%5FCE%5FCr%C3%A9dit%20immobilier%2Dcomment%20transmettre%20ses%20pi%C3%A8ces%20justificatives%2Emp4" TargetMode="External"/><Relationship Id="rId10" Type="http://schemas.openxmlformats.org/officeDocument/2006/relationships/hyperlink" Target="https://www.youtube.com/watch?v=-hjs9V0eC5w&amp;list=PLK1AxSKjOiQCbR21Kujj_0kP0jucSYYsl&amp;index=2" TargetMode="External"/><Relationship Id="rId4" Type="http://schemas.openxmlformats.org/officeDocument/2006/relationships/image" Target="../media/image39.jpeg"/><Relationship Id="rId9" Type="http://schemas.openxmlformats.org/officeDocument/2006/relationships/hyperlink" Target="https://groupebpce.sharepoint.com/:v:/r/sites/89C3-Tutoriels/Documents%20partages/TUTO%20CE/RETAIL/DPA/2022_09_CE_Comment%20faire%20un%20virement%20depuis%20votre%20cr%C3%A9dit%20renouvelable.mp4?csf=1&amp;web=1&amp;e=t1Yvu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jpeg"/><Relationship Id="rId11" Type="http://schemas.openxmlformats.org/officeDocument/2006/relationships/image" Target="../media/image49.sv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5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ABA1172-E004-4603-BBE0-FF98217B1337}"/>
              </a:ext>
            </a:extLst>
          </p:cNvPr>
          <p:cNvSpPr txBox="1"/>
          <p:nvPr/>
        </p:nvSpPr>
        <p:spPr>
          <a:xfrm>
            <a:off x="3038488" y="3500693"/>
            <a:ext cx="5844480" cy="1438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31D1A"/>
              </a:buClr>
              <a:buFont typeface="Arial" panose="020B0604020202020204" pitchFamily="34" charset="0"/>
              <a:buChar char="►"/>
            </a:pPr>
            <a:r>
              <a:rPr lang="fr-FR" sz="1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important </a:t>
            </a:r>
            <a:r>
              <a:rPr lang="fr-FR"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support a pour objectif de présenter les nouvelles fonctionnalités disponibles en septembre pour vos clients. Il est mis à jour chaque mois. 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destiné à un </a:t>
            </a:r>
            <a:r>
              <a:rPr lang="fr-FR" sz="950" u="sng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usage interne </a:t>
            </a: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concerne uniquement l’application </a:t>
            </a:r>
            <a:r>
              <a:rPr lang="fr-FR" sz="950" u="sng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Particuliers</a:t>
            </a:r>
            <a:r>
              <a:rPr lang="fr-FR" sz="9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E31D1A"/>
              </a:buClr>
            </a:pPr>
            <a:r>
              <a:rPr lang="fr-FR" sz="950" b="1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Veuillez noter que les mises en ligne des fonctionnalités peuvent être décalées, une information serait alors diffusée.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EBDA08D-A899-9941-8F84-A8340706FA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7319388" y="1015603"/>
            <a:ext cx="1789500" cy="806253"/>
          </a:xfrm>
          <a:prstGeom prst="rect">
            <a:avLst/>
          </a:prstGeom>
          <a:effectLst>
            <a:outerShdw blurRad="241300" dist="76200" dir="6600000" sx="108000" sy="108000" algn="ctr" rotWithShape="0">
              <a:schemeClr val="bg1">
                <a:lumMod val="75000"/>
                <a:alpha val="18000"/>
              </a:schemeClr>
            </a:outerShdw>
          </a:effec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720CFC-1384-45F6-8D03-A0B080D9E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912" y="1355561"/>
            <a:ext cx="295893" cy="3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56B749C-F0D4-45BF-8F1D-18B8934DD4E7}"/>
              </a:ext>
            </a:extLst>
          </p:cNvPr>
          <p:cNvGrpSpPr/>
          <p:nvPr/>
        </p:nvGrpSpPr>
        <p:grpSpPr>
          <a:xfrm>
            <a:off x="9279" y="1111404"/>
            <a:ext cx="4915271" cy="3571432"/>
            <a:chOff x="9279" y="1111404"/>
            <a:chExt cx="4915271" cy="3571432"/>
          </a:xfrm>
        </p:grpSpPr>
        <p:sp>
          <p:nvSpPr>
            <p:cNvPr id="17" name="Forme libre : forme 178">
              <a:extLst>
                <a:ext uri="{FF2B5EF4-FFF2-40B4-BE49-F238E27FC236}">
                  <a16:creationId xmlns:a16="http://schemas.microsoft.com/office/drawing/2014/main" id="{2CD450E2-5C5F-4565-8682-CB0830CAD462}"/>
                </a:ext>
              </a:extLst>
            </p:cNvPr>
            <p:cNvSpPr/>
            <p:nvPr/>
          </p:nvSpPr>
          <p:spPr>
            <a:xfrm rot="10800000" flipV="1">
              <a:off x="3394155" y="1215182"/>
              <a:ext cx="1530395" cy="1536944"/>
            </a:xfrm>
            <a:custGeom>
              <a:avLst/>
              <a:gdLst>
                <a:gd name="connsiteX0" fmla="*/ 327880 w 456203"/>
                <a:gd name="connsiteY0" fmla="*/ 23039 h 458155"/>
                <a:gd name="connsiteX1" fmla="*/ 436335 w 456203"/>
                <a:gd name="connsiteY1" fmla="*/ 321104 h 458155"/>
                <a:gd name="connsiteX2" fmla="*/ 434785 w 456203"/>
                <a:gd name="connsiteY2" fmla="*/ 324501 h 458155"/>
                <a:gd name="connsiteX3" fmla="*/ 432923 w 456203"/>
                <a:gd name="connsiteY3" fmla="*/ 328296 h 458155"/>
                <a:gd name="connsiteX4" fmla="*/ 426458 w 456203"/>
                <a:gd name="connsiteY4" fmla="*/ 339705 h 458155"/>
                <a:gd name="connsiteX5" fmla="*/ 423182 w 456203"/>
                <a:gd name="connsiteY5" fmla="*/ 344946 h 458155"/>
                <a:gd name="connsiteX6" fmla="*/ 419993 w 456203"/>
                <a:gd name="connsiteY6" fmla="*/ 349906 h 458155"/>
                <a:gd name="connsiteX7" fmla="*/ 443035 w 456203"/>
                <a:gd name="connsiteY7" fmla="*/ 444685 h 458155"/>
                <a:gd name="connsiteX8" fmla="*/ 432410 w 456203"/>
                <a:gd name="connsiteY8" fmla="*/ 453391 h 458155"/>
                <a:gd name="connsiteX9" fmla="*/ 357735 w 456203"/>
                <a:gd name="connsiteY9" fmla="*/ 418570 h 458155"/>
                <a:gd name="connsiteX10" fmla="*/ 131725 w 456203"/>
                <a:gd name="connsiteY10" fmla="*/ 434794 h 458155"/>
                <a:gd name="connsiteX11" fmla="*/ 21426 w 456203"/>
                <a:gd name="connsiteY11" fmla="*/ 131731 h 458155"/>
                <a:gd name="connsiteX12" fmla="*/ 321044 w 456203"/>
                <a:gd name="connsiteY12" fmla="*/ 19852 h 458155"/>
                <a:gd name="connsiteX13" fmla="*/ 324475 w 456203"/>
                <a:gd name="connsiteY13" fmla="*/ 21418 h 458155"/>
                <a:gd name="connsiteX14" fmla="*/ 327880 w 456203"/>
                <a:gd name="connsiteY14" fmla="*/ 23039 h 458155"/>
                <a:gd name="connsiteX15" fmla="*/ 404409 w 456203"/>
                <a:gd name="connsiteY15" fmla="*/ 350317 h 458155"/>
                <a:gd name="connsiteX16" fmla="*/ 405415 w 456203"/>
                <a:gd name="connsiteY16" fmla="*/ 344380 h 458155"/>
                <a:gd name="connsiteX17" fmla="*/ 407036 w 456203"/>
                <a:gd name="connsiteY17" fmla="*/ 341877 h 458155"/>
                <a:gd name="connsiteX18" fmla="*/ 413393 w 456203"/>
                <a:gd name="connsiteY18" fmla="*/ 331855 h 458155"/>
                <a:gd name="connsiteX19" fmla="*/ 419139 w 456203"/>
                <a:gd name="connsiteY19" fmla="*/ 321777 h 458155"/>
                <a:gd name="connsiteX20" fmla="*/ 420297 w 456203"/>
                <a:gd name="connsiteY20" fmla="*/ 319473 h 458155"/>
                <a:gd name="connsiteX21" fmla="*/ 422436 w 456203"/>
                <a:gd name="connsiteY21" fmla="*/ 314853 h 458155"/>
                <a:gd name="connsiteX22" fmla="*/ 318035 w 456203"/>
                <a:gd name="connsiteY22" fmla="*/ 35230 h 458155"/>
                <a:gd name="connsiteX23" fmla="*/ 314832 w 456203"/>
                <a:gd name="connsiteY23" fmla="*/ 33769 h 458155"/>
                <a:gd name="connsiteX24" fmla="*/ 35238 w 456203"/>
                <a:gd name="connsiteY24" fmla="*/ 138172 h 458155"/>
                <a:gd name="connsiteX25" fmla="*/ 138165 w 456203"/>
                <a:gd name="connsiteY25" fmla="*/ 420981 h 458155"/>
                <a:gd name="connsiteX26" fmla="*/ 352971 w 456203"/>
                <a:gd name="connsiteY26" fmla="*/ 403509 h 458155"/>
                <a:gd name="connsiteX27" fmla="*/ 360363 w 456203"/>
                <a:gd name="connsiteY27" fmla="*/ 402980 h 458155"/>
                <a:gd name="connsiteX28" fmla="*/ 424480 w 456203"/>
                <a:gd name="connsiteY28" fmla="*/ 432878 h 458155"/>
                <a:gd name="connsiteX29" fmla="*/ 404409 w 456203"/>
                <a:gd name="connsiteY29" fmla="*/ 350317 h 45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56203" h="458155">
                  <a:moveTo>
                    <a:pt x="327880" y="23039"/>
                  </a:moveTo>
                  <a:cubicBezTo>
                    <a:pt x="438483" y="76807"/>
                    <a:pt x="486515" y="208805"/>
                    <a:pt x="436335" y="321104"/>
                  </a:cubicBezTo>
                  <a:lnTo>
                    <a:pt x="434785" y="324501"/>
                  </a:lnTo>
                  <a:lnTo>
                    <a:pt x="432923" y="328296"/>
                  </a:lnTo>
                  <a:cubicBezTo>
                    <a:pt x="431091" y="331876"/>
                    <a:pt x="428998" y="335550"/>
                    <a:pt x="426458" y="339705"/>
                  </a:cubicBezTo>
                  <a:lnTo>
                    <a:pt x="423182" y="344946"/>
                  </a:lnTo>
                  <a:lnTo>
                    <a:pt x="419993" y="349906"/>
                  </a:lnTo>
                  <a:lnTo>
                    <a:pt x="443035" y="444685"/>
                  </a:lnTo>
                  <a:cubicBezTo>
                    <a:pt x="444544" y="450895"/>
                    <a:pt x="438201" y="456092"/>
                    <a:pt x="432410" y="453391"/>
                  </a:cubicBezTo>
                  <a:lnTo>
                    <a:pt x="357735" y="418570"/>
                  </a:lnTo>
                  <a:cubicBezTo>
                    <a:pt x="284306" y="465209"/>
                    <a:pt x="208656" y="470660"/>
                    <a:pt x="131725" y="434794"/>
                  </a:cubicBezTo>
                  <a:cubicBezTo>
                    <a:pt x="17571" y="381556"/>
                    <a:pt x="-31809" y="245880"/>
                    <a:pt x="21426" y="131731"/>
                  </a:cubicBezTo>
                  <a:cubicBezTo>
                    <a:pt x="74114" y="18724"/>
                    <a:pt x="207628" y="-30812"/>
                    <a:pt x="321044" y="19852"/>
                  </a:cubicBezTo>
                  <a:lnTo>
                    <a:pt x="324475" y="21418"/>
                  </a:lnTo>
                  <a:lnTo>
                    <a:pt x="327880" y="23039"/>
                  </a:lnTo>
                  <a:close/>
                  <a:moveTo>
                    <a:pt x="404409" y="350317"/>
                  </a:moveTo>
                  <a:cubicBezTo>
                    <a:pt x="403915" y="348285"/>
                    <a:pt x="404279" y="346138"/>
                    <a:pt x="405415" y="344380"/>
                  </a:cubicBezTo>
                  <a:lnTo>
                    <a:pt x="407036" y="341877"/>
                  </a:lnTo>
                  <a:lnTo>
                    <a:pt x="413393" y="331855"/>
                  </a:lnTo>
                  <a:cubicBezTo>
                    <a:pt x="415668" y="328138"/>
                    <a:pt x="417533" y="324880"/>
                    <a:pt x="419139" y="321777"/>
                  </a:cubicBezTo>
                  <a:lnTo>
                    <a:pt x="420297" y="319473"/>
                  </a:lnTo>
                  <a:lnTo>
                    <a:pt x="422436" y="314853"/>
                  </a:lnTo>
                  <a:cubicBezTo>
                    <a:pt x="469715" y="209002"/>
                    <a:pt x="423489" y="84397"/>
                    <a:pt x="318035" y="35230"/>
                  </a:cubicBezTo>
                  <a:lnTo>
                    <a:pt x="314832" y="33769"/>
                  </a:lnTo>
                  <a:cubicBezTo>
                    <a:pt x="208996" y="-13509"/>
                    <a:pt x="84406" y="32717"/>
                    <a:pt x="35238" y="138172"/>
                  </a:cubicBezTo>
                  <a:cubicBezTo>
                    <a:pt x="-14440" y="244694"/>
                    <a:pt x="31640" y="371301"/>
                    <a:pt x="138165" y="420981"/>
                  </a:cubicBezTo>
                  <a:cubicBezTo>
                    <a:pt x="211519" y="455180"/>
                    <a:pt x="282791" y="449409"/>
                    <a:pt x="352971" y="403509"/>
                  </a:cubicBezTo>
                  <a:cubicBezTo>
                    <a:pt x="355178" y="402066"/>
                    <a:pt x="357974" y="401866"/>
                    <a:pt x="360363" y="402980"/>
                  </a:cubicBezTo>
                  <a:lnTo>
                    <a:pt x="424480" y="432878"/>
                  </a:lnTo>
                  <a:lnTo>
                    <a:pt x="404409" y="350317"/>
                  </a:lnTo>
                  <a:close/>
                </a:path>
              </a:pathLst>
            </a:custGeom>
            <a:solidFill>
              <a:srgbClr val="E31D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5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9497E88-4820-FC48-A0A3-482FF57FA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9" y="1111404"/>
              <a:ext cx="3878553" cy="3571432"/>
            </a:xfrm>
            <a:prstGeom prst="rect">
              <a:avLst/>
            </a:prstGeom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0B4212-58AB-8641-A453-114A6244E4DC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Titre 13">
            <a:extLst>
              <a:ext uri="{FF2B5EF4-FFF2-40B4-BE49-F238E27FC236}">
                <a16:creationId xmlns:a16="http://schemas.microsoft.com/office/drawing/2014/main" id="{C376B149-6D2B-BE43-B829-F0E59BF0E6CD}"/>
              </a:ext>
            </a:extLst>
          </p:cNvPr>
          <p:cNvSpPr>
            <a:spLocks noGrp="1"/>
          </p:cNvSpPr>
          <p:nvPr/>
        </p:nvSpPr>
        <p:spPr>
          <a:xfrm>
            <a:off x="737667" y="23393"/>
            <a:ext cx="7766714" cy="115979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buNone/>
              <a:defRPr sz="4400" b="0" kern="120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z="28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Quoi de neuf dans l’application  </a:t>
            </a:r>
          </a:p>
          <a:p>
            <a:r>
              <a:rPr lang="fr-FR" sz="28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en septembre 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51B48F-F008-6D41-8722-F95B193A6989}"/>
              </a:ext>
            </a:extLst>
          </p:cNvPr>
          <p:cNvSpPr/>
          <p:nvPr/>
        </p:nvSpPr>
        <p:spPr>
          <a:xfrm>
            <a:off x="7602921" y="1165529"/>
            <a:ext cx="14622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700" b="1">
                <a:solidFill>
                  <a:srgbClr val="E31D1A"/>
                </a:solidFill>
                <a:latin typeface="Montserrat SemiBold" pitchFamily="2" charset="77"/>
              </a:rPr>
              <a:t>Application disponible pour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E6A2BE1-AD70-449E-905F-C9D95C43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366" y="1364283"/>
            <a:ext cx="307366" cy="34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raphique 11" descr="Avertissement">
            <a:extLst>
              <a:ext uri="{FF2B5EF4-FFF2-40B4-BE49-F238E27FC236}">
                <a16:creationId xmlns:a16="http://schemas.microsoft.com/office/drawing/2014/main" id="{42DDF108-E7E0-4B31-8CB6-2F740C8672C2}"/>
              </a:ext>
            </a:extLst>
          </p:cNvPr>
          <p:cNvSpPr/>
          <p:nvPr/>
        </p:nvSpPr>
        <p:spPr>
          <a:xfrm>
            <a:off x="2716415" y="4574609"/>
            <a:ext cx="304834" cy="268709"/>
          </a:xfrm>
          <a:custGeom>
            <a:avLst/>
            <a:gdLst>
              <a:gd name="connsiteX0" fmla="*/ 302987 w 304834"/>
              <a:gd name="connsiteY0" fmla="*/ 247503 h 268709"/>
              <a:gd name="connsiteX1" fmla="*/ 164788 w 304834"/>
              <a:gd name="connsiteY1" fmla="*/ 7157 h 268709"/>
              <a:gd name="connsiteX2" fmla="*/ 140400 w 304834"/>
              <a:gd name="connsiteY2" fmla="*/ 7157 h 268709"/>
              <a:gd name="connsiteX3" fmla="*/ 1848 w 304834"/>
              <a:gd name="connsiteY3" fmla="*/ 247503 h 268709"/>
              <a:gd name="connsiteX4" fmla="*/ 14219 w 304834"/>
              <a:gd name="connsiteY4" fmla="*/ 268710 h 268709"/>
              <a:gd name="connsiteX5" fmla="*/ 152417 w 304834"/>
              <a:gd name="connsiteY5" fmla="*/ 268710 h 268709"/>
              <a:gd name="connsiteX6" fmla="*/ 290616 w 304834"/>
              <a:gd name="connsiteY6" fmla="*/ 268710 h 268709"/>
              <a:gd name="connsiteX7" fmla="*/ 302987 w 304834"/>
              <a:gd name="connsiteY7" fmla="*/ 247503 h 268709"/>
              <a:gd name="connsiteX8" fmla="*/ 141814 w 304834"/>
              <a:gd name="connsiteY8" fmla="*/ 63709 h 268709"/>
              <a:gd name="connsiteX9" fmla="*/ 163021 w 304834"/>
              <a:gd name="connsiteY9" fmla="*/ 63709 h 268709"/>
              <a:gd name="connsiteX10" fmla="*/ 163021 w 304834"/>
              <a:gd name="connsiteY10" fmla="*/ 187416 h 268709"/>
              <a:gd name="connsiteX11" fmla="*/ 141814 w 304834"/>
              <a:gd name="connsiteY11" fmla="*/ 187416 h 268709"/>
              <a:gd name="connsiteX12" fmla="*/ 141814 w 304834"/>
              <a:gd name="connsiteY12" fmla="*/ 63709 h 268709"/>
              <a:gd name="connsiteX13" fmla="*/ 152417 w 304834"/>
              <a:gd name="connsiteY13" fmla="*/ 236899 h 268709"/>
              <a:gd name="connsiteX14" fmla="*/ 134745 w 304834"/>
              <a:gd name="connsiteY14" fmla="*/ 219227 h 268709"/>
              <a:gd name="connsiteX15" fmla="*/ 152417 w 304834"/>
              <a:gd name="connsiteY15" fmla="*/ 201554 h 268709"/>
              <a:gd name="connsiteX16" fmla="*/ 170090 w 304834"/>
              <a:gd name="connsiteY16" fmla="*/ 219227 h 268709"/>
              <a:gd name="connsiteX17" fmla="*/ 152417 w 304834"/>
              <a:gd name="connsiteY17" fmla="*/ 236899 h 2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4834" h="268709">
                <a:moveTo>
                  <a:pt x="302987" y="247503"/>
                </a:moveTo>
                <a:lnTo>
                  <a:pt x="164788" y="7157"/>
                </a:lnTo>
                <a:cubicBezTo>
                  <a:pt x="159486" y="-2386"/>
                  <a:pt x="145702" y="-2386"/>
                  <a:pt x="140400" y="7157"/>
                </a:cubicBezTo>
                <a:lnTo>
                  <a:pt x="1848" y="247503"/>
                </a:lnTo>
                <a:cubicBezTo>
                  <a:pt x="-3454" y="257046"/>
                  <a:pt x="3262" y="268710"/>
                  <a:pt x="14219" y="268710"/>
                </a:cubicBezTo>
                <a:lnTo>
                  <a:pt x="152417" y="268710"/>
                </a:lnTo>
                <a:lnTo>
                  <a:pt x="290616" y="268710"/>
                </a:lnTo>
                <a:cubicBezTo>
                  <a:pt x="301573" y="268710"/>
                  <a:pt x="308288" y="257046"/>
                  <a:pt x="302987" y="247503"/>
                </a:cubicBezTo>
                <a:close/>
                <a:moveTo>
                  <a:pt x="141814" y="63709"/>
                </a:moveTo>
                <a:lnTo>
                  <a:pt x="163021" y="63709"/>
                </a:lnTo>
                <a:lnTo>
                  <a:pt x="163021" y="187416"/>
                </a:lnTo>
                <a:lnTo>
                  <a:pt x="141814" y="187416"/>
                </a:lnTo>
                <a:lnTo>
                  <a:pt x="141814" y="63709"/>
                </a:lnTo>
                <a:close/>
                <a:moveTo>
                  <a:pt x="152417" y="236899"/>
                </a:moveTo>
                <a:cubicBezTo>
                  <a:pt x="142521" y="236899"/>
                  <a:pt x="134745" y="229123"/>
                  <a:pt x="134745" y="219227"/>
                </a:cubicBezTo>
                <a:cubicBezTo>
                  <a:pt x="134745" y="209330"/>
                  <a:pt x="142521" y="201554"/>
                  <a:pt x="152417" y="201554"/>
                </a:cubicBezTo>
                <a:cubicBezTo>
                  <a:pt x="162314" y="201554"/>
                  <a:pt x="170090" y="209330"/>
                  <a:pt x="170090" y="219227"/>
                </a:cubicBezTo>
                <a:cubicBezTo>
                  <a:pt x="170090" y="229123"/>
                  <a:pt x="162314" y="236899"/>
                  <a:pt x="152417" y="236899"/>
                </a:cubicBezTo>
                <a:close/>
              </a:path>
            </a:pathLst>
          </a:custGeom>
          <a:solidFill>
            <a:srgbClr val="E31D1A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16A7DB-61A4-421A-9962-88A26926AF0C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DD8587-D61F-4DA5-AE14-3FBE6E09F63E}"/>
              </a:ext>
            </a:extLst>
          </p:cNvPr>
          <p:cNvSpPr/>
          <p:nvPr/>
        </p:nvSpPr>
        <p:spPr>
          <a:xfrm>
            <a:off x="110359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 descr="Huawei Logo PNG transparents - StickPNG">
            <a:extLst>
              <a:ext uri="{FF2B5EF4-FFF2-40B4-BE49-F238E27FC236}">
                <a16:creationId xmlns:a16="http://schemas.microsoft.com/office/drawing/2014/main" id="{7137A957-AAC1-4F27-B15C-D36A2DB08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494" y="1364284"/>
            <a:ext cx="319621" cy="32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EF5C013-D0FB-41BF-B653-96260BCDB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28" y="122384"/>
            <a:ext cx="1791978" cy="58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DB9F50-BB1C-4A50-BE48-2C1A59D167C1}"/>
              </a:ext>
            </a:extLst>
          </p:cNvPr>
          <p:cNvSpPr txBox="1"/>
          <p:nvPr/>
        </p:nvSpPr>
        <p:spPr>
          <a:xfrm>
            <a:off x="97527" y="4866501"/>
            <a:ext cx="152687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i="1">
                <a:solidFill>
                  <a:schemeClr val="bg2">
                    <a:lumMod val="50000"/>
                  </a:schemeClr>
                </a:solidFill>
              </a:rPr>
              <a:t>02/09/2022</a:t>
            </a:r>
            <a:endParaRPr lang="fr-FR" sz="1200" i="1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3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B9493EF-1BA7-4C54-8AE8-F8BF136DE95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6B7748-6EAC-4EBA-A0EC-3A02D3595EA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9417B9C-BD57-4B23-A6DE-67A9A3DBCDEA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7895017F-7F8E-444C-93C8-8B0867EF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1576749"/>
              <a:ext cx="367604" cy="43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CB3A77F-3982-4DFC-858B-19D748C22C8B}"/>
                </a:ext>
              </a:extLst>
            </p:cNvPr>
            <p:cNvSpPr/>
            <p:nvPr/>
          </p:nvSpPr>
          <p:spPr>
            <a:xfrm>
              <a:off x="331466" y="1055522"/>
              <a:ext cx="241692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r-FR" b="1">
                  <a:solidFill>
                    <a:schemeClr val="tx1"/>
                  </a:solidFill>
                  <a:latin typeface="Montserrat" panose="00000500000000000000" pitchFamily="2" charset="0"/>
                </a:rPr>
                <a:t>SIGNIFICATION ICÔNES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6B15184-7A82-4374-A765-6D8722E789D4}"/>
                </a:ext>
              </a:extLst>
            </p:cNvPr>
            <p:cNvSpPr txBox="1"/>
            <p:nvPr/>
          </p:nvSpPr>
          <p:spPr>
            <a:xfrm>
              <a:off x="962923" y="1652159"/>
              <a:ext cx="325278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Apple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6C3ED92-8754-47FE-869F-70EAA70AF33E}"/>
                </a:ext>
              </a:extLst>
            </p:cNvPr>
            <p:cNvSpPr txBox="1"/>
            <p:nvPr/>
          </p:nvSpPr>
          <p:spPr>
            <a:xfrm>
              <a:off x="952868" y="2291363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     Disponible sur l’application Android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4F234D0-A159-4195-B2C6-06CA7CA1BDBE}"/>
                </a:ext>
              </a:extLst>
            </p:cNvPr>
            <p:cNvSpPr txBox="1"/>
            <p:nvPr/>
          </p:nvSpPr>
          <p:spPr>
            <a:xfrm>
              <a:off x="1142094" y="3499381"/>
              <a:ext cx="2894443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Nouvelles fonctionnalités phares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1C97688-E3E8-4D26-9BDD-D26109D58963}"/>
                </a:ext>
              </a:extLst>
            </p:cNvPr>
            <p:cNvSpPr txBox="1"/>
            <p:nvPr/>
          </p:nvSpPr>
          <p:spPr>
            <a:xfrm>
              <a:off x="1176663" y="2882745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Disponible sur l’application Huawei</a:t>
              </a: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4B12F182-FE61-4363-8C40-A0A08A9EF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894" y="4049243"/>
              <a:ext cx="467920" cy="466257"/>
            </a:xfrm>
            <a:prstGeom prst="rect">
              <a:avLst/>
            </a:prstGeom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0FA63343-999D-4301-BEE0-3C70CACE2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2193400"/>
              <a:ext cx="367604" cy="435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Huawei Logo PNG transparents - StickPNG">
              <a:extLst>
                <a:ext uri="{FF2B5EF4-FFF2-40B4-BE49-F238E27FC236}">
                  <a16:creationId xmlns:a16="http://schemas.microsoft.com/office/drawing/2014/main" id="{98457EAA-FF35-406D-9760-38E11EBF31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69" y="2877449"/>
              <a:ext cx="354400" cy="35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Étoile : 5 branches 53">
              <a:extLst>
                <a:ext uri="{FF2B5EF4-FFF2-40B4-BE49-F238E27FC236}">
                  <a16:creationId xmlns:a16="http://schemas.microsoft.com/office/drawing/2014/main" id="{7B47FE96-29B2-402B-92D9-DBEE569523A3}"/>
                </a:ext>
              </a:extLst>
            </p:cNvPr>
            <p:cNvSpPr/>
            <p:nvPr/>
          </p:nvSpPr>
          <p:spPr>
            <a:xfrm>
              <a:off x="543831" y="3456519"/>
              <a:ext cx="409038" cy="407585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638ADA0-4660-4BA6-9CD8-332F8DA76F0E}"/>
                </a:ext>
              </a:extLst>
            </p:cNvPr>
            <p:cNvSpPr txBox="1"/>
            <p:nvPr/>
          </p:nvSpPr>
          <p:spPr>
            <a:xfrm>
              <a:off x="1142094" y="4099641"/>
              <a:ext cx="494527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>
                  <a:solidFill>
                    <a:schemeClr val="bg1">
                      <a:lumMod val="50000"/>
                    </a:schemeClr>
                  </a:solidFill>
                  <a:latin typeface="Montserrat" pitchFamily="2" charset="77"/>
                </a:rPr>
                <a:t>Pour en savoir plus, se référer à l’annexe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059562C-9DA4-4A02-905B-332FFC514BF2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55469D-D995-4300-9EC3-86F7C0135D16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Légende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493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6D0562B-33E6-4E48-B684-EFA900A1873C}"/>
              </a:ext>
            </a:extLst>
          </p:cNvPr>
          <p:cNvSpPr/>
          <p:nvPr/>
        </p:nvSpPr>
        <p:spPr>
          <a:xfrm>
            <a:off x="600297" y="596465"/>
            <a:ext cx="6299697" cy="365702"/>
          </a:xfrm>
          <a:prstGeom prst="round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7628EF8-F337-4BCE-8199-D1861C56792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9AE9A13-6B69-4E2C-A945-0EF321852B04}"/>
                </a:ext>
              </a:extLst>
            </p:cNvPr>
            <p:cNvSpPr/>
            <p:nvPr/>
          </p:nvSpPr>
          <p:spPr>
            <a:xfrm>
              <a:off x="573177" y="209584"/>
              <a:ext cx="9078101" cy="76944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</a:rPr>
                <a:t>Livraison d’une nouvelle version de l’application</a:t>
              </a:r>
            </a:p>
            <a:p>
              <a:endParaRPr lang="fr-FR" sz="600" b="1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200" b="1" dirty="0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000" dirty="0">
                  <a:solidFill>
                    <a:schemeClr val="bg1"/>
                  </a:solidFill>
                </a:rPr>
                <a:t>Suite aux nouveaux certificats </a:t>
              </a:r>
              <a:r>
                <a:rPr lang="fr-FR" sz="1000" b="1" dirty="0" err="1">
                  <a:solidFill>
                    <a:schemeClr val="bg1"/>
                  </a:solidFill>
                </a:rPr>
                <a:t>Sécur'Pass</a:t>
              </a:r>
              <a:r>
                <a:rPr lang="fr-FR" sz="1000" b="1" dirty="0">
                  <a:solidFill>
                    <a:schemeClr val="bg1"/>
                  </a:solidFill>
                </a:rPr>
                <a:t> 2023</a:t>
              </a:r>
              <a:r>
                <a:rPr lang="fr-FR" sz="1000" dirty="0">
                  <a:solidFill>
                    <a:schemeClr val="bg1"/>
                  </a:solidFill>
                </a:rPr>
                <a:t>, une </a:t>
              </a:r>
              <a:r>
                <a:rPr lang="fr-FR" sz="1000" b="1" dirty="0">
                  <a:solidFill>
                    <a:schemeClr val="bg1"/>
                  </a:solidFill>
                </a:rPr>
                <a:t>mise à jour incitative </a:t>
              </a:r>
              <a:r>
                <a:rPr lang="fr-FR" sz="1000" dirty="0">
                  <a:solidFill>
                    <a:schemeClr val="bg1"/>
                  </a:solidFill>
                </a:rPr>
                <a:t>de l'application mobile est prévue </a:t>
              </a:r>
              <a:br>
                <a:rPr lang="fr-FR" sz="1000" dirty="0">
                  <a:solidFill>
                    <a:schemeClr val="bg1"/>
                  </a:solidFill>
                </a:rPr>
              </a:br>
              <a:r>
                <a:rPr lang="fr-FR" sz="1000" dirty="0">
                  <a:solidFill>
                    <a:schemeClr val="bg1"/>
                  </a:solidFill>
                </a:rPr>
                <a:t>le </a:t>
              </a:r>
              <a:r>
                <a:rPr lang="fr-FR" sz="1000" b="1" dirty="0">
                  <a:solidFill>
                    <a:schemeClr val="bg1"/>
                  </a:solidFill>
                </a:rPr>
                <a:t>28 septembre 2022</a:t>
              </a:r>
              <a:r>
                <a:rPr lang="fr-FR" sz="1000" dirty="0">
                  <a:solidFill>
                    <a:schemeClr val="bg1"/>
                  </a:solidFill>
                </a:rPr>
                <a:t>, elle deviendra </a:t>
              </a:r>
              <a:r>
                <a:rPr lang="fr-FR" sz="1000" b="1" dirty="0">
                  <a:solidFill>
                    <a:schemeClr val="bg1"/>
                  </a:solidFill>
                </a:rPr>
                <a:t>obligatoire à partir du 5 octobre 2022.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FC13019-9B72-43C8-AEBE-98C93E1B6E5F}"/>
                </a:ext>
              </a:extLst>
            </p:cNvPr>
            <p:cNvSpPr txBox="1"/>
            <p:nvPr/>
          </p:nvSpPr>
          <p:spPr>
            <a:xfrm>
              <a:off x="3625496" y="2079936"/>
              <a:ext cx="762338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App Gallery</a:t>
              </a:r>
            </a:p>
          </p:txBody>
        </p:sp>
        <p:pic>
          <p:nvPicPr>
            <p:cNvPr id="32" name="Picture 4" descr="Huawei AppGallery — Wikipédia">
              <a:extLst>
                <a:ext uri="{FF2B5EF4-FFF2-40B4-BE49-F238E27FC236}">
                  <a16:creationId xmlns:a16="http://schemas.microsoft.com/office/drawing/2014/main" id="{E1076D5F-9D20-40FD-8D01-94FC00EA1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395" y="2067091"/>
              <a:ext cx="223435" cy="223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B3EA0C-31E0-48B8-BE3F-8B6C21B9D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74" y="2432269"/>
              <a:ext cx="1032446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02F12C-809B-9C48-B47F-2B778074CA95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75986CD-9F4F-4ABE-AFF2-049D706064E8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17EDAE-F8FD-4DE0-A224-DD7775D9A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481" y="2072568"/>
              <a:ext cx="216314" cy="216314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7D365E1-E81E-4F84-A6AD-B09C4AAD8C11}"/>
                </a:ext>
              </a:extLst>
            </p:cNvPr>
            <p:cNvSpPr txBox="1"/>
            <p:nvPr/>
          </p:nvSpPr>
          <p:spPr>
            <a:xfrm>
              <a:off x="808010" y="2081776"/>
              <a:ext cx="902811" cy="204668"/>
            </a:xfrm>
            <a:prstGeom prst="rect">
              <a:avLst/>
            </a:prstGeom>
            <a:noFill/>
            <a:ln w="19050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10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/>
                <a:t>Apple Store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BAA0A9-5022-497E-ADD2-104D4FF71EFF}"/>
                </a:ext>
              </a:extLst>
            </p:cNvPr>
            <p:cNvSpPr txBox="1"/>
            <p:nvPr/>
          </p:nvSpPr>
          <p:spPr>
            <a:xfrm>
              <a:off x="341768" y="1096783"/>
              <a:ext cx="6525780" cy="677108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10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800"/>
                <a:t>En fonction de ses paramétrages, votre client a </a:t>
              </a:r>
              <a:r>
                <a:rPr lang="fr-FR" sz="800" b="1"/>
                <a:t>deux possibilités</a:t>
              </a:r>
              <a:r>
                <a:rPr lang="fr-FR" sz="800"/>
                <a:t> pour </a:t>
              </a:r>
              <a:r>
                <a:rPr lang="fr-FR" sz="800" b="1"/>
                <a:t>obtenir la nouvelle version de l’application Caisse d’Epargne</a:t>
              </a:r>
              <a:r>
                <a:rPr lang="fr-FR" sz="800"/>
                <a:t> :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/>
                <a:t>L’application </a:t>
              </a:r>
              <a:r>
                <a:rPr lang="fr-FR" sz="800" b="1"/>
                <a:t>se met à jour automatiquement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/>
                <a:t>Il reçoit une </a:t>
              </a:r>
              <a:r>
                <a:rPr lang="fr-FR" sz="800" b="1"/>
                <a:t>invitation</a:t>
              </a:r>
              <a:r>
                <a:rPr lang="fr-FR" sz="800"/>
                <a:t> à </a:t>
              </a:r>
              <a:r>
                <a:rPr lang="fr-FR" sz="800" b="1"/>
                <a:t>télécharger la nouvelle version </a:t>
              </a:r>
              <a:r>
                <a:rPr lang="fr-FR" sz="800"/>
                <a:t>sur </a:t>
              </a:r>
              <a:r>
                <a:rPr lang="fr-FR" sz="800">
                  <a:hlinkClick r:id="rId5"/>
                </a:rPr>
                <a:t>l’App Store</a:t>
              </a:r>
              <a:r>
                <a:rPr lang="fr-FR" sz="800"/>
                <a:t> / </a:t>
              </a:r>
              <a:r>
                <a:rPr lang="fr-FR" sz="800">
                  <a:hlinkClick r:id="rId6"/>
                </a:rPr>
                <a:t>le Play Store</a:t>
              </a:r>
              <a:r>
                <a:rPr lang="fr-FR" sz="800"/>
                <a:t> / </a:t>
              </a:r>
              <a:r>
                <a:rPr lang="fr-FR" sz="800">
                  <a:hlinkClick r:id="rId7"/>
                </a:rPr>
                <a:t>l’App </a:t>
              </a:r>
              <a:r>
                <a:rPr lang="fr-FR" sz="800" err="1">
                  <a:hlinkClick r:id="rId7"/>
                </a:rPr>
                <a:t>Gallery</a:t>
              </a:r>
              <a:endParaRPr lang="fr-FR" sz="120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31B51F6-1853-47BF-B267-7BD20270EFBA}"/>
                </a:ext>
              </a:extLst>
            </p:cNvPr>
            <p:cNvSpPr txBox="1"/>
            <p:nvPr/>
          </p:nvSpPr>
          <p:spPr>
            <a:xfrm>
              <a:off x="5197819" y="2073145"/>
              <a:ext cx="849799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Play Store</a:t>
              </a:r>
            </a:p>
          </p:txBody>
        </p:sp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A7E8EB98-2879-45E7-8567-BC2155136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947" y="2038525"/>
              <a:ext cx="208435" cy="247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id-8E56DF5D-2B7B-40AD-88F2-47E5EF3D093E" descr="Image.jpeg">
              <a:extLst>
                <a:ext uri="{FF2B5EF4-FFF2-40B4-BE49-F238E27FC236}">
                  <a16:creationId xmlns:a16="http://schemas.microsoft.com/office/drawing/2014/main" id="{47F176CE-B8F1-4FC0-898D-A2197D649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218" y="2432269"/>
              <a:ext cx="1020377" cy="220828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id-73CC1308-E340-4332-87E5-606910B684BF" descr="Image.jpeg">
              <a:extLst>
                <a:ext uri="{FF2B5EF4-FFF2-40B4-BE49-F238E27FC236}">
                  <a16:creationId xmlns:a16="http://schemas.microsoft.com/office/drawing/2014/main" id="{FCEF6834-5F43-4D30-A9A7-E98DA8261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1296" y="2432269"/>
              <a:ext cx="1020379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DF56F5D0-9E94-4A15-8C74-CBD05ECBCD2C}"/>
                </a:ext>
              </a:extLst>
            </p:cNvPr>
            <p:cNvSpPr/>
            <p:nvPr/>
          </p:nvSpPr>
          <p:spPr>
            <a:xfrm>
              <a:off x="653136" y="3218903"/>
              <a:ext cx="1020377" cy="436254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38520DAD-CAC8-44E6-853C-5A81A58F3F5D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3</a:t>
              </a: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DE0F31D1-B0A2-40F2-B610-2B50BAA20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5102A530-7CB8-4379-AB9C-B53B5DDD75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6BD01396-4C1A-4B58-BD61-F314F04BA20D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Forme libre : forme 441">
                <a:extLst>
                  <a:ext uri="{FF2B5EF4-FFF2-40B4-BE49-F238E27FC236}">
                    <a16:creationId xmlns:a16="http://schemas.microsoft.com/office/drawing/2014/main" id="{B1BA9229-DD07-4F4C-8A52-94D8B2DED5F6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58" name="Picture 2" descr="Huawei Logo PNG transparents - StickPNG">
              <a:extLst>
                <a:ext uri="{FF2B5EF4-FFF2-40B4-BE49-F238E27FC236}">
                  <a16:creationId xmlns:a16="http://schemas.microsoft.com/office/drawing/2014/main" id="{7DF1B3BB-4F88-437D-98B2-5AC5F44C04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15C557C-0740-4EB6-B87C-D5688A679669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Montserrat" pitchFamily="2" charset="77"/>
                </a:rPr>
                <a:t>28/09/22</a:t>
              </a:r>
            </a:p>
            <a:p>
              <a:endParaRPr lang="fr-FR" sz="4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 pitchFamily="2" charset="77"/>
                </a:rPr>
                <a:t>28/09/22</a:t>
              </a:r>
            </a:p>
            <a:p>
              <a:endParaRPr lang="fr-FR" sz="400" b="1" dirty="0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Montserrat" pitchFamily="2" charset="77"/>
                </a:rPr>
                <a:t>28/09/22</a:t>
              </a:r>
            </a:p>
          </p:txBody>
        </p:sp>
        <p:pic>
          <p:nvPicPr>
            <p:cNvPr id="65" name="Picture 6">
              <a:extLst>
                <a:ext uri="{FF2B5EF4-FFF2-40B4-BE49-F238E27FC236}">
                  <a16:creationId xmlns:a16="http://schemas.microsoft.com/office/drawing/2014/main" id="{5941C1B8-B3C6-45E9-8F4C-A7DD7B22B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8">
              <a:extLst>
                <a:ext uri="{FF2B5EF4-FFF2-40B4-BE49-F238E27FC236}">
                  <a16:creationId xmlns:a16="http://schemas.microsoft.com/office/drawing/2014/main" id="{A632C831-7852-4489-BD70-9576679252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C751157C-4760-4BAD-B12B-AC6DEC25D47F}"/>
                </a:ext>
              </a:extLst>
            </p:cNvPr>
            <p:cNvSpPr txBox="1"/>
            <p:nvPr/>
          </p:nvSpPr>
          <p:spPr>
            <a:xfrm>
              <a:off x="6607504" y="2887380"/>
              <a:ext cx="1942545" cy="1588740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defTabSz="914400" eaLnBrk="1" fontAlgn="auto" latinLnBrk="0" hangingPunct="1">
                <a:lnSpc>
                  <a:spcPct val="150000"/>
                </a:lnSpc>
                <a:buClr>
                  <a:srgbClr val="3AA2D5"/>
                </a:buClr>
                <a:buSzTx/>
                <a:buFont typeface="Wingdings" panose="05000000000000000000" pitchFamily="2" charset="2"/>
                <a:tabLst/>
                <a:defRPr kumimoji="0" sz="800" kern="0" spc="0" normalizeH="0" baseline="0">
                  <a:ln>
                    <a:noFill/>
                  </a:ln>
                  <a:solidFill>
                    <a:srgbClr val="1A2A67"/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fr-FR">
                  <a:solidFill>
                    <a:srgbClr val="767171"/>
                  </a:solidFill>
                </a:rPr>
                <a:t>Votre client pourra y retrouver un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descriptif de l’application</a:t>
              </a:r>
              <a:r>
                <a:rPr lang="fr-FR">
                  <a:solidFill>
                    <a:srgbClr val="767171"/>
                  </a:solidFill>
                </a:rPr>
                <a:t>, des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visuels illustratifs </a:t>
              </a:r>
              <a:r>
                <a:rPr lang="fr-FR">
                  <a:solidFill>
                    <a:srgbClr val="767171"/>
                  </a:solidFill>
                </a:rPr>
                <a:t>ainsi qu’une </a:t>
              </a:r>
              <a:r>
                <a:rPr lang="fr-FR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vidéo présentant les nouveautés. </a:t>
              </a:r>
            </a:p>
            <a:p>
              <a:pPr algn="just"/>
              <a:r>
                <a:rPr lang="fr-FR" i="1">
                  <a:solidFill>
                    <a:srgbClr val="767171"/>
                  </a:solidFill>
                </a:rPr>
                <a:t>Vidéo disponible uniquement sur l’Apple Store        et le Play Store       </a:t>
              </a:r>
            </a:p>
          </p:txBody>
        </p:sp>
        <p:pic>
          <p:nvPicPr>
            <p:cNvPr id="77" name="Picture 8">
              <a:extLst>
                <a:ext uri="{FF2B5EF4-FFF2-40B4-BE49-F238E27FC236}">
                  <a16:creationId xmlns:a16="http://schemas.microsoft.com/office/drawing/2014/main" id="{A0576B93-EA10-4EC2-85AE-5F5510D3B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543" y="3871732"/>
              <a:ext cx="129888" cy="138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Bulle narrative : rectangle à coins arrondis 78">
              <a:extLst>
                <a:ext uri="{FF2B5EF4-FFF2-40B4-BE49-F238E27FC236}">
                  <a16:creationId xmlns:a16="http://schemas.microsoft.com/office/drawing/2014/main" id="{92A91BC7-0EF5-4BDF-B982-6506B02B94DB}"/>
                </a:ext>
              </a:extLst>
            </p:cNvPr>
            <p:cNvSpPr/>
            <p:nvPr/>
          </p:nvSpPr>
          <p:spPr>
            <a:xfrm>
              <a:off x="6484028" y="2832087"/>
              <a:ext cx="2189498" cy="1336603"/>
            </a:xfrm>
            <a:prstGeom prst="wedgeRoundRectCallout">
              <a:avLst>
                <a:gd name="adj1" fmla="val -26799"/>
                <a:gd name="adj2" fmla="val 48918"/>
                <a:gd name="adj3" fmla="val 16667"/>
              </a:avLst>
            </a:prstGeom>
            <a:noFill/>
            <a:ln>
              <a:solidFill>
                <a:srgbClr val="7671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3C61A0EE-4BB4-48C3-8699-82753C5ED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5432" y="3873769"/>
              <a:ext cx="136282" cy="136282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AC325E-3E89-4B86-8BDC-2882406B08F8}"/>
                </a:ext>
              </a:extLst>
            </p:cNvPr>
            <p:cNvGrpSpPr/>
            <p:nvPr/>
          </p:nvGrpSpPr>
          <p:grpSpPr>
            <a:xfrm>
              <a:off x="5030039" y="2420968"/>
              <a:ext cx="1090025" cy="2219586"/>
              <a:chOff x="5030039" y="2238085"/>
              <a:chExt cx="1090025" cy="2219586"/>
            </a:xfrm>
          </p:grpSpPr>
          <p:pic>
            <p:nvPicPr>
              <p:cNvPr id="71" name="ymail_attachmentId5b58c4af-e3be-431a-b9b5-801656a7f70a">
                <a:extLst>
                  <a:ext uri="{FF2B5EF4-FFF2-40B4-BE49-F238E27FC236}">
                    <a16:creationId xmlns:a16="http://schemas.microsoft.com/office/drawing/2014/main" id="{EF6BB009-548D-4167-9656-03F40AC1AA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0039" y="2238085"/>
                <a:ext cx="1090025" cy="221958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D9F217-FE86-4BA6-BF7D-8873F4FC0EFD}"/>
                  </a:ext>
                </a:extLst>
              </p:cNvPr>
              <p:cNvSpPr/>
              <p:nvPr/>
            </p:nvSpPr>
            <p:spPr>
              <a:xfrm>
                <a:off x="5224463" y="2545652"/>
                <a:ext cx="320675" cy="474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400">
                    <a:solidFill>
                      <a:schemeClr val="tx1"/>
                    </a:solidFill>
                  </a:rPr>
                  <a:t>Banxo</a:t>
                </a:r>
                <a:endParaRPr lang="fr-FR" sz="50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4B207B86-3903-4A21-83FD-C2D30BFEA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89472" y="2533485"/>
                <a:ext cx="185763" cy="163536"/>
              </a:xfrm>
              <a:prstGeom prst="rect">
                <a:avLst/>
              </a:prstGeom>
            </p:spPr>
          </p:pic>
        </p:grpSp>
        <p:pic>
          <p:nvPicPr>
            <p:cNvPr id="7" name="Graphique 6" descr="Avertissement avec un remplissage uni">
              <a:extLst>
                <a:ext uri="{FF2B5EF4-FFF2-40B4-BE49-F238E27FC236}">
                  <a16:creationId xmlns:a16="http://schemas.microsoft.com/office/drawing/2014/main" id="{B4511324-9D91-402C-9C38-247AFEDFF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83698" y="610909"/>
              <a:ext cx="359105" cy="359105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7EA288A-96FA-457D-B22C-8E9C6B9C0947}"/>
                </a:ext>
              </a:extLst>
            </p:cNvPr>
            <p:cNvSpPr txBox="1"/>
            <p:nvPr/>
          </p:nvSpPr>
          <p:spPr>
            <a:xfrm>
              <a:off x="762291" y="668982"/>
              <a:ext cx="45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7238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301BC03-4052-46A8-8180-04502D36EABC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 : droite 15">
              <a:extLst>
                <a:ext uri="{FF2B5EF4-FFF2-40B4-BE49-F238E27FC236}">
                  <a16:creationId xmlns:a16="http://schemas.microsoft.com/office/drawing/2014/main" id="{F99F3ADC-0C3C-4738-9A2E-9CDE55C53D67}"/>
                </a:ext>
              </a:extLst>
            </p:cNvPr>
            <p:cNvSpPr/>
            <p:nvPr/>
          </p:nvSpPr>
          <p:spPr>
            <a:xfrm>
              <a:off x="2626341" y="338613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8797" y="264258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et qui sont éligibles (disposant d’un numéro de téléphone sécurisé renseigné et d’une carte bancaire) 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39826" y="2499260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auxquels sont rattachés des clients mineurs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62702" y="2490777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Incitation à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activer Sécur’Pass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68203" y="2493739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du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pays de résidence fiscale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enfant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pays de résidence fiscale</a:t>
              </a:r>
            </a:p>
          </p:txBody>
        </p:sp>
        <p:sp>
          <p:nvSpPr>
            <p:cNvPr id="36" name="Rectangle à coins arrondis 30">
              <a:extLst>
                <a:ext uri="{FF2B5EF4-FFF2-40B4-BE49-F238E27FC236}">
                  <a16:creationId xmlns:a16="http://schemas.microsoft.com/office/drawing/2014/main" id="{9BA89A52-8D8B-4823-A207-E4B366797EFE}"/>
                </a:ext>
              </a:extLst>
            </p:cNvPr>
            <p:cNvSpPr/>
            <p:nvPr/>
          </p:nvSpPr>
          <p:spPr>
            <a:xfrm>
              <a:off x="368203" y="3992447"/>
              <a:ext cx="2276149" cy="619604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Demande d’autorisation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faite au client pour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déposer des traceurs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(cookies**) afin de recueillir des informations sur son usage de l’application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 qui n’ont pas confirmé leur pays de résidence fiscale via l’EAI***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40" name="Flèche : droite 39">
              <a:extLst>
                <a:ext uri="{FF2B5EF4-FFF2-40B4-BE49-F238E27FC236}">
                  <a16:creationId xmlns:a16="http://schemas.microsoft.com/office/drawing/2014/main" id="{73B633AA-B9EC-4595-B366-767CE404A18C}"/>
                </a:ext>
              </a:extLst>
            </p:cNvPr>
            <p:cNvSpPr/>
            <p:nvPr/>
          </p:nvSpPr>
          <p:spPr>
            <a:xfrm>
              <a:off x="2658207" y="4152016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à coins arrondis 19">
              <a:extLst>
                <a:ext uri="{FF2B5EF4-FFF2-40B4-BE49-F238E27FC236}">
                  <a16:creationId xmlns:a16="http://schemas.microsoft.com/office/drawing/2014/main" id="{CDAF17A2-F008-437B-9A15-17D0A601C81F}"/>
                </a:ext>
              </a:extLst>
            </p:cNvPr>
            <p:cNvSpPr/>
            <p:nvPr/>
          </p:nvSpPr>
          <p:spPr>
            <a:xfrm>
              <a:off x="3150936" y="3242942"/>
              <a:ext cx="2393335" cy="6341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pour lesquels l’information est manquante</a:t>
              </a:r>
            </a:p>
          </p:txBody>
        </p:sp>
        <p:sp>
          <p:nvSpPr>
            <p:cNvPr id="46" name="Rectangle à coins arrondis 26">
              <a:extLst>
                <a:ext uri="{FF2B5EF4-FFF2-40B4-BE49-F238E27FC236}">
                  <a16:creationId xmlns:a16="http://schemas.microsoft.com/office/drawing/2014/main" id="{1C9B3C72-2EE7-4CD2-8FDC-C5FAD193C79A}"/>
                </a:ext>
              </a:extLst>
            </p:cNvPr>
            <p:cNvSpPr/>
            <p:nvPr/>
          </p:nvSpPr>
          <p:spPr>
            <a:xfrm>
              <a:off x="6058066" y="3235057"/>
              <a:ext cx="2409080" cy="6506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(tant que le client n’aura pas transmis son avis d’imposition) </a:t>
              </a:r>
            </a:p>
          </p:txBody>
        </p:sp>
        <p:sp>
          <p:nvSpPr>
            <p:cNvPr id="47" name="Rectangle à coins arrondis 28">
              <a:extLst>
                <a:ext uri="{FF2B5EF4-FFF2-40B4-BE49-F238E27FC236}">
                  <a16:creationId xmlns:a16="http://schemas.microsoft.com/office/drawing/2014/main" id="{ECB9D4E4-CED6-454F-BEC9-C4208CA00E1B}"/>
                </a:ext>
              </a:extLst>
            </p:cNvPr>
            <p:cNvSpPr/>
            <p:nvPr/>
          </p:nvSpPr>
          <p:spPr>
            <a:xfrm>
              <a:off x="368203" y="3242741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Transmission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avis d’imposition</a:t>
              </a:r>
            </a:p>
          </p:txBody>
        </p:sp>
        <p:sp>
          <p:nvSpPr>
            <p:cNvPr id="24" name="Rectangle à coins arrondis 22">
              <a:extLst>
                <a:ext uri="{FF2B5EF4-FFF2-40B4-BE49-F238E27FC236}">
                  <a16:creationId xmlns:a16="http://schemas.microsoft.com/office/drawing/2014/main" id="{882589B6-582A-4B1F-8E14-2ED6C5EA0199}"/>
                </a:ext>
              </a:extLst>
            </p:cNvPr>
            <p:cNvSpPr/>
            <p:nvPr/>
          </p:nvSpPr>
          <p:spPr>
            <a:xfrm>
              <a:off x="3150937" y="4004253"/>
              <a:ext cx="2388242" cy="6077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</p:txBody>
        </p:sp>
        <p:sp>
          <p:nvSpPr>
            <p:cNvPr id="28" name="Rectangle à coins arrondis 27">
              <a:extLst>
                <a:ext uri="{FF2B5EF4-FFF2-40B4-BE49-F238E27FC236}">
                  <a16:creationId xmlns:a16="http://schemas.microsoft.com/office/drawing/2014/main" id="{38F309BC-F8A0-468E-A67A-A71995DCDF33}"/>
                </a:ext>
              </a:extLst>
            </p:cNvPr>
            <p:cNvSpPr/>
            <p:nvPr/>
          </p:nvSpPr>
          <p:spPr>
            <a:xfrm>
              <a:off x="6050856" y="4004254"/>
              <a:ext cx="2414631" cy="60779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9B158E57-4950-41F5-8896-E57307845F82}"/>
                </a:ext>
              </a:extLst>
            </p:cNvPr>
            <p:cNvSpPr txBox="1"/>
            <p:nvPr/>
          </p:nvSpPr>
          <p:spPr>
            <a:xfrm>
              <a:off x="110358" y="4676178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4</a:t>
              </a:r>
              <a:endParaRPr lang="fr-FR"/>
            </a:p>
          </p:txBody>
        </p:sp>
        <p:sp>
          <p:nvSpPr>
            <p:cNvPr id="66" name="Étoile : 8 branches 65">
              <a:extLst>
                <a:ext uri="{FF2B5EF4-FFF2-40B4-BE49-F238E27FC236}">
                  <a16:creationId xmlns:a16="http://schemas.microsoft.com/office/drawing/2014/main" id="{BC0DCF9C-BA2B-4820-B24E-8BA10E206650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7" name="Étoile : 8 branches 66">
              <a:extLst>
                <a:ext uri="{FF2B5EF4-FFF2-40B4-BE49-F238E27FC236}">
                  <a16:creationId xmlns:a16="http://schemas.microsoft.com/office/drawing/2014/main" id="{268ED393-67BE-48E8-8AF6-511072E5DFEE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8" name="Étoile : 8 branches 67">
              <a:extLst>
                <a:ext uri="{FF2B5EF4-FFF2-40B4-BE49-F238E27FC236}">
                  <a16:creationId xmlns:a16="http://schemas.microsoft.com/office/drawing/2014/main" id="{F2816927-0E26-4F54-96C5-165FE255393B}"/>
                </a:ext>
              </a:extLst>
            </p:cNvPr>
            <p:cNvSpPr/>
            <p:nvPr/>
          </p:nvSpPr>
          <p:spPr>
            <a:xfrm>
              <a:off x="250295" y="2398710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69" name="Étoile : 8 branches 68">
              <a:extLst>
                <a:ext uri="{FF2B5EF4-FFF2-40B4-BE49-F238E27FC236}">
                  <a16:creationId xmlns:a16="http://schemas.microsoft.com/office/drawing/2014/main" id="{2F99DDFD-5D87-4568-A32B-31B0E906D2BB}"/>
                </a:ext>
              </a:extLst>
            </p:cNvPr>
            <p:cNvSpPr/>
            <p:nvPr/>
          </p:nvSpPr>
          <p:spPr>
            <a:xfrm>
              <a:off x="250295" y="3147967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70" name="Étoile : 8 branches 69">
              <a:extLst>
                <a:ext uri="{FF2B5EF4-FFF2-40B4-BE49-F238E27FC236}">
                  <a16:creationId xmlns:a16="http://schemas.microsoft.com/office/drawing/2014/main" id="{800241F9-A1F5-47B9-8C31-C113C9EFDA37}"/>
                </a:ext>
              </a:extLst>
            </p:cNvPr>
            <p:cNvSpPr/>
            <p:nvPr/>
          </p:nvSpPr>
          <p:spPr>
            <a:xfrm>
              <a:off x="250295" y="3874111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2618-0B3F-4079-B531-560A8007F2FA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septembre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4341284-01AF-4E0C-866D-126344DD3EB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3A4E16B-315B-4B46-8785-632C1ECD6EC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6E072E2-A559-4FEC-A54D-82F7B75363AC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>
                  <a:solidFill>
                    <a:srgbClr val="767171"/>
                  </a:solidFill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>
                <a:solidFill>
                  <a:srgbClr val="767171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972F47F7-5A59-41F4-B857-C1AE8B9E97D1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Pour qui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6F23BFC-EB6D-42C8-8EF3-B456AC6E8C6D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Fréquence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133D0A1D-A67C-49AC-B61F-9FB8BE3E6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A712B38-3159-45A3-8945-1A0E7D7E4D5D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C1D0D2FF-A6D8-4008-84E4-0235DE6E95FE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547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ACE086A-D344-49B7-8FA7-904A1CE540E7}"/>
              </a:ext>
            </a:extLst>
          </p:cNvPr>
          <p:cNvGrpSpPr/>
          <p:nvPr/>
        </p:nvGrpSpPr>
        <p:grpSpPr>
          <a:xfrm>
            <a:off x="0" y="-4739"/>
            <a:ext cx="9799365" cy="5148239"/>
            <a:chOff x="0" y="-4739"/>
            <a:chExt cx="9799365" cy="5148239"/>
          </a:xfrm>
        </p:grpSpPr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BFF1E0AC-4268-4998-B8F6-70373CDCDE31}"/>
                </a:ext>
              </a:extLst>
            </p:cNvPr>
            <p:cNvSpPr/>
            <p:nvPr/>
          </p:nvSpPr>
          <p:spPr>
            <a:xfrm>
              <a:off x="2644353" y="3418909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CB54185D-E9B7-4741-A4DE-59CB0C03FE71}"/>
                </a:ext>
              </a:extLst>
            </p:cNvPr>
            <p:cNvSpPr/>
            <p:nvPr/>
          </p:nvSpPr>
          <p:spPr>
            <a:xfrm>
              <a:off x="2644353" y="1890095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B5E79692-1D86-4888-802D-317B5BDA6BCF}"/>
                </a:ext>
              </a:extLst>
            </p:cNvPr>
            <p:cNvSpPr/>
            <p:nvPr/>
          </p:nvSpPr>
          <p:spPr>
            <a:xfrm>
              <a:off x="2644353" y="4217553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899FFB12-D95F-4468-80C4-59F7F180F135}"/>
                </a:ext>
              </a:extLst>
            </p:cNvPr>
            <p:cNvSpPr/>
            <p:nvPr/>
          </p:nvSpPr>
          <p:spPr>
            <a:xfrm>
              <a:off x="2644353" y="1139247"/>
              <a:ext cx="6171976" cy="35646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à coins arrondis 19">
              <a:extLst>
                <a:ext uri="{FF2B5EF4-FFF2-40B4-BE49-F238E27FC236}">
                  <a16:creationId xmlns:a16="http://schemas.microsoft.com/office/drawing/2014/main" id="{B1A7C29F-C046-4108-9341-4F5A1726202A}"/>
                </a:ext>
              </a:extLst>
            </p:cNvPr>
            <p:cNvSpPr/>
            <p:nvPr/>
          </p:nvSpPr>
          <p:spPr>
            <a:xfrm>
              <a:off x="3129640" y="1009354"/>
              <a:ext cx="2428255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le numéro de téléphone mobile sécurisé n’a pas été mis à jour depuis 1 an ou plus</a:t>
              </a:r>
            </a:p>
          </p:txBody>
        </p:sp>
        <p:sp>
          <p:nvSpPr>
            <p:cNvPr id="23" name="Rectangle à coins arrondis 21">
              <a:extLst>
                <a:ext uri="{FF2B5EF4-FFF2-40B4-BE49-F238E27FC236}">
                  <a16:creationId xmlns:a16="http://schemas.microsoft.com/office/drawing/2014/main" id="{F2A96EA6-FB0E-495C-BE1A-BB6FF18DE06D}"/>
                </a:ext>
              </a:extLst>
            </p:cNvPr>
            <p:cNvSpPr/>
            <p:nvPr/>
          </p:nvSpPr>
          <p:spPr>
            <a:xfrm>
              <a:off x="3153450" y="400560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 </a:t>
              </a:r>
            </a:p>
          </p:txBody>
        </p:sp>
        <p:sp>
          <p:nvSpPr>
            <p:cNvPr id="26" name="Rectangle à coins arrondis 24">
              <a:extLst>
                <a:ext uri="{FF2B5EF4-FFF2-40B4-BE49-F238E27FC236}">
                  <a16:creationId xmlns:a16="http://schemas.microsoft.com/office/drawing/2014/main" id="{CED0F9BE-3354-4F36-8162-883CA11E1B07}"/>
                </a:ext>
              </a:extLst>
            </p:cNvPr>
            <p:cNvSpPr/>
            <p:nvPr/>
          </p:nvSpPr>
          <p:spPr>
            <a:xfrm>
              <a:off x="6056679" y="3989463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</a:t>
              </a:r>
            </a:p>
          </p:txBody>
        </p:sp>
        <p:sp>
          <p:nvSpPr>
            <p:cNvPr id="27" name="Rectangle à coins arrondis 26">
              <a:extLst>
                <a:ext uri="{FF2B5EF4-FFF2-40B4-BE49-F238E27FC236}">
                  <a16:creationId xmlns:a16="http://schemas.microsoft.com/office/drawing/2014/main" id="{5D814C80-439C-486F-9F38-C7270106D6F5}"/>
                </a:ext>
              </a:extLst>
            </p:cNvPr>
            <p:cNvSpPr/>
            <p:nvPr/>
          </p:nvSpPr>
          <p:spPr>
            <a:xfrm>
              <a:off x="6058066" y="982026"/>
              <a:ext cx="2410373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9" name="Rectangle à coins arrondis 28">
              <a:extLst>
                <a:ext uri="{FF2B5EF4-FFF2-40B4-BE49-F238E27FC236}">
                  <a16:creationId xmlns:a16="http://schemas.microsoft.com/office/drawing/2014/main" id="{2A5ADECD-F9C5-4079-B0E7-7C49A1A3DABB}"/>
                </a:ext>
              </a:extLst>
            </p:cNvPr>
            <p:cNvSpPr/>
            <p:nvPr/>
          </p:nvSpPr>
          <p:spPr>
            <a:xfrm>
              <a:off x="368203" y="1007616"/>
              <a:ext cx="2276149" cy="64205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numéro téléphone </a:t>
              </a:r>
            </a:p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mobile sécurisé</a:t>
              </a:r>
            </a:p>
          </p:txBody>
        </p:sp>
        <p:sp>
          <p:nvSpPr>
            <p:cNvPr id="31" name="Rectangle à coins arrondis 30">
              <a:extLst>
                <a:ext uri="{FF2B5EF4-FFF2-40B4-BE49-F238E27FC236}">
                  <a16:creationId xmlns:a16="http://schemas.microsoft.com/office/drawing/2014/main" id="{82979390-F7B0-4A3E-8423-DD94578F9FF5}"/>
                </a:ext>
              </a:extLst>
            </p:cNvPr>
            <p:cNvSpPr/>
            <p:nvPr/>
          </p:nvSpPr>
          <p:spPr>
            <a:xfrm>
              <a:off x="368204" y="1755579"/>
              <a:ext cx="2276149" cy="642057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Confirmation 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de son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 adresse e-mail</a:t>
              </a:r>
            </a:p>
          </p:txBody>
        </p:sp>
        <p:sp>
          <p:nvSpPr>
            <p:cNvPr id="38" name="Rectangle à coins arrondis 18">
              <a:extLst>
                <a:ext uri="{FF2B5EF4-FFF2-40B4-BE49-F238E27FC236}">
                  <a16:creationId xmlns:a16="http://schemas.microsoft.com/office/drawing/2014/main" id="{8F044D96-A787-4181-B95E-CEC34450A5BA}"/>
                </a:ext>
              </a:extLst>
            </p:cNvPr>
            <p:cNvSpPr/>
            <p:nvPr/>
          </p:nvSpPr>
          <p:spPr>
            <a:xfrm>
              <a:off x="3134731" y="1755578"/>
              <a:ext cx="2404447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l’adresse e-mail privée n’a pas été mise à jour depuis 1 an ou plus</a:t>
              </a:r>
            </a:p>
          </p:txBody>
        </p:sp>
        <p:sp>
          <p:nvSpPr>
            <p:cNvPr id="39" name="Rectangle à coins arrondis 23">
              <a:extLst>
                <a:ext uri="{FF2B5EF4-FFF2-40B4-BE49-F238E27FC236}">
                  <a16:creationId xmlns:a16="http://schemas.microsoft.com/office/drawing/2014/main" id="{D56CFF62-8F4C-4B38-8894-99619B640938}"/>
                </a:ext>
              </a:extLst>
            </p:cNvPr>
            <p:cNvSpPr/>
            <p:nvPr/>
          </p:nvSpPr>
          <p:spPr>
            <a:xfrm>
              <a:off x="6058066" y="1738676"/>
              <a:ext cx="2428697" cy="6420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DDA2E42-F7C1-40E8-AE44-CC65B710D44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5</a:t>
              </a:r>
              <a:endParaRPr lang="fr-FR"/>
            </a:p>
          </p:txBody>
        </p:sp>
        <p:sp>
          <p:nvSpPr>
            <p:cNvPr id="42" name="Étoile : 8 branches 41">
              <a:extLst>
                <a:ext uri="{FF2B5EF4-FFF2-40B4-BE49-F238E27FC236}">
                  <a16:creationId xmlns:a16="http://schemas.microsoft.com/office/drawing/2014/main" id="{E18888FA-618E-4790-A571-404C9C5FC5E9}"/>
                </a:ext>
              </a:extLst>
            </p:cNvPr>
            <p:cNvSpPr/>
            <p:nvPr/>
          </p:nvSpPr>
          <p:spPr>
            <a:xfrm>
              <a:off x="250295" y="90249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F9DC3E0-C6A9-4168-A8BC-B9556266BD84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>
                  <a:solidFill>
                    <a:srgbClr val="767171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>
                <a:solidFill>
                  <a:srgbClr val="767171"/>
                </a:solidFill>
              </a:endParaRPr>
            </a:p>
          </p:txBody>
        </p:sp>
        <p:pic>
          <p:nvPicPr>
            <p:cNvPr id="35" name="Graphique 34" descr="Informations">
              <a:extLst>
                <a:ext uri="{FF2B5EF4-FFF2-40B4-BE49-F238E27FC236}">
                  <a16:creationId xmlns:a16="http://schemas.microsoft.com/office/drawing/2014/main" id="{69642E3C-B7C8-44E8-A972-E4B108036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691B276-14D2-479A-94A1-97BB9AD2B648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4C5451-604B-4A35-A73C-DD4EB77CF193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065686-FEE0-4784-80BF-BD95A0E1F300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présentés au mois de septembre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C4948CA-8871-4A69-BADE-60624747C663}"/>
                </a:ext>
              </a:extLst>
            </p:cNvPr>
            <p:cNvSpPr txBox="1"/>
            <p:nvPr/>
          </p:nvSpPr>
          <p:spPr>
            <a:xfrm>
              <a:off x="7660108" y="47766"/>
              <a:ext cx="2139257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0" name="Étoile : 8 branches 49">
              <a:extLst>
                <a:ext uri="{FF2B5EF4-FFF2-40B4-BE49-F238E27FC236}">
                  <a16:creationId xmlns:a16="http://schemas.microsoft.com/office/drawing/2014/main" id="{44862A89-5515-4394-95CE-F78C12C3E868}"/>
                </a:ext>
              </a:extLst>
            </p:cNvPr>
            <p:cNvSpPr/>
            <p:nvPr/>
          </p:nvSpPr>
          <p:spPr>
            <a:xfrm>
              <a:off x="7432931" y="62374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F7BEB93-C2CC-4D57-92FE-18359785D583}"/>
                </a:ext>
              </a:extLst>
            </p:cNvPr>
            <p:cNvSpPr txBox="1"/>
            <p:nvPr/>
          </p:nvSpPr>
          <p:spPr>
            <a:xfrm>
              <a:off x="3836835" y="705027"/>
              <a:ext cx="9492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Pour qui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172F061-105B-424C-BEF8-FA010EC18163}"/>
                </a:ext>
              </a:extLst>
            </p:cNvPr>
            <p:cNvSpPr txBox="1"/>
            <p:nvPr/>
          </p:nvSpPr>
          <p:spPr>
            <a:xfrm>
              <a:off x="6668441" y="705113"/>
              <a:ext cx="1099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solidFill>
                    <a:srgbClr val="D80027"/>
                  </a:solidFill>
                </a:rPr>
                <a:t>Fréquence ?</a:t>
              </a:r>
              <a:endParaRPr lang="fr-FR" sz="1200" b="1">
                <a:solidFill>
                  <a:srgbClr val="D80027"/>
                </a:solidFill>
              </a:endParaRPr>
            </a:p>
          </p:txBody>
        </p:sp>
        <p:sp>
          <p:nvSpPr>
            <p:cNvPr id="33" name="Étoile : 8 branches 32">
              <a:extLst>
                <a:ext uri="{FF2B5EF4-FFF2-40B4-BE49-F238E27FC236}">
                  <a16:creationId xmlns:a16="http://schemas.microsoft.com/office/drawing/2014/main" id="{256A9E77-4B99-4BE9-8682-CDBCA2188AF2}"/>
                </a:ext>
              </a:extLst>
            </p:cNvPr>
            <p:cNvSpPr/>
            <p:nvPr/>
          </p:nvSpPr>
          <p:spPr>
            <a:xfrm>
              <a:off x="246930" y="164780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3" name="Flèche : droite 42">
              <a:extLst>
                <a:ext uri="{FF2B5EF4-FFF2-40B4-BE49-F238E27FC236}">
                  <a16:creationId xmlns:a16="http://schemas.microsoft.com/office/drawing/2014/main" id="{60D482DC-B76C-4271-9CBE-89D329C8C202}"/>
                </a:ext>
              </a:extLst>
            </p:cNvPr>
            <p:cNvSpPr/>
            <p:nvPr/>
          </p:nvSpPr>
          <p:spPr>
            <a:xfrm>
              <a:off x="2644353" y="2653991"/>
              <a:ext cx="6171976" cy="356460"/>
            </a:xfrm>
            <a:prstGeom prst="rightArrow">
              <a:avLst/>
            </a:prstGeom>
            <a:solidFill>
              <a:srgbClr val="FD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à coins arrondis 21">
              <a:extLst>
                <a:ext uri="{FF2B5EF4-FFF2-40B4-BE49-F238E27FC236}">
                  <a16:creationId xmlns:a16="http://schemas.microsoft.com/office/drawing/2014/main" id="{A4B3BF86-7003-4B53-91C0-E90DD741BFD2}"/>
                </a:ext>
              </a:extLst>
            </p:cNvPr>
            <p:cNvSpPr/>
            <p:nvPr/>
          </p:nvSpPr>
          <p:spPr>
            <a:xfrm>
              <a:off x="3145008" y="2494232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n’ayant pas déjà renseigné une adresse e-mail privée / professionnelle</a:t>
              </a:r>
            </a:p>
          </p:txBody>
        </p:sp>
        <p:sp>
          <p:nvSpPr>
            <p:cNvPr id="45" name="Rectangle à coins arrondis 24">
              <a:extLst>
                <a:ext uri="{FF2B5EF4-FFF2-40B4-BE49-F238E27FC236}">
                  <a16:creationId xmlns:a16="http://schemas.microsoft.com/office/drawing/2014/main" id="{7C051362-7E51-4603-98F2-211234B92982}"/>
                </a:ext>
              </a:extLst>
            </p:cNvPr>
            <p:cNvSpPr/>
            <p:nvPr/>
          </p:nvSpPr>
          <p:spPr>
            <a:xfrm>
              <a:off x="6058066" y="2487332"/>
              <a:ext cx="2404445" cy="6511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à 5 fois par mois</a:t>
              </a:r>
            </a:p>
          </p:txBody>
        </p:sp>
        <p:sp>
          <p:nvSpPr>
            <p:cNvPr id="46" name="Rectangle à coins arrondis 29">
              <a:extLst>
                <a:ext uri="{FF2B5EF4-FFF2-40B4-BE49-F238E27FC236}">
                  <a16:creationId xmlns:a16="http://schemas.microsoft.com/office/drawing/2014/main" id="{124595D6-3959-44E0-93CB-9360B36906C2}"/>
                </a:ext>
              </a:extLst>
            </p:cNvPr>
            <p:cNvSpPr/>
            <p:nvPr/>
          </p:nvSpPr>
          <p:spPr>
            <a:xfrm>
              <a:off x="363759" y="2512568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Renseignement</a:t>
              </a:r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 de son </a:t>
              </a: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adresse e-mail</a:t>
              </a:r>
            </a:p>
          </p:txBody>
        </p:sp>
        <p:sp>
          <p:nvSpPr>
            <p:cNvPr id="47" name="Étoile : 8 branches 46">
              <a:extLst>
                <a:ext uri="{FF2B5EF4-FFF2-40B4-BE49-F238E27FC236}">
                  <a16:creationId xmlns:a16="http://schemas.microsoft.com/office/drawing/2014/main" id="{3AF666C0-2076-430B-BFB8-D9EF54CC1FD0}"/>
                </a:ext>
              </a:extLst>
            </p:cNvPr>
            <p:cNvSpPr/>
            <p:nvPr/>
          </p:nvSpPr>
          <p:spPr>
            <a:xfrm>
              <a:off x="246930" y="2427049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8" name="Rectangle à coins arrondis 21">
              <a:extLst>
                <a:ext uri="{FF2B5EF4-FFF2-40B4-BE49-F238E27FC236}">
                  <a16:creationId xmlns:a16="http://schemas.microsoft.com/office/drawing/2014/main" id="{D93A82E9-F436-4CCF-956F-7006C7238BF4}"/>
                </a:ext>
              </a:extLst>
            </p:cNvPr>
            <p:cNvSpPr/>
            <p:nvPr/>
          </p:nvSpPr>
          <p:spPr>
            <a:xfrm>
              <a:off x="3153450" y="3255549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dont certaines informations du dossier réglementaire sont trop anciennes</a:t>
              </a:r>
            </a:p>
          </p:txBody>
        </p:sp>
        <p:sp>
          <p:nvSpPr>
            <p:cNvPr id="51" name="Rectangle à coins arrondis 21">
              <a:extLst>
                <a:ext uri="{FF2B5EF4-FFF2-40B4-BE49-F238E27FC236}">
                  <a16:creationId xmlns:a16="http://schemas.microsoft.com/office/drawing/2014/main" id="{5AEC9340-2406-4BDE-9B51-2E50F421EDAD}"/>
                </a:ext>
              </a:extLst>
            </p:cNvPr>
            <p:cNvSpPr/>
            <p:nvPr/>
          </p:nvSpPr>
          <p:spPr>
            <a:xfrm>
              <a:off x="6058066" y="3239947"/>
              <a:ext cx="2404445" cy="6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31D1A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28" name="Rectangle à coins arrondis 29">
              <a:extLst>
                <a:ext uri="{FF2B5EF4-FFF2-40B4-BE49-F238E27FC236}">
                  <a16:creationId xmlns:a16="http://schemas.microsoft.com/office/drawing/2014/main" id="{F098FEC8-010A-442F-8AFE-9FB4179EC70E}"/>
                </a:ext>
              </a:extLst>
            </p:cNvPr>
            <p:cNvSpPr/>
            <p:nvPr/>
          </p:nvSpPr>
          <p:spPr>
            <a:xfrm>
              <a:off x="363759" y="3275290"/>
              <a:ext cx="2276149" cy="660180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Revue de connaissance client                           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3EE57F91-6874-4103-9C9A-B5DF308A4911}"/>
                </a:ext>
              </a:extLst>
            </p:cNvPr>
            <p:cNvSpPr/>
            <p:nvPr/>
          </p:nvSpPr>
          <p:spPr>
            <a:xfrm>
              <a:off x="252395" y="3232783"/>
              <a:ext cx="263175" cy="264606"/>
            </a:xfrm>
            <a:prstGeom prst="star8">
              <a:avLst/>
            </a:prstGeom>
            <a:solidFill>
              <a:srgbClr val="D800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30" name="Rectangle à coins arrondis 29">
              <a:extLst>
                <a:ext uri="{FF2B5EF4-FFF2-40B4-BE49-F238E27FC236}">
                  <a16:creationId xmlns:a16="http://schemas.microsoft.com/office/drawing/2014/main" id="{4FAE6975-8074-447A-BDF4-C7BA6204C8D6}"/>
                </a:ext>
              </a:extLst>
            </p:cNvPr>
            <p:cNvSpPr/>
            <p:nvPr/>
          </p:nvSpPr>
          <p:spPr>
            <a:xfrm>
              <a:off x="378517" y="4066700"/>
              <a:ext cx="2276149" cy="648178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>
                  <a:solidFill>
                    <a:srgbClr val="FF0101"/>
                  </a:solidFill>
                  <a:latin typeface="Arial" panose="020B0604020202020204"/>
                </a:rPr>
                <a:t>Interstitiel présentant les </a:t>
              </a:r>
              <a:br>
                <a:rPr lang="fr-FR" sz="850">
                  <a:solidFill>
                    <a:srgbClr val="FF0101"/>
                  </a:solidFill>
                  <a:latin typeface="Arial" panose="020B0604020202020204"/>
                </a:rPr>
              </a:br>
              <a:r>
                <a:rPr lang="fr-FR" sz="850" b="1">
                  <a:solidFill>
                    <a:srgbClr val="FF0101"/>
                  </a:solidFill>
                  <a:latin typeface="Arial" panose="020B0604020202020204"/>
                </a:rPr>
                <a:t>fonctionnalités de l’appli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DE9E124-29E5-459B-82A3-09B4971155D7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47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8164F03-7D08-4A49-8E9E-6D7ECBCC4C3C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0C4450C-7F8D-4325-8C83-36ED54B5F7FA}"/>
                </a:ext>
              </a:extLst>
            </p:cNvPr>
            <p:cNvSpPr txBox="1"/>
            <p:nvPr/>
          </p:nvSpPr>
          <p:spPr>
            <a:xfrm>
              <a:off x="4598969" y="1754311"/>
              <a:ext cx="4430386" cy="27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 startAt="4"/>
              </a:pPr>
              <a:endParaRPr lang="fr-FR" sz="900">
                <a:solidFill>
                  <a:srgbClr val="767171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0A5B4B0-0124-47D9-AF8F-E583F52F60F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6</a:t>
              </a:r>
              <a:endParaRPr lang="fr-FR"/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50CDCE2-135F-4341-946D-CEE242551828}"/>
                </a:ext>
              </a:extLst>
            </p:cNvPr>
            <p:cNvSpPr/>
            <p:nvPr/>
          </p:nvSpPr>
          <p:spPr>
            <a:xfrm>
              <a:off x="505639" y="1447515"/>
              <a:ext cx="8225001" cy="2373087"/>
            </a:xfrm>
            <a:prstGeom prst="roundRect">
              <a:avLst/>
            </a:prstGeom>
            <a:noFill/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fr-FR" sz="1000" b="1">
                <a:solidFill>
                  <a:schemeClr val="tx1"/>
                </a:solidFill>
                <a:latin typeface="Arial" panose="020B0604020202020204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2E582CA-F61B-4C9C-826F-E4FE96C11FA0}"/>
                </a:ext>
              </a:extLst>
            </p:cNvPr>
            <p:cNvSpPr txBox="1"/>
            <p:nvPr/>
          </p:nvSpPr>
          <p:spPr>
            <a:xfrm>
              <a:off x="518166" y="1584843"/>
              <a:ext cx="81885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>
                  <a:solidFill>
                    <a:srgbClr val="E31D1A"/>
                  </a:solidFill>
                  <a:ea typeface="+mn-ea"/>
                  <a:cs typeface="+mn-cs"/>
                </a:rPr>
                <a:t>Nouvelles fonctionnalités 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4D21EC1-289F-4435-BA91-827593F99BEB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775D5E-F2A0-49D7-A4B7-EA9B2B24D405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73E02A9-ABF8-47A1-9B47-232A8EC894B8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synthèse, que vont découvrir vos clients en septembre ?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40B132F-8AA5-40C2-9BDB-BBCA7CCA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4637D32-514E-4123-9150-26A934FA39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A338DC8-360F-4F23-AE50-EEE981D15CF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 : forme 441">
                <a:extLst>
                  <a:ext uri="{FF2B5EF4-FFF2-40B4-BE49-F238E27FC236}">
                    <a16:creationId xmlns:a16="http://schemas.microsoft.com/office/drawing/2014/main" id="{E2DD8CE1-D58C-4B0B-B5E4-A6E38CD3C1FE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41" name="Picture 2" descr="Huawei Logo PNG transparents - StickPNG">
              <a:extLst>
                <a:ext uri="{FF2B5EF4-FFF2-40B4-BE49-F238E27FC236}">
                  <a16:creationId xmlns:a16="http://schemas.microsoft.com/office/drawing/2014/main" id="{51235F8E-F9A2-438F-8BA5-7D8A6BDB6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A24450-1BED-43ED-A28B-21B07F29B579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Sept. 2022</a:t>
              </a:r>
              <a:endParaRPr lang="fr-FR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Sept. 2022</a:t>
              </a:r>
              <a:endParaRPr lang="fr-FR" sz="1000"/>
            </a:p>
            <a:p>
              <a:endParaRPr lang="fr-FR" sz="5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/>
                </a:rPr>
                <a:t>Sept. 2022</a:t>
              </a:r>
              <a:endParaRPr lang="fr-FR" sz="100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F14AB67D-BC10-4D51-BB89-16D0F1B65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>
              <a:extLst>
                <a:ext uri="{FF2B5EF4-FFF2-40B4-BE49-F238E27FC236}">
                  <a16:creationId xmlns:a16="http://schemas.microsoft.com/office/drawing/2014/main" id="{C40A8CBA-5CAE-4D57-8924-5900E1F34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05B01DC-26F0-4695-871D-E5B2A2C96947}"/>
                </a:ext>
              </a:extLst>
            </p:cNvPr>
            <p:cNvSpPr txBox="1"/>
            <p:nvPr/>
          </p:nvSpPr>
          <p:spPr>
            <a:xfrm>
              <a:off x="577268" y="1984825"/>
              <a:ext cx="8070306" cy="1584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1100">
                  <a:solidFill>
                    <a:srgbClr val="767171"/>
                  </a:solidFill>
                </a:rPr>
                <a:t>Comptes : </a:t>
              </a:r>
              <a:br>
                <a:rPr lang="fr-FR" sz="1100">
                  <a:solidFill>
                    <a:srgbClr val="767171"/>
                  </a:solidFill>
                </a:rPr>
              </a:br>
              <a:r>
                <a:rPr lang="fr-FR" sz="1100">
                  <a:solidFill>
                    <a:srgbClr val="767171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Affichage de la date comptable, de la date de valeur et de la date de l’opération </a:t>
              </a:r>
              <a:br>
                <a:rPr lang="fr-FR" sz="1100">
                  <a:solidFill>
                    <a:srgbClr val="767171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1100">
                  <a:solidFill>
                    <a:srgbClr val="767171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Désactivation possible de l’option « Étalement des paiements »</a:t>
              </a:r>
              <a:br>
                <a:rPr lang="fr-FR" sz="1100">
                  <a:solidFill>
                    <a:srgbClr val="767171"/>
                  </a:solidFill>
                </a:rPr>
              </a:br>
              <a:r>
                <a:rPr lang="fr-FR" sz="1100">
                  <a:solidFill>
                    <a:srgbClr val="767171"/>
                  </a:solidFill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Filtrage des opérations pointées / non pointées</a:t>
              </a:r>
              <a:br>
                <a:rPr lang="fr-FR" sz="1100">
                  <a:solidFill>
                    <a:srgbClr val="767171"/>
                  </a:solidFill>
                </a:rPr>
              </a:br>
              <a:r>
                <a:rPr lang="fr-FR" sz="1100">
                  <a:solidFill>
                    <a:srgbClr val="767171"/>
                  </a:solidFill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Amélioration de la lisibilité d’une opération dans le détail d’un compte</a:t>
              </a:r>
              <a:br>
                <a:rPr lang="fr-FR" sz="1100">
                  <a:solidFill>
                    <a:srgbClr val="767171"/>
                  </a:solidFill>
                </a:rPr>
              </a:br>
              <a:r>
                <a:rPr lang="fr-FR" sz="1100">
                  <a:solidFill>
                    <a:srgbClr val="767171"/>
                  </a:solidFill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Adaptation du RIB par rapport à l’écran du téléphone</a:t>
              </a:r>
              <a:endParaRPr lang="fr-FR" sz="1100">
                <a:solidFill>
                  <a:srgbClr val="7671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66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A4F721-AF9A-415E-8C81-CD17E3D24ECC}"/>
              </a:ext>
            </a:extLst>
          </p:cNvPr>
          <p:cNvGrpSpPr/>
          <p:nvPr/>
        </p:nvGrpSpPr>
        <p:grpSpPr>
          <a:xfrm>
            <a:off x="0" y="-2549"/>
            <a:ext cx="9651278" cy="5148239"/>
            <a:chOff x="0" y="-2549"/>
            <a:chExt cx="9651278" cy="5148239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0B0F9F09-9E14-4C37-BB3B-118AC1139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6758" y="1341721"/>
              <a:ext cx="1101999" cy="238831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7DE6F5-E88D-429A-B7FA-5D47B13F7541}"/>
                </a:ext>
              </a:extLst>
            </p:cNvPr>
            <p:cNvSpPr/>
            <p:nvPr/>
          </p:nvSpPr>
          <p:spPr>
            <a:xfrm>
              <a:off x="798300" y="213052"/>
              <a:ext cx="184731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95793E6D-EB3B-4183-A7D5-4946A760B184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7</a:t>
              </a:r>
              <a:endParaRPr lang="fr-FR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66A32EB-FD7D-4503-B1BF-F46CF775B607}"/>
                </a:ext>
              </a:extLst>
            </p:cNvPr>
            <p:cNvSpPr/>
            <p:nvPr/>
          </p:nvSpPr>
          <p:spPr>
            <a:xfrm>
              <a:off x="0" y="-254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B331D76-A94D-4079-B862-D126B35F2171}"/>
                </a:ext>
              </a:extLst>
            </p:cNvPr>
            <p:cNvSpPr/>
            <p:nvPr/>
          </p:nvSpPr>
          <p:spPr>
            <a:xfrm>
              <a:off x="110359" y="32066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D751681-E034-466B-8ADF-4E7FC9A222F5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Comptes : nouveautés (1/2)</a:t>
              </a:r>
            </a:p>
          </p:txBody>
        </p:sp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D422C0BE-55A4-45C7-AA99-9447F0288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87CCD0BA-0EF0-4D54-9C38-191ECBA5A8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F0A050CF-8550-4015-84F3-F90448B0BBB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4" name="Forme libre : forme 441">
                <a:extLst>
                  <a:ext uri="{FF2B5EF4-FFF2-40B4-BE49-F238E27FC236}">
                    <a16:creationId xmlns:a16="http://schemas.microsoft.com/office/drawing/2014/main" id="{0ABFD1E2-48C4-410B-BD6A-DB1C4F52D76A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66" name="Picture 2" descr="Huawei Logo PNG transparents - StickPNG">
              <a:extLst>
                <a:ext uri="{FF2B5EF4-FFF2-40B4-BE49-F238E27FC236}">
                  <a16:creationId xmlns:a16="http://schemas.microsoft.com/office/drawing/2014/main" id="{50AECF5C-9213-4DD9-BAF8-E8169E086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99EF46B-0140-4398-A67E-70E6D0E06671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</p:txBody>
        </p:sp>
        <p:pic>
          <p:nvPicPr>
            <p:cNvPr id="68" name="Picture 6">
              <a:extLst>
                <a:ext uri="{FF2B5EF4-FFF2-40B4-BE49-F238E27FC236}">
                  <a16:creationId xmlns:a16="http://schemas.microsoft.com/office/drawing/2014/main" id="{76994C56-C1C3-41C4-BEC0-2F9873BDB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8">
              <a:extLst>
                <a:ext uri="{FF2B5EF4-FFF2-40B4-BE49-F238E27FC236}">
                  <a16:creationId xmlns:a16="http://schemas.microsoft.com/office/drawing/2014/main" id="{902D3D0A-2A4F-4F7B-A116-E1335B6A14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4202E07-2410-46CE-94A5-045BFE5AA982}"/>
                </a:ext>
              </a:extLst>
            </p:cNvPr>
            <p:cNvSpPr/>
            <p:nvPr/>
          </p:nvSpPr>
          <p:spPr>
            <a:xfrm>
              <a:off x="291215" y="772589"/>
              <a:ext cx="2350386" cy="3781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Affichage de la date comptable, de la date de valeur et de la date de l’opération 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16D5C90B-3D2D-4D2A-889C-325C8B9CFCCB}"/>
                </a:ext>
              </a:extLst>
            </p:cNvPr>
            <p:cNvSpPr/>
            <p:nvPr/>
          </p:nvSpPr>
          <p:spPr>
            <a:xfrm>
              <a:off x="3102749" y="1380603"/>
              <a:ext cx="5587673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Désactivation possible de l’option « Étalement des paiements »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04FDB91-11E3-4508-AFC4-4F5421E78B28}"/>
                </a:ext>
              </a:extLst>
            </p:cNvPr>
            <p:cNvGrpSpPr/>
            <p:nvPr/>
          </p:nvGrpSpPr>
          <p:grpSpPr>
            <a:xfrm>
              <a:off x="4311866" y="1979487"/>
              <a:ext cx="1103756" cy="2388319"/>
              <a:chOff x="4311866" y="1827086"/>
              <a:chExt cx="1103756" cy="2388319"/>
            </a:xfrm>
          </p:grpSpPr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BCAE0DA6-469A-45AE-887A-D416264EEE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11866" y="1827086"/>
                <a:ext cx="1103531" cy="23883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04DF152F-7022-43BA-9122-F1AC12F0C291}"/>
                  </a:ext>
                </a:extLst>
              </p:cNvPr>
              <p:cNvSpPr/>
              <p:nvPr/>
            </p:nvSpPr>
            <p:spPr>
              <a:xfrm>
                <a:off x="4312092" y="3374417"/>
                <a:ext cx="1103530" cy="137571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0" name="Picture 2" descr="Tap | Free Icon">
                <a:extLst>
                  <a:ext uri="{FF2B5EF4-FFF2-40B4-BE49-F238E27FC236}">
                    <a16:creationId xmlns:a16="http://schemas.microsoft.com/office/drawing/2014/main" id="{3E4DE8F3-CB5C-4BDB-ADC6-B0497F76E1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5107523" y="3402806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02206E5-741A-45D0-A4ED-867AE75CEBB6}"/>
                </a:ext>
              </a:extLst>
            </p:cNvPr>
            <p:cNvGrpSpPr/>
            <p:nvPr/>
          </p:nvGrpSpPr>
          <p:grpSpPr>
            <a:xfrm>
              <a:off x="5535087" y="1984393"/>
              <a:ext cx="1163544" cy="2383413"/>
              <a:chOff x="5535087" y="1831992"/>
              <a:chExt cx="1163544" cy="2383413"/>
            </a:xfrm>
          </p:grpSpPr>
          <p:pic>
            <p:nvPicPr>
              <p:cNvPr id="61" name="Image 6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7941E01-64BF-4EF4-ABE8-9092E470E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36220" y="1831992"/>
                <a:ext cx="1101264" cy="238341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9BBBBDC5-82D2-483A-ACDF-B29C310BF626}"/>
                  </a:ext>
                </a:extLst>
              </p:cNvPr>
              <p:cNvSpPr/>
              <p:nvPr/>
            </p:nvSpPr>
            <p:spPr>
              <a:xfrm>
                <a:off x="5535087" y="2578122"/>
                <a:ext cx="1103530" cy="217466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92" name="Picture 2" descr="Tap | Free Icon">
                <a:extLst>
                  <a:ext uri="{FF2B5EF4-FFF2-40B4-BE49-F238E27FC236}">
                    <a16:creationId xmlns:a16="http://schemas.microsoft.com/office/drawing/2014/main" id="{7CE51103-0D7B-47ED-A815-0C48F87D3D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6401687" y="2720523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DD5073CE-6CDE-4071-BEB0-A4F699BF2A60}"/>
                </a:ext>
              </a:extLst>
            </p:cNvPr>
            <p:cNvSpPr txBox="1"/>
            <p:nvPr/>
          </p:nvSpPr>
          <p:spPr>
            <a:xfrm>
              <a:off x="2978988" y="4482797"/>
              <a:ext cx="5711434" cy="4847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fr-FR" sz="85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Votre client peut </a:t>
              </a:r>
              <a:r>
                <a:rPr lang="fr-FR" sz="850" b="1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étaler un paiement </a:t>
              </a:r>
              <a:r>
                <a:rPr lang="fr-FR" sz="85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supérieur à 250 €, qu’il a réalisé avec sa </a:t>
              </a:r>
              <a:r>
                <a:rPr lang="fr-FR" sz="850" b="1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carte bancaire à débit immédiat</a:t>
              </a:r>
              <a:r>
                <a:rPr lang="fr-FR" sz="85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en utilisant </a:t>
              </a:r>
              <a:r>
                <a:rPr lang="fr-FR" sz="850" b="1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son crédit renouvelable </a:t>
              </a:r>
              <a:r>
                <a:rPr lang="fr-FR" sz="850" b="1" err="1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Izicarte</a:t>
              </a:r>
              <a:r>
                <a:rPr lang="fr-FR" sz="850" b="1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</a:p>
            <a:p>
              <a:pPr algn="just">
                <a:lnSpc>
                  <a:spcPct val="100000"/>
                </a:lnSpc>
              </a:pPr>
              <a:r>
                <a:rPr lang="fr-FR" sz="85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N.B. : l’option « Étalement des paiements » doit être activée pour utiliser cette fonctionnalité. 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3429BE3-19E4-4166-A1DA-74207F8646AD}"/>
                </a:ext>
              </a:extLst>
            </p:cNvPr>
            <p:cNvGrpSpPr/>
            <p:nvPr/>
          </p:nvGrpSpPr>
          <p:grpSpPr>
            <a:xfrm>
              <a:off x="3082905" y="1979487"/>
              <a:ext cx="1103531" cy="2388319"/>
              <a:chOff x="3082905" y="1827086"/>
              <a:chExt cx="1103531" cy="2388319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4009E89-52A7-4E54-AB41-A923A7B38CF1}"/>
                  </a:ext>
                </a:extLst>
              </p:cNvPr>
              <p:cNvGrpSpPr/>
              <p:nvPr/>
            </p:nvGrpSpPr>
            <p:grpSpPr>
              <a:xfrm>
                <a:off x="3082905" y="1827086"/>
                <a:ext cx="1103531" cy="2388319"/>
                <a:chOff x="469221" y="2371413"/>
                <a:chExt cx="1603283" cy="3469909"/>
              </a:xfrm>
            </p:grpSpPr>
            <p:pic>
              <p:nvPicPr>
                <p:cNvPr id="52" name="Image 51">
                  <a:extLst>
                    <a:ext uri="{FF2B5EF4-FFF2-40B4-BE49-F238E27FC236}">
                      <a16:creationId xmlns:a16="http://schemas.microsoft.com/office/drawing/2014/main" id="{8DF9F02D-06D0-4834-BE83-A30359669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9221" y="2371413"/>
                  <a:ext cx="1603283" cy="3469909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CBF15333-B268-450E-B089-9AEC195FB7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3488" t="70313" r="21718" b="21726"/>
                <a:stretch/>
              </p:blipFill>
              <p:spPr>
                <a:xfrm>
                  <a:off x="524115" y="4508146"/>
                  <a:ext cx="1480679" cy="258088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</p:grpSp>
          <p:pic>
            <p:nvPicPr>
              <p:cNvPr id="82" name="Picture 2" descr="Tap | Free Icon">
                <a:extLst>
                  <a:ext uri="{FF2B5EF4-FFF2-40B4-BE49-F238E27FC236}">
                    <a16:creationId xmlns:a16="http://schemas.microsoft.com/office/drawing/2014/main" id="{5FA7EB52-725D-443F-8552-F437ED0407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3885723" y="3168626"/>
                <a:ext cx="296944" cy="296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Rectangle : coins arrondis 82">
                <a:extLst>
                  <a:ext uri="{FF2B5EF4-FFF2-40B4-BE49-F238E27FC236}">
                    <a16:creationId xmlns:a16="http://schemas.microsoft.com/office/drawing/2014/main" id="{3F384EAE-0E3E-4DDC-82F8-AF9709695641}"/>
                  </a:ext>
                </a:extLst>
              </p:cNvPr>
              <p:cNvSpPr/>
              <p:nvPr/>
            </p:nvSpPr>
            <p:spPr>
              <a:xfrm>
                <a:off x="3082905" y="3122208"/>
                <a:ext cx="1103530" cy="154452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C0D5A24-0FDC-404B-B561-F7DB2ADFA013}"/>
                  </a:ext>
                </a:extLst>
              </p:cNvPr>
              <p:cNvSpPr/>
              <p:nvPr/>
            </p:nvSpPr>
            <p:spPr>
              <a:xfrm>
                <a:off x="3322281" y="2297226"/>
                <a:ext cx="403412" cy="689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7469FAC-02F4-4F49-A709-EC2D0141EF5C}"/>
                  </a:ext>
                </a:extLst>
              </p:cNvPr>
              <p:cNvSpPr/>
              <p:nvPr/>
            </p:nvSpPr>
            <p:spPr>
              <a:xfrm>
                <a:off x="3109457" y="2289984"/>
                <a:ext cx="760226" cy="689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80" b="1">
                    <a:solidFill>
                      <a:schemeClr val="tx1"/>
                    </a:solidFill>
                    <a:latin typeface="Ubuntu" panose="020B0504030602030204" pitchFamily="34" charset="0"/>
                  </a:rPr>
                  <a:t>OMED DEMO</a:t>
                </a:r>
              </a:p>
            </p:txBody>
          </p:sp>
        </p:grpSp>
        <p:pic>
          <p:nvPicPr>
            <p:cNvPr id="98" name="Image 97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3246D050-5F64-4866-8C3A-D9240CD98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89158" y="1981082"/>
              <a:ext cx="1101264" cy="238672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0" name="Image 9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E03CB525-7E56-4B34-85DA-B70F2B620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6114" t="43305" r="5263" b="41622"/>
            <a:stretch/>
          </p:blipFill>
          <p:spPr>
            <a:xfrm>
              <a:off x="7568397" y="2992025"/>
              <a:ext cx="1142787" cy="421246"/>
            </a:xfrm>
            <a:prstGeom prst="roundRect">
              <a:avLst/>
            </a:prstGeom>
            <a:ln>
              <a:solidFill>
                <a:srgbClr val="E31D1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3FB80E89-0BE3-48D3-81E2-EE5DFA52E9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5193" t="55791" r="5508" b="24607"/>
            <a:stretch/>
          </p:blipFill>
          <p:spPr>
            <a:xfrm>
              <a:off x="858921" y="2664998"/>
              <a:ext cx="1122760" cy="500031"/>
            </a:xfrm>
            <a:prstGeom prst="roundRect">
              <a:avLst/>
            </a:prstGeom>
            <a:ln>
              <a:solidFill>
                <a:srgbClr val="E31D1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D7B56318-E580-4A78-8ADC-1ADF7CA00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57770" flipH="1">
              <a:off x="6836405" y="2953084"/>
              <a:ext cx="577291" cy="577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673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90DBCFD-8686-4FF6-893A-0B2BBB72C2D6}"/>
              </a:ext>
            </a:extLst>
          </p:cNvPr>
          <p:cNvGrpSpPr/>
          <p:nvPr/>
        </p:nvGrpSpPr>
        <p:grpSpPr>
          <a:xfrm>
            <a:off x="0" y="-2549"/>
            <a:ext cx="9651278" cy="5148239"/>
            <a:chOff x="0" y="-2549"/>
            <a:chExt cx="9651278" cy="5148239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12A5672-79B1-423D-B865-DDA82554D8F3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8</a:t>
              </a:r>
              <a:endParaRPr lang="fr-FR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921220B-FD5C-45E2-ADAC-DEB0A86C2DF0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Comptes : nouveautés (2/2)</a:t>
              </a:r>
            </a:p>
          </p:txBody>
        </p:sp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29EE4311-6867-4A8F-B6E3-9CFBAF83A9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6E69EB9A-38B2-4785-BDA7-E862CB49C3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61CE9B29-5218-4C06-9DA5-65188E305851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7" name="Forme libre : forme 441">
                <a:extLst>
                  <a:ext uri="{FF2B5EF4-FFF2-40B4-BE49-F238E27FC236}">
                    <a16:creationId xmlns:a16="http://schemas.microsoft.com/office/drawing/2014/main" id="{190585FA-6500-4241-BAD9-BAA6CD3BB796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pic>
          <p:nvPicPr>
            <p:cNvPr id="78" name="Picture 2" descr="Huawei Logo PNG transparents - StickPNG">
              <a:extLst>
                <a:ext uri="{FF2B5EF4-FFF2-40B4-BE49-F238E27FC236}">
                  <a16:creationId xmlns:a16="http://schemas.microsoft.com/office/drawing/2014/main" id="{34FD665C-6341-4A2D-9A96-3627D35D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AA58028-F251-4733-958A-36855D5906BB}"/>
                </a:ext>
              </a:extLst>
            </p:cNvPr>
            <p:cNvSpPr/>
            <p:nvPr/>
          </p:nvSpPr>
          <p:spPr>
            <a:xfrm>
              <a:off x="8061206" y="326366"/>
              <a:ext cx="109101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  <a:p>
              <a:endParaRPr lang="fr-FR" sz="400" b="1">
                <a:solidFill>
                  <a:srgbClr val="FF0000"/>
                </a:solidFill>
                <a:latin typeface="Montserrat" pitchFamily="2" charset="77"/>
              </a:endParaRPr>
            </a:p>
            <a:p>
              <a:r>
                <a:rPr lang="fr-FR" sz="1000" b="1">
                  <a:solidFill>
                    <a:srgbClr val="FF0000"/>
                  </a:solidFill>
                  <a:latin typeface="Montserrat" pitchFamily="2" charset="77"/>
                </a:rPr>
                <a:t>14/09/22</a:t>
              </a:r>
            </a:p>
          </p:txBody>
        </p:sp>
        <p:pic>
          <p:nvPicPr>
            <p:cNvPr id="80" name="Picture 6">
              <a:extLst>
                <a:ext uri="{FF2B5EF4-FFF2-40B4-BE49-F238E27FC236}">
                  <a16:creationId xmlns:a16="http://schemas.microsoft.com/office/drawing/2014/main" id="{2D4F1A2B-9775-4CFE-AADD-1D7092E990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8">
              <a:extLst>
                <a:ext uri="{FF2B5EF4-FFF2-40B4-BE49-F238E27FC236}">
                  <a16:creationId xmlns:a16="http://schemas.microsoft.com/office/drawing/2014/main" id="{AFBD9AB8-A4AA-4B7C-B815-36ABB6B7D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F2AF6D3-7917-4419-9FB9-7A4C9B11CAAF}"/>
                </a:ext>
              </a:extLst>
            </p:cNvPr>
            <p:cNvSpPr/>
            <p:nvPr/>
          </p:nvSpPr>
          <p:spPr>
            <a:xfrm>
              <a:off x="0" y="-254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C43C111-A721-4C39-AE91-94D134469663}"/>
                </a:ext>
              </a:extLst>
            </p:cNvPr>
            <p:cNvSpPr/>
            <p:nvPr/>
          </p:nvSpPr>
          <p:spPr>
            <a:xfrm>
              <a:off x="110359" y="32066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39810B-0E1E-4852-8607-4EEC6AE5B878}"/>
                </a:ext>
              </a:extLst>
            </p:cNvPr>
            <p:cNvGrpSpPr/>
            <p:nvPr/>
          </p:nvGrpSpPr>
          <p:grpSpPr>
            <a:xfrm>
              <a:off x="3710515" y="1171936"/>
              <a:ext cx="2548663" cy="2992616"/>
              <a:chOff x="3710515" y="1171936"/>
              <a:chExt cx="2548663" cy="2992616"/>
            </a:xfrm>
          </p:grpSpPr>
          <p:pic>
            <p:nvPicPr>
              <p:cNvPr id="49" name="Image 48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6BD6392-AE69-4DA0-89D0-C58B270B9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730" y="1735432"/>
                <a:ext cx="1119962" cy="242724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FB9B7140-1A2A-4A6C-AC5E-36B800BD4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10515" y="1733563"/>
                <a:ext cx="1122685" cy="243098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CC5DE06-3646-4F54-B223-77BDCA1A88DC}"/>
                  </a:ext>
                </a:extLst>
              </p:cNvPr>
              <p:cNvSpPr/>
              <p:nvPr/>
            </p:nvSpPr>
            <p:spPr>
              <a:xfrm>
                <a:off x="3719423" y="1171936"/>
                <a:ext cx="2470269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Filtrage des opérations </a:t>
                </a:r>
                <a:b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pointées        / non pointées </a:t>
                </a:r>
              </a:p>
            </p:txBody>
          </p:sp>
          <p:pic>
            <p:nvPicPr>
              <p:cNvPr id="69" name="Picture 2" descr="Tap | Free Icon">
                <a:extLst>
                  <a:ext uri="{FF2B5EF4-FFF2-40B4-BE49-F238E27FC236}">
                    <a16:creationId xmlns:a16="http://schemas.microsoft.com/office/drawing/2014/main" id="{0C3A2407-ED5B-4850-BE38-CA5B3F0A46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210883">
                <a:off x="4731792" y="2785917"/>
                <a:ext cx="259553" cy="259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1" name="Rectangle : coins arrondis 100">
                <a:extLst>
                  <a:ext uri="{FF2B5EF4-FFF2-40B4-BE49-F238E27FC236}">
                    <a16:creationId xmlns:a16="http://schemas.microsoft.com/office/drawing/2014/main" id="{5887D8AC-A28F-432E-9594-2D8A358E9F50}"/>
                  </a:ext>
                </a:extLst>
              </p:cNvPr>
              <p:cNvSpPr/>
              <p:nvPr/>
            </p:nvSpPr>
            <p:spPr>
              <a:xfrm>
                <a:off x="4701682" y="2721169"/>
                <a:ext cx="131518" cy="116860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56" name="Image 55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69256CAF-0726-41D5-8934-28C1F0E0BC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60901" b="21892"/>
              <a:stretch/>
            </p:blipFill>
            <p:spPr>
              <a:xfrm>
                <a:off x="5007454" y="3200515"/>
                <a:ext cx="1251724" cy="466815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7" name="Image 56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FCB2F888-AB2E-4464-AF6F-1EA9FAA14C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847" t="50917" r="82892" b="42080"/>
              <a:stretch/>
            </p:blipFill>
            <p:spPr>
              <a:xfrm>
                <a:off x="4745406" y="1366729"/>
                <a:ext cx="117271" cy="116521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2F964C77-FFDF-4108-8F73-9428AB7F17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446" t="50707" r="83324" b="42621"/>
              <a:stretch/>
            </p:blipFill>
            <p:spPr>
              <a:xfrm>
                <a:off x="5715751" y="1362954"/>
                <a:ext cx="121057" cy="122873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09FF587-7613-4351-B14F-75A217F34442}"/>
                </a:ext>
              </a:extLst>
            </p:cNvPr>
            <p:cNvSpPr/>
            <p:nvPr/>
          </p:nvSpPr>
          <p:spPr>
            <a:xfrm>
              <a:off x="6934573" y="1955448"/>
              <a:ext cx="17895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Adaptation du RIB par rapport à l’écran du téléphone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CD20D59-B671-45E4-A674-6ED4F914C8DF}"/>
                </a:ext>
              </a:extLst>
            </p:cNvPr>
            <p:cNvGrpSpPr/>
            <p:nvPr/>
          </p:nvGrpSpPr>
          <p:grpSpPr>
            <a:xfrm>
              <a:off x="162330" y="818422"/>
              <a:ext cx="3053498" cy="3344259"/>
              <a:chOff x="162330" y="818422"/>
              <a:chExt cx="3053498" cy="334425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7462129-9AD8-4319-9210-BC66DB582504}"/>
                  </a:ext>
                </a:extLst>
              </p:cNvPr>
              <p:cNvSpPr/>
              <p:nvPr/>
            </p:nvSpPr>
            <p:spPr>
              <a:xfrm>
                <a:off x="473061" y="818422"/>
                <a:ext cx="2397146" cy="3385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Amélioration de la lisibilité d’une opération </a:t>
                </a:r>
              </a:p>
            </p:txBody>
          </p:sp>
          <p:pic>
            <p:nvPicPr>
              <p:cNvPr id="52" name="Image 51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4420F5D6-3E39-4E8F-8F35-D8304AA76B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3061" y="1405320"/>
                <a:ext cx="1070342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8" name="Image 57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38106848-FD4C-46CC-A1BC-F0B47774C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00817" y="1405319"/>
                <a:ext cx="1069390" cy="23176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8B9F401-AA8B-48A1-8BE8-B7B5ECCA8BF1}"/>
                  </a:ext>
                </a:extLst>
              </p:cNvPr>
              <p:cNvSpPr/>
              <p:nvPr/>
            </p:nvSpPr>
            <p:spPr>
              <a:xfrm rot="20310355">
                <a:off x="306275" y="1395443"/>
                <a:ext cx="529645" cy="16625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>
                    <a:latin typeface="Arial" panose="020B0604020202020204" pitchFamily="34" charset="0"/>
                    <a:cs typeface="Arial" panose="020B0604020202020204" pitchFamily="34" charset="0"/>
                  </a:rPr>
                  <a:t>Avant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73E8E29-CB25-4CAA-A8F7-284ED5891B27}"/>
                  </a:ext>
                </a:extLst>
              </p:cNvPr>
              <p:cNvSpPr/>
              <p:nvPr/>
            </p:nvSpPr>
            <p:spPr>
              <a:xfrm rot="20310355">
                <a:off x="1655836" y="1403048"/>
                <a:ext cx="529645" cy="16625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>
                    <a:latin typeface="Arial" panose="020B0604020202020204" pitchFamily="34" charset="0"/>
                    <a:cs typeface="Arial" panose="020B0604020202020204" pitchFamily="34" charset="0"/>
                  </a:rPr>
                  <a:t>Après</a:t>
                </a:r>
              </a:p>
            </p:txBody>
          </p:sp>
          <p:pic>
            <p:nvPicPr>
              <p:cNvPr id="62" name="Image 61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D4F3D17C-3E3B-4A6A-80D4-B4FC3533A7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t="44682" b="47360"/>
              <a:stretch/>
            </p:blipFill>
            <p:spPr>
              <a:xfrm>
                <a:off x="358750" y="2429272"/>
                <a:ext cx="1298964" cy="223848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3" name="Image 6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3B6E494A-BCC1-456D-9516-99BA9FD630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53500" b="37252"/>
              <a:stretch/>
            </p:blipFill>
            <p:spPr>
              <a:xfrm>
                <a:off x="1701817" y="2647169"/>
                <a:ext cx="1252493" cy="251007"/>
              </a:xfrm>
              <a:prstGeom prst="roundRect">
                <a:avLst/>
              </a:prstGeom>
              <a:ln>
                <a:solidFill>
                  <a:srgbClr val="E31D1A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83DAA745-33C6-485B-9879-B64B02187DBF}"/>
                  </a:ext>
                </a:extLst>
              </p:cNvPr>
              <p:cNvSpPr txBox="1"/>
              <p:nvPr/>
            </p:nvSpPr>
            <p:spPr>
              <a:xfrm>
                <a:off x="457392" y="3808738"/>
                <a:ext cx="2758436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Les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informations d’une opération </a:t>
                </a: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sont affichées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sur plusieurs lignes </a:t>
                </a: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afin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d’améliorer la lisibilité. </a:t>
                </a:r>
              </a:p>
            </p:txBody>
          </p:sp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051174C3-ACD3-476E-A065-13A68FF037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321673" flipH="1" flipV="1">
                <a:off x="162330" y="3651960"/>
                <a:ext cx="438429" cy="438429"/>
              </a:xfrm>
              <a:prstGeom prst="rect">
                <a:avLst/>
              </a:prstGeom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99B78D5-C732-4BDC-9B9A-D8598760A3AB}"/>
                  </a:ext>
                </a:extLst>
              </p:cNvPr>
              <p:cNvSpPr/>
              <p:nvPr/>
            </p:nvSpPr>
            <p:spPr>
              <a:xfrm>
                <a:off x="782639" y="1970088"/>
                <a:ext cx="717550" cy="86002"/>
              </a:xfrm>
              <a:prstGeom prst="rect">
                <a:avLst/>
              </a:prstGeom>
              <a:solidFill>
                <a:srgbClr val="F6F6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81818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03D55DC-649C-41A7-9ED3-DFCE8F20708B}"/>
                  </a:ext>
                </a:extLst>
              </p:cNvPr>
              <p:cNvSpPr/>
              <p:nvPr/>
            </p:nvSpPr>
            <p:spPr>
              <a:xfrm>
                <a:off x="2118729" y="1970088"/>
                <a:ext cx="717550" cy="86002"/>
              </a:xfrm>
              <a:prstGeom prst="rect">
                <a:avLst/>
              </a:prstGeom>
              <a:solidFill>
                <a:srgbClr val="F6F6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81818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E519758-A0E7-421C-865F-F311A9A41936}"/>
                  </a:ext>
                </a:extLst>
              </p:cNvPr>
              <p:cNvSpPr/>
              <p:nvPr/>
            </p:nvSpPr>
            <p:spPr>
              <a:xfrm>
                <a:off x="615951" y="1635742"/>
                <a:ext cx="792972" cy="45719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81818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C9D0152-B268-4B83-9E9E-6E463697BAE9}"/>
                  </a:ext>
                </a:extLst>
              </p:cNvPr>
              <p:cNvSpPr/>
              <p:nvPr/>
            </p:nvSpPr>
            <p:spPr>
              <a:xfrm>
                <a:off x="1906106" y="1635742"/>
                <a:ext cx="825695" cy="61814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818181"/>
                  </a:solidFill>
                  <a:latin typeface="Ubuntu" panose="020B0504030602030204" pitchFamily="34" charset="0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2575D032-F34A-4A67-9FD0-0ADBC8610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7631" y="1625359"/>
                <a:ext cx="689612" cy="61814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4E43CDF1-D1F3-4BD2-93F2-C42F2C6B8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09740" y="1629648"/>
                <a:ext cx="689612" cy="61814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1158F29-0A12-44FF-BBF4-9A2399CE8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37853" y="2046995"/>
                <a:ext cx="343774" cy="116396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AB2C8C43-EA2B-4F97-9D58-03FA196901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1465" y="2045691"/>
                <a:ext cx="343774" cy="116396"/>
              </a:xfrm>
              <a:prstGeom prst="rect">
                <a:avLst/>
              </a:prstGeom>
            </p:spPr>
          </p:pic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2967716-CA6C-4639-A5E6-EBD881123EA4}"/>
                </a:ext>
              </a:extLst>
            </p:cNvPr>
            <p:cNvGrpSpPr/>
            <p:nvPr/>
          </p:nvGrpSpPr>
          <p:grpSpPr>
            <a:xfrm>
              <a:off x="4572000" y="2509342"/>
              <a:ext cx="3817304" cy="2636128"/>
              <a:chOff x="4572000" y="2509342"/>
              <a:chExt cx="3817304" cy="2636128"/>
            </a:xfrm>
          </p:grpSpPr>
          <p:pic>
            <p:nvPicPr>
              <p:cNvPr id="67" name="Image 66" descr="Une image contenant table&#10;&#10;Description générée automatiquement">
                <a:extLst>
                  <a:ext uri="{FF2B5EF4-FFF2-40B4-BE49-F238E27FC236}">
                    <a16:creationId xmlns:a16="http://schemas.microsoft.com/office/drawing/2014/main" id="{FDF56B4A-304C-4457-9DC7-C2A659D484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269342" y="2509342"/>
                <a:ext cx="1119962" cy="242724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9C9D431F-5082-4C4B-9506-B3631AAFB630}"/>
                  </a:ext>
                </a:extLst>
              </p:cNvPr>
              <p:cNvSpPr txBox="1"/>
              <p:nvPr/>
            </p:nvSpPr>
            <p:spPr>
              <a:xfrm>
                <a:off x="4572000" y="4529917"/>
                <a:ext cx="2927511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Pour une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meilleure lisibilité</a:t>
                </a: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les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éléments du RIB </a:t>
                </a: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s’affichent dorénavant sur </a:t>
                </a:r>
                <a:r>
                  <a:rPr lang="fr-FR" sz="850" b="1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plusieurs lignes </a:t>
                </a:r>
                <a:r>
                  <a:rPr lang="fr-FR" sz="850">
                    <a:solidFill>
                      <a:srgbClr val="76717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lorsque l’écran du téléphone n’est pas suffisamment large. </a:t>
                </a:r>
              </a:p>
              <a:p>
                <a:pPr>
                  <a:lnSpc>
                    <a:spcPct val="100000"/>
                  </a:lnSpc>
                </a:pPr>
                <a:endParaRPr lang="fr-FR" sz="850">
                  <a:solidFill>
                    <a:srgbClr val="76717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69C46FFD-64FA-45CD-A0FE-727CE3DE62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56386">
                <a:off x="6668584" y="4064987"/>
                <a:ext cx="577291" cy="577291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22CC061-8F79-4808-8B5B-BB0D53AE84A8}"/>
                  </a:ext>
                </a:extLst>
              </p:cNvPr>
              <p:cNvSpPr/>
              <p:nvPr/>
            </p:nvSpPr>
            <p:spPr>
              <a:xfrm>
                <a:off x="7520660" y="3000607"/>
                <a:ext cx="753036" cy="77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022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>
            <a:extLst>
              <a:ext uri="{FF2B5EF4-FFF2-40B4-BE49-F238E27FC236}">
                <a16:creationId xmlns:a16="http://schemas.microsoft.com/office/drawing/2014/main" id="{E12A5672-79B1-423D-B865-DDA82554D8F3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/>
              <a:t>9</a:t>
            </a:r>
            <a:endParaRPr lang="fr-FR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EC78F6B-C69F-4257-8876-0DB07FDAD4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B46C1421-D996-41C8-BB65-D489766BFC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82ED02-188B-4F52-B0C1-1C8764374584}"/>
              </a:ext>
            </a:extLst>
          </p:cNvPr>
          <p:cNvSpPr/>
          <p:nvPr/>
        </p:nvSpPr>
        <p:spPr>
          <a:xfrm>
            <a:off x="0" y="-254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E14845-38EC-4CC2-B06C-9D0C0026C5D2}"/>
              </a:ext>
            </a:extLst>
          </p:cNvPr>
          <p:cNvSpPr/>
          <p:nvPr/>
        </p:nvSpPr>
        <p:spPr>
          <a:xfrm>
            <a:off x="110359" y="32066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B8BED21-FBDB-4B9E-9507-AD9DF3C28A7D}"/>
              </a:ext>
            </a:extLst>
          </p:cNvPr>
          <p:cNvSpPr/>
          <p:nvPr/>
        </p:nvSpPr>
        <p:spPr>
          <a:xfrm>
            <a:off x="573177" y="209584"/>
            <a:ext cx="907810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>
                <a:solidFill>
                  <a:srgbClr val="E31D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NEW ? Découvrez les nouveaux supports disponibles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5D4990-1D2D-4D8F-9F94-EB75D453A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651" y="1107332"/>
            <a:ext cx="3254789" cy="1830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D3C5F5-8B31-4236-9549-D2ED81340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43" y="1111649"/>
            <a:ext cx="3254790" cy="1830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F84BE6A-65A6-49C0-94BE-9D0058C9ED95}"/>
              </a:ext>
            </a:extLst>
          </p:cNvPr>
          <p:cNvSpPr txBox="1"/>
          <p:nvPr/>
        </p:nvSpPr>
        <p:spPr>
          <a:xfrm>
            <a:off x="4662517" y="3267711"/>
            <a:ext cx="3873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      Lien YouTube</a:t>
            </a:r>
          </a:p>
          <a:p>
            <a:pPr algn="ctr"/>
            <a:r>
              <a:rPr lang="fr-FR">
                <a:solidFill>
                  <a:schemeClr val="bg1"/>
                </a:solidFill>
              </a:rPr>
              <a:t>  Lien SharePoint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EE2C127-4301-41DC-8978-7599D475734E}"/>
              </a:ext>
            </a:extLst>
          </p:cNvPr>
          <p:cNvGrpSpPr/>
          <p:nvPr/>
        </p:nvGrpSpPr>
        <p:grpSpPr>
          <a:xfrm>
            <a:off x="266448" y="3798177"/>
            <a:ext cx="3873058" cy="560793"/>
            <a:chOff x="-43945" y="3687809"/>
            <a:chExt cx="3873058" cy="56079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C46589B-7079-4B5D-BBB5-28E215621EBD}"/>
                </a:ext>
              </a:extLst>
            </p:cNvPr>
            <p:cNvSpPr/>
            <p:nvPr/>
          </p:nvSpPr>
          <p:spPr>
            <a:xfrm>
              <a:off x="1127050" y="3687809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292B083-992E-4DE8-BE81-ECCCAED25D99}"/>
                </a:ext>
              </a:extLst>
            </p:cNvPr>
            <p:cNvSpPr txBox="1"/>
            <p:nvPr/>
          </p:nvSpPr>
          <p:spPr>
            <a:xfrm>
              <a:off x="-43945" y="372538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                 </a:t>
              </a:r>
              <a:r>
                <a:rPr lang="fr-FR">
                  <a:solidFill>
                    <a:schemeClr val="bg1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>
                <a:solidFill>
                  <a:schemeClr val="bg1"/>
                </a:solidFill>
              </a:endParaRP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       </a:t>
              </a:r>
            </a:p>
          </p:txBody>
        </p:sp>
        <p:pic>
          <p:nvPicPr>
            <p:cNvPr id="37" name="Graphique 36" descr="Lien avec un remplissage uni">
              <a:extLst>
                <a:ext uri="{FF2B5EF4-FFF2-40B4-BE49-F238E27FC236}">
                  <a16:creationId xmlns:a16="http://schemas.microsoft.com/office/drawing/2014/main" id="{9A842071-8D5C-4495-8167-6D172680E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99996" y="3726145"/>
              <a:ext cx="287930" cy="287930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6E93E01-FE76-4AB1-8DF4-FB0B7297C22D}"/>
              </a:ext>
            </a:extLst>
          </p:cNvPr>
          <p:cNvGrpSpPr/>
          <p:nvPr/>
        </p:nvGrpSpPr>
        <p:grpSpPr>
          <a:xfrm>
            <a:off x="4743048" y="3289321"/>
            <a:ext cx="3873058" cy="552357"/>
            <a:chOff x="4441928" y="3186276"/>
            <a:chExt cx="3873058" cy="552357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1A94A789-E5D9-426E-88DF-8DEDC3FBB45A}"/>
                </a:ext>
              </a:extLst>
            </p:cNvPr>
            <p:cNvSpPr/>
            <p:nvPr/>
          </p:nvSpPr>
          <p:spPr>
            <a:xfrm>
              <a:off x="5400263" y="3186276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" name="Graphique 44" descr="Lien avec un remplissage uni">
              <a:extLst>
                <a:ext uri="{FF2B5EF4-FFF2-40B4-BE49-F238E27FC236}">
                  <a16:creationId xmlns:a16="http://schemas.microsoft.com/office/drawing/2014/main" id="{7B6C346A-B859-4181-B0BC-CD978A5C1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73208" y="3239895"/>
              <a:ext cx="287930" cy="287930"/>
            </a:xfrm>
            <a:prstGeom prst="rect">
              <a:avLst/>
            </a:prstGeom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52449821-A4FF-414E-A767-87D69A06EF83}"/>
                </a:ext>
              </a:extLst>
            </p:cNvPr>
            <p:cNvSpPr txBox="1"/>
            <p:nvPr/>
          </p:nvSpPr>
          <p:spPr>
            <a:xfrm>
              <a:off x="4441928" y="3215413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     </a:t>
              </a:r>
              <a:r>
                <a:rPr lang="fr-FR">
                  <a:solidFill>
                    <a:schemeClr val="bg1"/>
                  </a:solidFill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r>
                <a:rPr lang="fr-FR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       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BE22B9D-0129-450F-99B0-8BC5228CCDD3}"/>
              </a:ext>
            </a:extLst>
          </p:cNvPr>
          <p:cNvGrpSpPr/>
          <p:nvPr/>
        </p:nvGrpSpPr>
        <p:grpSpPr>
          <a:xfrm>
            <a:off x="4522371" y="3827110"/>
            <a:ext cx="3873058" cy="561556"/>
            <a:chOff x="4211978" y="3716742"/>
            <a:chExt cx="3873058" cy="561556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0D4A156-42E2-459E-AAE7-D3317A5FB4BD}"/>
                </a:ext>
              </a:extLst>
            </p:cNvPr>
            <p:cNvSpPr/>
            <p:nvPr/>
          </p:nvSpPr>
          <p:spPr>
            <a:xfrm>
              <a:off x="5400262" y="3716742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Graphique 43" descr="Lien avec un remplissage uni">
              <a:extLst>
                <a:ext uri="{FF2B5EF4-FFF2-40B4-BE49-F238E27FC236}">
                  <a16:creationId xmlns:a16="http://schemas.microsoft.com/office/drawing/2014/main" id="{D5414C41-1700-4A8E-878B-0C0E26034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73208" y="3755078"/>
              <a:ext cx="287930" cy="287930"/>
            </a:xfrm>
            <a:prstGeom prst="rect">
              <a:avLst/>
            </a:prstGeom>
          </p:spPr>
        </p:pic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28635069-7D2A-4DA0-9D6A-CBFD399F4DD7}"/>
                </a:ext>
              </a:extLst>
            </p:cNvPr>
            <p:cNvSpPr txBox="1"/>
            <p:nvPr/>
          </p:nvSpPr>
          <p:spPr>
            <a:xfrm>
              <a:off x="4211978" y="3755078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                 </a:t>
              </a:r>
              <a:r>
                <a:rPr lang="fr-FR">
                  <a:solidFill>
                    <a:schemeClr val="bg1"/>
                  </a:solidFill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>
                <a:solidFill>
                  <a:schemeClr val="bg1"/>
                </a:solidFill>
              </a:endParaRP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   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23FB439-C44D-4947-A876-C5BACAE2F25E}"/>
              </a:ext>
            </a:extLst>
          </p:cNvPr>
          <p:cNvGrpSpPr/>
          <p:nvPr/>
        </p:nvGrpSpPr>
        <p:grpSpPr>
          <a:xfrm>
            <a:off x="490174" y="3267711"/>
            <a:ext cx="3873058" cy="559399"/>
            <a:chOff x="179781" y="3157343"/>
            <a:chExt cx="3873058" cy="55939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C6887E-064C-4766-80AF-22233666C014}"/>
                </a:ext>
              </a:extLst>
            </p:cNvPr>
            <p:cNvSpPr/>
            <p:nvPr/>
          </p:nvSpPr>
          <p:spPr>
            <a:xfrm>
              <a:off x="1127051" y="3157343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Graphique 37" descr="Lien avec un remplissage uni">
              <a:extLst>
                <a:ext uri="{FF2B5EF4-FFF2-40B4-BE49-F238E27FC236}">
                  <a16:creationId xmlns:a16="http://schemas.microsoft.com/office/drawing/2014/main" id="{9EE9E3D3-0B06-4DF1-89D1-C7DD23822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99996" y="3210962"/>
              <a:ext cx="287930" cy="287930"/>
            </a:xfrm>
            <a:prstGeom prst="rect">
              <a:avLst/>
            </a:prstGeom>
          </p:spPr>
        </p:pic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26B0C574-B8DE-49FF-9A31-7974674EBC70}"/>
                </a:ext>
              </a:extLst>
            </p:cNvPr>
            <p:cNvSpPr txBox="1"/>
            <p:nvPr/>
          </p:nvSpPr>
          <p:spPr>
            <a:xfrm>
              <a:off x="179781" y="319352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     </a:t>
              </a:r>
              <a:r>
                <a:rPr lang="fr-FR">
                  <a:solidFill>
                    <a:schemeClr val="bg1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r>
                <a:rPr lang="fr-FR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        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BE46DC9A-ADD4-49F9-B536-1AFEF35FE782}"/>
              </a:ext>
            </a:extLst>
          </p:cNvPr>
          <p:cNvSpPr/>
          <p:nvPr/>
        </p:nvSpPr>
        <p:spPr>
          <a:xfrm>
            <a:off x="2894448" y="1087487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solidFill>
                  <a:srgbClr val="3C45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27/07/2022</a:t>
            </a:r>
            <a:endParaRPr lang="fr-FR" sz="1200" b="1">
              <a:solidFill>
                <a:srgbClr val="3C45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C62A78B-D0BA-4616-9C71-A29BA81B973D}"/>
              </a:ext>
            </a:extLst>
          </p:cNvPr>
          <p:cNvSpPr/>
          <p:nvPr/>
        </p:nvSpPr>
        <p:spPr>
          <a:xfrm>
            <a:off x="7106634" y="1080694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solidFill>
                  <a:srgbClr val="3C45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01/09/2022</a:t>
            </a:r>
          </a:p>
        </p:txBody>
      </p:sp>
    </p:spTree>
    <p:extLst>
      <p:ext uri="{BB962C8B-B14F-4D97-AF65-F5344CB8AC3E}">
        <p14:creationId xmlns:p14="http://schemas.microsoft.com/office/powerpoint/2010/main" val="49125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448CCE-F2B3-4C12-A990-BEE2A98120BE}"/>
              </a:ext>
            </a:extLst>
          </p:cNvPr>
          <p:cNvSpPr txBox="1"/>
          <p:nvPr/>
        </p:nvSpPr>
        <p:spPr>
          <a:xfrm>
            <a:off x="110358" y="1969215"/>
            <a:ext cx="9033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ANNEXES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FA36D-36E1-4BC8-90FC-9AE03A4135FA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AE4363-B4AC-4121-801A-87A5226A8200}"/>
              </a:ext>
            </a:extLst>
          </p:cNvPr>
          <p:cNvSpPr txBox="1"/>
          <p:nvPr/>
        </p:nvSpPr>
        <p:spPr>
          <a:xfrm>
            <a:off x="8321063" y="4815031"/>
            <a:ext cx="571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7651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FEE8D59-6484-4508-B3C7-B301F43A69A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B985F97D-A6F5-4A45-A33D-213B07203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081" y="1144342"/>
              <a:ext cx="1042912" cy="214376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6C5917E9-61DB-46B9-ABE0-08067F748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0252" y="2633799"/>
              <a:ext cx="1109114" cy="214376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90809085-BBBF-4F4A-BCA9-3245D1A47699}"/>
                </a:ext>
              </a:extLst>
            </p:cNvPr>
            <p:cNvPicPr/>
            <p:nvPr/>
          </p:nvPicPr>
          <p:blipFill rotWithShape="1">
            <a:blip r:embed="rId4"/>
            <a:srcRect l="8733" t="11132" r="10181" b="11773"/>
            <a:stretch/>
          </p:blipFill>
          <p:spPr>
            <a:xfrm>
              <a:off x="5187228" y="1136407"/>
              <a:ext cx="1071702" cy="21486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0606E885-E2D7-4C30-8850-D529D346E21A}"/>
                </a:ext>
              </a:extLst>
            </p:cNvPr>
            <p:cNvGrpSpPr/>
            <p:nvPr/>
          </p:nvGrpSpPr>
          <p:grpSpPr>
            <a:xfrm>
              <a:off x="3601009" y="2553944"/>
              <a:ext cx="1069368" cy="2005369"/>
              <a:chOff x="4128590" y="386890"/>
              <a:chExt cx="1309890" cy="2456415"/>
            </a:xfrm>
          </p:grpSpPr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CCDEE3FF-DB31-43C7-AE58-29B558230C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47" r="2542" b="10401"/>
              <a:stretch/>
            </p:blipFill>
            <p:spPr>
              <a:xfrm>
                <a:off x="4128590" y="386890"/>
                <a:ext cx="1309889" cy="21357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975A9339-0263-43F4-BFBC-6F595E33AB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504"/>
              <a:stretch/>
            </p:blipFill>
            <p:spPr>
              <a:xfrm>
                <a:off x="4128591" y="2522669"/>
                <a:ext cx="1309889" cy="320636"/>
              </a:xfrm>
              <a:prstGeom prst="rect">
                <a:avLst/>
              </a:prstGeom>
            </p:spPr>
          </p:pic>
        </p:grpSp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B8ECFCD-FC47-4B61-94E9-6E4129A5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134" y="1142377"/>
              <a:ext cx="1062604" cy="229974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DFDD212-1221-4238-B771-94920D07816E}"/>
                </a:ext>
              </a:extLst>
            </p:cNvPr>
            <p:cNvSpPr txBox="1"/>
            <p:nvPr/>
          </p:nvSpPr>
          <p:spPr>
            <a:xfrm>
              <a:off x="7516651" y="917163"/>
              <a:ext cx="1697680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 majeurs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auxquels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sont rattachés des clients mineurs</a:t>
              </a:r>
              <a:r>
                <a:rPr lang="fr-FR" sz="700" b="1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Pas de possibilité de fermer l’interstitiel</a:t>
              </a:r>
              <a:endParaRPr lang="fr-FR" sz="70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D182608-9420-4D96-8A7B-8AF1F1F2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22367" flipH="1">
              <a:off x="1400272" y="1416246"/>
              <a:ext cx="692719" cy="6927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A856F1E-0C83-4764-9100-B0B1469D92BA}"/>
                </a:ext>
              </a:extLst>
            </p:cNvPr>
            <p:cNvSpPr/>
            <p:nvPr/>
          </p:nvSpPr>
          <p:spPr>
            <a:xfrm>
              <a:off x="3605245" y="2135049"/>
              <a:ext cx="1065131" cy="31687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Cookies Consent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F35176-A800-4BDF-AB33-B4AFCD6399B2}"/>
                </a:ext>
              </a:extLst>
            </p:cNvPr>
            <p:cNvSpPr/>
            <p:nvPr/>
          </p:nvSpPr>
          <p:spPr>
            <a:xfrm>
              <a:off x="306175" y="687539"/>
              <a:ext cx="1054819" cy="347016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Incitation à activer Sécur’Pass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C8F05E-9CD8-4C6E-9F2A-F2C739BDB43B}"/>
                </a:ext>
              </a:extLst>
            </p:cNvPr>
            <p:cNvSpPr txBox="1"/>
            <p:nvPr/>
          </p:nvSpPr>
          <p:spPr>
            <a:xfrm>
              <a:off x="1592821" y="1975065"/>
              <a:ext cx="2000303" cy="136505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qui n’ont pas encore activé Sécur’Pass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qui sont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éligibles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(disposant d’un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numéro de téléphone sécurisé renseigné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d’une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carte bancaire active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1D754DB-C921-45B7-A113-C8DC009A7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34172" flipH="1">
              <a:off x="2919670" y="4051125"/>
              <a:ext cx="657117" cy="65711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05BACE-3D29-4541-814A-2FDE5B54D39F}"/>
                </a:ext>
              </a:extLst>
            </p:cNvPr>
            <p:cNvSpPr txBox="1"/>
            <p:nvPr/>
          </p:nvSpPr>
          <p:spPr>
            <a:xfrm>
              <a:off x="495094" y="3705751"/>
              <a:ext cx="2772476" cy="8803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Demande d’autorisation faite au client pour déposer des traceurs (cookies**) afin de recueillir des informations sur son usage de l’application. Il s’agit d’un interstitiel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imposé par la CNIL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endParaRPr lang="fr-FR" sz="700" b="1">
                <a:solidFill>
                  <a:srgbClr val="D8002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Tous les clients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pic>
          <p:nvPicPr>
            <p:cNvPr id="30" name="Graphique 29" descr="Avertissement">
              <a:extLst>
                <a:ext uri="{FF2B5EF4-FFF2-40B4-BE49-F238E27FC236}">
                  <a16:creationId xmlns:a16="http://schemas.microsoft.com/office/drawing/2014/main" id="{36D50150-59F7-4AA0-8AED-62420879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09484" y="3001087"/>
              <a:ext cx="121757" cy="121757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134040-DF1F-4D31-BC59-E82DE8B7DE64}"/>
                </a:ext>
              </a:extLst>
            </p:cNvPr>
            <p:cNvSpPr/>
            <p:nvPr/>
          </p:nvSpPr>
          <p:spPr>
            <a:xfrm>
              <a:off x="5178462" y="690252"/>
              <a:ext cx="2224620" cy="347017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Confirmation du pays de résidence fiscale 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D2D3CB3-2FE3-4B12-8C11-C844EBCBF1E6}"/>
                </a:ext>
              </a:extLst>
            </p:cNvPr>
            <p:cNvSpPr txBox="1"/>
            <p:nvPr/>
          </p:nvSpPr>
          <p:spPr>
            <a:xfrm>
              <a:off x="2748941" y="651767"/>
              <a:ext cx="2418723" cy="10418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majeurs présumés résidents fiscaux français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 n’ont pas confirmé leur pays de résidence fiscale via l’EAI***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 de possibilité de fermer l’interstitiel</a:t>
              </a:r>
              <a:endParaRPr lang="fr-FR" sz="70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5532F7E-8701-48DA-9DD1-25C5D3F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04425" flipH="1">
              <a:off x="4476481" y="1051583"/>
              <a:ext cx="687926" cy="687926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0A1284-EEAC-4696-816D-8CA539C88371}"/>
                </a:ext>
              </a:extLst>
            </p:cNvPr>
            <p:cNvSpPr/>
            <p:nvPr/>
          </p:nvSpPr>
          <p:spPr>
            <a:xfrm>
              <a:off x="7830252" y="2231040"/>
              <a:ext cx="1074930" cy="305755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Transmission de l’avis d’imposition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842D8FD-976C-456D-8DE8-5DC9325CF67B}"/>
                </a:ext>
              </a:extLst>
            </p:cNvPr>
            <p:cNvSpPr txBox="1"/>
            <p:nvPr/>
          </p:nvSpPr>
          <p:spPr>
            <a:xfrm>
              <a:off x="5577255" y="3899626"/>
              <a:ext cx="2276049" cy="88030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clients âgés de plus de 25 ans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lesquels l’information est manquante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</a:t>
              </a:r>
              <a:r>
                <a:rPr lang="fr-FR" sz="700" b="1">
                  <a:solidFill>
                    <a:srgbClr val="3AA2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</a:t>
              </a:r>
              <a: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fr-FR" sz="700" kern="120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tant que le client n’aura pas transmis son avis d’imposition) </a:t>
              </a:r>
              <a:br>
                <a:rPr lang="fr-FR" sz="7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fr-FR" sz="7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2910A97-4BEE-466C-875C-011D6EB1F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672738" flipH="1" flipV="1">
              <a:off x="7088026" y="3376019"/>
              <a:ext cx="680064" cy="680064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666BBD8-554D-4921-AAE4-85326F09A578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11</a:t>
              </a:r>
              <a:endParaRPr lang="fr-FR"/>
            </a:p>
          </p:txBody>
        </p:sp>
        <p:pic>
          <p:nvPicPr>
            <p:cNvPr id="42" name="Graphique 41" descr="Avertissement">
              <a:extLst>
                <a:ext uri="{FF2B5EF4-FFF2-40B4-BE49-F238E27FC236}">
                  <a16:creationId xmlns:a16="http://schemas.microsoft.com/office/drawing/2014/main" id="{8FBA8A7E-5584-4E25-B7BD-14B0E7500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678629" y="1359266"/>
              <a:ext cx="121757" cy="121757"/>
            </a:xfrm>
            <a:prstGeom prst="rect">
              <a:avLst/>
            </a:prstGeom>
          </p:spPr>
        </p:pic>
        <p:pic>
          <p:nvPicPr>
            <p:cNvPr id="48" name="Graphique 47" descr="Avertissement">
              <a:extLst>
                <a:ext uri="{FF2B5EF4-FFF2-40B4-BE49-F238E27FC236}">
                  <a16:creationId xmlns:a16="http://schemas.microsoft.com/office/drawing/2014/main" id="{ABE33868-6336-4F09-8FE5-D47D571A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25353" y="1607358"/>
              <a:ext cx="121757" cy="1217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17720AA-4BB0-4797-8B86-B3C5EE545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06701" y="1819202"/>
              <a:ext cx="687926" cy="687926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AF51252-0202-4677-8D1E-753396E6E92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8CAF045-16C1-4874-8A87-C89F4FD4541E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4BB6972-74B8-4023-9A8C-90646068180C}"/>
                </a:ext>
              </a:extLst>
            </p:cNvPr>
            <p:cNvSpPr txBox="1"/>
            <p:nvPr/>
          </p:nvSpPr>
          <p:spPr>
            <a:xfrm>
              <a:off x="110358" y="4668215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*Interstitiel :</a:t>
              </a:r>
              <a:r>
                <a:rPr lang="fr-FR" sz="800" i="1">
                  <a:solidFill>
                    <a:srgbClr val="1A2A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5535589-D3EC-4E92-8CA3-2BEA5036B4E2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interstitiels* réglementaires présentés au mois de septembre (1/4)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09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EB9E7682-8F60-4A8D-9950-34CEF66F0DA8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9DD21C3-F1A3-4053-8543-29DCAF8818E1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ECD57D42-EA4A-45E3-84D3-C9A2DB642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928" y="1706139"/>
                <a:ext cx="1304770" cy="253939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C61AA504-DBCF-49C9-A5E1-144C4C25F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6181" y="1706140"/>
                <a:ext cx="1291416" cy="245595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septembre (2/4)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1049272"/>
                <a:ext cx="1504040" cy="44856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 adresse e-mail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994740" y="2644908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179581" y="3581700"/>
                <a:ext cx="3212151" cy="75629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n’ayant pas déjà renseigné une adresse e-mail privée / professionnelle.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à 5 fois par mois.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7003223" y="1022212"/>
                <a:ext cx="1716584" cy="466381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renseigner leur  adresse e-mail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2980643" cy="1310295"/>
                <a:chOff x="2106292" y="1382374"/>
                <a:chExt cx="2980643" cy="1310295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2980643" cy="131029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l’adresse e-mail privée n’a pas été mis à jour depuis 1 an ou plus.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B9DCB35-2480-45A6-A339-103925528A08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/>
                  <a:t>12</a:t>
                </a:r>
                <a:endParaRPr lang="fr-FR"/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20FB5AB-7BED-4372-834C-44A283678C3D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00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3149767A-402B-40F1-A84C-5931D56E7306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8E3ADD0-B978-4F84-AC8C-7305DB27C8AD}"/>
                </a:ext>
              </a:extLst>
            </p:cNvPr>
            <p:cNvGrpSpPr/>
            <p:nvPr/>
          </p:nvGrpSpPr>
          <p:grpSpPr>
            <a:xfrm>
              <a:off x="0" y="-4739"/>
              <a:ext cx="9651278" cy="5148239"/>
              <a:chOff x="0" y="-4739"/>
              <a:chExt cx="9651278" cy="5148239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9EA5A79-AFBF-4865-9A30-FD4CA0BA4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9697" y="1737469"/>
                <a:ext cx="1483635" cy="263414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3FAAED1C-3FD7-456B-BE74-B5E01099E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390" y="1706526"/>
                <a:ext cx="1302016" cy="253939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5AD48-5644-46A6-AFD0-C58B1C2FDF60}"/>
                  </a:ext>
                </a:extLst>
              </p:cNvPr>
              <p:cNvSpPr/>
              <p:nvPr/>
            </p:nvSpPr>
            <p:spPr>
              <a:xfrm>
                <a:off x="0" y="-4739"/>
                <a:ext cx="110358" cy="5148239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E117673-0611-469E-8724-DAAD92631F2A}"/>
                  </a:ext>
                </a:extLst>
              </p:cNvPr>
              <p:cNvSpPr/>
              <p:nvPr/>
            </p:nvSpPr>
            <p:spPr>
              <a:xfrm>
                <a:off x="11035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C7E049F-A6F5-4A0B-9364-9BA99C825CE0}"/>
                  </a:ext>
                </a:extLst>
              </p:cNvPr>
              <p:cNvSpPr/>
              <p:nvPr/>
            </p:nvSpPr>
            <p:spPr>
              <a:xfrm>
                <a:off x="573177" y="201900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interstitiels* réglementaires présentés au mois de septembre (3/4) 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0AA083-731F-49DD-A95F-14F60A2EAF55}"/>
                  </a:ext>
                </a:extLst>
              </p:cNvPr>
              <p:cNvSpPr/>
              <p:nvPr/>
            </p:nvSpPr>
            <p:spPr>
              <a:xfrm>
                <a:off x="441735" y="897582"/>
                <a:ext cx="1504040" cy="600259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Messages invitant les clients à confirmer leur numéro de téléphone mobile sécurisé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A9C25A6-90F8-4AE3-B23E-36DF3DAE6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8401" flipH="1" flipV="1">
                <a:off x="1932117" y="2176325"/>
                <a:ext cx="1217621" cy="1217621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05EA9DF-1330-4C29-9368-6BDD0D56C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11200"/>
                        </a14:imgEffect>
                        <a14:imgEffect>
                          <a14:saturation sat="27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264426" flipH="1" flipV="1">
                <a:off x="5881355" y="2071777"/>
                <a:ext cx="1217621" cy="1217621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B76FFB3-7962-4FB7-A767-C95D4B087B83}"/>
                  </a:ext>
                </a:extLst>
              </p:cNvPr>
              <p:cNvSpPr txBox="1"/>
              <p:nvPr/>
            </p:nvSpPr>
            <p:spPr>
              <a:xfrm>
                <a:off x="4092770" y="3086968"/>
                <a:ext cx="3061272" cy="154112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Les clients dont certaines informations relevant du dossier réglementaire sont anciennes : adresse, revenus, CSP.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>
                    <a:solidFill>
                      <a:srgbClr val="D8002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À chaque connexion, après authentification à l’espace client.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endParaRPr lang="fr-FR" sz="3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i="1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000" b="1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Pas de possibilité de fermer l’interstitiel</a:t>
                </a:r>
                <a:endPara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C04E67-C1AD-4554-8CC6-5080AC6CEF1F}"/>
                  </a:ext>
                </a:extLst>
              </p:cNvPr>
              <p:cNvSpPr/>
              <p:nvPr/>
            </p:nvSpPr>
            <p:spPr>
              <a:xfrm>
                <a:off x="6847730" y="806444"/>
                <a:ext cx="2027567" cy="683090"/>
              </a:xfrm>
              <a:prstGeom prst="rect">
                <a:avLst/>
              </a:prstGeom>
              <a:noFill/>
              <a:ln w="3175">
                <a:solidFill>
                  <a:srgbClr val="E31D1A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Revue de connaissance client : Messages invitant les clients à mettre à jour des informations personnelles : revenus, CSP, etc.</a:t>
                </a: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ECC8B444-9036-43BE-AB21-81962F8A5B95}"/>
                  </a:ext>
                </a:extLst>
              </p:cNvPr>
              <p:cNvGrpSpPr/>
              <p:nvPr/>
            </p:nvGrpSpPr>
            <p:grpSpPr>
              <a:xfrm>
                <a:off x="2204431" y="1060923"/>
                <a:ext cx="3660720" cy="1287212"/>
                <a:chOff x="2106292" y="1382374"/>
                <a:chExt cx="3660720" cy="1287212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F770336-39C7-4C9C-A54E-6C25C459F7BE}"/>
                    </a:ext>
                  </a:extLst>
                </p:cNvPr>
                <p:cNvSpPr txBox="1"/>
                <p:nvPr/>
              </p:nvSpPr>
              <p:spPr>
                <a:xfrm>
                  <a:off x="2106292" y="1382374"/>
                  <a:ext cx="3660720" cy="128721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Pour qui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Les clients dont le numéro de téléphone mobile sécurisé n’a pas été mis à jour depuis 1 an ou plus.</a:t>
                  </a: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b="1">
                      <a:solidFill>
                        <a:srgbClr val="D8002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Fréquence ? </a:t>
                  </a:r>
                  <a:r>
                    <a:rPr lang="fr-FR" sz="100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À chaque connexion, après authentification à l’espace client.</a:t>
                  </a:r>
                </a:p>
                <a:p>
                  <a:pPr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endParaRPr lang="fr-FR" sz="30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 defTabSz="859445">
                    <a:lnSpc>
                      <a:spcPct val="150000"/>
                    </a:lnSpc>
                    <a:buClr>
                      <a:srgbClr val="B34A8C"/>
                    </a:buClr>
                    <a:defRPr/>
                  </a:pPr>
                  <a:r>
                    <a:rPr lang="fr-FR" sz="1000" i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</a:t>
                  </a:r>
                  <a:r>
                    <a:rPr lang="fr-FR" sz="1000" b="1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Pas de possibilité de fermer l’interstitiel</a:t>
                  </a:r>
                </a:p>
              </p:txBody>
            </p:sp>
            <p:pic>
              <p:nvPicPr>
                <p:cNvPr id="17" name="Graphique 16" descr="Avertissement">
                  <a:extLst>
                    <a:ext uri="{FF2B5EF4-FFF2-40B4-BE49-F238E27FC236}">
                      <a16:creationId xmlns:a16="http://schemas.microsoft.com/office/drawing/2014/main" id="{02276B46-746E-4C89-88DC-A1BC8627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351" y="2407941"/>
                  <a:ext cx="244437" cy="244437"/>
                </a:xfrm>
                <a:prstGeom prst="rect">
                  <a:avLst/>
                </a:prstGeom>
              </p:spPr>
            </p:pic>
          </p:grpSp>
          <p:pic>
            <p:nvPicPr>
              <p:cNvPr id="32" name="Graphique 31" descr="Avertissement">
                <a:extLst>
                  <a:ext uri="{FF2B5EF4-FFF2-40B4-BE49-F238E27FC236}">
                    <a16:creationId xmlns:a16="http://schemas.microsoft.com/office/drawing/2014/main" id="{1D23AB59-158B-4F97-A10B-336E73FC9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912572" y="4337646"/>
                <a:ext cx="244437" cy="244437"/>
              </a:xfrm>
              <a:prstGeom prst="rect">
                <a:avLst/>
              </a:prstGeom>
            </p:spPr>
          </p:pic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76C32B0-4367-489D-83F0-F80F008174EC}"/>
                  </a:ext>
                </a:extLst>
              </p:cNvPr>
              <p:cNvSpPr txBox="1"/>
              <p:nvPr/>
            </p:nvSpPr>
            <p:spPr>
              <a:xfrm>
                <a:off x="8321063" y="4815031"/>
                <a:ext cx="571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200"/>
                  <a:t>13</a:t>
                </a:r>
                <a:endParaRPr lang="fr-FR"/>
              </a:p>
            </p:txBody>
          </p:sp>
        </p:grp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9BB1F4E-8E14-4728-AC51-6320931278E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950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23EBE10-E0ED-4C56-9DC5-4DEA38117920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0193AE-2139-4C1C-AFB0-304092451589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autres interstitiels* présentés au mois de septembre (4/4) 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73C65F-AD65-40D1-A93B-7A411E0C597D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A3B817F-F43C-4941-BB02-C0FE7F11271C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301C1B7-CCEB-427B-B12D-36FD9082AB1B}"/>
                </a:ext>
              </a:extLst>
            </p:cNvPr>
            <p:cNvSpPr txBox="1"/>
            <p:nvPr/>
          </p:nvSpPr>
          <p:spPr>
            <a:xfrm>
              <a:off x="4547692" y="2552288"/>
              <a:ext cx="3602437" cy="5254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nouveaux clients.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>
                  <a:solidFill>
                    <a:srgbClr val="D800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 fois à la première connexion.</a:t>
              </a:r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86B40642-641D-4FD1-956C-53743D752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3564440" y="1593648"/>
              <a:ext cx="1217621" cy="121762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1AB736-6D5F-48D7-A6A7-8D287F25CD5F}"/>
                </a:ext>
              </a:extLst>
            </p:cNvPr>
            <p:cNvSpPr/>
            <p:nvPr/>
          </p:nvSpPr>
          <p:spPr>
            <a:xfrm>
              <a:off x="695741" y="812236"/>
              <a:ext cx="2878355" cy="365902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Présentation des fonctionnalités </a:t>
              </a:r>
              <a:b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900" b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l’appli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E2554B7-6E00-4E42-8E6B-40DE7AE8D99D}"/>
                </a:ext>
              </a:extLst>
            </p:cNvPr>
            <p:cNvSpPr txBox="1"/>
            <p:nvPr/>
          </p:nvSpPr>
          <p:spPr>
            <a:xfrm>
              <a:off x="8321063" y="4815031"/>
              <a:ext cx="571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200"/>
                <a:t>14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849F42B-11EB-4B52-854C-17804771C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6589" y="1375868"/>
              <a:ext cx="1357507" cy="2939453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197D6B4-BD8F-4776-AC17-67E0CBE6F5BA}"/>
                </a:ext>
              </a:extLst>
            </p:cNvPr>
            <p:cNvGrpSpPr/>
            <p:nvPr/>
          </p:nvGrpSpPr>
          <p:grpSpPr>
            <a:xfrm>
              <a:off x="695741" y="1377332"/>
              <a:ext cx="1386909" cy="2937989"/>
              <a:chOff x="5792416" y="1540171"/>
              <a:chExt cx="1386909" cy="2937989"/>
            </a:xfrm>
          </p:grpSpPr>
          <p:pic>
            <p:nvPicPr>
              <p:cNvPr id="11" name="Image 1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4878CEFB-C2D9-41EB-B862-B06693868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2416" y="1540171"/>
                <a:ext cx="1386909" cy="24668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Image 2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500B1DE-8C76-40C9-8774-708F8BEDC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86327"/>
              <a:stretch/>
            </p:blipFill>
            <p:spPr>
              <a:xfrm>
                <a:off x="5792416" y="4140862"/>
                <a:ext cx="1386909" cy="33729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4" name="Image 2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7DE1824-91EF-47CA-914F-B60E2FF53D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73929" b="20322"/>
              <a:stretch/>
            </p:blipFill>
            <p:spPr>
              <a:xfrm>
                <a:off x="5792416" y="3498825"/>
                <a:ext cx="1386909" cy="643869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3BE31A-673D-4C03-A259-9BDE8E61A40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>
                  <a:solidFill>
                    <a:srgbClr val="E31D1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933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402299-0b80-4c0c-b97f-361967efc3fb" xsi:nil="true"/>
    <lcf76f155ced4ddcb4097134ff3c332f xmlns="34211a62-4df9-42d0-9e31-ca5f364c2fa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D968A4F555554083B5001399540170" ma:contentTypeVersion="14" ma:contentTypeDescription="Crée un document." ma:contentTypeScope="" ma:versionID="a3d8a00ef66b03729d220edaf68b00dd">
  <xsd:schema xmlns:xsd="http://www.w3.org/2001/XMLSchema" xmlns:xs="http://www.w3.org/2001/XMLSchema" xmlns:p="http://schemas.microsoft.com/office/2006/metadata/properties" xmlns:ns2="34211a62-4df9-42d0-9e31-ca5f364c2fae" xmlns:ns3="0f402299-0b80-4c0c-b97f-361967efc3fb" targetNamespace="http://schemas.microsoft.com/office/2006/metadata/properties" ma:root="true" ma:fieldsID="856d0beeaaefd4d85720bf7fa5fd4342" ns2:_="" ns3:_="">
    <xsd:import namespace="34211a62-4df9-42d0-9e31-ca5f364c2fae"/>
    <xsd:import namespace="0f402299-0b80-4c0c-b97f-361967efc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11a62-4df9-42d0-9e31-ca5f364c2f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02299-0b80-4c0c-b97f-361967efc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f5f3a48-1085-4f27-b79c-de3c88402c1a}" ma:internalName="TaxCatchAll" ma:showField="CatchAllData" ma:web="0f402299-0b80-4c0c-b97f-361967efc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9fd99b6a-94ea-47d3-a672-9406b9262ae0"/>
    <ds:schemaRef ds:uri="f153af08-f1fc-4885-ae8e-76f45227442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f402299-0b80-4c0c-b97f-361967efc3fb"/>
    <ds:schemaRef ds:uri="34211a62-4df9-42d0-9e31-ca5f364c2fae"/>
  </ds:schemaRefs>
</ds:datastoreItem>
</file>

<file path=customXml/itemProps3.xml><?xml version="1.0" encoding="utf-8"?>
<ds:datastoreItem xmlns:ds="http://schemas.openxmlformats.org/officeDocument/2006/customXml" ds:itemID="{2054D0DA-2630-40C9-9847-568F042D02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11a62-4df9-42d0-9e31-ca5f364c2fae"/>
    <ds:schemaRef ds:uri="0f402299-0b80-4c0c-b97f-361967efc3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1541</Words>
  <Application>Microsoft Office PowerPoint</Application>
  <PresentationFormat>Affichage à l'écran (16:9)</PresentationFormat>
  <Paragraphs>203</Paragraphs>
  <Slides>14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5" baseType="lpstr">
      <vt:lpstr>Cabin Condensed</vt:lpstr>
      <vt:lpstr>Montserrat SemiBold</vt:lpstr>
      <vt:lpstr>Montserrat ExtraBold</vt:lpstr>
      <vt:lpstr>Montserrat</vt:lpstr>
      <vt:lpstr>Wingdings</vt:lpstr>
      <vt:lpstr>Ubuntu</vt:lpstr>
      <vt:lpstr>Calibri Light</vt:lpstr>
      <vt:lpstr>Arial</vt:lpstr>
      <vt:lpstr>Calibri</vt:lpstr>
      <vt:lpstr>Office Theme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Charles Antoine PAVY</dc:creator>
  <cp:keywords>DPN;Mobile;Natif</cp:keywords>
  <cp:lastModifiedBy>MICHEL Solene [CEGEE]</cp:lastModifiedBy>
  <cp:revision>2</cp:revision>
  <cp:lastPrinted>2017-11-27T10:18:19Z</cp:lastPrinted>
  <dcterms:created xsi:type="dcterms:W3CDTF">2019-12-13T13:40:32Z</dcterms:created>
  <dcterms:modified xsi:type="dcterms:W3CDTF">2022-09-16T08:58:18Z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0x0101000BF6DAFF3A6ACF4DB72F2745D20DB8B2</vt:lpwstr>
  </property>
</Properties>
</file>