
<file path=[Content_Types].xml><?xml version="1.0" encoding="utf-8"?>
<Types xmlns="http://schemas.openxmlformats.org/package/2006/content-types">
  <Default Extension="B0CA68D0" ContentType="image/png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916" r:id="rId5"/>
    <p:sldMasterId id="2147483798" r:id="rId6"/>
  </p:sldMasterIdLst>
  <p:notesMasterIdLst>
    <p:notesMasterId r:id="rId32"/>
  </p:notesMasterIdLst>
  <p:handoutMasterIdLst>
    <p:handoutMasterId r:id="rId33"/>
  </p:handoutMasterIdLst>
  <p:sldIdLst>
    <p:sldId id="5355" r:id="rId7"/>
    <p:sldId id="5360" r:id="rId8"/>
    <p:sldId id="869" r:id="rId9"/>
    <p:sldId id="898" r:id="rId10"/>
    <p:sldId id="5358" r:id="rId11"/>
    <p:sldId id="5361" r:id="rId12"/>
    <p:sldId id="5362" r:id="rId13"/>
    <p:sldId id="888" r:id="rId14"/>
    <p:sldId id="9759" r:id="rId15"/>
    <p:sldId id="9763" r:id="rId16"/>
    <p:sldId id="9765" r:id="rId17"/>
    <p:sldId id="9766" r:id="rId18"/>
    <p:sldId id="9767" r:id="rId19"/>
    <p:sldId id="9769" r:id="rId20"/>
    <p:sldId id="9764" r:id="rId21"/>
    <p:sldId id="9756" r:id="rId22"/>
    <p:sldId id="9749" r:id="rId23"/>
    <p:sldId id="891" r:id="rId24"/>
    <p:sldId id="729" r:id="rId25"/>
    <p:sldId id="784" r:id="rId26"/>
    <p:sldId id="816" r:id="rId27"/>
    <p:sldId id="843" r:id="rId28"/>
    <p:sldId id="765" r:id="rId29"/>
    <p:sldId id="9744" r:id="rId30"/>
    <p:sldId id="9762" r:id="rId31"/>
  </p:sldIdLst>
  <p:sldSz cx="9144000" cy="5143500" type="screen16x9"/>
  <p:notesSz cx="6797675" cy="987425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Montserrat" pitchFamily="2" charset="0"/>
      <p:regular r:id="rId38"/>
      <p:bold r:id="rId39"/>
      <p:italic r:id="rId40"/>
      <p:boldItalic r:id="rId41"/>
    </p:embeddedFont>
    <p:embeddedFont>
      <p:font typeface="Ubuntu" panose="020B0504030602030204" pitchFamily="34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Introduction et légende" id="{3390690A-92C2-4696-9C6C-DCC2D4C540AC}">
          <p14:sldIdLst>
            <p14:sldId id="5355"/>
            <p14:sldId id="5360"/>
            <p14:sldId id="869"/>
            <p14:sldId id="898"/>
          </p14:sldIdLst>
        </p14:section>
        <p14:section name="Interstitiels" id="{679AA99A-B810-474D-988D-99EB0E382163}">
          <p14:sldIdLst>
            <p14:sldId id="5358"/>
            <p14:sldId id="5361"/>
          </p14:sldIdLst>
        </p14:section>
        <p14:section name="Sommaire" id="{C15CE248-182F-4875-9ED2-87CDC66B1F5D}">
          <p14:sldIdLst>
            <p14:sldId id="5362"/>
          </p14:sldIdLst>
        </p14:section>
        <p14:section name="Nouveautés phares" id="{452CC955-210B-469D-8A0B-00F3C551A9CE}">
          <p14:sldIdLst>
            <p14:sldId id="888"/>
            <p14:sldId id="9759"/>
            <p14:sldId id="9763"/>
            <p14:sldId id="9765"/>
            <p14:sldId id="9766"/>
            <p14:sldId id="9767"/>
            <p14:sldId id="9769"/>
          </p14:sldIdLst>
        </p14:section>
        <p14:section name="Autres nouveautés" id="{2DED42CF-CD85-4548-B5FC-D6A646F900D1}">
          <p14:sldIdLst>
            <p14:sldId id="9764"/>
            <p14:sldId id="9756"/>
            <p14:sldId id="9749"/>
          </p14:sldIdLst>
        </p14:section>
        <p14:section name="Nouveaux supports disponibles" id="{DDCC9073-A461-451E-AB8D-2AA75B5571CE}">
          <p14:sldIdLst>
            <p14:sldId id="891"/>
          </p14:sldIdLst>
        </p14:section>
        <p14:section name="Annexes" id="{40EB22DA-5FFB-4323-86A6-D6455CBCCA0D}">
          <p14:sldIdLst>
            <p14:sldId id="729"/>
            <p14:sldId id="784"/>
            <p14:sldId id="816"/>
            <p14:sldId id="843"/>
            <p14:sldId id="765"/>
            <p14:sldId id="9744"/>
            <p14:sldId id="97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4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NDON HELENE" initials="GH" lastIdx="5" clrIdx="0">
    <p:extLst>
      <p:ext uri="{19B8F6BF-5375-455C-9EA6-DF929625EA0E}">
        <p15:presenceInfo xmlns:p15="http://schemas.microsoft.com/office/powerpoint/2012/main" userId="S::Helene.GANDON@bpce.fr::a82dad81-6566-4d1d-a582-399b279f740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8181"/>
    <a:srgbClr val="E31D1A"/>
    <a:srgbClr val="FE0943"/>
    <a:srgbClr val="FC0000"/>
    <a:srgbClr val="3E454A"/>
    <a:srgbClr val="FFFFFF"/>
    <a:srgbClr val="D71035"/>
    <a:srgbClr val="FCFCFC"/>
    <a:srgbClr val="F9F9F9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539848-EF7A-C980-11E3-593FC2A8EF97}" v="4" dt="2022-11-30T16:48:26.931"/>
  </p1510:revLst>
</p1510:revInfo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52" autoAdjust="0"/>
    <p:restoredTop sz="88184" autoAdjust="0"/>
  </p:normalViewPr>
  <p:slideViewPr>
    <p:cSldViewPr snapToGrid="0">
      <p:cViewPr>
        <p:scale>
          <a:sx n="77" d="100"/>
          <a:sy n="77" d="100"/>
        </p:scale>
        <p:origin x="996" y="152"/>
      </p:cViewPr>
      <p:guideLst>
        <p:guide orient="horz" pos="1439"/>
        <p:guide orient="horz" pos="169"/>
        <p:guide pos="1383"/>
        <p:guide pos="44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784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09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font" Target="fonts/font6.fntdata"/><Relationship Id="rId21" Type="http://schemas.openxmlformats.org/officeDocument/2006/relationships/slide" Target="slides/slide15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font" Target="fonts/font3.fntdata"/><Relationship Id="rId49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font" Target="fonts/font11.fntdata"/><Relationship Id="rId52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handoutMaster" Target="handoutMasters/handoutMaster1.xml"/><Relationship Id="rId38" Type="http://schemas.openxmlformats.org/officeDocument/2006/relationships/font" Target="fonts/font5.fntdata"/><Relationship Id="rId46" Type="http://schemas.openxmlformats.org/officeDocument/2006/relationships/commentAuthors" Target="commentAuthors.xml"/><Relationship Id="rId20" Type="http://schemas.openxmlformats.org/officeDocument/2006/relationships/slide" Target="slides/slide14.xml"/><Relationship Id="rId41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NDON HELENE" userId="S::helene.gandon@bpce.fr::a82dad81-6566-4d1d-a582-399b279f740c" providerId="AD" clId="Web-{AC539848-EF7A-C980-11E3-593FC2A8EF97}"/>
    <pc:docChg chg="modSld">
      <pc:chgData name="GANDON HELENE" userId="S::helene.gandon@bpce.fr::a82dad81-6566-4d1d-a582-399b279f740c" providerId="AD" clId="Web-{AC539848-EF7A-C980-11E3-593FC2A8EF97}" dt="2022-11-30T16:48:22.071" v="0" actId="20577"/>
      <pc:docMkLst>
        <pc:docMk/>
      </pc:docMkLst>
      <pc:sldChg chg="modSp">
        <pc:chgData name="GANDON HELENE" userId="S::helene.gandon@bpce.fr::a82dad81-6566-4d1d-a582-399b279f740c" providerId="AD" clId="Web-{AC539848-EF7A-C980-11E3-593FC2A8EF97}" dt="2022-11-30T16:48:22.071" v="0" actId="20577"/>
        <pc:sldMkLst>
          <pc:docMk/>
          <pc:sldMk cId="1157270335" sldId="9767"/>
        </pc:sldMkLst>
        <pc:spChg chg="mod">
          <ac:chgData name="GANDON HELENE" userId="S::helene.gandon@bpce.fr::a82dad81-6566-4d1d-a582-399b279f740c" providerId="AD" clId="Web-{AC539848-EF7A-C980-11E3-593FC2A8EF97}" dt="2022-11-30T16:48:22.071" v="0" actId="20577"/>
          <ac:spMkLst>
            <pc:docMk/>
            <pc:sldMk cId="1157270335" sldId="9767"/>
            <ac:spMk id="80" creationId="{34F10358-ACC7-4B5D-BDE4-180BCAC2E85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38188"/>
            <a:ext cx="6591300" cy="3708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79" y="4690270"/>
            <a:ext cx="5438139" cy="44434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13833-E145-46BA-9AAB-8A694C5AA6E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4148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13833-E145-46BA-9AAB-8A694C5AA6E3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37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13833-E145-46BA-9AAB-8A694C5AA6E3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090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7438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5480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8897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71492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56048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70219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138331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58409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8596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43927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4610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96351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46212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91522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Mettre un astérisque pour iOS</a:t>
            </a:r>
          </a:p>
        </p:txBody>
      </p:sp>
    </p:spTree>
    <p:extLst>
      <p:ext uri="{BB962C8B-B14F-4D97-AF65-F5344CB8AC3E}">
        <p14:creationId xmlns:p14="http://schemas.microsoft.com/office/powerpoint/2010/main" val="1613390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4267"/>
            </a:lvl1pPr>
            <a:lvl2pPr marL="812810" indent="0" algn="ctr">
              <a:buNone/>
              <a:defRPr sz="3556"/>
            </a:lvl2pPr>
            <a:lvl3pPr marL="1625620" indent="0" algn="ctr">
              <a:buNone/>
              <a:defRPr sz="3200"/>
            </a:lvl3pPr>
            <a:lvl4pPr marL="2438430" indent="0" algn="ctr">
              <a:buNone/>
              <a:defRPr sz="2844"/>
            </a:lvl4pPr>
            <a:lvl5pPr marL="3251241" indent="0" algn="ctr">
              <a:buNone/>
              <a:defRPr sz="2844"/>
            </a:lvl5pPr>
            <a:lvl6pPr marL="4064051" indent="0" algn="ctr">
              <a:buNone/>
              <a:defRPr sz="2844"/>
            </a:lvl6pPr>
            <a:lvl7pPr marL="4876861" indent="0" algn="ctr">
              <a:buNone/>
              <a:defRPr sz="2844"/>
            </a:lvl7pPr>
            <a:lvl8pPr marL="5689671" indent="0" algn="ctr">
              <a:buNone/>
              <a:defRPr sz="2844"/>
            </a:lvl8pPr>
            <a:lvl9pPr marL="6502481" indent="0" algn="ctr">
              <a:buNone/>
              <a:defRPr sz="2844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326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908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1pPr>
            <a:lvl2pPr marL="81281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72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052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13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881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141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124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810" indent="0">
              <a:buNone/>
              <a:defRPr sz="4978"/>
            </a:lvl2pPr>
            <a:lvl3pPr marL="1625620" indent="0">
              <a:buNone/>
              <a:defRPr sz="4267"/>
            </a:lvl3pPr>
            <a:lvl4pPr marL="2438430" indent="0">
              <a:buNone/>
              <a:defRPr sz="3556"/>
            </a:lvl4pPr>
            <a:lvl5pPr marL="3251241" indent="0">
              <a:buNone/>
              <a:defRPr sz="3556"/>
            </a:lvl5pPr>
            <a:lvl6pPr marL="4064051" indent="0">
              <a:buNone/>
              <a:defRPr sz="3556"/>
            </a:lvl6pPr>
            <a:lvl7pPr marL="4876861" indent="0">
              <a:buNone/>
              <a:defRPr sz="3556"/>
            </a:lvl7pPr>
            <a:lvl8pPr marL="5689671" indent="0">
              <a:buNone/>
              <a:defRPr sz="3556"/>
            </a:lvl8pPr>
            <a:lvl9pPr marL="6502481" indent="0">
              <a:buNone/>
              <a:defRPr sz="3556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436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519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834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grpSp>
        <p:nvGrpSpPr>
          <p:cNvPr id="39" name="Groupe 38"/>
          <p:cNvGrpSpPr/>
          <p:nvPr userDrawn="1"/>
        </p:nvGrpSpPr>
        <p:grpSpPr>
          <a:xfrm>
            <a:off x="5702795" y="4587974"/>
            <a:ext cx="3240360" cy="332149"/>
            <a:chOff x="288926" y="438151"/>
            <a:chExt cx="4284661" cy="444500"/>
          </a:xfrm>
        </p:grpSpPr>
        <p:sp>
          <p:nvSpPr>
            <p:cNvPr id="41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6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7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6712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72409" y="107945"/>
            <a:ext cx="7992888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16804" y="287965"/>
            <a:ext cx="7704098" cy="28803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1" i="0" baseline="0">
                <a:solidFill>
                  <a:schemeClr val="tx1"/>
                </a:solidFill>
                <a:latin typeface="Montserrat SemiBold" panose="00000700000000000000" pitchFamily="50" charset="0"/>
              </a:defRPr>
            </a:lvl1pPr>
            <a:lvl2pPr marL="457189" indent="0">
              <a:buNone/>
              <a:defRPr sz="1200" b="0">
                <a:solidFill>
                  <a:schemeClr val="bg1"/>
                </a:solidFill>
              </a:defRPr>
            </a:lvl2pPr>
            <a:lvl3pPr marL="914378" indent="0">
              <a:buNone/>
              <a:defRPr sz="1200" b="0">
                <a:solidFill>
                  <a:schemeClr val="bg1"/>
                </a:solidFill>
              </a:defRPr>
            </a:lvl3pPr>
            <a:lvl4pPr marL="1371566" indent="0">
              <a:buNone/>
              <a:defRPr sz="1200" b="0">
                <a:solidFill>
                  <a:schemeClr val="bg1"/>
                </a:solidFill>
              </a:defRPr>
            </a:lvl4pPr>
            <a:lvl5pPr marL="1828754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90"/>
            <a:ext cx="7704856" cy="371256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882947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4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29722" indent="0">
              <a:buNone/>
              <a:defRPr sz="1128" b="0">
                <a:solidFill>
                  <a:schemeClr val="bg1"/>
                </a:solidFill>
              </a:defRPr>
            </a:lvl2pPr>
            <a:lvl3pPr marL="859445" indent="0">
              <a:buNone/>
              <a:defRPr sz="1128" b="0">
                <a:solidFill>
                  <a:schemeClr val="bg1"/>
                </a:solidFill>
              </a:defRPr>
            </a:lvl3pPr>
            <a:lvl4pPr marL="1289167" indent="0">
              <a:buNone/>
              <a:defRPr sz="1128" b="0">
                <a:solidFill>
                  <a:schemeClr val="bg1"/>
                </a:solidFill>
              </a:defRPr>
            </a:lvl4pPr>
            <a:lvl5pPr marL="1718889" indent="0">
              <a:buNone/>
              <a:defRPr sz="1128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151204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8828723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472895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234327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1757293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64904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29099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39063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26002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33238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76204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56805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68641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14DBE-799B-42A0-8A22-38FD731CB12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8039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578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  <p:sldLayoutId id="2147483928" r:id="rId12"/>
    <p:sldLayoutId id="2147483929" r:id="rId13"/>
    <p:sldLayoutId id="2147483930" r:id="rId14"/>
    <p:sldLayoutId id="2147483931" r:id="rId15"/>
    <p:sldLayoutId id="2147483932" r:id="rId16"/>
    <p:sldLayoutId id="2147483933" r:id="rId17"/>
    <p:sldLayoutId id="2147483934" r:id="rId18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A14DBE-799B-42A0-8A22-38FD731CB120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4806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8.emf"/><Relationship Id="rId3" Type="http://schemas.openxmlformats.org/officeDocument/2006/relationships/image" Target="../media/image18.jpg"/><Relationship Id="rId7" Type="http://schemas.openxmlformats.org/officeDocument/2006/relationships/hyperlink" Target="https://appgallery.huawei.com/#/app/C103112171" TargetMode="External"/><Relationship Id="rId12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play.google.com/store/apps/details?id=com.caisseepargne.android.mobilebanking&amp;hl=fr&amp;gl=US" TargetMode="External"/><Relationship Id="rId11" Type="http://schemas.openxmlformats.org/officeDocument/2006/relationships/image" Target="../media/image22.jpeg"/><Relationship Id="rId5" Type="http://schemas.openxmlformats.org/officeDocument/2006/relationships/hyperlink" Target="https://apps.apple.com/fr/app/banxo-caisse-depargne/id402753249" TargetMode="External"/><Relationship Id="rId15" Type="http://schemas.openxmlformats.org/officeDocument/2006/relationships/image" Target="../media/image9.png"/><Relationship Id="rId10" Type="http://schemas.openxmlformats.org/officeDocument/2006/relationships/image" Target="../media/image21.jpeg"/><Relationship Id="rId4" Type="http://schemas.openxmlformats.org/officeDocument/2006/relationships/image" Target="../media/image19.png"/><Relationship Id="rId9" Type="http://schemas.openxmlformats.org/officeDocument/2006/relationships/image" Target="../media/image20.jpeg"/><Relationship Id="rId1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11.xml"/><Relationship Id="rId3" Type="http://schemas.openxmlformats.org/officeDocument/2006/relationships/image" Target="../media/image8.emf"/><Relationship Id="rId7" Type="http://schemas.openxmlformats.org/officeDocument/2006/relationships/slide" Target="slide15.xml"/><Relationship Id="rId12" Type="http://schemas.openxmlformats.org/officeDocument/2006/relationships/slide" Target="slide1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11" Type="http://schemas.openxmlformats.org/officeDocument/2006/relationships/slide" Target="slide9.xml"/><Relationship Id="rId5" Type="http://schemas.openxmlformats.org/officeDocument/2006/relationships/image" Target="../media/image9.png"/><Relationship Id="rId15" Type="http://schemas.openxmlformats.org/officeDocument/2006/relationships/slide" Target="slide13.xml"/><Relationship Id="rId10" Type="http://schemas.openxmlformats.org/officeDocument/2006/relationships/slide" Target="slide8.xml"/><Relationship Id="rId4" Type="http://schemas.openxmlformats.org/officeDocument/2006/relationships/image" Target="../media/image11.png"/><Relationship Id="rId9" Type="http://schemas.openxmlformats.org/officeDocument/2006/relationships/slide" Target="slide17.xml"/><Relationship Id="rId14" Type="http://schemas.openxmlformats.org/officeDocument/2006/relationships/slide" Target="slide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13" Type="http://schemas.openxmlformats.org/officeDocument/2006/relationships/image" Target="../media/image32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11" Type="http://schemas.openxmlformats.org/officeDocument/2006/relationships/image" Target="../media/image10.png"/><Relationship Id="rId5" Type="http://schemas.openxmlformats.org/officeDocument/2006/relationships/image" Target="../media/image28.PNG"/><Relationship Id="rId15" Type="http://schemas.openxmlformats.org/officeDocument/2006/relationships/hyperlink" Target="https://youtu.be/1lsahKR1tGw" TargetMode="External"/><Relationship Id="rId10" Type="http://schemas.openxmlformats.org/officeDocument/2006/relationships/image" Target="../media/image9.png"/><Relationship Id="rId4" Type="http://schemas.openxmlformats.org/officeDocument/2006/relationships/image" Target="../media/image27.PNG"/><Relationship Id="rId9" Type="http://schemas.openxmlformats.org/officeDocument/2006/relationships/image" Target="../media/image11.png"/><Relationship Id="rId14" Type="http://schemas.openxmlformats.org/officeDocument/2006/relationships/image" Target="../media/image33.sv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1.png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12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6" Type="http://schemas.openxmlformats.org/officeDocument/2006/relationships/slide" Target="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svg"/><Relationship Id="rId11" Type="http://schemas.openxmlformats.org/officeDocument/2006/relationships/image" Target="../media/image38.png"/><Relationship Id="rId5" Type="http://schemas.openxmlformats.org/officeDocument/2006/relationships/image" Target="../media/image24.png"/><Relationship Id="rId15" Type="http://schemas.openxmlformats.org/officeDocument/2006/relationships/image" Target="../media/image10.png"/><Relationship Id="rId10" Type="http://schemas.openxmlformats.org/officeDocument/2006/relationships/image" Target="../media/image37.png"/><Relationship Id="rId4" Type="http://schemas.openxmlformats.org/officeDocument/2006/relationships/image" Target="../media/image35.B0CA68D0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42.png"/><Relationship Id="rId18" Type="http://schemas.openxmlformats.org/officeDocument/2006/relationships/image" Target="../media/image46.png"/><Relationship Id="rId3" Type="http://schemas.openxmlformats.org/officeDocument/2006/relationships/image" Target="../media/image39.png"/><Relationship Id="rId7" Type="http://schemas.openxmlformats.org/officeDocument/2006/relationships/image" Target="../media/image8.emf"/><Relationship Id="rId12" Type="http://schemas.openxmlformats.org/officeDocument/2006/relationships/image" Target="../media/image41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5.pn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svg"/><Relationship Id="rId11" Type="http://schemas.openxmlformats.org/officeDocument/2006/relationships/hyperlink" Target="https://www.youtube.com/watch?v=eZsoDTys8fY&amp;t=3s" TargetMode="External"/><Relationship Id="rId5" Type="http://schemas.openxmlformats.org/officeDocument/2006/relationships/image" Target="../media/image32.png"/><Relationship Id="rId15" Type="http://schemas.openxmlformats.org/officeDocument/2006/relationships/image" Target="../media/image44.png"/><Relationship Id="rId10" Type="http://schemas.openxmlformats.org/officeDocument/2006/relationships/image" Target="../media/image10.png"/><Relationship Id="rId19" Type="http://schemas.openxmlformats.org/officeDocument/2006/relationships/image" Target="../media/image47.png"/><Relationship Id="rId4" Type="http://schemas.openxmlformats.org/officeDocument/2006/relationships/image" Target="../media/image40.svg"/><Relationship Id="rId9" Type="http://schemas.openxmlformats.org/officeDocument/2006/relationships/image" Target="../media/image9.png"/><Relationship Id="rId1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8.emf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52.emf"/><Relationship Id="rId4" Type="http://schemas.openxmlformats.org/officeDocument/2006/relationships/image" Target="../media/image11.png"/><Relationship Id="rId9" Type="http://schemas.openxmlformats.org/officeDocument/2006/relationships/image" Target="../media/image51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30.png"/><Relationship Id="rId3" Type="http://schemas.openxmlformats.org/officeDocument/2006/relationships/image" Target="../media/image44.png"/><Relationship Id="rId7" Type="http://schemas.openxmlformats.org/officeDocument/2006/relationships/image" Target="../media/image11.png"/><Relationship Id="rId12" Type="http://schemas.microsoft.com/office/2007/relationships/hdphoto" Target="../media/hdphoto1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emf"/><Relationship Id="rId11" Type="http://schemas.openxmlformats.org/officeDocument/2006/relationships/image" Target="../media/image36.png"/><Relationship Id="rId5" Type="http://schemas.openxmlformats.org/officeDocument/2006/relationships/image" Target="../media/image54.png"/><Relationship Id="rId10" Type="http://schemas.openxmlformats.org/officeDocument/2006/relationships/image" Target="../media/image55.png"/><Relationship Id="rId4" Type="http://schemas.openxmlformats.org/officeDocument/2006/relationships/image" Target="../media/image53.png"/><Relationship Id="rId9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8.emf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microsoft.com/office/2007/relationships/hdphoto" Target="../media/hdphoto1.wdp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9.PNG"/><Relationship Id="rId11" Type="http://schemas.openxmlformats.org/officeDocument/2006/relationships/image" Target="../media/image36.png"/><Relationship Id="rId5" Type="http://schemas.openxmlformats.org/officeDocument/2006/relationships/image" Target="../media/image58.PNG"/><Relationship Id="rId15" Type="http://schemas.openxmlformats.org/officeDocument/2006/relationships/image" Target="../media/image9.png"/><Relationship Id="rId10" Type="http://schemas.openxmlformats.org/officeDocument/2006/relationships/image" Target="../media/image30.png"/><Relationship Id="rId4" Type="http://schemas.openxmlformats.org/officeDocument/2006/relationships/image" Target="../media/image57.PNG"/><Relationship Id="rId9" Type="http://schemas.openxmlformats.org/officeDocument/2006/relationships/image" Target="../media/image62.svg"/><Relationship Id="rId1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10.png"/><Relationship Id="rId3" Type="http://schemas.openxmlformats.org/officeDocument/2006/relationships/image" Target="../media/image63.PNG"/><Relationship Id="rId7" Type="http://schemas.openxmlformats.org/officeDocument/2006/relationships/image" Target="../media/image30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6.PNG"/><Relationship Id="rId11" Type="http://schemas.openxmlformats.org/officeDocument/2006/relationships/image" Target="../media/image11.png"/><Relationship Id="rId5" Type="http://schemas.openxmlformats.org/officeDocument/2006/relationships/image" Target="../media/image65.PNG"/><Relationship Id="rId10" Type="http://schemas.openxmlformats.org/officeDocument/2006/relationships/image" Target="../media/image8.emf"/><Relationship Id="rId4" Type="http://schemas.openxmlformats.org/officeDocument/2006/relationships/image" Target="../media/image64.PNG"/><Relationship Id="rId9" Type="http://schemas.microsoft.com/office/2007/relationships/hdphoto" Target="../media/hdphoto1.wdp"/><Relationship Id="rId14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67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0.png"/><Relationship Id="rId11" Type="http://schemas.openxmlformats.org/officeDocument/2006/relationships/image" Target="../media/image10.png"/><Relationship Id="rId5" Type="http://schemas.openxmlformats.org/officeDocument/2006/relationships/image" Target="../media/image69.png"/><Relationship Id="rId10" Type="http://schemas.openxmlformats.org/officeDocument/2006/relationships/image" Target="../media/image9.png"/><Relationship Id="rId4" Type="http://schemas.openxmlformats.org/officeDocument/2006/relationships/image" Target="../media/image68.png"/><Relationship Id="rId9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svg"/><Relationship Id="rId13" Type="http://schemas.openxmlformats.org/officeDocument/2006/relationships/slide" Target="slide9.xml"/><Relationship Id="rId3" Type="http://schemas.openxmlformats.org/officeDocument/2006/relationships/image" Target="../media/image34.png"/><Relationship Id="rId7" Type="http://schemas.openxmlformats.org/officeDocument/2006/relationships/image" Target="../media/image74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3.png"/><Relationship Id="rId11" Type="http://schemas.openxmlformats.org/officeDocument/2006/relationships/image" Target="../media/image9.png"/><Relationship Id="rId5" Type="http://schemas.openxmlformats.org/officeDocument/2006/relationships/image" Target="../media/image72.png"/><Relationship Id="rId15" Type="http://schemas.microsoft.com/office/2007/relationships/hdphoto" Target="../media/hdphoto1.wdp"/><Relationship Id="rId10" Type="http://schemas.openxmlformats.org/officeDocument/2006/relationships/image" Target="../media/image11.png"/><Relationship Id="rId4" Type="http://schemas.openxmlformats.org/officeDocument/2006/relationships/image" Target="../media/image71.png"/><Relationship Id="rId9" Type="http://schemas.openxmlformats.org/officeDocument/2006/relationships/image" Target="../media/image8.emf"/><Relationship Id="rId1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10.png"/><Relationship Id="rId3" Type="http://schemas.openxmlformats.org/officeDocument/2006/relationships/image" Target="../media/image44.png"/><Relationship Id="rId7" Type="http://schemas.openxmlformats.org/officeDocument/2006/relationships/image" Target="../media/image77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6.png"/><Relationship Id="rId11" Type="http://schemas.openxmlformats.org/officeDocument/2006/relationships/image" Target="../media/image11.png"/><Relationship Id="rId5" Type="http://schemas.openxmlformats.org/officeDocument/2006/relationships/image" Target="../media/image30.png"/><Relationship Id="rId15" Type="http://schemas.openxmlformats.org/officeDocument/2006/relationships/image" Target="../media/image4.png"/><Relationship Id="rId10" Type="http://schemas.openxmlformats.org/officeDocument/2006/relationships/image" Target="../media/image8.emf"/><Relationship Id="rId4" Type="http://schemas.openxmlformats.org/officeDocument/2006/relationships/image" Target="../media/image43.png"/><Relationship Id="rId9" Type="http://schemas.microsoft.com/office/2007/relationships/hdphoto" Target="../media/hdphoto1.wdp"/><Relationship Id="rId14" Type="http://schemas.openxmlformats.org/officeDocument/2006/relationships/image" Target="../media/image7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hyperlink" Target="https://youtu.be/1lsahKR1tGw" TargetMode="External"/><Relationship Id="rId3" Type="http://schemas.openxmlformats.org/officeDocument/2006/relationships/image" Target="../media/image79.png"/><Relationship Id="rId7" Type="http://schemas.openxmlformats.org/officeDocument/2006/relationships/hyperlink" Target="https://www.youtube.com/watch?v=eZsoDTys8fY&amp;t=3s" TargetMode="External"/><Relationship Id="rId12" Type="http://schemas.openxmlformats.org/officeDocument/2006/relationships/hyperlink" Target="https://groupebpce.sharepoint.com/:v:/r/sites/89C3-Tutoriels/Documents%20partages/TUTO%20CE/RETAIL/DPA/2022_11_CE_Comment%20retrouver%20votre%20mot%20de%20passe%20de%20connexion.mp4?csf=1&amp;web=1&amp;e=lzxskZ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1.svg"/><Relationship Id="rId11" Type="http://schemas.openxmlformats.org/officeDocument/2006/relationships/image" Target="../media/image83.png"/><Relationship Id="rId5" Type="http://schemas.openxmlformats.org/officeDocument/2006/relationships/image" Target="../media/image80.png"/><Relationship Id="rId15" Type="http://schemas.openxmlformats.org/officeDocument/2006/relationships/image" Target="../media/image25.svg"/><Relationship Id="rId10" Type="http://schemas.openxmlformats.org/officeDocument/2006/relationships/hyperlink" Target="https://youtu.be/pN-isf3fYBo" TargetMode="External"/><Relationship Id="rId4" Type="http://schemas.openxmlformats.org/officeDocument/2006/relationships/hyperlink" Target="https://groupebpce.sharepoint.com/sites/89C3-Tutoriels/_layouts/15/stream.aspx?id=%2Fsites%2F89C3%2DTutoriels%2FDocuments%20partages%2FTUTO%20CE%2FRETAIL%2FDPW%2F2022%5F11%5FWeb%5FMobile%5FCE%5FComment%20transf%C3%A9rer%20vos%20comptes%20bancaires%20%C3%A0%20la%20Caisse%20d%27Epargne%20avec%20Domilis%2Emp4" TargetMode="External"/><Relationship Id="rId9" Type="http://schemas.openxmlformats.org/officeDocument/2006/relationships/hyperlink" Target="https://groupebpce.sharepoint.com/:v:/r/sites/89C3-Tutoriels/Documents%20partages/Contenu%20fraude/Vid%C3%A9os%20Black%20Friday/2022_11_CE_Fraude%20Black%20Friday.mp4?csf=1&amp;web=1&amp;e=twpE58" TargetMode="External"/><Relationship Id="rId1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85.png"/><Relationship Id="rId7" Type="http://schemas.openxmlformats.org/officeDocument/2006/relationships/image" Target="../media/image36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10" Type="http://schemas.openxmlformats.org/officeDocument/2006/relationships/image" Target="../media/image89.svg"/><Relationship Id="rId4" Type="http://schemas.openxmlformats.org/officeDocument/2006/relationships/image" Target="../media/image86.png"/><Relationship Id="rId9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svg"/><Relationship Id="rId3" Type="http://schemas.openxmlformats.org/officeDocument/2006/relationships/image" Target="../media/image90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5" Type="http://schemas.openxmlformats.org/officeDocument/2006/relationships/image" Target="../media/image36.png"/><Relationship Id="rId4" Type="http://schemas.openxmlformats.org/officeDocument/2006/relationships/image" Target="../media/image9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svg"/><Relationship Id="rId3" Type="http://schemas.openxmlformats.org/officeDocument/2006/relationships/image" Target="../media/image94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5" Type="http://schemas.openxmlformats.org/officeDocument/2006/relationships/image" Target="../media/image36.png"/><Relationship Id="rId4" Type="http://schemas.openxmlformats.org/officeDocument/2006/relationships/image" Target="../media/image95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svg"/><Relationship Id="rId3" Type="http://schemas.openxmlformats.org/officeDocument/2006/relationships/image" Target="../media/image98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5" Type="http://schemas.openxmlformats.org/officeDocument/2006/relationships/image" Target="../media/image36.png"/><Relationship Id="rId4" Type="http://schemas.openxmlformats.org/officeDocument/2006/relationships/image" Target="../media/image9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B0CA68D0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0835D98E-64E3-473E-AC4F-31B260B6F80A}"/>
              </a:ext>
            </a:extLst>
          </p:cNvPr>
          <p:cNvGrpSpPr/>
          <p:nvPr/>
        </p:nvGrpSpPr>
        <p:grpSpPr>
          <a:xfrm>
            <a:off x="466744" y="-2010579"/>
            <a:ext cx="11501076" cy="10176737"/>
            <a:chOff x="546910" y="-2680772"/>
            <a:chExt cx="15334768" cy="13568983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90DCFB2-C3EE-40A9-3AFE-82CB9C6E4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06168" y="-2680772"/>
              <a:ext cx="9675510" cy="13568983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025B48E-9C02-0551-F229-7F7DB61FD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6910" y="314173"/>
              <a:ext cx="2478851" cy="815622"/>
            </a:xfrm>
            <a:prstGeom prst="rect">
              <a:avLst/>
            </a:prstGeom>
          </p:spPr>
        </p:pic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05B7E79D-90CC-FF28-56E8-1788E0E884B1}"/>
                </a:ext>
              </a:extLst>
            </p:cNvPr>
            <p:cNvSpPr txBox="1"/>
            <p:nvPr/>
          </p:nvSpPr>
          <p:spPr>
            <a:xfrm>
              <a:off x="546910" y="3465779"/>
              <a:ext cx="7889631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800" b="1" spc="225" dirty="0">
                  <a:solidFill>
                    <a:srgbClr val="9EA2A4"/>
                  </a:solidFill>
                  <a:latin typeface="Ubuntu" panose="020B0504030602030204" pitchFamily="34" charset="0"/>
                </a:rPr>
                <a:t>DÉCEMBRE 2022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5A656B6F-DEFA-4B21-AAE3-CB3414C39FAC}"/>
              </a:ext>
            </a:extLst>
          </p:cNvPr>
          <p:cNvGrpSpPr/>
          <p:nvPr/>
        </p:nvGrpSpPr>
        <p:grpSpPr>
          <a:xfrm>
            <a:off x="0" y="-50993"/>
            <a:ext cx="11467179" cy="5194493"/>
            <a:chOff x="0" y="-50993"/>
            <a:chExt cx="11467179" cy="5194493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B3F4D4FB-36C8-4AB2-ABCD-B558A5FB1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82077" y="-50993"/>
              <a:ext cx="7985102" cy="5190317"/>
            </a:xfrm>
            <a:prstGeom prst="rect">
              <a:avLst/>
            </a:prstGeom>
          </p:spPr>
        </p:pic>
        <p:sp>
          <p:nvSpPr>
            <p:cNvPr id="17" name="Organigramme : Terminateur 16">
              <a:extLst>
                <a:ext uri="{FF2B5EF4-FFF2-40B4-BE49-F238E27FC236}">
                  <a16:creationId xmlns:a16="http://schemas.microsoft.com/office/drawing/2014/main" id="{CC9E90BB-1E1F-40E5-890E-2A1E3B16554B}"/>
                </a:ext>
              </a:extLst>
            </p:cNvPr>
            <p:cNvSpPr/>
            <p:nvPr/>
          </p:nvSpPr>
          <p:spPr>
            <a:xfrm>
              <a:off x="444215" y="3031020"/>
              <a:ext cx="1157978" cy="307384"/>
            </a:xfrm>
            <a:prstGeom prst="flowChartTerminator">
              <a:avLst/>
            </a:prstGeom>
            <a:solidFill>
              <a:srgbClr val="DB00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50" b="1" dirty="0">
                  <a:solidFill>
                    <a:schemeClr val="bg1"/>
                  </a:solidFill>
                  <a:latin typeface="Ubuntu" panose="020B0504030602030204" pitchFamily="34" charset="0"/>
                </a:rPr>
                <a:t>DÉCOUVREZ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D0B785C-E92F-449B-910D-B2A48EECBE5F}"/>
                </a:ext>
              </a:extLst>
            </p:cNvPr>
            <p:cNvSpPr txBox="1"/>
            <p:nvPr/>
          </p:nvSpPr>
          <p:spPr>
            <a:xfrm>
              <a:off x="4571999" y="4876684"/>
              <a:ext cx="5917223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050" b="1" spc="225" dirty="0">
                  <a:solidFill>
                    <a:srgbClr val="3E454A"/>
                  </a:solidFill>
                  <a:latin typeface="Ubuntu" panose="020B0504030602030204" pitchFamily="34" charset="0"/>
                </a:rPr>
                <a:t>30/11/2022</a:t>
              </a:r>
              <a:endParaRPr lang="fr-FR" sz="1800" b="1" spc="225" dirty="0">
                <a:solidFill>
                  <a:srgbClr val="3E454A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07572167-774F-4FBB-BCDD-4A4CFBED011C}"/>
                </a:ext>
              </a:extLst>
            </p:cNvPr>
            <p:cNvSpPr txBox="1"/>
            <p:nvPr/>
          </p:nvSpPr>
          <p:spPr>
            <a:xfrm>
              <a:off x="402432" y="1571418"/>
              <a:ext cx="5917223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3000" b="1" spc="225" dirty="0">
                  <a:solidFill>
                    <a:srgbClr val="DB0029"/>
                  </a:solidFill>
                  <a:latin typeface="Ubuntu" panose="020B0504030602030204" pitchFamily="34" charset="0"/>
                </a:rPr>
                <a:t>QUOI DE NEUF DANS L’APPLI MOBILE ?</a:t>
              </a:r>
            </a:p>
          </p:txBody>
        </p:sp>
        <p:pic>
          <p:nvPicPr>
            <p:cNvPr id="18" name="Graphique 17" descr="Double geste d’appui contour">
              <a:extLst>
                <a:ext uri="{FF2B5EF4-FFF2-40B4-BE49-F238E27FC236}">
                  <a16:creationId xmlns:a16="http://schemas.microsoft.com/office/drawing/2014/main" id="{3602D151-9C03-434F-8FEA-343F95F6F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9090423">
              <a:off x="1353096" y="3052988"/>
              <a:ext cx="836858" cy="836858"/>
            </a:xfrm>
            <a:prstGeom prst="rect">
              <a:avLst/>
            </a:prstGeom>
          </p:spPr>
        </p:pic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ACC7084C-D2F3-47B2-BA7A-FA827166AAF0}"/>
                </a:ext>
              </a:extLst>
            </p:cNvPr>
            <p:cNvGrpSpPr/>
            <p:nvPr/>
          </p:nvGrpSpPr>
          <p:grpSpPr>
            <a:xfrm>
              <a:off x="107582" y="4072177"/>
              <a:ext cx="1786388" cy="804851"/>
              <a:chOff x="84530" y="4325749"/>
              <a:chExt cx="1786388" cy="804851"/>
            </a:xfrm>
          </p:grpSpPr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98C23A79-5561-4D33-9A05-87B4FA67EEC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email">
                <a:lum bright="70000" contrast="-7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r="34314"/>
              <a:stretch/>
            </p:blipFill>
            <p:spPr>
              <a:xfrm rot="10800000">
                <a:off x="84530" y="4325749"/>
                <a:ext cx="1786388" cy="804851"/>
              </a:xfrm>
              <a:prstGeom prst="rect">
                <a:avLst/>
              </a:prstGeom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</p:pic>
          <p:pic>
            <p:nvPicPr>
              <p:cNvPr id="22" name="Picture 6">
                <a:extLst>
                  <a:ext uri="{FF2B5EF4-FFF2-40B4-BE49-F238E27FC236}">
                    <a16:creationId xmlns:a16="http://schemas.microsoft.com/office/drawing/2014/main" id="{46176E5D-55D8-4610-B7FD-0C6FC983DB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489" y="4684134"/>
                <a:ext cx="277409" cy="3295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Picture 8">
                <a:extLst>
                  <a:ext uri="{FF2B5EF4-FFF2-40B4-BE49-F238E27FC236}">
                    <a16:creationId xmlns:a16="http://schemas.microsoft.com/office/drawing/2014/main" id="{D2E29C06-B6C8-4B05-B9DA-F6DBDBE57A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3866" y="4684134"/>
                <a:ext cx="288165" cy="3427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" name="Picture 2" descr="Huawei Logo PNG transparents - StickPNG">
                <a:extLst>
                  <a:ext uri="{FF2B5EF4-FFF2-40B4-BE49-F238E27FC236}">
                    <a16:creationId xmlns:a16="http://schemas.microsoft.com/office/drawing/2014/main" id="{0D7E6692-EBE7-459E-B5A4-93274273C3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2760" y="4687610"/>
                <a:ext cx="319621" cy="3208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C056D87C-D987-40ED-811A-7AA2F9358686}"/>
                  </a:ext>
                </a:extLst>
              </p:cNvPr>
              <p:cNvSpPr/>
              <p:nvPr/>
            </p:nvSpPr>
            <p:spPr>
              <a:xfrm>
                <a:off x="146979" y="4429452"/>
                <a:ext cx="1412566" cy="200055"/>
              </a:xfrm>
              <a:prstGeom prst="rect">
                <a:avLst/>
              </a:prstGeom>
              <a:effectLst>
                <a:outerShdw blurRad="50800" dist="50800" dir="5400000" algn="ctr" rotWithShape="0">
                  <a:srgbClr val="000000">
                    <a:alpha val="0"/>
                  </a:srgbClr>
                </a:outerShdw>
              </a:effectLst>
            </p:spPr>
            <p:txBody>
              <a:bodyPr wrap="none">
                <a:spAutoFit/>
              </a:bodyPr>
              <a:lstStyle/>
              <a:p>
                <a:r>
                  <a:rPr lang="fr-FR" sz="700" b="1" dirty="0">
                    <a:solidFill>
                      <a:srgbClr val="3E454A"/>
                    </a:solidFill>
                    <a:latin typeface="Ubuntu" panose="020B0504030602030204" pitchFamily="34" charset="0"/>
                  </a:rPr>
                  <a:t>Application disponible pour :</a:t>
                </a:r>
              </a:p>
            </p:txBody>
          </p:sp>
        </p:grpSp>
        <p:sp>
          <p:nvSpPr>
            <p:cNvPr id="26" name="Espace réservé du numéro de diapositive 1">
              <a:extLst>
                <a:ext uri="{FF2B5EF4-FFF2-40B4-BE49-F238E27FC236}">
                  <a16:creationId xmlns:a16="http://schemas.microsoft.com/office/drawing/2014/main" id="{F7824098-5C8F-4C15-BB42-E1BB0BF2BA0A}"/>
                </a:ext>
              </a:extLst>
            </p:cNvPr>
            <p:cNvSpPr txBox="1">
              <a:spLocks/>
            </p:cNvSpPr>
            <p:nvPr/>
          </p:nvSpPr>
          <p:spPr>
            <a:xfrm>
              <a:off x="6956246" y="4829982"/>
              <a:ext cx="2057400" cy="273844"/>
            </a:xfrm>
            <a:prstGeom prst="rect">
              <a:avLst/>
            </a:prstGeom>
          </p:spPr>
          <p:txBody>
            <a:bodyPr vert="horz" lIns="68580" tIns="34290" rIns="68580" bIns="34290" rtlCol="0" anchor="ctr"/>
            <a:lstStyle>
              <a:defPPr>
                <a:defRPr lang="fr-FR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6FD38B02-D02D-4737-A540-0D1AB839C122}" type="slidenum">
                <a:rPr lang="fr-FR" sz="900">
                  <a:solidFill>
                    <a:schemeClr val="bg1"/>
                  </a:solidFill>
                </a:rPr>
                <a:pPr/>
                <a:t>1</a:t>
              </a:fld>
              <a:endParaRPr lang="fr-FR" sz="900" dirty="0">
                <a:solidFill>
                  <a:schemeClr val="bg1"/>
                </a:solidFill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2D6D7AB-E88B-4965-8FC9-A0164E8C6D09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88725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6BAC7F43-F980-4A30-8A88-953DAAD75A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26" r="36479" b="18574"/>
          <a:stretch/>
        </p:blipFill>
        <p:spPr>
          <a:xfrm>
            <a:off x="6169390" y="-205741"/>
            <a:ext cx="3923232" cy="5589271"/>
          </a:xfrm>
          <a:prstGeom prst="rect">
            <a:avLst/>
          </a:prstGeom>
        </p:spPr>
      </p:pic>
      <p:sp>
        <p:nvSpPr>
          <p:cNvPr id="3" name="Sous-titre 2">
            <a:extLst>
              <a:ext uri="{FF2B5EF4-FFF2-40B4-BE49-F238E27FC236}">
                <a16:creationId xmlns:a16="http://schemas.microsoft.com/office/drawing/2014/main" id="{57682C41-3FC3-4B5A-9EB6-5EAE7DA648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5802" y="1872210"/>
            <a:ext cx="6404835" cy="1920179"/>
          </a:xfrm>
        </p:spPr>
        <p:txBody>
          <a:bodyPr>
            <a:normAutofit/>
          </a:bodyPr>
          <a:lstStyle/>
          <a:p>
            <a:pPr algn="l">
              <a:lnSpc>
                <a:spcPct val="120000"/>
              </a:lnSpc>
              <a:buClr>
                <a:srgbClr val="E31D1A"/>
              </a:buClr>
            </a:pPr>
            <a:r>
              <a:rPr lang="fr-FR" sz="1300" dirty="0">
                <a:solidFill>
                  <a:schemeClr val="bg2">
                    <a:lumMod val="50000"/>
                  </a:scheme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Ce support a pour objectif de présenter les nouvelles fonctionnalités disponibles en décembre pour vos clients. Il est mis à jour chaque mois.</a:t>
            </a:r>
          </a:p>
          <a:p>
            <a:pPr algn="l">
              <a:lnSpc>
                <a:spcPct val="120000"/>
              </a:lnSpc>
              <a:buClr>
                <a:srgbClr val="E31D1A"/>
              </a:buClr>
            </a:pPr>
            <a:r>
              <a:rPr lang="fr-FR" sz="1300" dirty="0">
                <a:solidFill>
                  <a:schemeClr val="bg2">
                    <a:lumMod val="50000"/>
                  </a:scheme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Il est destiné à un </a:t>
            </a:r>
            <a:r>
              <a:rPr lang="fr-FR" sz="1300" u="sng" dirty="0">
                <a:solidFill>
                  <a:schemeClr val="bg2">
                    <a:lumMod val="50000"/>
                  </a:scheme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usage interne </a:t>
            </a:r>
            <a:r>
              <a:rPr lang="fr-FR" sz="1300" dirty="0">
                <a:solidFill>
                  <a:schemeClr val="bg2">
                    <a:lumMod val="50000"/>
                  </a:scheme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et concerne uniquement </a:t>
            </a:r>
            <a:r>
              <a:rPr lang="fr-FR" sz="1300" u="sng" dirty="0">
                <a:solidFill>
                  <a:schemeClr val="bg2">
                    <a:lumMod val="50000"/>
                  </a:scheme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l’application Particuliers</a:t>
            </a:r>
            <a:r>
              <a:rPr lang="fr-FR" sz="1300" dirty="0">
                <a:solidFill>
                  <a:schemeClr val="bg2">
                    <a:lumMod val="50000"/>
                  </a:scheme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.</a:t>
            </a:r>
          </a:p>
          <a:p>
            <a:pPr algn="l">
              <a:lnSpc>
                <a:spcPct val="120000"/>
              </a:lnSpc>
              <a:buClr>
                <a:srgbClr val="E31D1A"/>
              </a:buClr>
            </a:pPr>
            <a:r>
              <a:rPr lang="fr-FR" sz="1300" b="1" dirty="0">
                <a:solidFill>
                  <a:schemeClr val="bg2">
                    <a:lumMod val="50000"/>
                  </a:scheme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Veuillez noter que les mises en ligne des fonctionnalités peuvent être décalées, une information serait alors diffusée.</a:t>
            </a:r>
          </a:p>
          <a:p>
            <a:endParaRPr lang="fr-FR" sz="1300" dirty="0">
              <a:latin typeface="Ubuntu" panose="020B0504030602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3C41892-DA26-03FD-D0EE-C9E3BA88DABA}"/>
              </a:ext>
            </a:extLst>
          </p:cNvPr>
          <p:cNvSpPr txBox="1"/>
          <p:nvPr/>
        </p:nvSpPr>
        <p:spPr>
          <a:xfrm>
            <a:off x="555803" y="1069931"/>
            <a:ext cx="4977531" cy="734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Clr>
                <a:srgbClr val="E31D1A"/>
              </a:buClr>
            </a:pPr>
            <a:r>
              <a:rPr lang="fr-FR" sz="3225" b="1" dirty="0">
                <a:solidFill>
                  <a:srgbClr val="DB0029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MESSAGE IMPORTANT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ED8C400-8689-4F0E-8EF7-4EED3F25FDD5}"/>
              </a:ext>
            </a:extLst>
          </p:cNvPr>
          <p:cNvGrpSpPr/>
          <p:nvPr/>
        </p:nvGrpSpPr>
        <p:grpSpPr>
          <a:xfrm>
            <a:off x="5413016" y="463867"/>
            <a:ext cx="876693" cy="788719"/>
            <a:chOff x="5413016" y="463867"/>
            <a:chExt cx="876693" cy="788719"/>
          </a:xfrm>
        </p:grpSpPr>
        <p:sp>
          <p:nvSpPr>
            <p:cNvPr id="2" name="Bulle narrative : ronde 1">
              <a:extLst>
                <a:ext uri="{FF2B5EF4-FFF2-40B4-BE49-F238E27FC236}">
                  <a16:creationId xmlns:a16="http://schemas.microsoft.com/office/drawing/2014/main" id="{5C9D26DD-9083-4D90-A9F1-8085B2997A89}"/>
                </a:ext>
              </a:extLst>
            </p:cNvPr>
            <p:cNvSpPr/>
            <p:nvPr/>
          </p:nvSpPr>
          <p:spPr>
            <a:xfrm>
              <a:off x="5413016" y="463867"/>
              <a:ext cx="876693" cy="788719"/>
            </a:xfrm>
            <a:prstGeom prst="wedgeEllipseCallout">
              <a:avLst>
                <a:gd name="adj1" fmla="val -36962"/>
                <a:gd name="adj2" fmla="val 71464"/>
              </a:avLst>
            </a:prstGeom>
            <a:noFill/>
            <a:ln w="285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50"/>
            </a:p>
          </p:txBody>
        </p:sp>
        <p:pic>
          <p:nvPicPr>
            <p:cNvPr id="7" name="Graphique 6" descr="Point d’exclamation avec un remplissage uni">
              <a:extLst>
                <a:ext uri="{FF2B5EF4-FFF2-40B4-BE49-F238E27FC236}">
                  <a16:creationId xmlns:a16="http://schemas.microsoft.com/office/drawing/2014/main" id="{C36477C9-3A73-4DE0-80AD-360F53F144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493321" y="571008"/>
              <a:ext cx="716083" cy="574436"/>
            </a:xfrm>
            <a:prstGeom prst="rect">
              <a:avLst/>
            </a:prstGeom>
          </p:spPr>
        </p:pic>
      </p:grpSp>
      <p:sp>
        <p:nvSpPr>
          <p:cNvPr id="13" name="Espace réservé du numéro de diapositive 1">
            <a:extLst>
              <a:ext uri="{FF2B5EF4-FFF2-40B4-BE49-F238E27FC236}">
                <a16:creationId xmlns:a16="http://schemas.microsoft.com/office/drawing/2014/main" id="{BA7CE815-5E61-4B45-8417-489E42244E27}"/>
              </a:ext>
            </a:extLst>
          </p:cNvPr>
          <p:cNvSpPr txBox="1">
            <a:spLocks/>
          </p:cNvSpPr>
          <p:nvPr/>
        </p:nvSpPr>
        <p:spPr>
          <a:xfrm>
            <a:off x="6956246" y="4829982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FD38B02-D02D-4737-A540-0D1AB839C122}" type="slidenum">
              <a:rPr lang="fr-FR" sz="900">
                <a:solidFill>
                  <a:schemeClr val="bg1"/>
                </a:solidFill>
              </a:rPr>
              <a:pPr/>
              <a:t>2</a:t>
            </a:fld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BE2FB3-515F-4FFE-BFA6-5662895EB250}"/>
              </a:ext>
            </a:extLst>
          </p:cNvPr>
          <p:cNvSpPr/>
          <p:nvPr/>
        </p:nvSpPr>
        <p:spPr>
          <a:xfrm>
            <a:off x="0" y="-4739"/>
            <a:ext cx="110358" cy="5148239"/>
          </a:xfrm>
          <a:prstGeom prst="rect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8504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C7BEE188-E0D4-4E4F-81FA-87EC13FBF5FA}"/>
              </a:ext>
            </a:extLst>
          </p:cNvPr>
          <p:cNvGrpSpPr/>
          <p:nvPr/>
        </p:nvGrpSpPr>
        <p:grpSpPr>
          <a:xfrm>
            <a:off x="0" y="-4739"/>
            <a:ext cx="9651278" cy="5148239"/>
            <a:chOff x="0" y="-4739"/>
            <a:chExt cx="9651278" cy="5148239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06B7748-6EAC-4EBA-A0EC-3A02D3595EA3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5" name="Picture 6">
              <a:extLst>
                <a:ext uri="{FF2B5EF4-FFF2-40B4-BE49-F238E27FC236}">
                  <a16:creationId xmlns:a16="http://schemas.microsoft.com/office/drawing/2014/main" id="{7895017F-7F8E-444C-93C8-8B0867EFDF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867" y="1291742"/>
              <a:ext cx="367604" cy="435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96B15184-7A82-4374-A765-6D8722E789D4}"/>
                </a:ext>
              </a:extLst>
            </p:cNvPr>
            <p:cNvSpPr txBox="1"/>
            <p:nvPr/>
          </p:nvSpPr>
          <p:spPr>
            <a:xfrm>
              <a:off x="952869" y="1352417"/>
              <a:ext cx="3252787" cy="338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FR" sz="12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</a:rPr>
                <a:t>Disponible sur l’application Apple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76C3ED92-8754-47FE-869F-70EAA70AF33E}"/>
                </a:ext>
              </a:extLst>
            </p:cNvPr>
            <p:cNvSpPr txBox="1"/>
            <p:nvPr/>
          </p:nvSpPr>
          <p:spPr>
            <a:xfrm>
              <a:off x="1064654" y="1952690"/>
              <a:ext cx="3619131" cy="338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</a:rPr>
                <a:t>     Disponible sur l’application Android</a:t>
              </a: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E4F234D0-A159-4195-B2C6-06CA7CA1BDBE}"/>
                </a:ext>
              </a:extLst>
            </p:cNvPr>
            <p:cNvSpPr txBox="1"/>
            <p:nvPr/>
          </p:nvSpPr>
          <p:spPr>
            <a:xfrm>
              <a:off x="1252655" y="3240991"/>
              <a:ext cx="2894443" cy="338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</a:rPr>
                <a:t>Nouvelles fonctionnalités phares</a:t>
              </a: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11C97688-E3E8-4D26-9BDD-D26109D58963}"/>
                </a:ext>
              </a:extLst>
            </p:cNvPr>
            <p:cNvSpPr txBox="1"/>
            <p:nvPr/>
          </p:nvSpPr>
          <p:spPr>
            <a:xfrm>
              <a:off x="1252655" y="2618739"/>
              <a:ext cx="3619131" cy="338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</a:rPr>
                <a:t>Disponible sur l’application Huawei</a:t>
              </a:r>
            </a:p>
          </p:txBody>
        </p:sp>
        <p:pic>
          <p:nvPicPr>
            <p:cNvPr id="51" name="Graphique 50" descr="Informations">
              <a:extLst>
                <a:ext uri="{FF2B5EF4-FFF2-40B4-BE49-F238E27FC236}">
                  <a16:creationId xmlns:a16="http://schemas.microsoft.com/office/drawing/2014/main" id="{4B12F182-FE61-4363-8C40-A0A08A9EFE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7894" y="3764236"/>
              <a:ext cx="467920" cy="466257"/>
            </a:xfrm>
            <a:prstGeom prst="rect">
              <a:avLst/>
            </a:prstGeom>
          </p:spPr>
        </p:pic>
        <p:pic>
          <p:nvPicPr>
            <p:cNvPr id="52" name="Picture 8">
              <a:extLst>
                <a:ext uri="{FF2B5EF4-FFF2-40B4-BE49-F238E27FC236}">
                  <a16:creationId xmlns:a16="http://schemas.microsoft.com/office/drawing/2014/main" id="{0FA63343-999D-4301-BEE0-3C70CACE21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867" y="1908393"/>
              <a:ext cx="367604" cy="4356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2" descr="Huawei Logo PNG transparents - StickPNG">
              <a:extLst>
                <a:ext uri="{FF2B5EF4-FFF2-40B4-BE49-F238E27FC236}">
                  <a16:creationId xmlns:a16="http://schemas.microsoft.com/office/drawing/2014/main" id="{98457EAA-FF35-406D-9760-38E11EBF31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469" y="2592442"/>
              <a:ext cx="354400" cy="354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Étoile : 5 branches 53">
              <a:extLst>
                <a:ext uri="{FF2B5EF4-FFF2-40B4-BE49-F238E27FC236}">
                  <a16:creationId xmlns:a16="http://schemas.microsoft.com/office/drawing/2014/main" id="{7B47FE96-29B2-402B-92D9-DBEE569523A3}"/>
                </a:ext>
              </a:extLst>
            </p:cNvPr>
            <p:cNvSpPr/>
            <p:nvPr/>
          </p:nvSpPr>
          <p:spPr>
            <a:xfrm>
              <a:off x="543831" y="3171512"/>
              <a:ext cx="409038" cy="407585"/>
            </a:xfrm>
            <a:prstGeom prst="star5">
              <a:avLst/>
            </a:prstGeom>
            <a:solidFill>
              <a:srgbClr val="FFFF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3638ADA0-4660-4BA6-9CD8-332F8DA76F0E}"/>
                </a:ext>
              </a:extLst>
            </p:cNvPr>
            <p:cNvSpPr txBox="1"/>
            <p:nvPr/>
          </p:nvSpPr>
          <p:spPr>
            <a:xfrm>
              <a:off x="1252655" y="3814846"/>
              <a:ext cx="4945277" cy="338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2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</a:rPr>
                <a:t>Pour en savoir plus, se référer à l’annexe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755469D-D995-4300-9EC3-86F7C0135D16}"/>
                </a:ext>
              </a:extLst>
            </p:cNvPr>
            <p:cNvSpPr/>
            <p:nvPr/>
          </p:nvSpPr>
          <p:spPr>
            <a:xfrm>
              <a:off x="573177" y="209584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6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Légende</a:t>
              </a:r>
            </a:p>
          </p:txBody>
        </p:sp>
        <p:sp>
          <p:nvSpPr>
            <p:cNvPr id="20" name="Espace réservé du numéro de diapositive 1">
              <a:extLst>
                <a:ext uri="{FF2B5EF4-FFF2-40B4-BE49-F238E27FC236}">
                  <a16:creationId xmlns:a16="http://schemas.microsoft.com/office/drawing/2014/main" id="{005FAE81-47E4-4924-A72D-8DEE028B621B}"/>
                </a:ext>
              </a:extLst>
            </p:cNvPr>
            <p:cNvSpPr txBox="1">
              <a:spLocks/>
            </p:cNvSpPr>
            <p:nvPr/>
          </p:nvSpPr>
          <p:spPr>
            <a:xfrm>
              <a:off x="6956246" y="4829982"/>
              <a:ext cx="2057400" cy="273844"/>
            </a:xfrm>
            <a:prstGeom prst="rect">
              <a:avLst/>
            </a:prstGeom>
          </p:spPr>
          <p:txBody>
            <a:bodyPr vert="horz" lIns="68580" tIns="34290" rIns="68580" bIns="34290" rtlCol="0" anchor="ctr"/>
            <a:lstStyle>
              <a:defPPr>
                <a:defRPr lang="fr-FR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6FD38B02-D02D-4737-A540-0D1AB839C122}" type="slidenum">
                <a:rPr lang="fr-FR" sz="900">
                  <a:solidFill>
                    <a:schemeClr val="tx1"/>
                  </a:solidFill>
                </a:rPr>
                <a:pPr/>
                <a:t>3</a:t>
              </a:fld>
              <a:endParaRPr lang="fr-FR" sz="900" dirty="0">
                <a:solidFill>
                  <a:schemeClr val="tx1"/>
                </a:solidFill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B46C23AD-CFB6-4767-AB1C-106DBB98FCB7}"/>
              </a:ext>
            </a:extLst>
          </p:cNvPr>
          <p:cNvSpPr/>
          <p:nvPr/>
        </p:nvSpPr>
        <p:spPr>
          <a:xfrm>
            <a:off x="98928" y="323208"/>
            <a:ext cx="462818" cy="12900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4934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1AA5175-6A88-4B1F-B147-AE112537EC68}"/>
              </a:ext>
            </a:extLst>
          </p:cNvPr>
          <p:cNvGrpSpPr/>
          <p:nvPr/>
        </p:nvGrpSpPr>
        <p:grpSpPr>
          <a:xfrm>
            <a:off x="0" y="-4739"/>
            <a:ext cx="9651277" cy="5152977"/>
            <a:chOff x="0" y="-4739"/>
            <a:chExt cx="9651277" cy="5152977"/>
          </a:xfrm>
        </p:grpSpPr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6FC13019-9B72-43C8-AEBE-98C93E1B6E5F}"/>
                </a:ext>
              </a:extLst>
            </p:cNvPr>
            <p:cNvSpPr txBox="1"/>
            <p:nvPr/>
          </p:nvSpPr>
          <p:spPr>
            <a:xfrm>
              <a:off x="3625496" y="1853510"/>
              <a:ext cx="762338" cy="206508"/>
            </a:xfrm>
            <a:prstGeom prst="rect">
              <a:avLst/>
            </a:prstGeom>
            <a:noFill/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0" indent="0" algn="ctr" defTabSz="914400" eaLnBrk="1" fontAlgn="auto" latinLnBrk="0" hangingPunct="1">
                <a:buClrTx/>
                <a:buSzTx/>
                <a:buFontTx/>
                <a:tabLst/>
                <a:defRPr kumimoji="0" sz="800" b="1" kern="0" spc="0" normalizeH="0" baseline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dirty="0"/>
                <a:t>App Gallery</a:t>
              </a:r>
            </a:p>
          </p:txBody>
        </p:sp>
        <p:pic>
          <p:nvPicPr>
            <p:cNvPr id="32" name="Picture 4" descr="Huawei AppGallery — Wikipédia">
              <a:extLst>
                <a:ext uri="{FF2B5EF4-FFF2-40B4-BE49-F238E27FC236}">
                  <a16:creationId xmlns:a16="http://schemas.microsoft.com/office/drawing/2014/main" id="{E1076D5F-9D20-40FD-8D01-94FC00EA1B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8395" y="1840665"/>
              <a:ext cx="223435" cy="223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CB3EA0C-31E0-48B8-BE3F-8B6C21B9D5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22474" y="2205843"/>
              <a:ext cx="1032446" cy="220828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E02F12C-809B-9C48-B47F-2B778074CA95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517EDAE-F8FD-4DE0-A224-DD7775D9AD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7481" y="1846142"/>
              <a:ext cx="216314" cy="216314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17D365E1-E81E-4F84-A6AD-B09C4AAD8C11}"/>
                </a:ext>
              </a:extLst>
            </p:cNvPr>
            <p:cNvSpPr txBox="1"/>
            <p:nvPr/>
          </p:nvSpPr>
          <p:spPr>
            <a:xfrm>
              <a:off x="808010" y="1855350"/>
              <a:ext cx="902811" cy="204668"/>
            </a:xfrm>
            <a:prstGeom prst="rect">
              <a:avLst/>
            </a:prstGeom>
            <a:noFill/>
            <a:ln w="19050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0" indent="0" algn="ctr" defTabSz="914400" eaLnBrk="1" fontAlgn="auto" latinLnBrk="0" hangingPunct="1">
                <a:buClrTx/>
                <a:buSzTx/>
                <a:buFontTx/>
                <a:tabLst/>
                <a:defRPr kumimoji="0" sz="1000" b="1" kern="0" spc="0" normalizeH="0" baseline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800" dirty="0"/>
                <a:t>Apple Store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ABBAA0A9-5022-497E-ADD2-104D4FF71EFF}"/>
                </a:ext>
              </a:extLst>
            </p:cNvPr>
            <p:cNvSpPr txBox="1"/>
            <p:nvPr/>
          </p:nvSpPr>
          <p:spPr>
            <a:xfrm>
              <a:off x="341768" y="852943"/>
              <a:ext cx="6525780" cy="677108"/>
            </a:xfrm>
            <a:prstGeom prst="rect">
              <a:avLst/>
            </a:prstGeom>
            <a:solidFill>
              <a:srgbClr val="F3F2F2">
                <a:alpha val="40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171450" indent="-171450" defTabSz="914400" eaLnBrk="1" fontAlgn="auto" latinLnBrk="0" hangingPunct="1">
                <a:lnSpc>
                  <a:spcPct val="150000"/>
                </a:lnSpc>
                <a:buClr>
                  <a:srgbClr val="E31D1A"/>
                </a:buClr>
                <a:buSzTx/>
                <a:buFont typeface="Wingdings" panose="05000000000000000000" pitchFamily="2" charset="2"/>
                <a:buChar char="Ø"/>
                <a:tabLst/>
                <a:defRPr kumimoji="0" sz="1000" kern="0" spc="0" normalizeH="0" baseline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fr-FR" sz="800" dirty="0">
                  <a:latin typeface="Ubuntu" panose="020B0504030602030204" pitchFamily="34" charset="0"/>
                </a:rPr>
                <a:t>En fonction de ses paramétrages, votre client a </a:t>
              </a:r>
              <a:r>
                <a:rPr lang="fr-FR" sz="800" b="1" dirty="0">
                  <a:latin typeface="Ubuntu" panose="020B0504030602030204" pitchFamily="34" charset="0"/>
                </a:rPr>
                <a:t>deux possibilités</a:t>
              </a:r>
              <a:r>
                <a:rPr lang="fr-FR" sz="800" dirty="0">
                  <a:latin typeface="Ubuntu" panose="020B0504030602030204" pitchFamily="34" charset="0"/>
                </a:rPr>
                <a:t> pour </a:t>
              </a:r>
              <a:r>
                <a:rPr lang="fr-FR" sz="800" b="1" dirty="0">
                  <a:latin typeface="Ubuntu" panose="020B0504030602030204" pitchFamily="34" charset="0"/>
                </a:rPr>
                <a:t>obtenir la nouvelle version de l’application Caisse d’Epargne</a:t>
              </a:r>
              <a:r>
                <a:rPr lang="fr-FR" sz="800" dirty="0">
                  <a:latin typeface="Ubuntu" panose="020B0504030602030204" pitchFamily="34" charset="0"/>
                </a:rPr>
                <a:t> :</a:t>
              </a:r>
            </a:p>
            <a:p>
              <a:pPr marL="228600" indent="-228600">
                <a:buFont typeface="+mj-lt"/>
                <a:buAutoNum type="arabicPeriod"/>
              </a:pPr>
              <a:r>
                <a:rPr lang="fr-FR" sz="800" dirty="0">
                  <a:latin typeface="Ubuntu" panose="020B0504030602030204" pitchFamily="34" charset="0"/>
                </a:rPr>
                <a:t>L’application </a:t>
              </a:r>
              <a:r>
                <a:rPr lang="fr-FR" sz="800" b="1" dirty="0">
                  <a:latin typeface="Ubuntu" panose="020B0504030602030204" pitchFamily="34" charset="0"/>
                </a:rPr>
                <a:t>se met à jour automatiquement</a:t>
              </a:r>
            </a:p>
            <a:p>
              <a:pPr marL="228600" indent="-228600">
                <a:buFont typeface="+mj-lt"/>
                <a:buAutoNum type="arabicPeriod"/>
              </a:pPr>
              <a:r>
                <a:rPr lang="fr-FR" sz="800" dirty="0">
                  <a:latin typeface="Ubuntu" panose="020B0504030602030204" pitchFamily="34" charset="0"/>
                </a:rPr>
                <a:t>Il reçoit une </a:t>
              </a:r>
              <a:r>
                <a:rPr lang="fr-FR" sz="800" b="1" dirty="0">
                  <a:latin typeface="Ubuntu" panose="020B0504030602030204" pitchFamily="34" charset="0"/>
                </a:rPr>
                <a:t>invitation</a:t>
              </a:r>
              <a:r>
                <a:rPr lang="fr-FR" sz="800" dirty="0">
                  <a:latin typeface="Ubuntu" panose="020B0504030602030204" pitchFamily="34" charset="0"/>
                </a:rPr>
                <a:t> à </a:t>
              </a:r>
              <a:r>
                <a:rPr lang="fr-FR" sz="800" b="1" dirty="0">
                  <a:latin typeface="Ubuntu" panose="020B0504030602030204" pitchFamily="34" charset="0"/>
                </a:rPr>
                <a:t>télécharger la nouvelle version </a:t>
              </a:r>
              <a:r>
                <a:rPr lang="fr-FR" sz="800" dirty="0">
                  <a:latin typeface="Ubuntu" panose="020B0504030602030204" pitchFamily="34" charset="0"/>
                </a:rPr>
                <a:t>sur </a:t>
              </a:r>
              <a:r>
                <a:rPr lang="fr-FR" sz="800" dirty="0">
                  <a:latin typeface="Ubuntu" panose="020B0504030602030204" pitchFamily="34" charset="0"/>
                  <a:hlinkClick r:id="rId5"/>
                </a:rPr>
                <a:t>l’App Store</a:t>
              </a:r>
              <a:r>
                <a:rPr lang="fr-FR" sz="800" dirty="0">
                  <a:latin typeface="Ubuntu" panose="020B0504030602030204" pitchFamily="34" charset="0"/>
                </a:rPr>
                <a:t> / </a:t>
              </a:r>
              <a:r>
                <a:rPr lang="fr-FR" sz="800" dirty="0">
                  <a:latin typeface="Ubuntu" panose="020B0504030602030204" pitchFamily="34" charset="0"/>
                  <a:hlinkClick r:id="rId6"/>
                </a:rPr>
                <a:t>le Play Store</a:t>
              </a:r>
              <a:r>
                <a:rPr lang="fr-FR" sz="800" dirty="0">
                  <a:latin typeface="Ubuntu" panose="020B0504030602030204" pitchFamily="34" charset="0"/>
                </a:rPr>
                <a:t> / </a:t>
              </a:r>
              <a:r>
                <a:rPr lang="fr-FR" sz="800" dirty="0">
                  <a:latin typeface="Ubuntu" panose="020B0504030602030204" pitchFamily="34" charset="0"/>
                  <a:hlinkClick r:id="rId7"/>
                </a:rPr>
                <a:t>l’App Gallery</a:t>
              </a:r>
              <a:endParaRPr lang="fr-FR" sz="1200" dirty="0">
                <a:latin typeface="Ubuntu" panose="020B0504030602030204" pitchFamily="34" charset="0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531B51F6-1853-47BF-B267-7BD20270EFBA}"/>
                </a:ext>
              </a:extLst>
            </p:cNvPr>
            <p:cNvSpPr txBox="1"/>
            <p:nvPr/>
          </p:nvSpPr>
          <p:spPr>
            <a:xfrm>
              <a:off x="5197819" y="1846719"/>
              <a:ext cx="849799" cy="206508"/>
            </a:xfrm>
            <a:prstGeom prst="rect">
              <a:avLst/>
            </a:prstGeom>
            <a:noFill/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0" indent="0" algn="ctr" defTabSz="914400" eaLnBrk="1" fontAlgn="auto" latinLnBrk="0" hangingPunct="1">
                <a:buClrTx/>
                <a:buSzTx/>
                <a:buFontTx/>
                <a:tabLst/>
                <a:defRPr kumimoji="0" sz="800" b="1" kern="0" spc="0" normalizeH="0" baseline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dirty="0"/>
                <a:t>Play Store</a:t>
              </a:r>
            </a:p>
          </p:txBody>
        </p:sp>
        <p:pic>
          <p:nvPicPr>
            <p:cNvPr id="33" name="Picture 8">
              <a:extLst>
                <a:ext uri="{FF2B5EF4-FFF2-40B4-BE49-F238E27FC236}">
                  <a16:creationId xmlns:a16="http://schemas.microsoft.com/office/drawing/2014/main" id="{A7E8EB98-2879-45E7-8567-BC21551369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9947" y="1812099"/>
              <a:ext cx="208435" cy="2479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id-8E56DF5D-2B7B-40AD-88F2-47E5EF3D093E" descr="Image.jpeg">
              <a:extLst>
                <a:ext uri="{FF2B5EF4-FFF2-40B4-BE49-F238E27FC236}">
                  <a16:creationId xmlns:a16="http://schemas.microsoft.com/office/drawing/2014/main" id="{47F176CE-B8F1-4FC0-898D-A2197D6498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9218" y="2205843"/>
              <a:ext cx="1020377" cy="220828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" name="id-73CC1308-E340-4332-87E5-606910B684BF" descr="Image.jpeg">
              <a:extLst>
                <a:ext uri="{FF2B5EF4-FFF2-40B4-BE49-F238E27FC236}">
                  <a16:creationId xmlns:a16="http://schemas.microsoft.com/office/drawing/2014/main" id="{FCEF6834-5F43-4D30-A9A7-E98DA82618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1296" y="2205843"/>
              <a:ext cx="1020379" cy="220828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DF56F5D0-9E94-4A15-8C74-CBD05ECBCD2C}"/>
                </a:ext>
              </a:extLst>
            </p:cNvPr>
            <p:cNvSpPr/>
            <p:nvPr/>
          </p:nvSpPr>
          <p:spPr>
            <a:xfrm>
              <a:off x="653136" y="2992477"/>
              <a:ext cx="1020377" cy="436254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C751157C-4760-4BAD-B12B-AC6DEC25D47F}"/>
                </a:ext>
              </a:extLst>
            </p:cNvPr>
            <p:cNvSpPr txBox="1"/>
            <p:nvPr/>
          </p:nvSpPr>
          <p:spPr>
            <a:xfrm>
              <a:off x="6607504" y="2660954"/>
              <a:ext cx="1942545" cy="1588740"/>
            </a:xfrm>
            <a:prstGeom prst="rect">
              <a:avLst/>
            </a:prstGeom>
            <a:noFill/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0" indent="0" defTabSz="914400" eaLnBrk="1" fontAlgn="auto" latinLnBrk="0" hangingPunct="1">
                <a:lnSpc>
                  <a:spcPct val="150000"/>
                </a:lnSpc>
                <a:buClr>
                  <a:srgbClr val="3AA2D5"/>
                </a:buClr>
                <a:buSzTx/>
                <a:buFont typeface="Wingdings" panose="05000000000000000000" pitchFamily="2" charset="2"/>
                <a:tabLst/>
                <a:defRPr kumimoji="0" sz="800" kern="0" spc="0" normalizeH="0" baseline="0">
                  <a:ln>
                    <a:noFill/>
                  </a:ln>
                  <a:solidFill>
                    <a:srgbClr val="1A2A67"/>
                  </a:solidFill>
                  <a:effectLst/>
                  <a:uLnTx/>
                  <a:uFillTx/>
                  <a:latin typeface="Arial" panose="020B0604020202020204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fr-FR" dirty="0">
                  <a:solidFill>
                    <a:srgbClr val="767171"/>
                  </a:solidFill>
                  <a:latin typeface="Ubuntu" panose="020B0504030602030204" pitchFamily="34" charset="0"/>
                </a:rPr>
                <a:t>Votre client pourra y retrouver un </a:t>
              </a:r>
              <a:r>
                <a:rPr lang="fr-FR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descriptif de l’application</a:t>
              </a:r>
              <a:r>
                <a:rPr lang="fr-FR" dirty="0">
                  <a:solidFill>
                    <a:srgbClr val="767171"/>
                  </a:solidFill>
                  <a:latin typeface="Ubuntu" panose="020B0504030602030204" pitchFamily="34" charset="0"/>
                </a:rPr>
                <a:t>, des </a:t>
              </a:r>
              <a:r>
                <a:rPr lang="fr-FR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visuels illustratifs </a:t>
              </a:r>
              <a:r>
                <a:rPr lang="fr-FR" dirty="0">
                  <a:solidFill>
                    <a:srgbClr val="767171"/>
                  </a:solidFill>
                  <a:latin typeface="Ubuntu" panose="020B0504030602030204" pitchFamily="34" charset="0"/>
                </a:rPr>
                <a:t>ainsi qu’une </a:t>
              </a:r>
              <a:r>
                <a:rPr lang="fr-FR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vidéo présentant les nouveautés. </a:t>
              </a:r>
            </a:p>
            <a:p>
              <a:pPr algn="just"/>
              <a:r>
                <a:rPr lang="fr-FR" i="1" dirty="0">
                  <a:solidFill>
                    <a:srgbClr val="767171"/>
                  </a:solidFill>
                  <a:latin typeface="Ubuntu" panose="020B0504030602030204" pitchFamily="34" charset="0"/>
                </a:rPr>
                <a:t>Vidéo disponible uniquement sur l’Apple Store          et le Play Store       </a:t>
              </a:r>
            </a:p>
          </p:txBody>
        </p:sp>
        <p:pic>
          <p:nvPicPr>
            <p:cNvPr id="77" name="Picture 8">
              <a:extLst>
                <a:ext uri="{FF2B5EF4-FFF2-40B4-BE49-F238E27FC236}">
                  <a16:creationId xmlns:a16="http://schemas.microsoft.com/office/drawing/2014/main" id="{A0576B93-EA10-4EC2-85AE-5F5510D3BD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4543" y="3645306"/>
              <a:ext cx="129888" cy="1383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Bulle narrative : rectangle à coins arrondis 78">
              <a:extLst>
                <a:ext uri="{FF2B5EF4-FFF2-40B4-BE49-F238E27FC236}">
                  <a16:creationId xmlns:a16="http://schemas.microsoft.com/office/drawing/2014/main" id="{92A91BC7-0EF5-4BDF-B982-6506B02B94DB}"/>
                </a:ext>
              </a:extLst>
            </p:cNvPr>
            <p:cNvSpPr/>
            <p:nvPr/>
          </p:nvSpPr>
          <p:spPr>
            <a:xfrm>
              <a:off x="6484028" y="2605661"/>
              <a:ext cx="2189498" cy="1336603"/>
            </a:xfrm>
            <a:prstGeom prst="wedgeRoundRectCallout">
              <a:avLst>
                <a:gd name="adj1" fmla="val -26799"/>
                <a:gd name="adj2" fmla="val 48918"/>
                <a:gd name="adj3" fmla="val 16667"/>
              </a:avLst>
            </a:prstGeom>
            <a:noFill/>
            <a:ln>
              <a:solidFill>
                <a:srgbClr val="76717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1" name="Image 80">
              <a:extLst>
                <a:ext uri="{FF2B5EF4-FFF2-40B4-BE49-F238E27FC236}">
                  <a16:creationId xmlns:a16="http://schemas.microsoft.com/office/drawing/2014/main" id="{3C61A0EE-4BB4-48C3-8699-82753C5ED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35432" y="3647343"/>
              <a:ext cx="136282" cy="136282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4AC325E-3E89-4B86-8BDC-2882406B08F8}"/>
                </a:ext>
              </a:extLst>
            </p:cNvPr>
            <p:cNvGrpSpPr/>
            <p:nvPr/>
          </p:nvGrpSpPr>
          <p:grpSpPr>
            <a:xfrm>
              <a:off x="5030039" y="2194542"/>
              <a:ext cx="1090025" cy="2219586"/>
              <a:chOff x="5030039" y="2238085"/>
              <a:chExt cx="1090025" cy="2219586"/>
            </a:xfrm>
          </p:grpSpPr>
          <p:pic>
            <p:nvPicPr>
              <p:cNvPr id="71" name="ymail_attachmentId5b58c4af-e3be-431a-b9b5-801656a7f70a">
                <a:extLst>
                  <a:ext uri="{FF2B5EF4-FFF2-40B4-BE49-F238E27FC236}">
                    <a16:creationId xmlns:a16="http://schemas.microsoft.com/office/drawing/2014/main" id="{EF6BB009-548D-4167-9656-03F40AC1AA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30039" y="2238085"/>
                <a:ext cx="1090025" cy="2219586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ED9F217-FE86-4BA6-BF7D-8873F4FC0EFD}"/>
                  </a:ext>
                </a:extLst>
              </p:cNvPr>
              <p:cNvSpPr/>
              <p:nvPr/>
            </p:nvSpPr>
            <p:spPr>
              <a:xfrm>
                <a:off x="5224463" y="2545652"/>
                <a:ext cx="320675" cy="4745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fr-FR" sz="400" dirty="0">
                    <a:solidFill>
                      <a:schemeClr val="tx1"/>
                    </a:solidFill>
                  </a:rPr>
                  <a:t>Banxo</a:t>
                </a:r>
                <a:endParaRPr lang="fr-FR" sz="5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5" name="Image 4">
                <a:extLst>
                  <a:ext uri="{FF2B5EF4-FFF2-40B4-BE49-F238E27FC236}">
                    <a16:creationId xmlns:a16="http://schemas.microsoft.com/office/drawing/2014/main" id="{4B207B86-3903-4A21-83FD-C2D30BFEA3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089472" y="2533485"/>
                <a:ext cx="185763" cy="163536"/>
              </a:xfrm>
              <a:prstGeom prst="rect">
                <a:avLst/>
              </a:prstGeom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07EA288A-96FA-457D-B22C-8E9C6B9C0947}"/>
                </a:ext>
              </a:extLst>
            </p:cNvPr>
            <p:cNvSpPr txBox="1"/>
            <p:nvPr/>
          </p:nvSpPr>
          <p:spPr>
            <a:xfrm>
              <a:off x="762291" y="668982"/>
              <a:ext cx="457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0A267E73-5410-4CE4-B283-CB6BAEECD4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314"/>
            <a:stretch/>
          </p:blipFill>
          <p:spPr>
            <a:xfrm>
              <a:off x="7354500" y="268288"/>
              <a:ext cx="1789500" cy="806253"/>
            </a:xfrm>
            <a:prstGeom prst="rect">
              <a:avLst/>
            </a:prstGeom>
            <a:effectLst>
              <a:outerShdw blurRad="241300" dist="76200" dir="6600000" sx="108000" sy="108000" algn="ctr" rotWithShape="0">
                <a:schemeClr val="bg1">
                  <a:lumMod val="75000"/>
                  <a:alpha val="18000"/>
                </a:schemeClr>
              </a:outerShdw>
            </a:effectLst>
          </p:spPr>
        </p:pic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65532756-3A6A-4F03-B49B-ADE7D386123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14981" y="610910"/>
              <a:ext cx="566561" cy="553998"/>
              <a:chOff x="7140815" y="1998113"/>
              <a:chExt cx="886861" cy="867196"/>
            </a:xfrm>
          </p:grpSpPr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4F1A27E1-EC97-4C57-928C-229518FC4A22}"/>
                  </a:ext>
                </a:extLst>
              </p:cNvPr>
              <p:cNvSpPr/>
              <p:nvPr/>
            </p:nvSpPr>
            <p:spPr>
              <a:xfrm rot="5629032">
                <a:off x="7446420" y="2185804"/>
                <a:ext cx="571410" cy="578187"/>
              </a:xfrm>
              <a:prstGeom prst="ellipse">
                <a:avLst/>
              </a:prstGeom>
              <a:solidFill>
                <a:srgbClr val="E31D1A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Ubuntu" panose="020B0504030602030204" pitchFamily="34" charset="0"/>
                </a:endParaRPr>
              </a:p>
            </p:txBody>
          </p:sp>
          <p:sp>
            <p:nvSpPr>
              <p:cNvPr id="39" name="Forme libre : forme 441">
                <a:extLst>
                  <a:ext uri="{FF2B5EF4-FFF2-40B4-BE49-F238E27FC236}">
                    <a16:creationId xmlns:a16="http://schemas.microsoft.com/office/drawing/2014/main" id="{8ECA2163-73E3-45FA-B1FF-660624298FC8}"/>
                  </a:ext>
                </a:extLst>
              </p:cNvPr>
              <p:cNvSpPr/>
              <p:nvPr/>
            </p:nvSpPr>
            <p:spPr>
              <a:xfrm rot="5400000">
                <a:off x="7150648" y="1988280"/>
                <a:ext cx="867196" cy="886861"/>
              </a:xfrm>
              <a:custGeom>
                <a:avLst/>
                <a:gdLst>
                  <a:gd name="connsiteX0" fmla="*/ 160020 w 420052"/>
                  <a:gd name="connsiteY0" fmla="*/ 0 h 429577"/>
                  <a:gd name="connsiteX1" fmla="*/ 320040 w 420052"/>
                  <a:gd name="connsiteY1" fmla="*/ 160020 h 429577"/>
                  <a:gd name="connsiteX2" fmla="*/ 273661 w 420052"/>
                  <a:gd name="connsiteY2" fmla="*/ 272679 h 429577"/>
                  <a:gd name="connsiteX3" fmla="*/ 274091 w 420052"/>
                  <a:gd name="connsiteY3" fmla="*/ 272957 h 429577"/>
                  <a:gd name="connsiteX4" fmla="*/ 274091 w 420052"/>
                  <a:gd name="connsiteY4" fmla="*/ 272957 h 429577"/>
                  <a:gd name="connsiteX5" fmla="*/ 274946 w 420052"/>
                  <a:gd name="connsiteY5" fmla="*/ 273694 h 429577"/>
                  <a:gd name="connsiteX6" fmla="*/ 417821 w 420052"/>
                  <a:gd name="connsiteY6" fmla="*/ 416569 h 429577"/>
                  <a:gd name="connsiteX7" fmla="*/ 417821 w 420052"/>
                  <a:gd name="connsiteY7" fmla="*/ 427346 h 429577"/>
                  <a:gd name="connsiteX8" fmla="*/ 407899 w 420052"/>
                  <a:gd name="connsiteY8" fmla="*/ 428083 h 429577"/>
                  <a:gd name="connsiteX9" fmla="*/ 407044 w 420052"/>
                  <a:gd name="connsiteY9" fmla="*/ 427346 h 429577"/>
                  <a:gd name="connsiteX10" fmla="*/ 264169 w 420052"/>
                  <a:gd name="connsiteY10" fmla="*/ 284471 h 429577"/>
                  <a:gd name="connsiteX11" fmla="*/ 262821 w 420052"/>
                  <a:gd name="connsiteY11" fmla="*/ 282650 h 429577"/>
                  <a:gd name="connsiteX12" fmla="*/ 160020 w 420052"/>
                  <a:gd name="connsiteY12" fmla="*/ 320040 h 429577"/>
                  <a:gd name="connsiteX13" fmla="*/ 0 w 420052"/>
                  <a:gd name="connsiteY13" fmla="*/ 160020 h 429577"/>
                  <a:gd name="connsiteX14" fmla="*/ 160020 w 420052"/>
                  <a:gd name="connsiteY14" fmla="*/ 0 h 429577"/>
                  <a:gd name="connsiteX15" fmla="*/ 160020 w 420052"/>
                  <a:gd name="connsiteY15" fmla="*/ 15240 h 429577"/>
                  <a:gd name="connsiteX16" fmla="*/ 15240 w 420052"/>
                  <a:gd name="connsiteY16" fmla="*/ 160020 h 429577"/>
                  <a:gd name="connsiteX17" fmla="*/ 160020 w 420052"/>
                  <a:gd name="connsiteY17" fmla="*/ 304800 h 429577"/>
                  <a:gd name="connsiteX18" fmla="*/ 304800 w 420052"/>
                  <a:gd name="connsiteY18" fmla="*/ 160020 h 429577"/>
                  <a:gd name="connsiteX19" fmla="*/ 160020 w 420052"/>
                  <a:gd name="connsiteY19" fmla="*/ 15240 h 42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0052" h="429577">
                    <a:moveTo>
                      <a:pt x="160020" y="0"/>
                    </a:moveTo>
                    <a:cubicBezTo>
                      <a:pt x="248397" y="0"/>
                      <a:pt x="320040" y="71643"/>
                      <a:pt x="320040" y="160020"/>
                    </a:cubicBezTo>
                    <a:cubicBezTo>
                      <a:pt x="320040" y="203959"/>
                      <a:pt x="302331" y="243761"/>
                      <a:pt x="273661" y="272679"/>
                    </a:cubicBezTo>
                    <a:lnTo>
                      <a:pt x="274091" y="272957"/>
                    </a:lnTo>
                    <a:lnTo>
                      <a:pt x="274091" y="272957"/>
                    </a:lnTo>
                    <a:lnTo>
                      <a:pt x="274946" y="273694"/>
                    </a:lnTo>
                    <a:lnTo>
                      <a:pt x="417821" y="416569"/>
                    </a:lnTo>
                    <a:cubicBezTo>
                      <a:pt x="420796" y="419545"/>
                      <a:pt x="420796" y="424370"/>
                      <a:pt x="417821" y="427346"/>
                    </a:cubicBezTo>
                    <a:cubicBezTo>
                      <a:pt x="415116" y="430051"/>
                      <a:pt x="410882" y="430297"/>
                      <a:pt x="407899" y="428083"/>
                    </a:cubicBezTo>
                    <a:lnTo>
                      <a:pt x="407044" y="427346"/>
                    </a:lnTo>
                    <a:lnTo>
                      <a:pt x="264169" y="284471"/>
                    </a:lnTo>
                    <a:cubicBezTo>
                      <a:pt x="263618" y="283919"/>
                      <a:pt x="263169" y="283304"/>
                      <a:pt x="262821" y="282650"/>
                    </a:cubicBezTo>
                    <a:cubicBezTo>
                      <a:pt x="235018" y="305988"/>
                      <a:pt x="199160" y="320040"/>
                      <a:pt x="160020" y="320040"/>
                    </a:cubicBezTo>
                    <a:cubicBezTo>
                      <a:pt x="71643" y="320040"/>
                      <a:pt x="0" y="248397"/>
                      <a:pt x="0" y="160020"/>
                    </a:cubicBezTo>
                    <a:cubicBezTo>
                      <a:pt x="0" y="71643"/>
                      <a:pt x="71643" y="0"/>
                      <a:pt x="160020" y="0"/>
                    </a:cubicBezTo>
                    <a:close/>
                    <a:moveTo>
                      <a:pt x="160020" y="15240"/>
                    </a:moveTo>
                    <a:cubicBezTo>
                      <a:pt x="80060" y="15240"/>
                      <a:pt x="15240" y="80060"/>
                      <a:pt x="15240" y="160020"/>
                    </a:cubicBezTo>
                    <a:cubicBezTo>
                      <a:pt x="15240" y="239980"/>
                      <a:pt x="80060" y="304800"/>
                      <a:pt x="160020" y="304800"/>
                    </a:cubicBezTo>
                    <a:cubicBezTo>
                      <a:pt x="239980" y="304800"/>
                      <a:pt x="304800" y="239980"/>
                      <a:pt x="304800" y="160020"/>
                    </a:cubicBezTo>
                    <a:cubicBezTo>
                      <a:pt x="304800" y="80060"/>
                      <a:pt x="239980" y="15240"/>
                      <a:pt x="160020" y="15240"/>
                    </a:cubicBezTo>
                    <a:close/>
                  </a:path>
                </a:pathLst>
              </a:custGeom>
              <a:solidFill>
                <a:srgbClr val="E31D1A"/>
              </a:solidFill>
              <a:ln w="9525" cap="flat">
                <a:solidFill>
                  <a:srgbClr val="E31D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050">
                  <a:latin typeface="Ubuntu" panose="020B0504030602030204" pitchFamily="34" charset="0"/>
                </a:endParaRPr>
              </a:p>
            </p:txBody>
          </p:sp>
        </p:grpSp>
        <p:pic>
          <p:nvPicPr>
            <p:cNvPr id="40" name="Picture 2" descr="Huawei Logo PNG transparents - StickPNG">
              <a:extLst>
                <a:ext uri="{FF2B5EF4-FFF2-40B4-BE49-F238E27FC236}">
                  <a16:creationId xmlns:a16="http://schemas.microsoft.com/office/drawing/2014/main" id="{68260C64-FDC3-402E-B539-728EF53DFA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7178" y="803681"/>
              <a:ext cx="175975" cy="176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1053AA0-DAAB-4A98-B057-45CBAD0FE2B7}"/>
                </a:ext>
              </a:extLst>
            </p:cNvPr>
            <p:cNvSpPr/>
            <p:nvPr/>
          </p:nvSpPr>
          <p:spPr>
            <a:xfrm>
              <a:off x="8061206" y="313364"/>
              <a:ext cx="1091017" cy="707886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000" b="1" dirty="0">
                  <a:solidFill>
                    <a:srgbClr val="FF0000"/>
                  </a:solidFill>
                  <a:latin typeface="Ubuntu" panose="020B0504030602030204" pitchFamily="34" charset="0"/>
                </a:rPr>
                <a:t>07/12/22</a:t>
              </a:r>
              <a:endParaRPr lang="fr-FR" dirty="0">
                <a:latin typeface="Ubuntu" panose="020B0504030602030204" pitchFamily="34" charset="0"/>
              </a:endParaRPr>
            </a:p>
            <a:p>
              <a:endParaRPr lang="fr-FR" sz="500" b="1" dirty="0">
                <a:solidFill>
                  <a:srgbClr val="FF0000"/>
                </a:solidFill>
                <a:latin typeface="Ubuntu" panose="020B0504030602030204" pitchFamily="34" charset="0"/>
              </a:endParaRPr>
            </a:p>
            <a:p>
              <a:r>
                <a:rPr lang="fr-FR" sz="1000" b="1" dirty="0">
                  <a:solidFill>
                    <a:srgbClr val="FF0000"/>
                  </a:solidFill>
                  <a:latin typeface="Ubuntu" panose="020B0504030602030204" pitchFamily="34" charset="0"/>
                </a:rPr>
                <a:t>07/12/22</a:t>
              </a:r>
              <a:endParaRPr lang="fr-FR" sz="1000" dirty="0">
                <a:latin typeface="Ubuntu" panose="020B0504030602030204" pitchFamily="34" charset="0"/>
              </a:endParaRPr>
            </a:p>
            <a:p>
              <a:endParaRPr lang="fr-FR" sz="500" b="1" dirty="0">
                <a:solidFill>
                  <a:srgbClr val="FF0000"/>
                </a:solidFill>
                <a:latin typeface="Ubuntu" panose="020B0504030602030204" pitchFamily="34" charset="0"/>
              </a:endParaRPr>
            </a:p>
            <a:p>
              <a:r>
                <a:rPr lang="fr-FR" sz="1000" b="1" dirty="0">
                  <a:solidFill>
                    <a:srgbClr val="FF0000"/>
                  </a:solidFill>
                  <a:latin typeface="Ubuntu" panose="020B0504030602030204" pitchFamily="34" charset="0"/>
                </a:rPr>
                <a:t>07/12/22</a:t>
              </a:r>
              <a:endParaRPr lang="fr-FR" sz="1000" dirty="0">
                <a:latin typeface="Ubuntu" panose="020B0504030602030204" pitchFamily="34" charset="0"/>
              </a:endParaRPr>
            </a:p>
          </p:txBody>
        </p:sp>
        <p:pic>
          <p:nvPicPr>
            <p:cNvPr id="42" name="Picture 6">
              <a:extLst>
                <a:ext uri="{FF2B5EF4-FFF2-40B4-BE49-F238E27FC236}">
                  <a16:creationId xmlns:a16="http://schemas.microsoft.com/office/drawing/2014/main" id="{508EF2E6-385F-45EA-A23F-9F91C63EF5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0615" y="362917"/>
              <a:ext cx="161013" cy="191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8">
              <a:extLst>
                <a:ext uri="{FF2B5EF4-FFF2-40B4-BE49-F238E27FC236}">
                  <a16:creationId xmlns:a16="http://schemas.microsoft.com/office/drawing/2014/main" id="{E0828FF0-A01C-4F47-87E0-EF409F2BEC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680" y="569767"/>
              <a:ext cx="179229" cy="213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EE8285A-59F0-4E99-B664-17E81F2D0510}"/>
                </a:ext>
              </a:extLst>
            </p:cNvPr>
            <p:cNvSpPr/>
            <p:nvPr/>
          </p:nvSpPr>
          <p:spPr>
            <a:xfrm>
              <a:off x="98928" y="323208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6B04AC1-FA78-40C8-8E89-7CC396ADF195}"/>
                </a:ext>
              </a:extLst>
            </p:cNvPr>
            <p:cNvSpPr/>
            <p:nvPr/>
          </p:nvSpPr>
          <p:spPr>
            <a:xfrm>
              <a:off x="0" y="0"/>
              <a:ext cx="110358" cy="5148238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>
                <a:latin typeface="Ubuntu" panose="020B0504030602030204" pitchFamily="34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9328054-606E-4602-B1C1-4423E83015CD}"/>
                </a:ext>
              </a:extLst>
            </p:cNvPr>
            <p:cNvSpPr/>
            <p:nvPr/>
          </p:nvSpPr>
          <p:spPr>
            <a:xfrm>
              <a:off x="573176" y="214322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6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Livraison d’une nouvelle version de l’application</a:t>
              </a:r>
            </a:p>
          </p:txBody>
        </p:sp>
        <p:sp>
          <p:nvSpPr>
            <p:cNvPr id="48" name="Espace réservé du numéro de diapositive 1">
              <a:extLst>
                <a:ext uri="{FF2B5EF4-FFF2-40B4-BE49-F238E27FC236}">
                  <a16:creationId xmlns:a16="http://schemas.microsoft.com/office/drawing/2014/main" id="{9CC64D76-3614-4F01-B275-017FF952BC29}"/>
                </a:ext>
              </a:extLst>
            </p:cNvPr>
            <p:cNvSpPr txBox="1">
              <a:spLocks/>
            </p:cNvSpPr>
            <p:nvPr/>
          </p:nvSpPr>
          <p:spPr>
            <a:xfrm>
              <a:off x="6956246" y="4829982"/>
              <a:ext cx="2057400" cy="273844"/>
            </a:xfrm>
            <a:prstGeom prst="rect">
              <a:avLst/>
            </a:prstGeom>
          </p:spPr>
          <p:txBody>
            <a:bodyPr vert="horz" lIns="68580" tIns="34290" rIns="68580" bIns="34290" rtlCol="0" anchor="ctr"/>
            <a:lstStyle>
              <a:defPPr>
                <a:defRPr lang="fr-FR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6FD38B02-D02D-4737-A540-0D1AB839C122}" type="slidenum">
                <a:rPr lang="fr-FR" sz="900">
                  <a:solidFill>
                    <a:schemeClr val="tx1"/>
                  </a:solidFill>
                </a:rPr>
                <a:pPr/>
                <a:t>4</a:t>
              </a:fld>
              <a:endParaRPr lang="fr-FR" sz="9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2383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729EE8CF-8DAB-4AF0-9D99-A31D9F6B92E0}"/>
              </a:ext>
            </a:extLst>
          </p:cNvPr>
          <p:cNvGrpSpPr/>
          <p:nvPr/>
        </p:nvGrpSpPr>
        <p:grpSpPr>
          <a:xfrm>
            <a:off x="0" y="0"/>
            <a:ext cx="9651277" cy="5190707"/>
            <a:chOff x="1" y="-4738"/>
            <a:chExt cx="9651277" cy="5190707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36EDF53-0B94-492E-9B55-B5D68BA79361}"/>
                </a:ext>
              </a:extLst>
            </p:cNvPr>
            <p:cNvSpPr/>
            <p:nvPr/>
          </p:nvSpPr>
          <p:spPr>
            <a:xfrm>
              <a:off x="9892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Flèche : droite 2">
              <a:extLst>
                <a:ext uri="{FF2B5EF4-FFF2-40B4-BE49-F238E27FC236}">
                  <a16:creationId xmlns:a16="http://schemas.microsoft.com/office/drawing/2014/main" id="{DD68D6AB-AC7E-5299-4871-A9BDD5A43577}"/>
                </a:ext>
              </a:extLst>
            </p:cNvPr>
            <p:cNvSpPr/>
            <p:nvPr/>
          </p:nvSpPr>
          <p:spPr>
            <a:xfrm>
              <a:off x="2619724" y="3521720"/>
              <a:ext cx="6171976" cy="11547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50" dirty="0">
                <a:latin typeface="Ubuntu" panose="020B0504030602030204" pitchFamily="34" charset="0"/>
              </a:endParaRPr>
            </a:p>
          </p:txBody>
        </p:sp>
        <p:sp>
          <p:nvSpPr>
            <p:cNvPr id="4" name="Flèche : droite 3">
              <a:extLst>
                <a:ext uri="{FF2B5EF4-FFF2-40B4-BE49-F238E27FC236}">
                  <a16:creationId xmlns:a16="http://schemas.microsoft.com/office/drawing/2014/main" id="{0EEFA422-0F0B-56A4-4C4A-101833AF300C}"/>
                </a:ext>
              </a:extLst>
            </p:cNvPr>
            <p:cNvSpPr/>
            <p:nvPr/>
          </p:nvSpPr>
          <p:spPr>
            <a:xfrm>
              <a:off x="2619724" y="2750297"/>
              <a:ext cx="6171976" cy="11547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50" dirty="0">
                <a:latin typeface="Ubuntu" panose="020B0504030602030204" pitchFamily="34" charset="0"/>
              </a:endParaRPr>
            </a:p>
          </p:txBody>
        </p:sp>
        <p:sp>
          <p:nvSpPr>
            <p:cNvPr id="5" name="Flèche : droite 4">
              <a:extLst>
                <a:ext uri="{FF2B5EF4-FFF2-40B4-BE49-F238E27FC236}">
                  <a16:creationId xmlns:a16="http://schemas.microsoft.com/office/drawing/2014/main" id="{8C765785-9919-ECC9-1A3C-9F9873E6598A}"/>
                </a:ext>
              </a:extLst>
            </p:cNvPr>
            <p:cNvSpPr/>
            <p:nvPr/>
          </p:nvSpPr>
          <p:spPr>
            <a:xfrm>
              <a:off x="2619724" y="2042612"/>
              <a:ext cx="6171976" cy="11547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50" dirty="0">
                <a:latin typeface="Ubuntu" panose="020B0504030602030204" pitchFamily="34" charset="0"/>
              </a:endParaRPr>
            </a:p>
          </p:txBody>
        </p:sp>
        <p:sp>
          <p:nvSpPr>
            <p:cNvPr id="6" name="Flèche : droite 5">
              <a:extLst>
                <a:ext uri="{FF2B5EF4-FFF2-40B4-BE49-F238E27FC236}">
                  <a16:creationId xmlns:a16="http://schemas.microsoft.com/office/drawing/2014/main" id="{3E983BC4-7BDC-DD3F-4EF5-4A04A1E42FE8}"/>
                </a:ext>
              </a:extLst>
            </p:cNvPr>
            <p:cNvSpPr/>
            <p:nvPr/>
          </p:nvSpPr>
          <p:spPr>
            <a:xfrm>
              <a:off x="2619724" y="1298708"/>
              <a:ext cx="6171976" cy="11547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50" dirty="0">
                <a:latin typeface="Ubuntu" panose="020B0504030602030204" pitchFamily="34" charset="0"/>
              </a:endParaRPr>
            </a:p>
          </p:txBody>
        </p:sp>
        <p:sp>
          <p:nvSpPr>
            <p:cNvPr id="40" name="Flèche : droite 39">
              <a:extLst>
                <a:ext uri="{FF2B5EF4-FFF2-40B4-BE49-F238E27FC236}">
                  <a16:creationId xmlns:a16="http://schemas.microsoft.com/office/drawing/2014/main" id="{73B633AA-B9EC-4595-B366-767CE404A18C}"/>
                </a:ext>
              </a:extLst>
            </p:cNvPr>
            <p:cNvSpPr/>
            <p:nvPr/>
          </p:nvSpPr>
          <p:spPr>
            <a:xfrm>
              <a:off x="2619724" y="4275827"/>
              <a:ext cx="6171976" cy="11547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50" dirty="0">
                <a:latin typeface="Ubuntu" panose="020B0504030602030204" pitchFamily="34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F4341284-01AF-4E0C-866D-126344DD3EB3}"/>
                </a:ext>
              </a:extLst>
            </p:cNvPr>
            <p:cNvSpPr/>
            <p:nvPr/>
          </p:nvSpPr>
          <p:spPr>
            <a:xfrm>
              <a:off x="1" y="-4738"/>
              <a:ext cx="110358" cy="5148238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>
                <a:latin typeface="Ubuntu" panose="020B0504030602030204" pitchFamily="34" charset="0"/>
              </a:endParaRP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972F47F7-5A59-41F4-B857-C1AE8B9E97D1}"/>
                </a:ext>
              </a:extLst>
            </p:cNvPr>
            <p:cNvSpPr txBox="1"/>
            <p:nvPr/>
          </p:nvSpPr>
          <p:spPr>
            <a:xfrm>
              <a:off x="3836836" y="705028"/>
              <a:ext cx="9076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sz="1200" b="1" dirty="0">
                  <a:solidFill>
                    <a:srgbClr val="E31D1A"/>
                  </a:solidFill>
                  <a:latin typeface="Ubuntu" panose="020B0504030602030204" pitchFamily="34" charset="0"/>
                </a:rPr>
                <a:t>Pour qui ?</a:t>
              </a:r>
              <a:endParaRPr lang="fr-FR" sz="1200" b="1" dirty="0">
                <a:solidFill>
                  <a:srgbClr val="E31D1A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06F23BFC-EB6D-42C8-8EF3-B456AC6E8C6D}"/>
                </a:ext>
              </a:extLst>
            </p:cNvPr>
            <p:cNvSpPr txBox="1"/>
            <p:nvPr/>
          </p:nvSpPr>
          <p:spPr>
            <a:xfrm>
              <a:off x="6668442" y="705114"/>
              <a:ext cx="1067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sz="1200" b="1" dirty="0">
                  <a:solidFill>
                    <a:srgbClr val="E31D1A"/>
                  </a:solidFill>
                  <a:latin typeface="Ubuntu" panose="020B0504030602030204" pitchFamily="34" charset="0"/>
                </a:rPr>
                <a:t>Fréquence ?</a:t>
              </a:r>
              <a:endParaRPr lang="fr-FR" sz="1200" b="1" dirty="0">
                <a:solidFill>
                  <a:srgbClr val="E31D1A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DA712B38-3159-45A3-8945-1A0E7D7E4D5D}"/>
                </a:ext>
              </a:extLst>
            </p:cNvPr>
            <p:cNvSpPr txBox="1"/>
            <p:nvPr/>
          </p:nvSpPr>
          <p:spPr>
            <a:xfrm>
              <a:off x="7266134" y="47767"/>
              <a:ext cx="2139257" cy="271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900" dirty="0">
                  <a:solidFill>
                    <a:srgbClr val="76717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Interstitiels réglementaires</a:t>
              </a:r>
            </a:p>
          </p:txBody>
        </p:sp>
        <p:sp>
          <p:nvSpPr>
            <p:cNvPr id="52" name="Étoile : 8 branches 51">
              <a:extLst>
                <a:ext uri="{FF2B5EF4-FFF2-40B4-BE49-F238E27FC236}">
                  <a16:creationId xmlns:a16="http://schemas.microsoft.com/office/drawing/2014/main" id="{C1D0D2FF-A6D8-4008-84E4-0235DE6E95FE}"/>
                </a:ext>
              </a:extLst>
            </p:cNvPr>
            <p:cNvSpPr/>
            <p:nvPr/>
          </p:nvSpPr>
          <p:spPr>
            <a:xfrm>
              <a:off x="7038964" y="62375"/>
              <a:ext cx="263175" cy="264606"/>
            </a:xfrm>
            <a:prstGeom prst="star8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 dirty="0">
                  <a:solidFill>
                    <a:schemeClr val="bg1"/>
                  </a:solidFill>
                  <a:latin typeface="Ubuntu" panose="020B0504030602030204" pitchFamily="34" charset="0"/>
                </a:rPr>
                <a:t>R</a:t>
              </a:r>
            </a:p>
          </p:txBody>
        </p:sp>
        <p:sp>
          <p:nvSpPr>
            <p:cNvPr id="84" name="Graphique 8">
              <a:extLst>
                <a:ext uri="{FF2B5EF4-FFF2-40B4-BE49-F238E27FC236}">
                  <a16:creationId xmlns:a16="http://schemas.microsoft.com/office/drawing/2014/main" id="{C9ABB603-63A9-8B32-46AD-A0A4965C4885}"/>
                </a:ext>
              </a:extLst>
            </p:cNvPr>
            <p:cNvSpPr/>
            <p:nvPr/>
          </p:nvSpPr>
          <p:spPr>
            <a:xfrm>
              <a:off x="3134732" y="4013057"/>
              <a:ext cx="2426530" cy="646925"/>
            </a:xfrm>
            <a:custGeom>
              <a:avLst/>
              <a:gdLst>
                <a:gd name="connsiteX0" fmla="*/ 2859306 w 3235373"/>
                <a:gd name="connsiteY0" fmla="*/ -380 h 862566"/>
                <a:gd name="connsiteX1" fmla="*/ -1627 w 3235373"/>
                <a:gd name="connsiteY1" fmla="*/ -380 h 862566"/>
                <a:gd name="connsiteX2" fmla="*/ -1627 w 3235373"/>
                <a:gd name="connsiteY2" fmla="*/ 615698 h 862566"/>
                <a:gd name="connsiteX3" fmla="*/ 372813 w 3235373"/>
                <a:gd name="connsiteY3" fmla="*/ 862186 h 862566"/>
                <a:gd name="connsiteX4" fmla="*/ 3233746 w 3235373"/>
                <a:gd name="connsiteY4" fmla="*/ 862186 h 862566"/>
                <a:gd name="connsiteX5" fmla="*/ 3233746 w 3235373"/>
                <a:gd name="connsiteY5" fmla="*/ 246108 h 862566"/>
                <a:gd name="connsiteX6" fmla="*/ 2859306 w 3235373"/>
                <a:gd name="connsiteY6" fmla="*/ -380 h 86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5373" h="862566">
                  <a:moveTo>
                    <a:pt x="2859306" y="-380"/>
                  </a:moveTo>
                  <a:lnTo>
                    <a:pt x="-1627" y="-380"/>
                  </a:lnTo>
                  <a:lnTo>
                    <a:pt x="-1627" y="615698"/>
                  </a:lnTo>
                  <a:cubicBezTo>
                    <a:pt x="-1627" y="751831"/>
                    <a:pt x="166019" y="862186"/>
                    <a:pt x="372813" y="862186"/>
                  </a:cubicBezTo>
                  <a:lnTo>
                    <a:pt x="3233746" y="862186"/>
                  </a:lnTo>
                  <a:lnTo>
                    <a:pt x="3233746" y="246108"/>
                  </a:lnTo>
                  <a:cubicBezTo>
                    <a:pt x="3233746" y="109975"/>
                    <a:pt x="3066099" y="-380"/>
                    <a:pt x="2859306" y="-38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538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Tous les clients</a:t>
              </a:r>
            </a:p>
          </p:txBody>
        </p:sp>
        <p:sp>
          <p:nvSpPr>
            <p:cNvPr id="83" name="Graphique 9">
              <a:extLst>
                <a:ext uri="{FF2B5EF4-FFF2-40B4-BE49-F238E27FC236}">
                  <a16:creationId xmlns:a16="http://schemas.microsoft.com/office/drawing/2014/main" id="{FB8FEDFA-D99D-6C86-C387-CFDF366D7C28}"/>
                </a:ext>
              </a:extLst>
            </p:cNvPr>
            <p:cNvSpPr/>
            <p:nvPr/>
          </p:nvSpPr>
          <p:spPr>
            <a:xfrm>
              <a:off x="3134732" y="3267734"/>
              <a:ext cx="2426530" cy="646925"/>
            </a:xfrm>
            <a:custGeom>
              <a:avLst/>
              <a:gdLst>
                <a:gd name="connsiteX0" fmla="*/ 2859306 w 3235373"/>
                <a:gd name="connsiteY0" fmla="*/ -380 h 862566"/>
                <a:gd name="connsiteX1" fmla="*/ -1627 w 3235373"/>
                <a:gd name="connsiteY1" fmla="*/ -380 h 862566"/>
                <a:gd name="connsiteX2" fmla="*/ -1627 w 3235373"/>
                <a:gd name="connsiteY2" fmla="*/ 615698 h 862566"/>
                <a:gd name="connsiteX3" fmla="*/ 372813 w 3235373"/>
                <a:gd name="connsiteY3" fmla="*/ 862186 h 862566"/>
                <a:gd name="connsiteX4" fmla="*/ 3233746 w 3235373"/>
                <a:gd name="connsiteY4" fmla="*/ 862186 h 862566"/>
                <a:gd name="connsiteX5" fmla="*/ 3233746 w 3235373"/>
                <a:gd name="connsiteY5" fmla="*/ 246108 h 862566"/>
                <a:gd name="connsiteX6" fmla="*/ 2859306 w 3235373"/>
                <a:gd name="connsiteY6" fmla="*/ -380 h 86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5373" h="862566">
                  <a:moveTo>
                    <a:pt x="2859306" y="-380"/>
                  </a:moveTo>
                  <a:lnTo>
                    <a:pt x="-1627" y="-380"/>
                  </a:lnTo>
                  <a:lnTo>
                    <a:pt x="-1627" y="615698"/>
                  </a:lnTo>
                  <a:cubicBezTo>
                    <a:pt x="-1627" y="751831"/>
                    <a:pt x="166019" y="862186"/>
                    <a:pt x="372813" y="862186"/>
                  </a:cubicBezTo>
                  <a:lnTo>
                    <a:pt x="3233746" y="862186"/>
                  </a:lnTo>
                  <a:lnTo>
                    <a:pt x="3233746" y="246108"/>
                  </a:lnTo>
                  <a:cubicBezTo>
                    <a:pt x="3233746" y="109975"/>
                    <a:pt x="3066099" y="-380"/>
                    <a:pt x="2859306" y="-38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538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fr-FR" sz="850" dirty="0">
                  <a:solidFill>
                    <a:srgbClr val="76717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Les clients âgés de plus de 25 ans pour lesquels l’information est manquante</a:t>
              </a:r>
            </a:p>
          </p:txBody>
        </p:sp>
        <p:sp>
          <p:nvSpPr>
            <p:cNvPr id="82" name="Graphique 10">
              <a:extLst>
                <a:ext uri="{FF2B5EF4-FFF2-40B4-BE49-F238E27FC236}">
                  <a16:creationId xmlns:a16="http://schemas.microsoft.com/office/drawing/2014/main" id="{7D611C8D-77B1-7617-BAD0-E1750B950CA3}"/>
                </a:ext>
              </a:extLst>
            </p:cNvPr>
            <p:cNvSpPr/>
            <p:nvPr/>
          </p:nvSpPr>
          <p:spPr>
            <a:xfrm>
              <a:off x="3134732" y="2522412"/>
              <a:ext cx="2426530" cy="646925"/>
            </a:xfrm>
            <a:custGeom>
              <a:avLst/>
              <a:gdLst>
                <a:gd name="connsiteX0" fmla="*/ 2859306 w 3235373"/>
                <a:gd name="connsiteY0" fmla="*/ -380 h 862566"/>
                <a:gd name="connsiteX1" fmla="*/ -1627 w 3235373"/>
                <a:gd name="connsiteY1" fmla="*/ -380 h 862566"/>
                <a:gd name="connsiteX2" fmla="*/ -1627 w 3235373"/>
                <a:gd name="connsiteY2" fmla="*/ 615698 h 862566"/>
                <a:gd name="connsiteX3" fmla="*/ 372813 w 3235373"/>
                <a:gd name="connsiteY3" fmla="*/ 862186 h 862566"/>
                <a:gd name="connsiteX4" fmla="*/ 3233746 w 3235373"/>
                <a:gd name="connsiteY4" fmla="*/ 862186 h 862566"/>
                <a:gd name="connsiteX5" fmla="*/ 3233746 w 3235373"/>
                <a:gd name="connsiteY5" fmla="*/ 246108 h 862566"/>
                <a:gd name="connsiteX6" fmla="*/ 2859306 w 3235373"/>
                <a:gd name="connsiteY6" fmla="*/ -380 h 86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5373" h="862566">
                  <a:moveTo>
                    <a:pt x="2859306" y="-380"/>
                  </a:moveTo>
                  <a:lnTo>
                    <a:pt x="-1627" y="-380"/>
                  </a:lnTo>
                  <a:lnTo>
                    <a:pt x="-1627" y="615698"/>
                  </a:lnTo>
                  <a:cubicBezTo>
                    <a:pt x="-1627" y="751831"/>
                    <a:pt x="166019" y="862186"/>
                    <a:pt x="372813" y="862186"/>
                  </a:cubicBezTo>
                  <a:lnTo>
                    <a:pt x="3233746" y="862186"/>
                  </a:lnTo>
                  <a:lnTo>
                    <a:pt x="3233746" y="246108"/>
                  </a:lnTo>
                  <a:cubicBezTo>
                    <a:pt x="3233746" y="109975"/>
                    <a:pt x="3066099" y="-380"/>
                    <a:pt x="2859306" y="-38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538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Les clients majeurs auxquels sont rattachés des clients mineurs </a:t>
              </a:r>
            </a:p>
          </p:txBody>
        </p:sp>
        <p:sp>
          <p:nvSpPr>
            <p:cNvPr id="81" name="Graphique 11">
              <a:extLst>
                <a:ext uri="{FF2B5EF4-FFF2-40B4-BE49-F238E27FC236}">
                  <a16:creationId xmlns:a16="http://schemas.microsoft.com/office/drawing/2014/main" id="{581D3C8C-6D2B-FE11-1AB9-06EF60E6CF8A}"/>
                </a:ext>
              </a:extLst>
            </p:cNvPr>
            <p:cNvSpPr/>
            <p:nvPr/>
          </p:nvSpPr>
          <p:spPr>
            <a:xfrm>
              <a:off x="3134732" y="1777090"/>
              <a:ext cx="2426530" cy="646925"/>
            </a:xfrm>
            <a:custGeom>
              <a:avLst/>
              <a:gdLst>
                <a:gd name="connsiteX0" fmla="*/ 2859306 w 3235373"/>
                <a:gd name="connsiteY0" fmla="*/ -380 h 862566"/>
                <a:gd name="connsiteX1" fmla="*/ -1627 w 3235373"/>
                <a:gd name="connsiteY1" fmla="*/ -380 h 862566"/>
                <a:gd name="connsiteX2" fmla="*/ -1627 w 3235373"/>
                <a:gd name="connsiteY2" fmla="*/ 615698 h 862566"/>
                <a:gd name="connsiteX3" fmla="*/ 372813 w 3235373"/>
                <a:gd name="connsiteY3" fmla="*/ 862186 h 862566"/>
                <a:gd name="connsiteX4" fmla="*/ 3233746 w 3235373"/>
                <a:gd name="connsiteY4" fmla="*/ 862186 h 862566"/>
                <a:gd name="connsiteX5" fmla="*/ 3233746 w 3235373"/>
                <a:gd name="connsiteY5" fmla="*/ 246108 h 862566"/>
                <a:gd name="connsiteX6" fmla="*/ 2859306 w 3235373"/>
                <a:gd name="connsiteY6" fmla="*/ -380 h 86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5373" h="862566">
                  <a:moveTo>
                    <a:pt x="2859306" y="-380"/>
                  </a:moveTo>
                  <a:lnTo>
                    <a:pt x="-1627" y="-380"/>
                  </a:lnTo>
                  <a:lnTo>
                    <a:pt x="-1627" y="615698"/>
                  </a:lnTo>
                  <a:cubicBezTo>
                    <a:pt x="-1627" y="751831"/>
                    <a:pt x="166019" y="862186"/>
                    <a:pt x="372813" y="862186"/>
                  </a:cubicBezTo>
                  <a:lnTo>
                    <a:pt x="3233746" y="862186"/>
                  </a:lnTo>
                  <a:lnTo>
                    <a:pt x="3233746" y="246108"/>
                  </a:lnTo>
                  <a:cubicBezTo>
                    <a:pt x="3233746" y="109975"/>
                    <a:pt x="3066099" y="-380"/>
                    <a:pt x="2859306" y="-38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538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Les clients majeurs présumés résidents fiscaux français qui n’ont pas confirmé leur pays de résidence fiscale via l’EAI***</a:t>
              </a:r>
            </a:p>
          </p:txBody>
        </p:sp>
        <p:sp>
          <p:nvSpPr>
            <p:cNvPr id="80" name="Graphique 12">
              <a:extLst>
                <a:ext uri="{FF2B5EF4-FFF2-40B4-BE49-F238E27FC236}">
                  <a16:creationId xmlns:a16="http://schemas.microsoft.com/office/drawing/2014/main" id="{FFACC9A0-B968-7CA8-54B4-0019AAB3B6D7}"/>
                </a:ext>
              </a:extLst>
            </p:cNvPr>
            <p:cNvSpPr/>
            <p:nvPr/>
          </p:nvSpPr>
          <p:spPr>
            <a:xfrm>
              <a:off x="3134732" y="1031767"/>
              <a:ext cx="2426530" cy="646925"/>
            </a:xfrm>
            <a:custGeom>
              <a:avLst/>
              <a:gdLst>
                <a:gd name="connsiteX0" fmla="*/ 2859306 w 3235373"/>
                <a:gd name="connsiteY0" fmla="*/ -380 h 862566"/>
                <a:gd name="connsiteX1" fmla="*/ -1627 w 3235373"/>
                <a:gd name="connsiteY1" fmla="*/ -380 h 862566"/>
                <a:gd name="connsiteX2" fmla="*/ -1627 w 3235373"/>
                <a:gd name="connsiteY2" fmla="*/ 615698 h 862566"/>
                <a:gd name="connsiteX3" fmla="*/ 372813 w 3235373"/>
                <a:gd name="connsiteY3" fmla="*/ 862186 h 862566"/>
                <a:gd name="connsiteX4" fmla="*/ 3233746 w 3235373"/>
                <a:gd name="connsiteY4" fmla="*/ 862186 h 862566"/>
                <a:gd name="connsiteX5" fmla="*/ 3233746 w 3235373"/>
                <a:gd name="connsiteY5" fmla="*/ 246108 h 862566"/>
                <a:gd name="connsiteX6" fmla="*/ 2859306 w 3235373"/>
                <a:gd name="connsiteY6" fmla="*/ -380 h 86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5373" h="862566">
                  <a:moveTo>
                    <a:pt x="2859306" y="-380"/>
                  </a:moveTo>
                  <a:lnTo>
                    <a:pt x="-1627" y="-380"/>
                  </a:lnTo>
                  <a:lnTo>
                    <a:pt x="-1627" y="615698"/>
                  </a:lnTo>
                  <a:cubicBezTo>
                    <a:pt x="-1627" y="751831"/>
                    <a:pt x="166019" y="862186"/>
                    <a:pt x="372813" y="862186"/>
                  </a:cubicBezTo>
                  <a:lnTo>
                    <a:pt x="3233746" y="862186"/>
                  </a:lnTo>
                  <a:lnTo>
                    <a:pt x="3233746" y="246108"/>
                  </a:lnTo>
                  <a:cubicBezTo>
                    <a:pt x="3233746" y="109975"/>
                    <a:pt x="3066099" y="-380"/>
                    <a:pt x="2859306" y="-38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538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fr-FR" sz="850" dirty="0">
                  <a:solidFill>
                    <a:srgbClr val="76717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Les clients qui n’ont pas encore activé Sécur’Pass et qui sont éligibles (disposant d’un numéro de téléphone sécurisé renseigné et d’une carte bancaire) </a:t>
              </a:r>
            </a:p>
          </p:txBody>
        </p:sp>
        <p:sp>
          <p:nvSpPr>
            <p:cNvPr id="85" name="Graphique 13">
              <a:extLst>
                <a:ext uri="{FF2B5EF4-FFF2-40B4-BE49-F238E27FC236}">
                  <a16:creationId xmlns:a16="http://schemas.microsoft.com/office/drawing/2014/main" id="{D22D260D-2E84-F0C8-8622-D70D5DFBB28D}"/>
                </a:ext>
              </a:extLst>
            </p:cNvPr>
            <p:cNvSpPr/>
            <p:nvPr/>
          </p:nvSpPr>
          <p:spPr>
            <a:xfrm>
              <a:off x="6061432" y="3990645"/>
              <a:ext cx="2426530" cy="646925"/>
            </a:xfrm>
            <a:custGeom>
              <a:avLst/>
              <a:gdLst>
                <a:gd name="connsiteX0" fmla="*/ 2859306 w 3235373"/>
                <a:gd name="connsiteY0" fmla="*/ -380 h 862566"/>
                <a:gd name="connsiteX1" fmla="*/ -1627 w 3235373"/>
                <a:gd name="connsiteY1" fmla="*/ -380 h 862566"/>
                <a:gd name="connsiteX2" fmla="*/ -1627 w 3235373"/>
                <a:gd name="connsiteY2" fmla="*/ 615698 h 862566"/>
                <a:gd name="connsiteX3" fmla="*/ 372813 w 3235373"/>
                <a:gd name="connsiteY3" fmla="*/ 862186 h 862566"/>
                <a:gd name="connsiteX4" fmla="*/ 3233746 w 3235373"/>
                <a:gd name="connsiteY4" fmla="*/ 862186 h 862566"/>
                <a:gd name="connsiteX5" fmla="*/ 3233746 w 3235373"/>
                <a:gd name="connsiteY5" fmla="*/ 246108 h 862566"/>
                <a:gd name="connsiteX6" fmla="*/ 2859306 w 3235373"/>
                <a:gd name="connsiteY6" fmla="*/ -380 h 86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5373" h="862566">
                  <a:moveTo>
                    <a:pt x="2859306" y="-380"/>
                  </a:moveTo>
                  <a:lnTo>
                    <a:pt x="-1627" y="-380"/>
                  </a:lnTo>
                  <a:lnTo>
                    <a:pt x="-1627" y="615698"/>
                  </a:lnTo>
                  <a:cubicBezTo>
                    <a:pt x="-1627" y="751831"/>
                    <a:pt x="166019" y="862186"/>
                    <a:pt x="372813" y="862186"/>
                  </a:cubicBezTo>
                  <a:lnTo>
                    <a:pt x="3233746" y="862186"/>
                  </a:lnTo>
                  <a:lnTo>
                    <a:pt x="3233746" y="246108"/>
                  </a:lnTo>
                  <a:cubicBezTo>
                    <a:pt x="3233746" y="109975"/>
                    <a:pt x="3066099" y="-380"/>
                    <a:pt x="2859306" y="-38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538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Une fois tous les 6 mois</a:t>
              </a:r>
            </a:p>
          </p:txBody>
        </p:sp>
        <p:sp>
          <p:nvSpPr>
            <p:cNvPr id="86" name="Graphique 14">
              <a:extLst>
                <a:ext uri="{FF2B5EF4-FFF2-40B4-BE49-F238E27FC236}">
                  <a16:creationId xmlns:a16="http://schemas.microsoft.com/office/drawing/2014/main" id="{573E4D4A-D6BF-00C5-21E0-E45B2F5A3ACB}"/>
                </a:ext>
              </a:extLst>
            </p:cNvPr>
            <p:cNvSpPr/>
            <p:nvPr/>
          </p:nvSpPr>
          <p:spPr>
            <a:xfrm>
              <a:off x="6061432" y="3252142"/>
              <a:ext cx="2426530" cy="646925"/>
            </a:xfrm>
            <a:custGeom>
              <a:avLst/>
              <a:gdLst>
                <a:gd name="connsiteX0" fmla="*/ 2859306 w 3235373"/>
                <a:gd name="connsiteY0" fmla="*/ -380 h 862566"/>
                <a:gd name="connsiteX1" fmla="*/ -1627 w 3235373"/>
                <a:gd name="connsiteY1" fmla="*/ -380 h 862566"/>
                <a:gd name="connsiteX2" fmla="*/ -1627 w 3235373"/>
                <a:gd name="connsiteY2" fmla="*/ 615698 h 862566"/>
                <a:gd name="connsiteX3" fmla="*/ 372813 w 3235373"/>
                <a:gd name="connsiteY3" fmla="*/ 862186 h 862566"/>
                <a:gd name="connsiteX4" fmla="*/ 3233746 w 3235373"/>
                <a:gd name="connsiteY4" fmla="*/ 862186 h 862566"/>
                <a:gd name="connsiteX5" fmla="*/ 3233746 w 3235373"/>
                <a:gd name="connsiteY5" fmla="*/ 246108 h 862566"/>
                <a:gd name="connsiteX6" fmla="*/ 2859306 w 3235373"/>
                <a:gd name="connsiteY6" fmla="*/ -380 h 86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5373" h="862566">
                  <a:moveTo>
                    <a:pt x="2859306" y="-380"/>
                  </a:moveTo>
                  <a:lnTo>
                    <a:pt x="-1627" y="-380"/>
                  </a:lnTo>
                  <a:lnTo>
                    <a:pt x="-1627" y="615698"/>
                  </a:lnTo>
                  <a:cubicBezTo>
                    <a:pt x="-1627" y="751831"/>
                    <a:pt x="166019" y="862186"/>
                    <a:pt x="372813" y="862186"/>
                  </a:cubicBezTo>
                  <a:lnTo>
                    <a:pt x="3233746" y="862186"/>
                  </a:lnTo>
                  <a:lnTo>
                    <a:pt x="3233746" y="246108"/>
                  </a:lnTo>
                  <a:cubicBezTo>
                    <a:pt x="3233746" y="109975"/>
                    <a:pt x="3066099" y="-380"/>
                    <a:pt x="2859306" y="-38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538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fr-FR" sz="850" dirty="0">
                  <a:solidFill>
                    <a:srgbClr val="76717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À chaque connexion (tant que le client n’aura pas transmis son avis d’imposition)</a:t>
              </a:r>
            </a:p>
          </p:txBody>
        </p:sp>
        <p:sp>
          <p:nvSpPr>
            <p:cNvPr id="87" name="Graphique 18">
              <a:extLst>
                <a:ext uri="{FF2B5EF4-FFF2-40B4-BE49-F238E27FC236}">
                  <a16:creationId xmlns:a16="http://schemas.microsoft.com/office/drawing/2014/main" id="{D84DED67-4CF0-3B36-21E0-222E711C8ADE}"/>
                </a:ext>
              </a:extLst>
            </p:cNvPr>
            <p:cNvSpPr/>
            <p:nvPr/>
          </p:nvSpPr>
          <p:spPr>
            <a:xfrm>
              <a:off x="6061432" y="2513640"/>
              <a:ext cx="2426530" cy="646925"/>
            </a:xfrm>
            <a:custGeom>
              <a:avLst/>
              <a:gdLst>
                <a:gd name="connsiteX0" fmla="*/ 2859306 w 3235373"/>
                <a:gd name="connsiteY0" fmla="*/ -380 h 862566"/>
                <a:gd name="connsiteX1" fmla="*/ -1627 w 3235373"/>
                <a:gd name="connsiteY1" fmla="*/ -380 h 862566"/>
                <a:gd name="connsiteX2" fmla="*/ -1627 w 3235373"/>
                <a:gd name="connsiteY2" fmla="*/ 615698 h 862566"/>
                <a:gd name="connsiteX3" fmla="*/ 372813 w 3235373"/>
                <a:gd name="connsiteY3" fmla="*/ 862186 h 862566"/>
                <a:gd name="connsiteX4" fmla="*/ 3233746 w 3235373"/>
                <a:gd name="connsiteY4" fmla="*/ 862186 h 862566"/>
                <a:gd name="connsiteX5" fmla="*/ 3233746 w 3235373"/>
                <a:gd name="connsiteY5" fmla="*/ 246108 h 862566"/>
                <a:gd name="connsiteX6" fmla="*/ 2859306 w 3235373"/>
                <a:gd name="connsiteY6" fmla="*/ -380 h 86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5373" h="862566">
                  <a:moveTo>
                    <a:pt x="2859306" y="-380"/>
                  </a:moveTo>
                  <a:lnTo>
                    <a:pt x="-1627" y="-380"/>
                  </a:lnTo>
                  <a:lnTo>
                    <a:pt x="-1627" y="615698"/>
                  </a:lnTo>
                  <a:cubicBezTo>
                    <a:pt x="-1627" y="751831"/>
                    <a:pt x="166019" y="862186"/>
                    <a:pt x="372813" y="862186"/>
                  </a:cubicBezTo>
                  <a:lnTo>
                    <a:pt x="3233746" y="862186"/>
                  </a:lnTo>
                  <a:lnTo>
                    <a:pt x="3233746" y="246108"/>
                  </a:lnTo>
                  <a:cubicBezTo>
                    <a:pt x="3233746" y="109975"/>
                    <a:pt x="3066099" y="-380"/>
                    <a:pt x="2859306" y="-38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538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À chaque connexion </a:t>
              </a:r>
            </a:p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(pas de possibilité de fermer l’interstitiel)</a:t>
              </a:r>
            </a:p>
          </p:txBody>
        </p:sp>
        <p:sp>
          <p:nvSpPr>
            <p:cNvPr id="88" name="Graphique 19">
              <a:extLst>
                <a:ext uri="{FF2B5EF4-FFF2-40B4-BE49-F238E27FC236}">
                  <a16:creationId xmlns:a16="http://schemas.microsoft.com/office/drawing/2014/main" id="{C8134D6A-3FA9-81E7-DE30-C7DCAB7E6A8C}"/>
                </a:ext>
              </a:extLst>
            </p:cNvPr>
            <p:cNvSpPr/>
            <p:nvPr/>
          </p:nvSpPr>
          <p:spPr>
            <a:xfrm>
              <a:off x="6061432" y="1775137"/>
              <a:ext cx="2426530" cy="646925"/>
            </a:xfrm>
            <a:custGeom>
              <a:avLst/>
              <a:gdLst>
                <a:gd name="connsiteX0" fmla="*/ 2859306 w 3235373"/>
                <a:gd name="connsiteY0" fmla="*/ -380 h 862566"/>
                <a:gd name="connsiteX1" fmla="*/ -1627 w 3235373"/>
                <a:gd name="connsiteY1" fmla="*/ -380 h 862566"/>
                <a:gd name="connsiteX2" fmla="*/ -1627 w 3235373"/>
                <a:gd name="connsiteY2" fmla="*/ 615698 h 862566"/>
                <a:gd name="connsiteX3" fmla="*/ 372813 w 3235373"/>
                <a:gd name="connsiteY3" fmla="*/ 862186 h 862566"/>
                <a:gd name="connsiteX4" fmla="*/ 3233746 w 3235373"/>
                <a:gd name="connsiteY4" fmla="*/ 862186 h 862566"/>
                <a:gd name="connsiteX5" fmla="*/ 3233746 w 3235373"/>
                <a:gd name="connsiteY5" fmla="*/ 246108 h 862566"/>
                <a:gd name="connsiteX6" fmla="*/ 2859306 w 3235373"/>
                <a:gd name="connsiteY6" fmla="*/ -380 h 86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5373" h="862566">
                  <a:moveTo>
                    <a:pt x="2859306" y="-380"/>
                  </a:moveTo>
                  <a:lnTo>
                    <a:pt x="-1627" y="-380"/>
                  </a:lnTo>
                  <a:lnTo>
                    <a:pt x="-1627" y="615698"/>
                  </a:lnTo>
                  <a:cubicBezTo>
                    <a:pt x="-1627" y="751831"/>
                    <a:pt x="166019" y="862186"/>
                    <a:pt x="372813" y="862186"/>
                  </a:cubicBezTo>
                  <a:lnTo>
                    <a:pt x="3233746" y="862186"/>
                  </a:lnTo>
                  <a:lnTo>
                    <a:pt x="3233746" y="246108"/>
                  </a:lnTo>
                  <a:cubicBezTo>
                    <a:pt x="3233746" y="109975"/>
                    <a:pt x="3066099" y="-380"/>
                    <a:pt x="2859306" y="-38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538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chaque connexion après authentification </a:t>
              </a:r>
            </a:p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à l’espace client </a:t>
              </a:r>
              <a:b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850" kern="1200" dirty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(pas de possibilité de fermer l’interstitiel)</a:t>
              </a:r>
            </a:p>
          </p:txBody>
        </p:sp>
        <p:sp>
          <p:nvSpPr>
            <p:cNvPr id="89" name="Graphique 20">
              <a:extLst>
                <a:ext uri="{FF2B5EF4-FFF2-40B4-BE49-F238E27FC236}">
                  <a16:creationId xmlns:a16="http://schemas.microsoft.com/office/drawing/2014/main" id="{0F052910-79EC-6A24-6368-C878469831CC}"/>
                </a:ext>
              </a:extLst>
            </p:cNvPr>
            <p:cNvSpPr/>
            <p:nvPr/>
          </p:nvSpPr>
          <p:spPr>
            <a:xfrm>
              <a:off x="6061432" y="1036635"/>
              <a:ext cx="2426530" cy="646925"/>
            </a:xfrm>
            <a:custGeom>
              <a:avLst/>
              <a:gdLst>
                <a:gd name="connsiteX0" fmla="*/ 2859306 w 3235373"/>
                <a:gd name="connsiteY0" fmla="*/ -380 h 862566"/>
                <a:gd name="connsiteX1" fmla="*/ -1627 w 3235373"/>
                <a:gd name="connsiteY1" fmla="*/ -380 h 862566"/>
                <a:gd name="connsiteX2" fmla="*/ -1627 w 3235373"/>
                <a:gd name="connsiteY2" fmla="*/ 615698 h 862566"/>
                <a:gd name="connsiteX3" fmla="*/ 372813 w 3235373"/>
                <a:gd name="connsiteY3" fmla="*/ 862186 h 862566"/>
                <a:gd name="connsiteX4" fmla="*/ 3233746 w 3235373"/>
                <a:gd name="connsiteY4" fmla="*/ 862186 h 862566"/>
                <a:gd name="connsiteX5" fmla="*/ 3233746 w 3235373"/>
                <a:gd name="connsiteY5" fmla="*/ 246108 h 862566"/>
                <a:gd name="connsiteX6" fmla="*/ 2859306 w 3235373"/>
                <a:gd name="connsiteY6" fmla="*/ -380 h 86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5373" h="862566">
                  <a:moveTo>
                    <a:pt x="2859306" y="-380"/>
                  </a:moveTo>
                  <a:lnTo>
                    <a:pt x="-1627" y="-380"/>
                  </a:lnTo>
                  <a:lnTo>
                    <a:pt x="-1627" y="615698"/>
                  </a:lnTo>
                  <a:cubicBezTo>
                    <a:pt x="-1627" y="751831"/>
                    <a:pt x="166019" y="862186"/>
                    <a:pt x="372813" y="862186"/>
                  </a:cubicBezTo>
                  <a:lnTo>
                    <a:pt x="3233746" y="862186"/>
                  </a:lnTo>
                  <a:lnTo>
                    <a:pt x="3233746" y="246108"/>
                  </a:lnTo>
                  <a:cubicBezTo>
                    <a:pt x="3233746" y="109975"/>
                    <a:pt x="3066099" y="-380"/>
                    <a:pt x="2859306" y="-38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538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fr-FR" sz="850" dirty="0">
                  <a:solidFill>
                    <a:srgbClr val="76717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À chaque connexion </a:t>
              </a:r>
            </a:p>
            <a:p>
              <a:pPr algn="ctr"/>
              <a:r>
                <a:rPr lang="fr-FR" sz="850" dirty="0">
                  <a:solidFill>
                    <a:srgbClr val="76717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(pas de possibilité de fermer l’interstitiel)</a:t>
              </a:r>
            </a:p>
          </p:txBody>
        </p:sp>
        <p:sp>
          <p:nvSpPr>
            <p:cNvPr id="63" name="Graphique 3">
              <a:extLst>
                <a:ext uri="{FF2B5EF4-FFF2-40B4-BE49-F238E27FC236}">
                  <a16:creationId xmlns:a16="http://schemas.microsoft.com/office/drawing/2014/main" id="{79A310DF-3F6B-1741-6FB6-95185BA314CE}"/>
                </a:ext>
              </a:extLst>
            </p:cNvPr>
            <p:cNvSpPr/>
            <p:nvPr/>
          </p:nvSpPr>
          <p:spPr>
            <a:xfrm>
              <a:off x="361827" y="3978787"/>
              <a:ext cx="2426530" cy="646925"/>
            </a:xfrm>
            <a:custGeom>
              <a:avLst/>
              <a:gdLst>
                <a:gd name="connsiteX0" fmla="*/ 2859306 w 3235373"/>
                <a:gd name="connsiteY0" fmla="*/ -380 h 862566"/>
                <a:gd name="connsiteX1" fmla="*/ -1627 w 3235373"/>
                <a:gd name="connsiteY1" fmla="*/ -380 h 862566"/>
                <a:gd name="connsiteX2" fmla="*/ -1627 w 3235373"/>
                <a:gd name="connsiteY2" fmla="*/ 615698 h 862566"/>
                <a:gd name="connsiteX3" fmla="*/ 372813 w 3235373"/>
                <a:gd name="connsiteY3" fmla="*/ 862186 h 862566"/>
                <a:gd name="connsiteX4" fmla="*/ 3233746 w 3235373"/>
                <a:gd name="connsiteY4" fmla="*/ 862186 h 862566"/>
                <a:gd name="connsiteX5" fmla="*/ 3233746 w 3235373"/>
                <a:gd name="connsiteY5" fmla="*/ 246108 h 862566"/>
                <a:gd name="connsiteX6" fmla="*/ 2859306 w 3235373"/>
                <a:gd name="connsiteY6" fmla="*/ -380 h 86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5373" h="862566">
                  <a:moveTo>
                    <a:pt x="2859306" y="-380"/>
                  </a:moveTo>
                  <a:lnTo>
                    <a:pt x="-1627" y="-380"/>
                  </a:lnTo>
                  <a:lnTo>
                    <a:pt x="-1627" y="615698"/>
                  </a:lnTo>
                  <a:cubicBezTo>
                    <a:pt x="-1627" y="751831"/>
                    <a:pt x="166019" y="862186"/>
                    <a:pt x="372813" y="862186"/>
                  </a:cubicBezTo>
                  <a:lnTo>
                    <a:pt x="3233746" y="862186"/>
                  </a:lnTo>
                  <a:lnTo>
                    <a:pt x="3233746" y="246108"/>
                  </a:lnTo>
                  <a:cubicBezTo>
                    <a:pt x="3233746" y="109975"/>
                    <a:pt x="3066099" y="-380"/>
                    <a:pt x="2859306" y="-380"/>
                  </a:cubicBezTo>
                  <a:close/>
                </a:path>
              </a:pathLst>
            </a:custGeom>
            <a:solidFill>
              <a:srgbClr val="FDF2F1"/>
            </a:solidFill>
            <a:ln w="538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fr-FR" sz="850" b="1" dirty="0">
                  <a:solidFill>
                    <a:srgbClr val="FF0101"/>
                  </a:solidFill>
                  <a:latin typeface="Ubuntu" panose="020B0504030602030204" pitchFamily="34" charset="0"/>
                </a:rPr>
                <a:t>Demande d’autorisation </a:t>
              </a:r>
              <a:r>
                <a:rPr lang="fr-FR" sz="850" dirty="0">
                  <a:solidFill>
                    <a:srgbClr val="FF0101"/>
                  </a:solidFill>
                  <a:latin typeface="Ubuntu" panose="020B0504030602030204" pitchFamily="34" charset="0"/>
                </a:rPr>
                <a:t>faite au client pour </a:t>
              </a:r>
              <a:r>
                <a:rPr lang="fr-FR" sz="850" b="1" dirty="0">
                  <a:solidFill>
                    <a:srgbClr val="FF0101"/>
                  </a:solidFill>
                  <a:latin typeface="Ubuntu" panose="020B0504030602030204" pitchFamily="34" charset="0"/>
                </a:rPr>
                <a:t>déposer des traceurs</a:t>
              </a:r>
              <a:r>
                <a:rPr lang="fr-FR" sz="850" dirty="0">
                  <a:solidFill>
                    <a:srgbClr val="FF0101"/>
                  </a:solidFill>
                  <a:latin typeface="Ubuntu" panose="020B0504030602030204" pitchFamily="34" charset="0"/>
                </a:rPr>
                <a:t> (cookies**) afin de recueillir des informations sur son usage de l’application</a:t>
              </a:r>
            </a:p>
          </p:txBody>
        </p:sp>
        <p:sp>
          <p:nvSpPr>
            <p:cNvPr id="62" name="Graphique 4">
              <a:extLst>
                <a:ext uri="{FF2B5EF4-FFF2-40B4-BE49-F238E27FC236}">
                  <a16:creationId xmlns:a16="http://schemas.microsoft.com/office/drawing/2014/main" id="{324D01C8-5171-42AA-3EF2-515E2F3FBFFD}"/>
                </a:ext>
              </a:extLst>
            </p:cNvPr>
            <p:cNvSpPr/>
            <p:nvPr/>
          </p:nvSpPr>
          <p:spPr>
            <a:xfrm>
              <a:off x="361827" y="3233464"/>
              <a:ext cx="2426530" cy="646925"/>
            </a:xfrm>
            <a:custGeom>
              <a:avLst/>
              <a:gdLst>
                <a:gd name="connsiteX0" fmla="*/ 2859306 w 3235373"/>
                <a:gd name="connsiteY0" fmla="*/ -380 h 862566"/>
                <a:gd name="connsiteX1" fmla="*/ -1627 w 3235373"/>
                <a:gd name="connsiteY1" fmla="*/ -380 h 862566"/>
                <a:gd name="connsiteX2" fmla="*/ -1627 w 3235373"/>
                <a:gd name="connsiteY2" fmla="*/ 615698 h 862566"/>
                <a:gd name="connsiteX3" fmla="*/ 372813 w 3235373"/>
                <a:gd name="connsiteY3" fmla="*/ 862186 h 862566"/>
                <a:gd name="connsiteX4" fmla="*/ 3233746 w 3235373"/>
                <a:gd name="connsiteY4" fmla="*/ 862186 h 862566"/>
                <a:gd name="connsiteX5" fmla="*/ 3233746 w 3235373"/>
                <a:gd name="connsiteY5" fmla="*/ 246108 h 862566"/>
                <a:gd name="connsiteX6" fmla="*/ 2859306 w 3235373"/>
                <a:gd name="connsiteY6" fmla="*/ -380 h 86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5373" h="862566">
                  <a:moveTo>
                    <a:pt x="2859306" y="-380"/>
                  </a:moveTo>
                  <a:lnTo>
                    <a:pt x="-1627" y="-380"/>
                  </a:lnTo>
                  <a:lnTo>
                    <a:pt x="-1627" y="615698"/>
                  </a:lnTo>
                  <a:cubicBezTo>
                    <a:pt x="-1627" y="751831"/>
                    <a:pt x="166019" y="862186"/>
                    <a:pt x="372813" y="862186"/>
                  </a:cubicBezTo>
                  <a:lnTo>
                    <a:pt x="3233746" y="862186"/>
                  </a:lnTo>
                  <a:lnTo>
                    <a:pt x="3233746" y="246108"/>
                  </a:lnTo>
                  <a:cubicBezTo>
                    <a:pt x="3233746" y="109975"/>
                    <a:pt x="3066099" y="-380"/>
                    <a:pt x="2859306" y="-380"/>
                  </a:cubicBezTo>
                  <a:close/>
                </a:path>
              </a:pathLst>
            </a:custGeom>
            <a:solidFill>
              <a:srgbClr val="FDF2F1"/>
            </a:solidFill>
            <a:ln w="538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fr-FR" sz="850" b="1" dirty="0">
                  <a:solidFill>
                    <a:srgbClr val="FF0101"/>
                  </a:solidFill>
                  <a:latin typeface="Ubuntu" panose="020B0504030602030204" pitchFamily="34" charset="0"/>
                </a:rPr>
                <a:t>Transmission </a:t>
              </a:r>
              <a:r>
                <a:rPr lang="fr-FR" sz="850" dirty="0">
                  <a:solidFill>
                    <a:srgbClr val="FF0101"/>
                  </a:solidFill>
                  <a:latin typeface="Ubuntu" panose="020B0504030602030204" pitchFamily="34" charset="0"/>
                </a:rPr>
                <a:t>de son </a:t>
              </a:r>
              <a:r>
                <a:rPr lang="fr-FR" sz="850" b="1" dirty="0">
                  <a:solidFill>
                    <a:srgbClr val="FF0101"/>
                  </a:solidFill>
                  <a:latin typeface="Ubuntu" panose="020B0504030602030204" pitchFamily="34" charset="0"/>
                </a:rPr>
                <a:t>avis d’imposition</a:t>
              </a:r>
            </a:p>
          </p:txBody>
        </p:sp>
        <p:sp>
          <p:nvSpPr>
            <p:cNvPr id="56" name="Graphique 5">
              <a:extLst>
                <a:ext uri="{FF2B5EF4-FFF2-40B4-BE49-F238E27FC236}">
                  <a16:creationId xmlns:a16="http://schemas.microsoft.com/office/drawing/2014/main" id="{6B035180-06B2-B836-5785-1547224F3DDC}"/>
                </a:ext>
              </a:extLst>
            </p:cNvPr>
            <p:cNvSpPr/>
            <p:nvPr/>
          </p:nvSpPr>
          <p:spPr>
            <a:xfrm>
              <a:off x="361827" y="2488141"/>
              <a:ext cx="2426530" cy="646925"/>
            </a:xfrm>
            <a:custGeom>
              <a:avLst/>
              <a:gdLst>
                <a:gd name="connsiteX0" fmla="*/ 2859306 w 3235373"/>
                <a:gd name="connsiteY0" fmla="*/ -380 h 862566"/>
                <a:gd name="connsiteX1" fmla="*/ -1627 w 3235373"/>
                <a:gd name="connsiteY1" fmla="*/ -380 h 862566"/>
                <a:gd name="connsiteX2" fmla="*/ -1627 w 3235373"/>
                <a:gd name="connsiteY2" fmla="*/ 615698 h 862566"/>
                <a:gd name="connsiteX3" fmla="*/ 372813 w 3235373"/>
                <a:gd name="connsiteY3" fmla="*/ 862186 h 862566"/>
                <a:gd name="connsiteX4" fmla="*/ 3233746 w 3235373"/>
                <a:gd name="connsiteY4" fmla="*/ 862186 h 862566"/>
                <a:gd name="connsiteX5" fmla="*/ 3233746 w 3235373"/>
                <a:gd name="connsiteY5" fmla="*/ 246108 h 862566"/>
                <a:gd name="connsiteX6" fmla="*/ 2859306 w 3235373"/>
                <a:gd name="connsiteY6" fmla="*/ -380 h 86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5373" h="862566">
                  <a:moveTo>
                    <a:pt x="2859306" y="-380"/>
                  </a:moveTo>
                  <a:lnTo>
                    <a:pt x="-1627" y="-380"/>
                  </a:lnTo>
                  <a:lnTo>
                    <a:pt x="-1627" y="615698"/>
                  </a:lnTo>
                  <a:cubicBezTo>
                    <a:pt x="-1627" y="751831"/>
                    <a:pt x="166019" y="862186"/>
                    <a:pt x="372813" y="862186"/>
                  </a:cubicBezTo>
                  <a:lnTo>
                    <a:pt x="3233746" y="862186"/>
                  </a:lnTo>
                  <a:lnTo>
                    <a:pt x="3233746" y="246108"/>
                  </a:lnTo>
                  <a:cubicBezTo>
                    <a:pt x="3233746" y="109975"/>
                    <a:pt x="3066099" y="-380"/>
                    <a:pt x="2859306" y="-380"/>
                  </a:cubicBezTo>
                  <a:close/>
                </a:path>
              </a:pathLst>
            </a:custGeom>
            <a:solidFill>
              <a:srgbClr val="FDF2F1"/>
            </a:solidFill>
            <a:ln w="5382" cap="flat">
              <a:noFill/>
              <a:prstDash val="solid"/>
              <a:miter/>
            </a:ln>
          </p:spPr>
          <p:txBody>
            <a:bodyPr lIns="67500" tIns="54000" rtlCol="0" anchor="ctr"/>
            <a:lstStyle/>
            <a:p>
              <a:pPr algn="ctr"/>
              <a:r>
                <a:rPr lang="fr-FR" sz="850" b="1" dirty="0">
                  <a:solidFill>
                    <a:srgbClr val="FF0101"/>
                  </a:solidFill>
                  <a:latin typeface="Ubuntu" panose="020B0504030602030204" pitchFamily="34" charset="0"/>
                </a:rPr>
                <a:t>Confirmation</a:t>
              </a:r>
              <a:r>
                <a:rPr lang="fr-FR" sz="850" dirty="0">
                  <a:solidFill>
                    <a:srgbClr val="FF0101"/>
                  </a:solidFill>
                  <a:latin typeface="Ubuntu" panose="020B0504030602030204" pitchFamily="34" charset="0"/>
                </a:rPr>
                <a:t> du </a:t>
              </a:r>
              <a:r>
                <a:rPr lang="fr-FR" sz="850" b="1" dirty="0">
                  <a:solidFill>
                    <a:srgbClr val="FF0101"/>
                  </a:solidFill>
                  <a:latin typeface="Ubuntu" panose="020B0504030602030204" pitchFamily="34" charset="0"/>
                </a:rPr>
                <a:t>pays de résidence fiscale </a:t>
              </a:r>
              <a:r>
                <a:rPr lang="fr-FR" sz="850" dirty="0">
                  <a:solidFill>
                    <a:srgbClr val="FF0101"/>
                  </a:solidFill>
                  <a:latin typeface="Ubuntu" panose="020B0504030602030204" pitchFamily="34" charset="0"/>
                </a:rPr>
                <a:t>de son </a:t>
              </a:r>
              <a:r>
                <a:rPr lang="fr-FR" sz="850" b="1" dirty="0">
                  <a:solidFill>
                    <a:srgbClr val="FF0101"/>
                  </a:solidFill>
                  <a:latin typeface="Ubuntu" panose="020B0504030602030204" pitchFamily="34" charset="0"/>
                </a:rPr>
                <a:t>enfant</a:t>
              </a:r>
            </a:p>
          </p:txBody>
        </p:sp>
        <p:sp>
          <p:nvSpPr>
            <p:cNvPr id="61" name="Graphique 6">
              <a:extLst>
                <a:ext uri="{FF2B5EF4-FFF2-40B4-BE49-F238E27FC236}">
                  <a16:creationId xmlns:a16="http://schemas.microsoft.com/office/drawing/2014/main" id="{742E2276-3FA3-0E0A-2AFA-EFD2183BC145}"/>
                </a:ext>
              </a:extLst>
            </p:cNvPr>
            <p:cNvSpPr/>
            <p:nvPr/>
          </p:nvSpPr>
          <p:spPr>
            <a:xfrm>
              <a:off x="361827" y="1742819"/>
              <a:ext cx="2426530" cy="646925"/>
            </a:xfrm>
            <a:custGeom>
              <a:avLst/>
              <a:gdLst>
                <a:gd name="connsiteX0" fmla="*/ 2859306 w 3235373"/>
                <a:gd name="connsiteY0" fmla="*/ -380 h 862566"/>
                <a:gd name="connsiteX1" fmla="*/ -1627 w 3235373"/>
                <a:gd name="connsiteY1" fmla="*/ -380 h 862566"/>
                <a:gd name="connsiteX2" fmla="*/ -1627 w 3235373"/>
                <a:gd name="connsiteY2" fmla="*/ 615698 h 862566"/>
                <a:gd name="connsiteX3" fmla="*/ 372813 w 3235373"/>
                <a:gd name="connsiteY3" fmla="*/ 862186 h 862566"/>
                <a:gd name="connsiteX4" fmla="*/ 3233746 w 3235373"/>
                <a:gd name="connsiteY4" fmla="*/ 862186 h 862566"/>
                <a:gd name="connsiteX5" fmla="*/ 3233746 w 3235373"/>
                <a:gd name="connsiteY5" fmla="*/ 246108 h 862566"/>
                <a:gd name="connsiteX6" fmla="*/ 2859306 w 3235373"/>
                <a:gd name="connsiteY6" fmla="*/ -380 h 86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5373" h="862566">
                  <a:moveTo>
                    <a:pt x="2859306" y="-380"/>
                  </a:moveTo>
                  <a:lnTo>
                    <a:pt x="-1627" y="-380"/>
                  </a:lnTo>
                  <a:lnTo>
                    <a:pt x="-1627" y="615698"/>
                  </a:lnTo>
                  <a:cubicBezTo>
                    <a:pt x="-1627" y="751831"/>
                    <a:pt x="166019" y="862186"/>
                    <a:pt x="372813" y="862186"/>
                  </a:cubicBezTo>
                  <a:lnTo>
                    <a:pt x="3233746" y="862186"/>
                  </a:lnTo>
                  <a:lnTo>
                    <a:pt x="3233746" y="246108"/>
                  </a:lnTo>
                  <a:cubicBezTo>
                    <a:pt x="3233746" y="109975"/>
                    <a:pt x="3066099" y="-380"/>
                    <a:pt x="2859306" y="-380"/>
                  </a:cubicBezTo>
                  <a:close/>
                </a:path>
              </a:pathLst>
            </a:custGeom>
            <a:solidFill>
              <a:srgbClr val="FDF2F1"/>
            </a:solidFill>
            <a:ln w="5382" cap="flat">
              <a:noFill/>
              <a:prstDash val="solid"/>
              <a:miter/>
            </a:ln>
          </p:spPr>
          <p:txBody>
            <a:bodyPr tIns="135000" rtlCol="0" anchor="ctr"/>
            <a:lstStyle/>
            <a:p>
              <a:pPr algn="ctr"/>
              <a:r>
                <a:rPr lang="fr-FR" sz="850" b="1" dirty="0">
                  <a:solidFill>
                    <a:srgbClr val="FF0101"/>
                  </a:solidFill>
                  <a:latin typeface="Ubuntu" panose="020B0504030602030204" pitchFamily="34" charset="0"/>
                </a:rPr>
                <a:t>Confirmation </a:t>
              </a:r>
              <a:r>
                <a:rPr lang="fr-FR" sz="850" dirty="0">
                  <a:solidFill>
                    <a:srgbClr val="FF0101"/>
                  </a:solidFill>
                  <a:latin typeface="Ubuntu" panose="020B0504030602030204" pitchFamily="34" charset="0"/>
                </a:rPr>
                <a:t>de son</a:t>
              </a:r>
              <a:r>
                <a:rPr lang="fr-FR" sz="850" b="1" dirty="0">
                  <a:solidFill>
                    <a:srgbClr val="FF0101"/>
                  </a:solidFill>
                  <a:latin typeface="Ubuntu" panose="020B0504030602030204" pitchFamily="34" charset="0"/>
                </a:rPr>
                <a:t> pays de résidence fiscale</a:t>
              </a:r>
            </a:p>
            <a:p>
              <a:endParaRPr lang="fr-FR" sz="850" dirty="0">
                <a:latin typeface="Ubuntu" panose="020B0504030602030204" pitchFamily="34" charset="0"/>
              </a:endParaRPr>
            </a:p>
          </p:txBody>
        </p:sp>
        <p:sp>
          <p:nvSpPr>
            <p:cNvPr id="60" name="Graphique 7">
              <a:extLst>
                <a:ext uri="{FF2B5EF4-FFF2-40B4-BE49-F238E27FC236}">
                  <a16:creationId xmlns:a16="http://schemas.microsoft.com/office/drawing/2014/main" id="{FEC96FDB-825F-7F32-A67A-428A226FC883}"/>
                </a:ext>
              </a:extLst>
            </p:cNvPr>
            <p:cNvSpPr/>
            <p:nvPr/>
          </p:nvSpPr>
          <p:spPr>
            <a:xfrm>
              <a:off x="361827" y="997496"/>
              <a:ext cx="2426530" cy="646925"/>
            </a:xfrm>
            <a:custGeom>
              <a:avLst/>
              <a:gdLst>
                <a:gd name="connsiteX0" fmla="*/ 2859306 w 3235373"/>
                <a:gd name="connsiteY0" fmla="*/ -380 h 862566"/>
                <a:gd name="connsiteX1" fmla="*/ -1627 w 3235373"/>
                <a:gd name="connsiteY1" fmla="*/ -380 h 862566"/>
                <a:gd name="connsiteX2" fmla="*/ -1627 w 3235373"/>
                <a:gd name="connsiteY2" fmla="*/ 615698 h 862566"/>
                <a:gd name="connsiteX3" fmla="*/ 372813 w 3235373"/>
                <a:gd name="connsiteY3" fmla="*/ 862186 h 862566"/>
                <a:gd name="connsiteX4" fmla="*/ 3233746 w 3235373"/>
                <a:gd name="connsiteY4" fmla="*/ 862186 h 862566"/>
                <a:gd name="connsiteX5" fmla="*/ 3233746 w 3235373"/>
                <a:gd name="connsiteY5" fmla="*/ 246108 h 862566"/>
                <a:gd name="connsiteX6" fmla="*/ 2859306 w 3235373"/>
                <a:gd name="connsiteY6" fmla="*/ -380 h 86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5373" h="862566">
                  <a:moveTo>
                    <a:pt x="2859306" y="-380"/>
                  </a:moveTo>
                  <a:lnTo>
                    <a:pt x="-1627" y="-380"/>
                  </a:lnTo>
                  <a:lnTo>
                    <a:pt x="-1627" y="615698"/>
                  </a:lnTo>
                  <a:cubicBezTo>
                    <a:pt x="-1627" y="751831"/>
                    <a:pt x="166019" y="862186"/>
                    <a:pt x="372813" y="862186"/>
                  </a:cubicBezTo>
                  <a:lnTo>
                    <a:pt x="3233746" y="862186"/>
                  </a:lnTo>
                  <a:lnTo>
                    <a:pt x="3233746" y="246108"/>
                  </a:lnTo>
                  <a:cubicBezTo>
                    <a:pt x="3233746" y="109975"/>
                    <a:pt x="3066099" y="-380"/>
                    <a:pt x="2859306" y="-380"/>
                  </a:cubicBezTo>
                  <a:close/>
                </a:path>
              </a:pathLst>
            </a:custGeom>
            <a:solidFill>
              <a:srgbClr val="FDF2F1"/>
            </a:solidFill>
            <a:ln w="5382" cap="flat">
              <a:noFill/>
              <a:prstDash val="solid"/>
              <a:miter/>
            </a:ln>
          </p:spPr>
          <p:txBody>
            <a:bodyPr lIns="67500" tIns="162000" rtlCol="0" anchor="ctr"/>
            <a:lstStyle/>
            <a:p>
              <a:pPr algn="ctr"/>
              <a:r>
                <a:rPr lang="fr-FR" sz="850" dirty="0">
                  <a:solidFill>
                    <a:srgbClr val="FF0101"/>
                  </a:solidFill>
                  <a:latin typeface="Ubuntu" panose="020B0504030602030204" pitchFamily="34" charset="0"/>
                </a:rPr>
                <a:t>Incitation à </a:t>
              </a:r>
              <a:r>
                <a:rPr lang="fr-FR" sz="850" b="1" dirty="0">
                  <a:solidFill>
                    <a:srgbClr val="FF0101"/>
                  </a:solidFill>
                  <a:latin typeface="Ubuntu" panose="020B0504030602030204" pitchFamily="34" charset="0"/>
                </a:rPr>
                <a:t>activer Sécur’Pass</a:t>
              </a:r>
            </a:p>
            <a:p>
              <a:pPr algn="ctr"/>
              <a:endParaRPr lang="fr-FR" sz="850" dirty="0">
                <a:latin typeface="Ubuntu" panose="020B0504030602030204" pitchFamily="34" charset="0"/>
              </a:endParaRPr>
            </a:p>
          </p:txBody>
        </p:sp>
        <p:sp>
          <p:nvSpPr>
            <p:cNvPr id="25" name="Étoile : 8 branches 24">
              <a:extLst>
                <a:ext uri="{FF2B5EF4-FFF2-40B4-BE49-F238E27FC236}">
                  <a16:creationId xmlns:a16="http://schemas.microsoft.com/office/drawing/2014/main" id="{CFBEE681-67DB-4649-A3EA-285071F52BE7}"/>
                </a:ext>
              </a:extLst>
            </p:cNvPr>
            <p:cNvSpPr/>
            <p:nvPr/>
          </p:nvSpPr>
          <p:spPr>
            <a:xfrm>
              <a:off x="250296" y="909643"/>
              <a:ext cx="263175" cy="269075"/>
            </a:xfrm>
            <a:prstGeom prst="star8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 dirty="0">
                  <a:solidFill>
                    <a:schemeClr val="bg1"/>
                  </a:solidFill>
                  <a:latin typeface="Ubuntu" panose="020B0504030602030204" pitchFamily="34" charset="0"/>
                </a:rPr>
                <a:t>R</a:t>
              </a:r>
            </a:p>
          </p:txBody>
        </p:sp>
        <p:sp>
          <p:nvSpPr>
            <p:cNvPr id="32" name="Étoile : 8 branches 31">
              <a:extLst>
                <a:ext uri="{FF2B5EF4-FFF2-40B4-BE49-F238E27FC236}">
                  <a16:creationId xmlns:a16="http://schemas.microsoft.com/office/drawing/2014/main" id="{519EF1C4-C40E-23D6-5E81-FFDFEBD4D1E4}"/>
                </a:ext>
              </a:extLst>
            </p:cNvPr>
            <p:cNvSpPr/>
            <p:nvPr/>
          </p:nvSpPr>
          <p:spPr>
            <a:xfrm>
              <a:off x="246931" y="1647803"/>
              <a:ext cx="263175" cy="264606"/>
            </a:xfrm>
            <a:prstGeom prst="star8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 dirty="0">
                  <a:solidFill>
                    <a:schemeClr val="bg1"/>
                  </a:solidFill>
                  <a:latin typeface="Ubuntu" panose="020B0504030602030204" pitchFamily="34" charset="0"/>
                </a:rPr>
                <a:t>R</a:t>
              </a:r>
            </a:p>
          </p:txBody>
        </p:sp>
        <p:sp>
          <p:nvSpPr>
            <p:cNvPr id="33" name="Étoile : 8 branches 32">
              <a:extLst>
                <a:ext uri="{FF2B5EF4-FFF2-40B4-BE49-F238E27FC236}">
                  <a16:creationId xmlns:a16="http://schemas.microsoft.com/office/drawing/2014/main" id="{4CE2E1FE-B261-DC63-7C33-55D3F1250334}"/>
                </a:ext>
              </a:extLst>
            </p:cNvPr>
            <p:cNvSpPr/>
            <p:nvPr/>
          </p:nvSpPr>
          <p:spPr>
            <a:xfrm>
              <a:off x="250296" y="2398710"/>
              <a:ext cx="263175" cy="264606"/>
            </a:xfrm>
            <a:prstGeom prst="star8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 dirty="0">
                  <a:solidFill>
                    <a:schemeClr val="bg1"/>
                  </a:solidFill>
                  <a:latin typeface="Ubuntu" panose="020B0504030602030204" pitchFamily="34" charset="0"/>
                </a:rPr>
                <a:t>R</a:t>
              </a:r>
            </a:p>
          </p:txBody>
        </p:sp>
        <p:sp>
          <p:nvSpPr>
            <p:cNvPr id="34" name="Étoile : 8 branches 33">
              <a:extLst>
                <a:ext uri="{FF2B5EF4-FFF2-40B4-BE49-F238E27FC236}">
                  <a16:creationId xmlns:a16="http://schemas.microsoft.com/office/drawing/2014/main" id="{6ED51C24-8CC9-3368-7B78-B74216E243F1}"/>
                </a:ext>
              </a:extLst>
            </p:cNvPr>
            <p:cNvSpPr/>
            <p:nvPr/>
          </p:nvSpPr>
          <p:spPr>
            <a:xfrm>
              <a:off x="250296" y="3147968"/>
              <a:ext cx="263175" cy="264606"/>
            </a:xfrm>
            <a:prstGeom prst="star8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 dirty="0">
                  <a:solidFill>
                    <a:schemeClr val="bg1"/>
                  </a:solidFill>
                  <a:latin typeface="Ubuntu" panose="020B0504030602030204" pitchFamily="34" charset="0"/>
                </a:rPr>
                <a:t>R</a:t>
              </a:r>
            </a:p>
          </p:txBody>
        </p:sp>
        <p:sp>
          <p:nvSpPr>
            <p:cNvPr id="35" name="Étoile : 8 branches 34">
              <a:extLst>
                <a:ext uri="{FF2B5EF4-FFF2-40B4-BE49-F238E27FC236}">
                  <a16:creationId xmlns:a16="http://schemas.microsoft.com/office/drawing/2014/main" id="{805E26AA-EC84-CAB1-6DE3-A8681ADE8411}"/>
                </a:ext>
              </a:extLst>
            </p:cNvPr>
            <p:cNvSpPr/>
            <p:nvPr/>
          </p:nvSpPr>
          <p:spPr>
            <a:xfrm>
              <a:off x="250296" y="3874111"/>
              <a:ext cx="263175" cy="264606"/>
            </a:xfrm>
            <a:prstGeom prst="star8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50" b="1" dirty="0">
                  <a:solidFill>
                    <a:schemeClr val="bg1"/>
                  </a:solidFill>
                  <a:latin typeface="Ubuntu" panose="020B0504030602030204" pitchFamily="34" charset="0"/>
                </a:rPr>
                <a:t>R</a:t>
              </a:r>
            </a:p>
          </p:txBody>
        </p:sp>
        <p:sp>
          <p:nvSpPr>
            <p:cNvPr id="53" name="Espace réservé du numéro de diapositive 1">
              <a:extLst>
                <a:ext uri="{FF2B5EF4-FFF2-40B4-BE49-F238E27FC236}">
                  <a16:creationId xmlns:a16="http://schemas.microsoft.com/office/drawing/2014/main" id="{8911AB45-D9B3-4208-9C71-34703B290937}"/>
                </a:ext>
              </a:extLst>
            </p:cNvPr>
            <p:cNvSpPr txBox="1">
              <a:spLocks/>
            </p:cNvSpPr>
            <p:nvPr/>
          </p:nvSpPr>
          <p:spPr>
            <a:xfrm>
              <a:off x="6888905" y="4912125"/>
              <a:ext cx="2057400" cy="273844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200" b="1" i="0" kern="1200" baseline="0">
                  <a:solidFill>
                    <a:schemeClr val="tx1"/>
                  </a:solidFill>
                  <a:latin typeface="Montserrat SemiBold" panose="00000700000000000000" pitchFamily="50" charset="0"/>
                  <a:ea typeface="+mn-ea"/>
                  <a:cs typeface="+mn-cs"/>
                </a:defRPr>
              </a:lvl1pPr>
              <a:lvl2pPr marL="60957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121914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828709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2438278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fld id="{6FD38B02-D02D-4737-A540-0D1AB839C122}" type="slidenum">
                <a:rPr lang="fr-FR" sz="900" b="0">
                  <a:solidFill>
                    <a:srgbClr val="434343"/>
                  </a:solidFill>
                  <a:latin typeface="+mn-lt"/>
                </a:rPr>
                <a:pPr algn="r"/>
                <a:t>5</a:t>
              </a:fld>
              <a:endParaRPr lang="fr-FR" sz="900" b="0" dirty="0">
                <a:solidFill>
                  <a:srgbClr val="434343"/>
                </a:solidFill>
                <a:latin typeface="+mn-lt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28D07BF1-2A3A-423A-A5DF-44705FD53D65}"/>
                </a:ext>
              </a:extLst>
            </p:cNvPr>
            <p:cNvSpPr/>
            <p:nvPr/>
          </p:nvSpPr>
          <p:spPr>
            <a:xfrm>
              <a:off x="573177" y="209584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6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Les interstitiels* présentés au mois de décembre (1/2)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60F32A37-33EE-4680-BF04-27E52BBF36FC}"/>
                </a:ext>
              </a:extLst>
            </p:cNvPr>
            <p:cNvSpPr/>
            <p:nvPr/>
          </p:nvSpPr>
          <p:spPr>
            <a:xfrm>
              <a:off x="845883" y="483518"/>
              <a:ext cx="5746937" cy="26161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050" dirty="0">
                  <a:solidFill>
                    <a:srgbClr val="767171"/>
                  </a:solidFill>
                  <a:latin typeface="Ubuntu" panose="020B0504030602030204" pitchFamily="34" charset="0"/>
                  <a:hlinkClick r:id="rId3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Pour voir les écrans des interstitiels, se référer à l’annexe</a:t>
              </a:r>
              <a:endParaRPr lang="fr-FR" sz="1050" dirty="0">
                <a:solidFill>
                  <a:srgbClr val="767171"/>
                </a:solidFill>
                <a:latin typeface="Ubuntu" panose="020B0504030602030204" pitchFamily="34" charset="0"/>
              </a:endParaRPr>
            </a:p>
          </p:txBody>
        </p:sp>
        <p:pic>
          <p:nvPicPr>
            <p:cNvPr id="47" name="Graphique 46" descr="Informations">
              <a:extLst>
                <a:ext uri="{FF2B5EF4-FFF2-40B4-BE49-F238E27FC236}">
                  <a16:creationId xmlns:a16="http://schemas.microsoft.com/office/drawing/2014/main" id="{E80CBCCE-0026-4449-B0A9-D6A86DC945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29216" y="483595"/>
              <a:ext cx="261455" cy="261455"/>
            </a:xfrm>
            <a:prstGeom prst="rect">
              <a:avLst/>
            </a:prstGeom>
          </p:spPr>
        </p:pic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66F88FF0-2FFE-413D-8F82-18AC10ABFE4F}"/>
                </a:ext>
              </a:extLst>
            </p:cNvPr>
            <p:cNvSpPr txBox="1"/>
            <p:nvPr/>
          </p:nvSpPr>
          <p:spPr>
            <a:xfrm>
              <a:off x="110358" y="4676178"/>
              <a:ext cx="59346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b="1" i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*Interstitiel : </a:t>
              </a:r>
              <a:r>
                <a:rPr lang="fr-FR" sz="800" i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« Bannière » présentée ponctuellement à l'utilisateur au cours de sa navigation sur l’application mobile.</a:t>
              </a:r>
            </a:p>
            <a:p>
              <a:r>
                <a:rPr lang="fr-FR" sz="800" b="1" i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**Cookie : </a:t>
              </a:r>
              <a:r>
                <a:rPr lang="fr-FR" sz="800" i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Fichier qui permet d’enregistrer des informations relatives à la navigation du client (page consultée, statistiques…).</a:t>
              </a:r>
            </a:p>
            <a:p>
              <a:r>
                <a:rPr lang="fr-FR" sz="800" b="1" i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***EAI : </a:t>
              </a:r>
              <a:r>
                <a:rPr lang="fr-FR" sz="800" i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Échange Automatique d'Informations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1055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295F93A4-A2BD-4494-8B2B-90695507803B}"/>
              </a:ext>
            </a:extLst>
          </p:cNvPr>
          <p:cNvGrpSpPr/>
          <p:nvPr/>
        </p:nvGrpSpPr>
        <p:grpSpPr>
          <a:xfrm>
            <a:off x="0" y="0"/>
            <a:ext cx="9651277" cy="5190707"/>
            <a:chOff x="0" y="0"/>
            <a:chExt cx="9651277" cy="5190707"/>
          </a:xfrm>
        </p:grpSpPr>
        <p:sp>
          <p:nvSpPr>
            <p:cNvPr id="69" name="Flèche : droite 68">
              <a:extLst>
                <a:ext uri="{FF2B5EF4-FFF2-40B4-BE49-F238E27FC236}">
                  <a16:creationId xmlns:a16="http://schemas.microsoft.com/office/drawing/2014/main" id="{74F9E545-D694-4835-907D-E1E14496AEFF}"/>
                </a:ext>
              </a:extLst>
            </p:cNvPr>
            <p:cNvSpPr/>
            <p:nvPr/>
          </p:nvSpPr>
          <p:spPr>
            <a:xfrm>
              <a:off x="2619723" y="4435072"/>
              <a:ext cx="6171976" cy="11547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50" dirty="0">
                <a:latin typeface="Ubuntu" panose="020B0504030602030204" pitchFamily="34" charset="0"/>
              </a:endParaRPr>
            </a:p>
          </p:txBody>
        </p:sp>
        <p:sp>
          <p:nvSpPr>
            <p:cNvPr id="72" name="Graphique 4">
              <a:extLst>
                <a:ext uri="{FF2B5EF4-FFF2-40B4-BE49-F238E27FC236}">
                  <a16:creationId xmlns:a16="http://schemas.microsoft.com/office/drawing/2014/main" id="{C22183AB-1AFC-484C-AB47-4F621AF3EF85}"/>
                </a:ext>
              </a:extLst>
            </p:cNvPr>
            <p:cNvSpPr/>
            <p:nvPr/>
          </p:nvSpPr>
          <p:spPr>
            <a:xfrm>
              <a:off x="361826" y="4240422"/>
              <a:ext cx="2426530" cy="424491"/>
            </a:xfrm>
            <a:custGeom>
              <a:avLst/>
              <a:gdLst>
                <a:gd name="connsiteX0" fmla="*/ 2859306 w 3235373"/>
                <a:gd name="connsiteY0" fmla="*/ -380 h 862566"/>
                <a:gd name="connsiteX1" fmla="*/ -1627 w 3235373"/>
                <a:gd name="connsiteY1" fmla="*/ -380 h 862566"/>
                <a:gd name="connsiteX2" fmla="*/ -1627 w 3235373"/>
                <a:gd name="connsiteY2" fmla="*/ 615698 h 862566"/>
                <a:gd name="connsiteX3" fmla="*/ 372813 w 3235373"/>
                <a:gd name="connsiteY3" fmla="*/ 862186 h 862566"/>
                <a:gd name="connsiteX4" fmla="*/ 3233746 w 3235373"/>
                <a:gd name="connsiteY4" fmla="*/ 862186 h 862566"/>
                <a:gd name="connsiteX5" fmla="*/ 3233746 w 3235373"/>
                <a:gd name="connsiteY5" fmla="*/ 246108 h 862566"/>
                <a:gd name="connsiteX6" fmla="*/ 2859306 w 3235373"/>
                <a:gd name="connsiteY6" fmla="*/ -380 h 86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5373" h="862566">
                  <a:moveTo>
                    <a:pt x="2859306" y="-380"/>
                  </a:moveTo>
                  <a:lnTo>
                    <a:pt x="-1627" y="-380"/>
                  </a:lnTo>
                  <a:lnTo>
                    <a:pt x="-1627" y="615698"/>
                  </a:lnTo>
                  <a:cubicBezTo>
                    <a:pt x="-1627" y="751831"/>
                    <a:pt x="166019" y="862186"/>
                    <a:pt x="372813" y="862186"/>
                  </a:cubicBezTo>
                  <a:lnTo>
                    <a:pt x="3233746" y="862186"/>
                  </a:lnTo>
                  <a:lnTo>
                    <a:pt x="3233746" y="246108"/>
                  </a:lnTo>
                  <a:cubicBezTo>
                    <a:pt x="3233746" y="109975"/>
                    <a:pt x="3066099" y="-380"/>
                    <a:pt x="2859306" y="-380"/>
                  </a:cubicBezTo>
                  <a:close/>
                </a:path>
              </a:pathLst>
            </a:custGeom>
            <a:solidFill>
              <a:srgbClr val="FDF2F1"/>
            </a:solidFill>
            <a:ln w="538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fr-FR" sz="850" b="1" dirty="0">
                  <a:solidFill>
                    <a:srgbClr val="FF0101"/>
                  </a:solidFill>
                  <a:latin typeface="Ubuntu" panose="020B0504030602030204" pitchFamily="34" charset="0"/>
                </a:rPr>
                <a:t>Demande d’autorisation faite au client pour exploiter ses données de paiement</a:t>
              </a:r>
            </a:p>
          </p:txBody>
        </p:sp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731F6722-92CC-4E98-B05D-303734A3D51E}"/>
                </a:ext>
              </a:extLst>
            </p:cNvPr>
            <p:cNvGrpSpPr/>
            <p:nvPr/>
          </p:nvGrpSpPr>
          <p:grpSpPr>
            <a:xfrm>
              <a:off x="0" y="0"/>
              <a:ext cx="9651277" cy="5190707"/>
              <a:chOff x="1" y="-4738"/>
              <a:chExt cx="9651277" cy="5190707"/>
            </a:xfrm>
          </p:grpSpPr>
          <p:sp>
            <p:nvSpPr>
              <p:cNvPr id="65" name="Flèche : droite 64">
                <a:extLst>
                  <a:ext uri="{FF2B5EF4-FFF2-40B4-BE49-F238E27FC236}">
                    <a16:creationId xmlns:a16="http://schemas.microsoft.com/office/drawing/2014/main" id="{1DF391A8-7136-41A2-A749-E9C269020BB1}"/>
                  </a:ext>
                </a:extLst>
              </p:cNvPr>
              <p:cNvSpPr/>
              <p:nvPr/>
            </p:nvSpPr>
            <p:spPr>
              <a:xfrm>
                <a:off x="2609276" y="3808654"/>
                <a:ext cx="6171976" cy="11547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850" dirty="0">
                  <a:latin typeface="Ubuntu" panose="020B0504030602030204" pitchFamily="34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736EDF53-0B94-492E-9B55-B5D68BA79361}"/>
                  </a:ext>
                </a:extLst>
              </p:cNvPr>
              <p:cNvSpPr/>
              <p:nvPr/>
            </p:nvSpPr>
            <p:spPr>
              <a:xfrm>
                <a:off x="98929" y="318470"/>
                <a:ext cx="462818" cy="129002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4" name="Flèche : droite 63">
                <a:extLst>
                  <a:ext uri="{FF2B5EF4-FFF2-40B4-BE49-F238E27FC236}">
                    <a16:creationId xmlns:a16="http://schemas.microsoft.com/office/drawing/2014/main" id="{238DD80B-9AA8-450F-83BA-AB45E902D6AD}"/>
                  </a:ext>
                </a:extLst>
              </p:cNvPr>
              <p:cNvSpPr/>
              <p:nvPr/>
            </p:nvSpPr>
            <p:spPr>
              <a:xfrm>
                <a:off x="2625308" y="3227113"/>
                <a:ext cx="6171976" cy="11547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850" dirty="0">
                  <a:latin typeface="Ubuntu" panose="020B0504030602030204" pitchFamily="34" charset="0"/>
                </a:endParaRPr>
              </a:p>
            </p:txBody>
          </p:sp>
          <p:sp>
            <p:nvSpPr>
              <p:cNvPr id="3" name="Flèche : droite 2">
                <a:extLst>
                  <a:ext uri="{FF2B5EF4-FFF2-40B4-BE49-F238E27FC236}">
                    <a16:creationId xmlns:a16="http://schemas.microsoft.com/office/drawing/2014/main" id="{DD68D6AB-AC7E-5299-4871-A9BDD5A43577}"/>
                  </a:ext>
                </a:extLst>
              </p:cNvPr>
              <p:cNvSpPr/>
              <p:nvPr/>
            </p:nvSpPr>
            <p:spPr>
              <a:xfrm>
                <a:off x="2619724" y="2736321"/>
                <a:ext cx="6171976" cy="11547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850" dirty="0">
                  <a:latin typeface="Ubuntu" panose="020B0504030602030204" pitchFamily="34" charset="0"/>
                </a:endParaRPr>
              </a:p>
            </p:txBody>
          </p:sp>
          <p:sp>
            <p:nvSpPr>
              <p:cNvPr id="4" name="Flèche : droite 3">
                <a:extLst>
                  <a:ext uri="{FF2B5EF4-FFF2-40B4-BE49-F238E27FC236}">
                    <a16:creationId xmlns:a16="http://schemas.microsoft.com/office/drawing/2014/main" id="{0EEFA422-0F0B-56A4-4C4A-101833AF300C}"/>
                  </a:ext>
                </a:extLst>
              </p:cNvPr>
              <p:cNvSpPr/>
              <p:nvPr/>
            </p:nvSpPr>
            <p:spPr>
              <a:xfrm>
                <a:off x="2619724" y="2244363"/>
                <a:ext cx="6171976" cy="11547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850" dirty="0">
                  <a:latin typeface="Ubuntu" panose="020B0504030602030204" pitchFamily="34" charset="0"/>
                </a:endParaRPr>
              </a:p>
            </p:txBody>
          </p:sp>
          <p:sp>
            <p:nvSpPr>
              <p:cNvPr id="5" name="Flèche : droite 4">
                <a:extLst>
                  <a:ext uri="{FF2B5EF4-FFF2-40B4-BE49-F238E27FC236}">
                    <a16:creationId xmlns:a16="http://schemas.microsoft.com/office/drawing/2014/main" id="{8C765785-9919-ECC9-1A3C-9F9873E6598A}"/>
                  </a:ext>
                </a:extLst>
              </p:cNvPr>
              <p:cNvSpPr/>
              <p:nvPr/>
            </p:nvSpPr>
            <p:spPr>
              <a:xfrm>
                <a:off x="2619724" y="1804111"/>
                <a:ext cx="6171976" cy="11547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850" dirty="0">
                  <a:latin typeface="Ubuntu" panose="020B0504030602030204" pitchFamily="34" charset="0"/>
                </a:endParaRPr>
              </a:p>
            </p:txBody>
          </p:sp>
          <p:sp>
            <p:nvSpPr>
              <p:cNvPr id="6" name="Flèche : droite 5">
                <a:extLst>
                  <a:ext uri="{FF2B5EF4-FFF2-40B4-BE49-F238E27FC236}">
                    <a16:creationId xmlns:a16="http://schemas.microsoft.com/office/drawing/2014/main" id="{3E983BC4-7BDC-DD3F-4EF5-4A04A1E42FE8}"/>
                  </a:ext>
                </a:extLst>
              </p:cNvPr>
              <p:cNvSpPr/>
              <p:nvPr/>
            </p:nvSpPr>
            <p:spPr>
              <a:xfrm>
                <a:off x="2619724" y="1253554"/>
                <a:ext cx="6171976" cy="11547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850" dirty="0">
                  <a:latin typeface="Ubuntu" panose="020B0504030602030204" pitchFamily="34" charset="0"/>
                </a:endParaRPr>
              </a:p>
            </p:txBody>
          </p:sp>
          <p:sp>
            <p:nvSpPr>
              <p:cNvPr id="57" name="ZoneTexte 56">
                <a:extLst>
                  <a:ext uri="{FF2B5EF4-FFF2-40B4-BE49-F238E27FC236}">
                    <a16:creationId xmlns:a16="http://schemas.microsoft.com/office/drawing/2014/main" id="{9B158E57-4950-41F5-8896-E57307845F82}"/>
                  </a:ext>
                </a:extLst>
              </p:cNvPr>
              <p:cNvSpPr txBox="1"/>
              <p:nvPr/>
            </p:nvSpPr>
            <p:spPr>
              <a:xfrm>
                <a:off x="110359" y="4801484"/>
                <a:ext cx="55322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800" b="1" i="1" dirty="0">
                    <a:solidFill>
                      <a:srgbClr val="E31D1A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*Interstitiel : </a:t>
                </a:r>
                <a:r>
                  <a:rPr lang="fr-FR" sz="800" i="1" dirty="0">
                    <a:solidFill>
                      <a:schemeClr val="bg2">
                        <a:lumMod val="50000"/>
                      </a:schemeClr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« bannière » présentée ponctuellement à l'utilisateur au cours de sa navigation sur son espace client web.</a:t>
                </a:r>
              </a:p>
              <a:p>
                <a:r>
                  <a:rPr lang="fr-FR" sz="800" b="1" i="1" dirty="0">
                    <a:solidFill>
                      <a:srgbClr val="E31D1A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**iOS :  </a:t>
                </a:r>
                <a:r>
                  <a:rPr lang="fr-FR" sz="800" i="1" dirty="0">
                    <a:solidFill>
                      <a:schemeClr val="bg2">
                        <a:lumMod val="50000"/>
                      </a:schemeClr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système d'exploitation mobile d'Apple.</a:t>
                </a: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F4341284-01AF-4E0C-866D-126344DD3EB3}"/>
                  </a:ext>
                </a:extLst>
              </p:cNvPr>
              <p:cNvSpPr/>
              <p:nvPr/>
            </p:nvSpPr>
            <p:spPr>
              <a:xfrm>
                <a:off x="1" y="-4738"/>
                <a:ext cx="110358" cy="5148238"/>
              </a:xfrm>
              <a:prstGeom prst="rect">
                <a:avLst/>
              </a:prstGeom>
              <a:solidFill>
                <a:srgbClr val="E31D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800">
                  <a:latin typeface="Ubuntu" panose="020B0504030602030204" pitchFamily="34" charset="0"/>
                </a:endParaRPr>
              </a:p>
            </p:txBody>
          </p:sp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972F47F7-5A59-41F4-B857-C1AE8B9E97D1}"/>
                  </a:ext>
                </a:extLst>
              </p:cNvPr>
              <p:cNvSpPr txBox="1"/>
              <p:nvPr/>
            </p:nvSpPr>
            <p:spPr>
              <a:xfrm>
                <a:off x="3836836" y="705028"/>
                <a:ext cx="90762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sz="1200" b="1" dirty="0">
                    <a:solidFill>
                      <a:srgbClr val="E31D1A"/>
                    </a:solidFill>
                    <a:latin typeface="Ubuntu" panose="020B0504030602030204" pitchFamily="34" charset="0"/>
                  </a:rPr>
                  <a:t>Pour qui ?</a:t>
                </a:r>
                <a:endParaRPr lang="fr-FR" sz="1200" b="1" dirty="0">
                  <a:solidFill>
                    <a:srgbClr val="E31D1A"/>
                  </a:solidFill>
                  <a:latin typeface="Ubuntu" panose="020B0504030602030204" pitchFamily="34" charset="0"/>
                </a:endParaRPr>
              </a:p>
            </p:txBody>
          </p:sp>
          <p:sp>
            <p:nvSpPr>
              <p:cNvPr id="50" name="ZoneTexte 49">
                <a:extLst>
                  <a:ext uri="{FF2B5EF4-FFF2-40B4-BE49-F238E27FC236}">
                    <a16:creationId xmlns:a16="http://schemas.microsoft.com/office/drawing/2014/main" id="{06F23BFC-EB6D-42C8-8EF3-B456AC6E8C6D}"/>
                  </a:ext>
                </a:extLst>
              </p:cNvPr>
              <p:cNvSpPr txBox="1"/>
              <p:nvPr/>
            </p:nvSpPr>
            <p:spPr>
              <a:xfrm>
                <a:off x="6668442" y="705114"/>
                <a:ext cx="106792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sz="1200" b="1" dirty="0">
                    <a:solidFill>
                      <a:srgbClr val="E31D1A"/>
                    </a:solidFill>
                    <a:latin typeface="Ubuntu" panose="020B0504030602030204" pitchFamily="34" charset="0"/>
                  </a:rPr>
                  <a:t>Fréquence ?</a:t>
                </a:r>
                <a:endParaRPr lang="fr-FR" sz="1200" b="1" dirty="0">
                  <a:solidFill>
                    <a:srgbClr val="E31D1A"/>
                  </a:solidFill>
                  <a:latin typeface="Ubuntu" panose="020B0504030602030204" pitchFamily="34" charset="0"/>
                </a:endParaRPr>
              </a:p>
            </p:txBody>
          </p:sp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DA712B38-3159-45A3-8945-1A0E7D7E4D5D}"/>
                  </a:ext>
                </a:extLst>
              </p:cNvPr>
              <p:cNvSpPr txBox="1"/>
              <p:nvPr/>
            </p:nvSpPr>
            <p:spPr>
              <a:xfrm>
                <a:off x="7266134" y="47767"/>
                <a:ext cx="2139257" cy="2714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900" dirty="0">
                    <a:solidFill>
                      <a:srgbClr val="767171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Interstitiels réglementaires</a:t>
                </a:r>
              </a:p>
            </p:txBody>
          </p:sp>
          <p:sp>
            <p:nvSpPr>
              <p:cNvPr id="52" name="Étoile : 8 branches 51">
                <a:extLst>
                  <a:ext uri="{FF2B5EF4-FFF2-40B4-BE49-F238E27FC236}">
                    <a16:creationId xmlns:a16="http://schemas.microsoft.com/office/drawing/2014/main" id="{C1D0D2FF-A6D8-4008-84E4-0235DE6E95FE}"/>
                  </a:ext>
                </a:extLst>
              </p:cNvPr>
              <p:cNvSpPr/>
              <p:nvPr/>
            </p:nvSpPr>
            <p:spPr>
              <a:xfrm>
                <a:off x="7038964" y="62375"/>
                <a:ext cx="263175" cy="264606"/>
              </a:xfrm>
              <a:prstGeom prst="star8">
                <a:avLst/>
              </a:prstGeom>
              <a:solidFill>
                <a:srgbClr val="E31D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850" b="1" dirty="0">
                    <a:solidFill>
                      <a:schemeClr val="bg1"/>
                    </a:solidFill>
                    <a:latin typeface="Ubuntu" panose="020B0504030602030204" pitchFamily="34" charset="0"/>
                  </a:rPr>
                  <a:t>R</a:t>
                </a:r>
              </a:p>
            </p:txBody>
          </p:sp>
          <p:sp>
            <p:nvSpPr>
              <p:cNvPr id="84" name="Graphique 8">
                <a:extLst>
                  <a:ext uri="{FF2B5EF4-FFF2-40B4-BE49-F238E27FC236}">
                    <a16:creationId xmlns:a16="http://schemas.microsoft.com/office/drawing/2014/main" id="{C9ABB603-63A9-8B32-46AD-A0A4965C4885}"/>
                  </a:ext>
                </a:extLst>
              </p:cNvPr>
              <p:cNvSpPr/>
              <p:nvPr/>
            </p:nvSpPr>
            <p:spPr>
              <a:xfrm>
                <a:off x="3134732" y="3127960"/>
                <a:ext cx="2426530" cy="327996"/>
              </a:xfrm>
              <a:custGeom>
                <a:avLst/>
                <a:gdLst>
                  <a:gd name="connsiteX0" fmla="*/ 2859306 w 3235373"/>
                  <a:gd name="connsiteY0" fmla="*/ -380 h 862566"/>
                  <a:gd name="connsiteX1" fmla="*/ -1627 w 3235373"/>
                  <a:gd name="connsiteY1" fmla="*/ -380 h 862566"/>
                  <a:gd name="connsiteX2" fmla="*/ -1627 w 3235373"/>
                  <a:gd name="connsiteY2" fmla="*/ 615698 h 862566"/>
                  <a:gd name="connsiteX3" fmla="*/ 372813 w 3235373"/>
                  <a:gd name="connsiteY3" fmla="*/ 862186 h 862566"/>
                  <a:gd name="connsiteX4" fmla="*/ 3233746 w 3235373"/>
                  <a:gd name="connsiteY4" fmla="*/ 862186 h 862566"/>
                  <a:gd name="connsiteX5" fmla="*/ 3233746 w 3235373"/>
                  <a:gd name="connsiteY5" fmla="*/ 246108 h 862566"/>
                  <a:gd name="connsiteX6" fmla="*/ 2859306 w 3235373"/>
                  <a:gd name="connsiteY6" fmla="*/ -380 h 862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35373" h="862566">
                    <a:moveTo>
                      <a:pt x="2859306" y="-380"/>
                    </a:moveTo>
                    <a:lnTo>
                      <a:pt x="-1627" y="-380"/>
                    </a:lnTo>
                    <a:lnTo>
                      <a:pt x="-1627" y="615698"/>
                    </a:lnTo>
                    <a:cubicBezTo>
                      <a:pt x="-1627" y="751831"/>
                      <a:pt x="166019" y="862186"/>
                      <a:pt x="372813" y="862186"/>
                    </a:cubicBezTo>
                    <a:lnTo>
                      <a:pt x="3233746" y="862186"/>
                    </a:lnTo>
                    <a:lnTo>
                      <a:pt x="3233746" y="246108"/>
                    </a:lnTo>
                    <a:cubicBezTo>
                      <a:pt x="3233746" y="109975"/>
                      <a:pt x="3066099" y="-380"/>
                      <a:pt x="2859306" y="-38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3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fr-FR" sz="850" kern="1200" dirty="0">
                    <a:solidFill>
                      <a:srgbClr val="767171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Tous les clients</a:t>
                </a:r>
              </a:p>
            </p:txBody>
          </p:sp>
          <p:sp>
            <p:nvSpPr>
              <p:cNvPr id="83" name="Graphique 9">
                <a:extLst>
                  <a:ext uri="{FF2B5EF4-FFF2-40B4-BE49-F238E27FC236}">
                    <a16:creationId xmlns:a16="http://schemas.microsoft.com/office/drawing/2014/main" id="{FB8FEDFA-D99D-6C86-C387-CFDF366D7C28}"/>
                  </a:ext>
                </a:extLst>
              </p:cNvPr>
              <p:cNvSpPr/>
              <p:nvPr/>
            </p:nvSpPr>
            <p:spPr>
              <a:xfrm>
                <a:off x="3134732" y="2603109"/>
                <a:ext cx="2426530" cy="424491"/>
              </a:xfrm>
              <a:custGeom>
                <a:avLst/>
                <a:gdLst>
                  <a:gd name="connsiteX0" fmla="*/ 2859306 w 3235373"/>
                  <a:gd name="connsiteY0" fmla="*/ -380 h 862566"/>
                  <a:gd name="connsiteX1" fmla="*/ -1627 w 3235373"/>
                  <a:gd name="connsiteY1" fmla="*/ -380 h 862566"/>
                  <a:gd name="connsiteX2" fmla="*/ -1627 w 3235373"/>
                  <a:gd name="connsiteY2" fmla="*/ 615698 h 862566"/>
                  <a:gd name="connsiteX3" fmla="*/ 372813 w 3235373"/>
                  <a:gd name="connsiteY3" fmla="*/ 862186 h 862566"/>
                  <a:gd name="connsiteX4" fmla="*/ 3233746 w 3235373"/>
                  <a:gd name="connsiteY4" fmla="*/ 862186 h 862566"/>
                  <a:gd name="connsiteX5" fmla="*/ 3233746 w 3235373"/>
                  <a:gd name="connsiteY5" fmla="*/ 246108 h 862566"/>
                  <a:gd name="connsiteX6" fmla="*/ 2859306 w 3235373"/>
                  <a:gd name="connsiteY6" fmla="*/ -380 h 862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35373" h="862566">
                    <a:moveTo>
                      <a:pt x="2859306" y="-380"/>
                    </a:moveTo>
                    <a:lnTo>
                      <a:pt x="-1627" y="-380"/>
                    </a:lnTo>
                    <a:lnTo>
                      <a:pt x="-1627" y="615698"/>
                    </a:lnTo>
                    <a:cubicBezTo>
                      <a:pt x="-1627" y="751831"/>
                      <a:pt x="166019" y="862186"/>
                      <a:pt x="372813" y="862186"/>
                    </a:cubicBezTo>
                    <a:lnTo>
                      <a:pt x="3233746" y="862186"/>
                    </a:lnTo>
                    <a:lnTo>
                      <a:pt x="3233746" y="246108"/>
                    </a:lnTo>
                    <a:cubicBezTo>
                      <a:pt x="3233746" y="109975"/>
                      <a:pt x="3066099" y="-380"/>
                      <a:pt x="2859306" y="-38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3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fr-FR" sz="850" kern="1200" dirty="0">
                    <a:solidFill>
                      <a:srgbClr val="767171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Les clients dont certaines informations du dossier </a:t>
                </a:r>
                <a:r>
                  <a:rPr lang="fr-FR" sz="850" kern="1200" dirty="0">
                    <a:solidFill>
                      <a:schemeClr val="bg2">
                        <a:lumMod val="50000"/>
                      </a:schemeClr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réglementaire</a:t>
                </a:r>
                <a:r>
                  <a:rPr lang="fr-FR" sz="850" kern="1200" dirty="0">
                    <a:solidFill>
                      <a:srgbClr val="767171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 sont trop anciennes</a:t>
                </a:r>
              </a:p>
            </p:txBody>
          </p:sp>
          <p:sp>
            <p:nvSpPr>
              <p:cNvPr id="82" name="Graphique 10">
                <a:extLst>
                  <a:ext uri="{FF2B5EF4-FFF2-40B4-BE49-F238E27FC236}">
                    <a16:creationId xmlns:a16="http://schemas.microsoft.com/office/drawing/2014/main" id="{7D611C8D-77B1-7617-BAD0-E1750B950CA3}"/>
                  </a:ext>
                </a:extLst>
              </p:cNvPr>
              <p:cNvSpPr/>
              <p:nvPr/>
            </p:nvSpPr>
            <p:spPr>
              <a:xfrm>
                <a:off x="3134732" y="2142675"/>
                <a:ext cx="2426530" cy="354893"/>
              </a:xfrm>
              <a:custGeom>
                <a:avLst/>
                <a:gdLst>
                  <a:gd name="connsiteX0" fmla="*/ 2859306 w 3235373"/>
                  <a:gd name="connsiteY0" fmla="*/ -380 h 862566"/>
                  <a:gd name="connsiteX1" fmla="*/ -1627 w 3235373"/>
                  <a:gd name="connsiteY1" fmla="*/ -380 h 862566"/>
                  <a:gd name="connsiteX2" fmla="*/ -1627 w 3235373"/>
                  <a:gd name="connsiteY2" fmla="*/ 615698 h 862566"/>
                  <a:gd name="connsiteX3" fmla="*/ 372813 w 3235373"/>
                  <a:gd name="connsiteY3" fmla="*/ 862186 h 862566"/>
                  <a:gd name="connsiteX4" fmla="*/ 3233746 w 3235373"/>
                  <a:gd name="connsiteY4" fmla="*/ 862186 h 862566"/>
                  <a:gd name="connsiteX5" fmla="*/ 3233746 w 3235373"/>
                  <a:gd name="connsiteY5" fmla="*/ 246108 h 862566"/>
                  <a:gd name="connsiteX6" fmla="*/ 2859306 w 3235373"/>
                  <a:gd name="connsiteY6" fmla="*/ -380 h 862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35373" h="862566">
                    <a:moveTo>
                      <a:pt x="2859306" y="-380"/>
                    </a:moveTo>
                    <a:lnTo>
                      <a:pt x="-1627" y="-380"/>
                    </a:lnTo>
                    <a:lnTo>
                      <a:pt x="-1627" y="615698"/>
                    </a:lnTo>
                    <a:cubicBezTo>
                      <a:pt x="-1627" y="751831"/>
                      <a:pt x="166019" y="862186"/>
                      <a:pt x="372813" y="862186"/>
                    </a:cubicBezTo>
                    <a:lnTo>
                      <a:pt x="3233746" y="862186"/>
                    </a:lnTo>
                    <a:lnTo>
                      <a:pt x="3233746" y="246108"/>
                    </a:lnTo>
                    <a:cubicBezTo>
                      <a:pt x="3233746" y="109975"/>
                      <a:pt x="3066099" y="-380"/>
                      <a:pt x="2859306" y="-38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3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fr-FR" sz="850" kern="1200" dirty="0">
                    <a:solidFill>
                      <a:srgbClr val="767171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Les clients n’ayant pas déjà renseigné une adresse e-mail privée / professionnelle</a:t>
                </a:r>
              </a:p>
            </p:txBody>
          </p:sp>
          <p:sp>
            <p:nvSpPr>
              <p:cNvPr id="81" name="Graphique 11">
                <a:extLst>
                  <a:ext uri="{FF2B5EF4-FFF2-40B4-BE49-F238E27FC236}">
                    <a16:creationId xmlns:a16="http://schemas.microsoft.com/office/drawing/2014/main" id="{581D3C8C-6D2B-FE11-1AB9-06EF60E6CF8A}"/>
                  </a:ext>
                </a:extLst>
              </p:cNvPr>
              <p:cNvSpPr/>
              <p:nvPr/>
            </p:nvSpPr>
            <p:spPr>
              <a:xfrm>
                <a:off x="3134732" y="1604106"/>
                <a:ext cx="2426530" cy="461034"/>
              </a:xfrm>
              <a:custGeom>
                <a:avLst/>
                <a:gdLst>
                  <a:gd name="connsiteX0" fmla="*/ 2859306 w 3235373"/>
                  <a:gd name="connsiteY0" fmla="*/ -380 h 862566"/>
                  <a:gd name="connsiteX1" fmla="*/ -1627 w 3235373"/>
                  <a:gd name="connsiteY1" fmla="*/ -380 h 862566"/>
                  <a:gd name="connsiteX2" fmla="*/ -1627 w 3235373"/>
                  <a:gd name="connsiteY2" fmla="*/ 615698 h 862566"/>
                  <a:gd name="connsiteX3" fmla="*/ 372813 w 3235373"/>
                  <a:gd name="connsiteY3" fmla="*/ 862186 h 862566"/>
                  <a:gd name="connsiteX4" fmla="*/ 3233746 w 3235373"/>
                  <a:gd name="connsiteY4" fmla="*/ 862186 h 862566"/>
                  <a:gd name="connsiteX5" fmla="*/ 3233746 w 3235373"/>
                  <a:gd name="connsiteY5" fmla="*/ 246108 h 862566"/>
                  <a:gd name="connsiteX6" fmla="*/ 2859306 w 3235373"/>
                  <a:gd name="connsiteY6" fmla="*/ -380 h 862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35373" h="862566">
                    <a:moveTo>
                      <a:pt x="2859306" y="-380"/>
                    </a:moveTo>
                    <a:lnTo>
                      <a:pt x="-1627" y="-380"/>
                    </a:lnTo>
                    <a:lnTo>
                      <a:pt x="-1627" y="615698"/>
                    </a:lnTo>
                    <a:cubicBezTo>
                      <a:pt x="-1627" y="751831"/>
                      <a:pt x="166019" y="862186"/>
                      <a:pt x="372813" y="862186"/>
                    </a:cubicBezTo>
                    <a:lnTo>
                      <a:pt x="3233746" y="862186"/>
                    </a:lnTo>
                    <a:lnTo>
                      <a:pt x="3233746" y="246108"/>
                    </a:lnTo>
                    <a:cubicBezTo>
                      <a:pt x="3233746" y="109975"/>
                      <a:pt x="3066099" y="-380"/>
                      <a:pt x="2859306" y="-38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3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fr-FR" sz="850" kern="1200" dirty="0">
                    <a:solidFill>
                      <a:srgbClr val="767171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Les clients dont l’adresse e-mail privée n’a pas été mise à jour depuis 1 an ou plus</a:t>
                </a:r>
              </a:p>
            </p:txBody>
          </p:sp>
          <p:sp>
            <p:nvSpPr>
              <p:cNvPr id="80" name="Graphique 12">
                <a:extLst>
                  <a:ext uri="{FF2B5EF4-FFF2-40B4-BE49-F238E27FC236}">
                    <a16:creationId xmlns:a16="http://schemas.microsoft.com/office/drawing/2014/main" id="{FFACC9A0-B968-7CA8-54B4-0019AAB3B6D7}"/>
                  </a:ext>
                </a:extLst>
              </p:cNvPr>
              <p:cNvSpPr/>
              <p:nvPr/>
            </p:nvSpPr>
            <p:spPr>
              <a:xfrm>
                <a:off x="3134732" y="1031767"/>
                <a:ext cx="2426530" cy="485149"/>
              </a:xfrm>
              <a:custGeom>
                <a:avLst/>
                <a:gdLst>
                  <a:gd name="connsiteX0" fmla="*/ 2859306 w 3235373"/>
                  <a:gd name="connsiteY0" fmla="*/ -380 h 862566"/>
                  <a:gd name="connsiteX1" fmla="*/ -1627 w 3235373"/>
                  <a:gd name="connsiteY1" fmla="*/ -380 h 862566"/>
                  <a:gd name="connsiteX2" fmla="*/ -1627 w 3235373"/>
                  <a:gd name="connsiteY2" fmla="*/ 615698 h 862566"/>
                  <a:gd name="connsiteX3" fmla="*/ 372813 w 3235373"/>
                  <a:gd name="connsiteY3" fmla="*/ 862186 h 862566"/>
                  <a:gd name="connsiteX4" fmla="*/ 3233746 w 3235373"/>
                  <a:gd name="connsiteY4" fmla="*/ 862186 h 862566"/>
                  <a:gd name="connsiteX5" fmla="*/ 3233746 w 3235373"/>
                  <a:gd name="connsiteY5" fmla="*/ 246108 h 862566"/>
                  <a:gd name="connsiteX6" fmla="*/ 2859306 w 3235373"/>
                  <a:gd name="connsiteY6" fmla="*/ -380 h 862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35373" h="862566">
                    <a:moveTo>
                      <a:pt x="2859306" y="-380"/>
                    </a:moveTo>
                    <a:lnTo>
                      <a:pt x="-1627" y="-380"/>
                    </a:lnTo>
                    <a:lnTo>
                      <a:pt x="-1627" y="615698"/>
                    </a:lnTo>
                    <a:cubicBezTo>
                      <a:pt x="-1627" y="751831"/>
                      <a:pt x="166019" y="862186"/>
                      <a:pt x="372813" y="862186"/>
                    </a:cubicBezTo>
                    <a:lnTo>
                      <a:pt x="3233746" y="862186"/>
                    </a:lnTo>
                    <a:lnTo>
                      <a:pt x="3233746" y="246108"/>
                    </a:lnTo>
                    <a:cubicBezTo>
                      <a:pt x="3233746" y="109975"/>
                      <a:pt x="3066099" y="-380"/>
                      <a:pt x="2859306" y="-38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3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fr-FR" sz="850" kern="1200" dirty="0">
                    <a:solidFill>
                      <a:srgbClr val="767171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Les clients dont le numéro de téléphone mobile sécurisé n’a pas été mis à jour depuis 1 an ou plus</a:t>
                </a:r>
              </a:p>
            </p:txBody>
          </p:sp>
          <p:sp>
            <p:nvSpPr>
              <p:cNvPr id="85" name="Graphique 13">
                <a:extLst>
                  <a:ext uri="{FF2B5EF4-FFF2-40B4-BE49-F238E27FC236}">
                    <a16:creationId xmlns:a16="http://schemas.microsoft.com/office/drawing/2014/main" id="{D22D260D-2E84-F0C8-8622-D70D5DFBB28D}"/>
                  </a:ext>
                </a:extLst>
              </p:cNvPr>
              <p:cNvSpPr/>
              <p:nvPr/>
            </p:nvSpPr>
            <p:spPr>
              <a:xfrm>
                <a:off x="6061431" y="3127960"/>
                <a:ext cx="2524201" cy="327996"/>
              </a:xfrm>
              <a:custGeom>
                <a:avLst/>
                <a:gdLst>
                  <a:gd name="connsiteX0" fmla="*/ 2859306 w 3235373"/>
                  <a:gd name="connsiteY0" fmla="*/ -380 h 862566"/>
                  <a:gd name="connsiteX1" fmla="*/ -1627 w 3235373"/>
                  <a:gd name="connsiteY1" fmla="*/ -380 h 862566"/>
                  <a:gd name="connsiteX2" fmla="*/ -1627 w 3235373"/>
                  <a:gd name="connsiteY2" fmla="*/ 615698 h 862566"/>
                  <a:gd name="connsiteX3" fmla="*/ 372813 w 3235373"/>
                  <a:gd name="connsiteY3" fmla="*/ 862186 h 862566"/>
                  <a:gd name="connsiteX4" fmla="*/ 3233746 w 3235373"/>
                  <a:gd name="connsiteY4" fmla="*/ 862186 h 862566"/>
                  <a:gd name="connsiteX5" fmla="*/ 3233746 w 3235373"/>
                  <a:gd name="connsiteY5" fmla="*/ 246108 h 862566"/>
                  <a:gd name="connsiteX6" fmla="*/ 2859306 w 3235373"/>
                  <a:gd name="connsiteY6" fmla="*/ -380 h 862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35373" h="862566">
                    <a:moveTo>
                      <a:pt x="2859306" y="-380"/>
                    </a:moveTo>
                    <a:lnTo>
                      <a:pt x="-1627" y="-380"/>
                    </a:lnTo>
                    <a:lnTo>
                      <a:pt x="-1627" y="615698"/>
                    </a:lnTo>
                    <a:cubicBezTo>
                      <a:pt x="-1627" y="751831"/>
                      <a:pt x="166019" y="862186"/>
                      <a:pt x="372813" y="862186"/>
                    </a:cubicBezTo>
                    <a:lnTo>
                      <a:pt x="3233746" y="862186"/>
                    </a:lnTo>
                    <a:lnTo>
                      <a:pt x="3233746" y="246108"/>
                    </a:lnTo>
                    <a:cubicBezTo>
                      <a:pt x="3233746" y="109975"/>
                      <a:pt x="3066099" y="-380"/>
                      <a:pt x="2859306" y="-38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3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fr-FR" sz="850" kern="1200" dirty="0">
                    <a:solidFill>
                      <a:srgbClr val="767171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Une fois à la première connexion</a:t>
                </a:r>
              </a:p>
            </p:txBody>
          </p:sp>
          <p:sp>
            <p:nvSpPr>
              <p:cNvPr id="86" name="Graphique 14">
                <a:extLst>
                  <a:ext uri="{FF2B5EF4-FFF2-40B4-BE49-F238E27FC236}">
                    <a16:creationId xmlns:a16="http://schemas.microsoft.com/office/drawing/2014/main" id="{573E4D4A-D6BF-00C5-21E0-E45B2F5A3ACB}"/>
                  </a:ext>
                </a:extLst>
              </p:cNvPr>
              <p:cNvSpPr/>
              <p:nvPr/>
            </p:nvSpPr>
            <p:spPr>
              <a:xfrm>
                <a:off x="6061432" y="2599084"/>
                <a:ext cx="2524200" cy="424491"/>
              </a:xfrm>
              <a:custGeom>
                <a:avLst/>
                <a:gdLst>
                  <a:gd name="connsiteX0" fmla="*/ 2859306 w 3235373"/>
                  <a:gd name="connsiteY0" fmla="*/ -380 h 862566"/>
                  <a:gd name="connsiteX1" fmla="*/ -1627 w 3235373"/>
                  <a:gd name="connsiteY1" fmla="*/ -380 h 862566"/>
                  <a:gd name="connsiteX2" fmla="*/ -1627 w 3235373"/>
                  <a:gd name="connsiteY2" fmla="*/ 615698 h 862566"/>
                  <a:gd name="connsiteX3" fmla="*/ 372813 w 3235373"/>
                  <a:gd name="connsiteY3" fmla="*/ 862186 h 862566"/>
                  <a:gd name="connsiteX4" fmla="*/ 3233746 w 3235373"/>
                  <a:gd name="connsiteY4" fmla="*/ 862186 h 862566"/>
                  <a:gd name="connsiteX5" fmla="*/ 3233746 w 3235373"/>
                  <a:gd name="connsiteY5" fmla="*/ 246108 h 862566"/>
                  <a:gd name="connsiteX6" fmla="*/ 2859306 w 3235373"/>
                  <a:gd name="connsiteY6" fmla="*/ -380 h 862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35373" h="862566">
                    <a:moveTo>
                      <a:pt x="2859306" y="-380"/>
                    </a:moveTo>
                    <a:lnTo>
                      <a:pt x="-1627" y="-380"/>
                    </a:lnTo>
                    <a:lnTo>
                      <a:pt x="-1627" y="615698"/>
                    </a:lnTo>
                    <a:cubicBezTo>
                      <a:pt x="-1627" y="751831"/>
                      <a:pt x="166019" y="862186"/>
                      <a:pt x="372813" y="862186"/>
                    </a:cubicBezTo>
                    <a:lnTo>
                      <a:pt x="3233746" y="862186"/>
                    </a:lnTo>
                    <a:lnTo>
                      <a:pt x="3233746" y="246108"/>
                    </a:lnTo>
                    <a:cubicBezTo>
                      <a:pt x="3233746" y="109975"/>
                      <a:pt x="3066099" y="-380"/>
                      <a:pt x="2859306" y="-38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3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fr-FR" sz="850" kern="1200" dirty="0">
                    <a:solidFill>
                      <a:srgbClr val="767171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À chaque connexion après authentification </a:t>
                </a:r>
              </a:p>
              <a:p>
                <a:pPr algn="ctr"/>
                <a:r>
                  <a:rPr lang="fr-FR" sz="850" kern="1200" dirty="0">
                    <a:solidFill>
                      <a:srgbClr val="767171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à l’espace client </a:t>
                </a:r>
                <a:br>
                  <a:rPr lang="fr-FR" sz="850" kern="1200" dirty="0">
                    <a:solidFill>
                      <a:srgbClr val="767171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</a:br>
                <a:r>
                  <a:rPr lang="fr-FR" sz="850" kern="1200" dirty="0">
                    <a:solidFill>
                      <a:srgbClr val="767171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 (pas de possibilité de fermer l’interstitiel)</a:t>
                </a:r>
              </a:p>
            </p:txBody>
          </p:sp>
          <p:sp>
            <p:nvSpPr>
              <p:cNvPr id="87" name="Graphique 18">
                <a:extLst>
                  <a:ext uri="{FF2B5EF4-FFF2-40B4-BE49-F238E27FC236}">
                    <a16:creationId xmlns:a16="http://schemas.microsoft.com/office/drawing/2014/main" id="{D84DED67-4CF0-3B36-21E0-222E711C8ADE}"/>
                  </a:ext>
                </a:extLst>
              </p:cNvPr>
              <p:cNvSpPr/>
              <p:nvPr/>
            </p:nvSpPr>
            <p:spPr>
              <a:xfrm>
                <a:off x="6061432" y="2142675"/>
                <a:ext cx="2524200" cy="354893"/>
              </a:xfrm>
              <a:custGeom>
                <a:avLst/>
                <a:gdLst>
                  <a:gd name="connsiteX0" fmla="*/ 2859306 w 3235373"/>
                  <a:gd name="connsiteY0" fmla="*/ -380 h 862566"/>
                  <a:gd name="connsiteX1" fmla="*/ -1627 w 3235373"/>
                  <a:gd name="connsiteY1" fmla="*/ -380 h 862566"/>
                  <a:gd name="connsiteX2" fmla="*/ -1627 w 3235373"/>
                  <a:gd name="connsiteY2" fmla="*/ 615698 h 862566"/>
                  <a:gd name="connsiteX3" fmla="*/ 372813 w 3235373"/>
                  <a:gd name="connsiteY3" fmla="*/ 862186 h 862566"/>
                  <a:gd name="connsiteX4" fmla="*/ 3233746 w 3235373"/>
                  <a:gd name="connsiteY4" fmla="*/ 862186 h 862566"/>
                  <a:gd name="connsiteX5" fmla="*/ 3233746 w 3235373"/>
                  <a:gd name="connsiteY5" fmla="*/ 246108 h 862566"/>
                  <a:gd name="connsiteX6" fmla="*/ 2859306 w 3235373"/>
                  <a:gd name="connsiteY6" fmla="*/ -380 h 862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35373" h="862566">
                    <a:moveTo>
                      <a:pt x="2859306" y="-380"/>
                    </a:moveTo>
                    <a:lnTo>
                      <a:pt x="-1627" y="-380"/>
                    </a:lnTo>
                    <a:lnTo>
                      <a:pt x="-1627" y="615698"/>
                    </a:lnTo>
                    <a:cubicBezTo>
                      <a:pt x="-1627" y="751831"/>
                      <a:pt x="166019" y="862186"/>
                      <a:pt x="372813" y="862186"/>
                    </a:cubicBezTo>
                    <a:lnTo>
                      <a:pt x="3233746" y="862186"/>
                    </a:lnTo>
                    <a:lnTo>
                      <a:pt x="3233746" y="246108"/>
                    </a:lnTo>
                    <a:cubicBezTo>
                      <a:pt x="3233746" y="109975"/>
                      <a:pt x="3066099" y="-380"/>
                      <a:pt x="2859306" y="-38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3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fr-FR" sz="850" kern="1200" dirty="0">
                    <a:solidFill>
                      <a:srgbClr val="767171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1 à 5 fois par mois</a:t>
                </a:r>
              </a:p>
            </p:txBody>
          </p:sp>
          <p:sp>
            <p:nvSpPr>
              <p:cNvPr id="88" name="Graphique 19">
                <a:extLst>
                  <a:ext uri="{FF2B5EF4-FFF2-40B4-BE49-F238E27FC236}">
                    <a16:creationId xmlns:a16="http://schemas.microsoft.com/office/drawing/2014/main" id="{C8134D6A-3FA9-81E7-DE30-C7DCAB7E6A8C}"/>
                  </a:ext>
                </a:extLst>
              </p:cNvPr>
              <p:cNvSpPr/>
              <p:nvPr/>
            </p:nvSpPr>
            <p:spPr>
              <a:xfrm>
                <a:off x="6061432" y="1604106"/>
                <a:ext cx="2524200" cy="450432"/>
              </a:xfrm>
              <a:custGeom>
                <a:avLst/>
                <a:gdLst>
                  <a:gd name="connsiteX0" fmla="*/ 2859306 w 3235373"/>
                  <a:gd name="connsiteY0" fmla="*/ -380 h 862566"/>
                  <a:gd name="connsiteX1" fmla="*/ -1627 w 3235373"/>
                  <a:gd name="connsiteY1" fmla="*/ -380 h 862566"/>
                  <a:gd name="connsiteX2" fmla="*/ -1627 w 3235373"/>
                  <a:gd name="connsiteY2" fmla="*/ 615698 h 862566"/>
                  <a:gd name="connsiteX3" fmla="*/ 372813 w 3235373"/>
                  <a:gd name="connsiteY3" fmla="*/ 862186 h 862566"/>
                  <a:gd name="connsiteX4" fmla="*/ 3233746 w 3235373"/>
                  <a:gd name="connsiteY4" fmla="*/ 862186 h 862566"/>
                  <a:gd name="connsiteX5" fmla="*/ 3233746 w 3235373"/>
                  <a:gd name="connsiteY5" fmla="*/ 246108 h 862566"/>
                  <a:gd name="connsiteX6" fmla="*/ 2859306 w 3235373"/>
                  <a:gd name="connsiteY6" fmla="*/ -380 h 862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35373" h="862566">
                    <a:moveTo>
                      <a:pt x="2859306" y="-380"/>
                    </a:moveTo>
                    <a:lnTo>
                      <a:pt x="-1627" y="-380"/>
                    </a:lnTo>
                    <a:lnTo>
                      <a:pt x="-1627" y="615698"/>
                    </a:lnTo>
                    <a:cubicBezTo>
                      <a:pt x="-1627" y="751831"/>
                      <a:pt x="166019" y="862186"/>
                      <a:pt x="372813" y="862186"/>
                    </a:cubicBezTo>
                    <a:lnTo>
                      <a:pt x="3233746" y="862186"/>
                    </a:lnTo>
                    <a:lnTo>
                      <a:pt x="3233746" y="246108"/>
                    </a:lnTo>
                    <a:cubicBezTo>
                      <a:pt x="3233746" y="109975"/>
                      <a:pt x="3066099" y="-380"/>
                      <a:pt x="2859306" y="-38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3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fr-FR" sz="850" kern="1200" dirty="0">
                    <a:solidFill>
                      <a:srgbClr val="767171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À chaque connexion après authentification </a:t>
                </a:r>
              </a:p>
              <a:p>
                <a:pPr algn="ctr"/>
                <a:r>
                  <a:rPr lang="fr-FR" sz="850" kern="1200" dirty="0">
                    <a:solidFill>
                      <a:srgbClr val="767171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à l’espace client </a:t>
                </a:r>
                <a:br>
                  <a:rPr lang="fr-FR" sz="850" kern="1200" dirty="0">
                    <a:solidFill>
                      <a:srgbClr val="767171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</a:br>
                <a:r>
                  <a:rPr lang="fr-FR" sz="850" kern="1200" dirty="0">
                    <a:solidFill>
                      <a:srgbClr val="767171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 (pas de possibilité de fermer l’interstitiel)</a:t>
                </a:r>
              </a:p>
            </p:txBody>
          </p:sp>
          <p:sp>
            <p:nvSpPr>
              <p:cNvPr id="89" name="Graphique 20">
                <a:extLst>
                  <a:ext uri="{FF2B5EF4-FFF2-40B4-BE49-F238E27FC236}">
                    <a16:creationId xmlns:a16="http://schemas.microsoft.com/office/drawing/2014/main" id="{0F052910-79EC-6A24-6368-C878469831CC}"/>
                  </a:ext>
                </a:extLst>
              </p:cNvPr>
              <p:cNvSpPr/>
              <p:nvPr/>
            </p:nvSpPr>
            <p:spPr>
              <a:xfrm>
                <a:off x="6061432" y="1036635"/>
                <a:ext cx="2524200" cy="485149"/>
              </a:xfrm>
              <a:custGeom>
                <a:avLst/>
                <a:gdLst>
                  <a:gd name="connsiteX0" fmla="*/ 2859306 w 3235373"/>
                  <a:gd name="connsiteY0" fmla="*/ -380 h 862566"/>
                  <a:gd name="connsiteX1" fmla="*/ -1627 w 3235373"/>
                  <a:gd name="connsiteY1" fmla="*/ -380 h 862566"/>
                  <a:gd name="connsiteX2" fmla="*/ -1627 w 3235373"/>
                  <a:gd name="connsiteY2" fmla="*/ 615698 h 862566"/>
                  <a:gd name="connsiteX3" fmla="*/ 372813 w 3235373"/>
                  <a:gd name="connsiteY3" fmla="*/ 862186 h 862566"/>
                  <a:gd name="connsiteX4" fmla="*/ 3233746 w 3235373"/>
                  <a:gd name="connsiteY4" fmla="*/ 862186 h 862566"/>
                  <a:gd name="connsiteX5" fmla="*/ 3233746 w 3235373"/>
                  <a:gd name="connsiteY5" fmla="*/ 246108 h 862566"/>
                  <a:gd name="connsiteX6" fmla="*/ 2859306 w 3235373"/>
                  <a:gd name="connsiteY6" fmla="*/ -380 h 862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35373" h="862566">
                    <a:moveTo>
                      <a:pt x="2859306" y="-380"/>
                    </a:moveTo>
                    <a:lnTo>
                      <a:pt x="-1627" y="-380"/>
                    </a:lnTo>
                    <a:lnTo>
                      <a:pt x="-1627" y="615698"/>
                    </a:lnTo>
                    <a:cubicBezTo>
                      <a:pt x="-1627" y="751831"/>
                      <a:pt x="166019" y="862186"/>
                      <a:pt x="372813" y="862186"/>
                    </a:cubicBezTo>
                    <a:lnTo>
                      <a:pt x="3233746" y="862186"/>
                    </a:lnTo>
                    <a:lnTo>
                      <a:pt x="3233746" y="246108"/>
                    </a:lnTo>
                    <a:cubicBezTo>
                      <a:pt x="3233746" y="109975"/>
                      <a:pt x="3066099" y="-380"/>
                      <a:pt x="2859306" y="-38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3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fr-FR" sz="850" kern="1200" dirty="0">
                    <a:solidFill>
                      <a:srgbClr val="767171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À chaque connexion après authentification </a:t>
                </a:r>
              </a:p>
              <a:p>
                <a:pPr algn="ctr"/>
                <a:r>
                  <a:rPr lang="fr-FR" sz="850" kern="1200" dirty="0">
                    <a:solidFill>
                      <a:srgbClr val="767171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à l’espace client </a:t>
                </a:r>
                <a:br>
                  <a:rPr lang="fr-FR" sz="850" kern="1200" dirty="0">
                    <a:solidFill>
                      <a:srgbClr val="767171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</a:br>
                <a:r>
                  <a:rPr lang="fr-FR" sz="850" kern="1200" dirty="0">
                    <a:solidFill>
                      <a:srgbClr val="767171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 (pas de possibilité de fermer l’interstitiel)</a:t>
                </a:r>
              </a:p>
            </p:txBody>
          </p:sp>
          <p:sp>
            <p:nvSpPr>
              <p:cNvPr id="63" name="Graphique 3">
                <a:extLst>
                  <a:ext uri="{FF2B5EF4-FFF2-40B4-BE49-F238E27FC236}">
                    <a16:creationId xmlns:a16="http://schemas.microsoft.com/office/drawing/2014/main" id="{79A310DF-3F6B-1741-6FB6-95185BA314CE}"/>
                  </a:ext>
                </a:extLst>
              </p:cNvPr>
              <p:cNvSpPr/>
              <p:nvPr/>
            </p:nvSpPr>
            <p:spPr>
              <a:xfrm>
                <a:off x="361827" y="3093690"/>
                <a:ext cx="2426530" cy="327996"/>
              </a:xfrm>
              <a:custGeom>
                <a:avLst/>
                <a:gdLst>
                  <a:gd name="connsiteX0" fmla="*/ 2859306 w 3235373"/>
                  <a:gd name="connsiteY0" fmla="*/ -380 h 862566"/>
                  <a:gd name="connsiteX1" fmla="*/ -1627 w 3235373"/>
                  <a:gd name="connsiteY1" fmla="*/ -380 h 862566"/>
                  <a:gd name="connsiteX2" fmla="*/ -1627 w 3235373"/>
                  <a:gd name="connsiteY2" fmla="*/ 615698 h 862566"/>
                  <a:gd name="connsiteX3" fmla="*/ 372813 w 3235373"/>
                  <a:gd name="connsiteY3" fmla="*/ 862186 h 862566"/>
                  <a:gd name="connsiteX4" fmla="*/ 3233746 w 3235373"/>
                  <a:gd name="connsiteY4" fmla="*/ 862186 h 862566"/>
                  <a:gd name="connsiteX5" fmla="*/ 3233746 w 3235373"/>
                  <a:gd name="connsiteY5" fmla="*/ 246108 h 862566"/>
                  <a:gd name="connsiteX6" fmla="*/ 2859306 w 3235373"/>
                  <a:gd name="connsiteY6" fmla="*/ -380 h 862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35373" h="862566">
                    <a:moveTo>
                      <a:pt x="2859306" y="-380"/>
                    </a:moveTo>
                    <a:lnTo>
                      <a:pt x="-1627" y="-380"/>
                    </a:lnTo>
                    <a:lnTo>
                      <a:pt x="-1627" y="615698"/>
                    </a:lnTo>
                    <a:cubicBezTo>
                      <a:pt x="-1627" y="751831"/>
                      <a:pt x="166019" y="862186"/>
                      <a:pt x="372813" y="862186"/>
                    </a:cubicBezTo>
                    <a:lnTo>
                      <a:pt x="3233746" y="862186"/>
                    </a:lnTo>
                    <a:lnTo>
                      <a:pt x="3233746" y="246108"/>
                    </a:lnTo>
                    <a:cubicBezTo>
                      <a:pt x="3233746" y="109975"/>
                      <a:pt x="3066099" y="-380"/>
                      <a:pt x="2859306" y="-380"/>
                    </a:cubicBezTo>
                    <a:close/>
                  </a:path>
                </a:pathLst>
              </a:custGeom>
              <a:solidFill>
                <a:srgbClr val="FDF2F1"/>
              </a:solidFill>
              <a:ln w="53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fr-FR" sz="850" dirty="0">
                    <a:solidFill>
                      <a:srgbClr val="FF0101"/>
                    </a:solidFill>
                    <a:latin typeface="Ubuntu" panose="020B0504030602030204" pitchFamily="34" charset="0"/>
                  </a:rPr>
                  <a:t>Interstitiel présentant les </a:t>
                </a:r>
                <a:br>
                  <a:rPr lang="fr-FR" sz="850" dirty="0">
                    <a:solidFill>
                      <a:srgbClr val="FF0101"/>
                    </a:solidFill>
                    <a:latin typeface="Ubuntu" panose="020B0504030602030204" pitchFamily="34" charset="0"/>
                  </a:rPr>
                </a:br>
                <a:r>
                  <a:rPr lang="fr-FR" sz="850" b="1" dirty="0">
                    <a:solidFill>
                      <a:srgbClr val="FF0101"/>
                    </a:solidFill>
                    <a:latin typeface="Ubuntu" panose="020B0504030602030204" pitchFamily="34" charset="0"/>
                  </a:rPr>
                  <a:t>fonctionnalités de l’application</a:t>
                </a:r>
              </a:p>
            </p:txBody>
          </p:sp>
          <p:sp>
            <p:nvSpPr>
              <p:cNvPr id="62" name="Graphique 4">
                <a:extLst>
                  <a:ext uri="{FF2B5EF4-FFF2-40B4-BE49-F238E27FC236}">
                    <a16:creationId xmlns:a16="http://schemas.microsoft.com/office/drawing/2014/main" id="{324D01C8-5171-42AA-3EF2-515E2F3FBFFD}"/>
                  </a:ext>
                </a:extLst>
              </p:cNvPr>
              <p:cNvSpPr/>
              <p:nvPr/>
            </p:nvSpPr>
            <p:spPr>
              <a:xfrm>
                <a:off x="361827" y="2548297"/>
                <a:ext cx="2426530" cy="424491"/>
              </a:xfrm>
              <a:custGeom>
                <a:avLst/>
                <a:gdLst>
                  <a:gd name="connsiteX0" fmla="*/ 2859306 w 3235373"/>
                  <a:gd name="connsiteY0" fmla="*/ -380 h 862566"/>
                  <a:gd name="connsiteX1" fmla="*/ -1627 w 3235373"/>
                  <a:gd name="connsiteY1" fmla="*/ -380 h 862566"/>
                  <a:gd name="connsiteX2" fmla="*/ -1627 w 3235373"/>
                  <a:gd name="connsiteY2" fmla="*/ 615698 h 862566"/>
                  <a:gd name="connsiteX3" fmla="*/ 372813 w 3235373"/>
                  <a:gd name="connsiteY3" fmla="*/ 862186 h 862566"/>
                  <a:gd name="connsiteX4" fmla="*/ 3233746 w 3235373"/>
                  <a:gd name="connsiteY4" fmla="*/ 862186 h 862566"/>
                  <a:gd name="connsiteX5" fmla="*/ 3233746 w 3235373"/>
                  <a:gd name="connsiteY5" fmla="*/ 246108 h 862566"/>
                  <a:gd name="connsiteX6" fmla="*/ 2859306 w 3235373"/>
                  <a:gd name="connsiteY6" fmla="*/ -380 h 862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35373" h="862566">
                    <a:moveTo>
                      <a:pt x="2859306" y="-380"/>
                    </a:moveTo>
                    <a:lnTo>
                      <a:pt x="-1627" y="-380"/>
                    </a:lnTo>
                    <a:lnTo>
                      <a:pt x="-1627" y="615698"/>
                    </a:lnTo>
                    <a:cubicBezTo>
                      <a:pt x="-1627" y="751831"/>
                      <a:pt x="166019" y="862186"/>
                      <a:pt x="372813" y="862186"/>
                    </a:cubicBezTo>
                    <a:lnTo>
                      <a:pt x="3233746" y="862186"/>
                    </a:lnTo>
                    <a:lnTo>
                      <a:pt x="3233746" y="246108"/>
                    </a:lnTo>
                    <a:cubicBezTo>
                      <a:pt x="3233746" y="109975"/>
                      <a:pt x="3066099" y="-380"/>
                      <a:pt x="2859306" y="-380"/>
                    </a:cubicBezTo>
                    <a:close/>
                  </a:path>
                </a:pathLst>
              </a:custGeom>
              <a:solidFill>
                <a:srgbClr val="FDF2F1"/>
              </a:solidFill>
              <a:ln w="53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fr-FR" sz="850" b="1" dirty="0">
                    <a:solidFill>
                      <a:srgbClr val="FF0101"/>
                    </a:solidFill>
                    <a:latin typeface="Ubuntu" panose="020B0504030602030204" pitchFamily="34" charset="0"/>
                  </a:rPr>
                  <a:t>Revue de connaissance client</a:t>
                </a:r>
              </a:p>
            </p:txBody>
          </p:sp>
          <p:sp>
            <p:nvSpPr>
              <p:cNvPr id="56" name="Graphique 5">
                <a:extLst>
                  <a:ext uri="{FF2B5EF4-FFF2-40B4-BE49-F238E27FC236}">
                    <a16:creationId xmlns:a16="http://schemas.microsoft.com/office/drawing/2014/main" id="{6B035180-06B2-B836-5785-1547224F3DDC}"/>
                  </a:ext>
                </a:extLst>
              </p:cNvPr>
              <p:cNvSpPr/>
              <p:nvPr/>
            </p:nvSpPr>
            <p:spPr>
              <a:xfrm>
                <a:off x="361827" y="2120209"/>
                <a:ext cx="2426530" cy="325376"/>
              </a:xfrm>
              <a:custGeom>
                <a:avLst/>
                <a:gdLst>
                  <a:gd name="connsiteX0" fmla="*/ 2859306 w 3235373"/>
                  <a:gd name="connsiteY0" fmla="*/ -380 h 862566"/>
                  <a:gd name="connsiteX1" fmla="*/ -1627 w 3235373"/>
                  <a:gd name="connsiteY1" fmla="*/ -380 h 862566"/>
                  <a:gd name="connsiteX2" fmla="*/ -1627 w 3235373"/>
                  <a:gd name="connsiteY2" fmla="*/ 615698 h 862566"/>
                  <a:gd name="connsiteX3" fmla="*/ 372813 w 3235373"/>
                  <a:gd name="connsiteY3" fmla="*/ 862186 h 862566"/>
                  <a:gd name="connsiteX4" fmla="*/ 3233746 w 3235373"/>
                  <a:gd name="connsiteY4" fmla="*/ 862186 h 862566"/>
                  <a:gd name="connsiteX5" fmla="*/ 3233746 w 3235373"/>
                  <a:gd name="connsiteY5" fmla="*/ 246108 h 862566"/>
                  <a:gd name="connsiteX6" fmla="*/ 2859306 w 3235373"/>
                  <a:gd name="connsiteY6" fmla="*/ -380 h 862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35373" h="862566">
                    <a:moveTo>
                      <a:pt x="2859306" y="-380"/>
                    </a:moveTo>
                    <a:lnTo>
                      <a:pt x="-1627" y="-380"/>
                    </a:lnTo>
                    <a:lnTo>
                      <a:pt x="-1627" y="615698"/>
                    </a:lnTo>
                    <a:cubicBezTo>
                      <a:pt x="-1627" y="751831"/>
                      <a:pt x="166019" y="862186"/>
                      <a:pt x="372813" y="862186"/>
                    </a:cubicBezTo>
                    <a:lnTo>
                      <a:pt x="3233746" y="862186"/>
                    </a:lnTo>
                    <a:lnTo>
                      <a:pt x="3233746" y="246108"/>
                    </a:lnTo>
                    <a:cubicBezTo>
                      <a:pt x="3233746" y="109975"/>
                      <a:pt x="3066099" y="-380"/>
                      <a:pt x="2859306" y="-380"/>
                    </a:cubicBezTo>
                    <a:close/>
                  </a:path>
                </a:pathLst>
              </a:custGeom>
              <a:solidFill>
                <a:srgbClr val="FDF2F1"/>
              </a:solidFill>
              <a:ln w="5382" cap="flat">
                <a:noFill/>
                <a:prstDash val="solid"/>
                <a:miter/>
              </a:ln>
            </p:spPr>
            <p:txBody>
              <a:bodyPr lIns="67500" tIns="54000" rtlCol="0" anchor="ctr"/>
              <a:lstStyle/>
              <a:p>
                <a:pPr algn="ctr"/>
                <a:r>
                  <a:rPr lang="fr-FR" sz="850" b="1" dirty="0">
                    <a:solidFill>
                      <a:srgbClr val="FF0101"/>
                    </a:solidFill>
                    <a:latin typeface="Ubuntu" panose="020B0504030602030204" pitchFamily="34" charset="0"/>
                  </a:rPr>
                  <a:t>Renseignement</a:t>
                </a:r>
                <a:r>
                  <a:rPr lang="fr-FR" sz="850" dirty="0">
                    <a:solidFill>
                      <a:srgbClr val="FF0101"/>
                    </a:solidFill>
                    <a:latin typeface="Ubuntu" panose="020B0504030602030204" pitchFamily="34" charset="0"/>
                  </a:rPr>
                  <a:t> de son </a:t>
                </a:r>
                <a:r>
                  <a:rPr lang="fr-FR" sz="850" b="1" dirty="0">
                    <a:solidFill>
                      <a:srgbClr val="FF0101"/>
                    </a:solidFill>
                    <a:latin typeface="Ubuntu" panose="020B0504030602030204" pitchFamily="34" charset="0"/>
                  </a:rPr>
                  <a:t>adresse e-mail</a:t>
                </a:r>
              </a:p>
            </p:txBody>
          </p:sp>
          <p:sp>
            <p:nvSpPr>
              <p:cNvPr id="61" name="Graphique 6">
                <a:extLst>
                  <a:ext uri="{FF2B5EF4-FFF2-40B4-BE49-F238E27FC236}">
                    <a16:creationId xmlns:a16="http://schemas.microsoft.com/office/drawing/2014/main" id="{742E2276-3FA3-0E0A-2AFA-EFD2183BC145}"/>
                  </a:ext>
                </a:extLst>
              </p:cNvPr>
              <p:cNvSpPr/>
              <p:nvPr/>
            </p:nvSpPr>
            <p:spPr>
              <a:xfrm>
                <a:off x="361827" y="1569835"/>
                <a:ext cx="2426530" cy="461034"/>
              </a:xfrm>
              <a:custGeom>
                <a:avLst/>
                <a:gdLst>
                  <a:gd name="connsiteX0" fmla="*/ 2859306 w 3235373"/>
                  <a:gd name="connsiteY0" fmla="*/ -380 h 862566"/>
                  <a:gd name="connsiteX1" fmla="*/ -1627 w 3235373"/>
                  <a:gd name="connsiteY1" fmla="*/ -380 h 862566"/>
                  <a:gd name="connsiteX2" fmla="*/ -1627 w 3235373"/>
                  <a:gd name="connsiteY2" fmla="*/ 615698 h 862566"/>
                  <a:gd name="connsiteX3" fmla="*/ 372813 w 3235373"/>
                  <a:gd name="connsiteY3" fmla="*/ 862186 h 862566"/>
                  <a:gd name="connsiteX4" fmla="*/ 3233746 w 3235373"/>
                  <a:gd name="connsiteY4" fmla="*/ 862186 h 862566"/>
                  <a:gd name="connsiteX5" fmla="*/ 3233746 w 3235373"/>
                  <a:gd name="connsiteY5" fmla="*/ 246108 h 862566"/>
                  <a:gd name="connsiteX6" fmla="*/ 2859306 w 3235373"/>
                  <a:gd name="connsiteY6" fmla="*/ -380 h 862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35373" h="862566">
                    <a:moveTo>
                      <a:pt x="2859306" y="-380"/>
                    </a:moveTo>
                    <a:lnTo>
                      <a:pt x="-1627" y="-380"/>
                    </a:lnTo>
                    <a:lnTo>
                      <a:pt x="-1627" y="615698"/>
                    </a:lnTo>
                    <a:cubicBezTo>
                      <a:pt x="-1627" y="751831"/>
                      <a:pt x="166019" y="862186"/>
                      <a:pt x="372813" y="862186"/>
                    </a:cubicBezTo>
                    <a:lnTo>
                      <a:pt x="3233746" y="862186"/>
                    </a:lnTo>
                    <a:lnTo>
                      <a:pt x="3233746" y="246108"/>
                    </a:lnTo>
                    <a:cubicBezTo>
                      <a:pt x="3233746" y="109975"/>
                      <a:pt x="3066099" y="-380"/>
                      <a:pt x="2859306" y="-380"/>
                    </a:cubicBezTo>
                    <a:close/>
                  </a:path>
                </a:pathLst>
              </a:custGeom>
              <a:solidFill>
                <a:srgbClr val="FDF2F1"/>
              </a:solidFill>
              <a:ln w="5382" cap="flat">
                <a:noFill/>
                <a:prstDash val="solid"/>
                <a:miter/>
              </a:ln>
            </p:spPr>
            <p:txBody>
              <a:bodyPr tIns="135000" rtlCol="0" anchor="ctr"/>
              <a:lstStyle/>
              <a:p>
                <a:pPr algn="ctr"/>
                <a:r>
                  <a:rPr lang="fr-FR" sz="850" b="1" dirty="0">
                    <a:solidFill>
                      <a:srgbClr val="FF0101"/>
                    </a:solidFill>
                    <a:latin typeface="Ubuntu" panose="020B0504030602030204" pitchFamily="34" charset="0"/>
                  </a:rPr>
                  <a:t>Confirmation </a:t>
                </a:r>
                <a:r>
                  <a:rPr lang="fr-FR" sz="850" dirty="0">
                    <a:solidFill>
                      <a:srgbClr val="FF0101"/>
                    </a:solidFill>
                    <a:latin typeface="Ubuntu" panose="020B0504030602030204" pitchFamily="34" charset="0"/>
                  </a:rPr>
                  <a:t>de son</a:t>
                </a:r>
                <a:r>
                  <a:rPr lang="fr-FR" sz="850" b="1" dirty="0">
                    <a:solidFill>
                      <a:srgbClr val="FF0101"/>
                    </a:solidFill>
                    <a:latin typeface="Ubuntu" panose="020B0504030602030204" pitchFamily="34" charset="0"/>
                  </a:rPr>
                  <a:t> adresse e-mail</a:t>
                </a:r>
              </a:p>
              <a:p>
                <a:endParaRPr lang="fr-FR" sz="850" dirty="0">
                  <a:latin typeface="Ubuntu" panose="020B0504030602030204" pitchFamily="34" charset="0"/>
                </a:endParaRPr>
              </a:p>
            </p:txBody>
          </p:sp>
          <p:sp>
            <p:nvSpPr>
              <p:cNvPr id="60" name="Graphique 7">
                <a:extLst>
                  <a:ext uri="{FF2B5EF4-FFF2-40B4-BE49-F238E27FC236}">
                    <a16:creationId xmlns:a16="http://schemas.microsoft.com/office/drawing/2014/main" id="{FEC96FDB-825F-7F32-A67A-428A226FC883}"/>
                  </a:ext>
                </a:extLst>
              </p:cNvPr>
              <p:cNvSpPr/>
              <p:nvPr/>
            </p:nvSpPr>
            <p:spPr>
              <a:xfrm>
                <a:off x="361827" y="997496"/>
                <a:ext cx="2426530" cy="485149"/>
              </a:xfrm>
              <a:custGeom>
                <a:avLst/>
                <a:gdLst>
                  <a:gd name="connsiteX0" fmla="*/ 2859306 w 3235373"/>
                  <a:gd name="connsiteY0" fmla="*/ -380 h 862566"/>
                  <a:gd name="connsiteX1" fmla="*/ -1627 w 3235373"/>
                  <a:gd name="connsiteY1" fmla="*/ -380 h 862566"/>
                  <a:gd name="connsiteX2" fmla="*/ -1627 w 3235373"/>
                  <a:gd name="connsiteY2" fmla="*/ 615698 h 862566"/>
                  <a:gd name="connsiteX3" fmla="*/ 372813 w 3235373"/>
                  <a:gd name="connsiteY3" fmla="*/ 862186 h 862566"/>
                  <a:gd name="connsiteX4" fmla="*/ 3233746 w 3235373"/>
                  <a:gd name="connsiteY4" fmla="*/ 862186 h 862566"/>
                  <a:gd name="connsiteX5" fmla="*/ 3233746 w 3235373"/>
                  <a:gd name="connsiteY5" fmla="*/ 246108 h 862566"/>
                  <a:gd name="connsiteX6" fmla="*/ 2859306 w 3235373"/>
                  <a:gd name="connsiteY6" fmla="*/ -380 h 862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35373" h="862566">
                    <a:moveTo>
                      <a:pt x="2859306" y="-380"/>
                    </a:moveTo>
                    <a:lnTo>
                      <a:pt x="-1627" y="-380"/>
                    </a:lnTo>
                    <a:lnTo>
                      <a:pt x="-1627" y="615698"/>
                    </a:lnTo>
                    <a:cubicBezTo>
                      <a:pt x="-1627" y="751831"/>
                      <a:pt x="166019" y="862186"/>
                      <a:pt x="372813" y="862186"/>
                    </a:cubicBezTo>
                    <a:lnTo>
                      <a:pt x="3233746" y="862186"/>
                    </a:lnTo>
                    <a:lnTo>
                      <a:pt x="3233746" y="246108"/>
                    </a:lnTo>
                    <a:cubicBezTo>
                      <a:pt x="3233746" y="109975"/>
                      <a:pt x="3066099" y="-380"/>
                      <a:pt x="2859306" y="-380"/>
                    </a:cubicBezTo>
                    <a:close/>
                  </a:path>
                </a:pathLst>
              </a:custGeom>
              <a:solidFill>
                <a:srgbClr val="FDF2F1"/>
              </a:solidFill>
              <a:ln w="5382" cap="flat">
                <a:noFill/>
                <a:prstDash val="solid"/>
                <a:miter/>
              </a:ln>
            </p:spPr>
            <p:txBody>
              <a:bodyPr lIns="67500" tIns="162000" rtlCol="0" anchor="ctr"/>
              <a:lstStyle/>
              <a:p>
                <a:pPr algn="ctr"/>
                <a:r>
                  <a:rPr lang="fr-FR" sz="850" b="1" dirty="0">
                    <a:solidFill>
                      <a:srgbClr val="FF0101"/>
                    </a:solidFill>
                    <a:latin typeface="Ubuntu" panose="020B0504030602030204" pitchFamily="34" charset="0"/>
                  </a:rPr>
                  <a:t>Confirmation</a:t>
                </a:r>
                <a:r>
                  <a:rPr lang="fr-FR" sz="850" dirty="0">
                    <a:solidFill>
                      <a:srgbClr val="FF0101"/>
                    </a:solidFill>
                    <a:latin typeface="Ubuntu" panose="020B0504030602030204" pitchFamily="34" charset="0"/>
                  </a:rPr>
                  <a:t> de son </a:t>
                </a:r>
                <a:r>
                  <a:rPr lang="fr-FR" sz="850" b="1" dirty="0">
                    <a:solidFill>
                      <a:srgbClr val="FF0101"/>
                    </a:solidFill>
                    <a:latin typeface="Ubuntu" panose="020B0504030602030204" pitchFamily="34" charset="0"/>
                  </a:rPr>
                  <a:t>numéro téléphone </a:t>
                </a:r>
              </a:p>
              <a:p>
                <a:pPr algn="ctr"/>
                <a:r>
                  <a:rPr lang="fr-FR" sz="850" b="1" dirty="0">
                    <a:solidFill>
                      <a:srgbClr val="FF0101"/>
                    </a:solidFill>
                    <a:latin typeface="Ubuntu" panose="020B0504030602030204" pitchFamily="34" charset="0"/>
                  </a:rPr>
                  <a:t>mobile sécurisé</a:t>
                </a:r>
              </a:p>
              <a:p>
                <a:pPr algn="ctr"/>
                <a:endParaRPr lang="fr-FR" sz="850" dirty="0">
                  <a:latin typeface="Ubuntu" panose="020B0504030602030204" pitchFamily="34" charset="0"/>
                </a:endParaRPr>
              </a:p>
            </p:txBody>
          </p:sp>
          <p:sp>
            <p:nvSpPr>
              <p:cNvPr id="25" name="Étoile : 8 branches 24">
                <a:extLst>
                  <a:ext uri="{FF2B5EF4-FFF2-40B4-BE49-F238E27FC236}">
                    <a16:creationId xmlns:a16="http://schemas.microsoft.com/office/drawing/2014/main" id="{CFBEE681-67DB-4649-A3EA-285071F52BE7}"/>
                  </a:ext>
                </a:extLst>
              </p:cNvPr>
              <p:cNvSpPr/>
              <p:nvPr/>
            </p:nvSpPr>
            <p:spPr>
              <a:xfrm>
                <a:off x="250296" y="909643"/>
                <a:ext cx="263175" cy="269075"/>
              </a:xfrm>
              <a:prstGeom prst="star8">
                <a:avLst/>
              </a:prstGeom>
              <a:solidFill>
                <a:srgbClr val="E31D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850" b="1" dirty="0">
                    <a:solidFill>
                      <a:schemeClr val="bg1"/>
                    </a:solidFill>
                    <a:latin typeface="Ubuntu" panose="020B0504030602030204" pitchFamily="34" charset="0"/>
                  </a:rPr>
                  <a:t>R</a:t>
                </a:r>
              </a:p>
            </p:txBody>
          </p:sp>
          <p:sp>
            <p:nvSpPr>
              <p:cNvPr id="32" name="Étoile : 8 branches 31">
                <a:extLst>
                  <a:ext uri="{FF2B5EF4-FFF2-40B4-BE49-F238E27FC236}">
                    <a16:creationId xmlns:a16="http://schemas.microsoft.com/office/drawing/2014/main" id="{519EF1C4-C40E-23D6-5E81-FFDFEBD4D1E4}"/>
                  </a:ext>
                </a:extLst>
              </p:cNvPr>
              <p:cNvSpPr/>
              <p:nvPr/>
            </p:nvSpPr>
            <p:spPr>
              <a:xfrm>
                <a:off x="246931" y="1519468"/>
                <a:ext cx="263175" cy="264606"/>
              </a:xfrm>
              <a:prstGeom prst="star8">
                <a:avLst/>
              </a:prstGeom>
              <a:solidFill>
                <a:srgbClr val="E31D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850" b="1" dirty="0">
                    <a:solidFill>
                      <a:schemeClr val="bg1"/>
                    </a:solidFill>
                    <a:latin typeface="Ubuntu" panose="020B0504030602030204" pitchFamily="34" charset="0"/>
                  </a:rPr>
                  <a:t>R</a:t>
                </a:r>
              </a:p>
            </p:txBody>
          </p:sp>
          <p:sp>
            <p:nvSpPr>
              <p:cNvPr id="33" name="Étoile : 8 branches 32">
                <a:extLst>
                  <a:ext uri="{FF2B5EF4-FFF2-40B4-BE49-F238E27FC236}">
                    <a16:creationId xmlns:a16="http://schemas.microsoft.com/office/drawing/2014/main" id="{4CE2E1FE-B261-DC63-7C33-55D3F1250334}"/>
                  </a:ext>
                </a:extLst>
              </p:cNvPr>
              <p:cNvSpPr/>
              <p:nvPr/>
            </p:nvSpPr>
            <p:spPr>
              <a:xfrm>
                <a:off x="250296" y="2053830"/>
                <a:ext cx="263175" cy="264606"/>
              </a:xfrm>
              <a:prstGeom prst="star8">
                <a:avLst/>
              </a:prstGeom>
              <a:solidFill>
                <a:srgbClr val="E31D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850" b="1" dirty="0">
                    <a:solidFill>
                      <a:schemeClr val="bg1"/>
                    </a:solidFill>
                    <a:latin typeface="Ubuntu" panose="020B0504030602030204" pitchFamily="34" charset="0"/>
                  </a:rPr>
                  <a:t>R</a:t>
                </a:r>
              </a:p>
            </p:txBody>
          </p:sp>
          <p:sp>
            <p:nvSpPr>
              <p:cNvPr id="34" name="Étoile : 8 branches 33">
                <a:extLst>
                  <a:ext uri="{FF2B5EF4-FFF2-40B4-BE49-F238E27FC236}">
                    <a16:creationId xmlns:a16="http://schemas.microsoft.com/office/drawing/2014/main" id="{6ED51C24-8CC9-3368-7B78-B74216E243F1}"/>
                  </a:ext>
                </a:extLst>
              </p:cNvPr>
              <p:cNvSpPr/>
              <p:nvPr/>
            </p:nvSpPr>
            <p:spPr>
              <a:xfrm>
                <a:off x="253043" y="2475498"/>
                <a:ext cx="263175" cy="264606"/>
              </a:xfrm>
              <a:prstGeom prst="star8">
                <a:avLst/>
              </a:prstGeom>
              <a:solidFill>
                <a:srgbClr val="E31D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850" b="1" dirty="0">
                    <a:solidFill>
                      <a:schemeClr val="bg1"/>
                    </a:solidFill>
                    <a:latin typeface="Ubuntu" panose="020B0504030602030204" pitchFamily="34" charset="0"/>
                  </a:rPr>
                  <a:t>R</a:t>
                </a:r>
              </a:p>
            </p:txBody>
          </p:sp>
          <p:sp>
            <p:nvSpPr>
              <p:cNvPr id="53" name="Espace réservé du numéro de diapositive 1">
                <a:extLst>
                  <a:ext uri="{FF2B5EF4-FFF2-40B4-BE49-F238E27FC236}">
                    <a16:creationId xmlns:a16="http://schemas.microsoft.com/office/drawing/2014/main" id="{8911AB45-D9B3-4208-9C71-34703B2909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88905" y="4912125"/>
                <a:ext cx="2057400" cy="273844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3200" b="1" i="0" kern="1200" baseline="0">
                    <a:solidFill>
                      <a:schemeClr val="tx1"/>
                    </a:solidFill>
                    <a:latin typeface="Montserrat SemiBold" panose="00000700000000000000" pitchFamily="50" charset="0"/>
                    <a:ea typeface="+mn-ea"/>
                    <a:cs typeface="+mn-cs"/>
                  </a:defRPr>
                </a:lvl1pPr>
                <a:lvl2pPr marL="60957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2pPr>
                <a:lvl3pPr marL="121914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3pPr>
                <a:lvl4pPr marL="1828709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4pPr>
                <a:lvl5pPr marL="2438278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fld id="{6FD38B02-D02D-4737-A540-0D1AB839C122}" type="slidenum">
                  <a:rPr lang="fr-FR" sz="900" b="0">
                    <a:solidFill>
                      <a:srgbClr val="434343"/>
                    </a:solidFill>
                    <a:latin typeface="+mn-lt"/>
                  </a:rPr>
                  <a:pPr algn="r"/>
                  <a:t>6</a:t>
                </a:fld>
                <a:endParaRPr lang="fr-FR" sz="900" b="0" dirty="0">
                  <a:solidFill>
                    <a:srgbClr val="434343"/>
                  </a:solidFill>
                  <a:latin typeface="+mn-lt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28D07BF1-2A3A-423A-A5DF-44705FD53D65}"/>
                  </a:ext>
                </a:extLst>
              </p:cNvPr>
              <p:cNvSpPr/>
              <p:nvPr/>
            </p:nvSpPr>
            <p:spPr>
              <a:xfrm>
                <a:off x="573177" y="209584"/>
                <a:ext cx="9078101" cy="33855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spAutoFit/>
              </a:bodyPr>
              <a:lstStyle/>
              <a:p>
                <a:r>
                  <a:rPr lang="fr-FR" sz="1600" b="1" dirty="0">
                    <a:solidFill>
                      <a:srgbClr val="E31D1A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Les interstitiels* présentés au mois de décembre (2/2)</a:t>
                </a: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60F32A37-33EE-4680-BF04-27E52BBF36FC}"/>
                  </a:ext>
                </a:extLst>
              </p:cNvPr>
              <p:cNvSpPr/>
              <p:nvPr/>
            </p:nvSpPr>
            <p:spPr>
              <a:xfrm>
                <a:off x="845883" y="483518"/>
                <a:ext cx="5746937" cy="26161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spAutoFit/>
              </a:bodyPr>
              <a:lstStyle/>
              <a:p>
                <a:r>
                  <a:rPr lang="fr-FR" sz="1050" dirty="0">
                    <a:solidFill>
                      <a:srgbClr val="767171"/>
                    </a:solidFill>
                    <a:latin typeface="Ubuntu" panose="020B0504030602030204" pitchFamily="34" charset="0"/>
                    <a:hlinkClick r:id="rId3" action="ppaction://hlinksldjump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Pour voir les écrans des interstitiels, se référer à l’annexe</a:t>
                </a:r>
                <a:endParaRPr lang="fr-FR" sz="1050" dirty="0">
                  <a:solidFill>
                    <a:srgbClr val="767171"/>
                  </a:solidFill>
                  <a:latin typeface="Ubuntu" panose="020B0504030602030204" pitchFamily="34" charset="0"/>
                </a:endParaRPr>
              </a:p>
            </p:txBody>
          </p:sp>
          <p:pic>
            <p:nvPicPr>
              <p:cNvPr id="47" name="Graphique 46" descr="Informations">
                <a:extLst>
                  <a:ext uri="{FF2B5EF4-FFF2-40B4-BE49-F238E27FC236}">
                    <a16:creationId xmlns:a16="http://schemas.microsoft.com/office/drawing/2014/main" id="{E80CBCCE-0026-4449-B0A9-D6A86DC945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29216" y="483595"/>
                <a:ext cx="261455" cy="261455"/>
              </a:xfrm>
              <a:prstGeom prst="rect">
                <a:avLst/>
              </a:prstGeom>
            </p:spPr>
          </p:pic>
          <p:sp>
            <p:nvSpPr>
              <p:cNvPr id="41" name="Graphique 8">
                <a:extLst>
                  <a:ext uri="{FF2B5EF4-FFF2-40B4-BE49-F238E27FC236}">
                    <a16:creationId xmlns:a16="http://schemas.microsoft.com/office/drawing/2014/main" id="{216D3962-D042-4891-824B-661E147E25A9}"/>
                  </a:ext>
                </a:extLst>
              </p:cNvPr>
              <p:cNvSpPr/>
              <p:nvPr/>
            </p:nvSpPr>
            <p:spPr>
              <a:xfrm>
                <a:off x="3134732" y="3539802"/>
                <a:ext cx="2426530" cy="571982"/>
              </a:xfrm>
              <a:custGeom>
                <a:avLst/>
                <a:gdLst>
                  <a:gd name="connsiteX0" fmla="*/ 2859306 w 3235373"/>
                  <a:gd name="connsiteY0" fmla="*/ -380 h 862566"/>
                  <a:gd name="connsiteX1" fmla="*/ -1627 w 3235373"/>
                  <a:gd name="connsiteY1" fmla="*/ -380 h 862566"/>
                  <a:gd name="connsiteX2" fmla="*/ -1627 w 3235373"/>
                  <a:gd name="connsiteY2" fmla="*/ 615698 h 862566"/>
                  <a:gd name="connsiteX3" fmla="*/ 372813 w 3235373"/>
                  <a:gd name="connsiteY3" fmla="*/ 862186 h 862566"/>
                  <a:gd name="connsiteX4" fmla="*/ 3233746 w 3235373"/>
                  <a:gd name="connsiteY4" fmla="*/ 862186 h 862566"/>
                  <a:gd name="connsiteX5" fmla="*/ 3233746 w 3235373"/>
                  <a:gd name="connsiteY5" fmla="*/ 246108 h 862566"/>
                  <a:gd name="connsiteX6" fmla="*/ 2859306 w 3235373"/>
                  <a:gd name="connsiteY6" fmla="*/ -380 h 862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35373" h="862566">
                    <a:moveTo>
                      <a:pt x="2859306" y="-380"/>
                    </a:moveTo>
                    <a:lnTo>
                      <a:pt x="-1627" y="-380"/>
                    </a:lnTo>
                    <a:lnTo>
                      <a:pt x="-1627" y="615698"/>
                    </a:lnTo>
                    <a:cubicBezTo>
                      <a:pt x="-1627" y="751831"/>
                      <a:pt x="166019" y="862186"/>
                      <a:pt x="372813" y="862186"/>
                    </a:cubicBezTo>
                    <a:lnTo>
                      <a:pt x="3233746" y="862186"/>
                    </a:lnTo>
                    <a:lnTo>
                      <a:pt x="3233746" y="246108"/>
                    </a:lnTo>
                    <a:cubicBezTo>
                      <a:pt x="3233746" y="109975"/>
                      <a:pt x="3066099" y="-380"/>
                      <a:pt x="2859306" y="-38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3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fr-FR" sz="850" kern="1200" dirty="0">
                    <a:solidFill>
                      <a:srgbClr val="767171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Les clients détenteurs d’un iPhone compatible avec la dernière version d’iOS et les clients détenteurs d’un iPhone non compatible avec la dernière version d’iOS</a:t>
                </a:r>
              </a:p>
            </p:txBody>
          </p:sp>
          <p:sp>
            <p:nvSpPr>
              <p:cNvPr id="43" name="Graphique 13">
                <a:extLst>
                  <a:ext uri="{FF2B5EF4-FFF2-40B4-BE49-F238E27FC236}">
                    <a16:creationId xmlns:a16="http://schemas.microsoft.com/office/drawing/2014/main" id="{63B76A29-969C-44F4-990E-812808225148}"/>
                  </a:ext>
                </a:extLst>
              </p:cNvPr>
              <p:cNvSpPr/>
              <p:nvPr/>
            </p:nvSpPr>
            <p:spPr>
              <a:xfrm>
                <a:off x="6061432" y="3528765"/>
                <a:ext cx="2524202" cy="608676"/>
              </a:xfrm>
              <a:custGeom>
                <a:avLst/>
                <a:gdLst>
                  <a:gd name="connsiteX0" fmla="*/ 2859306 w 3235373"/>
                  <a:gd name="connsiteY0" fmla="*/ -380 h 862566"/>
                  <a:gd name="connsiteX1" fmla="*/ -1627 w 3235373"/>
                  <a:gd name="connsiteY1" fmla="*/ -380 h 862566"/>
                  <a:gd name="connsiteX2" fmla="*/ -1627 w 3235373"/>
                  <a:gd name="connsiteY2" fmla="*/ 615698 h 862566"/>
                  <a:gd name="connsiteX3" fmla="*/ 372813 w 3235373"/>
                  <a:gd name="connsiteY3" fmla="*/ 862186 h 862566"/>
                  <a:gd name="connsiteX4" fmla="*/ 3233746 w 3235373"/>
                  <a:gd name="connsiteY4" fmla="*/ 862186 h 862566"/>
                  <a:gd name="connsiteX5" fmla="*/ 3233746 w 3235373"/>
                  <a:gd name="connsiteY5" fmla="*/ 246108 h 862566"/>
                  <a:gd name="connsiteX6" fmla="*/ 2859306 w 3235373"/>
                  <a:gd name="connsiteY6" fmla="*/ -380 h 862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35373" h="862566">
                    <a:moveTo>
                      <a:pt x="2859306" y="-380"/>
                    </a:moveTo>
                    <a:lnTo>
                      <a:pt x="-1627" y="-380"/>
                    </a:lnTo>
                    <a:lnTo>
                      <a:pt x="-1627" y="615698"/>
                    </a:lnTo>
                    <a:cubicBezTo>
                      <a:pt x="-1627" y="751831"/>
                      <a:pt x="166019" y="862186"/>
                      <a:pt x="372813" y="862186"/>
                    </a:cubicBezTo>
                    <a:lnTo>
                      <a:pt x="3233746" y="862186"/>
                    </a:lnTo>
                    <a:lnTo>
                      <a:pt x="3233746" y="246108"/>
                    </a:lnTo>
                    <a:cubicBezTo>
                      <a:pt x="3233746" y="109975"/>
                      <a:pt x="3066099" y="-380"/>
                      <a:pt x="2859306" y="-38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3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fr-FR" sz="850" kern="1200" dirty="0">
                    <a:solidFill>
                      <a:srgbClr val="767171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A chaque lancement de l’application</a:t>
                </a: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B87EEF0D-B71A-46C0-B99B-38A802785EAD}"/>
                  </a:ext>
                </a:extLst>
              </p:cNvPr>
              <p:cNvSpPr/>
              <p:nvPr/>
            </p:nvSpPr>
            <p:spPr>
              <a:xfrm rot="20378439">
                <a:off x="204377" y="4074307"/>
                <a:ext cx="184731" cy="3231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endParaRPr lang="fr-FR" sz="1500" b="1">
                  <a:solidFill>
                    <a:srgbClr val="1A2A67"/>
                  </a:solidFill>
                  <a:latin typeface="Ubuntu" panose="020B050403060203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0" name="Graphique 9">
              <a:extLst>
                <a:ext uri="{FF2B5EF4-FFF2-40B4-BE49-F238E27FC236}">
                  <a16:creationId xmlns:a16="http://schemas.microsoft.com/office/drawing/2014/main" id="{A637F2F0-EE81-4A55-97C4-F80CB24E0E7C}"/>
                </a:ext>
              </a:extLst>
            </p:cNvPr>
            <p:cNvSpPr/>
            <p:nvPr/>
          </p:nvSpPr>
          <p:spPr>
            <a:xfrm>
              <a:off x="3134731" y="4295234"/>
              <a:ext cx="2426530" cy="424491"/>
            </a:xfrm>
            <a:custGeom>
              <a:avLst/>
              <a:gdLst>
                <a:gd name="connsiteX0" fmla="*/ 2859306 w 3235373"/>
                <a:gd name="connsiteY0" fmla="*/ -380 h 862566"/>
                <a:gd name="connsiteX1" fmla="*/ -1627 w 3235373"/>
                <a:gd name="connsiteY1" fmla="*/ -380 h 862566"/>
                <a:gd name="connsiteX2" fmla="*/ -1627 w 3235373"/>
                <a:gd name="connsiteY2" fmla="*/ 615698 h 862566"/>
                <a:gd name="connsiteX3" fmla="*/ 372813 w 3235373"/>
                <a:gd name="connsiteY3" fmla="*/ 862186 h 862566"/>
                <a:gd name="connsiteX4" fmla="*/ 3233746 w 3235373"/>
                <a:gd name="connsiteY4" fmla="*/ 862186 h 862566"/>
                <a:gd name="connsiteX5" fmla="*/ 3233746 w 3235373"/>
                <a:gd name="connsiteY5" fmla="*/ 246108 h 862566"/>
                <a:gd name="connsiteX6" fmla="*/ 2859306 w 3235373"/>
                <a:gd name="connsiteY6" fmla="*/ -380 h 86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5373" h="862566">
                  <a:moveTo>
                    <a:pt x="2859306" y="-380"/>
                  </a:moveTo>
                  <a:lnTo>
                    <a:pt x="-1627" y="-380"/>
                  </a:lnTo>
                  <a:lnTo>
                    <a:pt x="-1627" y="615698"/>
                  </a:lnTo>
                  <a:cubicBezTo>
                    <a:pt x="-1627" y="751831"/>
                    <a:pt x="166019" y="862186"/>
                    <a:pt x="372813" y="862186"/>
                  </a:cubicBezTo>
                  <a:lnTo>
                    <a:pt x="3233746" y="862186"/>
                  </a:lnTo>
                  <a:lnTo>
                    <a:pt x="3233746" y="246108"/>
                  </a:lnTo>
                  <a:cubicBezTo>
                    <a:pt x="3233746" y="109975"/>
                    <a:pt x="3066099" y="-380"/>
                    <a:pt x="2859306" y="-38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538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Clients particuliers, ayant un abonnement PART, majeurs capables et actifs digitaux.</a:t>
              </a:r>
            </a:p>
          </p:txBody>
        </p:sp>
        <p:sp>
          <p:nvSpPr>
            <p:cNvPr id="71" name="Graphique 14">
              <a:extLst>
                <a:ext uri="{FF2B5EF4-FFF2-40B4-BE49-F238E27FC236}">
                  <a16:creationId xmlns:a16="http://schemas.microsoft.com/office/drawing/2014/main" id="{B4CC0EE4-7B81-475F-B39A-5B0581451A5E}"/>
                </a:ext>
              </a:extLst>
            </p:cNvPr>
            <p:cNvSpPr/>
            <p:nvPr/>
          </p:nvSpPr>
          <p:spPr>
            <a:xfrm>
              <a:off x="6061431" y="4228783"/>
              <a:ext cx="2524203" cy="657619"/>
            </a:xfrm>
            <a:custGeom>
              <a:avLst/>
              <a:gdLst>
                <a:gd name="connsiteX0" fmla="*/ 2859306 w 3235373"/>
                <a:gd name="connsiteY0" fmla="*/ -380 h 862566"/>
                <a:gd name="connsiteX1" fmla="*/ -1627 w 3235373"/>
                <a:gd name="connsiteY1" fmla="*/ -380 h 862566"/>
                <a:gd name="connsiteX2" fmla="*/ -1627 w 3235373"/>
                <a:gd name="connsiteY2" fmla="*/ 615698 h 862566"/>
                <a:gd name="connsiteX3" fmla="*/ 372813 w 3235373"/>
                <a:gd name="connsiteY3" fmla="*/ 862186 h 862566"/>
                <a:gd name="connsiteX4" fmla="*/ 3233746 w 3235373"/>
                <a:gd name="connsiteY4" fmla="*/ 862186 h 862566"/>
                <a:gd name="connsiteX5" fmla="*/ 3233746 w 3235373"/>
                <a:gd name="connsiteY5" fmla="*/ 246108 h 862566"/>
                <a:gd name="connsiteX6" fmla="*/ 2859306 w 3235373"/>
                <a:gd name="connsiteY6" fmla="*/ -380 h 86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5373" h="862566">
                  <a:moveTo>
                    <a:pt x="2859306" y="-380"/>
                  </a:moveTo>
                  <a:lnTo>
                    <a:pt x="-1627" y="-380"/>
                  </a:lnTo>
                  <a:lnTo>
                    <a:pt x="-1627" y="615698"/>
                  </a:lnTo>
                  <a:cubicBezTo>
                    <a:pt x="-1627" y="751831"/>
                    <a:pt x="166019" y="862186"/>
                    <a:pt x="372813" y="862186"/>
                  </a:cubicBezTo>
                  <a:lnTo>
                    <a:pt x="3233746" y="862186"/>
                  </a:lnTo>
                  <a:lnTo>
                    <a:pt x="3233746" y="246108"/>
                  </a:lnTo>
                  <a:cubicBezTo>
                    <a:pt x="3233746" y="109975"/>
                    <a:pt x="3066099" y="-380"/>
                    <a:pt x="2859306" y="-38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538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À  la connexion après authentification </a:t>
              </a:r>
              <a:br>
                <a:rPr lang="fr-FR" sz="850" kern="1200" dirty="0">
                  <a:solidFill>
                    <a:srgbClr val="76717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</a:br>
              <a:r>
                <a:rPr lang="fr-FR" sz="850" kern="1200" dirty="0">
                  <a:solidFill>
                    <a:srgbClr val="76717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à l’espace client : </a:t>
              </a:r>
            </a:p>
            <a:p>
              <a:pPr algn="ctr"/>
              <a:r>
                <a:rPr lang="fr-FR" sz="850" kern="1200" dirty="0">
                  <a:solidFill>
                    <a:srgbClr val="76717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- Une fois tous les 6 mois dans le cas d’un refus </a:t>
              </a:r>
              <a:br>
                <a:rPr lang="fr-FR" sz="850" kern="1200" dirty="0">
                  <a:solidFill>
                    <a:srgbClr val="76717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</a:br>
              <a:r>
                <a:rPr lang="fr-FR" sz="850" kern="1200" dirty="0">
                  <a:solidFill>
                    <a:srgbClr val="76717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- Une fois tous les mois en cas de non réponse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AC48D7F1-542D-43BA-9252-51FDF8291D96}"/>
                </a:ext>
              </a:extLst>
            </p:cNvPr>
            <p:cNvSpPr/>
            <p:nvPr/>
          </p:nvSpPr>
          <p:spPr>
            <a:xfrm rot="20363548">
              <a:off x="227333" y="4150405"/>
              <a:ext cx="126778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fr-FR" sz="1500" b="1">
                <a:solidFill>
                  <a:srgbClr val="1A2A67"/>
                </a:solidFill>
                <a:latin typeface="Ubuntu" panose="020B05040306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Graphique 3">
              <a:extLst>
                <a:ext uri="{FF2B5EF4-FFF2-40B4-BE49-F238E27FC236}">
                  <a16:creationId xmlns:a16="http://schemas.microsoft.com/office/drawing/2014/main" id="{FEEEEE1D-37EC-4AC4-ABB3-CFC84D56742A}"/>
                </a:ext>
              </a:extLst>
            </p:cNvPr>
            <p:cNvSpPr/>
            <p:nvPr/>
          </p:nvSpPr>
          <p:spPr>
            <a:xfrm>
              <a:off x="361826" y="3510750"/>
              <a:ext cx="2426530" cy="608676"/>
            </a:xfrm>
            <a:custGeom>
              <a:avLst/>
              <a:gdLst>
                <a:gd name="connsiteX0" fmla="*/ 2859306 w 3235373"/>
                <a:gd name="connsiteY0" fmla="*/ -380 h 862566"/>
                <a:gd name="connsiteX1" fmla="*/ -1627 w 3235373"/>
                <a:gd name="connsiteY1" fmla="*/ -380 h 862566"/>
                <a:gd name="connsiteX2" fmla="*/ -1627 w 3235373"/>
                <a:gd name="connsiteY2" fmla="*/ 615698 h 862566"/>
                <a:gd name="connsiteX3" fmla="*/ 372813 w 3235373"/>
                <a:gd name="connsiteY3" fmla="*/ 862186 h 862566"/>
                <a:gd name="connsiteX4" fmla="*/ 3233746 w 3235373"/>
                <a:gd name="connsiteY4" fmla="*/ 862186 h 862566"/>
                <a:gd name="connsiteX5" fmla="*/ 3233746 w 3235373"/>
                <a:gd name="connsiteY5" fmla="*/ 246108 h 862566"/>
                <a:gd name="connsiteX6" fmla="*/ 2859306 w 3235373"/>
                <a:gd name="connsiteY6" fmla="*/ -380 h 86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5373" h="862566">
                  <a:moveTo>
                    <a:pt x="2859306" y="-380"/>
                  </a:moveTo>
                  <a:lnTo>
                    <a:pt x="-1627" y="-380"/>
                  </a:lnTo>
                  <a:lnTo>
                    <a:pt x="-1627" y="615698"/>
                  </a:lnTo>
                  <a:cubicBezTo>
                    <a:pt x="-1627" y="751831"/>
                    <a:pt x="166019" y="862186"/>
                    <a:pt x="372813" y="862186"/>
                  </a:cubicBezTo>
                  <a:lnTo>
                    <a:pt x="3233746" y="862186"/>
                  </a:lnTo>
                  <a:lnTo>
                    <a:pt x="3233746" y="246108"/>
                  </a:lnTo>
                  <a:cubicBezTo>
                    <a:pt x="3233746" y="109975"/>
                    <a:pt x="3066099" y="-380"/>
                    <a:pt x="2859306" y="-380"/>
                  </a:cubicBezTo>
                  <a:close/>
                </a:path>
              </a:pathLst>
            </a:custGeom>
            <a:solidFill>
              <a:srgbClr val="FDF2F1"/>
            </a:solidFill>
            <a:ln w="538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fr-FR" sz="850" b="1" dirty="0">
                  <a:solidFill>
                    <a:srgbClr val="FF0101"/>
                  </a:solidFill>
                  <a:latin typeface="Ubuntu" panose="020B0504030602030204" pitchFamily="34" charset="0"/>
                </a:rPr>
                <a:t>Abandon iOS** 12 </a:t>
              </a:r>
              <a:r>
                <a:rPr lang="fr-FR" sz="850" dirty="0">
                  <a:solidFill>
                    <a:srgbClr val="FF0101"/>
                  </a:solidFill>
                  <a:latin typeface="Ubuntu" panose="020B0504030602030204" pitchFamily="34" charset="0"/>
                </a:rPr>
                <a:t>: affichage de</a:t>
              </a:r>
              <a:br>
                <a:rPr lang="fr-FR" sz="850" dirty="0">
                  <a:solidFill>
                    <a:srgbClr val="FF0101"/>
                  </a:solidFill>
                  <a:latin typeface="Ubuntu" panose="020B0504030602030204" pitchFamily="34" charset="0"/>
                </a:rPr>
              </a:br>
              <a:r>
                <a:rPr lang="fr-FR" sz="850" b="1" dirty="0">
                  <a:solidFill>
                    <a:srgbClr val="FF0101"/>
                  </a:solidFill>
                  <a:latin typeface="Ubuntu" panose="020B0504030602030204" pitchFamily="34" charset="0"/>
                </a:rPr>
                <a:t>messages informatifs </a:t>
              </a:r>
            </a:p>
          </p:txBody>
        </p:sp>
        <p:pic>
          <p:nvPicPr>
            <p:cNvPr id="74" name="Graphique 73">
              <a:extLst>
                <a:ext uri="{FF2B5EF4-FFF2-40B4-BE49-F238E27FC236}">
                  <a16:creationId xmlns:a16="http://schemas.microsoft.com/office/drawing/2014/main" id="{DD8AB952-B639-42CA-A5E1-8B39D18A3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20363548">
              <a:off x="243784" y="4143851"/>
              <a:ext cx="469554" cy="219292"/>
            </a:xfrm>
            <a:prstGeom prst="rect">
              <a:avLst/>
            </a:prstGeom>
          </p:spPr>
        </p:pic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4FBE7546-1387-44D4-B27A-C5952F0351D2}"/>
                </a:ext>
              </a:extLst>
            </p:cNvPr>
            <p:cNvSpPr txBox="1"/>
            <p:nvPr/>
          </p:nvSpPr>
          <p:spPr>
            <a:xfrm rot="20363548">
              <a:off x="197081" y="4125006"/>
              <a:ext cx="56447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 dirty="0">
                  <a:solidFill>
                    <a:schemeClr val="bg1"/>
                  </a:solidFill>
                  <a:latin typeface="Ubuntu" panose="020B0504030602030204" pitchFamily="34" charset="0"/>
                </a:rPr>
                <a:t>NEW</a:t>
              </a:r>
              <a:endParaRPr lang="fr-FR" sz="1050" b="1" dirty="0">
                <a:solidFill>
                  <a:schemeClr val="bg1"/>
                </a:solidFill>
                <a:latin typeface="Ubuntu" panose="020B05040306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0822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4DCC05-24EF-46CE-86A7-84F1BA40F4A5}"/>
              </a:ext>
            </a:extLst>
          </p:cNvPr>
          <p:cNvGrpSpPr/>
          <p:nvPr/>
        </p:nvGrpSpPr>
        <p:grpSpPr>
          <a:xfrm>
            <a:off x="0" y="-4738"/>
            <a:ext cx="9651278" cy="5148238"/>
            <a:chOff x="0" y="-4738"/>
            <a:chExt cx="9651278" cy="5148238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1104A39-3E4F-4F7B-8093-166F411F5A67}"/>
                </a:ext>
              </a:extLst>
            </p:cNvPr>
            <p:cNvSpPr/>
            <p:nvPr/>
          </p:nvSpPr>
          <p:spPr>
            <a:xfrm>
              <a:off x="98928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Ubuntu" panose="020B0504030602030204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73E02A9-ABF8-47A1-9B47-232A8EC894B8}"/>
                </a:ext>
              </a:extLst>
            </p:cNvPr>
            <p:cNvSpPr/>
            <p:nvPr/>
          </p:nvSpPr>
          <p:spPr>
            <a:xfrm>
              <a:off x="573177" y="209584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6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En synthèse, que vont découvrir vos clients en décembre* ?</a:t>
              </a: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F40B132F-8AA5-40C2-9BDB-BBCA7CCAD5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314"/>
            <a:stretch/>
          </p:blipFill>
          <p:spPr>
            <a:xfrm>
              <a:off x="7354500" y="268288"/>
              <a:ext cx="1789500" cy="806253"/>
            </a:xfrm>
            <a:prstGeom prst="rect">
              <a:avLst/>
            </a:prstGeom>
            <a:effectLst>
              <a:outerShdw blurRad="241300" dist="76200" dir="6600000" sx="108000" sy="108000" algn="ctr" rotWithShape="0">
                <a:schemeClr val="bg1">
                  <a:lumMod val="75000"/>
                  <a:alpha val="18000"/>
                </a:schemeClr>
              </a:outerShdw>
            </a:effectLst>
          </p:spPr>
        </p:pic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D4637D32-514E-4123-9150-26A934FA39A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14981" y="610910"/>
              <a:ext cx="566561" cy="553998"/>
              <a:chOff x="7140815" y="1998113"/>
              <a:chExt cx="886861" cy="867196"/>
            </a:xfrm>
          </p:grpSpPr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EA338DC8-360F-4F23-AE50-EEE981D15CF3}"/>
                  </a:ext>
                </a:extLst>
              </p:cNvPr>
              <p:cNvSpPr/>
              <p:nvPr/>
            </p:nvSpPr>
            <p:spPr>
              <a:xfrm rot="5629032">
                <a:off x="7446420" y="2185804"/>
                <a:ext cx="571410" cy="578187"/>
              </a:xfrm>
              <a:prstGeom prst="ellipse">
                <a:avLst/>
              </a:prstGeom>
              <a:solidFill>
                <a:srgbClr val="E31D1A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Ubuntu" panose="020B0504030602030204" pitchFamily="34" charset="0"/>
                </a:endParaRPr>
              </a:p>
            </p:txBody>
          </p:sp>
          <p:sp>
            <p:nvSpPr>
              <p:cNvPr id="40" name="Forme libre : forme 441">
                <a:extLst>
                  <a:ext uri="{FF2B5EF4-FFF2-40B4-BE49-F238E27FC236}">
                    <a16:creationId xmlns:a16="http://schemas.microsoft.com/office/drawing/2014/main" id="{E2DD8CE1-D58C-4B0B-B5E4-A6E38CD3C1FE}"/>
                  </a:ext>
                </a:extLst>
              </p:cNvPr>
              <p:cNvSpPr/>
              <p:nvPr/>
            </p:nvSpPr>
            <p:spPr>
              <a:xfrm rot="5400000">
                <a:off x="7150648" y="1988280"/>
                <a:ext cx="867196" cy="886861"/>
              </a:xfrm>
              <a:custGeom>
                <a:avLst/>
                <a:gdLst>
                  <a:gd name="connsiteX0" fmla="*/ 160020 w 420052"/>
                  <a:gd name="connsiteY0" fmla="*/ 0 h 429577"/>
                  <a:gd name="connsiteX1" fmla="*/ 320040 w 420052"/>
                  <a:gd name="connsiteY1" fmla="*/ 160020 h 429577"/>
                  <a:gd name="connsiteX2" fmla="*/ 273661 w 420052"/>
                  <a:gd name="connsiteY2" fmla="*/ 272679 h 429577"/>
                  <a:gd name="connsiteX3" fmla="*/ 274091 w 420052"/>
                  <a:gd name="connsiteY3" fmla="*/ 272957 h 429577"/>
                  <a:gd name="connsiteX4" fmla="*/ 274091 w 420052"/>
                  <a:gd name="connsiteY4" fmla="*/ 272957 h 429577"/>
                  <a:gd name="connsiteX5" fmla="*/ 274946 w 420052"/>
                  <a:gd name="connsiteY5" fmla="*/ 273694 h 429577"/>
                  <a:gd name="connsiteX6" fmla="*/ 417821 w 420052"/>
                  <a:gd name="connsiteY6" fmla="*/ 416569 h 429577"/>
                  <a:gd name="connsiteX7" fmla="*/ 417821 w 420052"/>
                  <a:gd name="connsiteY7" fmla="*/ 427346 h 429577"/>
                  <a:gd name="connsiteX8" fmla="*/ 407899 w 420052"/>
                  <a:gd name="connsiteY8" fmla="*/ 428083 h 429577"/>
                  <a:gd name="connsiteX9" fmla="*/ 407044 w 420052"/>
                  <a:gd name="connsiteY9" fmla="*/ 427346 h 429577"/>
                  <a:gd name="connsiteX10" fmla="*/ 264169 w 420052"/>
                  <a:gd name="connsiteY10" fmla="*/ 284471 h 429577"/>
                  <a:gd name="connsiteX11" fmla="*/ 262821 w 420052"/>
                  <a:gd name="connsiteY11" fmla="*/ 282650 h 429577"/>
                  <a:gd name="connsiteX12" fmla="*/ 160020 w 420052"/>
                  <a:gd name="connsiteY12" fmla="*/ 320040 h 429577"/>
                  <a:gd name="connsiteX13" fmla="*/ 0 w 420052"/>
                  <a:gd name="connsiteY13" fmla="*/ 160020 h 429577"/>
                  <a:gd name="connsiteX14" fmla="*/ 160020 w 420052"/>
                  <a:gd name="connsiteY14" fmla="*/ 0 h 429577"/>
                  <a:gd name="connsiteX15" fmla="*/ 160020 w 420052"/>
                  <a:gd name="connsiteY15" fmla="*/ 15240 h 429577"/>
                  <a:gd name="connsiteX16" fmla="*/ 15240 w 420052"/>
                  <a:gd name="connsiteY16" fmla="*/ 160020 h 429577"/>
                  <a:gd name="connsiteX17" fmla="*/ 160020 w 420052"/>
                  <a:gd name="connsiteY17" fmla="*/ 304800 h 429577"/>
                  <a:gd name="connsiteX18" fmla="*/ 304800 w 420052"/>
                  <a:gd name="connsiteY18" fmla="*/ 160020 h 429577"/>
                  <a:gd name="connsiteX19" fmla="*/ 160020 w 420052"/>
                  <a:gd name="connsiteY19" fmla="*/ 15240 h 42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0052" h="429577">
                    <a:moveTo>
                      <a:pt x="160020" y="0"/>
                    </a:moveTo>
                    <a:cubicBezTo>
                      <a:pt x="248397" y="0"/>
                      <a:pt x="320040" y="71643"/>
                      <a:pt x="320040" y="160020"/>
                    </a:cubicBezTo>
                    <a:cubicBezTo>
                      <a:pt x="320040" y="203959"/>
                      <a:pt x="302331" y="243761"/>
                      <a:pt x="273661" y="272679"/>
                    </a:cubicBezTo>
                    <a:lnTo>
                      <a:pt x="274091" y="272957"/>
                    </a:lnTo>
                    <a:lnTo>
                      <a:pt x="274091" y="272957"/>
                    </a:lnTo>
                    <a:lnTo>
                      <a:pt x="274946" y="273694"/>
                    </a:lnTo>
                    <a:lnTo>
                      <a:pt x="417821" y="416569"/>
                    </a:lnTo>
                    <a:cubicBezTo>
                      <a:pt x="420796" y="419545"/>
                      <a:pt x="420796" y="424370"/>
                      <a:pt x="417821" y="427346"/>
                    </a:cubicBezTo>
                    <a:cubicBezTo>
                      <a:pt x="415116" y="430051"/>
                      <a:pt x="410882" y="430297"/>
                      <a:pt x="407899" y="428083"/>
                    </a:cubicBezTo>
                    <a:lnTo>
                      <a:pt x="407044" y="427346"/>
                    </a:lnTo>
                    <a:lnTo>
                      <a:pt x="264169" y="284471"/>
                    </a:lnTo>
                    <a:cubicBezTo>
                      <a:pt x="263618" y="283919"/>
                      <a:pt x="263169" y="283304"/>
                      <a:pt x="262821" y="282650"/>
                    </a:cubicBezTo>
                    <a:cubicBezTo>
                      <a:pt x="235018" y="305988"/>
                      <a:pt x="199160" y="320040"/>
                      <a:pt x="160020" y="320040"/>
                    </a:cubicBezTo>
                    <a:cubicBezTo>
                      <a:pt x="71643" y="320040"/>
                      <a:pt x="0" y="248397"/>
                      <a:pt x="0" y="160020"/>
                    </a:cubicBezTo>
                    <a:cubicBezTo>
                      <a:pt x="0" y="71643"/>
                      <a:pt x="71643" y="0"/>
                      <a:pt x="160020" y="0"/>
                    </a:cubicBezTo>
                    <a:close/>
                    <a:moveTo>
                      <a:pt x="160020" y="15240"/>
                    </a:moveTo>
                    <a:cubicBezTo>
                      <a:pt x="80060" y="15240"/>
                      <a:pt x="15240" y="80060"/>
                      <a:pt x="15240" y="160020"/>
                    </a:cubicBezTo>
                    <a:cubicBezTo>
                      <a:pt x="15240" y="239980"/>
                      <a:pt x="80060" y="304800"/>
                      <a:pt x="160020" y="304800"/>
                    </a:cubicBezTo>
                    <a:cubicBezTo>
                      <a:pt x="239980" y="304800"/>
                      <a:pt x="304800" y="239980"/>
                      <a:pt x="304800" y="160020"/>
                    </a:cubicBezTo>
                    <a:cubicBezTo>
                      <a:pt x="304800" y="80060"/>
                      <a:pt x="239980" y="15240"/>
                      <a:pt x="160020" y="15240"/>
                    </a:cubicBezTo>
                    <a:close/>
                  </a:path>
                </a:pathLst>
              </a:custGeom>
              <a:solidFill>
                <a:srgbClr val="E31D1A"/>
              </a:solidFill>
              <a:ln w="9525" cap="flat">
                <a:solidFill>
                  <a:srgbClr val="E31D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050">
                  <a:latin typeface="Ubuntu" panose="020B0504030602030204" pitchFamily="34" charset="0"/>
                </a:endParaRPr>
              </a:p>
            </p:txBody>
          </p:sp>
        </p:grpSp>
        <p:pic>
          <p:nvPicPr>
            <p:cNvPr id="41" name="Picture 2" descr="Huawei Logo PNG transparents - StickPNG">
              <a:extLst>
                <a:ext uri="{FF2B5EF4-FFF2-40B4-BE49-F238E27FC236}">
                  <a16:creationId xmlns:a16="http://schemas.microsoft.com/office/drawing/2014/main" id="{51235F8E-F9A2-438F-8BA5-7D8A6BDB6D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7178" y="803681"/>
              <a:ext cx="175975" cy="176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4A24450-1BED-43ED-A28B-21B07F29B579}"/>
                </a:ext>
              </a:extLst>
            </p:cNvPr>
            <p:cNvSpPr/>
            <p:nvPr/>
          </p:nvSpPr>
          <p:spPr>
            <a:xfrm>
              <a:off x="8061206" y="326366"/>
              <a:ext cx="1091017" cy="707886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000" b="1" dirty="0">
                  <a:solidFill>
                    <a:srgbClr val="FF0000"/>
                  </a:solidFill>
                  <a:latin typeface="Ubuntu" panose="020B0504030602030204" pitchFamily="34" charset="0"/>
                </a:rPr>
                <a:t>Déc. 2022</a:t>
              </a:r>
              <a:endParaRPr lang="fr-FR" dirty="0">
                <a:latin typeface="Ubuntu" panose="020B0504030602030204" pitchFamily="34" charset="0"/>
              </a:endParaRPr>
            </a:p>
            <a:p>
              <a:endParaRPr lang="fr-FR" sz="500" b="1" dirty="0">
                <a:solidFill>
                  <a:srgbClr val="FF0000"/>
                </a:solidFill>
                <a:latin typeface="Ubuntu" panose="020B0504030602030204" pitchFamily="34" charset="0"/>
              </a:endParaRPr>
            </a:p>
            <a:p>
              <a:r>
                <a:rPr lang="fr-FR" sz="1000" b="1" dirty="0">
                  <a:solidFill>
                    <a:srgbClr val="FF0000"/>
                  </a:solidFill>
                  <a:latin typeface="Ubuntu" panose="020B0504030602030204" pitchFamily="34" charset="0"/>
                </a:rPr>
                <a:t>Déc. 2022</a:t>
              </a:r>
              <a:endParaRPr lang="fr-FR" sz="1000" dirty="0">
                <a:latin typeface="Ubuntu" panose="020B0504030602030204" pitchFamily="34" charset="0"/>
              </a:endParaRPr>
            </a:p>
            <a:p>
              <a:endParaRPr lang="fr-FR" sz="500" b="1" dirty="0">
                <a:solidFill>
                  <a:srgbClr val="FF0000"/>
                </a:solidFill>
                <a:latin typeface="Ubuntu" panose="020B0504030602030204" pitchFamily="34" charset="0"/>
              </a:endParaRPr>
            </a:p>
            <a:p>
              <a:r>
                <a:rPr lang="fr-FR" sz="1000" b="1" dirty="0">
                  <a:solidFill>
                    <a:srgbClr val="FF0000"/>
                  </a:solidFill>
                  <a:latin typeface="Ubuntu" panose="020B0504030602030204" pitchFamily="34" charset="0"/>
                </a:rPr>
                <a:t>Déc. 2022</a:t>
              </a:r>
              <a:endParaRPr lang="fr-FR" sz="1000" dirty="0">
                <a:latin typeface="Ubuntu" panose="020B0504030602030204" pitchFamily="34" charset="0"/>
              </a:endParaRPr>
            </a:p>
          </p:txBody>
        </p:sp>
        <p:pic>
          <p:nvPicPr>
            <p:cNvPr id="45" name="Picture 6">
              <a:extLst>
                <a:ext uri="{FF2B5EF4-FFF2-40B4-BE49-F238E27FC236}">
                  <a16:creationId xmlns:a16="http://schemas.microsoft.com/office/drawing/2014/main" id="{F14AB67D-BC10-4D51-BB89-16D0F1B65C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0615" y="362917"/>
              <a:ext cx="161013" cy="191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8">
              <a:extLst>
                <a:ext uri="{FF2B5EF4-FFF2-40B4-BE49-F238E27FC236}">
                  <a16:creationId xmlns:a16="http://schemas.microsoft.com/office/drawing/2014/main" id="{C40A8CBA-5CAE-4D57-8924-5900E1F349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680" y="569767"/>
              <a:ext cx="179229" cy="213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0DCF94F-6634-4F39-95C0-B84A380B4814}"/>
                </a:ext>
              </a:extLst>
            </p:cNvPr>
            <p:cNvSpPr/>
            <p:nvPr/>
          </p:nvSpPr>
          <p:spPr>
            <a:xfrm>
              <a:off x="0" y="-4738"/>
              <a:ext cx="110358" cy="5148238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>
                <a:latin typeface="Ubuntu" panose="020B0504030602030204" pitchFamily="34" charset="0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888FAAF-BAB1-4910-9681-D2D9372C2DC3}"/>
                </a:ext>
              </a:extLst>
            </p:cNvPr>
            <p:cNvSpPr/>
            <p:nvPr/>
          </p:nvSpPr>
          <p:spPr>
            <a:xfrm>
              <a:off x="262029" y="1447514"/>
              <a:ext cx="3971013" cy="2895886"/>
            </a:xfrm>
            <a:prstGeom prst="roundRect">
              <a:avLst/>
            </a:prstGeom>
            <a:solidFill>
              <a:srgbClr val="E31D1A">
                <a:alpha val="9020"/>
              </a:srgbClr>
            </a:solidFill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fr-FR" sz="900" b="1">
                <a:solidFill>
                  <a:schemeClr val="bg1">
                    <a:lumMod val="50000"/>
                  </a:schemeClr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535242B-E2B4-4C2F-9237-A1DC3A05DD45}"/>
                </a:ext>
              </a:extLst>
            </p:cNvPr>
            <p:cNvSpPr txBox="1"/>
            <p:nvPr/>
          </p:nvSpPr>
          <p:spPr>
            <a:xfrm>
              <a:off x="4338383" y="1873013"/>
              <a:ext cx="4649876" cy="1725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+mj-lt"/>
                <a:buAutoNum type="arabicPeriod" startAt="7"/>
              </a:pPr>
              <a:r>
                <a:rPr lang="fr-FR" sz="900" b="1" dirty="0">
                  <a:solidFill>
                    <a:srgbClr val="818181"/>
                  </a:solidFill>
                  <a:latin typeface="Ubuntu" panose="020B0504030602030204" pitchFamily="34" charset="0"/>
                  <a:hlinkClick r:id="rId7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Comptes : </a:t>
              </a:r>
              <a:r>
                <a:rPr lang="fr-FR" sz="900" dirty="0">
                  <a:solidFill>
                    <a:srgbClr val="818181"/>
                  </a:solidFill>
                  <a:latin typeface="Ubuntu" panose="020B0504030602030204" pitchFamily="34" charset="0"/>
                  <a:hlinkClick r:id="rId7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évolution graphique du solde</a:t>
              </a:r>
              <a:endParaRPr lang="fr-FR" sz="900" b="1" dirty="0">
                <a:solidFill>
                  <a:srgbClr val="818181"/>
                </a:solidFill>
                <a:latin typeface="Ubuntu" panose="020B0504030602030204" pitchFamily="34" charset="0"/>
              </a:endParaRPr>
            </a:p>
            <a:p>
              <a:pPr marL="342900" indent="-342900">
                <a:lnSpc>
                  <a:spcPct val="150000"/>
                </a:lnSpc>
                <a:buFont typeface="+mj-lt"/>
                <a:buAutoNum type="arabicPeriod" startAt="7"/>
              </a:pPr>
              <a:r>
                <a:rPr lang="fr-FR" sz="900" b="1" dirty="0">
                  <a:solidFill>
                    <a:srgbClr val="818181"/>
                  </a:solidFill>
                  <a:latin typeface="Ubuntu" panose="020B0504030602030204" pitchFamily="34" charset="0"/>
                  <a:hlinkClick r:id="rId8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Centre de confidentialité : </a:t>
              </a:r>
              <a:r>
                <a:rPr lang="fr-FR" sz="900" dirty="0">
                  <a:solidFill>
                    <a:srgbClr val="818181"/>
                  </a:solidFill>
                  <a:latin typeface="Ubuntu" panose="020B0504030602030204" pitchFamily="34" charset="0"/>
                  <a:hlinkClick r:id="rId8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refonte graphique et ergonomique des menus « Données personnelles » et « Recevoir mes offres »</a:t>
              </a:r>
              <a:endParaRPr lang="fr-FR" sz="900" dirty="0">
                <a:solidFill>
                  <a:srgbClr val="818181"/>
                </a:solidFill>
                <a:latin typeface="Ubuntu" panose="020B0504030602030204" pitchFamily="34" charset="0"/>
              </a:endParaRPr>
            </a:p>
            <a:p>
              <a:pPr marL="342900" indent="-342900">
                <a:lnSpc>
                  <a:spcPct val="150000"/>
                </a:lnSpc>
                <a:buFont typeface="+mj-lt"/>
                <a:buAutoNum type="arabicPeriod" startAt="7"/>
              </a:pPr>
              <a:r>
                <a:rPr lang="fr-FR" sz="900" b="1" dirty="0">
                  <a:solidFill>
                    <a:srgbClr val="818181"/>
                  </a:solidFill>
                  <a:latin typeface="Ubuntu" panose="020B0504030602030204" pitchFamily="34" charset="0"/>
                  <a:hlinkClick r:id="rId9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Autres :</a:t>
              </a:r>
              <a:br>
                <a:rPr lang="fr-FR" sz="900" b="1" dirty="0">
                  <a:solidFill>
                    <a:srgbClr val="818181"/>
                  </a:solidFill>
                  <a:latin typeface="Ubuntu" panose="020B0504030602030204" pitchFamily="34" charset="0"/>
                  <a:hlinkClick r:id="rId9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</a:br>
              <a:r>
                <a:rPr lang="fr-FR" sz="900" dirty="0">
                  <a:solidFill>
                    <a:srgbClr val="818181"/>
                  </a:solidFill>
                  <a:latin typeface="Ubuntu" panose="020B0504030602030204" pitchFamily="34" charset="0"/>
                  <a:hlinkClick r:id="rId9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- Refonte de l’écran Sécur’Pass pour la mise à jour de l’email</a:t>
              </a:r>
              <a:br>
                <a:rPr lang="fr-FR" sz="900" dirty="0">
                  <a:solidFill>
                    <a:srgbClr val="818181"/>
                  </a:solidFill>
                  <a:latin typeface="Ubuntu" panose="020B0504030602030204" pitchFamily="34" charset="0"/>
                  <a:hlinkClick r:id="rId9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</a:br>
              <a:r>
                <a:rPr lang="fr-FR" sz="900" dirty="0">
                  <a:solidFill>
                    <a:srgbClr val="818181"/>
                  </a:solidFill>
                  <a:latin typeface="Ubuntu" panose="020B0504030602030204" pitchFamily="34" charset="0"/>
                  <a:hlinkClick r:id="rId9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- Ajout d’une barre de recherche sur l’espace « Souscrire »</a:t>
              </a:r>
              <a:endParaRPr lang="fr-FR" sz="900" dirty="0">
                <a:solidFill>
                  <a:srgbClr val="818181"/>
                </a:solidFill>
                <a:latin typeface="Ubuntu" panose="020B0504030602030204" pitchFamily="34" charset="0"/>
              </a:endParaRPr>
            </a:p>
            <a:p>
              <a:pPr>
                <a:lnSpc>
                  <a:spcPct val="150000"/>
                </a:lnSpc>
              </a:pPr>
              <a:br>
                <a:rPr lang="fr-FR" sz="900" dirty="0">
                  <a:solidFill>
                    <a:srgbClr val="002060"/>
                  </a:solidFill>
                  <a:latin typeface="Ubuntu" panose="020B0504030602030204" pitchFamily="34" charset="0"/>
                </a:rPr>
              </a:br>
              <a:endParaRPr lang="fr-FR" sz="900" dirty="0">
                <a:solidFill>
                  <a:srgbClr val="002060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315AEC66-87C4-4B06-8134-694A3DED566B}"/>
                </a:ext>
              </a:extLst>
            </p:cNvPr>
            <p:cNvSpPr/>
            <p:nvPr/>
          </p:nvSpPr>
          <p:spPr>
            <a:xfrm>
              <a:off x="4338383" y="1447513"/>
              <a:ext cx="4649876" cy="2879081"/>
            </a:xfrm>
            <a:prstGeom prst="roundRect">
              <a:avLst/>
            </a:prstGeom>
            <a:noFill/>
            <a:ln w="19050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fr-FR" sz="1000" b="1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F9CCD89E-3D87-4A48-A720-51759F1347FA}"/>
                </a:ext>
              </a:extLst>
            </p:cNvPr>
            <p:cNvSpPr txBox="1"/>
            <p:nvPr/>
          </p:nvSpPr>
          <p:spPr>
            <a:xfrm>
              <a:off x="4338384" y="1515172"/>
              <a:ext cx="46498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ea typeface="+mn-ea"/>
                  <a:cs typeface="+mn-cs"/>
                </a:rPr>
                <a:t>Autres nouveautés 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A3F010BC-7B74-402D-A57F-23F529F56CB1}"/>
                </a:ext>
              </a:extLst>
            </p:cNvPr>
            <p:cNvSpPr txBox="1"/>
            <p:nvPr/>
          </p:nvSpPr>
          <p:spPr>
            <a:xfrm>
              <a:off x="262029" y="1890405"/>
              <a:ext cx="3971013" cy="2348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+mj-lt"/>
                <a:buAutoNum type="arabicPeriod"/>
              </a:pPr>
              <a:r>
                <a:rPr lang="fr-FR" sz="900" b="1" dirty="0">
                  <a:solidFill>
                    <a:srgbClr val="FF0000"/>
                  </a:solidFill>
                  <a:latin typeface="Ubuntu" panose="020B0504030602030204" pitchFamily="34" charset="0"/>
                  <a:hlinkClick r:id="rId10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Connexion et sécurité :</a:t>
              </a:r>
              <a:r>
                <a:rPr lang="fr-FR" sz="900" dirty="0">
                  <a:solidFill>
                    <a:srgbClr val="FF0000"/>
                  </a:solidFill>
                  <a:latin typeface="Ubuntu" panose="020B0504030602030204" pitchFamily="34" charset="0"/>
                  <a:hlinkClick r:id="rId10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parcours mot de passe oublié avec Sécur’Pass</a:t>
              </a:r>
              <a:endParaRPr lang="fr-FR" sz="900" dirty="0">
                <a:solidFill>
                  <a:srgbClr val="FF0000"/>
                </a:solidFill>
                <a:latin typeface="Ubuntu" panose="020B0504030602030204" pitchFamily="34" charset="0"/>
              </a:endParaRPr>
            </a:p>
            <a:p>
              <a:pPr marL="342900" indent="-342900">
                <a:lnSpc>
                  <a:spcPct val="150000"/>
                </a:lnSpc>
                <a:buFont typeface="+mj-lt"/>
                <a:buAutoNum type="arabicPeriod"/>
              </a:pPr>
              <a:r>
                <a:rPr lang="fr-FR" sz="900" b="1" dirty="0">
                  <a:solidFill>
                    <a:srgbClr val="FF0000"/>
                  </a:solidFill>
                  <a:latin typeface="Ubuntu" panose="020B0504030602030204" pitchFamily="34" charset="0"/>
                  <a:hlinkClick r:id="rId11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Centre de confidentialité : </a:t>
              </a:r>
              <a:r>
                <a:rPr lang="fr-FR" sz="900" dirty="0">
                  <a:solidFill>
                    <a:srgbClr val="FF0000"/>
                  </a:solidFill>
                  <a:latin typeface="Ubuntu" panose="020B0504030602030204" pitchFamily="34" charset="0"/>
                  <a:hlinkClick r:id="rId11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consentement à l’utilisation des </a:t>
              </a:r>
              <a:br>
                <a:rPr lang="fr-FR" sz="900" dirty="0">
                  <a:solidFill>
                    <a:srgbClr val="FF0000"/>
                  </a:solidFill>
                  <a:latin typeface="Ubuntu" panose="020B0504030602030204" pitchFamily="34" charset="0"/>
                  <a:hlinkClick r:id="rId11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</a:br>
              <a:r>
                <a:rPr lang="fr-FR" sz="900" dirty="0">
                  <a:solidFill>
                    <a:srgbClr val="FF0000"/>
                  </a:solidFill>
                  <a:latin typeface="Ubuntu" panose="020B0504030602030204" pitchFamily="34" charset="0"/>
                  <a:hlinkClick r:id="rId11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données de paiement </a:t>
              </a:r>
              <a:r>
                <a:rPr lang="fr-FR" sz="900" i="1" dirty="0">
                  <a:solidFill>
                    <a:srgbClr val="FF0000"/>
                  </a:solidFill>
                  <a:highlight>
                    <a:srgbClr val="FFFF00"/>
                  </a:highlight>
                  <a:latin typeface="Ubuntu" panose="020B0504030602030204" pitchFamily="34" charset="0"/>
                  <a:sym typeface="Wingdings" panose="05000000000000000000" pitchFamily="2" charset="2"/>
                </a:rPr>
                <a:t> Déployé le 30/11</a:t>
              </a:r>
              <a:endParaRPr lang="fr-FR" sz="900" i="1" dirty="0">
                <a:solidFill>
                  <a:srgbClr val="FF0000"/>
                </a:solidFill>
                <a:highlight>
                  <a:srgbClr val="FFFF00"/>
                </a:highlight>
                <a:latin typeface="Ubuntu" panose="020B0504030602030204" pitchFamily="34" charset="0"/>
              </a:endParaRPr>
            </a:p>
            <a:p>
              <a:pPr marL="342900" indent="-342900">
                <a:lnSpc>
                  <a:spcPct val="150000"/>
                </a:lnSpc>
                <a:buFont typeface="+mj-lt"/>
                <a:buAutoNum type="arabicPeriod"/>
              </a:pPr>
              <a:r>
                <a:rPr lang="fr-FR" sz="900" b="1" dirty="0">
                  <a:solidFill>
                    <a:srgbClr val="FF0000"/>
                  </a:solidFill>
                  <a:latin typeface="Ubuntu" panose="020B0504030602030204" pitchFamily="34" charset="0"/>
                  <a:hlinkClick r:id="rId12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Souscription : </a:t>
              </a:r>
              <a:r>
                <a:rPr lang="fr-FR" sz="900" dirty="0">
                  <a:solidFill>
                    <a:srgbClr val="FF0000"/>
                  </a:solidFill>
                  <a:latin typeface="Ubuntu" panose="020B0504030602030204" pitchFamily="34" charset="0"/>
                  <a:hlinkClick r:id="rId12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mobilité bancaire </a:t>
              </a:r>
              <a:endParaRPr lang="fr-FR" sz="900" dirty="0">
                <a:solidFill>
                  <a:srgbClr val="FF0000"/>
                </a:solidFill>
                <a:latin typeface="Ubuntu" panose="020B0504030602030204" pitchFamily="34" charset="0"/>
              </a:endParaRPr>
            </a:p>
            <a:p>
              <a:pPr marL="342900" indent="-342900">
                <a:lnSpc>
                  <a:spcPct val="150000"/>
                </a:lnSpc>
                <a:buFont typeface="+mj-lt"/>
                <a:buAutoNum type="arabicPeriod"/>
              </a:pPr>
              <a:r>
                <a:rPr lang="fr-FR" sz="900" b="1" dirty="0">
                  <a:solidFill>
                    <a:srgbClr val="FF0000"/>
                  </a:solidFill>
                  <a:latin typeface="Ubuntu" panose="020B0504030602030204" pitchFamily="34" charset="0"/>
                  <a:hlinkClick r:id="rId13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Souscription : </a:t>
              </a:r>
              <a:r>
                <a:rPr lang="fr-FR" sz="900" dirty="0">
                  <a:solidFill>
                    <a:srgbClr val="FF0000"/>
                  </a:solidFill>
                  <a:latin typeface="Ubuntu" panose="020B0504030602030204" pitchFamily="34" charset="0"/>
                  <a:hlinkClick r:id="rId13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fil de notifications</a:t>
              </a:r>
              <a:r>
                <a:rPr lang="fr-FR" sz="900" dirty="0">
                  <a:solidFill>
                    <a:srgbClr val="FF0000"/>
                  </a:solidFill>
                  <a:latin typeface="Ubuntu" panose="020B0504030602030204" pitchFamily="34" charset="0"/>
                </a:rPr>
                <a:t> </a:t>
              </a:r>
              <a:r>
                <a:rPr lang="fr-FR" sz="900" i="1" dirty="0">
                  <a:solidFill>
                    <a:srgbClr val="FF0000"/>
                  </a:solidFill>
                  <a:highlight>
                    <a:srgbClr val="FFFF00"/>
                  </a:highlight>
                  <a:latin typeface="Ubuntu" panose="020B0504030602030204" pitchFamily="34" charset="0"/>
                  <a:sym typeface="Wingdings" panose="05000000000000000000" pitchFamily="2" charset="2"/>
                </a:rPr>
                <a:t> D</a:t>
              </a:r>
              <a:r>
                <a:rPr lang="fr-FR" sz="900" i="1" dirty="0">
                  <a:solidFill>
                    <a:srgbClr val="FF0000"/>
                  </a:solidFill>
                  <a:highlight>
                    <a:srgbClr val="FFFF00"/>
                  </a:highlight>
                  <a:latin typeface="Ubuntu" panose="020B0504030602030204" pitchFamily="34" charset="0"/>
                </a:rPr>
                <a:t>éploiement progressif jusqu’à </a:t>
              </a:r>
              <a:br>
                <a:rPr lang="fr-FR" sz="900" i="1" dirty="0">
                  <a:solidFill>
                    <a:srgbClr val="FF0000"/>
                  </a:solidFill>
                  <a:highlight>
                    <a:srgbClr val="FFFF00"/>
                  </a:highlight>
                  <a:latin typeface="Ubuntu" panose="020B0504030602030204" pitchFamily="34" charset="0"/>
                </a:rPr>
              </a:br>
              <a:r>
                <a:rPr lang="fr-FR" sz="900" i="1" dirty="0">
                  <a:solidFill>
                    <a:srgbClr val="FF0000"/>
                  </a:solidFill>
                  <a:highlight>
                    <a:srgbClr val="FFFF00"/>
                  </a:highlight>
                  <a:latin typeface="Ubuntu" panose="020B0504030602030204" pitchFamily="34" charset="0"/>
                </a:rPr>
                <a:t>la fin de l’année</a:t>
              </a:r>
            </a:p>
            <a:p>
              <a:pPr marL="342900" indent="-342900">
                <a:lnSpc>
                  <a:spcPct val="150000"/>
                </a:lnSpc>
                <a:buFont typeface="+mj-lt"/>
                <a:buAutoNum type="arabicPeriod"/>
              </a:pPr>
              <a:r>
                <a:rPr lang="fr-FR" sz="900" b="1" dirty="0">
                  <a:solidFill>
                    <a:srgbClr val="FC0000"/>
                  </a:solidFill>
                  <a:latin typeface="Ubuntu" panose="020B0504030602030204" pitchFamily="34" charset="0"/>
                  <a:hlinkClick r:id="rId14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Assurances : </a:t>
              </a:r>
              <a:r>
                <a:rPr lang="fr-FR" sz="900" dirty="0">
                  <a:solidFill>
                    <a:srgbClr val="FC0000"/>
                  </a:solidFill>
                  <a:latin typeface="Ubuntu" panose="020B0504030602030204" pitchFamily="34" charset="0"/>
                  <a:hlinkClick r:id="rId14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affichage des contrats de prévoyance</a:t>
              </a:r>
              <a:endParaRPr lang="fr-FR" sz="900" dirty="0">
                <a:solidFill>
                  <a:srgbClr val="FC0000"/>
                </a:solidFill>
                <a:latin typeface="Ubuntu" panose="020B0504030602030204" pitchFamily="34" charset="0"/>
              </a:endParaRPr>
            </a:p>
            <a:p>
              <a:pPr marL="342900" indent="-342900">
                <a:lnSpc>
                  <a:spcPct val="150000"/>
                </a:lnSpc>
                <a:buFont typeface="+mj-lt"/>
                <a:buAutoNum type="arabicPeriod"/>
              </a:pPr>
              <a:r>
                <a:rPr lang="fr-FR" sz="900" b="1" dirty="0">
                  <a:solidFill>
                    <a:srgbClr val="FC0000"/>
                  </a:solidFill>
                  <a:latin typeface="Ubuntu" panose="020B0504030602030204" pitchFamily="34" charset="0"/>
                  <a:hlinkClick r:id="rId15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Assurance vie / Plan Epargne Retraite : </a:t>
              </a:r>
              <a:r>
                <a:rPr lang="fr-FR" sz="900" dirty="0">
                  <a:solidFill>
                    <a:srgbClr val="FC0000"/>
                  </a:solidFill>
                  <a:latin typeface="Ubuntu" panose="020B0504030602030204" pitchFamily="34" charset="0"/>
                  <a:hlinkClick r:id="rId15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informations sur la durabilité des supports financiers </a:t>
              </a:r>
              <a:endParaRPr lang="fr-FR" sz="900" dirty="0">
                <a:solidFill>
                  <a:srgbClr val="FC0000"/>
                </a:solidFill>
                <a:latin typeface="Ubuntu" panose="020B0504030602030204" pitchFamily="34" charset="0"/>
              </a:endParaRPr>
            </a:p>
            <a:p>
              <a:pPr marL="342900" indent="-342900">
                <a:lnSpc>
                  <a:spcPct val="150000"/>
                </a:lnSpc>
                <a:buFont typeface="+mj-lt"/>
                <a:buAutoNum type="arabicPeriod"/>
              </a:pPr>
              <a:endParaRPr lang="fr-FR" sz="900" dirty="0">
                <a:solidFill>
                  <a:srgbClr val="1A2A67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82FF9548-F243-4B57-AE3A-FE495C28BCD7}"/>
                </a:ext>
              </a:extLst>
            </p:cNvPr>
            <p:cNvSpPr txBox="1"/>
            <p:nvPr/>
          </p:nvSpPr>
          <p:spPr>
            <a:xfrm>
              <a:off x="271023" y="1527474"/>
              <a:ext cx="39477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solidFill>
                    <a:srgbClr val="FF0000"/>
                  </a:solidFill>
                  <a:latin typeface="Ubuntu" panose="020B0504030602030204" pitchFamily="34" charset="0"/>
                  <a:ea typeface="+mn-ea"/>
                  <a:cs typeface="+mn-cs"/>
                </a:rPr>
                <a:t>Nouvelles fonctionnalités phares</a:t>
              </a:r>
            </a:p>
          </p:txBody>
        </p:sp>
        <p:sp>
          <p:nvSpPr>
            <p:cNvPr id="30" name="Étoile : 5 branches 29">
              <a:extLst>
                <a:ext uri="{FF2B5EF4-FFF2-40B4-BE49-F238E27FC236}">
                  <a16:creationId xmlns:a16="http://schemas.microsoft.com/office/drawing/2014/main" id="{575805E7-FA22-4321-BF4A-FD545728EB09}"/>
                </a:ext>
              </a:extLst>
            </p:cNvPr>
            <p:cNvSpPr/>
            <p:nvPr/>
          </p:nvSpPr>
          <p:spPr>
            <a:xfrm>
              <a:off x="3516873" y="1564943"/>
              <a:ext cx="190155" cy="19015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FF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Ubuntu" panose="020B0504030602030204" pitchFamily="34" charset="0"/>
              </a:endParaRPr>
            </a:p>
          </p:txBody>
        </p:sp>
        <p:sp>
          <p:nvSpPr>
            <p:cNvPr id="22" name="Espace réservé du numéro de diapositive 1">
              <a:extLst>
                <a:ext uri="{FF2B5EF4-FFF2-40B4-BE49-F238E27FC236}">
                  <a16:creationId xmlns:a16="http://schemas.microsoft.com/office/drawing/2014/main" id="{9E065B9B-D3F6-418F-991A-DBB03E06E4B5}"/>
                </a:ext>
              </a:extLst>
            </p:cNvPr>
            <p:cNvSpPr txBox="1">
              <a:spLocks/>
            </p:cNvSpPr>
            <p:nvPr/>
          </p:nvSpPr>
          <p:spPr>
            <a:xfrm>
              <a:off x="6956246" y="4829982"/>
              <a:ext cx="2057400" cy="273844"/>
            </a:xfrm>
            <a:prstGeom prst="rect">
              <a:avLst/>
            </a:prstGeom>
          </p:spPr>
          <p:txBody>
            <a:bodyPr vert="horz" lIns="68580" tIns="34290" rIns="68580" bIns="34290" rtlCol="0" anchor="ctr"/>
            <a:lstStyle>
              <a:defPPr>
                <a:defRPr lang="fr-FR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6FD38B02-D02D-4737-A540-0D1AB839C122}" type="slidenum">
                <a:rPr lang="fr-FR" sz="900">
                  <a:solidFill>
                    <a:schemeClr val="tx1"/>
                  </a:solidFill>
                </a:rPr>
                <a:pPr/>
                <a:t>7</a:t>
              </a:fld>
              <a:endParaRPr lang="fr-FR" sz="900" dirty="0">
                <a:solidFill>
                  <a:schemeClr val="tx1"/>
                </a:solidFill>
              </a:endParaRPr>
            </a:p>
          </p:txBody>
        </p:sp>
        <p:pic>
          <p:nvPicPr>
            <p:cNvPr id="25" name="Picture 6">
              <a:extLst>
                <a:ext uri="{FF2B5EF4-FFF2-40B4-BE49-F238E27FC236}">
                  <a16:creationId xmlns:a16="http://schemas.microsoft.com/office/drawing/2014/main" id="{08AE3207-326D-4686-8C18-25FBBA0C4C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8207" y="1952917"/>
              <a:ext cx="116774" cy="1387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1" name="ZoneTexte 30">
            <a:extLst>
              <a:ext uri="{FF2B5EF4-FFF2-40B4-BE49-F238E27FC236}">
                <a16:creationId xmlns:a16="http://schemas.microsoft.com/office/drawing/2014/main" id="{9CD86305-4F93-4A6B-9951-E70A96047100}"/>
              </a:ext>
            </a:extLst>
          </p:cNvPr>
          <p:cNvSpPr txBox="1"/>
          <p:nvPr/>
        </p:nvSpPr>
        <p:spPr>
          <a:xfrm>
            <a:off x="110358" y="4920525"/>
            <a:ext cx="668324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b="1" i="1" dirty="0">
                <a:solidFill>
                  <a:srgbClr val="81818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*Il n’y a pas eu de support « Quoi de neuf dans l’application mobile ? » au mois de novembre car peu de fonctionnalités ont été déployées. </a:t>
            </a:r>
          </a:p>
        </p:txBody>
      </p:sp>
    </p:spTree>
    <p:extLst>
      <p:ext uri="{BB962C8B-B14F-4D97-AF65-F5344CB8AC3E}">
        <p14:creationId xmlns:p14="http://schemas.microsoft.com/office/powerpoint/2010/main" val="318671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31780103-C63F-4922-9911-78D266289405}"/>
              </a:ext>
            </a:extLst>
          </p:cNvPr>
          <p:cNvGrpSpPr/>
          <p:nvPr/>
        </p:nvGrpSpPr>
        <p:grpSpPr>
          <a:xfrm>
            <a:off x="0" y="-4738"/>
            <a:ext cx="9651278" cy="5148238"/>
            <a:chOff x="0" y="-4738"/>
            <a:chExt cx="9651278" cy="5148238"/>
          </a:xfrm>
        </p:grpSpPr>
        <p:pic>
          <p:nvPicPr>
            <p:cNvPr id="53" name="Image 52" descr="Une image contenant texte, carte de visite&#10;&#10;Description générée automatiquement">
              <a:extLst>
                <a:ext uri="{FF2B5EF4-FFF2-40B4-BE49-F238E27FC236}">
                  <a16:creationId xmlns:a16="http://schemas.microsoft.com/office/drawing/2014/main" id="{DD45B0FE-5079-4CBB-96CD-D0F930AACF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5725" y="1984609"/>
              <a:ext cx="1239192" cy="268192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2" name="Image 51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DA88C91A-1BAB-4A99-8899-F013E5E3FE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7459" y="1984974"/>
              <a:ext cx="1239191" cy="268192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1" name="Image 50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3733E442-A0C6-4434-8977-75D4B4027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6826" y="1988875"/>
              <a:ext cx="1239191" cy="268192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0" name="Image 49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7F3C75BE-A75E-4EC0-8CF7-6BEB1506AD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515" y="1984610"/>
              <a:ext cx="1241162" cy="268618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83B9992-FC94-4221-8CF9-BA1D75AF1F62}"/>
                </a:ext>
              </a:extLst>
            </p:cNvPr>
            <p:cNvSpPr/>
            <p:nvPr/>
          </p:nvSpPr>
          <p:spPr>
            <a:xfrm>
              <a:off x="573177" y="209584"/>
              <a:ext cx="9078101" cy="584775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fr-FR" sz="16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Connexion &amp; sécurité : parcours mot de passe oublié avec </a:t>
              </a:r>
              <a:br>
                <a:rPr lang="fr-FR" sz="16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</a:br>
              <a:r>
                <a:rPr lang="fr-FR" sz="16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Sécur’Pass</a:t>
              </a:r>
            </a:p>
          </p:txBody>
        </p:sp>
        <p:sp>
          <p:nvSpPr>
            <p:cNvPr id="77" name="Étoile : 5 branches 76">
              <a:extLst>
                <a:ext uri="{FF2B5EF4-FFF2-40B4-BE49-F238E27FC236}">
                  <a16:creationId xmlns:a16="http://schemas.microsoft.com/office/drawing/2014/main" id="{C3E1F021-A9FA-4CF2-96CE-C19CDFCB9C1E}"/>
                </a:ext>
              </a:extLst>
            </p:cNvPr>
            <p:cNvSpPr/>
            <p:nvPr/>
          </p:nvSpPr>
          <p:spPr>
            <a:xfrm>
              <a:off x="2137418" y="524307"/>
              <a:ext cx="190155" cy="19015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FF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endParaRP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E4E51085-AFF4-47EF-B294-74A29B65672C}"/>
                </a:ext>
              </a:extLst>
            </p:cNvPr>
            <p:cNvSpPr txBox="1"/>
            <p:nvPr/>
          </p:nvSpPr>
          <p:spPr>
            <a:xfrm>
              <a:off x="321834" y="916747"/>
              <a:ext cx="6626702" cy="712689"/>
            </a:xfrm>
            <a:prstGeom prst="rect">
              <a:avLst/>
            </a:prstGeom>
            <a:solidFill>
              <a:srgbClr val="F3F2F2">
                <a:alpha val="40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171450" indent="-171450" defTabSz="914400" eaLnBrk="1" fontAlgn="auto" latinLnBrk="0" hangingPunct="1">
                <a:lnSpc>
                  <a:spcPct val="150000"/>
                </a:lnSpc>
                <a:buClr>
                  <a:srgbClr val="E31D1A"/>
                </a:buClr>
                <a:buSzTx/>
                <a:buFont typeface="Wingdings" panose="05000000000000000000" pitchFamily="2" charset="2"/>
                <a:buChar char="Ø"/>
                <a:tabLst/>
                <a:defRPr kumimoji="0" sz="850" kern="0" spc="0" normalizeH="0" baseline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Ubuntu" panose="020B0504030602030204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dirty="0"/>
                <a:t>Dorénavant, votre client peut utiliser </a:t>
              </a:r>
              <a:r>
                <a:rPr lang="fr-FR" b="1" dirty="0"/>
                <a:t>Sécur’Pass </a:t>
              </a:r>
              <a:r>
                <a:rPr lang="fr-FR" dirty="0"/>
                <a:t>pour </a:t>
              </a:r>
              <a:r>
                <a:rPr lang="fr-FR" b="1" dirty="0"/>
                <a:t>réinitialiser son mot de passe</a:t>
              </a:r>
              <a:r>
                <a:rPr lang="fr-FR" dirty="0"/>
                <a:t>. Plus </a:t>
              </a:r>
              <a:r>
                <a:rPr lang="fr-FR" b="1" dirty="0"/>
                <a:t>simple</a:t>
              </a:r>
              <a:r>
                <a:rPr lang="fr-FR" dirty="0"/>
                <a:t> et plus </a:t>
              </a:r>
              <a:r>
                <a:rPr lang="fr-FR" b="1" dirty="0"/>
                <a:t>rapide</a:t>
              </a:r>
              <a:r>
                <a:rPr lang="fr-FR" dirty="0"/>
                <a:t>, il n’a plus besoin d’avoir sa carte bancaire sur lui. Ce nouveau parcours lui </a:t>
              </a:r>
              <a:r>
                <a:rPr lang="fr-FR" b="1" dirty="0"/>
                <a:t>évite les erreurs de saisie.</a:t>
              </a:r>
            </a:p>
            <a:p>
              <a:r>
                <a:rPr lang="fr-FR" dirty="0"/>
                <a:t>S’il ne souhaite pas passer par Sécur’Pass, il a toujours la possibilité de renseigner ses données personnelles. </a:t>
              </a:r>
            </a:p>
          </p:txBody>
        </p:sp>
        <p:pic>
          <p:nvPicPr>
            <p:cNvPr id="61" name="Picture 2" descr="Tap | Free Icon">
              <a:extLst>
                <a:ext uri="{FF2B5EF4-FFF2-40B4-BE49-F238E27FC236}">
                  <a16:creationId xmlns:a16="http://schemas.microsoft.com/office/drawing/2014/main" id="{2088D9E3-7832-404E-B81F-088534B16B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1488791" y="4256075"/>
              <a:ext cx="298070" cy="298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2" name="Rectangle : coins arrondis 61">
              <a:extLst>
                <a:ext uri="{FF2B5EF4-FFF2-40B4-BE49-F238E27FC236}">
                  <a16:creationId xmlns:a16="http://schemas.microsoft.com/office/drawing/2014/main" id="{1854921D-7DB2-471A-A660-810483D4D702}"/>
                </a:ext>
              </a:extLst>
            </p:cNvPr>
            <p:cNvSpPr/>
            <p:nvPr/>
          </p:nvSpPr>
          <p:spPr>
            <a:xfrm>
              <a:off x="2061861" y="4369715"/>
              <a:ext cx="1241162" cy="178832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pic>
          <p:nvPicPr>
            <p:cNvPr id="63" name="Picture 2" descr="Tap | Free Icon">
              <a:extLst>
                <a:ext uri="{FF2B5EF4-FFF2-40B4-BE49-F238E27FC236}">
                  <a16:creationId xmlns:a16="http://schemas.microsoft.com/office/drawing/2014/main" id="{371EE4B3-92DE-4169-8700-341F2FDD31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2854821" y="4409130"/>
              <a:ext cx="298070" cy="298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2FEAF43-4B9B-4B11-82BF-550656A59DE7}"/>
                </a:ext>
              </a:extLst>
            </p:cNvPr>
            <p:cNvSpPr/>
            <p:nvPr/>
          </p:nvSpPr>
          <p:spPr>
            <a:xfrm>
              <a:off x="98928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Ubuntu" panose="020B0504030602030204" pitchFamily="34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65E8B8C-800E-44A5-978D-E21675A0B729}"/>
                </a:ext>
              </a:extLst>
            </p:cNvPr>
            <p:cNvSpPr/>
            <p:nvPr/>
          </p:nvSpPr>
          <p:spPr>
            <a:xfrm>
              <a:off x="0" y="-4738"/>
              <a:ext cx="110358" cy="5148238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>
                <a:latin typeface="Ubuntu" panose="020B0504030602030204" pitchFamily="34" charset="0"/>
              </a:endParaRPr>
            </a:p>
          </p:txBody>
        </p:sp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491B29F5-4D6D-4148-A3F8-DA0BBC62FA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314"/>
            <a:stretch/>
          </p:blipFill>
          <p:spPr>
            <a:xfrm>
              <a:off x="7354500" y="268288"/>
              <a:ext cx="1789500" cy="806253"/>
            </a:xfrm>
            <a:prstGeom prst="rect">
              <a:avLst/>
            </a:prstGeom>
            <a:effectLst>
              <a:outerShdw blurRad="241300" dist="76200" dir="6600000" sx="108000" sy="108000" algn="ctr" rotWithShape="0">
                <a:schemeClr val="bg1">
                  <a:lumMod val="75000"/>
                  <a:alpha val="18000"/>
                </a:schemeClr>
              </a:outerShdw>
            </a:effectLst>
          </p:spPr>
        </p:pic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361DDD1E-5755-4769-9EEC-AEAF46CDE2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14981" y="610910"/>
              <a:ext cx="566561" cy="553998"/>
              <a:chOff x="7140815" y="1998113"/>
              <a:chExt cx="886861" cy="867196"/>
            </a:xfrm>
          </p:grpSpPr>
          <p:sp>
            <p:nvSpPr>
              <p:cNvPr id="42" name="Ellipse 41">
                <a:extLst>
                  <a:ext uri="{FF2B5EF4-FFF2-40B4-BE49-F238E27FC236}">
                    <a16:creationId xmlns:a16="http://schemas.microsoft.com/office/drawing/2014/main" id="{4EF91FF4-FF8D-43EC-BC83-E422A27FDBE5}"/>
                  </a:ext>
                </a:extLst>
              </p:cNvPr>
              <p:cNvSpPr/>
              <p:nvPr/>
            </p:nvSpPr>
            <p:spPr>
              <a:xfrm rot="5629032">
                <a:off x="7446420" y="2185804"/>
                <a:ext cx="571410" cy="578187"/>
              </a:xfrm>
              <a:prstGeom prst="ellipse">
                <a:avLst/>
              </a:prstGeom>
              <a:solidFill>
                <a:srgbClr val="E31D1A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Ubuntu" panose="020B0504030602030204" pitchFamily="34" charset="0"/>
                </a:endParaRPr>
              </a:p>
            </p:txBody>
          </p:sp>
          <p:sp>
            <p:nvSpPr>
              <p:cNvPr id="43" name="Forme libre : forme 441">
                <a:extLst>
                  <a:ext uri="{FF2B5EF4-FFF2-40B4-BE49-F238E27FC236}">
                    <a16:creationId xmlns:a16="http://schemas.microsoft.com/office/drawing/2014/main" id="{65D07D11-9153-4C4D-860D-B6178370E421}"/>
                  </a:ext>
                </a:extLst>
              </p:cNvPr>
              <p:cNvSpPr/>
              <p:nvPr/>
            </p:nvSpPr>
            <p:spPr>
              <a:xfrm rot="5400000">
                <a:off x="7150648" y="1988280"/>
                <a:ext cx="867196" cy="886861"/>
              </a:xfrm>
              <a:custGeom>
                <a:avLst/>
                <a:gdLst>
                  <a:gd name="connsiteX0" fmla="*/ 160020 w 420052"/>
                  <a:gd name="connsiteY0" fmla="*/ 0 h 429577"/>
                  <a:gd name="connsiteX1" fmla="*/ 320040 w 420052"/>
                  <a:gd name="connsiteY1" fmla="*/ 160020 h 429577"/>
                  <a:gd name="connsiteX2" fmla="*/ 273661 w 420052"/>
                  <a:gd name="connsiteY2" fmla="*/ 272679 h 429577"/>
                  <a:gd name="connsiteX3" fmla="*/ 274091 w 420052"/>
                  <a:gd name="connsiteY3" fmla="*/ 272957 h 429577"/>
                  <a:gd name="connsiteX4" fmla="*/ 274091 w 420052"/>
                  <a:gd name="connsiteY4" fmla="*/ 272957 h 429577"/>
                  <a:gd name="connsiteX5" fmla="*/ 274946 w 420052"/>
                  <a:gd name="connsiteY5" fmla="*/ 273694 h 429577"/>
                  <a:gd name="connsiteX6" fmla="*/ 417821 w 420052"/>
                  <a:gd name="connsiteY6" fmla="*/ 416569 h 429577"/>
                  <a:gd name="connsiteX7" fmla="*/ 417821 w 420052"/>
                  <a:gd name="connsiteY7" fmla="*/ 427346 h 429577"/>
                  <a:gd name="connsiteX8" fmla="*/ 407899 w 420052"/>
                  <a:gd name="connsiteY8" fmla="*/ 428083 h 429577"/>
                  <a:gd name="connsiteX9" fmla="*/ 407044 w 420052"/>
                  <a:gd name="connsiteY9" fmla="*/ 427346 h 429577"/>
                  <a:gd name="connsiteX10" fmla="*/ 264169 w 420052"/>
                  <a:gd name="connsiteY10" fmla="*/ 284471 h 429577"/>
                  <a:gd name="connsiteX11" fmla="*/ 262821 w 420052"/>
                  <a:gd name="connsiteY11" fmla="*/ 282650 h 429577"/>
                  <a:gd name="connsiteX12" fmla="*/ 160020 w 420052"/>
                  <a:gd name="connsiteY12" fmla="*/ 320040 h 429577"/>
                  <a:gd name="connsiteX13" fmla="*/ 0 w 420052"/>
                  <a:gd name="connsiteY13" fmla="*/ 160020 h 429577"/>
                  <a:gd name="connsiteX14" fmla="*/ 160020 w 420052"/>
                  <a:gd name="connsiteY14" fmla="*/ 0 h 429577"/>
                  <a:gd name="connsiteX15" fmla="*/ 160020 w 420052"/>
                  <a:gd name="connsiteY15" fmla="*/ 15240 h 429577"/>
                  <a:gd name="connsiteX16" fmla="*/ 15240 w 420052"/>
                  <a:gd name="connsiteY16" fmla="*/ 160020 h 429577"/>
                  <a:gd name="connsiteX17" fmla="*/ 160020 w 420052"/>
                  <a:gd name="connsiteY17" fmla="*/ 304800 h 429577"/>
                  <a:gd name="connsiteX18" fmla="*/ 304800 w 420052"/>
                  <a:gd name="connsiteY18" fmla="*/ 160020 h 429577"/>
                  <a:gd name="connsiteX19" fmla="*/ 160020 w 420052"/>
                  <a:gd name="connsiteY19" fmla="*/ 15240 h 42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0052" h="429577">
                    <a:moveTo>
                      <a:pt x="160020" y="0"/>
                    </a:moveTo>
                    <a:cubicBezTo>
                      <a:pt x="248397" y="0"/>
                      <a:pt x="320040" y="71643"/>
                      <a:pt x="320040" y="160020"/>
                    </a:cubicBezTo>
                    <a:cubicBezTo>
                      <a:pt x="320040" y="203959"/>
                      <a:pt x="302331" y="243761"/>
                      <a:pt x="273661" y="272679"/>
                    </a:cubicBezTo>
                    <a:lnTo>
                      <a:pt x="274091" y="272957"/>
                    </a:lnTo>
                    <a:lnTo>
                      <a:pt x="274091" y="272957"/>
                    </a:lnTo>
                    <a:lnTo>
                      <a:pt x="274946" y="273694"/>
                    </a:lnTo>
                    <a:lnTo>
                      <a:pt x="417821" y="416569"/>
                    </a:lnTo>
                    <a:cubicBezTo>
                      <a:pt x="420796" y="419545"/>
                      <a:pt x="420796" y="424370"/>
                      <a:pt x="417821" y="427346"/>
                    </a:cubicBezTo>
                    <a:cubicBezTo>
                      <a:pt x="415116" y="430051"/>
                      <a:pt x="410882" y="430297"/>
                      <a:pt x="407899" y="428083"/>
                    </a:cubicBezTo>
                    <a:lnTo>
                      <a:pt x="407044" y="427346"/>
                    </a:lnTo>
                    <a:lnTo>
                      <a:pt x="264169" y="284471"/>
                    </a:lnTo>
                    <a:cubicBezTo>
                      <a:pt x="263618" y="283919"/>
                      <a:pt x="263169" y="283304"/>
                      <a:pt x="262821" y="282650"/>
                    </a:cubicBezTo>
                    <a:cubicBezTo>
                      <a:pt x="235018" y="305988"/>
                      <a:pt x="199160" y="320040"/>
                      <a:pt x="160020" y="320040"/>
                    </a:cubicBezTo>
                    <a:cubicBezTo>
                      <a:pt x="71643" y="320040"/>
                      <a:pt x="0" y="248397"/>
                      <a:pt x="0" y="160020"/>
                    </a:cubicBezTo>
                    <a:cubicBezTo>
                      <a:pt x="0" y="71643"/>
                      <a:pt x="71643" y="0"/>
                      <a:pt x="160020" y="0"/>
                    </a:cubicBezTo>
                    <a:close/>
                    <a:moveTo>
                      <a:pt x="160020" y="15240"/>
                    </a:moveTo>
                    <a:cubicBezTo>
                      <a:pt x="80060" y="15240"/>
                      <a:pt x="15240" y="80060"/>
                      <a:pt x="15240" y="160020"/>
                    </a:cubicBezTo>
                    <a:cubicBezTo>
                      <a:pt x="15240" y="239980"/>
                      <a:pt x="80060" y="304800"/>
                      <a:pt x="160020" y="304800"/>
                    </a:cubicBezTo>
                    <a:cubicBezTo>
                      <a:pt x="239980" y="304800"/>
                      <a:pt x="304800" y="239980"/>
                      <a:pt x="304800" y="160020"/>
                    </a:cubicBezTo>
                    <a:cubicBezTo>
                      <a:pt x="304800" y="80060"/>
                      <a:pt x="239980" y="15240"/>
                      <a:pt x="160020" y="15240"/>
                    </a:cubicBezTo>
                    <a:close/>
                  </a:path>
                </a:pathLst>
              </a:custGeom>
              <a:solidFill>
                <a:srgbClr val="E31D1A"/>
              </a:solidFill>
              <a:ln w="9525" cap="flat">
                <a:solidFill>
                  <a:srgbClr val="E31D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050">
                  <a:latin typeface="Ubuntu" panose="020B0504030602030204" pitchFamily="34" charset="0"/>
                </a:endParaRPr>
              </a:p>
            </p:txBody>
          </p:sp>
        </p:grpSp>
        <p:pic>
          <p:nvPicPr>
            <p:cNvPr id="45" name="Picture 2" descr="Huawei Logo PNG transparents - StickPNG">
              <a:extLst>
                <a:ext uri="{FF2B5EF4-FFF2-40B4-BE49-F238E27FC236}">
                  <a16:creationId xmlns:a16="http://schemas.microsoft.com/office/drawing/2014/main" id="{2648F7EE-5F16-47B9-998E-FD085B772A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7178" y="803681"/>
              <a:ext cx="175975" cy="176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32E233A-DC54-42AA-B932-EAF98FD0D96A}"/>
                </a:ext>
              </a:extLst>
            </p:cNvPr>
            <p:cNvSpPr/>
            <p:nvPr/>
          </p:nvSpPr>
          <p:spPr>
            <a:xfrm>
              <a:off x="8061206" y="313364"/>
              <a:ext cx="1091017" cy="707886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000" b="1" dirty="0">
                  <a:solidFill>
                    <a:srgbClr val="FF0000"/>
                  </a:solidFill>
                  <a:latin typeface="Ubuntu" panose="020B0504030602030204" pitchFamily="34" charset="0"/>
                </a:rPr>
                <a:t>07/12/22</a:t>
              </a:r>
              <a:endParaRPr lang="fr-FR" dirty="0">
                <a:latin typeface="Ubuntu" panose="020B0504030602030204" pitchFamily="34" charset="0"/>
              </a:endParaRPr>
            </a:p>
            <a:p>
              <a:endParaRPr lang="fr-FR" sz="500" b="1" dirty="0">
                <a:solidFill>
                  <a:srgbClr val="FF0000"/>
                </a:solidFill>
                <a:latin typeface="Ubuntu" panose="020B0504030602030204" pitchFamily="34" charset="0"/>
              </a:endParaRPr>
            </a:p>
            <a:p>
              <a:r>
                <a:rPr lang="fr-FR" sz="1000" b="1" dirty="0">
                  <a:solidFill>
                    <a:srgbClr val="FF0000"/>
                  </a:solidFill>
                  <a:latin typeface="Ubuntu" panose="020B0504030602030204" pitchFamily="34" charset="0"/>
                </a:rPr>
                <a:t>07/12/22</a:t>
              </a:r>
              <a:endParaRPr lang="fr-FR" sz="1000" dirty="0">
                <a:latin typeface="Ubuntu" panose="020B0504030602030204" pitchFamily="34" charset="0"/>
              </a:endParaRPr>
            </a:p>
            <a:p>
              <a:endParaRPr lang="fr-FR" sz="500" b="1" dirty="0">
                <a:solidFill>
                  <a:srgbClr val="FF0000"/>
                </a:solidFill>
                <a:latin typeface="Ubuntu" panose="020B0504030602030204" pitchFamily="34" charset="0"/>
              </a:endParaRPr>
            </a:p>
            <a:p>
              <a:r>
                <a:rPr lang="fr-FR" sz="1000" b="1" dirty="0">
                  <a:solidFill>
                    <a:srgbClr val="FF0000"/>
                  </a:solidFill>
                  <a:latin typeface="Ubuntu" panose="020B0504030602030204" pitchFamily="34" charset="0"/>
                </a:rPr>
                <a:t>07/12/22</a:t>
              </a:r>
              <a:endParaRPr lang="fr-FR" sz="1000" dirty="0">
                <a:latin typeface="Ubuntu" panose="020B0504030602030204" pitchFamily="34" charset="0"/>
              </a:endParaRPr>
            </a:p>
          </p:txBody>
        </p:sp>
        <p:pic>
          <p:nvPicPr>
            <p:cNvPr id="47" name="Picture 6">
              <a:extLst>
                <a:ext uri="{FF2B5EF4-FFF2-40B4-BE49-F238E27FC236}">
                  <a16:creationId xmlns:a16="http://schemas.microsoft.com/office/drawing/2014/main" id="{6E384C4A-AB88-4296-B8FD-D3B7A1F4BA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0615" y="362917"/>
              <a:ext cx="161013" cy="191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8">
              <a:extLst>
                <a:ext uri="{FF2B5EF4-FFF2-40B4-BE49-F238E27FC236}">
                  <a16:creationId xmlns:a16="http://schemas.microsoft.com/office/drawing/2014/main" id="{708C00DE-37A0-4538-BCDD-F3820995FE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680" y="569767"/>
              <a:ext cx="179229" cy="213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Image 48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88560C6A-AF7A-4081-B469-8F655DF766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8591" y="1984609"/>
              <a:ext cx="1239191" cy="268192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F1546AEA-6BD6-47A4-8C69-1410F4B0E428}"/>
                </a:ext>
              </a:extLst>
            </p:cNvPr>
            <p:cNvSpPr/>
            <p:nvPr/>
          </p:nvSpPr>
          <p:spPr>
            <a:xfrm>
              <a:off x="580737" y="4221416"/>
              <a:ext cx="1246940" cy="188235"/>
            </a:xfrm>
            <a:prstGeom prst="roundRect">
              <a:avLst>
                <a:gd name="adj" fmla="val 8294"/>
              </a:avLst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7" name="Espace réservé du numéro de diapositive 1">
              <a:extLst>
                <a:ext uri="{FF2B5EF4-FFF2-40B4-BE49-F238E27FC236}">
                  <a16:creationId xmlns:a16="http://schemas.microsoft.com/office/drawing/2014/main" id="{3475FB51-6A21-4247-98BB-F48919850A32}"/>
                </a:ext>
              </a:extLst>
            </p:cNvPr>
            <p:cNvSpPr txBox="1">
              <a:spLocks/>
            </p:cNvSpPr>
            <p:nvPr/>
          </p:nvSpPr>
          <p:spPr>
            <a:xfrm>
              <a:off x="6956246" y="4829982"/>
              <a:ext cx="2057400" cy="273844"/>
            </a:xfrm>
            <a:prstGeom prst="rect">
              <a:avLst/>
            </a:prstGeom>
          </p:spPr>
          <p:txBody>
            <a:bodyPr vert="horz" lIns="68580" tIns="34290" rIns="68580" bIns="34290" rtlCol="0" anchor="ctr"/>
            <a:lstStyle>
              <a:defPPr>
                <a:defRPr lang="fr-FR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6FD38B02-D02D-4737-A540-0D1AB839C122}" type="slidenum">
                <a:rPr lang="fr-FR" sz="900">
                  <a:solidFill>
                    <a:schemeClr val="tx1"/>
                  </a:solidFill>
                </a:rPr>
                <a:pPr/>
                <a:t>8</a:t>
              </a:fld>
              <a:endParaRPr lang="fr-FR" sz="900" dirty="0">
                <a:solidFill>
                  <a:schemeClr val="tx1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8DEBF560-3F7E-4756-8197-912593C5654C}"/>
                </a:ext>
              </a:extLst>
            </p:cNvPr>
            <p:cNvSpPr/>
            <p:nvPr/>
          </p:nvSpPr>
          <p:spPr>
            <a:xfrm>
              <a:off x="6457111" y="4375226"/>
              <a:ext cx="1241162" cy="178832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pic>
          <p:nvPicPr>
            <p:cNvPr id="29" name="Picture 2" descr="Tap | Free Icon">
              <a:extLst>
                <a:ext uri="{FF2B5EF4-FFF2-40B4-BE49-F238E27FC236}">
                  <a16:creationId xmlns:a16="http://schemas.microsoft.com/office/drawing/2014/main" id="{EE07CDD1-FEB9-487E-A6A3-FD37B1232E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7250071" y="4414641"/>
              <a:ext cx="298070" cy="298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" name="Graphique 29" descr="Présentation avec multimédia avec un remplissage uni">
            <a:extLst>
              <a:ext uri="{FF2B5EF4-FFF2-40B4-BE49-F238E27FC236}">
                <a16:creationId xmlns:a16="http://schemas.microsoft.com/office/drawing/2014/main" id="{A4E3ECEE-085C-4FBE-8556-BFA362E6CB2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061206" y="1373778"/>
            <a:ext cx="344195" cy="344195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BF378310-4F74-45B4-9A0B-BDC5993F16C3}"/>
              </a:ext>
            </a:extLst>
          </p:cNvPr>
          <p:cNvGrpSpPr/>
          <p:nvPr/>
        </p:nvGrpSpPr>
        <p:grpSpPr>
          <a:xfrm>
            <a:off x="7851580" y="1262873"/>
            <a:ext cx="1621389" cy="538792"/>
            <a:chOff x="4860032" y="3575285"/>
            <a:chExt cx="1621389" cy="538792"/>
          </a:xfrm>
          <a:solidFill>
            <a:srgbClr val="E31D1A">
              <a:alpha val="20000"/>
            </a:srgbClr>
          </a:solidFill>
        </p:grpSpPr>
        <p:sp>
          <p:nvSpPr>
            <p:cNvPr id="32" name="Rectangle avec coins arrondis du même côté 64">
              <a:extLst>
                <a:ext uri="{FF2B5EF4-FFF2-40B4-BE49-F238E27FC236}">
                  <a16:creationId xmlns:a16="http://schemas.microsoft.com/office/drawing/2014/main" id="{3E200F16-FDF8-405C-A593-465D05547E14}"/>
                </a:ext>
              </a:extLst>
            </p:cNvPr>
            <p:cNvSpPr/>
            <p:nvPr/>
          </p:nvSpPr>
          <p:spPr>
            <a:xfrm rot="16200000">
              <a:off x="5237046" y="3198271"/>
              <a:ext cx="538792" cy="129281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F430E8F-9173-4A33-B637-72F366DE1FCC}"/>
                </a:ext>
              </a:extLst>
            </p:cNvPr>
            <p:cNvSpPr/>
            <p:nvPr/>
          </p:nvSpPr>
          <p:spPr>
            <a:xfrm>
              <a:off x="5376149" y="3682031"/>
              <a:ext cx="110527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800" b="1" dirty="0">
                  <a:solidFill>
                    <a:srgbClr val="E31D1A"/>
                  </a:solidFill>
                  <a:latin typeface="Montserrat" pitchFamily="2" charset="77"/>
                  <a:hlinkClick r:id="rId1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TUTO</a:t>
              </a:r>
            </a:p>
            <a:p>
              <a:r>
                <a:rPr lang="fr-FR" sz="800" b="1" dirty="0">
                  <a:solidFill>
                    <a:srgbClr val="E31D1A"/>
                  </a:solidFill>
                  <a:latin typeface="Montserrat" pitchFamily="2" charset="77"/>
                  <a:hlinkClick r:id="rId1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VIDÉO</a:t>
              </a:r>
              <a:endParaRPr lang="fr-FR" sz="800" dirty="0">
                <a:solidFill>
                  <a:srgbClr val="E31D1A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8599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34F18C5E-F1D8-4DBD-BDAD-1947421EDE0E}"/>
              </a:ext>
            </a:extLst>
          </p:cNvPr>
          <p:cNvGrpSpPr/>
          <p:nvPr/>
        </p:nvGrpSpPr>
        <p:grpSpPr>
          <a:xfrm>
            <a:off x="0" y="0"/>
            <a:ext cx="9651278" cy="5260465"/>
            <a:chOff x="0" y="-4738"/>
            <a:chExt cx="9651278" cy="5260465"/>
          </a:xfrm>
        </p:grpSpPr>
        <p:pic>
          <p:nvPicPr>
            <p:cNvPr id="60" name="Image 59">
              <a:extLst>
                <a:ext uri="{FF2B5EF4-FFF2-40B4-BE49-F238E27FC236}">
                  <a16:creationId xmlns:a16="http://schemas.microsoft.com/office/drawing/2014/main" id="{482E9454-8083-4003-AF0F-A873A1BF51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6862" t="17308" r="64150" b="10635"/>
            <a:stretch/>
          </p:blipFill>
          <p:spPr>
            <a:xfrm>
              <a:off x="5507340" y="2050436"/>
              <a:ext cx="1149428" cy="245335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8" name="Image 57">
              <a:extLst>
                <a:ext uri="{FF2B5EF4-FFF2-40B4-BE49-F238E27FC236}">
                  <a16:creationId xmlns:a16="http://schemas.microsoft.com/office/drawing/2014/main" id="{C8C21C2F-7036-4D56-8EE6-2E480C2848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00" t="16833" r="64169" b="10712"/>
            <a:stretch/>
          </p:blipFill>
          <p:spPr bwMode="auto">
            <a:xfrm>
              <a:off x="665866" y="2053281"/>
              <a:ext cx="1183803" cy="245744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C306AB2-D662-4048-9FF9-19BAF349CD67}"/>
                </a:ext>
              </a:extLst>
            </p:cNvPr>
            <p:cNvSpPr/>
            <p:nvPr/>
          </p:nvSpPr>
          <p:spPr>
            <a:xfrm>
              <a:off x="573177" y="209584"/>
              <a:ext cx="9078101" cy="584775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342900" indent="-342900">
                <a:buFont typeface="+mj-lt"/>
                <a:buAutoNum type="arabicPeriod" startAt="2"/>
              </a:pPr>
              <a:r>
                <a:rPr lang="fr-FR" sz="16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Centre de confidentialité : consentement à l’utilisation des </a:t>
              </a:r>
              <a:br>
                <a:rPr lang="fr-FR" sz="16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</a:br>
              <a:r>
                <a:rPr lang="fr-FR" sz="16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données de paiement 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9426087F-01B8-43E2-9384-4D92D3309FE6}"/>
                </a:ext>
              </a:extLst>
            </p:cNvPr>
            <p:cNvSpPr txBox="1"/>
            <p:nvPr/>
          </p:nvSpPr>
          <p:spPr>
            <a:xfrm>
              <a:off x="321833" y="926283"/>
              <a:ext cx="6677499" cy="690309"/>
            </a:xfrm>
            <a:prstGeom prst="rect">
              <a:avLst/>
            </a:prstGeom>
            <a:solidFill>
              <a:srgbClr val="F3F2F2">
                <a:alpha val="40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171450" indent="-171450" defTabSz="914400" eaLnBrk="1" fontAlgn="auto" latinLnBrk="0" hangingPunct="1">
                <a:lnSpc>
                  <a:spcPct val="150000"/>
                </a:lnSpc>
                <a:buClr>
                  <a:srgbClr val="E31D1A"/>
                </a:buClr>
                <a:buSzTx/>
                <a:buFont typeface="Wingdings" panose="05000000000000000000" pitchFamily="2" charset="2"/>
                <a:buChar char="Ø"/>
                <a:tabLst/>
                <a:defRPr kumimoji="0" sz="850" kern="0" spc="0" normalizeH="0" baseline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Ubuntu" panose="020B0504030602030204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dirty="0"/>
                <a:t>Votre client est invité via un </a:t>
              </a:r>
              <a:r>
                <a:rPr lang="fr-FR" b="1" dirty="0"/>
                <a:t>interstitiel*</a:t>
              </a:r>
              <a:r>
                <a:rPr lang="fr-FR" dirty="0"/>
                <a:t> ou via le </a:t>
              </a:r>
              <a:r>
                <a:rPr lang="fr-FR" b="1" dirty="0"/>
                <a:t>centre de confidentialité** </a:t>
              </a:r>
              <a:r>
                <a:rPr lang="fr-FR" dirty="0"/>
                <a:t>à </a:t>
              </a:r>
              <a:r>
                <a:rPr lang="fr-FR" b="1" dirty="0"/>
                <a:t>donner son consentement </a:t>
              </a:r>
              <a:r>
                <a:rPr lang="fr-FR" dirty="0"/>
                <a:t>pour </a:t>
              </a:r>
              <a:r>
                <a:rPr lang="fr-FR" b="1" dirty="0"/>
                <a:t>l’utilisation de ses informations de paiement </a:t>
              </a:r>
              <a:r>
                <a:rPr lang="fr-FR" dirty="0"/>
                <a:t>(achat CB, virements, prélèvements, etc.).</a:t>
              </a:r>
            </a:p>
            <a:p>
              <a:r>
                <a:rPr lang="fr-FR" dirty="0"/>
                <a:t>Ces données permettent d’identifier, par exemple, ses natures d’achat, pour mieux </a:t>
              </a:r>
              <a:r>
                <a:rPr lang="fr-FR" b="1" dirty="0"/>
                <a:t>personnaliser les offres commerciales. </a:t>
              </a:r>
            </a:p>
          </p:txBody>
        </p:sp>
        <p:sp>
          <p:nvSpPr>
            <p:cNvPr id="77" name="Étoile : 5 branches 76">
              <a:extLst>
                <a:ext uri="{FF2B5EF4-FFF2-40B4-BE49-F238E27FC236}">
                  <a16:creationId xmlns:a16="http://schemas.microsoft.com/office/drawing/2014/main" id="{C3E1F021-A9FA-4CF2-96CE-C19CDFCB9C1E}"/>
                </a:ext>
              </a:extLst>
            </p:cNvPr>
            <p:cNvSpPr/>
            <p:nvPr/>
          </p:nvSpPr>
          <p:spPr>
            <a:xfrm>
              <a:off x="3180295" y="530961"/>
              <a:ext cx="190155" cy="19015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FF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endParaRPr>
            </a:p>
          </p:txBody>
        </p: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F5C18F61-BC07-4558-A5F4-F8A3E4677676}"/>
                </a:ext>
              </a:extLst>
            </p:cNvPr>
            <p:cNvGrpSpPr/>
            <p:nvPr/>
          </p:nvGrpSpPr>
          <p:grpSpPr>
            <a:xfrm>
              <a:off x="796902" y="1744040"/>
              <a:ext cx="822502" cy="366728"/>
              <a:chOff x="754889" y="169486"/>
              <a:chExt cx="892945" cy="366728"/>
            </a:xfrm>
          </p:grpSpPr>
          <p:pic>
            <p:nvPicPr>
              <p:cNvPr id="18" name="Graphique 17">
                <a:extLst>
                  <a:ext uri="{FF2B5EF4-FFF2-40B4-BE49-F238E27FC236}">
                    <a16:creationId xmlns:a16="http://schemas.microsoft.com/office/drawing/2014/main" id="{B8D64DC6-1850-4C47-8AF3-AFA92937EE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829966" y="186629"/>
                <a:ext cx="742793" cy="208284"/>
              </a:xfrm>
              <a:prstGeom prst="rect">
                <a:avLst/>
              </a:prstGeom>
            </p:spPr>
          </p:pic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4E8C5C89-4159-44E7-A123-449D6FC1EF33}"/>
                  </a:ext>
                </a:extLst>
              </p:cNvPr>
              <p:cNvSpPr txBox="1"/>
              <p:nvPr/>
            </p:nvSpPr>
            <p:spPr>
              <a:xfrm>
                <a:off x="754889" y="169486"/>
                <a:ext cx="89294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900" b="1" dirty="0">
                    <a:solidFill>
                      <a:schemeClr val="bg1"/>
                    </a:solidFill>
                    <a:latin typeface="Ubuntu" panose="020B0504030602030204" pitchFamily="34" charset="0"/>
                  </a:rPr>
                  <a:t>Interstitiel</a:t>
                </a:r>
                <a:endParaRPr lang="fr-FR" sz="1050" b="1" dirty="0">
                  <a:solidFill>
                    <a:schemeClr val="bg1"/>
                  </a:solidFill>
                  <a:latin typeface="Ubuntu" panose="020B0504030602030204" pitchFamily="34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E3986E5-990D-4858-905A-15E59A49FC6C}"/>
                  </a:ext>
                </a:extLst>
              </p:cNvPr>
              <p:cNvSpPr/>
              <p:nvPr/>
            </p:nvSpPr>
            <p:spPr>
              <a:xfrm>
                <a:off x="790393" y="213049"/>
                <a:ext cx="200552" cy="3231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endParaRPr lang="fr-FR" sz="1500" b="1">
                  <a:solidFill>
                    <a:srgbClr val="1A2A67"/>
                  </a:solidFill>
                  <a:latin typeface="Ubuntu" panose="020B050403060203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7766B29A-920B-4524-BC81-D9042B62B485}"/>
                </a:ext>
              </a:extLst>
            </p:cNvPr>
            <p:cNvSpPr txBox="1"/>
            <p:nvPr/>
          </p:nvSpPr>
          <p:spPr>
            <a:xfrm>
              <a:off x="1885431" y="2757786"/>
              <a:ext cx="3519644" cy="110729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50" b="1" dirty="0">
                  <a:solidFill>
                    <a:srgbClr val="FF0000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Pour qui ? </a:t>
              </a:r>
              <a:r>
                <a:rPr lang="fr-FR" sz="75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Clients particuliers, ayant un abonnement PART, majeurs capables et actifs digitaux.</a:t>
              </a:r>
            </a:p>
            <a:p>
              <a:pPr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50" i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10 000 clients par jour par établissement seront ciblés quotidiennement.</a:t>
              </a:r>
            </a:p>
            <a:p>
              <a:pPr algn="just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50" b="1" dirty="0">
                  <a:solidFill>
                    <a:srgbClr val="FF0000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Fréquence ? </a:t>
              </a:r>
              <a:r>
                <a:rPr lang="fr-FR" sz="75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A la connexion après authentification à l’espace client :</a:t>
              </a:r>
            </a:p>
            <a:p>
              <a:pPr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50" dirty="0">
                  <a:solidFill>
                    <a:srgbClr val="81818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- </a:t>
              </a:r>
              <a:r>
                <a:rPr lang="fr-FR" sz="750" b="1" dirty="0">
                  <a:solidFill>
                    <a:srgbClr val="81818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Une fois tous les 6 mois </a:t>
              </a:r>
              <a:r>
                <a:rPr lang="fr-FR" sz="750" dirty="0">
                  <a:solidFill>
                    <a:srgbClr val="81818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si le client a </a:t>
              </a:r>
              <a:r>
                <a:rPr lang="fr-FR" sz="750" b="1" dirty="0">
                  <a:solidFill>
                    <a:srgbClr val="81818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cliqué</a:t>
              </a:r>
              <a:r>
                <a:rPr lang="fr-FR" sz="750" dirty="0">
                  <a:solidFill>
                    <a:srgbClr val="81818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 sur </a:t>
              </a:r>
              <a:r>
                <a:rPr lang="fr-FR" sz="750" b="1" dirty="0">
                  <a:solidFill>
                    <a:srgbClr val="81818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« Refuser »</a:t>
              </a:r>
              <a:br>
                <a:rPr lang="fr-FR" sz="750" b="1" dirty="0">
                  <a:solidFill>
                    <a:srgbClr val="81818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</a:br>
              <a:r>
                <a:rPr lang="fr-FR" sz="750" dirty="0">
                  <a:solidFill>
                    <a:srgbClr val="81818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- </a:t>
              </a:r>
              <a:r>
                <a:rPr lang="fr-FR" sz="750" b="1" dirty="0">
                  <a:solidFill>
                    <a:srgbClr val="81818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Une fois tous les mois </a:t>
              </a:r>
              <a:r>
                <a:rPr lang="fr-FR" sz="750" dirty="0">
                  <a:solidFill>
                    <a:srgbClr val="81818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si le client a </a:t>
              </a:r>
              <a:r>
                <a:rPr lang="fr-FR" sz="750" b="1" dirty="0">
                  <a:solidFill>
                    <a:srgbClr val="81818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cliqué</a:t>
              </a:r>
              <a:r>
                <a:rPr lang="fr-FR" sz="750" dirty="0">
                  <a:solidFill>
                    <a:srgbClr val="81818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 sur</a:t>
              </a:r>
              <a:r>
                <a:rPr lang="fr-FR" sz="750" b="1" dirty="0">
                  <a:solidFill>
                    <a:srgbClr val="81818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 la croix </a:t>
              </a:r>
              <a:r>
                <a:rPr lang="fr-FR" sz="750" dirty="0">
                  <a:solidFill>
                    <a:srgbClr val="81818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en haut à droite</a:t>
              </a:r>
            </a:p>
          </p:txBody>
        </p:sp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7C11B6AC-45F2-4047-A7BE-1F74675F024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81599" flipH="1">
              <a:off x="1831249" y="2097660"/>
              <a:ext cx="848068" cy="848068"/>
            </a:xfrm>
            <a:prstGeom prst="rect">
              <a:avLst/>
            </a:prstGeom>
          </p:spPr>
        </p:pic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E414CCBC-6601-45B3-BFFE-BB9E5316F2E7}"/>
                </a:ext>
              </a:extLst>
            </p:cNvPr>
            <p:cNvSpPr txBox="1"/>
            <p:nvPr/>
          </p:nvSpPr>
          <p:spPr>
            <a:xfrm>
              <a:off x="110358" y="4794062"/>
              <a:ext cx="59875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*</a:t>
              </a:r>
              <a:r>
                <a:rPr lang="fr-FR" sz="800" b="1" i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Interstitiel</a:t>
              </a:r>
              <a:r>
                <a:rPr lang="fr-FR" sz="800" i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 : </a:t>
              </a:r>
              <a:r>
                <a:rPr lang="fr-FR" sz="800" i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« Bannière » présentée ponctuellement à l'utilisateur au cours de sa navigation sur l’application mobile.</a:t>
              </a:r>
            </a:p>
            <a:p>
              <a:r>
                <a:rPr lang="fr-FR" sz="800" b="1" i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**Centre de confidentialité : </a:t>
              </a:r>
              <a:r>
                <a:rPr lang="fr-FR" sz="800" i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accessible depuis le menu « Plus », « Profil et données personnelles » puis « Données personnelles ».</a:t>
              </a:r>
            </a:p>
            <a:p>
              <a:r>
                <a:rPr lang="fr-FR" sz="800" i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       </a:t>
              </a:r>
            </a:p>
          </p:txBody>
        </p:sp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FCA154AA-A9EF-4476-BD17-B20359D564DF}"/>
                </a:ext>
              </a:extLst>
            </p:cNvPr>
            <p:cNvGrpSpPr/>
            <p:nvPr/>
          </p:nvGrpSpPr>
          <p:grpSpPr>
            <a:xfrm>
              <a:off x="5849491" y="1726566"/>
              <a:ext cx="1825024" cy="365808"/>
              <a:chOff x="693411" y="170406"/>
              <a:chExt cx="1981328" cy="365808"/>
            </a:xfrm>
          </p:grpSpPr>
          <p:pic>
            <p:nvPicPr>
              <p:cNvPr id="46" name="Graphique 45">
                <a:extLst>
                  <a:ext uri="{FF2B5EF4-FFF2-40B4-BE49-F238E27FC236}">
                    <a16:creationId xmlns:a16="http://schemas.microsoft.com/office/drawing/2014/main" id="{8449DDAB-2906-4066-B6E0-ECBC53596F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829966" y="186629"/>
                <a:ext cx="1708218" cy="208284"/>
              </a:xfrm>
              <a:prstGeom prst="rect">
                <a:avLst/>
              </a:prstGeom>
            </p:spPr>
          </p:pic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4C8EACAB-88CC-4DD1-9332-AA6BB77F31C4}"/>
                  </a:ext>
                </a:extLst>
              </p:cNvPr>
              <p:cNvSpPr txBox="1"/>
              <p:nvPr/>
            </p:nvSpPr>
            <p:spPr>
              <a:xfrm>
                <a:off x="693411" y="170406"/>
                <a:ext cx="198132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900" b="1" dirty="0">
                    <a:solidFill>
                      <a:schemeClr val="bg1"/>
                    </a:solidFill>
                    <a:latin typeface="Ubuntu" panose="020B0504030602030204" pitchFamily="34" charset="0"/>
                  </a:rPr>
                  <a:t>Centre de confidentialité </a:t>
                </a:r>
                <a:endParaRPr lang="fr-FR" sz="1050" b="1" dirty="0">
                  <a:solidFill>
                    <a:schemeClr val="bg1"/>
                  </a:solidFill>
                  <a:latin typeface="Ubuntu" panose="020B0504030602030204" pitchFamily="34" charset="0"/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8EA8AEF7-9CA1-4EE5-8DB5-4E40C2D9ED2F}"/>
                  </a:ext>
                </a:extLst>
              </p:cNvPr>
              <p:cNvSpPr/>
              <p:nvPr/>
            </p:nvSpPr>
            <p:spPr>
              <a:xfrm>
                <a:off x="790393" y="213049"/>
                <a:ext cx="200552" cy="3231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endParaRPr lang="fr-FR" sz="1500" b="1">
                  <a:solidFill>
                    <a:srgbClr val="1A2A67"/>
                  </a:solidFill>
                  <a:latin typeface="Ubuntu" panose="020B050403060203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DC71FBC0-58CC-4113-A401-8DB919C6A6C9}"/>
                </a:ext>
              </a:extLst>
            </p:cNvPr>
            <p:cNvSpPr/>
            <p:nvPr/>
          </p:nvSpPr>
          <p:spPr>
            <a:xfrm>
              <a:off x="5506763" y="3292943"/>
              <a:ext cx="1149428" cy="172920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pic>
          <p:nvPicPr>
            <p:cNvPr id="51" name="Picture 2" descr="Tap | Free Icon">
              <a:extLst>
                <a:ext uri="{FF2B5EF4-FFF2-40B4-BE49-F238E27FC236}">
                  <a16:creationId xmlns:a16="http://schemas.microsoft.com/office/drawing/2014/main" id="{415F632A-B429-4174-80C0-8556B45787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6373483" y="3339537"/>
              <a:ext cx="298070" cy="298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577B6CF-3D3A-4CFE-B6D1-7E909B418165}"/>
                </a:ext>
              </a:extLst>
            </p:cNvPr>
            <p:cNvGrpSpPr/>
            <p:nvPr/>
          </p:nvGrpSpPr>
          <p:grpSpPr>
            <a:xfrm>
              <a:off x="6866416" y="2042967"/>
              <a:ext cx="1420334" cy="2467756"/>
              <a:chOff x="6866416" y="2042967"/>
              <a:chExt cx="1420334" cy="2467756"/>
            </a:xfrm>
          </p:grpSpPr>
          <p:pic>
            <p:nvPicPr>
              <p:cNvPr id="59" name="Image 58">
                <a:extLst>
                  <a:ext uri="{FF2B5EF4-FFF2-40B4-BE49-F238E27FC236}">
                    <a16:creationId xmlns:a16="http://schemas.microsoft.com/office/drawing/2014/main" id="{9064934D-DC5F-4F30-BF67-59C6097F86F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16428" t="17953" r="63932" b="11482"/>
              <a:stretch/>
            </p:blipFill>
            <p:spPr>
              <a:xfrm>
                <a:off x="6964001" y="2042967"/>
                <a:ext cx="1221061" cy="2467756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solidFill>
                  <a:srgbClr val="DB0029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ECB77FC-96E5-4D18-A072-1BD6220EC4F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16383" t="22486" r="64184" b="63594"/>
              <a:stretch/>
            </p:blipFill>
            <p:spPr>
              <a:xfrm>
                <a:off x="6866416" y="2169033"/>
                <a:ext cx="1420334" cy="572310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04D88A2-8302-43CA-8E58-0D87DC89A914}"/>
                </a:ext>
              </a:extLst>
            </p:cNvPr>
            <p:cNvSpPr/>
            <p:nvPr/>
          </p:nvSpPr>
          <p:spPr>
            <a:xfrm>
              <a:off x="98928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Ubuntu" panose="020B0504030602030204" pitchFamily="34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995C477-1D8E-4A19-8165-69EF8CE2C2E4}"/>
                </a:ext>
              </a:extLst>
            </p:cNvPr>
            <p:cNvSpPr/>
            <p:nvPr/>
          </p:nvSpPr>
          <p:spPr>
            <a:xfrm>
              <a:off x="0" y="-4738"/>
              <a:ext cx="110358" cy="5148238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>
                <a:latin typeface="Ubuntu" panose="020B0504030602030204" pitchFamily="34" charset="0"/>
              </a:endParaRPr>
            </a:p>
          </p:txBody>
        </p:sp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3B59DDE9-3AD2-44C3-AED1-25135E3014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314"/>
            <a:stretch/>
          </p:blipFill>
          <p:spPr>
            <a:xfrm>
              <a:off x="7354500" y="268288"/>
              <a:ext cx="1789500" cy="806253"/>
            </a:xfrm>
            <a:prstGeom prst="rect">
              <a:avLst/>
            </a:prstGeom>
            <a:effectLst>
              <a:outerShdw blurRad="241300" dist="76200" dir="6600000" sx="108000" sy="108000" algn="ctr" rotWithShape="0">
                <a:schemeClr val="bg1">
                  <a:lumMod val="75000"/>
                  <a:alpha val="18000"/>
                </a:schemeClr>
              </a:outerShdw>
            </a:effectLst>
          </p:spPr>
        </p:pic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569930-2FC4-4B24-8EAA-7A58AA92FFF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14981" y="610910"/>
              <a:ext cx="566561" cy="553998"/>
              <a:chOff x="7140815" y="1998113"/>
              <a:chExt cx="886861" cy="867196"/>
            </a:xfrm>
          </p:grpSpPr>
          <p:sp>
            <p:nvSpPr>
              <p:cNvPr id="43" name="Ellipse 42">
                <a:extLst>
                  <a:ext uri="{FF2B5EF4-FFF2-40B4-BE49-F238E27FC236}">
                    <a16:creationId xmlns:a16="http://schemas.microsoft.com/office/drawing/2014/main" id="{48EF523E-2E7D-43E8-B2BC-0B3AD1E2324C}"/>
                  </a:ext>
                </a:extLst>
              </p:cNvPr>
              <p:cNvSpPr/>
              <p:nvPr/>
            </p:nvSpPr>
            <p:spPr>
              <a:xfrm rot="5629032">
                <a:off x="7446420" y="2185804"/>
                <a:ext cx="571410" cy="578187"/>
              </a:xfrm>
              <a:prstGeom prst="ellipse">
                <a:avLst/>
              </a:prstGeom>
              <a:solidFill>
                <a:srgbClr val="E31D1A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Ubuntu" panose="020B0504030602030204" pitchFamily="34" charset="0"/>
                </a:endParaRPr>
              </a:p>
            </p:txBody>
          </p:sp>
          <p:sp>
            <p:nvSpPr>
              <p:cNvPr id="49" name="Forme libre : forme 441">
                <a:extLst>
                  <a:ext uri="{FF2B5EF4-FFF2-40B4-BE49-F238E27FC236}">
                    <a16:creationId xmlns:a16="http://schemas.microsoft.com/office/drawing/2014/main" id="{C976F292-D46B-4001-ACB4-2DC5E4428B17}"/>
                  </a:ext>
                </a:extLst>
              </p:cNvPr>
              <p:cNvSpPr/>
              <p:nvPr/>
            </p:nvSpPr>
            <p:spPr>
              <a:xfrm rot="5400000">
                <a:off x="7150648" y="1988280"/>
                <a:ext cx="867196" cy="886861"/>
              </a:xfrm>
              <a:custGeom>
                <a:avLst/>
                <a:gdLst>
                  <a:gd name="connsiteX0" fmla="*/ 160020 w 420052"/>
                  <a:gd name="connsiteY0" fmla="*/ 0 h 429577"/>
                  <a:gd name="connsiteX1" fmla="*/ 320040 w 420052"/>
                  <a:gd name="connsiteY1" fmla="*/ 160020 h 429577"/>
                  <a:gd name="connsiteX2" fmla="*/ 273661 w 420052"/>
                  <a:gd name="connsiteY2" fmla="*/ 272679 h 429577"/>
                  <a:gd name="connsiteX3" fmla="*/ 274091 w 420052"/>
                  <a:gd name="connsiteY3" fmla="*/ 272957 h 429577"/>
                  <a:gd name="connsiteX4" fmla="*/ 274091 w 420052"/>
                  <a:gd name="connsiteY4" fmla="*/ 272957 h 429577"/>
                  <a:gd name="connsiteX5" fmla="*/ 274946 w 420052"/>
                  <a:gd name="connsiteY5" fmla="*/ 273694 h 429577"/>
                  <a:gd name="connsiteX6" fmla="*/ 417821 w 420052"/>
                  <a:gd name="connsiteY6" fmla="*/ 416569 h 429577"/>
                  <a:gd name="connsiteX7" fmla="*/ 417821 w 420052"/>
                  <a:gd name="connsiteY7" fmla="*/ 427346 h 429577"/>
                  <a:gd name="connsiteX8" fmla="*/ 407899 w 420052"/>
                  <a:gd name="connsiteY8" fmla="*/ 428083 h 429577"/>
                  <a:gd name="connsiteX9" fmla="*/ 407044 w 420052"/>
                  <a:gd name="connsiteY9" fmla="*/ 427346 h 429577"/>
                  <a:gd name="connsiteX10" fmla="*/ 264169 w 420052"/>
                  <a:gd name="connsiteY10" fmla="*/ 284471 h 429577"/>
                  <a:gd name="connsiteX11" fmla="*/ 262821 w 420052"/>
                  <a:gd name="connsiteY11" fmla="*/ 282650 h 429577"/>
                  <a:gd name="connsiteX12" fmla="*/ 160020 w 420052"/>
                  <a:gd name="connsiteY12" fmla="*/ 320040 h 429577"/>
                  <a:gd name="connsiteX13" fmla="*/ 0 w 420052"/>
                  <a:gd name="connsiteY13" fmla="*/ 160020 h 429577"/>
                  <a:gd name="connsiteX14" fmla="*/ 160020 w 420052"/>
                  <a:gd name="connsiteY14" fmla="*/ 0 h 429577"/>
                  <a:gd name="connsiteX15" fmla="*/ 160020 w 420052"/>
                  <a:gd name="connsiteY15" fmla="*/ 15240 h 429577"/>
                  <a:gd name="connsiteX16" fmla="*/ 15240 w 420052"/>
                  <a:gd name="connsiteY16" fmla="*/ 160020 h 429577"/>
                  <a:gd name="connsiteX17" fmla="*/ 160020 w 420052"/>
                  <a:gd name="connsiteY17" fmla="*/ 304800 h 429577"/>
                  <a:gd name="connsiteX18" fmla="*/ 304800 w 420052"/>
                  <a:gd name="connsiteY18" fmla="*/ 160020 h 429577"/>
                  <a:gd name="connsiteX19" fmla="*/ 160020 w 420052"/>
                  <a:gd name="connsiteY19" fmla="*/ 15240 h 42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0052" h="429577">
                    <a:moveTo>
                      <a:pt x="160020" y="0"/>
                    </a:moveTo>
                    <a:cubicBezTo>
                      <a:pt x="248397" y="0"/>
                      <a:pt x="320040" y="71643"/>
                      <a:pt x="320040" y="160020"/>
                    </a:cubicBezTo>
                    <a:cubicBezTo>
                      <a:pt x="320040" y="203959"/>
                      <a:pt x="302331" y="243761"/>
                      <a:pt x="273661" y="272679"/>
                    </a:cubicBezTo>
                    <a:lnTo>
                      <a:pt x="274091" y="272957"/>
                    </a:lnTo>
                    <a:lnTo>
                      <a:pt x="274091" y="272957"/>
                    </a:lnTo>
                    <a:lnTo>
                      <a:pt x="274946" y="273694"/>
                    </a:lnTo>
                    <a:lnTo>
                      <a:pt x="417821" y="416569"/>
                    </a:lnTo>
                    <a:cubicBezTo>
                      <a:pt x="420796" y="419545"/>
                      <a:pt x="420796" y="424370"/>
                      <a:pt x="417821" y="427346"/>
                    </a:cubicBezTo>
                    <a:cubicBezTo>
                      <a:pt x="415116" y="430051"/>
                      <a:pt x="410882" y="430297"/>
                      <a:pt x="407899" y="428083"/>
                    </a:cubicBezTo>
                    <a:lnTo>
                      <a:pt x="407044" y="427346"/>
                    </a:lnTo>
                    <a:lnTo>
                      <a:pt x="264169" y="284471"/>
                    </a:lnTo>
                    <a:cubicBezTo>
                      <a:pt x="263618" y="283919"/>
                      <a:pt x="263169" y="283304"/>
                      <a:pt x="262821" y="282650"/>
                    </a:cubicBezTo>
                    <a:cubicBezTo>
                      <a:pt x="235018" y="305988"/>
                      <a:pt x="199160" y="320040"/>
                      <a:pt x="160020" y="320040"/>
                    </a:cubicBezTo>
                    <a:cubicBezTo>
                      <a:pt x="71643" y="320040"/>
                      <a:pt x="0" y="248397"/>
                      <a:pt x="0" y="160020"/>
                    </a:cubicBezTo>
                    <a:cubicBezTo>
                      <a:pt x="0" y="71643"/>
                      <a:pt x="71643" y="0"/>
                      <a:pt x="160020" y="0"/>
                    </a:cubicBezTo>
                    <a:close/>
                    <a:moveTo>
                      <a:pt x="160020" y="15240"/>
                    </a:moveTo>
                    <a:cubicBezTo>
                      <a:pt x="80060" y="15240"/>
                      <a:pt x="15240" y="80060"/>
                      <a:pt x="15240" y="160020"/>
                    </a:cubicBezTo>
                    <a:cubicBezTo>
                      <a:pt x="15240" y="239980"/>
                      <a:pt x="80060" y="304800"/>
                      <a:pt x="160020" y="304800"/>
                    </a:cubicBezTo>
                    <a:cubicBezTo>
                      <a:pt x="239980" y="304800"/>
                      <a:pt x="304800" y="239980"/>
                      <a:pt x="304800" y="160020"/>
                    </a:cubicBezTo>
                    <a:cubicBezTo>
                      <a:pt x="304800" y="80060"/>
                      <a:pt x="239980" y="15240"/>
                      <a:pt x="160020" y="15240"/>
                    </a:cubicBezTo>
                    <a:close/>
                  </a:path>
                </a:pathLst>
              </a:custGeom>
              <a:solidFill>
                <a:srgbClr val="E31D1A"/>
              </a:solidFill>
              <a:ln w="9525" cap="flat">
                <a:solidFill>
                  <a:srgbClr val="E31D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050">
                  <a:latin typeface="Ubuntu" panose="020B0504030602030204" pitchFamily="34" charset="0"/>
                </a:endParaRPr>
              </a:p>
            </p:txBody>
          </p:sp>
        </p:grpSp>
        <p:pic>
          <p:nvPicPr>
            <p:cNvPr id="53" name="Picture 2" descr="Huawei Logo PNG transparents - StickPNG">
              <a:extLst>
                <a:ext uri="{FF2B5EF4-FFF2-40B4-BE49-F238E27FC236}">
                  <a16:creationId xmlns:a16="http://schemas.microsoft.com/office/drawing/2014/main" id="{6E57F23D-1650-482C-9CA0-BF0560CE79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7178" y="803681"/>
              <a:ext cx="175975" cy="176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9BD235B2-09A1-4092-ABF5-F331E1B71163}"/>
                </a:ext>
              </a:extLst>
            </p:cNvPr>
            <p:cNvSpPr/>
            <p:nvPr/>
          </p:nvSpPr>
          <p:spPr>
            <a:xfrm>
              <a:off x="8061206" y="313364"/>
              <a:ext cx="1091017" cy="707886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000" b="1" dirty="0">
                  <a:solidFill>
                    <a:srgbClr val="FF0000"/>
                  </a:solidFill>
                  <a:latin typeface="Ubuntu" panose="020B0504030602030204" pitchFamily="34" charset="0"/>
                </a:rPr>
                <a:t>30/11/22</a:t>
              </a:r>
              <a:endParaRPr lang="fr-FR" dirty="0">
                <a:latin typeface="Ubuntu" panose="020B0504030602030204" pitchFamily="34" charset="0"/>
              </a:endParaRPr>
            </a:p>
            <a:p>
              <a:endParaRPr lang="fr-FR" sz="500" b="1" dirty="0">
                <a:solidFill>
                  <a:srgbClr val="FF0000"/>
                </a:solidFill>
                <a:latin typeface="Ubuntu" panose="020B0504030602030204" pitchFamily="34" charset="0"/>
              </a:endParaRPr>
            </a:p>
            <a:p>
              <a:r>
                <a:rPr lang="fr-FR" sz="1000" b="1" dirty="0">
                  <a:solidFill>
                    <a:srgbClr val="FF0000"/>
                  </a:solidFill>
                  <a:latin typeface="Ubuntu" panose="020B0504030602030204" pitchFamily="34" charset="0"/>
                </a:rPr>
                <a:t>30/11/22</a:t>
              </a:r>
              <a:endParaRPr lang="fr-FR" sz="1000" dirty="0">
                <a:latin typeface="Ubuntu" panose="020B0504030602030204" pitchFamily="34" charset="0"/>
              </a:endParaRPr>
            </a:p>
            <a:p>
              <a:endParaRPr lang="fr-FR" sz="500" b="1" dirty="0">
                <a:solidFill>
                  <a:srgbClr val="FF0000"/>
                </a:solidFill>
                <a:latin typeface="Ubuntu" panose="020B0504030602030204" pitchFamily="34" charset="0"/>
              </a:endParaRPr>
            </a:p>
            <a:p>
              <a:r>
                <a:rPr lang="fr-FR" sz="1000" b="1" dirty="0">
                  <a:solidFill>
                    <a:srgbClr val="FF0000"/>
                  </a:solidFill>
                  <a:latin typeface="Ubuntu" panose="020B0504030602030204" pitchFamily="34" charset="0"/>
                </a:rPr>
                <a:t>30/11/22</a:t>
              </a:r>
              <a:endParaRPr lang="fr-FR" sz="1000" dirty="0">
                <a:latin typeface="Ubuntu" panose="020B0504030602030204" pitchFamily="34" charset="0"/>
              </a:endParaRPr>
            </a:p>
          </p:txBody>
        </p:sp>
        <p:pic>
          <p:nvPicPr>
            <p:cNvPr id="55" name="Picture 6">
              <a:extLst>
                <a:ext uri="{FF2B5EF4-FFF2-40B4-BE49-F238E27FC236}">
                  <a16:creationId xmlns:a16="http://schemas.microsoft.com/office/drawing/2014/main" id="{3D24524D-48A7-478A-A5D0-4DD25D5798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0615" y="362917"/>
              <a:ext cx="161013" cy="191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8">
              <a:extLst>
                <a:ext uri="{FF2B5EF4-FFF2-40B4-BE49-F238E27FC236}">
                  <a16:creationId xmlns:a16="http://schemas.microsoft.com/office/drawing/2014/main" id="{FA9A31A9-EDA8-471E-8E86-6DCDA7FFB9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680" y="569767"/>
              <a:ext cx="179229" cy="213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Espace réservé du numéro de diapositive 1">
              <a:extLst>
                <a:ext uri="{FF2B5EF4-FFF2-40B4-BE49-F238E27FC236}">
                  <a16:creationId xmlns:a16="http://schemas.microsoft.com/office/drawing/2014/main" id="{2F52A5FF-AA72-42E3-A8F6-2A30F867D799}"/>
                </a:ext>
              </a:extLst>
            </p:cNvPr>
            <p:cNvSpPr txBox="1">
              <a:spLocks/>
            </p:cNvSpPr>
            <p:nvPr/>
          </p:nvSpPr>
          <p:spPr>
            <a:xfrm>
              <a:off x="6956246" y="4829982"/>
              <a:ext cx="2057400" cy="273844"/>
            </a:xfrm>
            <a:prstGeom prst="rect">
              <a:avLst/>
            </a:prstGeom>
          </p:spPr>
          <p:txBody>
            <a:bodyPr vert="horz" lIns="68580" tIns="34290" rIns="68580" bIns="34290" rtlCol="0" anchor="ctr"/>
            <a:lstStyle>
              <a:defPPr>
                <a:defRPr lang="fr-FR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6FD38B02-D02D-4737-A540-0D1AB839C122}" type="slidenum">
                <a:rPr lang="fr-FR" sz="900">
                  <a:solidFill>
                    <a:schemeClr val="tx1"/>
                  </a:solidFill>
                </a:rPr>
                <a:pPr/>
                <a:t>9</a:t>
              </a:fld>
              <a:endParaRPr lang="fr-FR" sz="9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39" name="Image 38">
            <a:extLst>
              <a:ext uri="{FF2B5EF4-FFF2-40B4-BE49-F238E27FC236}">
                <a16:creationId xmlns:a16="http://schemas.microsoft.com/office/drawing/2014/main" id="{01E0DE6B-FB57-4C1B-AD77-D157CA37C3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  <a14:imgEffect>
                      <a14:saturation sat="27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59813" flipH="1" flipV="1">
            <a:off x="5551238" y="4363192"/>
            <a:ext cx="848068" cy="848068"/>
          </a:xfrm>
          <a:prstGeom prst="rect">
            <a:avLst/>
          </a:prstGeom>
        </p:spPr>
      </p:pic>
      <p:sp>
        <p:nvSpPr>
          <p:cNvPr id="57" name="ZoneTexte 56">
            <a:extLst>
              <a:ext uri="{FF2B5EF4-FFF2-40B4-BE49-F238E27FC236}">
                <a16:creationId xmlns:a16="http://schemas.microsoft.com/office/drawing/2014/main" id="{A9586253-7757-4463-9E49-65AE8DD8B4A5}"/>
              </a:ext>
            </a:extLst>
          </p:cNvPr>
          <p:cNvSpPr txBox="1"/>
          <p:nvPr/>
        </p:nvSpPr>
        <p:spPr>
          <a:xfrm>
            <a:off x="6326889" y="4595845"/>
            <a:ext cx="2573920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fr-FR" sz="750" dirty="0">
                <a:solidFill>
                  <a:srgbClr val="81818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Refonte </a:t>
            </a:r>
            <a:r>
              <a:rPr lang="fr-FR" sz="750" b="1" dirty="0">
                <a:solidFill>
                  <a:srgbClr val="81818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graphique et ergonomique </a:t>
            </a:r>
            <a:r>
              <a:rPr lang="fr-FR" sz="750" dirty="0">
                <a:solidFill>
                  <a:srgbClr val="81818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des menus « </a:t>
            </a:r>
            <a:r>
              <a:rPr lang="fr-FR" sz="750" b="1" dirty="0">
                <a:solidFill>
                  <a:srgbClr val="81818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Données personnelles </a:t>
            </a:r>
            <a:r>
              <a:rPr lang="fr-FR" sz="750" dirty="0">
                <a:solidFill>
                  <a:srgbClr val="81818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» et « </a:t>
            </a:r>
            <a:r>
              <a:rPr lang="fr-FR" sz="750" b="1" dirty="0">
                <a:solidFill>
                  <a:srgbClr val="81818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Recevoir mes offres </a:t>
            </a:r>
            <a:r>
              <a:rPr lang="fr-FR" sz="750" dirty="0">
                <a:solidFill>
                  <a:srgbClr val="81818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» (généralisation le 07/12) </a:t>
            </a:r>
            <a:r>
              <a:rPr lang="fr-FR" sz="750" dirty="0">
                <a:solidFill>
                  <a:srgbClr val="818181"/>
                </a:solidFill>
                <a:latin typeface="Ubuntu" panose="020B0504030602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Se référer à la </a:t>
            </a:r>
            <a:r>
              <a:rPr lang="fr-FR" sz="750" dirty="0">
                <a:solidFill>
                  <a:srgbClr val="818181"/>
                </a:solidFill>
                <a:latin typeface="Ubuntu" panose="020B0504030602030204" pitchFamily="34" charset="0"/>
                <a:cs typeface="Arial" panose="020B0604020202020204" pitchFamily="34" charset="0"/>
                <a:sym typeface="Wingdings" panose="05000000000000000000" pitchFamily="2" charset="2"/>
                <a:hlinkClick r:id="rId1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 16 </a:t>
            </a:r>
            <a:endParaRPr lang="fr-FR" sz="750" dirty="0">
              <a:solidFill>
                <a:srgbClr val="818181"/>
              </a:solidFill>
              <a:latin typeface="Ubuntu" panose="020B05040306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927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Étoile : 5 branches 76">
            <a:extLst>
              <a:ext uri="{FF2B5EF4-FFF2-40B4-BE49-F238E27FC236}">
                <a16:creationId xmlns:a16="http://schemas.microsoft.com/office/drawing/2014/main" id="{C3E1F021-A9FA-4CF2-96CE-C19CDFCB9C1E}"/>
              </a:ext>
            </a:extLst>
          </p:cNvPr>
          <p:cNvSpPr/>
          <p:nvPr/>
        </p:nvSpPr>
        <p:spPr>
          <a:xfrm>
            <a:off x="4129306" y="289493"/>
            <a:ext cx="190155" cy="190155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b="1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4F654D34-57D0-4E9C-AD20-696C3F3B8112}"/>
              </a:ext>
            </a:extLst>
          </p:cNvPr>
          <p:cNvSpPr txBox="1"/>
          <p:nvPr/>
        </p:nvSpPr>
        <p:spPr>
          <a:xfrm>
            <a:off x="281783" y="4917360"/>
            <a:ext cx="39356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b="1" i="1" dirty="0">
                <a:solidFill>
                  <a:srgbClr val="81818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Les écrans du parcours ne sont pas tous affichés, seuls les plus représentatifs. </a:t>
            </a:r>
          </a:p>
        </p:txBody>
      </p:sp>
      <p:pic>
        <p:nvPicPr>
          <p:cNvPr id="38" name="Graphique 37" descr="Avertissement">
            <a:extLst>
              <a:ext uri="{FF2B5EF4-FFF2-40B4-BE49-F238E27FC236}">
                <a16:creationId xmlns:a16="http://schemas.microsoft.com/office/drawing/2014/main" id="{C1B2B12D-09D9-4632-8EDD-7F0D26628C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8642" y="4965962"/>
            <a:ext cx="134380" cy="134380"/>
          </a:xfrm>
          <a:prstGeom prst="rect">
            <a:avLst/>
          </a:prstGeom>
        </p:spPr>
      </p:pic>
      <p:pic>
        <p:nvPicPr>
          <p:cNvPr id="6" name="Graphique 5" descr="Présentation avec multimédia avec un remplissage uni">
            <a:extLst>
              <a:ext uri="{FF2B5EF4-FFF2-40B4-BE49-F238E27FC236}">
                <a16:creationId xmlns:a16="http://schemas.microsoft.com/office/drawing/2014/main" id="{C9651E69-DF84-476B-9F16-B0DD027A2B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61206" y="1373778"/>
            <a:ext cx="344195" cy="344195"/>
          </a:xfrm>
          <a:prstGeom prst="rect">
            <a:avLst/>
          </a:prstGeom>
        </p:spPr>
      </p:pic>
      <p:sp>
        <p:nvSpPr>
          <p:cNvPr id="56" name="ZoneTexte 55">
            <a:extLst>
              <a:ext uri="{FF2B5EF4-FFF2-40B4-BE49-F238E27FC236}">
                <a16:creationId xmlns:a16="http://schemas.microsoft.com/office/drawing/2014/main" id="{EB4B87CC-8B9D-4B16-87F5-74A44574A99F}"/>
              </a:ext>
            </a:extLst>
          </p:cNvPr>
          <p:cNvSpPr txBox="1"/>
          <p:nvPr/>
        </p:nvSpPr>
        <p:spPr>
          <a:xfrm>
            <a:off x="321834" y="915644"/>
            <a:ext cx="6626702" cy="712689"/>
          </a:xfrm>
          <a:prstGeom prst="rect">
            <a:avLst/>
          </a:prstGeom>
          <a:solidFill>
            <a:srgbClr val="F3F2F2">
              <a:alpha val="40000"/>
            </a:srgbClr>
          </a:solidFill>
          <a:ln w="19050">
            <a:noFill/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353307"/>
                      <a:gd name="connsiteY0" fmla="*/ 0 h 224138"/>
                      <a:gd name="connsiteX1" fmla="*/ 437569 w 1353307"/>
                      <a:gd name="connsiteY1" fmla="*/ 0 h 224138"/>
                      <a:gd name="connsiteX2" fmla="*/ 848072 w 1353307"/>
                      <a:gd name="connsiteY2" fmla="*/ 0 h 224138"/>
                      <a:gd name="connsiteX3" fmla="*/ 1353307 w 1353307"/>
                      <a:gd name="connsiteY3" fmla="*/ 0 h 224138"/>
                      <a:gd name="connsiteX4" fmla="*/ 1353307 w 1353307"/>
                      <a:gd name="connsiteY4" fmla="*/ 224138 h 224138"/>
                      <a:gd name="connsiteX5" fmla="*/ 929271 w 1353307"/>
                      <a:gd name="connsiteY5" fmla="*/ 224138 h 224138"/>
                      <a:gd name="connsiteX6" fmla="*/ 451102 w 1353307"/>
                      <a:gd name="connsiteY6" fmla="*/ 224138 h 224138"/>
                      <a:gd name="connsiteX7" fmla="*/ 0 w 1353307"/>
                      <a:gd name="connsiteY7" fmla="*/ 224138 h 224138"/>
                      <a:gd name="connsiteX8" fmla="*/ 0 w 1353307"/>
                      <a:gd name="connsiteY8" fmla="*/ 0 h 224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53307" h="224138" extrusionOk="0">
                        <a:moveTo>
                          <a:pt x="0" y="0"/>
                        </a:moveTo>
                        <a:cubicBezTo>
                          <a:pt x="98650" y="-26519"/>
                          <a:pt x="247279" y="30474"/>
                          <a:pt x="437569" y="0"/>
                        </a:cubicBezTo>
                        <a:cubicBezTo>
                          <a:pt x="627859" y="-30474"/>
                          <a:pt x="665331" y="48632"/>
                          <a:pt x="848072" y="0"/>
                        </a:cubicBezTo>
                        <a:cubicBezTo>
                          <a:pt x="1030813" y="-48632"/>
                          <a:pt x="1247083" y="23734"/>
                          <a:pt x="1353307" y="0"/>
                        </a:cubicBezTo>
                        <a:cubicBezTo>
                          <a:pt x="1368325" y="102589"/>
                          <a:pt x="1345756" y="121725"/>
                          <a:pt x="1353307" y="224138"/>
                        </a:cubicBezTo>
                        <a:cubicBezTo>
                          <a:pt x="1213749" y="274099"/>
                          <a:pt x="1111251" y="199953"/>
                          <a:pt x="929271" y="224138"/>
                        </a:cubicBezTo>
                        <a:cubicBezTo>
                          <a:pt x="747291" y="248323"/>
                          <a:pt x="668856" y="223513"/>
                          <a:pt x="451102" y="224138"/>
                        </a:cubicBezTo>
                        <a:cubicBezTo>
                          <a:pt x="233348" y="224763"/>
                          <a:pt x="163510" y="199415"/>
                          <a:pt x="0" y="224138"/>
                        </a:cubicBezTo>
                        <a:cubicBezTo>
                          <a:pt x="-14448" y="177043"/>
                          <a:pt x="15055" y="1059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171450" indent="-171450" defTabSz="914400" eaLnBrk="1" fontAlgn="auto" latinLnBrk="0" hangingPunct="1">
              <a:lnSpc>
                <a:spcPct val="150000"/>
              </a:lnSpc>
              <a:buClr>
                <a:srgbClr val="E31D1A"/>
              </a:buClr>
              <a:buSzTx/>
              <a:buFont typeface="Wingdings" panose="05000000000000000000" pitchFamily="2" charset="2"/>
              <a:buChar char="Ø"/>
              <a:tabLst/>
              <a:defRPr kumimoji="0" sz="850" kern="0" spc="0" normalizeH="0" baseline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Ubuntu" panose="020B050403060203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Avec </a:t>
            </a:r>
            <a:r>
              <a:rPr lang="fr-FR" b="1" dirty="0"/>
              <a:t>Domilis*</a:t>
            </a:r>
            <a:r>
              <a:rPr lang="fr-FR" dirty="0"/>
              <a:t>, votre client peut </a:t>
            </a:r>
            <a:r>
              <a:rPr lang="fr-FR" b="1" dirty="0"/>
              <a:t>transférer les comptes bancaires </a:t>
            </a:r>
            <a:r>
              <a:rPr lang="fr-FR" dirty="0"/>
              <a:t>qu’il </a:t>
            </a:r>
            <a:r>
              <a:rPr lang="fr-FR" b="1" dirty="0"/>
              <a:t>détient dans un autre établissement à la Caisse d’Epargne</a:t>
            </a:r>
            <a:r>
              <a:rPr lang="fr-FR" dirty="0"/>
              <a:t>, en signant un </a:t>
            </a:r>
            <a:r>
              <a:rPr lang="fr-FR" b="1" dirty="0"/>
              <a:t>mandat de mobilité bancaire via son appli.</a:t>
            </a:r>
          </a:p>
          <a:p>
            <a:r>
              <a:rPr lang="fr-FR" dirty="0"/>
              <a:t>Cette fonctionnalité est </a:t>
            </a:r>
            <a:r>
              <a:rPr lang="fr-FR" b="1" dirty="0"/>
              <a:t>à la main de chaque établissement.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3C3A534D-06F6-44F0-930F-6E020B9BB071}"/>
              </a:ext>
            </a:extLst>
          </p:cNvPr>
          <p:cNvSpPr txBox="1"/>
          <p:nvPr/>
        </p:nvSpPr>
        <p:spPr>
          <a:xfrm>
            <a:off x="110358" y="4772798"/>
            <a:ext cx="555632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b="1" i="1" dirty="0">
                <a:solidFill>
                  <a:srgbClr val="E31D1A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*Domilis </a:t>
            </a:r>
            <a:r>
              <a:rPr lang="fr-FR" sz="800" i="1" dirty="0">
                <a:solidFill>
                  <a:srgbClr val="E31D1A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: </a:t>
            </a:r>
            <a:r>
              <a:rPr lang="fr-FR" sz="800" i="1" dirty="0">
                <a:solidFill>
                  <a:srgbClr val="81818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ne concerne que les comptes de dépôt d’un particulier. Les comptes et plans d’épargne ne sont pas concernés.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21864CA-5B3E-4D6F-B438-0205CAF660F0}"/>
              </a:ext>
            </a:extLst>
          </p:cNvPr>
          <p:cNvSpPr/>
          <p:nvPr/>
        </p:nvSpPr>
        <p:spPr>
          <a:xfrm>
            <a:off x="98928" y="318470"/>
            <a:ext cx="462818" cy="12900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Ubuntu" panose="020B050403060203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C96E9C6-1120-4D0A-B5AF-0012043D80E3}"/>
              </a:ext>
            </a:extLst>
          </p:cNvPr>
          <p:cNvSpPr/>
          <p:nvPr/>
        </p:nvSpPr>
        <p:spPr>
          <a:xfrm>
            <a:off x="0" y="-4738"/>
            <a:ext cx="110358" cy="5148238"/>
          </a:xfrm>
          <a:prstGeom prst="rect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latin typeface="Ubuntu" panose="020B050403060203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1C9EE7A-330B-4DD1-97B2-C3E6D9E19424}"/>
              </a:ext>
            </a:extLst>
          </p:cNvPr>
          <p:cNvSpPr/>
          <p:nvPr/>
        </p:nvSpPr>
        <p:spPr>
          <a:xfrm>
            <a:off x="573177" y="209584"/>
            <a:ext cx="9083940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fr-FR" sz="1600" b="1" dirty="0">
                <a:solidFill>
                  <a:srgbClr val="E31D1A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Souscription : mobilité bancaire</a:t>
            </a:r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04157621-5470-49EC-B4D7-99E7DD77A90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4314"/>
          <a:stretch/>
        </p:blipFill>
        <p:spPr>
          <a:xfrm>
            <a:off x="7354500" y="268288"/>
            <a:ext cx="1789500" cy="806253"/>
          </a:xfrm>
          <a:prstGeom prst="rect">
            <a:avLst/>
          </a:prstGeom>
          <a:effectLst>
            <a:outerShdw blurRad="241300" dist="76200" dir="6600000" sx="108000" sy="108000" algn="ctr" rotWithShape="0">
              <a:schemeClr val="bg1">
                <a:lumMod val="75000"/>
                <a:alpha val="18000"/>
              </a:schemeClr>
            </a:outerShdw>
          </a:effectLst>
        </p:spPr>
      </p:pic>
      <p:grpSp>
        <p:nvGrpSpPr>
          <p:cNvPr id="46" name="Groupe 45">
            <a:extLst>
              <a:ext uri="{FF2B5EF4-FFF2-40B4-BE49-F238E27FC236}">
                <a16:creationId xmlns:a16="http://schemas.microsoft.com/office/drawing/2014/main" id="{CAC52BB6-2A7D-4EFF-B97F-8186225D2B40}"/>
              </a:ext>
            </a:extLst>
          </p:cNvPr>
          <p:cNvGrpSpPr>
            <a:grpSpLocks noChangeAspect="1"/>
          </p:cNvGrpSpPr>
          <p:nvPr/>
        </p:nvGrpSpPr>
        <p:grpSpPr>
          <a:xfrm>
            <a:off x="7014981" y="610910"/>
            <a:ext cx="566561" cy="553998"/>
            <a:chOff x="7140815" y="1998113"/>
            <a:chExt cx="886861" cy="867196"/>
          </a:xfrm>
        </p:grpSpPr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951A3CD5-2451-46B9-BBB5-337C5FC0A9EE}"/>
                </a:ext>
              </a:extLst>
            </p:cNvPr>
            <p:cNvSpPr/>
            <p:nvPr/>
          </p:nvSpPr>
          <p:spPr>
            <a:xfrm rot="5629032">
              <a:off x="7446420" y="2185804"/>
              <a:ext cx="571410" cy="578187"/>
            </a:xfrm>
            <a:prstGeom prst="ellipse">
              <a:avLst/>
            </a:prstGeom>
            <a:solidFill>
              <a:srgbClr val="E31D1A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Ubuntu" panose="020B0504030602030204" pitchFamily="34" charset="0"/>
              </a:endParaRPr>
            </a:p>
          </p:txBody>
        </p:sp>
        <p:sp>
          <p:nvSpPr>
            <p:cNvPr id="48" name="Forme libre : forme 441">
              <a:extLst>
                <a:ext uri="{FF2B5EF4-FFF2-40B4-BE49-F238E27FC236}">
                  <a16:creationId xmlns:a16="http://schemas.microsoft.com/office/drawing/2014/main" id="{A209C4FE-F0D0-40C7-BBA8-C85FC7CDE394}"/>
                </a:ext>
              </a:extLst>
            </p:cNvPr>
            <p:cNvSpPr/>
            <p:nvPr/>
          </p:nvSpPr>
          <p:spPr>
            <a:xfrm rot="5400000">
              <a:off x="7150648" y="1988280"/>
              <a:ext cx="867196" cy="886861"/>
            </a:xfrm>
            <a:custGeom>
              <a:avLst/>
              <a:gdLst>
                <a:gd name="connsiteX0" fmla="*/ 160020 w 420052"/>
                <a:gd name="connsiteY0" fmla="*/ 0 h 429577"/>
                <a:gd name="connsiteX1" fmla="*/ 320040 w 420052"/>
                <a:gd name="connsiteY1" fmla="*/ 160020 h 429577"/>
                <a:gd name="connsiteX2" fmla="*/ 273661 w 420052"/>
                <a:gd name="connsiteY2" fmla="*/ 272679 h 429577"/>
                <a:gd name="connsiteX3" fmla="*/ 274091 w 420052"/>
                <a:gd name="connsiteY3" fmla="*/ 272957 h 429577"/>
                <a:gd name="connsiteX4" fmla="*/ 274091 w 420052"/>
                <a:gd name="connsiteY4" fmla="*/ 272957 h 429577"/>
                <a:gd name="connsiteX5" fmla="*/ 274946 w 420052"/>
                <a:gd name="connsiteY5" fmla="*/ 273694 h 429577"/>
                <a:gd name="connsiteX6" fmla="*/ 417821 w 420052"/>
                <a:gd name="connsiteY6" fmla="*/ 416569 h 429577"/>
                <a:gd name="connsiteX7" fmla="*/ 417821 w 420052"/>
                <a:gd name="connsiteY7" fmla="*/ 427346 h 429577"/>
                <a:gd name="connsiteX8" fmla="*/ 407899 w 420052"/>
                <a:gd name="connsiteY8" fmla="*/ 428083 h 429577"/>
                <a:gd name="connsiteX9" fmla="*/ 407044 w 420052"/>
                <a:gd name="connsiteY9" fmla="*/ 427346 h 429577"/>
                <a:gd name="connsiteX10" fmla="*/ 264169 w 420052"/>
                <a:gd name="connsiteY10" fmla="*/ 284471 h 429577"/>
                <a:gd name="connsiteX11" fmla="*/ 262821 w 420052"/>
                <a:gd name="connsiteY11" fmla="*/ 282650 h 429577"/>
                <a:gd name="connsiteX12" fmla="*/ 160020 w 420052"/>
                <a:gd name="connsiteY12" fmla="*/ 320040 h 429577"/>
                <a:gd name="connsiteX13" fmla="*/ 0 w 420052"/>
                <a:gd name="connsiteY13" fmla="*/ 160020 h 429577"/>
                <a:gd name="connsiteX14" fmla="*/ 160020 w 420052"/>
                <a:gd name="connsiteY14" fmla="*/ 0 h 429577"/>
                <a:gd name="connsiteX15" fmla="*/ 160020 w 420052"/>
                <a:gd name="connsiteY15" fmla="*/ 15240 h 429577"/>
                <a:gd name="connsiteX16" fmla="*/ 15240 w 420052"/>
                <a:gd name="connsiteY16" fmla="*/ 160020 h 429577"/>
                <a:gd name="connsiteX17" fmla="*/ 160020 w 420052"/>
                <a:gd name="connsiteY17" fmla="*/ 304800 h 429577"/>
                <a:gd name="connsiteX18" fmla="*/ 304800 w 420052"/>
                <a:gd name="connsiteY18" fmla="*/ 160020 h 429577"/>
                <a:gd name="connsiteX19" fmla="*/ 160020 w 420052"/>
                <a:gd name="connsiteY19" fmla="*/ 15240 h 429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0052" h="429577">
                  <a:moveTo>
                    <a:pt x="160020" y="0"/>
                  </a:moveTo>
                  <a:cubicBezTo>
                    <a:pt x="248397" y="0"/>
                    <a:pt x="320040" y="71643"/>
                    <a:pt x="320040" y="160020"/>
                  </a:cubicBezTo>
                  <a:cubicBezTo>
                    <a:pt x="320040" y="203959"/>
                    <a:pt x="302331" y="243761"/>
                    <a:pt x="273661" y="272679"/>
                  </a:cubicBezTo>
                  <a:lnTo>
                    <a:pt x="274091" y="272957"/>
                  </a:lnTo>
                  <a:lnTo>
                    <a:pt x="274091" y="272957"/>
                  </a:lnTo>
                  <a:lnTo>
                    <a:pt x="274946" y="273694"/>
                  </a:lnTo>
                  <a:lnTo>
                    <a:pt x="417821" y="416569"/>
                  </a:lnTo>
                  <a:cubicBezTo>
                    <a:pt x="420796" y="419545"/>
                    <a:pt x="420796" y="424370"/>
                    <a:pt x="417821" y="427346"/>
                  </a:cubicBezTo>
                  <a:cubicBezTo>
                    <a:pt x="415116" y="430051"/>
                    <a:pt x="410882" y="430297"/>
                    <a:pt x="407899" y="428083"/>
                  </a:cubicBezTo>
                  <a:lnTo>
                    <a:pt x="407044" y="427346"/>
                  </a:lnTo>
                  <a:lnTo>
                    <a:pt x="264169" y="284471"/>
                  </a:lnTo>
                  <a:cubicBezTo>
                    <a:pt x="263618" y="283919"/>
                    <a:pt x="263169" y="283304"/>
                    <a:pt x="262821" y="282650"/>
                  </a:cubicBezTo>
                  <a:cubicBezTo>
                    <a:pt x="235018" y="305988"/>
                    <a:pt x="199160" y="320040"/>
                    <a:pt x="160020" y="320040"/>
                  </a:cubicBezTo>
                  <a:cubicBezTo>
                    <a:pt x="71643" y="320040"/>
                    <a:pt x="0" y="248397"/>
                    <a:pt x="0" y="160020"/>
                  </a:cubicBezTo>
                  <a:cubicBezTo>
                    <a:pt x="0" y="71643"/>
                    <a:pt x="71643" y="0"/>
                    <a:pt x="160020" y="0"/>
                  </a:cubicBezTo>
                  <a:close/>
                  <a:moveTo>
                    <a:pt x="160020" y="15240"/>
                  </a:moveTo>
                  <a:cubicBezTo>
                    <a:pt x="80060" y="15240"/>
                    <a:pt x="15240" y="80060"/>
                    <a:pt x="15240" y="160020"/>
                  </a:cubicBezTo>
                  <a:cubicBezTo>
                    <a:pt x="15240" y="239980"/>
                    <a:pt x="80060" y="304800"/>
                    <a:pt x="160020" y="304800"/>
                  </a:cubicBezTo>
                  <a:cubicBezTo>
                    <a:pt x="239980" y="304800"/>
                    <a:pt x="304800" y="239980"/>
                    <a:pt x="304800" y="160020"/>
                  </a:cubicBezTo>
                  <a:cubicBezTo>
                    <a:pt x="304800" y="80060"/>
                    <a:pt x="239980" y="15240"/>
                    <a:pt x="160020" y="15240"/>
                  </a:cubicBezTo>
                  <a:close/>
                </a:path>
              </a:pathLst>
            </a:custGeom>
            <a:solidFill>
              <a:srgbClr val="E31D1A"/>
            </a:solidFill>
            <a:ln w="9525" cap="flat">
              <a:solidFill>
                <a:srgbClr val="E31D1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050">
                <a:latin typeface="Ubuntu" panose="020B0504030602030204" pitchFamily="34" charset="0"/>
              </a:endParaRPr>
            </a:p>
          </p:txBody>
        </p:sp>
      </p:grpSp>
      <p:pic>
        <p:nvPicPr>
          <p:cNvPr id="49" name="Picture 2" descr="Huawei Logo PNG transparents - StickPNG">
            <a:extLst>
              <a:ext uri="{FF2B5EF4-FFF2-40B4-BE49-F238E27FC236}">
                <a16:creationId xmlns:a16="http://schemas.microsoft.com/office/drawing/2014/main" id="{F8E2C821-4278-4208-B238-2C42E5EF80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178" y="803681"/>
            <a:ext cx="175975" cy="176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A438625F-3D4C-4C08-8AE6-8ACBD403BE75}"/>
              </a:ext>
            </a:extLst>
          </p:cNvPr>
          <p:cNvSpPr/>
          <p:nvPr/>
        </p:nvSpPr>
        <p:spPr>
          <a:xfrm>
            <a:off x="8061206" y="313364"/>
            <a:ext cx="1091017" cy="70788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000" b="1" dirty="0">
                <a:solidFill>
                  <a:srgbClr val="FF0000"/>
                </a:solidFill>
                <a:latin typeface="Ubuntu" panose="020B0504030602030204" pitchFamily="34" charset="0"/>
              </a:rPr>
              <a:t>07/12/22</a:t>
            </a:r>
            <a:endParaRPr lang="fr-FR" dirty="0">
              <a:latin typeface="Ubuntu" panose="020B0504030602030204" pitchFamily="34" charset="0"/>
            </a:endParaRPr>
          </a:p>
          <a:p>
            <a:endParaRPr lang="fr-FR" sz="500" b="1" dirty="0">
              <a:solidFill>
                <a:srgbClr val="FF0000"/>
              </a:solidFill>
              <a:latin typeface="Ubuntu" panose="020B0504030602030204" pitchFamily="34" charset="0"/>
            </a:endParaRPr>
          </a:p>
          <a:p>
            <a:r>
              <a:rPr lang="fr-FR" sz="1000" b="1" dirty="0">
                <a:solidFill>
                  <a:srgbClr val="FF0000"/>
                </a:solidFill>
                <a:latin typeface="Ubuntu" panose="020B0504030602030204" pitchFamily="34" charset="0"/>
              </a:rPr>
              <a:t>07/12/22</a:t>
            </a:r>
            <a:endParaRPr lang="fr-FR" sz="1000" dirty="0">
              <a:latin typeface="Ubuntu" panose="020B0504030602030204" pitchFamily="34" charset="0"/>
            </a:endParaRPr>
          </a:p>
          <a:p>
            <a:endParaRPr lang="fr-FR" sz="500" b="1" dirty="0">
              <a:solidFill>
                <a:srgbClr val="FF0000"/>
              </a:solidFill>
              <a:latin typeface="Ubuntu" panose="020B0504030602030204" pitchFamily="34" charset="0"/>
            </a:endParaRPr>
          </a:p>
          <a:p>
            <a:r>
              <a:rPr lang="fr-FR" sz="1000" b="1" dirty="0">
                <a:solidFill>
                  <a:srgbClr val="FF0000"/>
                </a:solidFill>
                <a:latin typeface="Ubuntu" panose="020B0504030602030204" pitchFamily="34" charset="0"/>
              </a:rPr>
              <a:t>07/12/22</a:t>
            </a:r>
            <a:endParaRPr lang="fr-FR" sz="1000" dirty="0">
              <a:latin typeface="Ubuntu" panose="020B0504030602030204" pitchFamily="34" charset="0"/>
            </a:endParaRPr>
          </a:p>
        </p:txBody>
      </p:sp>
      <p:pic>
        <p:nvPicPr>
          <p:cNvPr id="51" name="Picture 6">
            <a:extLst>
              <a:ext uri="{FF2B5EF4-FFF2-40B4-BE49-F238E27FC236}">
                <a16:creationId xmlns:a16="http://schemas.microsoft.com/office/drawing/2014/main" id="{9969EE08-3645-4EF6-9B39-7061AE294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615" y="362917"/>
            <a:ext cx="161013" cy="191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8">
            <a:extLst>
              <a:ext uri="{FF2B5EF4-FFF2-40B4-BE49-F238E27FC236}">
                <a16:creationId xmlns:a16="http://schemas.microsoft.com/office/drawing/2014/main" id="{80BD644C-F9EC-4E70-B29C-1F62193B1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680" y="569767"/>
            <a:ext cx="179229" cy="213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8" name="Groupe 57">
            <a:extLst>
              <a:ext uri="{FF2B5EF4-FFF2-40B4-BE49-F238E27FC236}">
                <a16:creationId xmlns:a16="http://schemas.microsoft.com/office/drawing/2014/main" id="{D8DE615D-C12E-4FF1-9BB7-B9F6982CC7BD}"/>
              </a:ext>
            </a:extLst>
          </p:cNvPr>
          <p:cNvGrpSpPr/>
          <p:nvPr/>
        </p:nvGrpSpPr>
        <p:grpSpPr>
          <a:xfrm>
            <a:off x="7851580" y="1262873"/>
            <a:ext cx="1621389" cy="538792"/>
            <a:chOff x="4860032" y="3575285"/>
            <a:chExt cx="1621389" cy="538792"/>
          </a:xfrm>
          <a:solidFill>
            <a:srgbClr val="E31D1A">
              <a:alpha val="20000"/>
            </a:srgbClr>
          </a:solidFill>
        </p:grpSpPr>
        <p:sp>
          <p:nvSpPr>
            <p:cNvPr id="59" name="Rectangle avec coins arrondis du même côté 64">
              <a:extLst>
                <a:ext uri="{FF2B5EF4-FFF2-40B4-BE49-F238E27FC236}">
                  <a16:creationId xmlns:a16="http://schemas.microsoft.com/office/drawing/2014/main" id="{95A1AD46-E2FA-4C60-8238-E18B9BEA5EFB}"/>
                </a:ext>
              </a:extLst>
            </p:cNvPr>
            <p:cNvSpPr/>
            <p:nvPr/>
          </p:nvSpPr>
          <p:spPr>
            <a:xfrm rot="16200000">
              <a:off x="5237046" y="3198271"/>
              <a:ext cx="538792" cy="129281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698662E3-E3AF-4AAA-8A61-8033F82FFF6D}"/>
                </a:ext>
              </a:extLst>
            </p:cNvPr>
            <p:cNvSpPr/>
            <p:nvPr/>
          </p:nvSpPr>
          <p:spPr>
            <a:xfrm>
              <a:off x="5376149" y="3682031"/>
              <a:ext cx="110527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800" b="1" dirty="0">
                  <a:solidFill>
                    <a:srgbClr val="E31D1A"/>
                  </a:solidFill>
                  <a:latin typeface="Montserrat" pitchFamily="2" charset="77"/>
                  <a:hlinkClick r:id="rId11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TUTO</a:t>
              </a:r>
            </a:p>
            <a:p>
              <a:r>
                <a:rPr lang="fr-FR" sz="800" b="1" dirty="0">
                  <a:solidFill>
                    <a:srgbClr val="E31D1A"/>
                  </a:solidFill>
                  <a:latin typeface="Montserrat" pitchFamily="2" charset="77"/>
                  <a:hlinkClick r:id="rId11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VIDÉO</a:t>
              </a:r>
              <a:endParaRPr lang="fr-FR" sz="800" dirty="0">
                <a:solidFill>
                  <a:srgbClr val="E31D1A"/>
                </a:solidFill>
              </a:endParaRPr>
            </a:p>
          </p:txBody>
        </p:sp>
      </p:grp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F2EBC9C6-B18D-46AC-90CC-3C26753C726E}"/>
              </a:ext>
            </a:extLst>
          </p:cNvPr>
          <p:cNvGrpSpPr/>
          <p:nvPr/>
        </p:nvGrpSpPr>
        <p:grpSpPr>
          <a:xfrm>
            <a:off x="337998" y="2101208"/>
            <a:ext cx="8468004" cy="2496178"/>
            <a:chOff x="337998" y="2101208"/>
            <a:chExt cx="8468004" cy="249617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E91E6DA7-5571-448B-9090-96F9EFEF12FD}"/>
                </a:ext>
              </a:extLst>
            </p:cNvPr>
            <p:cNvGrpSpPr/>
            <p:nvPr/>
          </p:nvGrpSpPr>
          <p:grpSpPr>
            <a:xfrm>
              <a:off x="4450330" y="2405329"/>
              <a:ext cx="1037239" cy="1950364"/>
              <a:chOff x="4450330" y="2405329"/>
              <a:chExt cx="1037239" cy="1950364"/>
            </a:xfrm>
          </p:grpSpPr>
          <p:pic>
            <p:nvPicPr>
              <p:cNvPr id="101" name="Image 100">
                <a:extLst>
                  <a:ext uri="{FF2B5EF4-FFF2-40B4-BE49-F238E27FC236}">
                    <a16:creationId xmlns:a16="http://schemas.microsoft.com/office/drawing/2014/main" id="{4668C213-7906-4286-9928-E4D8F0F66698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50330" y="2405329"/>
                <a:ext cx="1037239" cy="1950364"/>
              </a:xfrm>
              <a:prstGeom prst="roundRect">
                <a:avLst>
                  <a:gd name="adj" fmla="val 7636"/>
                </a:avLst>
              </a:prstGeom>
              <a:solidFill>
                <a:schemeClr val="bg1"/>
              </a:solidFill>
              <a:ln>
                <a:solidFill>
                  <a:srgbClr val="D71035"/>
                </a:solidFill>
              </a:ln>
            </p:spPr>
          </p:pic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EAA23E3-7166-44D2-AA38-951ED6CBA79D}"/>
                  </a:ext>
                </a:extLst>
              </p:cNvPr>
              <p:cNvSpPr/>
              <p:nvPr/>
            </p:nvSpPr>
            <p:spPr>
              <a:xfrm>
                <a:off x="4505345" y="3927475"/>
                <a:ext cx="927207" cy="123253"/>
              </a:xfrm>
              <a:prstGeom prst="rect">
                <a:avLst/>
              </a:prstGeom>
              <a:solidFill>
                <a:srgbClr val="FC0000"/>
              </a:solidFill>
              <a:ln>
                <a:solidFill>
                  <a:srgbClr val="FC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400" dirty="0">
                    <a:latin typeface="Ubuntu" panose="020B0504030602030204" pitchFamily="34" charset="0"/>
                  </a:rPr>
                  <a:t>Continuer</a:t>
                </a:r>
              </a:p>
            </p:txBody>
          </p:sp>
        </p:grpSp>
        <p:pic>
          <p:nvPicPr>
            <p:cNvPr id="11" name="Image 10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079873BE-966B-47C8-8AF9-11174164D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303173" y="2242726"/>
              <a:ext cx="894531" cy="193695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F1AB381-5056-47D2-9EE2-BC1CC5B68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327991" y="2184306"/>
              <a:ext cx="883216" cy="191245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F0240B02-CB9A-4982-9E0F-A6228C2133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40373" y="2101208"/>
              <a:ext cx="883216" cy="191245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6" name="Image 95">
              <a:extLst>
                <a:ext uri="{FF2B5EF4-FFF2-40B4-BE49-F238E27FC236}">
                  <a16:creationId xmlns:a16="http://schemas.microsoft.com/office/drawing/2014/main" id="{3FEA4D49-DC7D-42A5-B396-FC34F36ED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5699" y="2333978"/>
              <a:ext cx="1037765" cy="1950364"/>
            </a:xfrm>
            <a:prstGeom prst="roundRect">
              <a:avLst>
                <a:gd name="adj" fmla="val 7636"/>
              </a:avLst>
            </a:prstGeom>
            <a:solidFill>
              <a:schemeClr val="bg1"/>
            </a:solidFill>
            <a:ln>
              <a:solidFill>
                <a:srgbClr val="D71035"/>
              </a:solidFill>
            </a:ln>
          </p:spPr>
        </p:pic>
        <p:pic>
          <p:nvPicPr>
            <p:cNvPr id="31" name="Picture 2" descr="Tap | Free Icon">
              <a:extLst>
                <a:ext uri="{FF2B5EF4-FFF2-40B4-BE49-F238E27FC236}">
                  <a16:creationId xmlns:a16="http://schemas.microsoft.com/office/drawing/2014/main" id="{5E3647F3-8F54-4917-9E59-B3C585BBE9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922358" y="2987251"/>
              <a:ext cx="298070" cy="298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7797A90F-152C-4CCC-97B9-EFB0E44A66EB}"/>
                </a:ext>
              </a:extLst>
            </p:cNvPr>
            <p:cNvSpPr/>
            <p:nvPr/>
          </p:nvSpPr>
          <p:spPr>
            <a:xfrm>
              <a:off x="1358526" y="2725396"/>
              <a:ext cx="812916" cy="189319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pic>
          <p:nvPicPr>
            <p:cNvPr id="33" name="Picture 2" descr="Tap | Free Icon">
              <a:extLst>
                <a:ext uri="{FF2B5EF4-FFF2-40B4-BE49-F238E27FC236}">
                  <a16:creationId xmlns:a16="http://schemas.microsoft.com/office/drawing/2014/main" id="{0FCB567E-C1FF-4E8C-947D-06676AD326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1901750" y="2823328"/>
              <a:ext cx="298070" cy="298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38466FDC-85AA-447C-B126-91F0A9BD6052}"/>
                </a:ext>
              </a:extLst>
            </p:cNvPr>
            <p:cNvSpPr/>
            <p:nvPr/>
          </p:nvSpPr>
          <p:spPr>
            <a:xfrm>
              <a:off x="2304411" y="3008537"/>
              <a:ext cx="902028" cy="187086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pic>
          <p:nvPicPr>
            <p:cNvPr id="36" name="Picture 2" descr="Tap | Free Icon">
              <a:extLst>
                <a:ext uri="{FF2B5EF4-FFF2-40B4-BE49-F238E27FC236}">
                  <a16:creationId xmlns:a16="http://schemas.microsoft.com/office/drawing/2014/main" id="{805D0224-68E4-46E5-B332-2AA10079AA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3022377" y="3113314"/>
              <a:ext cx="298070" cy="298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8" name="Rectangle : coins arrondis 67">
              <a:extLst>
                <a:ext uri="{FF2B5EF4-FFF2-40B4-BE49-F238E27FC236}">
                  <a16:creationId xmlns:a16="http://schemas.microsoft.com/office/drawing/2014/main" id="{4AB87772-A24C-4688-BEEB-AA76628DDB42}"/>
                </a:ext>
              </a:extLst>
            </p:cNvPr>
            <p:cNvSpPr/>
            <p:nvPr/>
          </p:nvSpPr>
          <p:spPr>
            <a:xfrm>
              <a:off x="337998" y="2975984"/>
              <a:ext cx="888698" cy="127005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29EBBAD-510D-4EA4-8106-8058ACDEFF53}"/>
                </a:ext>
              </a:extLst>
            </p:cNvPr>
            <p:cNvSpPr/>
            <p:nvPr/>
          </p:nvSpPr>
          <p:spPr>
            <a:xfrm>
              <a:off x="1350522" y="2563170"/>
              <a:ext cx="820920" cy="139981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70" name="Groupe 69">
              <a:extLst>
                <a:ext uri="{FF2B5EF4-FFF2-40B4-BE49-F238E27FC236}">
                  <a16:creationId xmlns:a16="http://schemas.microsoft.com/office/drawing/2014/main" id="{02BDEA1C-D612-49ED-AC5A-AC128ED2F68B}"/>
                </a:ext>
              </a:extLst>
            </p:cNvPr>
            <p:cNvGrpSpPr/>
            <p:nvPr/>
          </p:nvGrpSpPr>
          <p:grpSpPr>
            <a:xfrm>
              <a:off x="5582079" y="2470087"/>
              <a:ext cx="1003723" cy="1950364"/>
              <a:chOff x="5582079" y="2470087"/>
              <a:chExt cx="1003723" cy="1950364"/>
            </a:xfrm>
          </p:grpSpPr>
          <p:pic>
            <p:nvPicPr>
              <p:cNvPr id="100" name="Image 99">
                <a:extLst>
                  <a:ext uri="{FF2B5EF4-FFF2-40B4-BE49-F238E27FC236}">
                    <a16:creationId xmlns:a16="http://schemas.microsoft.com/office/drawing/2014/main" id="{AF95F0C1-B4C6-465C-82A2-DB653F06393E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82079" y="2470087"/>
                <a:ext cx="1003723" cy="1950364"/>
              </a:xfrm>
              <a:prstGeom prst="roundRect">
                <a:avLst>
                  <a:gd name="adj" fmla="val 7636"/>
                </a:avLst>
              </a:prstGeom>
              <a:solidFill>
                <a:schemeClr val="bg1"/>
              </a:solidFill>
              <a:ln>
                <a:solidFill>
                  <a:srgbClr val="D71035"/>
                </a:solidFill>
              </a:ln>
            </p:spPr>
          </p:pic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DBFB0DA4-CB60-4BB2-94C7-C4E02AF6A1CF}"/>
                  </a:ext>
                </a:extLst>
              </p:cNvPr>
              <p:cNvSpPr/>
              <p:nvPr/>
            </p:nvSpPr>
            <p:spPr>
              <a:xfrm>
                <a:off x="5623972" y="4035136"/>
                <a:ext cx="927207" cy="123253"/>
              </a:xfrm>
              <a:prstGeom prst="rect">
                <a:avLst/>
              </a:prstGeom>
              <a:solidFill>
                <a:srgbClr val="FC0000"/>
              </a:solidFill>
              <a:ln>
                <a:solidFill>
                  <a:srgbClr val="FC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400" dirty="0">
                    <a:latin typeface="Ubuntu" panose="020B0504030602030204" pitchFamily="34" charset="0"/>
                  </a:rPr>
                  <a:t>Continuer</a:t>
                </a:r>
              </a:p>
            </p:txBody>
          </p:sp>
        </p:grpSp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F65C46D9-66E2-4164-9A48-048FB81E161A}"/>
                </a:ext>
              </a:extLst>
            </p:cNvPr>
            <p:cNvGrpSpPr/>
            <p:nvPr/>
          </p:nvGrpSpPr>
          <p:grpSpPr>
            <a:xfrm>
              <a:off x="6685062" y="2553643"/>
              <a:ext cx="1050608" cy="1950364"/>
              <a:chOff x="6685062" y="2553643"/>
              <a:chExt cx="1050608" cy="1950364"/>
            </a:xfrm>
          </p:grpSpPr>
          <p:pic>
            <p:nvPicPr>
              <p:cNvPr id="104" name="Image 103">
                <a:extLst>
                  <a:ext uri="{FF2B5EF4-FFF2-40B4-BE49-F238E27FC236}">
                    <a16:creationId xmlns:a16="http://schemas.microsoft.com/office/drawing/2014/main" id="{A7F17D63-5C21-435C-9E66-E8CEDE4E63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85062" y="2553643"/>
                <a:ext cx="1050608" cy="1950364"/>
              </a:xfrm>
              <a:prstGeom prst="roundRect">
                <a:avLst>
                  <a:gd name="adj" fmla="val 7636"/>
                </a:avLst>
              </a:prstGeom>
              <a:solidFill>
                <a:schemeClr val="bg1"/>
              </a:solidFill>
              <a:ln>
                <a:solidFill>
                  <a:srgbClr val="D71035"/>
                </a:solidFill>
              </a:ln>
            </p:spPr>
          </p:pic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8AB93F56-2754-4F15-A461-16C317E53EFF}"/>
                  </a:ext>
                </a:extLst>
              </p:cNvPr>
              <p:cNvSpPr/>
              <p:nvPr/>
            </p:nvSpPr>
            <p:spPr>
              <a:xfrm>
                <a:off x="6737235" y="4013667"/>
                <a:ext cx="945693" cy="139388"/>
              </a:xfrm>
              <a:prstGeom prst="rect">
                <a:avLst/>
              </a:prstGeom>
              <a:solidFill>
                <a:srgbClr val="FC0000"/>
              </a:solidFill>
              <a:ln>
                <a:solidFill>
                  <a:srgbClr val="FC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400" dirty="0">
                    <a:latin typeface="Ubuntu" panose="020B0504030602030204" pitchFamily="34" charset="0"/>
                  </a:rPr>
                  <a:t>Je signe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C2F62F28-3DDF-4BCD-B434-73472E88E4A6}"/>
                </a:ext>
              </a:extLst>
            </p:cNvPr>
            <p:cNvGrpSpPr/>
            <p:nvPr/>
          </p:nvGrpSpPr>
          <p:grpSpPr>
            <a:xfrm>
              <a:off x="7827636" y="2652907"/>
              <a:ext cx="978366" cy="1944479"/>
              <a:chOff x="7827636" y="2652907"/>
              <a:chExt cx="978366" cy="1944479"/>
            </a:xfrm>
          </p:grpSpPr>
          <p:pic>
            <p:nvPicPr>
              <p:cNvPr id="102" name="Image 101">
                <a:extLst>
                  <a:ext uri="{FF2B5EF4-FFF2-40B4-BE49-F238E27FC236}">
                    <a16:creationId xmlns:a16="http://schemas.microsoft.com/office/drawing/2014/main" id="{94B50548-6C4C-4217-A347-FDD06BE3A4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27636" y="2652907"/>
                <a:ext cx="978366" cy="1944479"/>
              </a:xfrm>
              <a:prstGeom prst="roundRect">
                <a:avLst>
                  <a:gd name="adj" fmla="val 7636"/>
                </a:avLst>
              </a:prstGeom>
              <a:solidFill>
                <a:schemeClr val="bg1"/>
              </a:solidFill>
              <a:ln>
                <a:solidFill>
                  <a:srgbClr val="D71035"/>
                </a:solidFill>
              </a:ln>
            </p:spPr>
          </p:pic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A53D2C61-1782-49C0-9B2B-89B2BB171DE9}"/>
                  </a:ext>
                </a:extLst>
              </p:cNvPr>
              <p:cNvSpPr/>
              <p:nvPr/>
            </p:nvSpPr>
            <p:spPr>
              <a:xfrm>
                <a:off x="7853215" y="4284342"/>
                <a:ext cx="927207" cy="123253"/>
              </a:xfrm>
              <a:prstGeom prst="rect">
                <a:avLst/>
              </a:prstGeom>
              <a:solidFill>
                <a:srgbClr val="FC0000"/>
              </a:solidFill>
              <a:ln>
                <a:solidFill>
                  <a:srgbClr val="FC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400" dirty="0">
                    <a:latin typeface="Ubuntu" panose="020B0504030602030204" pitchFamily="34" charset="0"/>
                  </a:rPr>
                  <a:t>Continuer</a:t>
                </a:r>
              </a:p>
            </p:txBody>
          </p:sp>
        </p:grpSp>
      </p:grpSp>
      <p:sp>
        <p:nvSpPr>
          <p:cNvPr id="83" name="Rectangle : coins arrondis 82">
            <a:extLst>
              <a:ext uri="{FF2B5EF4-FFF2-40B4-BE49-F238E27FC236}">
                <a16:creationId xmlns:a16="http://schemas.microsoft.com/office/drawing/2014/main" id="{FB654821-62EB-4B87-AF41-005DFA204B38}"/>
              </a:ext>
            </a:extLst>
          </p:cNvPr>
          <p:cNvSpPr/>
          <p:nvPr/>
        </p:nvSpPr>
        <p:spPr>
          <a:xfrm>
            <a:off x="4477111" y="3890668"/>
            <a:ext cx="984795" cy="187086"/>
          </a:xfrm>
          <a:prstGeom prst="roundRect">
            <a:avLst/>
          </a:prstGeom>
          <a:solidFill>
            <a:srgbClr val="FF0000">
              <a:alpha val="24000"/>
            </a:srgbClr>
          </a:solidFill>
          <a:ln w="19050">
            <a:noFill/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353307"/>
                      <a:gd name="connsiteY0" fmla="*/ 0 h 224138"/>
                      <a:gd name="connsiteX1" fmla="*/ 437569 w 1353307"/>
                      <a:gd name="connsiteY1" fmla="*/ 0 h 224138"/>
                      <a:gd name="connsiteX2" fmla="*/ 848072 w 1353307"/>
                      <a:gd name="connsiteY2" fmla="*/ 0 h 224138"/>
                      <a:gd name="connsiteX3" fmla="*/ 1353307 w 1353307"/>
                      <a:gd name="connsiteY3" fmla="*/ 0 h 224138"/>
                      <a:gd name="connsiteX4" fmla="*/ 1353307 w 1353307"/>
                      <a:gd name="connsiteY4" fmla="*/ 224138 h 224138"/>
                      <a:gd name="connsiteX5" fmla="*/ 929271 w 1353307"/>
                      <a:gd name="connsiteY5" fmla="*/ 224138 h 224138"/>
                      <a:gd name="connsiteX6" fmla="*/ 451102 w 1353307"/>
                      <a:gd name="connsiteY6" fmla="*/ 224138 h 224138"/>
                      <a:gd name="connsiteX7" fmla="*/ 0 w 1353307"/>
                      <a:gd name="connsiteY7" fmla="*/ 224138 h 224138"/>
                      <a:gd name="connsiteX8" fmla="*/ 0 w 1353307"/>
                      <a:gd name="connsiteY8" fmla="*/ 0 h 224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53307" h="224138" extrusionOk="0">
                        <a:moveTo>
                          <a:pt x="0" y="0"/>
                        </a:moveTo>
                        <a:cubicBezTo>
                          <a:pt x="98650" y="-26519"/>
                          <a:pt x="247279" y="30474"/>
                          <a:pt x="437569" y="0"/>
                        </a:cubicBezTo>
                        <a:cubicBezTo>
                          <a:pt x="627859" y="-30474"/>
                          <a:pt x="665331" y="48632"/>
                          <a:pt x="848072" y="0"/>
                        </a:cubicBezTo>
                        <a:cubicBezTo>
                          <a:pt x="1030813" y="-48632"/>
                          <a:pt x="1247083" y="23734"/>
                          <a:pt x="1353307" y="0"/>
                        </a:cubicBezTo>
                        <a:cubicBezTo>
                          <a:pt x="1368325" y="102589"/>
                          <a:pt x="1345756" y="121725"/>
                          <a:pt x="1353307" y="224138"/>
                        </a:cubicBezTo>
                        <a:cubicBezTo>
                          <a:pt x="1213749" y="274099"/>
                          <a:pt x="1111251" y="199953"/>
                          <a:pt x="929271" y="224138"/>
                        </a:cubicBezTo>
                        <a:cubicBezTo>
                          <a:pt x="747291" y="248323"/>
                          <a:pt x="668856" y="223513"/>
                          <a:pt x="451102" y="224138"/>
                        </a:cubicBezTo>
                        <a:cubicBezTo>
                          <a:pt x="233348" y="224763"/>
                          <a:pt x="163510" y="199415"/>
                          <a:pt x="0" y="224138"/>
                        </a:cubicBezTo>
                        <a:cubicBezTo>
                          <a:pt x="-14448" y="177043"/>
                          <a:pt x="15055" y="1059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  <a:latin typeface="Arial" panose="020B0604020202020204"/>
            </a:endParaRPr>
          </a:p>
        </p:txBody>
      </p:sp>
      <p:pic>
        <p:nvPicPr>
          <p:cNvPr id="84" name="Picture 2" descr="Tap | Free Icon">
            <a:extLst>
              <a:ext uri="{FF2B5EF4-FFF2-40B4-BE49-F238E27FC236}">
                <a16:creationId xmlns:a16="http://schemas.microsoft.com/office/drawing/2014/main" id="{920C74C3-1A3D-4BEE-9992-41F3B777E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210883">
            <a:off x="4688893" y="3964793"/>
            <a:ext cx="298070" cy="298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979F9AA-DA39-4258-855A-BA4B7E7F6829}"/>
              </a:ext>
            </a:extLst>
          </p:cNvPr>
          <p:cNvSpPr/>
          <p:nvPr/>
        </p:nvSpPr>
        <p:spPr>
          <a:xfrm>
            <a:off x="5594435" y="4004920"/>
            <a:ext cx="991367" cy="187086"/>
          </a:xfrm>
          <a:prstGeom prst="roundRect">
            <a:avLst/>
          </a:prstGeom>
          <a:solidFill>
            <a:srgbClr val="FF0000">
              <a:alpha val="24000"/>
            </a:srgbClr>
          </a:solidFill>
          <a:ln w="19050">
            <a:noFill/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353307"/>
                      <a:gd name="connsiteY0" fmla="*/ 0 h 224138"/>
                      <a:gd name="connsiteX1" fmla="*/ 437569 w 1353307"/>
                      <a:gd name="connsiteY1" fmla="*/ 0 h 224138"/>
                      <a:gd name="connsiteX2" fmla="*/ 848072 w 1353307"/>
                      <a:gd name="connsiteY2" fmla="*/ 0 h 224138"/>
                      <a:gd name="connsiteX3" fmla="*/ 1353307 w 1353307"/>
                      <a:gd name="connsiteY3" fmla="*/ 0 h 224138"/>
                      <a:gd name="connsiteX4" fmla="*/ 1353307 w 1353307"/>
                      <a:gd name="connsiteY4" fmla="*/ 224138 h 224138"/>
                      <a:gd name="connsiteX5" fmla="*/ 929271 w 1353307"/>
                      <a:gd name="connsiteY5" fmla="*/ 224138 h 224138"/>
                      <a:gd name="connsiteX6" fmla="*/ 451102 w 1353307"/>
                      <a:gd name="connsiteY6" fmla="*/ 224138 h 224138"/>
                      <a:gd name="connsiteX7" fmla="*/ 0 w 1353307"/>
                      <a:gd name="connsiteY7" fmla="*/ 224138 h 224138"/>
                      <a:gd name="connsiteX8" fmla="*/ 0 w 1353307"/>
                      <a:gd name="connsiteY8" fmla="*/ 0 h 224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53307" h="224138" extrusionOk="0">
                        <a:moveTo>
                          <a:pt x="0" y="0"/>
                        </a:moveTo>
                        <a:cubicBezTo>
                          <a:pt x="98650" y="-26519"/>
                          <a:pt x="247279" y="30474"/>
                          <a:pt x="437569" y="0"/>
                        </a:cubicBezTo>
                        <a:cubicBezTo>
                          <a:pt x="627859" y="-30474"/>
                          <a:pt x="665331" y="48632"/>
                          <a:pt x="848072" y="0"/>
                        </a:cubicBezTo>
                        <a:cubicBezTo>
                          <a:pt x="1030813" y="-48632"/>
                          <a:pt x="1247083" y="23734"/>
                          <a:pt x="1353307" y="0"/>
                        </a:cubicBezTo>
                        <a:cubicBezTo>
                          <a:pt x="1368325" y="102589"/>
                          <a:pt x="1345756" y="121725"/>
                          <a:pt x="1353307" y="224138"/>
                        </a:cubicBezTo>
                        <a:cubicBezTo>
                          <a:pt x="1213749" y="274099"/>
                          <a:pt x="1111251" y="199953"/>
                          <a:pt x="929271" y="224138"/>
                        </a:cubicBezTo>
                        <a:cubicBezTo>
                          <a:pt x="747291" y="248323"/>
                          <a:pt x="668856" y="223513"/>
                          <a:pt x="451102" y="224138"/>
                        </a:cubicBezTo>
                        <a:cubicBezTo>
                          <a:pt x="233348" y="224763"/>
                          <a:pt x="163510" y="199415"/>
                          <a:pt x="0" y="224138"/>
                        </a:cubicBezTo>
                        <a:cubicBezTo>
                          <a:pt x="-14448" y="177043"/>
                          <a:pt x="15055" y="1059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  <a:latin typeface="Arial" panose="020B0604020202020204"/>
            </a:endParaRPr>
          </a:p>
        </p:txBody>
      </p:sp>
      <p:pic>
        <p:nvPicPr>
          <p:cNvPr id="88" name="Picture 2" descr="Tap | Free Icon">
            <a:extLst>
              <a:ext uri="{FF2B5EF4-FFF2-40B4-BE49-F238E27FC236}">
                <a16:creationId xmlns:a16="http://schemas.microsoft.com/office/drawing/2014/main" id="{4910AF0D-E60F-483C-BE22-5B510C563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210883">
            <a:off x="5934905" y="4105428"/>
            <a:ext cx="298070" cy="298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Rectangle : coins arrondis 88">
            <a:extLst>
              <a:ext uri="{FF2B5EF4-FFF2-40B4-BE49-F238E27FC236}">
                <a16:creationId xmlns:a16="http://schemas.microsoft.com/office/drawing/2014/main" id="{C96CFD70-2FD1-4CB2-93AA-BE58BE85DF3E}"/>
              </a:ext>
            </a:extLst>
          </p:cNvPr>
          <p:cNvSpPr/>
          <p:nvPr/>
        </p:nvSpPr>
        <p:spPr>
          <a:xfrm>
            <a:off x="6707106" y="3983040"/>
            <a:ext cx="1009731" cy="204582"/>
          </a:xfrm>
          <a:prstGeom prst="roundRect">
            <a:avLst/>
          </a:prstGeom>
          <a:solidFill>
            <a:srgbClr val="FF0000">
              <a:alpha val="24000"/>
            </a:srgbClr>
          </a:solidFill>
          <a:ln w="19050">
            <a:noFill/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353307"/>
                      <a:gd name="connsiteY0" fmla="*/ 0 h 224138"/>
                      <a:gd name="connsiteX1" fmla="*/ 437569 w 1353307"/>
                      <a:gd name="connsiteY1" fmla="*/ 0 h 224138"/>
                      <a:gd name="connsiteX2" fmla="*/ 848072 w 1353307"/>
                      <a:gd name="connsiteY2" fmla="*/ 0 h 224138"/>
                      <a:gd name="connsiteX3" fmla="*/ 1353307 w 1353307"/>
                      <a:gd name="connsiteY3" fmla="*/ 0 h 224138"/>
                      <a:gd name="connsiteX4" fmla="*/ 1353307 w 1353307"/>
                      <a:gd name="connsiteY4" fmla="*/ 224138 h 224138"/>
                      <a:gd name="connsiteX5" fmla="*/ 929271 w 1353307"/>
                      <a:gd name="connsiteY5" fmla="*/ 224138 h 224138"/>
                      <a:gd name="connsiteX6" fmla="*/ 451102 w 1353307"/>
                      <a:gd name="connsiteY6" fmla="*/ 224138 h 224138"/>
                      <a:gd name="connsiteX7" fmla="*/ 0 w 1353307"/>
                      <a:gd name="connsiteY7" fmla="*/ 224138 h 224138"/>
                      <a:gd name="connsiteX8" fmla="*/ 0 w 1353307"/>
                      <a:gd name="connsiteY8" fmla="*/ 0 h 224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53307" h="224138" extrusionOk="0">
                        <a:moveTo>
                          <a:pt x="0" y="0"/>
                        </a:moveTo>
                        <a:cubicBezTo>
                          <a:pt x="98650" y="-26519"/>
                          <a:pt x="247279" y="30474"/>
                          <a:pt x="437569" y="0"/>
                        </a:cubicBezTo>
                        <a:cubicBezTo>
                          <a:pt x="627859" y="-30474"/>
                          <a:pt x="665331" y="48632"/>
                          <a:pt x="848072" y="0"/>
                        </a:cubicBezTo>
                        <a:cubicBezTo>
                          <a:pt x="1030813" y="-48632"/>
                          <a:pt x="1247083" y="23734"/>
                          <a:pt x="1353307" y="0"/>
                        </a:cubicBezTo>
                        <a:cubicBezTo>
                          <a:pt x="1368325" y="102589"/>
                          <a:pt x="1345756" y="121725"/>
                          <a:pt x="1353307" y="224138"/>
                        </a:cubicBezTo>
                        <a:cubicBezTo>
                          <a:pt x="1213749" y="274099"/>
                          <a:pt x="1111251" y="199953"/>
                          <a:pt x="929271" y="224138"/>
                        </a:cubicBezTo>
                        <a:cubicBezTo>
                          <a:pt x="747291" y="248323"/>
                          <a:pt x="668856" y="223513"/>
                          <a:pt x="451102" y="224138"/>
                        </a:cubicBezTo>
                        <a:cubicBezTo>
                          <a:pt x="233348" y="224763"/>
                          <a:pt x="163510" y="199415"/>
                          <a:pt x="0" y="224138"/>
                        </a:cubicBezTo>
                        <a:cubicBezTo>
                          <a:pt x="-14448" y="177043"/>
                          <a:pt x="15055" y="1059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  <a:latin typeface="Arial" panose="020B0604020202020204"/>
            </a:endParaRPr>
          </a:p>
        </p:txBody>
      </p:sp>
      <p:pic>
        <p:nvPicPr>
          <p:cNvPr id="90" name="Picture 2" descr="Tap | Free Icon">
            <a:extLst>
              <a:ext uri="{FF2B5EF4-FFF2-40B4-BE49-F238E27FC236}">
                <a16:creationId xmlns:a16="http://schemas.microsoft.com/office/drawing/2014/main" id="{73235E93-82AD-44C1-A9CF-CCF9D0E52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210883">
            <a:off x="6865945" y="4047931"/>
            <a:ext cx="298070" cy="298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" name="Rectangle : coins arrondis 90">
            <a:extLst>
              <a:ext uri="{FF2B5EF4-FFF2-40B4-BE49-F238E27FC236}">
                <a16:creationId xmlns:a16="http://schemas.microsoft.com/office/drawing/2014/main" id="{F051FD0E-55EB-4480-8419-6407FE1E5315}"/>
              </a:ext>
            </a:extLst>
          </p:cNvPr>
          <p:cNvSpPr/>
          <p:nvPr/>
        </p:nvSpPr>
        <p:spPr>
          <a:xfrm>
            <a:off x="7825805" y="4252292"/>
            <a:ext cx="978365" cy="187086"/>
          </a:xfrm>
          <a:prstGeom prst="roundRect">
            <a:avLst/>
          </a:prstGeom>
          <a:solidFill>
            <a:srgbClr val="FF0000">
              <a:alpha val="24000"/>
            </a:srgbClr>
          </a:solidFill>
          <a:ln w="19050">
            <a:noFill/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353307"/>
                      <a:gd name="connsiteY0" fmla="*/ 0 h 224138"/>
                      <a:gd name="connsiteX1" fmla="*/ 437569 w 1353307"/>
                      <a:gd name="connsiteY1" fmla="*/ 0 h 224138"/>
                      <a:gd name="connsiteX2" fmla="*/ 848072 w 1353307"/>
                      <a:gd name="connsiteY2" fmla="*/ 0 h 224138"/>
                      <a:gd name="connsiteX3" fmla="*/ 1353307 w 1353307"/>
                      <a:gd name="connsiteY3" fmla="*/ 0 h 224138"/>
                      <a:gd name="connsiteX4" fmla="*/ 1353307 w 1353307"/>
                      <a:gd name="connsiteY4" fmla="*/ 224138 h 224138"/>
                      <a:gd name="connsiteX5" fmla="*/ 929271 w 1353307"/>
                      <a:gd name="connsiteY5" fmla="*/ 224138 h 224138"/>
                      <a:gd name="connsiteX6" fmla="*/ 451102 w 1353307"/>
                      <a:gd name="connsiteY6" fmla="*/ 224138 h 224138"/>
                      <a:gd name="connsiteX7" fmla="*/ 0 w 1353307"/>
                      <a:gd name="connsiteY7" fmla="*/ 224138 h 224138"/>
                      <a:gd name="connsiteX8" fmla="*/ 0 w 1353307"/>
                      <a:gd name="connsiteY8" fmla="*/ 0 h 224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53307" h="224138" extrusionOk="0">
                        <a:moveTo>
                          <a:pt x="0" y="0"/>
                        </a:moveTo>
                        <a:cubicBezTo>
                          <a:pt x="98650" y="-26519"/>
                          <a:pt x="247279" y="30474"/>
                          <a:pt x="437569" y="0"/>
                        </a:cubicBezTo>
                        <a:cubicBezTo>
                          <a:pt x="627859" y="-30474"/>
                          <a:pt x="665331" y="48632"/>
                          <a:pt x="848072" y="0"/>
                        </a:cubicBezTo>
                        <a:cubicBezTo>
                          <a:pt x="1030813" y="-48632"/>
                          <a:pt x="1247083" y="23734"/>
                          <a:pt x="1353307" y="0"/>
                        </a:cubicBezTo>
                        <a:cubicBezTo>
                          <a:pt x="1368325" y="102589"/>
                          <a:pt x="1345756" y="121725"/>
                          <a:pt x="1353307" y="224138"/>
                        </a:cubicBezTo>
                        <a:cubicBezTo>
                          <a:pt x="1213749" y="274099"/>
                          <a:pt x="1111251" y="199953"/>
                          <a:pt x="929271" y="224138"/>
                        </a:cubicBezTo>
                        <a:cubicBezTo>
                          <a:pt x="747291" y="248323"/>
                          <a:pt x="668856" y="223513"/>
                          <a:pt x="451102" y="224138"/>
                        </a:cubicBezTo>
                        <a:cubicBezTo>
                          <a:pt x="233348" y="224763"/>
                          <a:pt x="163510" y="199415"/>
                          <a:pt x="0" y="224138"/>
                        </a:cubicBezTo>
                        <a:cubicBezTo>
                          <a:pt x="-14448" y="177043"/>
                          <a:pt x="15055" y="1059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  <a:latin typeface="Arial" panose="020B0604020202020204"/>
            </a:endParaRPr>
          </a:p>
        </p:txBody>
      </p:sp>
      <p:pic>
        <p:nvPicPr>
          <p:cNvPr id="92" name="Picture 2" descr="Tap | Free Icon">
            <a:extLst>
              <a:ext uri="{FF2B5EF4-FFF2-40B4-BE49-F238E27FC236}">
                <a16:creationId xmlns:a16="http://schemas.microsoft.com/office/drawing/2014/main" id="{B1ECB5E0-9720-495E-B237-8FB918435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210883">
            <a:off x="8044460" y="4319091"/>
            <a:ext cx="298070" cy="298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" name="Rectangle : coins arrondis 92">
            <a:extLst>
              <a:ext uri="{FF2B5EF4-FFF2-40B4-BE49-F238E27FC236}">
                <a16:creationId xmlns:a16="http://schemas.microsoft.com/office/drawing/2014/main" id="{D488FB28-4B72-4E40-96DF-F2C3C74A3274}"/>
              </a:ext>
            </a:extLst>
          </p:cNvPr>
          <p:cNvSpPr/>
          <p:nvPr/>
        </p:nvSpPr>
        <p:spPr>
          <a:xfrm>
            <a:off x="3367041" y="3140533"/>
            <a:ext cx="918632" cy="276921"/>
          </a:xfrm>
          <a:prstGeom prst="roundRect">
            <a:avLst/>
          </a:prstGeom>
          <a:solidFill>
            <a:srgbClr val="FF0000">
              <a:alpha val="24000"/>
            </a:srgbClr>
          </a:solidFill>
          <a:ln w="19050">
            <a:noFill/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353307"/>
                      <a:gd name="connsiteY0" fmla="*/ 0 h 224138"/>
                      <a:gd name="connsiteX1" fmla="*/ 437569 w 1353307"/>
                      <a:gd name="connsiteY1" fmla="*/ 0 h 224138"/>
                      <a:gd name="connsiteX2" fmla="*/ 848072 w 1353307"/>
                      <a:gd name="connsiteY2" fmla="*/ 0 h 224138"/>
                      <a:gd name="connsiteX3" fmla="*/ 1353307 w 1353307"/>
                      <a:gd name="connsiteY3" fmla="*/ 0 h 224138"/>
                      <a:gd name="connsiteX4" fmla="*/ 1353307 w 1353307"/>
                      <a:gd name="connsiteY4" fmla="*/ 224138 h 224138"/>
                      <a:gd name="connsiteX5" fmla="*/ 929271 w 1353307"/>
                      <a:gd name="connsiteY5" fmla="*/ 224138 h 224138"/>
                      <a:gd name="connsiteX6" fmla="*/ 451102 w 1353307"/>
                      <a:gd name="connsiteY6" fmla="*/ 224138 h 224138"/>
                      <a:gd name="connsiteX7" fmla="*/ 0 w 1353307"/>
                      <a:gd name="connsiteY7" fmla="*/ 224138 h 224138"/>
                      <a:gd name="connsiteX8" fmla="*/ 0 w 1353307"/>
                      <a:gd name="connsiteY8" fmla="*/ 0 h 224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53307" h="224138" extrusionOk="0">
                        <a:moveTo>
                          <a:pt x="0" y="0"/>
                        </a:moveTo>
                        <a:cubicBezTo>
                          <a:pt x="98650" y="-26519"/>
                          <a:pt x="247279" y="30474"/>
                          <a:pt x="437569" y="0"/>
                        </a:cubicBezTo>
                        <a:cubicBezTo>
                          <a:pt x="627859" y="-30474"/>
                          <a:pt x="665331" y="48632"/>
                          <a:pt x="848072" y="0"/>
                        </a:cubicBezTo>
                        <a:cubicBezTo>
                          <a:pt x="1030813" y="-48632"/>
                          <a:pt x="1247083" y="23734"/>
                          <a:pt x="1353307" y="0"/>
                        </a:cubicBezTo>
                        <a:cubicBezTo>
                          <a:pt x="1368325" y="102589"/>
                          <a:pt x="1345756" y="121725"/>
                          <a:pt x="1353307" y="224138"/>
                        </a:cubicBezTo>
                        <a:cubicBezTo>
                          <a:pt x="1213749" y="274099"/>
                          <a:pt x="1111251" y="199953"/>
                          <a:pt x="929271" y="224138"/>
                        </a:cubicBezTo>
                        <a:cubicBezTo>
                          <a:pt x="747291" y="248323"/>
                          <a:pt x="668856" y="223513"/>
                          <a:pt x="451102" y="224138"/>
                        </a:cubicBezTo>
                        <a:cubicBezTo>
                          <a:pt x="233348" y="224763"/>
                          <a:pt x="163510" y="199415"/>
                          <a:pt x="0" y="224138"/>
                        </a:cubicBezTo>
                        <a:cubicBezTo>
                          <a:pt x="-14448" y="177043"/>
                          <a:pt x="15055" y="1059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  <a:latin typeface="Arial" panose="020B0604020202020204"/>
            </a:endParaRPr>
          </a:p>
        </p:txBody>
      </p:sp>
      <p:pic>
        <p:nvPicPr>
          <p:cNvPr id="94" name="Picture 2" descr="Tap | Free Icon">
            <a:extLst>
              <a:ext uri="{FF2B5EF4-FFF2-40B4-BE49-F238E27FC236}">
                <a16:creationId xmlns:a16="http://schemas.microsoft.com/office/drawing/2014/main" id="{999A40F9-5171-4193-9385-46ED77147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210883">
            <a:off x="4040268" y="3308942"/>
            <a:ext cx="298070" cy="298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Espace réservé du numéro de diapositive 1">
            <a:extLst>
              <a:ext uri="{FF2B5EF4-FFF2-40B4-BE49-F238E27FC236}">
                <a16:creationId xmlns:a16="http://schemas.microsoft.com/office/drawing/2014/main" id="{191951EC-1941-4E43-9012-1453E55FFDE0}"/>
              </a:ext>
            </a:extLst>
          </p:cNvPr>
          <p:cNvSpPr txBox="1">
            <a:spLocks/>
          </p:cNvSpPr>
          <p:nvPr/>
        </p:nvSpPr>
        <p:spPr>
          <a:xfrm>
            <a:off x="6956246" y="4829982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FD38B02-D02D-4737-A540-0D1AB839C122}" type="slidenum">
              <a:rPr lang="fr-FR" sz="900">
                <a:solidFill>
                  <a:schemeClr val="tx1"/>
                </a:solidFill>
              </a:rPr>
              <a:pPr/>
              <a:t>10</a:t>
            </a:fld>
            <a:endParaRPr lang="fr-FR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82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57B5E921-FB79-4875-87D9-08649E2F01C4}"/>
              </a:ext>
            </a:extLst>
          </p:cNvPr>
          <p:cNvGrpSpPr/>
          <p:nvPr/>
        </p:nvGrpSpPr>
        <p:grpSpPr>
          <a:xfrm>
            <a:off x="0" y="-4738"/>
            <a:ext cx="9651278" cy="5148238"/>
            <a:chOff x="0" y="-4738"/>
            <a:chExt cx="9651278" cy="5148238"/>
          </a:xfrm>
        </p:grpSpPr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EB4B87CC-8B9D-4B16-87F5-74A44574A99F}"/>
                </a:ext>
              </a:extLst>
            </p:cNvPr>
            <p:cNvSpPr txBox="1"/>
            <p:nvPr/>
          </p:nvSpPr>
          <p:spPr>
            <a:xfrm>
              <a:off x="321834" y="773067"/>
              <a:ext cx="6626702" cy="621181"/>
            </a:xfrm>
            <a:prstGeom prst="rect">
              <a:avLst/>
            </a:prstGeom>
            <a:solidFill>
              <a:srgbClr val="F3F2F2">
                <a:alpha val="40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171450" indent="-171450" defTabSz="914400" eaLnBrk="1" fontAlgn="auto" latinLnBrk="0" hangingPunct="1">
                <a:lnSpc>
                  <a:spcPct val="150000"/>
                </a:lnSpc>
                <a:buClr>
                  <a:srgbClr val="E31D1A"/>
                </a:buClr>
                <a:buSzTx/>
                <a:buFont typeface="Wingdings" panose="05000000000000000000" pitchFamily="2" charset="2"/>
                <a:buChar char="Ø"/>
                <a:tabLst/>
                <a:defRPr kumimoji="0" sz="850" kern="0" spc="0" normalizeH="0" baseline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Ubuntu" panose="020B0504030602030204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dirty="0"/>
                <a:t>Les </a:t>
              </a:r>
              <a:r>
                <a:rPr lang="fr-FR" b="1" dirty="0"/>
                <a:t>demandes en attente d’action(s) de la part de votre client</a:t>
              </a:r>
              <a:r>
                <a:rPr lang="fr-FR" dirty="0"/>
                <a:t> sont dorénavant mises en avant par le biais </a:t>
              </a:r>
              <a:r>
                <a:rPr lang="fr-FR" b="1" dirty="0"/>
                <a:t>d’un fil de notifications, </a:t>
              </a:r>
              <a:r>
                <a:rPr lang="fr-FR" dirty="0"/>
                <a:t>accessible depuis la </a:t>
              </a:r>
              <a:r>
                <a:rPr lang="fr-FR" b="1" dirty="0"/>
                <a:t>synthèse des comptes </a:t>
              </a:r>
              <a:r>
                <a:rPr lang="fr-FR" dirty="0"/>
                <a:t>(exemples : signature, transfert de documents justificatifs, reprise d'une simulation/d'une proposition).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C21864CA-5B3E-4D6F-B438-0205CAF660F0}"/>
                </a:ext>
              </a:extLst>
            </p:cNvPr>
            <p:cNvSpPr/>
            <p:nvPr/>
          </p:nvSpPr>
          <p:spPr>
            <a:xfrm>
              <a:off x="98928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Ubuntu" panose="020B0504030602030204" pitchFamily="34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C96E9C6-1120-4D0A-B5AF-0012043D80E3}"/>
                </a:ext>
              </a:extLst>
            </p:cNvPr>
            <p:cNvSpPr/>
            <p:nvPr/>
          </p:nvSpPr>
          <p:spPr>
            <a:xfrm>
              <a:off x="0" y="-4738"/>
              <a:ext cx="110358" cy="5148238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>
                <a:latin typeface="Ubuntu" panose="020B050403060203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1C9EE7A-330B-4DD1-97B2-C3E6D9E19424}"/>
                </a:ext>
              </a:extLst>
            </p:cNvPr>
            <p:cNvSpPr/>
            <p:nvPr/>
          </p:nvSpPr>
          <p:spPr>
            <a:xfrm>
              <a:off x="573177" y="209584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342900" indent="-342900">
                <a:buFont typeface="+mj-lt"/>
                <a:buAutoNum type="arabicPeriod" startAt="4"/>
              </a:pPr>
              <a:r>
                <a:rPr lang="fr-FR" sz="16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Souscription : fil de notifications</a:t>
              </a:r>
            </a:p>
          </p:txBody>
        </p:sp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04157621-5470-49EC-B4D7-99E7DD77A9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314"/>
            <a:stretch/>
          </p:blipFill>
          <p:spPr>
            <a:xfrm>
              <a:off x="7354500" y="268288"/>
              <a:ext cx="1789500" cy="806253"/>
            </a:xfrm>
            <a:prstGeom prst="rect">
              <a:avLst/>
            </a:prstGeom>
            <a:effectLst>
              <a:outerShdw blurRad="241300" dist="76200" dir="6600000" sx="108000" sy="108000" algn="ctr" rotWithShape="0">
                <a:schemeClr val="bg1">
                  <a:lumMod val="75000"/>
                  <a:alpha val="18000"/>
                </a:schemeClr>
              </a:outerShdw>
            </a:effectLst>
          </p:spPr>
        </p:pic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CAC52BB6-2A7D-4EFF-B97F-8186225D2B4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14981" y="610910"/>
              <a:ext cx="566561" cy="553998"/>
              <a:chOff x="7140815" y="1998113"/>
              <a:chExt cx="886861" cy="867196"/>
            </a:xfrm>
          </p:grpSpPr>
          <p:sp>
            <p:nvSpPr>
              <p:cNvPr id="47" name="Ellipse 46">
                <a:extLst>
                  <a:ext uri="{FF2B5EF4-FFF2-40B4-BE49-F238E27FC236}">
                    <a16:creationId xmlns:a16="http://schemas.microsoft.com/office/drawing/2014/main" id="{951A3CD5-2451-46B9-BBB5-337C5FC0A9EE}"/>
                  </a:ext>
                </a:extLst>
              </p:cNvPr>
              <p:cNvSpPr/>
              <p:nvPr/>
            </p:nvSpPr>
            <p:spPr>
              <a:xfrm rot="5629032">
                <a:off x="7446420" y="2185804"/>
                <a:ext cx="571410" cy="578187"/>
              </a:xfrm>
              <a:prstGeom prst="ellipse">
                <a:avLst/>
              </a:prstGeom>
              <a:solidFill>
                <a:srgbClr val="E31D1A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Ubuntu" panose="020B0504030602030204" pitchFamily="34" charset="0"/>
                </a:endParaRPr>
              </a:p>
            </p:txBody>
          </p:sp>
          <p:sp>
            <p:nvSpPr>
              <p:cNvPr id="48" name="Forme libre : forme 441">
                <a:extLst>
                  <a:ext uri="{FF2B5EF4-FFF2-40B4-BE49-F238E27FC236}">
                    <a16:creationId xmlns:a16="http://schemas.microsoft.com/office/drawing/2014/main" id="{A209C4FE-F0D0-40C7-BBA8-C85FC7CDE394}"/>
                  </a:ext>
                </a:extLst>
              </p:cNvPr>
              <p:cNvSpPr/>
              <p:nvPr/>
            </p:nvSpPr>
            <p:spPr>
              <a:xfrm rot="5400000">
                <a:off x="7150648" y="1988280"/>
                <a:ext cx="867196" cy="886861"/>
              </a:xfrm>
              <a:custGeom>
                <a:avLst/>
                <a:gdLst>
                  <a:gd name="connsiteX0" fmla="*/ 160020 w 420052"/>
                  <a:gd name="connsiteY0" fmla="*/ 0 h 429577"/>
                  <a:gd name="connsiteX1" fmla="*/ 320040 w 420052"/>
                  <a:gd name="connsiteY1" fmla="*/ 160020 h 429577"/>
                  <a:gd name="connsiteX2" fmla="*/ 273661 w 420052"/>
                  <a:gd name="connsiteY2" fmla="*/ 272679 h 429577"/>
                  <a:gd name="connsiteX3" fmla="*/ 274091 w 420052"/>
                  <a:gd name="connsiteY3" fmla="*/ 272957 h 429577"/>
                  <a:gd name="connsiteX4" fmla="*/ 274091 w 420052"/>
                  <a:gd name="connsiteY4" fmla="*/ 272957 h 429577"/>
                  <a:gd name="connsiteX5" fmla="*/ 274946 w 420052"/>
                  <a:gd name="connsiteY5" fmla="*/ 273694 h 429577"/>
                  <a:gd name="connsiteX6" fmla="*/ 417821 w 420052"/>
                  <a:gd name="connsiteY6" fmla="*/ 416569 h 429577"/>
                  <a:gd name="connsiteX7" fmla="*/ 417821 w 420052"/>
                  <a:gd name="connsiteY7" fmla="*/ 427346 h 429577"/>
                  <a:gd name="connsiteX8" fmla="*/ 407899 w 420052"/>
                  <a:gd name="connsiteY8" fmla="*/ 428083 h 429577"/>
                  <a:gd name="connsiteX9" fmla="*/ 407044 w 420052"/>
                  <a:gd name="connsiteY9" fmla="*/ 427346 h 429577"/>
                  <a:gd name="connsiteX10" fmla="*/ 264169 w 420052"/>
                  <a:gd name="connsiteY10" fmla="*/ 284471 h 429577"/>
                  <a:gd name="connsiteX11" fmla="*/ 262821 w 420052"/>
                  <a:gd name="connsiteY11" fmla="*/ 282650 h 429577"/>
                  <a:gd name="connsiteX12" fmla="*/ 160020 w 420052"/>
                  <a:gd name="connsiteY12" fmla="*/ 320040 h 429577"/>
                  <a:gd name="connsiteX13" fmla="*/ 0 w 420052"/>
                  <a:gd name="connsiteY13" fmla="*/ 160020 h 429577"/>
                  <a:gd name="connsiteX14" fmla="*/ 160020 w 420052"/>
                  <a:gd name="connsiteY14" fmla="*/ 0 h 429577"/>
                  <a:gd name="connsiteX15" fmla="*/ 160020 w 420052"/>
                  <a:gd name="connsiteY15" fmla="*/ 15240 h 429577"/>
                  <a:gd name="connsiteX16" fmla="*/ 15240 w 420052"/>
                  <a:gd name="connsiteY16" fmla="*/ 160020 h 429577"/>
                  <a:gd name="connsiteX17" fmla="*/ 160020 w 420052"/>
                  <a:gd name="connsiteY17" fmla="*/ 304800 h 429577"/>
                  <a:gd name="connsiteX18" fmla="*/ 304800 w 420052"/>
                  <a:gd name="connsiteY18" fmla="*/ 160020 h 429577"/>
                  <a:gd name="connsiteX19" fmla="*/ 160020 w 420052"/>
                  <a:gd name="connsiteY19" fmla="*/ 15240 h 42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0052" h="429577">
                    <a:moveTo>
                      <a:pt x="160020" y="0"/>
                    </a:moveTo>
                    <a:cubicBezTo>
                      <a:pt x="248397" y="0"/>
                      <a:pt x="320040" y="71643"/>
                      <a:pt x="320040" y="160020"/>
                    </a:cubicBezTo>
                    <a:cubicBezTo>
                      <a:pt x="320040" y="203959"/>
                      <a:pt x="302331" y="243761"/>
                      <a:pt x="273661" y="272679"/>
                    </a:cubicBezTo>
                    <a:lnTo>
                      <a:pt x="274091" y="272957"/>
                    </a:lnTo>
                    <a:lnTo>
                      <a:pt x="274091" y="272957"/>
                    </a:lnTo>
                    <a:lnTo>
                      <a:pt x="274946" y="273694"/>
                    </a:lnTo>
                    <a:lnTo>
                      <a:pt x="417821" y="416569"/>
                    </a:lnTo>
                    <a:cubicBezTo>
                      <a:pt x="420796" y="419545"/>
                      <a:pt x="420796" y="424370"/>
                      <a:pt x="417821" y="427346"/>
                    </a:cubicBezTo>
                    <a:cubicBezTo>
                      <a:pt x="415116" y="430051"/>
                      <a:pt x="410882" y="430297"/>
                      <a:pt x="407899" y="428083"/>
                    </a:cubicBezTo>
                    <a:lnTo>
                      <a:pt x="407044" y="427346"/>
                    </a:lnTo>
                    <a:lnTo>
                      <a:pt x="264169" y="284471"/>
                    </a:lnTo>
                    <a:cubicBezTo>
                      <a:pt x="263618" y="283919"/>
                      <a:pt x="263169" y="283304"/>
                      <a:pt x="262821" y="282650"/>
                    </a:cubicBezTo>
                    <a:cubicBezTo>
                      <a:pt x="235018" y="305988"/>
                      <a:pt x="199160" y="320040"/>
                      <a:pt x="160020" y="320040"/>
                    </a:cubicBezTo>
                    <a:cubicBezTo>
                      <a:pt x="71643" y="320040"/>
                      <a:pt x="0" y="248397"/>
                      <a:pt x="0" y="160020"/>
                    </a:cubicBezTo>
                    <a:cubicBezTo>
                      <a:pt x="0" y="71643"/>
                      <a:pt x="71643" y="0"/>
                      <a:pt x="160020" y="0"/>
                    </a:cubicBezTo>
                    <a:close/>
                    <a:moveTo>
                      <a:pt x="160020" y="15240"/>
                    </a:moveTo>
                    <a:cubicBezTo>
                      <a:pt x="80060" y="15240"/>
                      <a:pt x="15240" y="80060"/>
                      <a:pt x="15240" y="160020"/>
                    </a:cubicBezTo>
                    <a:cubicBezTo>
                      <a:pt x="15240" y="239980"/>
                      <a:pt x="80060" y="304800"/>
                      <a:pt x="160020" y="304800"/>
                    </a:cubicBezTo>
                    <a:cubicBezTo>
                      <a:pt x="239980" y="304800"/>
                      <a:pt x="304800" y="239980"/>
                      <a:pt x="304800" y="160020"/>
                    </a:cubicBezTo>
                    <a:cubicBezTo>
                      <a:pt x="304800" y="80060"/>
                      <a:pt x="239980" y="15240"/>
                      <a:pt x="160020" y="15240"/>
                    </a:cubicBezTo>
                    <a:close/>
                  </a:path>
                </a:pathLst>
              </a:custGeom>
              <a:solidFill>
                <a:srgbClr val="E31D1A"/>
              </a:solidFill>
              <a:ln w="9525" cap="flat">
                <a:solidFill>
                  <a:srgbClr val="E31D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050">
                  <a:latin typeface="Ubuntu" panose="020B0504030602030204" pitchFamily="34" charset="0"/>
                </a:endParaRPr>
              </a:p>
            </p:txBody>
          </p:sp>
        </p:grpSp>
        <p:pic>
          <p:nvPicPr>
            <p:cNvPr id="49" name="Picture 2" descr="Huawei Logo PNG transparents - StickPNG">
              <a:extLst>
                <a:ext uri="{FF2B5EF4-FFF2-40B4-BE49-F238E27FC236}">
                  <a16:creationId xmlns:a16="http://schemas.microsoft.com/office/drawing/2014/main" id="{F8E2C821-4278-4208-B238-2C42E5EF80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7178" y="803681"/>
              <a:ext cx="175975" cy="176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438625F-3D4C-4C08-8AE6-8ACBD403BE75}"/>
                </a:ext>
              </a:extLst>
            </p:cNvPr>
            <p:cNvSpPr/>
            <p:nvPr/>
          </p:nvSpPr>
          <p:spPr>
            <a:xfrm>
              <a:off x="8061206" y="313364"/>
              <a:ext cx="1091017" cy="707886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000" b="1" dirty="0">
                  <a:solidFill>
                    <a:srgbClr val="FF0000"/>
                  </a:solidFill>
                  <a:latin typeface="Ubuntu" panose="020B0504030602030204" pitchFamily="34" charset="0"/>
                </a:rPr>
                <a:t>23/11/22*</a:t>
              </a:r>
              <a:endParaRPr lang="fr-FR" dirty="0">
                <a:latin typeface="Ubuntu" panose="020B0504030602030204" pitchFamily="34" charset="0"/>
              </a:endParaRPr>
            </a:p>
            <a:p>
              <a:endParaRPr lang="fr-FR" sz="500" b="1" dirty="0">
                <a:solidFill>
                  <a:srgbClr val="FF0000"/>
                </a:solidFill>
                <a:latin typeface="Ubuntu" panose="020B0504030602030204" pitchFamily="34" charset="0"/>
              </a:endParaRPr>
            </a:p>
            <a:p>
              <a:r>
                <a:rPr lang="fr-FR" sz="1000" b="1" dirty="0">
                  <a:solidFill>
                    <a:srgbClr val="FF0000"/>
                  </a:solidFill>
                  <a:latin typeface="Ubuntu" panose="020B0504030602030204" pitchFamily="34" charset="0"/>
                </a:rPr>
                <a:t>23/11/22*</a:t>
              </a:r>
              <a:endParaRPr lang="fr-FR" sz="1000" dirty="0">
                <a:latin typeface="Ubuntu" panose="020B0504030602030204" pitchFamily="34" charset="0"/>
              </a:endParaRPr>
            </a:p>
            <a:p>
              <a:endParaRPr lang="fr-FR" sz="500" b="1" dirty="0">
                <a:solidFill>
                  <a:srgbClr val="FF0000"/>
                </a:solidFill>
                <a:latin typeface="Ubuntu" panose="020B0504030602030204" pitchFamily="34" charset="0"/>
              </a:endParaRPr>
            </a:p>
            <a:p>
              <a:r>
                <a:rPr lang="fr-FR" sz="1000" b="1" dirty="0">
                  <a:solidFill>
                    <a:srgbClr val="FF0000"/>
                  </a:solidFill>
                  <a:latin typeface="Ubuntu" panose="020B0504030602030204" pitchFamily="34" charset="0"/>
                </a:rPr>
                <a:t>23/11/22*</a:t>
              </a:r>
              <a:endParaRPr lang="fr-FR" sz="1000" dirty="0">
                <a:latin typeface="Ubuntu" panose="020B0504030602030204" pitchFamily="34" charset="0"/>
              </a:endParaRPr>
            </a:p>
          </p:txBody>
        </p:sp>
        <p:pic>
          <p:nvPicPr>
            <p:cNvPr id="51" name="Picture 6">
              <a:extLst>
                <a:ext uri="{FF2B5EF4-FFF2-40B4-BE49-F238E27FC236}">
                  <a16:creationId xmlns:a16="http://schemas.microsoft.com/office/drawing/2014/main" id="{9969EE08-3645-4EF6-9B39-7061AE2941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0615" y="362917"/>
              <a:ext cx="161013" cy="191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8">
              <a:extLst>
                <a:ext uri="{FF2B5EF4-FFF2-40B4-BE49-F238E27FC236}">
                  <a16:creationId xmlns:a16="http://schemas.microsoft.com/office/drawing/2014/main" id="{80BD644C-F9EC-4E70-B29C-1F62193B13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680" y="569767"/>
              <a:ext cx="179229" cy="213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" name="Image 61">
              <a:extLst>
                <a:ext uri="{FF2B5EF4-FFF2-40B4-BE49-F238E27FC236}">
                  <a16:creationId xmlns:a16="http://schemas.microsoft.com/office/drawing/2014/main" id="{3C0C4E2C-06EC-42CB-85CA-30F715A563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7775" t="8162" r="7691" b="3856"/>
            <a:stretch/>
          </p:blipFill>
          <p:spPr>
            <a:xfrm>
              <a:off x="580861" y="1750115"/>
              <a:ext cx="1288278" cy="267608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3" name="Image 62">
              <a:extLst>
                <a:ext uri="{FF2B5EF4-FFF2-40B4-BE49-F238E27FC236}">
                  <a16:creationId xmlns:a16="http://schemas.microsoft.com/office/drawing/2014/main" id="{E03C33BF-D831-4E70-AF28-029C9F500E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9749" t="7757" r="8472" b="6026"/>
            <a:stretch/>
          </p:blipFill>
          <p:spPr>
            <a:xfrm>
              <a:off x="2405060" y="1741278"/>
              <a:ext cx="1285429" cy="267008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4" name="Image 63">
              <a:extLst>
                <a:ext uri="{FF2B5EF4-FFF2-40B4-BE49-F238E27FC236}">
                  <a16:creationId xmlns:a16="http://schemas.microsoft.com/office/drawing/2014/main" id="{6F31441D-A7FA-42D9-A32B-28123D97E4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9193" t="7745" r="8776" b="5650"/>
            <a:stretch/>
          </p:blipFill>
          <p:spPr>
            <a:xfrm>
              <a:off x="4146158" y="1753113"/>
              <a:ext cx="1284301" cy="267008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5" name="Image 64">
              <a:extLst>
                <a:ext uri="{FF2B5EF4-FFF2-40B4-BE49-F238E27FC236}">
                  <a16:creationId xmlns:a16="http://schemas.microsoft.com/office/drawing/2014/main" id="{4B86CF2B-2E77-4EFE-AC7F-C68CFB127E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10283" t="6984" r="8584" b="5158"/>
            <a:stretch/>
          </p:blipFill>
          <p:spPr>
            <a:xfrm>
              <a:off x="5690934" y="1741278"/>
              <a:ext cx="1257602" cy="268192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FF3AFC79-E7CF-47A6-B692-853027A64F1A}"/>
                </a:ext>
              </a:extLst>
            </p:cNvPr>
            <p:cNvSpPr txBox="1"/>
            <p:nvPr/>
          </p:nvSpPr>
          <p:spPr>
            <a:xfrm>
              <a:off x="127704" y="4578349"/>
              <a:ext cx="22600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800" b="1" i="1" kern="1200" dirty="0">
                  <a:solidFill>
                    <a:srgbClr val="818181"/>
                  </a:solidFill>
                  <a:latin typeface="Ubuntu" panose="020B0504030602030204" pitchFamily="34" charset="0"/>
                  <a:ea typeface="+mn-ea"/>
                  <a:cs typeface="+mn-cs"/>
                </a:rPr>
                <a:t>Lorsque votre client reçoit une </a:t>
              </a:r>
              <a:br>
                <a:rPr lang="fr-FR" sz="800" b="1" i="1" kern="1200" dirty="0">
                  <a:solidFill>
                    <a:srgbClr val="818181"/>
                  </a:solidFill>
                  <a:latin typeface="Ubuntu" panose="020B0504030602030204" pitchFamily="34" charset="0"/>
                  <a:ea typeface="+mn-ea"/>
                  <a:cs typeface="+mn-cs"/>
                </a:rPr>
              </a:br>
              <a:r>
                <a:rPr lang="fr-FR" sz="800" b="1" i="1" kern="1200" dirty="0">
                  <a:solidFill>
                    <a:srgbClr val="818181"/>
                  </a:solidFill>
                  <a:latin typeface="Ubuntu" panose="020B0504030602030204" pitchFamily="34" charset="0"/>
                  <a:ea typeface="+mn-ea"/>
                  <a:cs typeface="+mn-cs"/>
                </a:rPr>
                <a:t>notification, la cloche s’anime</a:t>
              </a:r>
              <a:r>
                <a:rPr lang="fr-FR" sz="800" i="1" kern="1200" dirty="0">
                  <a:solidFill>
                    <a:srgbClr val="818181"/>
                  </a:solidFill>
                  <a:latin typeface="Ubuntu" panose="020B0504030602030204" pitchFamily="34" charset="0"/>
                  <a:ea typeface="+mn-ea"/>
                  <a:cs typeface="+mn-cs"/>
                </a:rPr>
                <a:t> </a:t>
              </a:r>
              <a:br>
                <a:rPr lang="fr-FR" sz="800" i="1" kern="1200" dirty="0">
                  <a:solidFill>
                    <a:srgbClr val="818181"/>
                  </a:solidFill>
                  <a:latin typeface="Ubuntu" panose="020B0504030602030204" pitchFamily="34" charset="0"/>
                  <a:ea typeface="+mn-ea"/>
                  <a:cs typeface="+mn-cs"/>
                </a:rPr>
              </a:br>
              <a:r>
                <a:rPr lang="fr-FR" sz="800" i="1" kern="1200" dirty="0">
                  <a:solidFill>
                    <a:srgbClr val="818181"/>
                  </a:solidFill>
                  <a:latin typeface="Ubuntu" panose="020B0504030602030204" pitchFamily="34" charset="0"/>
                  <a:ea typeface="+mn-ea"/>
                  <a:cs typeface="+mn-cs"/>
                </a:rPr>
                <a:t>(elle devient pleine avec une pastille rouge)</a:t>
              </a:r>
            </a:p>
          </p:txBody>
        </p: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AE47AECD-AEA7-40C0-A12B-BDDB4A348BBF}"/>
                </a:ext>
              </a:extLst>
            </p:cNvPr>
            <p:cNvSpPr txBox="1"/>
            <p:nvPr/>
          </p:nvSpPr>
          <p:spPr>
            <a:xfrm>
              <a:off x="2119052" y="4585269"/>
              <a:ext cx="1876970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 defTabSz="685800">
                <a:defRPr sz="800" b="1" i="1" kern="1200">
                  <a:solidFill>
                    <a:prstClr val="black"/>
                  </a:solidFill>
                  <a:latin typeface="Ubuntu" panose="020B0504030602030204" pitchFamily="34" charset="0"/>
                  <a:ea typeface="+mn-ea"/>
                  <a:cs typeface="+mn-cs"/>
                </a:defRPr>
              </a:lvl1pPr>
            </a:lstStyle>
            <a:p>
              <a:r>
                <a:rPr lang="fr-FR" b="0" dirty="0">
                  <a:solidFill>
                    <a:srgbClr val="818181"/>
                  </a:solidFill>
                </a:rPr>
                <a:t>Au clic sur la cloche, </a:t>
              </a:r>
              <a:r>
                <a:rPr lang="fr-FR" dirty="0">
                  <a:solidFill>
                    <a:srgbClr val="818181"/>
                  </a:solidFill>
                </a:rPr>
                <a:t>le fil de notification s’ouvre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2F72EB60-1416-41CC-9AD4-41487F6029EB}"/>
                </a:ext>
              </a:extLst>
            </p:cNvPr>
            <p:cNvSpPr txBox="1"/>
            <p:nvPr/>
          </p:nvSpPr>
          <p:spPr>
            <a:xfrm>
              <a:off x="3724909" y="4578349"/>
              <a:ext cx="3706069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algn="ctr" defTabSz="685800">
                <a:defRPr sz="800" i="1" kern="1200">
                  <a:solidFill>
                    <a:prstClr val="black"/>
                  </a:solidFill>
                  <a:latin typeface="Ubuntu" panose="020B0504030602030204" pitchFamily="34" charset="0"/>
                  <a:ea typeface="+mn-ea"/>
                  <a:cs typeface="+mn-cs"/>
                </a:defRPr>
              </a:lvl1pPr>
            </a:lstStyle>
            <a:p>
              <a:r>
                <a:rPr lang="fr-FR" dirty="0">
                  <a:solidFill>
                    <a:srgbClr val="818181"/>
                  </a:solidFill>
                </a:rPr>
                <a:t>Au clic sur une notification, votre client est </a:t>
              </a:r>
              <a:r>
                <a:rPr lang="fr-FR" b="1" dirty="0">
                  <a:solidFill>
                    <a:srgbClr val="818181"/>
                  </a:solidFill>
                </a:rPr>
                <a:t>redirigé</a:t>
              </a:r>
              <a:r>
                <a:rPr lang="fr-FR" dirty="0">
                  <a:solidFill>
                    <a:srgbClr val="818181"/>
                  </a:solidFill>
                </a:rPr>
                <a:t> </a:t>
              </a:r>
              <a:br>
                <a:rPr lang="fr-FR" dirty="0">
                  <a:solidFill>
                    <a:srgbClr val="818181"/>
                  </a:solidFill>
                </a:rPr>
              </a:br>
              <a:r>
                <a:rPr lang="fr-FR" dirty="0">
                  <a:solidFill>
                    <a:srgbClr val="818181"/>
                  </a:solidFill>
                </a:rPr>
                <a:t>vers </a:t>
              </a:r>
              <a:r>
                <a:rPr lang="fr-FR" b="1" dirty="0">
                  <a:solidFill>
                    <a:srgbClr val="818181"/>
                  </a:solidFill>
                </a:rPr>
                <a:t>la page Mes demandes pour effectuer l’action</a:t>
              </a:r>
              <a:endParaRPr lang="fr-FR" dirty="0">
                <a:solidFill>
                  <a:srgbClr val="818181"/>
                </a:solidFill>
              </a:endParaRPr>
            </a:p>
          </p:txBody>
        </p:sp>
        <p:sp>
          <p:nvSpPr>
            <p:cNvPr id="99" name="Espace réservé du numéro de diapositive 1">
              <a:extLst>
                <a:ext uri="{FF2B5EF4-FFF2-40B4-BE49-F238E27FC236}">
                  <a16:creationId xmlns:a16="http://schemas.microsoft.com/office/drawing/2014/main" id="{4C99B6BD-A55D-46E8-AF3F-F35952FFCB83}"/>
                </a:ext>
              </a:extLst>
            </p:cNvPr>
            <p:cNvSpPr txBox="1">
              <a:spLocks/>
            </p:cNvSpPr>
            <p:nvPr/>
          </p:nvSpPr>
          <p:spPr>
            <a:xfrm>
              <a:off x="6956246" y="4829982"/>
              <a:ext cx="2057400" cy="273844"/>
            </a:xfrm>
            <a:prstGeom prst="rect">
              <a:avLst/>
            </a:prstGeom>
          </p:spPr>
          <p:txBody>
            <a:bodyPr vert="horz" lIns="68580" tIns="34290" rIns="68580" bIns="34290" rtlCol="0" anchor="ctr"/>
            <a:lstStyle>
              <a:defPPr>
                <a:defRPr lang="fr-FR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6FD38B02-D02D-4737-A540-0D1AB839C122}" type="slidenum">
                <a:rPr lang="fr-FR" sz="900">
                  <a:solidFill>
                    <a:schemeClr val="tx1"/>
                  </a:solidFill>
                </a:rPr>
                <a:pPr/>
                <a:t>11</a:t>
              </a:fld>
              <a:endParaRPr lang="fr-FR" sz="900" dirty="0">
                <a:solidFill>
                  <a:schemeClr val="tx1"/>
                </a:solidFill>
              </a:endParaRPr>
            </a:p>
          </p:txBody>
        </p:sp>
        <p:sp>
          <p:nvSpPr>
            <p:cNvPr id="103" name="Étoile : 5 branches 102">
              <a:extLst>
                <a:ext uri="{FF2B5EF4-FFF2-40B4-BE49-F238E27FC236}">
                  <a16:creationId xmlns:a16="http://schemas.microsoft.com/office/drawing/2014/main" id="{A42B1C44-7932-4A58-8659-3F90F124D4F6}"/>
                </a:ext>
              </a:extLst>
            </p:cNvPr>
            <p:cNvSpPr/>
            <p:nvPr/>
          </p:nvSpPr>
          <p:spPr>
            <a:xfrm>
              <a:off x="4213066" y="289493"/>
              <a:ext cx="190155" cy="19015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FF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734394D-8977-403B-B419-12DC8BDB6DF4}"/>
              </a:ext>
            </a:extLst>
          </p:cNvPr>
          <p:cNvSpPr txBox="1"/>
          <p:nvPr/>
        </p:nvSpPr>
        <p:spPr>
          <a:xfrm>
            <a:off x="7465703" y="1090087"/>
            <a:ext cx="17234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b="1" i="1" dirty="0">
                <a:solidFill>
                  <a:srgbClr val="E31D1A"/>
                </a:solidFill>
                <a:latin typeface="Ubuntu" panose="020B0504030602030204" pitchFamily="34" charset="0"/>
              </a:rPr>
              <a:t>*Pilotes CEIDF et CEMP </a:t>
            </a:r>
            <a:br>
              <a:rPr lang="fr-FR" sz="700" b="1" i="1" dirty="0">
                <a:solidFill>
                  <a:srgbClr val="E31D1A"/>
                </a:solidFill>
                <a:latin typeface="Ubuntu" panose="020B0504030602030204" pitchFamily="34" charset="0"/>
              </a:rPr>
            </a:br>
            <a:r>
              <a:rPr lang="fr-FR" sz="700" i="1" dirty="0">
                <a:solidFill>
                  <a:srgbClr val="E31D1A"/>
                </a:solidFill>
                <a:latin typeface="Ubuntu" panose="020B0504030602030204" pitchFamily="34" charset="0"/>
              </a:rPr>
              <a:t>Déploiement progressif jusqu’à la fin de l’année pour les autres établissements</a:t>
            </a:r>
          </a:p>
        </p:txBody>
      </p:sp>
    </p:spTree>
    <p:extLst>
      <p:ext uri="{BB962C8B-B14F-4D97-AF65-F5344CB8AC3E}">
        <p14:creationId xmlns:p14="http://schemas.microsoft.com/office/powerpoint/2010/main" val="328870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7E9D9C-FF72-437E-863C-9996C3A1167F}"/>
              </a:ext>
            </a:extLst>
          </p:cNvPr>
          <p:cNvGrpSpPr/>
          <p:nvPr/>
        </p:nvGrpSpPr>
        <p:grpSpPr>
          <a:xfrm>
            <a:off x="0" y="-4738"/>
            <a:ext cx="9651278" cy="5148238"/>
            <a:chOff x="0" y="-4738"/>
            <a:chExt cx="9651278" cy="5148238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68120390-D2A3-42DB-A9B6-81A04BD3A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0861" y="1748369"/>
              <a:ext cx="1270504" cy="275106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E3CD7A09-57A1-44D9-A163-A054678536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72280" y="1748368"/>
              <a:ext cx="1270855" cy="275106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10E5B24-11BA-41D6-99D5-F0119E1397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39402" y="1748368"/>
              <a:ext cx="1265196" cy="275106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C21864CA-5B3E-4D6F-B438-0205CAF660F0}"/>
                </a:ext>
              </a:extLst>
            </p:cNvPr>
            <p:cNvSpPr/>
            <p:nvPr/>
          </p:nvSpPr>
          <p:spPr>
            <a:xfrm>
              <a:off x="98928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Ubuntu" panose="020B0504030602030204" pitchFamily="34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C96E9C6-1120-4D0A-B5AF-0012043D80E3}"/>
                </a:ext>
              </a:extLst>
            </p:cNvPr>
            <p:cNvSpPr/>
            <p:nvPr/>
          </p:nvSpPr>
          <p:spPr>
            <a:xfrm>
              <a:off x="0" y="-4738"/>
              <a:ext cx="110358" cy="5148238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>
                <a:latin typeface="Ubuntu" panose="020B050403060203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1C9EE7A-330B-4DD1-97B2-C3E6D9E19424}"/>
                </a:ext>
              </a:extLst>
            </p:cNvPr>
            <p:cNvSpPr/>
            <p:nvPr/>
          </p:nvSpPr>
          <p:spPr>
            <a:xfrm>
              <a:off x="573177" y="209584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342900" indent="-342900">
                <a:buFont typeface="+mj-lt"/>
                <a:buAutoNum type="arabicPeriod" startAt="5"/>
              </a:pPr>
              <a:r>
                <a:rPr lang="fr-FR" sz="16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Assurances : affichage des contrats de prévoyance</a:t>
              </a:r>
            </a:p>
          </p:txBody>
        </p:sp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04157621-5470-49EC-B4D7-99E7DD77A9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314"/>
            <a:stretch/>
          </p:blipFill>
          <p:spPr>
            <a:xfrm>
              <a:off x="7354500" y="268288"/>
              <a:ext cx="1789500" cy="806253"/>
            </a:xfrm>
            <a:prstGeom prst="rect">
              <a:avLst/>
            </a:prstGeom>
            <a:effectLst>
              <a:outerShdw blurRad="241300" dist="76200" dir="6600000" sx="108000" sy="108000" algn="ctr" rotWithShape="0">
                <a:schemeClr val="bg1">
                  <a:lumMod val="75000"/>
                  <a:alpha val="18000"/>
                </a:schemeClr>
              </a:outerShdw>
            </a:effectLst>
          </p:spPr>
        </p:pic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CAC52BB6-2A7D-4EFF-B97F-8186225D2B4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14981" y="610910"/>
              <a:ext cx="566561" cy="553998"/>
              <a:chOff x="7140815" y="1998113"/>
              <a:chExt cx="886861" cy="867196"/>
            </a:xfrm>
          </p:grpSpPr>
          <p:sp>
            <p:nvSpPr>
              <p:cNvPr id="47" name="Ellipse 46">
                <a:extLst>
                  <a:ext uri="{FF2B5EF4-FFF2-40B4-BE49-F238E27FC236}">
                    <a16:creationId xmlns:a16="http://schemas.microsoft.com/office/drawing/2014/main" id="{951A3CD5-2451-46B9-BBB5-337C5FC0A9EE}"/>
                  </a:ext>
                </a:extLst>
              </p:cNvPr>
              <p:cNvSpPr/>
              <p:nvPr/>
            </p:nvSpPr>
            <p:spPr>
              <a:xfrm rot="5629032">
                <a:off x="7446420" y="2185804"/>
                <a:ext cx="571410" cy="578187"/>
              </a:xfrm>
              <a:prstGeom prst="ellipse">
                <a:avLst/>
              </a:prstGeom>
              <a:solidFill>
                <a:srgbClr val="E31D1A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Ubuntu" panose="020B0504030602030204" pitchFamily="34" charset="0"/>
                </a:endParaRPr>
              </a:p>
            </p:txBody>
          </p:sp>
          <p:sp>
            <p:nvSpPr>
              <p:cNvPr id="48" name="Forme libre : forme 441">
                <a:extLst>
                  <a:ext uri="{FF2B5EF4-FFF2-40B4-BE49-F238E27FC236}">
                    <a16:creationId xmlns:a16="http://schemas.microsoft.com/office/drawing/2014/main" id="{A209C4FE-F0D0-40C7-BBA8-C85FC7CDE394}"/>
                  </a:ext>
                </a:extLst>
              </p:cNvPr>
              <p:cNvSpPr/>
              <p:nvPr/>
            </p:nvSpPr>
            <p:spPr>
              <a:xfrm rot="5400000">
                <a:off x="7150648" y="1988280"/>
                <a:ext cx="867196" cy="886861"/>
              </a:xfrm>
              <a:custGeom>
                <a:avLst/>
                <a:gdLst>
                  <a:gd name="connsiteX0" fmla="*/ 160020 w 420052"/>
                  <a:gd name="connsiteY0" fmla="*/ 0 h 429577"/>
                  <a:gd name="connsiteX1" fmla="*/ 320040 w 420052"/>
                  <a:gd name="connsiteY1" fmla="*/ 160020 h 429577"/>
                  <a:gd name="connsiteX2" fmla="*/ 273661 w 420052"/>
                  <a:gd name="connsiteY2" fmla="*/ 272679 h 429577"/>
                  <a:gd name="connsiteX3" fmla="*/ 274091 w 420052"/>
                  <a:gd name="connsiteY3" fmla="*/ 272957 h 429577"/>
                  <a:gd name="connsiteX4" fmla="*/ 274091 w 420052"/>
                  <a:gd name="connsiteY4" fmla="*/ 272957 h 429577"/>
                  <a:gd name="connsiteX5" fmla="*/ 274946 w 420052"/>
                  <a:gd name="connsiteY5" fmla="*/ 273694 h 429577"/>
                  <a:gd name="connsiteX6" fmla="*/ 417821 w 420052"/>
                  <a:gd name="connsiteY6" fmla="*/ 416569 h 429577"/>
                  <a:gd name="connsiteX7" fmla="*/ 417821 w 420052"/>
                  <a:gd name="connsiteY7" fmla="*/ 427346 h 429577"/>
                  <a:gd name="connsiteX8" fmla="*/ 407899 w 420052"/>
                  <a:gd name="connsiteY8" fmla="*/ 428083 h 429577"/>
                  <a:gd name="connsiteX9" fmla="*/ 407044 w 420052"/>
                  <a:gd name="connsiteY9" fmla="*/ 427346 h 429577"/>
                  <a:gd name="connsiteX10" fmla="*/ 264169 w 420052"/>
                  <a:gd name="connsiteY10" fmla="*/ 284471 h 429577"/>
                  <a:gd name="connsiteX11" fmla="*/ 262821 w 420052"/>
                  <a:gd name="connsiteY11" fmla="*/ 282650 h 429577"/>
                  <a:gd name="connsiteX12" fmla="*/ 160020 w 420052"/>
                  <a:gd name="connsiteY12" fmla="*/ 320040 h 429577"/>
                  <a:gd name="connsiteX13" fmla="*/ 0 w 420052"/>
                  <a:gd name="connsiteY13" fmla="*/ 160020 h 429577"/>
                  <a:gd name="connsiteX14" fmla="*/ 160020 w 420052"/>
                  <a:gd name="connsiteY14" fmla="*/ 0 h 429577"/>
                  <a:gd name="connsiteX15" fmla="*/ 160020 w 420052"/>
                  <a:gd name="connsiteY15" fmla="*/ 15240 h 429577"/>
                  <a:gd name="connsiteX16" fmla="*/ 15240 w 420052"/>
                  <a:gd name="connsiteY16" fmla="*/ 160020 h 429577"/>
                  <a:gd name="connsiteX17" fmla="*/ 160020 w 420052"/>
                  <a:gd name="connsiteY17" fmla="*/ 304800 h 429577"/>
                  <a:gd name="connsiteX18" fmla="*/ 304800 w 420052"/>
                  <a:gd name="connsiteY18" fmla="*/ 160020 h 429577"/>
                  <a:gd name="connsiteX19" fmla="*/ 160020 w 420052"/>
                  <a:gd name="connsiteY19" fmla="*/ 15240 h 42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0052" h="429577">
                    <a:moveTo>
                      <a:pt x="160020" y="0"/>
                    </a:moveTo>
                    <a:cubicBezTo>
                      <a:pt x="248397" y="0"/>
                      <a:pt x="320040" y="71643"/>
                      <a:pt x="320040" y="160020"/>
                    </a:cubicBezTo>
                    <a:cubicBezTo>
                      <a:pt x="320040" y="203959"/>
                      <a:pt x="302331" y="243761"/>
                      <a:pt x="273661" y="272679"/>
                    </a:cubicBezTo>
                    <a:lnTo>
                      <a:pt x="274091" y="272957"/>
                    </a:lnTo>
                    <a:lnTo>
                      <a:pt x="274091" y="272957"/>
                    </a:lnTo>
                    <a:lnTo>
                      <a:pt x="274946" y="273694"/>
                    </a:lnTo>
                    <a:lnTo>
                      <a:pt x="417821" y="416569"/>
                    </a:lnTo>
                    <a:cubicBezTo>
                      <a:pt x="420796" y="419545"/>
                      <a:pt x="420796" y="424370"/>
                      <a:pt x="417821" y="427346"/>
                    </a:cubicBezTo>
                    <a:cubicBezTo>
                      <a:pt x="415116" y="430051"/>
                      <a:pt x="410882" y="430297"/>
                      <a:pt x="407899" y="428083"/>
                    </a:cubicBezTo>
                    <a:lnTo>
                      <a:pt x="407044" y="427346"/>
                    </a:lnTo>
                    <a:lnTo>
                      <a:pt x="264169" y="284471"/>
                    </a:lnTo>
                    <a:cubicBezTo>
                      <a:pt x="263618" y="283919"/>
                      <a:pt x="263169" y="283304"/>
                      <a:pt x="262821" y="282650"/>
                    </a:cubicBezTo>
                    <a:cubicBezTo>
                      <a:pt x="235018" y="305988"/>
                      <a:pt x="199160" y="320040"/>
                      <a:pt x="160020" y="320040"/>
                    </a:cubicBezTo>
                    <a:cubicBezTo>
                      <a:pt x="71643" y="320040"/>
                      <a:pt x="0" y="248397"/>
                      <a:pt x="0" y="160020"/>
                    </a:cubicBezTo>
                    <a:cubicBezTo>
                      <a:pt x="0" y="71643"/>
                      <a:pt x="71643" y="0"/>
                      <a:pt x="160020" y="0"/>
                    </a:cubicBezTo>
                    <a:close/>
                    <a:moveTo>
                      <a:pt x="160020" y="15240"/>
                    </a:moveTo>
                    <a:cubicBezTo>
                      <a:pt x="80060" y="15240"/>
                      <a:pt x="15240" y="80060"/>
                      <a:pt x="15240" y="160020"/>
                    </a:cubicBezTo>
                    <a:cubicBezTo>
                      <a:pt x="15240" y="239980"/>
                      <a:pt x="80060" y="304800"/>
                      <a:pt x="160020" y="304800"/>
                    </a:cubicBezTo>
                    <a:cubicBezTo>
                      <a:pt x="239980" y="304800"/>
                      <a:pt x="304800" y="239980"/>
                      <a:pt x="304800" y="160020"/>
                    </a:cubicBezTo>
                    <a:cubicBezTo>
                      <a:pt x="304800" y="80060"/>
                      <a:pt x="239980" y="15240"/>
                      <a:pt x="160020" y="15240"/>
                    </a:cubicBezTo>
                    <a:close/>
                  </a:path>
                </a:pathLst>
              </a:custGeom>
              <a:solidFill>
                <a:srgbClr val="E31D1A"/>
              </a:solidFill>
              <a:ln w="9525" cap="flat">
                <a:solidFill>
                  <a:srgbClr val="E31D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050">
                  <a:latin typeface="Ubuntu" panose="020B0504030602030204" pitchFamily="34" charset="0"/>
                </a:endParaRPr>
              </a:p>
            </p:txBody>
          </p:sp>
        </p:grpSp>
        <p:pic>
          <p:nvPicPr>
            <p:cNvPr id="49" name="Picture 2" descr="Huawei Logo PNG transparents - StickPNG">
              <a:extLst>
                <a:ext uri="{FF2B5EF4-FFF2-40B4-BE49-F238E27FC236}">
                  <a16:creationId xmlns:a16="http://schemas.microsoft.com/office/drawing/2014/main" id="{F8E2C821-4278-4208-B238-2C42E5EF80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7178" y="803681"/>
              <a:ext cx="175975" cy="176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438625F-3D4C-4C08-8AE6-8ACBD403BE75}"/>
                </a:ext>
              </a:extLst>
            </p:cNvPr>
            <p:cNvSpPr/>
            <p:nvPr/>
          </p:nvSpPr>
          <p:spPr>
            <a:xfrm>
              <a:off x="8061206" y="313364"/>
              <a:ext cx="1091017" cy="707886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000" b="1" dirty="0">
                  <a:solidFill>
                    <a:srgbClr val="FF0000"/>
                  </a:solidFill>
                  <a:latin typeface="Ubuntu" panose="020B0504030602030204" pitchFamily="34" charset="0"/>
                </a:rPr>
                <a:t>07/12/22</a:t>
              </a:r>
              <a:endParaRPr lang="fr-FR" dirty="0">
                <a:latin typeface="Ubuntu" panose="020B0504030602030204" pitchFamily="34" charset="0"/>
              </a:endParaRPr>
            </a:p>
            <a:p>
              <a:endParaRPr lang="fr-FR" sz="500" b="1" dirty="0">
                <a:solidFill>
                  <a:srgbClr val="FF0000"/>
                </a:solidFill>
                <a:latin typeface="Ubuntu" panose="020B0504030602030204" pitchFamily="34" charset="0"/>
              </a:endParaRPr>
            </a:p>
            <a:p>
              <a:r>
                <a:rPr lang="fr-FR" sz="1000" b="1" dirty="0">
                  <a:solidFill>
                    <a:srgbClr val="FF0000"/>
                  </a:solidFill>
                  <a:latin typeface="Ubuntu" panose="020B0504030602030204" pitchFamily="34" charset="0"/>
                </a:rPr>
                <a:t>07/12/22</a:t>
              </a:r>
              <a:endParaRPr lang="fr-FR" sz="1000" dirty="0">
                <a:latin typeface="Ubuntu" panose="020B0504030602030204" pitchFamily="34" charset="0"/>
              </a:endParaRPr>
            </a:p>
            <a:p>
              <a:endParaRPr lang="fr-FR" sz="500" b="1" dirty="0">
                <a:solidFill>
                  <a:srgbClr val="FF0000"/>
                </a:solidFill>
                <a:latin typeface="Ubuntu" panose="020B0504030602030204" pitchFamily="34" charset="0"/>
              </a:endParaRPr>
            </a:p>
            <a:p>
              <a:r>
                <a:rPr lang="fr-FR" sz="1000" b="1" dirty="0">
                  <a:solidFill>
                    <a:srgbClr val="FF0000"/>
                  </a:solidFill>
                  <a:latin typeface="Ubuntu" panose="020B0504030602030204" pitchFamily="34" charset="0"/>
                </a:rPr>
                <a:t>07/12/22</a:t>
              </a:r>
              <a:endParaRPr lang="fr-FR" sz="1000" dirty="0">
                <a:latin typeface="Ubuntu" panose="020B0504030602030204" pitchFamily="34" charset="0"/>
              </a:endParaRPr>
            </a:p>
          </p:txBody>
        </p:sp>
        <p:pic>
          <p:nvPicPr>
            <p:cNvPr id="51" name="Picture 6">
              <a:extLst>
                <a:ext uri="{FF2B5EF4-FFF2-40B4-BE49-F238E27FC236}">
                  <a16:creationId xmlns:a16="http://schemas.microsoft.com/office/drawing/2014/main" id="{9969EE08-3645-4EF6-9B39-7061AE2941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0615" y="362917"/>
              <a:ext cx="161013" cy="191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8">
              <a:extLst>
                <a:ext uri="{FF2B5EF4-FFF2-40B4-BE49-F238E27FC236}">
                  <a16:creationId xmlns:a16="http://schemas.microsoft.com/office/drawing/2014/main" id="{80BD644C-F9EC-4E70-B29C-1F62193B13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680" y="569767"/>
              <a:ext cx="179229" cy="213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9" name="Espace réservé du numéro de diapositive 1">
              <a:extLst>
                <a:ext uri="{FF2B5EF4-FFF2-40B4-BE49-F238E27FC236}">
                  <a16:creationId xmlns:a16="http://schemas.microsoft.com/office/drawing/2014/main" id="{4C99B6BD-A55D-46E8-AF3F-F35952FFCB83}"/>
                </a:ext>
              </a:extLst>
            </p:cNvPr>
            <p:cNvSpPr txBox="1">
              <a:spLocks/>
            </p:cNvSpPr>
            <p:nvPr/>
          </p:nvSpPr>
          <p:spPr>
            <a:xfrm>
              <a:off x="6956246" y="4829982"/>
              <a:ext cx="2057400" cy="273844"/>
            </a:xfrm>
            <a:prstGeom prst="rect">
              <a:avLst/>
            </a:prstGeom>
          </p:spPr>
          <p:txBody>
            <a:bodyPr vert="horz" lIns="68580" tIns="34290" rIns="68580" bIns="34290" rtlCol="0" anchor="ctr"/>
            <a:lstStyle>
              <a:defPPr>
                <a:defRPr lang="fr-FR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6FD38B02-D02D-4737-A540-0D1AB839C122}" type="slidenum">
                <a:rPr lang="fr-FR" sz="900">
                  <a:solidFill>
                    <a:schemeClr val="tx1"/>
                  </a:solidFill>
                </a:rPr>
                <a:pPr/>
                <a:t>12</a:t>
              </a:fld>
              <a:endParaRPr lang="fr-FR" sz="900" dirty="0">
                <a:solidFill>
                  <a:schemeClr val="tx1"/>
                </a:solidFill>
              </a:endParaRPr>
            </a:p>
          </p:txBody>
        </p:sp>
        <p:sp>
          <p:nvSpPr>
            <p:cNvPr id="103" name="Étoile : 5 branches 102">
              <a:extLst>
                <a:ext uri="{FF2B5EF4-FFF2-40B4-BE49-F238E27FC236}">
                  <a16:creationId xmlns:a16="http://schemas.microsoft.com/office/drawing/2014/main" id="{A42B1C44-7932-4A58-8659-3F90F124D4F6}"/>
                </a:ext>
              </a:extLst>
            </p:cNvPr>
            <p:cNvSpPr/>
            <p:nvPr/>
          </p:nvSpPr>
          <p:spPr>
            <a:xfrm>
              <a:off x="6065160" y="283783"/>
              <a:ext cx="190155" cy="19015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FF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endParaRPr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36F1A2DE-F705-484E-AE76-22FC56B0BC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191769" y="1748368"/>
              <a:ext cx="1272220" cy="275106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303B12BE-FA67-4EC5-913A-167AD38A9E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44126" y="1748368"/>
              <a:ext cx="1270855" cy="275106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0B142E33-5807-4C70-951F-B4F928F1F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370328" flipH="1">
              <a:off x="1960941" y="2833539"/>
              <a:ext cx="423152" cy="423152"/>
            </a:xfrm>
            <a:prstGeom prst="rect">
              <a:avLst/>
            </a:prstGeom>
          </p:spPr>
        </p:pic>
        <p:pic>
          <p:nvPicPr>
            <p:cNvPr id="32" name="Picture 2" descr="Tap | Free Icon">
              <a:extLst>
                <a:ext uri="{FF2B5EF4-FFF2-40B4-BE49-F238E27FC236}">
                  <a16:creationId xmlns:a16="http://schemas.microsoft.com/office/drawing/2014/main" id="{1E4D4195-C528-4425-B0E7-2E89B33500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1506699" y="2870033"/>
              <a:ext cx="298070" cy="298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ACD56A1C-FB76-4450-AD47-66F1073DFE2B}"/>
                </a:ext>
              </a:extLst>
            </p:cNvPr>
            <p:cNvSpPr/>
            <p:nvPr/>
          </p:nvSpPr>
          <p:spPr>
            <a:xfrm>
              <a:off x="580860" y="2810934"/>
              <a:ext cx="1270503" cy="193226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1894076A-86D4-4DAB-9A6A-3C38215CA869}"/>
                </a:ext>
              </a:extLst>
            </p:cNvPr>
            <p:cNvSpPr/>
            <p:nvPr/>
          </p:nvSpPr>
          <p:spPr>
            <a:xfrm>
              <a:off x="2468187" y="2888599"/>
              <a:ext cx="1270503" cy="231560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solidFill>
                <a:srgbClr val="FC0000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pic>
          <p:nvPicPr>
            <p:cNvPr id="35" name="Picture 2" descr="Tap | Free Icon">
              <a:extLst>
                <a:ext uri="{FF2B5EF4-FFF2-40B4-BE49-F238E27FC236}">
                  <a16:creationId xmlns:a16="http://schemas.microsoft.com/office/drawing/2014/main" id="{3451E8C2-6190-4DD5-8F2E-EA8F663AEE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3387765" y="2954141"/>
              <a:ext cx="298070" cy="298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72FA363D-8F76-42F1-8436-DCC3CB6ABF32}"/>
                </a:ext>
              </a:extLst>
            </p:cNvPr>
            <p:cNvSpPr/>
            <p:nvPr/>
          </p:nvSpPr>
          <p:spPr>
            <a:xfrm>
              <a:off x="5744478" y="3216157"/>
              <a:ext cx="1270503" cy="231560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solidFill>
                <a:srgbClr val="FC0000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pic>
          <p:nvPicPr>
            <p:cNvPr id="37" name="Picture 2" descr="Tap | Free Icon">
              <a:extLst>
                <a:ext uri="{FF2B5EF4-FFF2-40B4-BE49-F238E27FC236}">
                  <a16:creationId xmlns:a16="http://schemas.microsoft.com/office/drawing/2014/main" id="{BA68D1D4-A612-4498-BFF9-9FE9BDA534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6664056" y="3281699"/>
              <a:ext cx="298070" cy="298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8A931E8A-29D0-44EF-A8C9-97BEAB0BE656}"/>
                </a:ext>
              </a:extLst>
            </p:cNvPr>
            <p:cNvSpPr txBox="1"/>
            <p:nvPr/>
          </p:nvSpPr>
          <p:spPr>
            <a:xfrm>
              <a:off x="321834" y="926030"/>
              <a:ext cx="6626702" cy="333459"/>
            </a:xfrm>
            <a:prstGeom prst="rect">
              <a:avLst/>
            </a:prstGeom>
            <a:solidFill>
              <a:srgbClr val="F3F2F2">
                <a:alpha val="40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171450" indent="-171450" defTabSz="914400" eaLnBrk="1" fontAlgn="auto" latinLnBrk="0" hangingPunct="1">
                <a:lnSpc>
                  <a:spcPct val="150000"/>
                </a:lnSpc>
                <a:buClr>
                  <a:srgbClr val="E31D1A"/>
                </a:buClr>
                <a:buSzTx/>
                <a:buFont typeface="Wingdings" panose="05000000000000000000" pitchFamily="2" charset="2"/>
                <a:buChar char="Ø"/>
                <a:tabLst/>
                <a:defRPr kumimoji="0" sz="850" kern="0" spc="0" normalizeH="0" baseline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Ubuntu" panose="020B0504030602030204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fr-FR" dirty="0"/>
                <a:t>Votre client peut dorénavant </a:t>
              </a:r>
              <a:r>
                <a:rPr lang="fr-FR" b="1" dirty="0"/>
                <a:t>consulter ses contrats prévoyance </a:t>
              </a:r>
              <a:r>
                <a:rPr lang="fr-FR" dirty="0"/>
                <a:t>depuis la rubrique </a:t>
              </a:r>
              <a:r>
                <a:rPr lang="fr-FR" b="1" dirty="0"/>
                <a:t>« Assurances »</a:t>
              </a:r>
              <a:r>
                <a:rPr lang="fr-FR" dirty="0"/>
                <a:t> du menu </a:t>
              </a:r>
              <a:r>
                <a:rPr lang="fr-FR" b="1" dirty="0"/>
                <a:t>« Plus ».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80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D31F9278-0F6F-4281-A670-F02B06B841BB}"/>
              </a:ext>
            </a:extLst>
          </p:cNvPr>
          <p:cNvGrpSpPr/>
          <p:nvPr/>
        </p:nvGrpSpPr>
        <p:grpSpPr>
          <a:xfrm>
            <a:off x="0" y="-4738"/>
            <a:ext cx="9651278" cy="5148238"/>
            <a:chOff x="0" y="-4738"/>
            <a:chExt cx="9651278" cy="5148238"/>
          </a:xfrm>
        </p:grpSpPr>
        <p:pic>
          <p:nvPicPr>
            <p:cNvPr id="15" name="Image 14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A56E2B8F-26D7-462D-9E42-F1542AE8D3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20638" y="1749220"/>
              <a:ext cx="1280752" cy="270064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7" name="Image 66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3FF97B92-3441-4979-9FC2-C54B37F09C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00926" y="1757255"/>
              <a:ext cx="1279318" cy="27071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Image 7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AC742EA0-BCCF-4689-A717-1DB36BBBF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5095" y="1749220"/>
              <a:ext cx="1279318" cy="27071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" name="Image 3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AA5B1B55-5853-49BE-9735-224E1E3B9E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2580"/>
            <a:stretch/>
          </p:blipFill>
          <p:spPr>
            <a:xfrm>
              <a:off x="584291" y="1742768"/>
              <a:ext cx="1301335" cy="27071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CAF817F6-4FB2-4F58-80F3-F95BD0025CDA}"/>
                </a:ext>
              </a:extLst>
            </p:cNvPr>
            <p:cNvSpPr/>
            <p:nvPr/>
          </p:nvSpPr>
          <p:spPr>
            <a:xfrm>
              <a:off x="573177" y="209584"/>
              <a:ext cx="9078101" cy="584775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342900" indent="-342900">
                <a:buFont typeface="+mj-lt"/>
                <a:buAutoNum type="arabicPeriod" startAt="5"/>
              </a:pPr>
              <a:r>
                <a:rPr lang="fr-FR" sz="16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Assurance vie / Plan Epargne Retraite : informations sur la </a:t>
              </a:r>
              <a:br>
                <a:rPr lang="fr-FR" sz="16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</a:br>
              <a:r>
                <a:rPr lang="fr-FR" sz="16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durabilité des supports financiers (1/2)</a:t>
              </a: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1E15B702-A3BC-4DEF-99EE-89BE2817A47D}"/>
                </a:ext>
              </a:extLst>
            </p:cNvPr>
            <p:cNvGrpSpPr/>
            <p:nvPr/>
          </p:nvGrpSpPr>
          <p:grpSpPr>
            <a:xfrm>
              <a:off x="3652139" y="1749220"/>
              <a:ext cx="1368374" cy="2707100"/>
              <a:chOff x="3652139" y="1749220"/>
              <a:chExt cx="1368374" cy="2707100"/>
            </a:xfrm>
          </p:grpSpPr>
          <p:pic>
            <p:nvPicPr>
              <p:cNvPr id="12" name="Image 11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84C45226-C7D8-452A-BF85-4F538BB3A0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94934" y="1749220"/>
                <a:ext cx="1274302" cy="2707100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solidFill>
                  <a:srgbClr val="DB0029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41" name="Image 40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8015E067-0238-4ADE-93C2-32E00B9C6FA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t="41465" b="12170"/>
              <a:stretch/>
            </p:blipFill>
            <p:spPr>
              <a:xfrm>
                <a:off x="3652139" y="2794805"/>
                <a:ext cx="1368374" cy="1411372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77" name="Étoile : 5 branches 76">
              <a:extLst>
                <a:ext uri="{FF2B5EF4-FFF2-40B4-BE49-F238E27FC236}">
                  <a16:creationId xmlns:a16="http://schemas.microsoft.com/office/drawing/2014/main" id="{C3E1F021-A9FA-4CF2-96CE-C19CDFCB9C1E}"/>
                </a:ext>
              </a:extLst>
            </p:cNvPr>
            <p:cNvSpPr/>
            <p:nvPr/>
          </p:nvSpPr>
          <p:spPr>
            <a:xfrm>
              <a:off x="4854213" y="536190"/>
              <a:ext cx="190155" cy="19015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FF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endParaRPr>
            </a:p>
          </p:txBody>
        </p:sp>
        <p:sp>
          <p:nvSpPr>
            <p:cNvPr id="61" name="Espace réservé du numéro de diapositive 1">
              <a:extLst>
                <a:ext uri="{FF2B5EF4-FFF2-40B4-BE49-F238E27FC236}">
                  <a16:creationId xmlns:a16="http://schemas.microsoft.com/office/drawing/2014/main" id="{C7E76DDD-C13F-4F0C-AE17-A503C2F5F270}"/>
                </a:ext>
              </a:extLst>
            </p:cNvPr>
            <p:cNvSpPr txBox="1">
              <a:spLocks/>
            </p:cNvSpPr>
            <p:nvPr/>
          </p:nvSpPr>
          <p:spPr>
            <a:xfrm>
              <a:off x="6971955" y="4831623"/>
              <a:ext cx="2057400" cy="273844"/>
            </a:xfrm>
            <a:prstGeom prst="rect">
              <a:avLst/>
            </a:prstGeom>
          </p:spPr>
          <p:txBody>
            <a:bodyPr vert="horz" lIns="68580" tIns="34290" rIns="68580" bIns="34290" rtlCol="0" anchor="ctr"/>
            <a:lstStyle>
              <a:defPPr>
                <a:defRPr lang="fr-FR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6FD38B02-D02D-4737-A540-0D1AB839C122}" type="slidenum">
                <a:rPr lang="fr-FR" sz="900">
                  <a:solidFill>
                    <a:schemeClr val="tx1"/>
                  </a:solidFill>
                </a:rPr>
                <a:pPr/>
                <a:t>13</a:t>
              </a:fld>
              <a:endParaRPr lang="fr-FR" sz="900" dirty="0">
                <a:solidFill>
                  <a:schemeClr val="tx1"/>
                </a:solidFill>
              </a:endParaRPr>
            </a:p>
          </p:txBody>
        </p:sp>
        <p:grpSp>
          <p:nvGrpSpPr>
            <p:cNvPr id="54" name="Groupe 53">
              <a:extLst>
                <a:ext uri="{FF2B5EF4-FFF2-40B4-BE49-F238E27FC236}">
                  <a16:creationId xmlns:a16="http://schemas.microsoft.com/office/drawing/2014/main" id="{4D53973A-5C8D-482E-9843-07554647D8AA}"/>
                </a:ext>
              </a:extLst>
            </p:cNvPr>
            <p:cNvGrpSpPr/>
            <p:nvPr/>
          </p:nvGrpSpPr>
          <p:grpSpPr>
            <a:xfrm>
              <a:off x="2395113" y="2143050"/>
              <a:ext cx="118988" cy="118988"/>
              <a:chOff x="1650815" y="2319642"/>
              <a:chExt cx="190500" cy="190500"/>
            </a:xfrm>
          </p:grpSpPr>
          <p:sp>
            <p:nvSpPr>
              <p:cNvPr id="35" name="Ellipse 34">
                <a:extLst>
                  <a:ext uri="{FF2B5EF4-FFF2-40B4-BE49-F238E27FC236}">
                    <a16:creationId xmlns:a16="http://schemas.microsoft.com/office/drawing/2014/main" id="{9D5FF432-4F07-47A5-80C2-41099D8D585F}"/>
                  </a:ext>
                </a:extLst>
              </p:cNvPr>
              <p:cNvSpPr/>
              <p:nvPr/>
            </p:nvSpPr>
            <p:spPr>
              <a:xfrm>
                <a:off x="1650815" y="2319642"/>
                <a:ext cx="190500" cy="190500"/>
              </a:xfrm>
              <a:prstGeom prst="ellipse">
                <a:avLst/>
              </a:prstGeom>
              <a:solidFill>
                <a:srgbClr val="FDFDFD"/>
              </a:solidFill>
              <a:ln w="6350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3" name="Graphique 52" descr="Badge point d’interrogation contour">
                <a:extLst>
                  <a:ext uri="{FF2B5EF4-FFF2-40B4-BE49-F238E27FC236}">
                    <a16:creationId xmlns:a16="http://schemas.microsoft.com/office/drawing/2014/main" id="{21ACB229-DA04-41EA-9E9A-2AC832C2B7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672042" y="2341179"/>
                <a:ext cx="146770" cy="146770"/>
              </a:xfrm>
              <a:prstGeom prst="rect">
                <a:avLst/>
              </a:prstGeom>
            </p:spPr>
          </p:pic>
        </p:grpSp>
        <p:pic>
          <p:nvPicPr>
            <p:cNvPr id="68" name="Picture 2" descr="Tap | Free Icon">
              <a:extLst>
                <a:ext uri="{FF2B5EF4-FFF2-40B4-BE49-F238E27FC236}">
                  <a16:creationId xmlns:a16="http://schemas.microsoft.com/office/drawing/2014/main" id="{A6729DD5-7E3D-41BE-B751-D6229A008D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2435156" y="2202485"/>
              <a:ext cx="294161" cy="2941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9" name="Image 68">
              <a:extLst>
                <a:ext uri="{FF2B5EF4-FFF2-40B4-BE49-F238E27FC236}">
                  <a16:creationId xmlns:a16="http://schemas.microsoft.com/office/drawing/2014/main" id="{96840526-BAFA-4E1D-98B6-DB0B9B999A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427419" flipH="1" flipV="1">
              <a:off x="2175094" y="4349379"/>
              <a:ext cx="678015" cy="678015"/>
            </a:xfrm>
            <a:prstGeom prst="rect">
              <a:avLst/>
            </a:prstGeom>
          </p:spPr>
        </p:pic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9E93299E-940E-4F72-9691-D32726FBE508}"/>
                </a:ext>
              </a:extLst>
            </p:cNvPr>
            <p:cNvSpPr txBox="1"/>
            <p:nvPr/>
          </p:nvSpPr>
          <p:spPr>
            <a:xfrm>
              <a:off x="2731114" y="4593278"/>
              <a:ext cx="167173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700" kern="1200" dirty="0">
                  <a:solidFill>
                    <a:srgbClr val="818181"/>
                  </a:solidFill>
                  <a:latin typeface="Ubuntu" panose="020B0504030602030204" pitchFamily="34" charset="0"/>
                  <a:ea typeface="+mn-ea"/>
                  <a:cs typeface="+mn-cs"/>
                </a:rPr>
                <a:t>Une </a:t>
              </a:r>
              <a:r>
                <a:rPr lang="fr-FR" sz="700" b="1" kern="1200" dirty="0">
                  <a:solidFill>
                    <a:srgbClr val="818181"/>
                  </a:solidFill>
                  <a:latin typeface="Ubuntu" panose="020B0504030602030204" pitchFamily="34" charset="0"/>
                  <a:ea typeface="+mn-ea"/>
                  <a:cs typeface="+mn-cs"/>
                </a:rPr>
                <a:t>bulle d’aide</a:t>
              </a:r>
              <a:r>
                <a:rPr lang="fr-FR" sz="700" kern="1200" dirty="0">
                  <a:solidFill>
                    <a:srgbClr val="818181"/>
                  </a:solidFill>
                  <a:latin typeface="Ubuntu" panose="020B0504030602030204" pitchFamily="34" charset="0"/>
                  <a:ea typeface="+mn-ea"/>
                  <a:cs typeface="+mn-cs"/>
                </a:rPr>
                <a:t> est disponible pour expliquer </a:t>
              </a:r>
              <a:r>
                <a:rPr lang="fr-FR" sz="700" b="1" kern="1200" dirty="0">
                  <a:solidFill>
                    <a:srgbClr val="818181"/>
                  </a:solidFill>
                  <a:latin typeface="Ubuntu" panose="020B0504030602030204" pitchFamily="34" charset="0"/>
                  <a:ea typeface="+mn-ea"/>
                  <a:cs typeface="+mn-cs"/>
                </a:rPr>
                <a:t>les différentes notions</a:t>
              </a:r>
            </a:p>
          </p:txBody>
        </p:sp>
        <p:pic>
          <p:nvPicPr>
            <p:cNvPr id="75" name="Picture 2" descr="Tap | Free Icon">
              <a:extLst>
                <a:ext uri="{FF2B5EF4-FFF2-40B4-BE49-F238E27FC236}">
                  <a16:creationId xmlns:a16="http://schemas.microsoft.com/office/drawing/2014/main" id="{D5000A09-5EBD-409F-AAE3-8C8A687179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1573190" y="3522852"/>
              <a:ext cx="298070" cy="298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" name="Picture 2" descr="Tap | Free Icon">
              <a:extLst>
                <a:ext uri="{FF2B5EF4-FFF2-40B4-BE49-F238E27FC236}">
                  <a16:creationId xmlns:a16="http://schemas.microsoft.com/office/drawing/2014/main" id="{459AC54A-AFCB-4B98-8207-C80656ECB7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7708319" y="2902527"/>
              <a:ext cx="298070" cy="298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8" name="Picture 2" descr="Tap | Free Icon">
              <a:extLst>
                <a:ext uri="{FF2B5EF4-FFF2-40B4-BE49-F238E27FC236}">
                  <a16:creationId xmlns:a16="http://schemas.microsoft.com/office/drawing/2014/main" id="{4AF4BD6D-20D2-4803-A67E-FB31F6C9BF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5853849" y="3398205"/>
              <a:ext cx="298070" cy="298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9" name="Image 78">
              <a:extLst>
                <a:ext uri="{FF2B5EF4-FFF2-40B4-BE49-F238E27FC236}">
                  <a16:creationId xmlns:a16="http://schemas.microsoft.com/office/drawing/2014/main" id="{89D08EA1-42E1-46F3-AE17-89B98C6C2B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427419" flipH="1" flipV="1">
              <a:off x="5302242" y="4319995"/>
              <a:ext cx="678015" cy="678015"/>
            </a:xfrm>
            <a:prstGeom prst="rect">
              <a:avLst/>
            </a:prstGeom>
          </p:spPr>
        </p:pic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34F10358-ACC7-4B5D-BDE4-180BCAC2E85B}"/>
                </a:ext>
              </a:extLst>
            </p:cNvPr>
            <p:cNvSpPr txBox="1"/>
            <p:nvPr/>
          </p:nvSpPr>
          <p:spPr>
            <a:xfrm>
              <a:off x="5853794" y="4522053"/>
              <a:ext cx="2548403" cy="415498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700" kern="1200" dirty="0">
                  <a:solidFill>
                    <a:srgbClr val="818181"/>
                  </a:solidFill>
                  <a:latin typeface="Ubuntu"/>
                  <a:ea typeface="+mn-ea"/>
                  <a:cs typeface="+mn-cs"/>
                </a:rPr>
                <a:t>En cliquant sur « Consulter la fiche du fonds », votre client a la possibilité de </a:t>
              </a:r>
              <a:r>
                <a:rPr lang="fr-FR" sz="700" b="1" kern="1200" dirty="0">
                  <a:solidFill>
                    <a:srgbClr val="818181"/>
                  </a:solidFill>
                  <a:latin typeface="Ubuntu"/>
                  <a:ea typeface="+mn-ea"/>
                  <a:cs typeface="+mn-cs"/>
                </a:rPr>
                <a:t>télécharger le document d’information sur la durabilité </a:t>
              </a:r>
              <a:r>
                <a:rPr lang="fr-FR" sz="700" kern="1200" dirty="0">
                  <a:solidFill>
                    <a:srgbClr val="818181"/>
                  </a:solidFill>
                  <a:latin typeface="Ubuntu"/>
                  <a:ea typeface="+mn-ea"/>
                  <a:cs typeface="+mn-cs"/>
                </a:rPr>
                <a:t>pour les supports </a:t>
              </a:r>
              <a:r>
                <a:rPr lang="fr-FR" sz="700" b="1" kern="1200" dirty="0">
                  <a:solidFill>
                    <a:srgbClr val="818181"/>
                  </a:solidFill>
                  <a:latin typeface="Ubuntu"/>
                  <a:ea typeface="+mn-ea"/>
                  <a:cs typeface="+mn-cs"/>
                </a:rPr>
                <a:t>en unités de compte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11DF232-B1FD-4B65-89E3-B1C0D17EA46F}"/>
                </a:ext>
              </a:extLst>
            </p:cNvPr>
            <p:cNvSpPr/>
            <p:nvPr/>
          </p:nvSpPr>
          <p:spPr>
            <a:xfrm>
              <a:off x="98928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Ubuntu" panose="020B0504030602030204" pitchFamily="34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D41C2FAE-1B86-4DE1-960D-7AD835A250BC}"/>
                </a:ext>
              </a:extLst>
            </p:cNvPr>
            <p:cNvSpPr/>
            <p:nvPr/>
          </p:nvSpPr>
          <p:spPr>
            <a:xfrm>
              <a:off x="0" y="-4738"/>
              <a:ext cx="110358" cy="5148238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>
                <a:latin typeface="Ubuntu" panose="020B0504030602030204" pitchFamily="34" charset="0"/>
              </a:endParaRPr>
            </a:p>
          </p:txBody>
        </p:sp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2DCF1BE2-3561-4768-B779-32919C2870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314"/>
            <a:stretch/>
          </p:blipFill>
          <p:spPr>
            <a:xfrm>
              <a:off x="7354500" y="268288"/>
              <a:ext cx="1789500" cy="806253"/>
            </a:xfrm>
            <a:prstGeom prst="rect">
              <a:avLst/>
            </a:prstGeom>
            <a:effectLst>
              <a:outerShdw blurRad="241300" dist="76200" dir="6600000" sx="108000" sy="108000" algn="ctr" rotWithShape="0">
                <a:schemeClr val="bg1">
                  <a:lumMod val="75000"/>
                  <a:alpha val="18000"/>
                </a:schemeClr>
              </a:outerShdw>
            </a:effectLst>
          </p:spPr>
        </p:pic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C9406BC0-29D2-4DCD-A80F-D6B96874259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14981" y="610910"/>
              <a:ext cx="566561" cy="553998"/>
              <a:chOff x="7140815" y="1998113"/>
              <a:chExt cx="886861" cy="867196"/>
            </a:xfrm>
          </p:grpSpPr>
          <p:sp>
            <p:nvSpPr>
              <p:cNvPr id="49" name="Ellipse 48">
                <a:extLst>
                  <a:ext uri="{FF2B5EF4-FFF2-40B4-BE49-F238E27FC236}">
                    <a16:creationId xmlns:a16="http://schemas.microsoft.com/office/drawing/2014/main" id="{1134BD83-6E3A-44E6-9BC7-E1AC3167C16D}"/>
                  </a:ext>
                </a:extLst>
              </p:cNvPr>
              <p:cNvSpPr/>
              <p:nvPr/>
            </p:nvSpPr>
            <p:spPr>
              <a:xfrm rot="5629032">
                <a:off x="7446420" y="2185804"/>
                <a:ext cx="571410" cy="578187"/>
              </a:xfrm>
              <a:prstGeom prst="ellipse">
                <a:avLst/>
              </a:prstGeom>
              <a:solidFill>
                <a:srgbClr val="E31D1A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Ubuntu" panose="020B0504030602030204" pitchFamily="34" charset="0"/>
                </a:endParaRPr>
              </a:p>
            </p:txBody>
          </p:sp>
          <p:sp>
            <p:nvSpPr>
              <p:cNvPr id="50" name="Forme libre : forme 441">
                <a:extLst>
                  <a:ext uri="{FF2B5EF4-FFF2-40B4-BE49-F238E27FC236}">
                    <a16:creationId xmlns:a16="http://schemas.microsoft.com/office/drawing/2014/main" id="{E01C23FA-2AE8-4D2A-AE14-F7BD3A239DAA}"/>
                  </a:ext>
                </a:extLst>
              </p:cNvPr>
              <p:cNvSpPr/>
              <p:nvPr/>
            </p:nvSpPr>
            <p:spPr>
              <a:xfrm rot="5400000">
                <a:off x="7150648" y="1988280"/>
                <a:ext cx="867196" cy="886861"/>
              </a:xfrm>
              <a:custGeom>
                <a:avLst/>
                <a:gdLst>
                  <a:gd name="connsiteX0" fmla="*/ 160020 w 420052"/>
                  <a:gd name="connsiteY0" fmla="*/ 0 h 429577"/>
                  <a:gd name="connsiteX1" fmla="*/ 320040 w 420052"/>
                  <a:gd name="connsiteY1" fmla="*/ 160020 h 429577"/>
                  <a:gd name="connsiteX2" fmla="*/ 273661 w 420052"/>
                  <a:gd name="connsiteY2" fmla="*/ 272679 h 429577"/>
                  <a:gd name="connsiteX3" fmla="*/ 274091 w 420052"/>
                  <a:gd name="connsiteY3" fmla="*/ 272957 h 429577"/>
                  <a:gd name="connsiteX4" fmla="*/ 274091 w 420052"/>
                  <a:gd name="connsiteY4" fmla="*/ 272957 h 429577"/>
                  <a:gd name="connsiteX5" fmla="*/ 274946 w 420052"/>
                  <a:gd name="connsiteY5" fmla="*/ 273694 h 429577"/>
                  <a:gd name="connsiteX6" fmla="*/ 417821 w 420052"/>
                  <a:gd name="connsiteY6" fmla="*/ 416569 h 429577"/>
                  <a:gd name="connsiteX7" fmla="*/ 417821 w 420052"/>
                  <a:gd name="connsiteY7" fmla="*/ 427346 h 429577"/>
                  <a:gd name="connsiteX8" fmla="*/ 407899 w 420052"/>
                  <a:gd name="connsiteY8" fmla="*/ 428083 h 429577"/>
                  <a:gd name="connsiteX9" fmla="*/ 407044 w 420052"/>
                  <a:gd name="connsiteY9" fmla="*/ 427346 h 429577"/>
                  <a:gd name="connsiteX10" fmla="*/ 264169 w 420052"/>
                  <a:gd name="connsiteY10" fmla="*/ 284471 h 429577"/>
                  <a:gd name="connsiteX11" fmla="*/ 262821 w 420052"/>
                  <a:gd name="connsiteY11" fmla="*/ 282650 h 429577"/>
                  <a:gd name="connsiteX12" fmla="*/ 160020 w 420052"/>
                  <a:gd name="connsiteY12" fmla="*/ 320040 h 429577"/>
                  <a:gd name="connsiteX13" fmla="*/ 0 w 420052"/>
                  <a:gd name="connsiteY13" fmla="*/ 160020 h 429577"/>
                  <a:gd name="connsiteX14" fmla="*/ 160020 w 420052"/>
                  <a:gd name="connsiteY14" fmla="*/ 0 h 429577"/>
                  <a:gd name="connsiteX15" fmla="*/ 160020 w 420052"/>
                  <a:gd name="connsiteY15" fmla="*/ 15240 h 429577"/>
                  <a:gd name="connsiteX16" fmla="*/ 15240 w 420052"/>
                  <a:gd name="connsiteY16" fmla="*/ 160020 h 429577"/>
                  <a:gd name="connsiteX17" fmla="*/ 160020 w 420052"/>
                  <a:gd name="connsiteY17" fmla="*/ 304800 h 429577"/>
                  <a:gd name="connsiteX18" fmla="*/ 304800 w 420052"/>
                  <a:gd name="connsiteY18" fmla="*/ 160020 h 429577"/>
                  <a:gd name="connsiteX19" fmla="*/ 160020 w 420052"/>
                  <a:gd name="connsiteY19" fmla="*/ 15240 h 42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0052" h="429577">
                    <a:moveTo>
                      <a:pt x="160020" y="0"/>
                    </a:moveTo>
                    <a:cubicBezTo>
                      <a:pt x="248397" y="0"/>
                      <a:pt x="320040" y="71643"/>
                      <a:pt x="320040" y="160020"/>
                    </a:cubicBezTo>
                    <a:cubicBezTo>
                      <a:pt x="320040" y="203959"/>
                      <a:pt x="302331" y="243761"/>
                      <a:pt x="273661" y="272679"/>
                    </a:cubicBezTo>
                    <a:lnTo>
                      <a:pt x="274091" y="272957"/>
                    </a:lnTo>
                    <a:lnTo>
                      <a:pt x="274091" y="272957"/>
                    </a:lnTo>
                    <a:lnTo>
                      <a:pt x="274946" y="273694"/>
                    </a:lnTo>
                    <a:lnTo>
                      <a:pt x="417821" y="416569"/>
                    </a:lnTo>
                    <a:cubicBezTo>
                      <a:pt x="420796" y="419545"/>
                      <a:pt x="420796" y="424370"/>
                      <a:pt x="417821" y="427346"/>
                    </a:cubicBezTo>
                    <a:cubicBezTo>
                      <a:pt x="415116" y="430051"/>
                      <a:pt x="410882" y="430297"/>
                      <a:pt x="407899" y="428083"/>
                    </a:cubicBezTo>
                    <a:lnTo>
                      <a:pt x="407044" y="427346"/>
                    </a:lnTo>
                    <a:lnTo>
                      <a:pt x="264169" y="284471"/>
                    </a:lnTo>
                    <a:cubicBezTo>
                      <a:pt x="263618" y="283919"/>
                      <a:pt x="263169" y="283304"/>
                      <a:pt x="262821" y="282650"/>
                    </a:cubicBezTo>
                    <a:cubicBezTo>
                      <a:pt x="235018" y="305988"/>
                      <a:pt x="199160" y="320040"/>
                      <a:pt x="160020" y="320040"/>
                    </a:cubicBezTo>
                    <a:cubicBezTo>
                      <a:pt x="71643" y="320040"/>
                      <a:pt x="0" y="248397"/>
                      <a:pt x="0" y="160020"/>
                    </a:cubicBezTo>
                    <a:cubicBezTo>
                      <a:pt x="0" y="71643"/>
                      <a:pt x="71643" y="0"/>
                      <a:pt x="160020" y="0"/>
                    </a:cubicBezTo>
                    <a:close/>
                    <a:moveTo>
                      <a:pt x="160020" y="15240"/>
                    </a:moveTo>
                    <a:cubicBezTo>
                      <a:pt x="80060" y="15240"/>
                      <a:pt x="15240" y="80060"/>
                      <a:pt x="15240" y="160020"/>
                    </a:cubicBezTo>
                    <a:cubicBezTo>
                      <a:pt x="15240" y="239980"/>
                      <a:pt x="80060" y="304800"/>
                      <a:pt x="160020" y="304800"/>
                    </a:cubicBezTo>
                    <a:cubicBezTo>
                      <a:pt x="239980" y="304800"/>
                      <a:pt x="304800" y="239980"/>
                      <a:pt x="304800" y="160020"/>
                    </a:cubicBezTo>
                    <a:cubicBezTo>
                      <a:pt x="304800" y="80060"/>
                      <a:pt x="239980" y="15240"/>
                      <a:pt x="160020" y="15240"/>
                    </a:cubicBezTo>
                    <a:close/>
                  </a:path>
                </a:pathLst>
              </a:custGeom>
              <a:solidFill>
                <a:srgbClr val="E31D1A"/>
              </a:solidFill>
              <a:ln w="9525" cap="flat">
                <a:solidFill>
                  <a:srgbClr val="E31D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050">
                  <a:latin typeface="Ubuntu" panose="020B0504030602030204" pitchFamily="34" charset="0"/>
                </a:endParaRPr>
              </a:p>
            </p:txBody>
          </p:sp>
        </p:grpSp>
        <p:pic>
          <p:nvPicPr>
            <p:cNvPr id="51" name="Picture 2" descr="Huawei Logo PNG transparents - StickPNG">
              <a:extLst>
                <a:ext uri="{FF2B5EF4-FFF2-40B4-BE49-F238E27FC236}">
                  <a16:creationId xmlns:a16="http://schemas.microsoft.com/office/drawing/2014/main" id="{D17CB99D-15BC-47DE-A4D8-CAA3868F51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7178" y="803681"/>
              <a:ext cx="175975" cy="176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6580B268-35C5-49A7-B287-F7DC0F2466DD}"/>
                </a:ext>
              </a:extLst>
            </p:cNvPr>
            <p:cNvSpPr/>
            <p:nvPr/>
          </p:nvSpPr>
          <p:spPr>
            <a:xfrm>
              <a:off x="8061206" y="313364"/>
              <a:ext cx="1091017" cy="707886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000" b="1" dirty="0">
                  <a:solidFill>
                    <a:srgbClr val="FF0000"/>
                  </a:solidFill>
                  <a:latin typeface="Ubuntu" panose="020B0504030602030204" pitchFamily="34" charset="0"/>
                </a:rPr>
                <a:t>12/12/22</a:t>
              </a:r>
              <a:endParaRPr lang="fr-FR" dirty="0">
                <a:latin typeface="Ubuntu" panose="020B0504030602030204" pitchFamily="34" charset="0"/>
              </a:endParaRPr>
            </a:p>
            <a:p>
              <a:endParaRPr lang="fr-FR" sz="500" b="1" dirty="0">
                <a:solidFill>
                  <a:srgbClr val="FF0000"/>
                </a:solidFill>
                <a:latin typeface="Ubuntu" panose="020B0504030602030204" pitchFamily="34" charset="0"/>
              </a:endParaRPr>
            </a:p>
            <a:p>
              <a:r>
                <a:rPr lang="fr-FR" sz="1000" b="1" dirty="0">
                  <a:solidFill>
                    <a:srgbClr val="FF0000"/>
                  </a:solidFill>
                  <a:latin typeface="Ubuntu" panose="020B0504030602030204" pitchFamily="34" charset="0"/>
                </a:rPr>
                <a:t>12/12/22</a:t>
              </a:r>
              <a:endParaRPr lang="fr-FR" sz="1000" dirty="0">
                <a:latin typeface="Ubuntu" panose="020B0504030602030204" pitchFamily="34" charset="0"/>
              </a:endParaRPr>
            </a:p>
            <a:p>
              <a:endParaRPr lang="fr-FR" sz="500" b="1" dirty="0">
                <a:solidFill>
                  <a:srgbClr val="FF0000"/>
                </a:solidFill>
                <a:latin typeface="Ubuntu" panose="020B0504030602030204" pitchFamily="34" charset="0"/>
              </a:endParaRPr>
            </a:p>
            <a:p>
              <a:r>
                <a:rPr lang="fr-FR" sz="1000" b="1" dirty="0">
                  <a:solidFill>
                    <a:srgbClr val="FF0000"/>
                  </a:solidFill>
                  <a:latin typeface="Ubuntu" panose="020B0504030602030204" pitchFamily="34" charset="0"/>
                </a:rPr>
                <a:t>12/12/22</a:t>
              </a:r>
              <a:endParaRPr lang="fr-FR" sz="1000" dirty="0">
                <a:latin typeface="Ubuntu" panose="020B0504030602030204" pitchFamily="34" charset="0"/>
              </a:endParaRPr>
            </a:p>
          </p:txBody>
        </p:sp>
        <p:pic>
          <p:nvPicPr>
            <p:cNvPr id="55" name="Picture 6">
              <a:extLst>
                <a:ext uri="{FF2B5EF4-FFF2-40B4-BE49-F238E27FC236}">
                  <a16:creationId xmlns:a16="http://schemas.microsoft.com/office/drawing/2014/main" id="{82BB3D7A-D378-4E68-8A32-21AD36282C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0615" y="362917"/>
              <a:ext cx="161013" cy="191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8">
              <a:extLst>
                <a:ext uri="{FF2B5EF4-FFF2-40B4-BE49-F238E27FC236}">
                  <a16:creationId xmlns:a16="http://schemas.microsoft.com/office/drawing/2014/main" id="{A0000BDD-6801-4E6D-8A22-BD1C6E0398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680" y="569767"/>
              <a:ext cx="179229" cy="213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F330D2C4-DF3A-42DD-9530-B1DBD1A983DE}"/>
                </a:ext>
              </a:extLst>
            </p:cNvPr>
            <p:cNvSpPr txBox="1"/>
            <p:nvPr/>
          </p:nvSpPr>
          <p:spPr>
            <a:xfrm>
              <a:off x="321834" y="852272"/>
              <a:ext cx="6626702" cy="712689"/>
            </a:xfrm>
            <a:prstGeom prst="rect">
              <a:avLst/>
            </a:prstGeom>
            <a:solidFill>
              <a:srgbClr val="F3F2F2">
                <a:alpha val="40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171450" indent="-171450" defTabSz="914400" eaLnBrk="1" fontAlgn="auto" latinLnBrk="0" hangingPunct="1">
                <a:lnSpc>
                  <a:spcPct val="150000"/>
                </a:lnSpc>
                <a:buClr>
                  <a:srgbClr val="E31D1A"/>
                </a:buClr>
                <a:buSzTx/>
                <a:buFont typeface="Wingdings" panose="05000000000000000000" pitchFamily="2" charset="2"/>
                <a:buChar char="Ø"/>
                <a:tabLst/>
                <a:defRPr kumimoji="0" sz="850" kern="0" spc="0" normalizeH="0" baseline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Ubuntu" panose="020B0504030602030204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dirty="0"/>
                <a:t>Votre client dispose dorénavant </a:t>
              </a:r>
              <a:r>
                <a:rPr lang="fr-FR" b="1" dirty="0"/>
                <a:t>du niveau de durabilité des supports financiers</a:t>
              </a:r>
              <a:r>
                <a:rPr lang="fr-FR" dirty="0"/>
                <a:t>, dans le cadre de </a:t>
              </a:r>
              <a:r>
                <a:rPr lang="fr-FR" b="1" dirty="0"/>
                <a:t>ses contrats d’Assurance Vie ou de Retraite</a:t>
              </a:r>
              <a:r>
                <a:rPr lang="fr-FR" dirty="0"/>
                <a:t>. Cette classification est établie sur des </a:t>
              </a:r>
              <a:r>
                <a:rPr lang="fr-FR" b="1" dirty="0"/>
                <a:t>caractéristiques environnementales et sociales </a:t>
              </a:r>
              <a:r>
                <a:rPr lang="fr-FR" dirty="0"/>
                <a:t>ou liée à des </a:t>
              </a:r>
              <a:r>
                <a:rPr lang="fr-FR" b="1" dirty="0"/>
                <a:t>objectifs d’investissement durable. </a:t>
              </a:r>
            </a:p>
          </p:txBody>
        </p:sp>
        <p:sp>
          <p:nvSpPr>
            <p:cNvPr id="66" name="Rectangle : coins arrondis 65">
              <a:extLst>
                <a:ext uri="{FF2B5EF4-FFF2-40B4-BE49-F238E27FC236}">
                  <a16:creationId xmlns:a16="http://schemas.microsoft.com/office/drawing/2014/main" id="{4F939293-F449-4C52-9F83-1C21078E9EED}"/>
                </a:ext>
              </a:extLst>
            </p:cNvPr>
            <p:cNvSpPr/>
            <p:nvPr/>
          </p:nvSpPr>
          <p:spPr>
            <a:xfrm>
              <a:off x="604658" y="3424588"/>
              <a:ext cx="1270503" cy="251835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70" name="Rectangle : coins arrondis 69">
              <a:extLst>
                <a:ext uri="{FF2B5EF4-FFF2-40B4-BE49-F238E27FC236}">
                  <a16:creationId xmlns:a16="http://schemas.microsoft.com/office/drawing/2014/main" id="{A9C7B43C-3CED-4795-8557-654C6877EF4E}"/>
                </a:ext>
              </a:extLst>
            </p:cNvPr>
            <p:cNvSpPr/>
            <p:nvPr/>
          </p:nvSpPr>
          <p:spPr>
            <a:xfrm>
              <a:off x="5222231" y="3388290"/>
              <a:ext cx="1228493" cy="158951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75D02196-D3D8-436D-9102-F17CF6B792A2}"/>
                </a:ext>
              </a:extLst>
            </p:cNvPr>
            <p:cNvSpPr/>
            <p:nvPr/>
          </p:nvSpPr>
          <p:spPr>
            <a:xfrm>
              <a:off x="6733368" y="2822037"/>
              <a:ext cx="1228493" cy="148738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  <a:latin typeface="Arial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7270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AA7762CE-B9D9-4D7E-AA37-81789E07B78C}"/>
              </a:ext>
            </a:extLst>
          </p:cNvPr>
          <p:cNvGrpSpPr/>
          <p:nvPr/>
        </p:nvGrpSpPr>
        <p:grpSpPr>
          <a:xfrm>
            <a:off x="0" y="-4738"/>
            <a:ext cx="9651278" cy="5148238"/>
            <a:chOff x="0" y="-4738"/>
            <a:chExt cx="9651278" cy="5148238"/>
          </a:xfrm>
        </p:grpSpPr>
        <p:pic>
          <p:nvPicPr>
            <p:cNvPr id="10" name="Image 9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284DB0B5-7814-4916-A034-A0160788A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37298" y="1719478"/>
              <a:ext cx="1267857" cy="270960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Image 7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B21FA368-857C-4E78-BB57-3F3E3FA2AE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21918" y="1736111"/>
              <a:ext cx="1260161" cy="267745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Image 4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94FACAE7-0C37-4512-BED8-2CA826984D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51624" y="1748824"/>
              <a:ext cx="1261247" cy="268523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3" name="Image 52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C1A56F70-2AF0-4E35-9506-3DB6006D77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379" t="51341" r="8130" b="28087"/>
            <a:stretch/>
          </p:blipFill>
          <p:spPr>
            <a:xfrm>
              <a:off x="2025127" y="3137649"/>
              <a:ext cx="1503907" cy="73053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" name="Image 2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6900074A-7CC3-4F07-8814-03AD6B9695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947" r="2"/>
            <a:stretch/>
          </p:blipFill>
          <p:spPr>
            <a:xfrm>
              <a:off x="591225" y="1742768"/>
              <a:ext cx="1282391" cy="272151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1" name="Espace réservé du numéro de diapositive 1">
              <a:extLst>
                <a:ext uri="{FF2B5EF4-FFF2-40B4-BE49-F238E27FC236}">
                  <a16:creationId xmlns:a16="http://schemas.microsoft.com/office/drawing/2014/main" id="{C7E76DDD-C13F-4F0C-AE17-A503C2F5F270}"/>
                </a:ext>
              </a:extLst>
            </p:cNvPr>
            <p:cNvSpPr txBox="1">
              <a:spLocks/>
            </p:cNvSpPr>
            <p:nvPr/>
          </p:nvSpPr>
          <p:spPr>
            <a:xfrm>
              <a:off x="6971955" y="4831623"/>
              <a:ext cx="2057400" cy="273844"/>
            </a:xfrm>
            <a:prstGeom prst="rect">
              <a:avLst/>
            </a:prstGeom>
          </p:spPr>
          <p:txBody>
            <a:bodyPr vert="horz" lIns="68580" tIns="34290" rIns="68580" bIns="34290" rtlCol="0" anchor="ctr"/>
            <a:lstStyle>
              <a:defPPr>
                <a:defRPr lang="fr-FR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6FD38B02-D02D-4737-A540-0D1AB839C122}" type="slidenum">
                <a:rPr lang="fr-FR" sz="900">
                  <a:solidFill>
                    <a:schemeClr val="tx1"/>
                  </a:solidFill>
                </a:rPr>
                <a:pPr/>
                <a:t>14</a:t>
              </a:fld>
              <a:endParaRPr lang="fr-FR" sz="900" dirty="0">
                <a:solidFill>
                  <a:schemeClr val="tx1"/>
                </a:solidFill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53A8BACA-ADCF-44DC-A159-CCE5B472774A}"/>
                </a:ext>
              </a:extLst>
            </p:cNvPr>
            <p:cNvSpPr/>
            <p:nvPr/>
          </p:nvSpPr>
          <p:spPr>
            <a:xfrm>
              <a:off x="856234" y="2910649"/>
              <a:ext cx="491824" cy="209026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pic>
          <p:nvPicPr>
            <p:cNvPr id="85" name="Picture 2" descr="Tap | Free Icon">
              <a:extLst>
                <a:ext uri="{FF2B5EF4-FFF2-40B4-BE49-F238E27FC236}">
                  <a16:creationId xmlns:a16="http://schemas.microsoft.com/office/drawing/2014/main" id="{97AE88FD-9FF5-482F-9D3C-A175F106C4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1198393" y="2944727"/>
              <a:ext cx="294161" cy="2941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5" name="Image 94">
              <a:extLst>
                <a:ext uri="{FF2B5EF4-FFF2-40B4-BE49-F238E27FC236}">
                  <a16:creationId xmlns:a16="http://schemas.microsoft.com/office/drawing/2014/main" id="{0C83CBC7-B475-4965-B7A1-54124E6C6CB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427419" flipH="1" flipV="1">
              <a:off x="2175094" y="4349379"/>
              <a:ext cx="678015" cy="678015"/>
            </a:xfrm>
            <a:prstGeom prst="rect">
              <a:avLst/>
            </a:prstGeom>
          </p:spPr>
        </p:pic>
        <p:sp>
          <p:nvSpPr>
            <p:cNvPr id="96" name="ZoneTexte 95">
              <a:extLst>
                <a:ext uri="{FF2B5EF4-FFF2-40B4-BE49-F238E27FC236}">
                  <a16:creationId xmlns:a16="http://schemas.microsoft.com/office/drawing/2014/main" id="{96C398F5-B360-48DF-A894-C7DD088F589D}"/>
                </a:ext>
              </a:extLst>
            </p:cNvPr>
            <p:cNvSpPr txBox="1"/>
            <p:nvPr/>
          </p:nvSpPr>
          <p:spPr>
            <a:xfrm>
              <a:off x="2731114" y="4593278"/>
              <a:ext cx="19565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700" kern="1200" dirty="0">
                  <a:solidFill>
                    <a:srgbClr val="818181"/>
                  </a:solidFill>
                  <a:latin typeface="Ubuntu" panose="020B0504030602030204" pitchFamily="34" charset="0"/>
                  <a:ea typeface="+mn-ea"/>
                  <a:cs typeface="+mn-cs"/>
                </a:rPr>
                <a:t>Des </a:t>
              </a:r>
              <a:r>
                <a:rPr lang="fr-FR" sz="700" b="1" kern="1200" dirty="0">
                  <a:solidFill>
                    <a:srgbClr val="818181"/>
                  </a:solidFill>
                  <a:latin typeface="Ubuntu" panose="020B0504030602030204" pitchFamily="34" charset="0"/>
                  <a:ea typeface="+mn-ea"/>
                  <a:cs typeface="+mn-cs"/>
                </a:rPr>
                <a:t>bulles d’aide</a:t>
              </a:r>
              <a:r>
                <a:rPr lang="fr-FR" sz="700" kern="1200" dirty="0">
                  <a:solidFill>
                    <a:srgbClr val="818181"/>
                  </a:solidFill>
                  <a:latin typeface="Ubuntu" panose="020B0504030602030204" pitchFamily="34" charset="0"/>
                  <a:ea typeface="+mn-ea"/>
                  <a:cs typeface="+mn-cs"/>
                </a:rPr>
                <a:t> sont disponibles pour expliquer </a:t>
              </a:r>
              <a:r>
                <a:rPr lang="fr-FR" sz="700" b="1" kern="1200" dirty="0">
                  <a:solidFill>
                    <a:srgbClr val="818181"/>
                  </a:solidFill>
                  <a:latin typeface="Ubuntu" panose="020B0504030602030204" pitchFamily="34" charset="0"/>
                  <a:ea typeface="+mn-ea"/>
                  <a:cs typeface="+mn-cs"/>
                </a:rPr>
                <a:t>les différentes notions</a:t>
              </a: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CFAF4AC0-31ED-4FAE-8AD5-1F109DD6413B}"/>
                </a:ext>
              </a:extLst>
            </p:cNvPr>
            <p:cNvSpPr/>
            <p:nvPr/>
          </p:nvSpPr>
          <p:spPr>
            <a:xfrm>
              <a:off x="2602786" y="3172895"/>
              <a:ext cx="99433" cy="99434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" b="1" dirty="0">
                  <a:latin typeface="Ubuntu" panose="020B0504030602030204" pitchFamily="34" charset="0"/>
                </a:rPr>
                <a:t>1</a:t>
              </a:r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5E284EF2-E85F-4F86-B031-106C3FB864B0}"/>
                </a:ext>
              </a:extLst>
            </p:cNvPr>
            <p:cNvSpPr/>
            <p:nvPr/>
          </p:nvSpPr>
          <p:spPr>
            <a:xfrm>
              <a:off x="3119205" y="3502916"/>
              <a:ext cx="99433" cy="99434"/>
            </a:xfrm>
            <a:prstGeom prst="ellipse">
              <a:avLst/>
            </a:prstGeom>
            <a:solidFill>
              <a:srgbClr val="FC0000"/>
            </a:solidFill>
            <a:ln>
              <a:solidFill>
                <a:srgbClr val="FC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" b="1" dirty="0">
                  <a:latin typeface="Ubuntu" panose="020B0504030602030204" pitchFamily="34" charset="0"/>
                </a:rPr>
                <a:t>2</a:t>
              </a:r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C66FA916-08D5-4F1F-B1D6-E8EF9DF14D72}"/>
                </a:ext>
              </a:extLst>
            </p:cNvPr>
            <p:cNvSpPr/>
            <p:nvPr/>
          </p:nvSpPr>
          <p:spPr>
            <a:xfrm>
              <a:off x="2503353" y="3707748"/>
              <a:ext cx="99433" cy="9943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00" b="1" dirty="0">
                  <a:latin typeface="Ubuntu" panose="020B0504030602030204" pitchFamily="34" charset="0"/>
                </a:rPr>
                <a:t>3</a:t>
              </a:r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75E88E6A-D808-47C1-91FA-4ED4E37309D7}"/>
                </a:ext>
              </a:extLst>
            </p:cNvPr>
            <p:cNvSpPr/>
            <p:nvPr/>
          </p:nvSpPr>
          <p:spPr>
            <a:xfrm>
              <a:off x="5170520" y="1720837"/>
              <a:ext cx="155382" cy="155384"/>
            </a:xfrm>
            <a:prstGeom prst="ellipse">
              <a:avLst/>
            </a:prstGeom>
            <a:solidFill>
              <a:srgbClr val="FC0000"/>
            </a:solidFill>
            <a:ln>
              <a:solidFill>
                <a:srgbClr val="FC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00" b="1" dirty="0">
                  <a:latin typeface="Ubuntu" panose="020B0504030602030204" pitchFamily="34" charset="0"/>
                </a:rPr>
                <a:t>2</a:t>
              </a:r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017F165F-8354-4D10-92A1-E1654100C11C}"/>
                </a:ext>
              </a:extLst>
            </p:cNvPr>
            <p:cNvSpPr/>
            <p:nvPr/>
          </p:nvSpPr>
          <p:spPr>
            <a:xfrm>
              <a:off x="6702891" y="1706972"/>
              <a:ext cx="155382" cy="15538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00" b="1" dirty="0">
                  <a:latin typeface="Ubuntu" panose="020B0504030602030204" pitchFamily="34" charset="0"/>
                </a:rPr>
                <a:t>3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5B95326-E5EA-47BA-A610-A4715E78AA0F}"/>
                </a:ext>
              </a:extLst>
            </p:cNvPr>
            <p:cNvSpPr/>
            <p:nvPr/>
          </p:nvSpPr>
          <p:spPr>
            <a:xfrm>
              <a:off x="573177" y="209584"/>
              <a:ext cx="9078101" cy="584775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342900" indent="-342900">
                <a:buFont typeface="+mj-lt"/>
                <a:buAutoNum type="arabicPeriod" startAt="5"/>
              </a:pPr>
              <a:r>
                <a:rPr lang="fr-FR" sz="16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Assurance vie / Plan Epargne Retraite : informations sur la </a:t>
              </a:r>
              <a:br>
                <a:rPr lang="fr-FR" sz="16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</a:br>
              <a:r>
                <a:rPr lang="fr-FR" sz="16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durabilité des supports financiers (2/2)</a:t>
              </a:r>
            </a:p>
          </p:txBody>
        </p:sp>
        <p:sp>
          <p:nvSpPr>
            <p:cNvPr id="35" name="Étoile : 5 branches 34">
              <a:extLst>
                <a:ext uri="{FF2B5EF4-FFF2-40B4-BE49-F238E27FC236}">
                  <a16:creationId xmlns:a16="http://schemas.microsoft.com/office/drawing/2014/main" id="{E536EFCA-9095-42E7-A5F5-473829C817F3}"/>
                </a:ext>
              </a:extLst>
            </p:cNvPr>
            <p:cNvSpPr/>
            <p:nvPr/>
          </p:nvSpPr>
          <p:spPr>
            <a:xfrm>
              <a:off x="4854213" y="536190"/>
              <a:ext cx="190155" cy="19015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FF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b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1BED1E6A-5471-408B-B5B6-534E67F81061}"/>
                </a:ext>
              </a:extLst>
            </p:cNvPr>
            <p:cNvSpPr/>
            <p:nvPr/>
          </p:nvSpPr>
          <p:spPr>
            <a:xfrm>
              <a:off x="98928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Ubuntu" panose="020B0504030602030204" pitchFamily="34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A2E4ECD-D881-45F9-AB0B-4FE3CB82EBA0}"/>
                </a:ext>
              </a:extLst>
            </p:cNvPr>
            <p:cNvSpPr/>
            <p:nvPr/>
          </p:nvSpPr>
          <p:spPr>
            <a:xfrm>
              <a:off x="0" y="-4738"/>
              <a:ext cx="110358" cy="5148238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>
                <a:latin typeface="Ubuntu" panose="020B0504030602030204" pitchFamily="34" charset="0"/>
              </a:endParaRPr>
            </a:p>
          </p:txBody>
        </p:sp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4D1ABF13-B2B7-4709-94C3-0A65E2D2AD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314"/>
            <a:stretch/>
          </p:blipFill>
          <p:spPr>
            <a:xfrm>
              <a:off x="7354500" y="268288"/>
              <a:ext cx="1789500" cy="806253"/>
            </a:xfrm>
            <a:prstGeom prst="rect">
              <a:avLst/>
            </a:prstGeom>
            <a:effectLst>
              <a:outerShdw blurRad="241300" dist="76200" dir="6600000" sx="108000" sy="108000" algn="ctr" rotWithShape="0">
                <a:schemeClr val="bg1">
                  <a:lumMod val="75000"/>
                  <a:alpha val="18000"/>
                </a:schemeClr>
              </a:outerShdw>
            </a:effectLst>
          </p:spPr>
        </p:pic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09135F40-1E2E-4419-A799-7A9D7E72A69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14981" y="610910"/>
              <a:ext cx="566561" cy="553998"/>
              <a:chOff x="7140815" y="1998113"/>
              <a:chExt cx="886861" cy="867196"/>
            </a:xfrm>
          </p:grpSpPr>
          <p:sp>
            <p:nvSpPr>
              <p:cNvPr id="43" name="Ellipse 42">
                <a:extLst>
                  <a:ext uri="{FF2B5EF4-FFF2-40B4-BE49-F238E27FC236}">
                    <a16:creationId xmlns:a16="http://schemas.microsoft.com/office/drawing/2014/main" id="{D389601B-8EC6-4074-BDA6-F4FC1AD0F8F8}"/>
                  </a:ext>
                </a:extLst>
              </p:cNvPr>
              <p:cNvSpPr/>
              <p:nvPr/>
            </p:nvSpPr>
            <p:spPr>
              <a:xfrm rot="5629032">
                <a:off x="7446420" y="2185804"/>
                <a:ext cx="571410" cy="578187"/>
              </a:xfrm>
              <a:prstGeom prst="ellipse">
                <a:avLst/>
              </a:prstGeom>
              <a:solidFill>
                <a:srgbClr val="E31D1A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Ubuntu" panose="020B0504030602030204" pitchFamily="34" charset="0"/>
                </a:endParaRPr>
              </a:p>
            </p:txBody>
          </p:sp>
          <p:sp>
            <p:nvSpPr>
              <p:cNvPr id="44" name="Forme libre : forme 441">
                <a:extLst>
                  <a:ext uri="{FF2B5EF4-FFF2-40B4-BE49-F238E27FC236}">
                    <a16:creationId xmlns:a16="http://schemas.microsoft.com/office/drawing/2014/main" id="{7F411B30-DECB-462D-842E-20E3B850836B}"/>
                  </a:ext>
                </a:extLst>
              </p:cNvPr>
              <p:cNvSpPr/>
              <p:nvPr/>
            </p:nvSpPr>
            <p:spPr>
              <a:xfrm rot="5400000">
                <a:off x="7150648" y="1988280"/>
                <a:ext cx="867196" cy="886861"/>
              </a:xfrm>
              <a:custGeom>
                <a:avLst/>
                <a:gdLst>
                  <a:gd name="connsiteX0" fmla="*/ 160020 w 420052"/>
                  <a:gd name="connsiteY0" fmla="*/ 0 h 429577"/>
                  <a:gd name="connsiteX1" fmla="*/ 320040 w 420052"/>
                  <a:gd name="connsiteY1" fmla="*/ 160020 h 429577"/>
                  <a:gd name="connsiteX2" fmla="*/ 273661 w 420052"/>
                  <a:gd name="connsiteY2" fmla="*/ 272679 h 429577"/>
                  <a:gd name="connsiteX3" fmla="*/ 274091 w 420052"/>
                  <a:gd name="connsiteY3" fmla="*/ 272957 h 429577"/>
                  <a:gd name="connsiteX4" fmla="*/ 274091 w 420052"/>
                  <a:gd name="connsiteY4" fmla="*/ 272957 h 429577"/>
                  <a:gd name="connsiteX5" fmla="*/ 274946 w 420052"/>
                  <a:gd name="connsiteY5" fmla="*/ 273694 h 429577"/>
                  <a:gd name="connsiteX6" fmla="*/ 417821 w 420052"/>
                  <a:gd name="connsiteY6" fmla="*/ 416569 h 429577"/>
                  <a:gd name="connsiteX7" fmla="*/ 417821 w 420052"/>
                  <a:gd name="connsiteY7" fmla="*/ 427346 h 429577"/>
                  <a:gd name="connsiteX8" fmla="*/ 407899 w 420052"/>
                  <a:gd name="connsiteY8" fmla="*/ 428083 h 429577"/>
                  <a:gd name="connsiteX9" fmla="*/ 407044 w 420052"/>
                  <a:gd name="connsiteY9" fmla="*/ 427346 h 429577"/>
                  <a:gd name="connsiteX10" fmla="*/ 264169 w 420052"/>
                  <a:gd name="connsiteY10" fmla="*/ 284471 h 429577"/>
                  <a:gd name="connsiteX11" fmla="*/ 262821 w 420052"/>
                  <a:gd name="connsiteY11" fmla="*/ 282650 h 429577"/>
                  <a:gd name="connsiteX12" fmla="*/ 160020 w 420052"/>
                  <a:gd name="connsiteY12" fmla="*/ 320040 h 429577"/>
                  <a:gd name="connsiteX13" fmla="*/ 0 w 420052"/>
                  <a:gd name="connsiteY13" fmla="*/ 160020 h 429577"/>
                  <a:gd name="connsiteX14" fmla="*/ 160020 w 420052"/>
                  <a:gd name="connsiteY14" fmla="*/ 0 h 429577"/>
                  <a:gd name="connsiteX15" fmla="*/ 160020 w 420052"/>
                  <a:gd name="connsiteY15" fmla="*/ 15240 h 429577"/>
                  <a:gd name="connsiteX16" fmla="*/ 15240 w 420052"/>
                  <a:gd name="connsiteY16" fmla="*/ 160020 h 429577"/>
                  <a:gd name="connsiteX17" fmla="*/ 160020 w 420052"/>
                  <a:gd name="connsiteY17" fmla="*/ 304800 h 429577"/>
                  <a:gd name="connsiteX18" fmla="*/ 304800 w 420052"/>
                  <a:gd name="connsiteY18" fmla="*/ 160020 h 429577"/>
                  <a:gd name="connsiteX19" fmla="*/ 160020 w 420052"/>
                  <a:gd name="connsiteY19" fmla="*/ 15240 h 42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0052" h="429577">
                    <a:moveTo>
                      <a:pt x="160020" y="0"/>
                    </a:moveTo>
                    <a:cubicBezTo>
                      <a:pt x="248397" y="0"/>
                      <a:pt x="320040" y="71643"/>
                      <a:pt x="320040" y="160020"/>
                    </a:cubicBezTo>
                    <a:cubicBezTo>
                      <a:pt x="320040" y="203959"/>
                      <a:pt x="302331" y="243761"/>
                      <a:pt x="273661" y="272679"/>
                    </a:cubicBezTo>
                    <a:lnTo>
                      <a:pt x="274091" y="272957"/>
                    </a:lnTo>
                    <a:lnTo>
                      <a:pt x="274091" y="272957"/>
                    </a:lnTo>
                    <a:lnTo>
                      <a:pt x="274946" y="273694"/>
                    </a:lnTo>
                    <a:lnTo>
                      <a:pt x="417821" y="416569"/>
                    </a:lnTo>
                    <a:cubicBezTo>
                      <a:pt x="420796" y="419545"/>
                      <a:pt x="420796" y="424370"/>
                      <a:pt x="417821" y="427346"/>
                    </a:cubicBezTo>
                    <a:cubicBezTo>
                      <a:pt x="415116" y="430051"/>
                      <a:pt x="410882" y="430297"/>
                      <a:pt x="407899" y="428083"/>
                    </a:cubicBezTo>
                    <a:lnTo>
                      <a:pt x="407044" y="427346"/>
                    </a:lnTo>
                    <a:lnTo>
                      <a:pt x="264169" y="284471"/>
                    </a:lnTo>
                    <a:cubicBezTo>
                      <a:pt x="263618" y="283919"/>
                      <a:pt x="263169" y="283304"/>
                      <a:pt x="262821" y="282650"/>
                    </a:cubicBezTo>
                    <a:cubicBezTo>
                      <a:pt x="235018" y="305988"/>
                      <a:pt x="199160" y="320040"/>
                      <a:pt x="160020" y="320040"/>
                    </a:cubicBezTo>
                    <a:cubicBezTo>
                      <a:pt x="71643" y="320040"/>
                      <a:pt x="0" y="248397"/>
                      <a:pt x="0" y="160020"/>
                    </a:cubicBezTo>
                    <a:cubicBezTo>
                      <a:pt x="0" y="71643"/>
                      <a:pt x="71643" y="0"/>
                      <a:pt x="160020" y="0"/>
                    </a:cubicBezTo>
                    <a:close/>
                    <a:moveTo>
                      <a:pt x="160020" y="15240"/>
                    </a:moveTo>
                    <a:cubicBezTo>
                      <a:pt x="80060" y="15240"/>
                      <a:pt x="15240" y="80060"/>
                      <a:pt x="15240" y="160020"/>
                    </a:cubicBezTo>
                    <a:cubicBezTo>
                      <a:pt x="15240" y="239980"/>
                      <a:pt x="80060" y="304800"/>
                      <a:pt x="160020" y="304800"/>
                    </a:cubicBezTo>
                    <a:cubicBezTo>
                      <a:pt x="239980" y="304800"/>
                      <a:pt x="304800" y="239980"/>
                      <a:pt x="304800" y="160020"/>
                    </a:cubicBezTo>
                    <a:cubicBezTo>
                      <a:pt x="304800" y="80060"/>
                      <a:pt x="239980" y="15240"/>
                      <a:pt x="160020" y="15240"/>
                    </a:cubicBezTo>
                    <a:close/>
                  </a:path>
                </a:pathLst>
              </a:custGeom>
              <a:solidFill>
                <a:srgbClr val="E31D1A"/>
              </a:solidFill>
              <a:ln w="9525" cap="flat">
                <a:solidFill>
                  <a:srgbClr val="E31D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050">
                  <a:latin typeface="Ubuntu" panose="020B0504030602030204" pitchFamily="34" charset="0"/>
                </a:endParaRPr>
              </a:p>
            </p:txBody>
          </p:sp>
        </p:grpSp>
        <p:pic>
          <p:nvPicPr>
            <p:cNvPr id="46" name="Picture 2" descr="Huawei Logo PNG transparents - StickPNG">
              <a:extLst>
                <a:ext uri="{FF2B5EF4-FFF2-40B4-BE49-F238E27FC236}">
                  <a16:creationId xmlns:a16="http://schemas.microsoft.com/office/drawing/2014/main" id="{3CC4736D-3640-4E6B-BC83-02B1C7600E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7178" y="803681"/>
              <a:ext cx="175975" cy="176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5619F409-5166-477A-8BDB-6AAE9280B542}"/>
                </a:ext>
              </a:extLst>
            </p:cNvPr>
            <p:cNvSpPr/>
            <p:nvPr/>
          </p:nvSpPr>
          <p:spPr>
            <a:xfrm>
              <a:off x="8061206" y="313364"/>
              <a:ext cx="1091017" cy="707886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000" b="1" dirty="0">
                  <a:solidFill>
                    <a:srgbClr val="FF0000"/>
                  </a:solidFill>
                  <a:latin typeface="Ubuntu" panose="020B0504030602030204" pitchFamily="34" charset="0"/>
                </a:rPr>
                <a:t>12/12/22</a:t>
              </a:r>
              <a:endParaRPr lang="fr-FR" dirty="0">
                <a:latin typeface="Ubuntu" panose="020B0504030602030204" pitchFamily="34" charset="0"/>
              </a:endParaRPr>
            </a:p>
            <a:p>
              <a:endParaRPr lang="fr-FR" sz="500" b="1" dirty="0">
                <a:solidFill>
                  <a:srgbClr val="FF0000"/>
                </a:solidFill>
                <a:latin typeface="Ubuntu" panose="020B0504030602030204" pitchFamily="34" charset="0"/>
              </a:endParaRPr>
            </a:p>
            <a:p>
              <a:r>
                <a:rPr lang="fr-FR" sz="1000" b="1" dirty="0">
                  <a:solidFill>
                    <a:srgbClr val="FF0000"/>
                  </a:solidFill>
                  <a:latin typeface="Ubuntu" panose="020B0504030602030204" pitchFamily="34" charset="0"/>
                </a:rPr>
                <a:t>12/12/22</a:t>
              </a:r>
              <a:endParaRPr lang="fr-FR" sz="1000" dirty="0">
                <a:latin typeface="Ubuntu" panose="020B0504030602030204" pitchFamily="34" charset="0"/>
              </a:endParaRPr>
            </a:p>
            <a:p>
              <a:endParaRPr lang="fr-FR" sz="500" b="1" dirty="0">
                <a:solidFill>
                  <a:srgbClr val="FF0000"/>
                </a:solidFill>
                <a:latin typeface="Ubuntu" panose="020B0504030602030204" pitchFamily="34" charset="0"/>
              </a:endParaRPr>
            </a:p>
            <a:p>
              <a:r>
                <a:rPr lang="fr-FR" sz="1000" b="1" dirty="0">
                  <a:solidFill>
                    <a:srgbClr val="FF0000"/>
                  </a:solidFill>
                  <a:latin typeface="Ubuntu" panose="020B0504030602030204" pitchFamily="34" charset="0"/>
                </a:rPr>
                <a:t>12/12/22</a:t>
              </a:r>
              <a:endParaRPr lang="fr-FR" sz="1000" dirty="0">
                <a:latin typeface="Ubuntu" panose="020B0504030602030204" pitchFamily="34" charset="0"/>
              </a:endParaRPr>
            </a:p>
          </p:txBody>
        </p:sp>
        <p:pic>
          <p:nvPicPr>
            <p:cNvPr id="48" name="Picture 6">
              <a:extLst>
                <a:ext uri="{FF2B5EF4-FFF2-40B4-BE49-F238E27FC236}">
                  <a16:creationId xmlns:a16="http://schemas.microsoft.com/office/drawing/2014/main" id="{8B4CEFEB-4D3B-469C-BB77-7B0BCF4AE3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0615" y="362917"/>
              <a:ext cx="161013" cy="191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8">
              <a:extLst>
                <a:ext uri="{FF2B5EF4-FFF2-40B4-BE49-F238E27FC236}">
                  <a16:creationId xmlns:a16="http://schemas.microsoft.com/office/drawing/2014/main" id="{000DDD1B-6AD1-49AB-BCF4-F1ADA58D21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680" y="569767"/>
              <a:ext cx="179229" cy="213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32FA9541-2F4E-4F85-AB07-1AC2998B512E}"/>
                </a:ext>
              </a:extLst>
            </p:cNvPr>
            <p:cNvSpPr txBox="1"/>
            <p:nvPr/>
          </p:nvSpPr>
          <p:spPr>
            <a:xfrm>
              <a:off x="321834" y="852272"/>
              <a:ext cx="6626702" cy="584775"/>
            </a:xfrm>
            <a:prstGeom prst="rect">
              <a:avLst/>
            </a:prstGeom>
            <a:solidFill>
              <a:srgbClr val="F3F2F2">
                <a:alpha val="40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171450" indent="-171450" defTabSz="914400" eaLnBrk="1" fontAlgn="auto" latinLnBrk="0" hangingPunct="1">
                <a:lnSpc>
                  <a:spcPct val="150000"/>
                </a:lnSpc>
                <a:buClr>
                  <a:srgbClr val="E31D1A"/>
                </a:buClr>
                <a:buSzTx/>
                <a:buFont typeface="Wingdings" panose="05000000000000000000" pitchFamily="2" charset="2"/>
                <a:buChar char="Ø"/>
                <a:tabLst/>
                <a:defRPr kumimoji="0" sz="850" kern="0" spc="0" normalizeH="0" baseline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Ubuntu" panose="020B0504030602030204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dirty="0"/>
                <a:t>Lorsque votre client </a:t>
              </a:r>
              <a:r>
                <a:rPr lang="fr-FR" b="1" dirty="0"/>
                <a:t>effectue une opération </a:t>
              </a:r>
              <a:r>
                <a:rPr lang="fr-FR" dirty="0"/>
                <a:t>(versement complémentaire, programmé ou arbitrage), il a la possibilité de </a:t>
              </a:r>
              <a:r>
                <a:rPr lang="fr-FR" b="1" dirty="0"/>
                <a:t>filtrer le niveau de durabilité du support</a:t>
              </a:r>
              <a:r>
                <a:rPr lang="fr-FR" dirty="0"/>
                <a:t>, au moment du </a:t>
              </a:r>
              <a:r>
                <a:rPr lang="fr-FR" b="1" dirty="0"/>
                <a:t>choix de la répartition. </a:t>
              </a:r>
            </a:p>
          </p:txBody>
        </p: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5F8C960D-6A8F-4728-9EAA-90D4B1714565}"/>
                </a:ext>
              </a:extLst>
            </p:cNvPr>
            <p:cNvGrpSpPr/>
            <p:nvPr/>
          </p:nvGrpSpPr>
          <p:grpSpPr>
            <a:xfrm>
              <a:off x="3652417" y="1679846"/>
              <a:ext cx="1323870" cy="2739473"/>
              <a:chOff x="3697065" y="1693111"/>
              <a:chExt cx="1323870" cy="2739473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66C3D90B-8543-47B9-BBCD-DC58BCD322AB}"/>
                  </a:ext>
                </a:extLst>
              </p:cNvPr>
              <p:cNvGrpSpPr/>
              <p:nvPr/>
            </p:nvGrpSpPr>
            <p:grpSpPr>
              <a:xfrm>
                <a:off x="3736357" y="1747349"/>
                <a:ext cx="1284578" cy="2685235"/>
                <a:chOff x="3736422" y="1747349"/>
                <a:chExt cx="1265445" cy="2685235"/>
              </a:xfrm>
            </p:grpSpPr>
            <p:pic>
              <p:nvPicPr>
                <p:cNvPr id="54" name="Image 53" descr="Une image contenant texte&#10;&#10;Description générée automatiquement">
                  <a:extLst>
                    <a:ext uri="{FF2B5EF4-FFF2-40B4-BE49-F238E27FC236}">
                      <a16:creationId xmlns:a16="http://schemas.microsoft.com/office/drawing/2014/main" id="{15CB3A21-2654-4294-9570-D02A3BE586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740620" y="1747349"/>
                  <a:ext cx="1261247" cy="2685235"/>
                </a:xfrm>
                <a:prstGeom prst="roundRect">
                  <a:avLst>
                    <a:gd name="adj" fmla="val 8594"/>
                  </a:avLst>
                </a:prstGeom>
                <a:solidFill>
                  <a:srgbClr val="FFFFFF">
                    <a:shade val="85000"/>
                  </a:srgbClr>
                </a:solidFill>
                <a:ln>
                  <a:solidFill>
                    <a:srgbClr val="DB0029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pic>
              <p:nvPicPr>
                <p:cNvPr id="12" name="Image 11" descr="Une image contenant texte&#10;&#10;Description générée automatiquement">
                  <a:extLst>
                    <a:ext uri="{FF2B5EF4-FFF2-40B4-BE49-F238E27FC236}">
                      <a16:creationId xmlns:a16="http://schemas.microsoft.com/office/drawing/2014/main" id="{D87C2AF4-70A5-42C7-9C46-69766881EB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4"/>
                <a:srcRect t="40051" b="3078"/>
                <a:stretch/>
              </p:blipFill>
              <p:spPr>
                <a:xfrm>
                  <a:off x="3736422" y="2862012"/>
                  <a:ext cx="1261247" cy="1523768"/>
                </a:xfrm>
                <a:prstGeom prst="roundRect">
                  <a:avLst>
                    <a:gd name="adj" fmla="val 5266"/>
                  </a:avLst>
                </a:prstGeom>
                <a:solidFill>
                  <a:srgbClr val="FFFFFF">
                    <a:shade val="85000"/>
                  </a:srgbClr>
                </a:solidFill>
                <a:ln>
                  <a:noFill/>
                </a:ln>
                <a:effectLst/>
              </p:spPr>
            </p:pic>
          </p:grpSp>
          <p:sp>
            <p:nvSpPr>
              <p:cNvPr id="99" name="Ellipse 98">
                <a:extLst>
                  <a:ext uri="{FF2B5EF4-FFF2-40B4-BE49-F238E27FC236}">
                    <a16:creationId xmlns:a16="http://schemas.microsoft.com/office/drawing/2014/main" id="{A085EEFF-ABA9-4A64-92F9-704007AFF168}"/>
                  </a:ext>
                </a:extLst>
              </p:cNvPr>
              <p:cNvSpPr/>
              <p:nvPr/>
            </p:nvSpPr>
            <p:spPr>
              <a:xfrm>
                <a:off x="3697065" y="1693111"/>
                <a:ext cx="155382" cy="155384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800" b="1" dirty="0">
                    <a:latin typeface="Ubuntu" panose="020B0504030602030204" pitchFamily="34" charset="0"/>
                  </a:rPr>
                  <a:t>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89681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F1CADB45-503C-45A8-B52E-D73FBC70BBD9}"/>
              </a:ext>
            </a:extLst>
          </p:cNvPr>
          <p:cNvGrpSpPr/>
          <p:nvPr/>
        </p:nvGrpSpPr>
        <p:grpSpPr>
          <a:xfrm>
            <a:off x="0" y="-4738"/>
            <a:ext cx="9651278" cy="5148238"/>
            <a:chOff x="0" y="-4738"/>
            <a:chExt cx="9651278" cy="5148238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2F21C9BF-851C-425A-B9DB-9FB14D4A1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03781" y="1797773"/>
              <a:ext cx="1252800" cy="268192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523BBD9-C076-423F-9B21-6C0431561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19261" y="1797773"/>
              <a:ext cx="1260278" cy="269792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EAEDA025-8E01-4A05-B773-7B87AE3AAD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61861" y="1786203"/>
              <a:ext cx="1260278" cy="269792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6" name="Image 25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63E65CB0-E1F8-4209-ABE2-7DA714ADD1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3177" y="1786203"/>
              <a:ext cx="1260278" cy="269792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83B9992-FC94-4221-8CF9-BA1D75AF1F62}"/>
                </a:ext>
              </a:extLst>
            </p:cNvPr>
            <p:cNvSpPr/>
            <p:nvPr/>
          </p:nvSpPr>
          <p:spPr>
            <a:xfrm>
              <a:off x="573177" y="209584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342900" indent="-342900">
                <a:buFont typeface="+mj-lt"/>
                <a:buAutoNum type="arabicPeriod" startAt="6"/>
              </a:pPr>
              <a:r>
                <a:rPr lang="fr-FR" sz="16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Comptes : évolution graphique du solde</a:t>
              </a: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E4E51085-AFF4-47EF-B294-74A29B65672C}"/>
                </a:ext>
              </a:extLst>
            </p:cNvPr>
            <p:cNvSpPr txBox="1"/>
            <p:nvPr/>
          </p:nvSpPr>
          <p:spPr>
            <a:xfrm>
              <a:off x="321834" y="926030"/>
              <a:ext cx="6626702" cy="333459"/>
            </a:xfrm>
            <a:prstGeom prst="rect">
              <a:avLst/>
            </a:prstGeom>
            <a:solidFill>
              <a:srgbClr val="F3F2F2">
                <a:alpha val="40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171450" indent="-171450" defTabSz="914400" eaLnBrk="1" fontAlgn="auto" latinLnBrk="0" hangingPunct="1">
                <a:lnSpc>
                  <a:spcPct val="150000"/>
                </a:lnSpc>
                <a:buClr>
                  <a:srgbClr val="E31D1A"/>
                </a:buClr>
                <a:buSzTx/>
                <a:buFont typeface="Wingdings" panose="05000000000000000000" pitchFamily="2" charset="2"/>
                <a:buChar char="Ø"/>
                <a:tabLst/>
                <a:defRPr kumimoji="0" sz="850" kern="0" spc="0" normalizeH="0" baseline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Ubuntu" panose="020B0504030602030204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fr-FR" dirty="0"/>
                <a:t>Un nouvel accès permet à votre client de consulter </a:t>
              </a:r>
              <a:r>
                <a:rPr lang="fr-FR" b="1" dirty="0"/>
                <a:t>l’évolution graphique de son solde </a:t>
              </a:r>
              <a:r>
                <a:rPr lang="fr-FR" dirty="0"/>
                <a:t>sur </a:t>
              </a:r>
              <a:r>
                <a:rPr lang="fr-FR" b="1" dirty="0"/>
                <a:t>un mois </a:t>
              </a:r>
              <a:r>
                <a:rPr lang="fr-FR" dirty="0"/>
                <a:t>ou sur </a:t>
              </a:r>
              <a:r>
                <a:rPr lang="fr-FR" b="1" dirty="0"/>
                <a:t>une année.</a:t>
              </a:r>
            </a:p>
          </p:txBody>
        </p:sp>
        <p:sp>
          <p:nvSpPr>
            <p:cNvPr id="62" name="Rectangle : coins arrondis 61">
              <a:extLst>
                <a:ext uri="{FF2B5EF4-FFF2-40B4-BE49-F238E27FC236}">
                  <a16:creationId xmlns:a16="http://schemas.microsoft.com/office/drawing/2014/main" id="{1854921D-7DB2-471A-A660-810483D4D702}"/>
                </a:ext>
              </a:extLst>
            </p:cNvPr>
            <p:cNvSpPr/>
            <p:nvPr/>
          </p:nvSpPr>
          <p:spPr>
            <a:xfrm>
              <a:off x="2055767" y="3423108"/>
              <a:ext cx="1260277" cy="179209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pic>
          <p:nvPicPr>
            <p:cNvPr id="63" name="Picture 2" descr="Tap | Free Icon">
              <a:extLst>
                <a:ext uri="{FF2B5EF4-FFF2-40B4-BE49-F238E27FC236}">
                  <a16:creationId xmlns:a16="http://schemas.microsoft.com/office/drawing/2014/main" id="{371EE4B3-92DE-4169-8700-341F2FDD31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2933720" y="3469702"/>
              <a:ext cx="298070" cy="298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2FEAF43-4B9B-4B11-82BF-550656A59DE7}"/>
                </a:ext>
              </a:extLst>
            </p:cNvPr>
            <p:cNvSpPr/>
            <p:nvPr/>
          </p:nvSpPr>
          <p:spPr>
            <a:xfrm>
              <a:off x="98928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Ubuntu" panose="020B0504030602030204" pitchFamily="34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65E8B8C-800E-44A5-978D-E21675A0B729}"/>
                </a:ext>
              </a:extLst>
            </p:cNvPr>
            <p:cNvSpPr/>
            <p:nvPr/>
          </p:nvSpPr>
          <p:spPr>
            <a:xfrm>
              <a:off x="0" y="-4738"/>
              <a:ext cx="110358" cy="5148238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>
                <a:latin typeface="Ubuntu" panose="020B0504030602030204" pitchFamily="34" charset="0"/>
              </a:endParaRPr>
            </a:p>
          </p:txBody>
        </p:sp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491B29F5-4D6D-4148-A3F8-DA0BBC62FA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4314"/>
            <a:stretch/>
          </p:blipFill>
          <p:spPr>
            <a:xfrm>
              <a:off x="7354500" y="268288"/>
              <a:ext cx="1789500" cy="806253"/>
            </a:xfrm>
            <a:prstGeom prst="rect">
              <a:avLst/>
            </a:prstGeom>
            <a:effectLst>
              <a:outerShdw blurRad="241300" dist="76200" dir="6600000" sx="108000" sy="108000" algn="ctr" rotWithShape="0">
                <a:schemeClr val="bg1">
                  <a:lumMod val="75000"/>
                  <a:alpha val="18000"/>
                </a:schemeClr>
              </a:outerShdw>
            </a:effectLst>
          </p:spPr>
        </p:pic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361DDD1E-5755-4769-9EEC-AEAF46CDE2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14981" y="610910"/>
              <a:ext cx="566561" cy="553998"/>
              <a:chOff x="7140815" y="1998113"/>
              <a:chExt cx="886861" cy="867196"/>
            </a:xfrm>
          </p:grpSpPr>
          <p:sp>
            <p:nvSpPr>
              <p:cNvPr id="42" name="Ellipse 41">
                <a:extLst>
                  <a:ext uri="{FF2B5EF4-FFF2-40B4-BE49-F238E27FC236}">
                    <a16:creationId xmlns:a16="http://schemas.microsoft.com/office/drawing/2014/main" id="{4EF91FF4-FF8D-43EC-BC83-E422A27FDBE5}"/>
                  </a:ext>
                </a:extLst>
              </p:cNvPr>
              <p:cNvSpPr/>
              <p:nvPr/>
            </p:nvSpPr>
            <p:spPr>
              <a:xfrm rot="5629032">
                <a:off x="7446420" y="2185804"/>
                <a:ext cx="571410" cy="578187"/>
              </a:xfrm>
              <a:prstGeom prst="ellipse">
                <a:avLst/>
              </a:prstGeom>
              <a:solidFill>
                <a:srgbClr val="E31D1A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Ubuntu" panose="020B0504030602030204" pitchFamily="34" charset="0"/>
                </a:endParaRPr>
              </a:p>
            </p:txBody>
          </p:sp>
          <p:sp>
            <p:nvSpPr>
              <p:cNvPr id="43" name="Forme libre : forme 441">
                <a:extLst>
                  <a:ext uri="{FF2B5EF4-FFF2-40B4-BE49-F238E27FC236}">
                    <a16:creationId xmlns:a16="http://schemas.microsoft.com/office/drawing/2014/main" id="{65D07D11-9153-4C4D-860D-B6178370E421}"/>
                  </a:ext>
                </a:extLst>
              </p:cNvPr>
              <p:cNvSpPr/>
              <p:nvPr/>
            </p:nvSpPr>
            <p:spPr>
              <a:xfrm rot="5400000">
                <a:off x="7150648" y="1988280"/>
                <a:ext cx="867196" cy="886861"/>
              </a:xfrm>
              <a:custGeom>
                <a:avLst/>
                <a:gdLst>
                  <a:gd name="connsiteX0" fmla="*/ 160020 w 420052"/>
                  <a:gd name="connsiteY0" fmla="*/ 0 h 429577"/>
                  <a:gd name="connsiteX1" fmla="*/ 320040 w 420052"/>
                  <a:gd name="connsiteY1" fmla="*/ 160020 h 429577"/>
                  <a:gd name="connsiteX2" fmla="*/ 273661 w 420052"/>
                  <a:gd name="connsiteY2" fmla="*/ 272679 h 429577"/>
                  <a:gd name="connsiteX3" fmla="*/ 274091 w 420052"/>
                  <a:gd name="connsiteY3" fmla="*/ 272957 h 429577"/>
                  <a:gd name="connsiteX4" fmla="*/ 274091 w 420052"/>
                  <a:gd name="connsiteY4" fmla="*/ 272957 h 429577"/>
                  <a:gd name="connsiteX5" fmla="*/ 274946 w 420052"/>
                  <a:gd name="connsiteY5" fmla="*/ 273694 h 429577"/>
                  <a:gd name="connsiteX6" fmla="*/ 417821 w 420052"/>
                  <a:gd name="connsiteY6" fmla="*/ 416569 h 429577"/>
                  <a:gd name="connsiteX7" fmla="*/ 417821 w 420052"/>
                  <a:gd name="connsiteY7" fmla="*/ 427346 h 429577"/>
                  <a:gd name="connsiteX8" fmla="*/ 407899 w 420052"/>
                  <a:gd name="connsiteY8" fmla="*/ 428083 h 429577"/>
                  <a:gd name="connsiteX9" fmla="*/ 407044 w 420052"/>
                  <a:gd name="connsiteY9" fmla="*/ 427346 h 429577"/>
                  <a:gd name="connsiteX10" fmla="*/ 264169 w 420052"/>
                  <a:gd name="connsiteY10" fmla="*/ 284471 h 429577"/>
                  <a:gd name="connsiteX11" fmla="*/ 262821 w 420052"/>
                  <a:gd name="connsiteY11" fmla="*/ 282650 h 429577"/>
                  <a:gd name="connsiteX12" fmla="*/ 160020 w 420052"/>
                  <a:gd name="connsiteY12" fmla="*/ 320040 h 429577"/>
                  <a:gd name="connsiteX13" fmla="*/ 0 w 420052"/>
                  <a:gd name="connsiteY13" fmla="*/ 160020 h 429577"/>
                  <a:gd name="connsiteX14" fmla="*/ 160020 w 420052"/>
                  <a:gd name="connsiteY14" fmla="*/ 0 h 429577"/>
                  <a:gd name="connsiteX15" fmla="*/ 160020 w 420052"/>
                  <a:gd name="connsiteY15" fmla="*/ 15240 h 429577"/>
                  <a:gd name="connsiteX16" fmla="*/ 15240 w 420052"/>
                  <a:gd name="connsiteY16" fmla="*/ 160020 h 429577"/>
                  <a:gd name="connsiteX17" fmla="*/ 160020 w 420052"/>
                  <a:gd name="connsiteY17" fmla="*/ 304800 h 429577"/>
                  <a:gd name="connsiteX18" fmla="*/ 304800 w 420052"/>
                  <a:gd name="connsiteY18" fmla="*/ 160020 h 429577"/>
                  <a:gd name="connsiteX19" fmla="*/ 160020 w 420052"/>
                  <a:gd name="connsiteY19" fmla="*/ 15240 h 42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0052" h="429577">
                    <a:moveTo>
                      <a:pt x="160020" y="0"/>
                    </a:moveTo>
                    <a:cubicBezTo>
                      <a:pt x="248397" y="0"/>
                      <a:pt x="320040" y="71643"/>
                      <a:pt x="320040" y="160020"/>
                    </a:cubicBezTo>
                    <a:cubicBezTo>
                      <a:pt x="320040" y="203959"/>
                      <a:pt x="302331" y="243761"/>
                      <a:pt x="273661" y="272679"/>
                    </a:cubicBezTo>
                    <a:lnTo>
                      <a:pt x="274091" y="272957"/>
                    </a:lnTo>
                    <a:lnTo>
                      <a:pt x="274091" y="272957"/>
                    </a:lnTo>
                    <a:lnTo>
                      <a:pt x="274946" y="273694"/>
                    </a:lnTo>
                    <a:lnTo>
                      <a:pt x="417821" y="416569"/>
                    </a:lnTo>
                    <a:cubicBezTo>
                      <a:pt x="420796" y="419545"/>
                      <a:pt x="420796" y="424370"/>
                      <a:pt x="417821" y="427346"/>
                    </a:cubicBezTo>
                    <a:cubicBezTo>
                      <a:pt x="415116" y="430051"/>
                      <a:pt x="410882" y="430297"/>
                      <a:pt x="407899" y="428083"/>
                    </a:cubicBezTo>
                    <a:lnTo>
                      <a:pt x="407044" y="427346"/>
                    </a:lnTo>
                    <a:lnTo>
                      <a:pt x="264169" y="284471"/>
                    </a:lnTo>
                    <a:cubicBezTo>
                      <a:pt x="263618" y="283919"/>
                      <a:pt x="263169" y="283304"/>
                      <a:pt x="262821" y="282650"/>
                    </a:cubicBezTo>
                    <a:cubicBezTo>
                      <a:pt x="235018" y="305988"/>
                      <a:pt x="199160" y="320040"/>
                      <a:pt x="160020" y="320040"/>
                    </a:cubicBezTo>
                    <a:cubicBezTo>
                      <a:pt x="71643" y="320040"/>
                      <a:pt x="0" y="248397"/>
                      <a:pt x="0" y="160020"/>
                    </a:cubicBezTo>
                    <a:cubicBezTo>
                      <a:pt x="0" y="71643"/>
                      <a:pt x="71643" y="0"/>
                      <a:pt x="160020" y="0"/>
                    </a:cubicBezTo>
                    <a:close/>
                    <a:moveTo>
                      <a:pt x="160020" y="15240"/>
                    </a:moveTo>
                    <a:cubicBezTo>
                      <a:pt x="80060" y="15240"/>
                      <a:pt x="15240" y="80060"/>
                      <a:pt x="15240" y="160020"/>
                    </a:cubicBezTo>
                    <a:cubicBezTo>
                      <a:pt x="15240" y="239980"/>
                      <a:pt x="80060" y="304800"/>
                      <a:pt x="160020" y="304800"/>
                    </a:cubicBezTo>
                    <a:cubicBezTo>
                      <a:pt x="239980" y="304800"/>
                      <a:pt x="304800" y="239980"/>
                      <a:pt x="304800" y="160020"/>
                    </a:cubicBezTo>
                    <a:cubicBezTo>
                      <a:pt x="304800" y="80060"/>
                      <a:pt x="239980" y="15240"/>
                      <a:pt x="160020" y="15240"/>
                    </a:cubicBezTo>
                    <a:close/>
                  </a:path>
                </a:pathLst>
              </a:custGeom>
              <a:solidFill>
                <a:srgbClr val="E31D1A"/>
              </a:solidFill>
              <a:ln w="9525" cap="flat">
                <a:solidFill>
                  <a:srgbClr val="E31D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1050">
                  <a:latin typeface="Ubuntu" panose="020B0504030602030204" pitchFamily="34" charset="0"/>
                </a:endParaRPr>
              </a:p>
            </p:txBody>
          </p:sp>
        </p:grpSp>
        <p:pic>
          <p:nvPicPr>
            <p:cNvPr id="45" name="Picture 2" descr="Huawei Logo PNG transparents - StickPNG">
              <a:extLst>
                <a:ext uri="{FF2B5EF4-FFF2-40B4-BE49-F238E27FC236}">
                  <a16:creationId xmlns:a16="http://schemas.microsoft.com/office/drawing/2014/main" id="{2648F7EE-5F16-47B9-998E-FD085B772A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7178" y="803681"/>
              <a:ext cx="175975" cy="176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32E233A-DC54-42AA-B932-EAF98FD0D96A}"/>
                </a:ext>
              </a:extLst>
            </p:cNvPr>
            <p:cNvSpPr/>
            <p:nvPr/>
          </p:nvSpPr>
          <p:spPr>
            <a:xfrm>
              <a:off x="8061206" y="313364"/>
              <a:ext cx="1091017" cy="707886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000" b="1" dirty="0">
                  <a:solidFill>
                    <a:srgbClr val="FF0000"/>
                  </a:solidFill>
                  <a:latin typeface="Ubuntu" panose="020B0504030602030204" pitchFamily="34" charset="0"/>
                </a:rPr>
                <a:t>07/12/22</a:t>
              </a:r>
              <a:endParaRPr lang="fr-FR" dirty="0">
                <a:latin typeface="Ubuntu" panose="020B0504030602030204" pitchFamily="34" charset="0"/>
              </a:endParaRPr>
            </a:p>
            <a:p>
              <a:endParaRPr lang="fr-FR" sz="500" b="1" dirty="0">
                <a:solidFill>
                  <a:srgbClr val="FF0000"/>
                </a:solidFill>
                <a:latin typeface="Ubuntu" panose="020B0504030602030204" pitchFamily="34" charset="0"/>
              </a:endParaRPr>
            </a:p>
            <a:p>
              <a:r>
                <a:rPr lang="fr-FR" sz="1000" b="1" dirty="0">
                  <a:solidFill>
                    <a:srgbClr val="FF0000"/>
                  </a:solidFill>
                  <a:latin typeface="Ubuntu" panose="020B0504030602030204" pitchFamily="34" charset="0"/>
                </a:rPr>
                <a:t>Mai 2022</a:t>
              </a:r>
              <a:endParaRPr lang="fr-FR" sz="1000" dirty="0">
                <a:latin typeface="Ubuntu" panose="020B0504030602030204" pitchFamily="34" charset="0"/>
              </a:endParaRPr>
            </a:p>
            <a:p>
              <a:endParaRPr lang="fr-FR" sz="500" b="1" dirty="0">
                <a:solidFill>
                  <a:srgbClr val="FF0000"/>
                </a:solidFill>
                <a:latin typeface="Ubuntu" panose="020B0504030602030204" pitchFamily="34" charset="0"/>
              </a:endParaRPr>
            </a:p>
            <a:p>
              <a:r>
                <a:rPr lang="fr-FR" sz="1000" b="1" dirty="0">
                  <a:solidFill>
                    <a:srgbClr val="FF0000"/>
                  </a:solidFill>
                  <a:latin typeface="Ubuntu" panose="020B0504030602030204" pitchFamily="34" charset="0"/>
                </a:rPr>
                <a:t>Mai 2022</a:t>
              </a:r>
              <a:endParaRPr lang="fr-FR" sz="1000" dirty="0">
                <a:latin typeface="Ubuntu" panose="020B0504030602030204" pitchFamily="34" charset="0"/>
              </a:endParaRPr>
            </a:p>
          </p:txBody>
        </p:sp>
        <p:pic>
          <p:nvPicPr>
            <p:cNvPr id="47" name="Picture 6">
              <a:extLst>
                <a:ext uri="{FF2B5EF4-FFF2-40B4-BE49-F238E27FC236}">
                  <a16:creationId xmlns:a16="http://schemas.microsoft.com/office/drawing/2014/main" id="{6E384C4A-AB88-4296-B8FD-D3B7A1F4BA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0615" y="362917"/>
              <a:ext cx="161013" cy="191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8">
              <a:extLst>
                <a:ext uri="{FF2B5EF4-FFF2-40B4-BE49-F238E27FC236}">
                  <a16:creationId xmlns:a16="http://schemas.microsoft.com/office/drawing/2014/main" id="{708C00DE-37A0-4538-BCDD-F3820995FE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680" y="569767"/>
              <a:ext cx="179229" cy="213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F1546AEA-6BD6-47A4-8C69-1410F4B0E428}"/>
                </a:ext>
              </a:extLst>
            </p:cNvPr>
            <p:cNvSpPr/>
            <p:nvPr/>
          </p:nvSpPr>
          <p:spPr>
            <a:xfrm>
              <a:off x="1459355" y="2726538"/>
              <a:ext cx="374564" cy="191967"/>
            </a:xfrm>
            <a:prstGeom prst="roundRect">
              <a:avLst>
                <a:gd name="adj" fmla="val 8294"/>
              </a:avLst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pic>
          <p:nvPicPr>
            <p:cNvPr id="27" name="Picture 2" descr="Tap | Free Icon">
              <a:extLst>
                <a:ext uri="{FF2B5EF4-FFF2-40B4-BE49-F238E27FC236}">
                  <a16:creationId xmlns:a16="http://schemas.microsoft.com/office/drawing/2014/main" id="{52A06FDA-BA6D-4540-86A6-EAA3653676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1672725" y="2804802"/>
              <a:ext cx="298070" cy="298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74402609-160B-4BD8-A3FD-E79FE27C4746}"/>
                </a:ext>
              </a:extLst>
            </p:cNvPr>
            <p:cNvSpPr/>
            <p:nvPr/>
          </p:nvSpPr>
          <p:spPr>
            <a:xfrm>
              <a:off x="3851950" y="2144576"/>
              <a:ext cx="616683" cy="212866"/>
            </a:xfrm>
            <a:prstGeom prst="roundRect">
              <a:avLst/>
            </a:prstGeom>
            <a:solidFill>
              <a:srgbClr val="FF0000">
                <a:alpha val="24000"/>
              </a:srgbClr>
            </a:solidFill>
            <a:ln w="19050">
              <a:noFill/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pic>
          <p:nvPicPr>
            <p:cNvPr id="31" name="Picture 2" descr="Tap | Free Icon">
              <a:extLst>
                <a:ext uri="{FF2B5EF4-FFF2-40B4-BE49-F238E27FC236}">
                  <a16:creationId xmlns:a16="http://schemas.microsoft.com/office/drawing/2014/main" id="{6475A66E-2147-41DE-84FF-77374A9A67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210883">
              <a:off x="4350658" y="2221940"/>
              <a:ext cx="298070" cy="298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6">
              <a:extLst>
                <a:ext uri="{FF2B5EF4-FFF2-40B4-BE49-F238E27FC236}">
                  <a16:creationId xmlns:a16="http://schemas.microsoft.com/office/drawing/2014/main" id="{F5534F23-0D6C-4F1E-AA8E-7382471A25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3274" y="235334"/>
              <a:ext cx="205317" cy="2439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Espace réservé du numéro de diapositive 1">
              <a:extLst>
                <a:ext uri="{FF2B5EF4-FFF2-40B4-BE49-F238E27FC236}">
                  <a16:creationId xmlns:a16="http://schemas.microsoft.com/office/drawing/2014/main" id="{2A2E9558-F21D-4163-BB9F-23B02274B9C3}"/>
                </a:ext>
              </a:extLst>
            </p:cNvPr>
            <p:cNvSpPr txBox="1">
              <a:spLocks/>
            </p:cNvSpPr>
            <p:nvPr/>
          </p:nvSpPr>
          <p:spPr>
            <a:xfrm>
              <a:off x="6956246" y="4829982"/>
              <a:ext cx="2057400" cy="273844"/>
            </a:xfrm>
            <a:prstGeom prst="rect">
              <a:avLst/>
            </a:prstGeom>
          </p:spPr>
          <p:txBody>
            <a:bodyPr vert="horz" lIns="68580" tIns="34290" rIns="68580" bIns="34290" rtlCol="0" anchor="ctr"/>
            <a:lstStyle>
              <a:defPPr>
                <a:defRPr lang="fr-FR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6FD38B02-D02D-4737-A540-0D1AB839C122}" type="slidenum">
                <a:rPr lang="fr-FR" sz="900">
                  <a:solidFill>
                    <a:schemeClr val="tx1"/>
                  </a:solidFill>
                </a:rPr>
                <a:pPr/>
                <a:t>15</a:t>
              </a:fld>
              <a:endParaRPr lang="fr-FR" sz="9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0889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Image 51">
            <a:extLst>
              <a:ext uri="{FF2B5EF4-FFF2-40B4-BE49-F238E27FC236}">
                <a16:creationId xmlns:a16="http://schemas.microsoft.com/office/drawing/2014/main" id="{05202161-6851-4540-B6CE-94D761FAE8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862" t="17308" r="64150" b="10635"/>
          <a:stretch/>
        </p:blipFill>
        <p:spPr>
          <a:xfrm>
            <a:off x="2084969" y="1798414"/>
            <a:ext cx="1348603" cy="28784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6" name="Picture 4">
            <a:extLst>
              <a:ext uri="{FF2B5EF4-FFF2-40B4-BE49-F238E27FC236}">
                <a16:creationId xmlns:a16="http://schemas.microsoft.com/office/drawing/2014/main" id="{233951E9-AD2E-48C0-9080-70D18AB7C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658" y="1801661"/>
            <a:ext cx="1328619" cy="28442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2" name="Picture 4">
            <a:extLst>
              <a:ext uri="{FF2B5EF4-FFF2-40B4-BE49-F238E27FC236}">
                <a16:creationId xmlns:a16="http://schemas.microsoft.com/office/drawing/2014/main" id="{6AD1F589-F78F-4A07-8B09-53ED361705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42"/>
          <a:stretch/>
        </p:blipFill>
        <p:spPr bwMode="auto">
          <a:xfrm>
            <a:off x="5176181" y="1806514"/>
            <a:ext cx="1352709" cy="28369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1" name="Picture 2">
            <a:extLst>
              <a:ext uri="{FF2B5EF4-FFF2-40B4-BE49-F238E27FC236}">
                <a16:creationId xmlns:a16="http://schemas.microsoft.com/office/drawing/2014/main" id="{C2E0C2E4-A443-4684-B14E-778A34F439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7036"/>
          <a:stretch/>
        </p:blipFill>
        <p:spPr bwMode="auto">
          <a:xfrm>
            <a:off x="627799" y="1806514"/>
            <a:ext cx="1240982" cy="2860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DB00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0" name="Groupe 29">
            <a:extLst>
              <a:ext uri="{FF2B5EF4-FFF2-40B4-BE49-F238E27FC236}">
                <a16:creationId xmlns:a16="http://schemas.microsoft.com/office/drawing/2014/main" id="{3B9C1056-770F-43E5-B9BE-BC873CDF360D}"/>
              </a:ext>
            </a:extLst>
          </p:cNvPr>
          <p:cNvGrpSpPr/>
          <p:nvPr/>
        </p:nvGrpSpPr>
        <p:grpSpPr>
          <a:xfrm>
            <a:off x="770677" y="1367510"/>
            <a:ext cx="822502" cy="323165"/>
            <a:chOff x="751795" y="213052"/>
            <a:chExt cx="892945" cy="323165"/>
          </a:xfrm>
        </p:grpSpPr>
        <p:pic>
          <p:nvPicPr>
            <p:cNvPr id="31" name="Graphique 30">
              <a:extLst>
                <a:ext uri="{FF2B5EF4-FFF2-40B4-BE49-F238E27FC236}">
                  <a16:creationId xmlns:a16="http://schemas.microsoft.com/office/drawing/2014/main" id="{F0992319-E8EE-4726-BF4C-4A152CDF1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29966" y="276353"/>
              <a:ext cx="742793" cy="219292"/>
            </a:xfrm>
            <a:prstGeom prst="rect">
              <a:avLst/>
            </a:prstGeom>
          </p:spPr>
        </p:pic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AB232C09-A41F-4428-8F4B-EC10404A3023}"/>
                </a:ext>
              </a:extLst>
            </p:cNvPr>
            <p:cNvSpPr txBox="1"/>
            <p:nvPr/>
          </p:nvSpPr>
          <p:spPr>
            <a:xfrm>
              <a:off x="751795" y="268774"/>
              <a:ext cx="89294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 dirty="0">
                  <a:solidFill>
                    <a:schemeClr val="bg1"/>
                  </a:solidFill>
                  <a:latin typeface="Ubuntu" panose="020B0504030602030204" pitchFamily="34" charset="0"/>
                </a:rPr>
                <a:t>Avant</a:t>
              </a:r>
              <a:endParaRPr lang="fr-FR" sz="1050" b="1" dirty="0">
                <a:solidFill>
                  <a:schemeClr val="bg1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B0318EB-A1AB-4DE5-9DFD-025782186D39}"/>
                </a:ext>
              </a:extLst>
            </p:cNvPr>
            <p:cNvSpPr/>
            <p:nvPr/>
          </p:nvSpPr>
          <p:spPr>
            <a:xfrm>
              <a:off x="790389" y="213052"/>
              <a:ext cx="200552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fr-FR" sz="1500" b="1">
                <a:solidFill>
                  <a:srgbClr val="1A2A67"/>
                </a:solidFill>
                <a:latin typeface="Ubuntu" panose="020B0504030602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1EAAC8B1-329E-4068-BCF3-56E583E9548B}"/>
              </a:ext>
            </a:extLst>
          </p:cNvPr>
          <p:cNvGrpSpPr/>
          <p:nvPr/>
        </p:nvGrpSpPr>
        <p:grpSpPr>
          <a:xfrm>
            <a:off x="2278447" y="1377066"/>
            <a:ext cx="822502" cy="323165"/>
            <a:chOff x="758087" y="213052"/>
            <a:chExt cx="892945" cy="323165"/>
          </a:xfrm>
        </p:grpSpPr>
        <p:pic>
          <p:nvPicPr>
            <p:cNvPr id="40" name="Graphique 39">
              <a:extLst>
                <a:ext uri="{FF2B5EF4-FFF2-40B4-BE49-F238E27FC236}">
                  <a16:creationId xmlns:a16="http://schemas.microsoft.com/office/drawing/2014/main" id="{E7570FC5-D3A8-46CA-AF7E-3F45A4930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29966" y="276353"/>
              <a:ext cx="742793" cy="219292"/>
            </a:xfrm>
            <a:prstGeom prst="rect">
              <a:avLst/>
            </a:prstGeom>
          </p:spPr>
        </p:pic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2A05EC45-6ABC-41E5-A678-970920E8D3A1}"/>
                </a:ext>
              </a:extLst>
            </p:cNvPr>
            <p:cNvSpPr txBox="1"/>
            <p:nvPr/>
          </p:nvSpPr>
          <p:spPr>
            <a:xfrm>
              <a:off x="758087" y="275214"/>
              <a:ext cx="89294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 dirty="0">
                  <a:solidFill>
                    <a:schemeClr val="bg1"/>
                  </a:solidFill>
                  <a:latin typeface="Ubuntu" panose="020B0504030602030204" pitchFamily="34" charset="0"/>
                </a:rPr>
                <a:t>Après</a:t>
              </a:r>
              <a:endParaRPr lang="fr-FR" sz="1050" b="1" dirty="0">
                <a:solidFill>
                  <a:schemeClr val="bg1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1030739-A953-41CB-B3C1-6C0A7DF4D07B}"/>
                </a:ext>
              </a:extLst>
            </p:cNvPr>
            <p:cNvSpPr/>
            <p:nvPr/>
          </p:nvSpPr>
          <p:spPr>
            <a:xfrm>
              <a:off x="790389" y="213052"/>
              <a:ext cx="200552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fr-FR" sz="1500" b="1">
                <a:solidFill>
                  <a:srgbClr val="1A2A67"/>
                </a:solidFill>
                <a:latin typeface="Ubuntu" panose="020B0504030602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2F8BE8A5-FC72-47CF-9831-98125581BD49}"/>
              </a:ext>
            </a:extLst>
          </p:cNvPr>
          <p:cNvGrpSpPr/>
          <p:nvPr/>
        </p:nvGrpSpPr>
        <p:grpSpPr>
          <a:xfrm>
            <a:off x="6913943" y="1386622"/>
            <a:ext cx="822502" cy="323165"/>
            <a:chOff x="778090" y="213052"/>
            <a:chExt cx="892945" cy="323165"/>
          </a:xfrm>
        </p:grpSpPr>
        <p:pic>
          <p:nvPicPr>
            <p:cNvPr id="47" name="Graphique 46">
              <a:extLst>
                <a:ext uri="{FF2B5EF4-FFF2-40B4-BE49-F238E27FC236}">
                  <a16:creationId xmlns:a16="http://schemas.microsoft.com/office/drawing/2014/main" id="{5EB6C333-DB19-4CF8-8427-4555FBC07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29966" y="276353"/>
              <a:ext cx="742793" cy="219292"/>
            </a:xfrm>
            <a:prstGeom prst="rect">
              <a:avLst/>
            </a:prstGeom>
          </p:spPr>
        </p:pic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A4F0723F-2741-412A-9D28-77A06EFC0B4A}"/>
                </a:ext>
              </a:extLst>
            </p:cNvPr>
            <p:cNvSpPr txBox="1"/>
            <p:nvPr/>
          </p:nvSpPr>
          <p:spPr>
            <a:xfrm>
              <a:off x="778090" y="270541"/>
              <a:ext cx="89294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 dirty="0">
                  <a:solidFill>
                    <a:schemeClr val="bg1"/>
                  </a:solidFill>
                  <a:latin typeface="Ubuntu" panose="020B0504030602030204" pitchFamily="34" charset="0"/>
                </a:rPr>
                <a:t>Après</a:t>
              </a:r>
              <a:endParaRPr lang="fr-FR" sz="1050" b="1" dirty="0">
                <a:solidFill>
                  <a:schemeClr val="bg1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3E5FE7A-21FB-4D27-AF99-5920DE633857}"/>
                </a:ext>
              </a:extLst>
            </p:cNvPr>
            <p:cNvSpPr/>
            <p:nvPr/>
          </p:nvSpPr>
          <p:spPr>
            <a:xfrm>
              <a:off x="790389" y="213052"/>
              <a:ext cx="200552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fr-FR" sz="1500" b="1">
                <a:solidFill>
                  <a:srgbClr val="1A2A67"/>
                </a:solidFill>
                <a:latin typeface="Ubuntu" panose="020B0504030602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157BE341-ABCF-4676-AA4C-21E22405204B}"/>
              </a:ext>
            </a:extLst>
          </p:cNvPr>
          <p:cNvGrpSpPr/>
          <p:nvPr/>
        </p:nvGrpSpPr>
        <p:grpSpPr>
          <a:xfrm>
            <a:off x="5445527" y="1396178"/>
            <a:ext cx="822502" cy="323165"/>
            <a:chOff x="775927" y="213052"/>
            <a:chExt cx="892945" cy="323165"/>
          </a:xfrm>
        </p:grpSpPr>
        <p:pic>
          <p:nvPicPr>
            <p:cNvPr id="51" name="Graphique 50">
              <a:extLst>
                <a:ext uri="{FF2B5EF4-FFF2-40B4-BE49-F238E27FC236}">
                  <a16:creationId xmlns:a16="http://schemas.microsoft.com/office/drawing/2014/main" id="{55E2FC70-6812-4963-8C67-1FB0ECC1A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29966" y="276353"/>
              <a:ext cx="742793" cy="219292"/>
            </a:xfrm>
            <a:prstGeom prst="rect">
              <a:avLst/>
            </a:prstGeom>
          </p:spPr>
        </p:pic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6316CC8B-F4A9-451A-905F-0B51E3FF5DFA}"/>
                </a:ext>
              </a:extLst>
            </p:cNvPr>
            <p:cNvSpPr txBox="1"/>
            <p:nvPr/>
          </p:nvSpPr>
          <p:spPr>
            <a:xfrm>
              <a:off x="775927" y="264813"/>
              <a:ext cx="89294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 dirty="0">
                  <a:solidFill>
                    <a:schemeClr val="bg1"/>
                  </a:solidFill>
                  <a:latin typeface="Ubuntu" panose="020B0504030602030204" pitchFamily="34" charset="0"/>
                </a:rPr>
                <a:t>Avant</a:t>
              </a:r>
              <a:endParaRPr lang="fr-FR" sz="1050" b="1" dirty="0">
                <a:solidFill>
                  <a:schemeClr val="bg1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429111CA-A375-418B-8685-6C166D5B03B0}"/>
                </a:ext>
              </a:extLst>
            </p:cNvPr>
            <p:cNvSpPr/>
            <p:nvPr/>
          </p:nvSpPr>
          <p:spPr>
            <a:xfrm>
              <a:off x="790389" y="213052"/>
              <a:ext cx="200552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fr-FR" sz="1500" b="1">
                <a:solidFill>
                  <a:srgbClr val="1A2A67"/>
                </a:solidFill>
                <a:latin typeface="Ubuntu" panose="020B0504030602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70095D6F-E912-4833-A21E-A59EF310F0F8}"/>
              </a:ext>
            </a:extLst>
          </p:cNvPr>
          <p:cNvSpPr/>
          <p:nvPr/>
        </p:nvSpPr>
        <p:spPr>
          <a:xfrm>
            <a:off x="98928" y="318470"/>
            <a:ext cx="462818" cy="12900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Ubuntu" panose="020B050403060203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15FD74-EF51-4878-94A7-886A01DFB0AD}"/>
              </a:ext>
            </a:extLst>
          </p:cNvPr>
          <p:cNvSpPr/>
          <p:nvPr/>
        </p:nvSpPr>
        <p:spPr>
          <a:xfrm>
            <a:off x="0" y="-4738"/>
            <a:ext cx="110358" cy="5148238"/>
          </a:xfrm>
          <a:prstGeom prst="rect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latin typeface="Ubuntu" panose="020B050403060203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9267E93-5B6A-4D5B-BBEB-398B3CE78AB7}"/>
              </a:ext>
            </a:extLst>
          </p:cNvPr>
          <p:cNvSpPr/>
          <p:nvPr/>
        </p:nvSpPr>
        <p:spPr>
          <a:xfrm>
            <a:off x="573177" y="209584"/>
            <a:ext cx="9078101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+mj-lt"/>
              <a:buAutoNum type="arabicPeriod" startAt="7"/>
            </a:pPr>
            <a:r>
              <a:rPr lang="fr-FR" sz="1600" b="1" dirty="0">
                <a:solidFill>
                  <a:srgbClr val="E31D1A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Centre de confidentialité : refonte graphique et ergonomique des </a:t>
            </a:r>
            <a:br>
              <a:rPr lang="fr-FR" sz="1600" b="1" dirty="0">
                <a:solidFill>
                  <a:srgbClr val="E31D1A"/>
                </a:solidFill>
                <a:latin typeface="Ubuntu" panose="020B0504030602030204" pitchFamily="34" charset="0"/>
                <a:cs typeface="Arial" panose="020B0604020202020204" pitchFamily="34" charset="0"/>
              </a:rPr>
            </a:br>
            <a:r>
              <a:rPr lang="fr-FR" sz="1600" b="1" dirty="0">
                <a:solidFill>
                  <a:srgbClr val="E31D1A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menus « Données personnelles » et « Recevoir mes offres »</a:t>
            </a:r>
          </a:p>
        </p:txBody>
      </p:sp>
      <p:pic>
        <p:nvPicPr>
          <p:cNvPr id="67" name="Image 66">
            <a:extLst>
              <a:ext uri="{FF2B5EF4-FFF2-40B4-BE49-F238E27FC236}">
                <a16:creationId xmlns:a16="http://schemas.microsoft.com/office/drawing/2014/main" id="{C7719AD0-03A5-4D1E-9A68-55C5703C3AC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4314"/>
          <a:stretch/>
        </p:blipFill>
        <p:spPr>
          <a:xfrm>
            <a:off x="7354500" y="268288"/>
            <a:ext cx="1789500" cy="806253"/>
          </a:xfrm>
          <a:prstGeom prst="rect">
            <a:avLst/>
          </a:prstGeom>
          <a:effectLst>
            <a:outerShdw blurRad="241300" dist="76200" dir="6600000" sx="108000" sy="108000" algn="ctr" rotWithShape="0">
              <a:schemeClr val="bg1">
                <a:lumMod val="75000"/>
                <a:alpha val="18000"/>
              </a:schemeClr>
            </a:outerShdw>
          </a:effectLst>
        </p:spPr>
      </p:pic>
      <p:grpSp>
        <p:nvGrpSpPr>
          <p:cNvPr id="69" name="Groupe 68">
            <a:extLst>
              <a:ext uri="{FF2B5EF4-FFF2-40B4-BE49-F238E27FC236}">
                <a16:creationId xmlns:a16="http://schemas.microsoft.com/office/drawing/2014/main" id="{5E74A75E-60D4-4354-B205-A3D0AE553B16}"/>
              </a:ext>
            </a:extLst>
          </p:cNvPr>
          <p:cNvGrpSpPr>
            <a:grpSpLocks noChangeAspect="1"/>
          </p:cNvGrpSpPr>
          <p:nvPr/>
        </p:nvGrpSpPr>
        <p:grpSpPr>
          <a:xfrm>
            <a:off x="7014981" y="610910"/>
            <a:ext cx="566561" cy="553998"/>
            <a:chOff x="7140815" y="1998113"/>
            <a:chExt cx="886861" cy="867196"/>
          </a:xfrm>
        </p:grpSpPr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A459331D-5825-4C1A-8D72-C378D320EE05}"/>
                </a:ext>
              </a:extLst>
            </p:cNvPr>
            <p:cNvSpPr/>
            <p:nvPr/>
          </p:nvSpPr>
          <p:spPr>
            <a:xfrm rot="5629032">
              <a:off x="7446420" y="2185804"/>
              <a:ext cx="571410" cy="578187"/>
            </a:xfrm>
            <a:prstGeom prst="ellipse">
              <a:avLst/>
            </a:prstGeom>
            <a:solidFill>
              <a:srgbClr val="E31D1A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Ubuntu" panose="020B0504030602030204" pitchFamily="34" charset="0"/>
              </a:endParaRPr>
            </a:p>
          </p:txBody>
        </p:sp>
        <p:sp>
          <p:nvSpPr>
            <p:cNvPr id="71" name="Forme libre : forme 441">
              <a:extLst>
                <a:ext uri="{FF2B5EF4-FFF2-40B4-BE49-F238E27FC236}">
                  <a16:creationId xmlns:a16="http://schemas.microsoft.com/office/drawing/2014/main" id="{7EACB32C-160D-46AE-8C1D-CD3F8BA38FFF}"/>
                </a:ext>
              </a:extLst>
            </p:cNvPr>
            <p:cNvSpPr/>
            <p:nvPr/>
          </p:nvSpPr>
          <p:spPr>
            <a:xfrm rot="5400000">
              <a:off x="7150648" y="1988280"/>
              <a:ext cx="867196" cy="886861"/>
            </a:xfrm>
            <a:custGeom>
              <a:avLst/>
              <a:gdLst>
                <a:gd name="connsiteX0" fmla="*/ 160020 w 420052"/>
                <a:gd name="connsiteY0" fmla="*/ 0 h 429577"/>
                <a:gd name="connsiteX1" fmla="*/ 320040 w 420052"/>
                <a:gd name="connsiteY1" fmla="*/ 160020 h 429577"/>
                <a:gd name="connsiteX2" fmla="*/ 273661 w 420052"/>
                <a:gd name="connsiteY2" fmla="*/ 272679 h 429577"/>
                <a:gd name="connsiteX3" fmla="*/ 274091 w 420052"/>
                <a:gd name="connsiteY3" fmla="*/ 272957 h 429577"/>
                <a:gd name="connsiteX4" fmla="*/ 274091 w 420052"/>
                <a:gd name="connsiteY4" fmla="*/ 272957 h 429577"/>
                <a:gd name="connsiteX5" fmla="*/ 274946 w 420052"/>
                <a:gd name="connsiteY5" fmla="*/ 273694 h 429577"/>
                <a:gd name="connsiteX6" fmla="*/ 417821 w 420052"/>
                <a:gd name="connsiteY6" fmla="*/ 416569 h 429577"/>
                <a:gd name="connsiteX7" fmla="*/ 417821 w 420052"/>
                <a:gd name="connsiteY7" fmla="*/ 427346 h 429577"/>
                <a:gd name="connsiteX8" fmla="*/ 407899 w 420052"/>
                <a:gd name="connsiteY8" fmla="*/ 428083 h 429577"/>
                <a:gd name="connsiteX9" fmla="*/ 407044 w 420052"/>
                <a:gd name="connsiteY9" fmla="*/ 427346 h 429577"/>
                <a:gd name="connsiteX10" fmla="*/ 264169 w 420052"/>
                <a:gd name="connsiteY10" fmla="*/ 284471 h 429577"/>
                <a:gd name="connsiteX11" fmla="*/ 262821 w 420052"/>
                <a:gd name="connsiteY11" fmla="*/ 282650 h 429577"/>
                <a:gd name="connsiteX12" fmla="*/ 160020 w 420052"/>
                <a:gd name="connsiteY12" fmla="*/ 320040 h 429577"/>
                <a:gd name="connsiteX13" fmla="*/ 0 w 420052"/>
                <a:gd name="connsiteY13" fmla="*/ 160020 h 429577"/>
                <a:gd name="connsiteX14" fmla="*/ 160020 w 420052"/>
                <a:gd name="connsiteY14" fmla="*/ 0 h 429577"/>
                <a:gd name="connsiteX15" fmla="*/ 160020 w 420052"/>
                <a:gd name="connsiteY15" fmla="*/ 15240 h 429577"/>
                <a:gd name="connsiteX16" fmla="*/ 15240 w 420052"/>
                <a:gd name="connsiteY16" fmla="*/ 160020 h 429577"/>
                <a:gd name="connsiteX17" fmla="*/ 160020 w 420052"/>
                <a:gd name="connsiteY17" fmla="*/ 304800 h 429577"/>
                <a:gd name="connsiteX18" fmla="*/ 304800 w 420052"/>
                <a:gd name="connsiteY18" fmla="*/ 160020 h 429577"/>
                <a:gd name="connsiteX19" fmla="*/ 160020 w 420052"/>
                <a:gd name="connsiteY19" fmla="*/ 15240 h 429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0052" h="429577">
                  <a:moveTo>
                    <a:pt x="160020" y="0"/>
                  </a:moveTo>
                  <a:cubicBezTo>
                    <a:pt x="248397" y="0"/>
                    <a:pt x="320040" y="71643"/>
                    <a:pt x="320040" y="160020"/>
                  </a:cubicBezTo>
                  <a:cubicBezTo>
                    <a:pt x="320040" y="203959"/>
                    <a:pt x="302331" y="243761"/>
                    <a:pt x="273661" y="272679"/>
                  </a:cubicBezTo>
                  <a:lnTo>
                    <a:pt x="274091" y="272957"/>
                  </a:lnTo>
                  <a:lnTo>
                    <a:pt x="274091" y="272957"/>
                  </a:lnTo>
                  <a:lnTo>
                    <a:pt x="274946" y="273694"/>
                  </a:lnTo>
                  <a:lnTo>
                    <a:pt x="417821" y="416569"/>
                  </a:lnTo>
                  <a:cubicBezTo>
                    <a:pt x="420796" y="419545"/>
                    <a:pt x="420796" y="424370"/>
                    <a:pt x="417821" y="427346"/>
                  </a:cubicBezTo>
                  <a:cubicBezTo>
                    <a:pt x="415116" y="430051"/>
                    <a:pt x="410882" y="430297"/>
                    <a:pt x="407899" y="428083"/>
                  </a:cubicBezTo>
                  <a:lnTo>
                    <a:pt x="407044" y="427346"/>
                  </a:lnTo>
                  <a:lnTo>
                    <a:pt x="264169" y="284471"/>
                  </a:lnTo>
                  <a:cubicBezTo>
                    <a:pt x="263618" y="283919"/>
                    <a:pt x="263169" y="283304"/>
                    <a:pt x="262821" y="282650"/>
                  </a:cubicBezTo>
                  <a:cubicBezTo>
                    <a:pt x="235018" y="305988"/>
                    <a:pt x="199160" y="320040"/>
                    <a:pt x="160020" y="320040"/>
                  </a:cubicBezTo>
                  <a:cubicBezTo>
                    <a:pt x="71643" y="320040"/>
                    <a:pt x="0" y="248397"/>
                    <a:pt x="0" y="160020"/>
                  </a:cubicBezTo>
                  <a:cubicBezTo>
                    <a:pt x="0" y="71643"/>
                    <a:pt x="71643" y="0"/>
                    <a:pt x="160020" y="0"/>
                  </a:cubicBezTo>
                  <a:close/>
                  <a:moveTo>
                    <a:pt x="160020" y="15240"/>
                  </a:moveTo>
                  <a:cubicBezTo>
                    <a:pt x="80060" y="15240"/>
                    <a:pt x="15240" y="80060"/>
                    <a:pt x="15240" y="160020"/>
                  </a:cubicBezTo>
                  <a:cubicBezTo>
                    <a:pt x="15240" y="239980"/>
                    <a:pt x="80060" y="304800"/>
                    <a:pt x="160020" y="304800"/>
                  </a:cubicBezTo>
                  <a:cubicBezTo>
                    <a:pt x="239980" y="304800"/>
                    <a:pt x="304800" y="239980"/>
                    <a:pt x="304800" y="160020"/>
                  </a:cubicBezTo>
                  <a:cubicBezTo>
                    <a:pt x="304800" y="80060"/>
                    <a:pt x="239980" y="15240"/>
                    <a:pt x="160020" y="15240"/>
                  </a:cubicBezTo>
                  <a:close/>
                </a:path>
              </a:pathLst>
            </a:custGeom>
            <a:solidFill>
              <a:srgbClr val="E31D1A"/>
            </a:solidFill>
            <a:ln w="9525" cap="flat">
              <a:solidFill>
                <a:srgbClr val="E31D1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050">
                <a:latin typeface="Ubuntu" panose="020B0504030602030204" pitchFamily="34" charset="0"/>
              </a:endParaRPr>
            </a:p>
          </p:txBody>
        </p:sp>
      </p:grpSp>
      <p:pic>
        <p:nvPicPr>
          <p:cNvPr id="72" name="Picture 2" descr="Huawei Logo PNG transparents - StickPNG">
            <a:extLst>
              <a:ext uri="{FF2B5EF4-FFF2-40B4-BE49-F238E27FC236}">
                <a16:creationId xmlns:a16="http://schemas.microsoft.com/office/drawing/2014/main" id="{31F8A451-460A-4A71-8E2C-B0181C0F0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178" y="803681"/>
            <a:ext cx="175975" cy="176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AF64CBC0-781E-4829-A366-79D6354F972F}"/>
              </a:ext>
            </a:extLst>
          </p:cNvPr>
          <p:cNvSpPr/>
          <p:nvPr/>
        </p:nvSpPr>
        <p:spPr>
          <a:xfrm>
            <a:off x="8061206" y="313364"/>
            <a:ext cx="1091017" cy="70788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000" b="1" dirty="0">
                <a:solidFill>
                  <a:srgbClr val="FF0000"/>
                </a:solidFill>
                <a:latin typeface="Ubuntu" panose="020B0504030602030204" pitchFamily="34" charset="0"/>
              </a:rPr>
              <a:t>07/12/22</a:t>
            </a:r>
            <a:endParaRPr lang="fr-FR" dirty="0">
              <a:latin typeface="Ubuntu" panose="020B0504030602030204" pitchFamily="34" charset="0"/>
            </a:endParaRPr>
          </a:p>
          <a:p>
            <a:endParaRPr lang="fr-FR" sz="500" b="1" dirty="0">
              <a:solidFill>
                <a:srgbClr val="FF0000"/>
              </a:solidFill>
              <a:latin typeface="Ubuntu" panose="020B0504030602030204" pitchFamily="34" charset="0"/>
            </a:endParaRPr>
          </a:p>
          <a:p>
            <a:r>
              <a:rPr lang="fr-FR" sz="1000" b="1" dirty="0">
                <a:solidFill>
                  <a:srgbClr val="FF0000"/>
                </a:solidFill>
                <a:latin typeface="Ubuntu" panose="020B0504030602030204" pitchFamily="34" charset="0"/>
              </a:rPr>
              <a:t>07/12/22</a:t>
            </a:r>
            <a:endParaRPr lang="fr-FR" sz="1000" dirty="0">
              <a:latin typeface="Ubuntu" panose="020B0504030602030204" pitchFamily="34" charset="0"/>
            </a:endParaRPr>
          </a:p>
          <a:p>
            <a:endParaRPr lang="fr-FR" sz="500" b="1" dirty="0">
              <a:solidFill>
                <a:srgbClr val="FF0000"/>
              </a:solidFill>
              <a:latin typeface="Ubuntu" panose="020B0504030602030204" pitchFamily="34" charset="0"/>
            </a:endParaRPr>
          </a:p>
          <a:p>
            <a:r>
              <a:rPr lang="fr-FR" sz="1000" b="1" dirty="0">
                <a:solidFill>
                  <a:srgbClr val="FF0000"/>
                </a:solidFill>
                <a:latin typeface="Ubuntu" panose="020B0504030602030204" pitchFamily="34" charset="0"/>
              </a:rPr>
              <a:t>07/12/22</a:t>
            </a:r>
            <a:endParaRPr lang="fr-FR" sz="1000" dirty="0">
              <a:latin typeface="Ubuntu" panose="020B0504030602030204" pitchFamily="34" charset="0"/>
            </a:endParaRPr>
          </a:p>
        </p:txBody>
      </p:sp>
      <p:pic>
        <p:nvPicPr>
          <p:cNvPr id="74" name="Picture 6">
            <a:extLst>
              <a:ext uri="{FF2B5EF4-FFF2-40B4-BE49-F238E27FC236}">
                <a16:creationId xmlns:a16="http://schemas.microsoft.com/office/drawing/2014/main" id="{18E8C164-4FAC-4CFF-814D-C217F1874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615" y="362917"/>
            <a:ext cx="161013" cy="191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8">
            <a:extLst>
              <a:ext uri="{FF2B5EF4-FFF2-40B4-BE49-F238E27FC236}">
                <a16:creationId xmlns:a16="http://schemas.microsoft.com/office/drawing/2014/main" id="{900EA68F-7047-4B35-B2E1-398FD9AB1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680" y="569767"/>
            <a:ext cx="179229" cy="213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Espace réservé du numéro de diapositive 1">
            <a:extLst>
              <a:ext uri="{FF2B5EF4-FFF2-40B4-BE49-F238E27FC236}">
                <a16:creationId xmlns:a16="http://schemas.microsoft.com/office/drawing/2014/main" id="{BF6D41BA-9475-4E07-9803-10329879DF76}"/>
              </a:ext>
            </a:extLst>
          </p:cNvPr>
          <p:cNvSpPr txBox="1">
            <a:spLocks/>
          </p:cNvSpPr>
          <p:nvPr/>
        </p:nvSpPr>
        <p:spPr>
          <a:xfrm>
            <a:off x="6956246" y="4829982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FD38B02-D02D-4737-A540-0D1AB839C122}" type="slidenum">
              <a:rPr lang="fr-FR" sz="900">
                <a:solidFill>
                  <a:schemeClr val="tx1"/>
                </a:solidFill>
              </a:rPr>
              <a:pPr/>
              <a:t>16</a:t>
            </a:fld>
            <a:endParaRPr lang="fr-FR" sz="900" dirty="0">
              <a:solidFill>
                <a:schemeClr val="tx1"/>
              </a:solidFill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E548257C-D0ED-4780-B867-49FFB8F64DF3}"/>
              </a:ext>
            </a:extLst>
          </p:cNvPr>
          <p:cNvSpPr txBox="1"/>
          <p:nvPr/>
        </p:nvSpPr>
        <p:spPr>
          <a:xfrm>
            <a:off x="3534403" y="2467272"/>
            <a:ext cx="158400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fr-FR" sz="750" b="1" kern="1200" dirty="0">
                <a:solidFill>
                  <a:srgbClr val="818181"/>
                </a:solidFill>
                <a:latin typeface="Ubuntu" panose="020B0504030602030204" pitchFamily="34" charset="0"/>
                <a:ea typeface="+mn-ea"/>
                <a:cs typeface="+mn-cs"/>
              </a:rPr>
              <a:t>Nouvelle entrée </a:t>
            </a:r>
            <a:r>
              <a:rPr lang="fr-FR" sz="750" kern="1200" dirty="0">
                <a:solidFill>
                  <a:srgbClr val="818181"/>
                </a:solidFill>
                <a:latin typeface="Ubuntu" panose="020B0504030602030204" pitchFamily="34" charset="0"/>
                <a:ea typeface="+mn-ea"/>
                <a:cs typeface="+mn-cs"/>
              </a:rPr>
              <a:t>« </a:t>
            </a:r>
            <a:r>
              <a:rPr lang="fr-FR" sz="750" b="1" kern="1200" dirty="0">
                <a:solidFill>
                  <a:srgbClr val="818181"/>
                </a:solidFill>
                <a:latin typeface="Ubuntu" panose="020B0504030602030204" pitchFamily="34" charset="0"/>
                <a:ea typeface="+mn-ea"/>
                <a:cs typeface="+mn-cs"/>
              </a:rPr>
              <a:t>Personnaliser mes offres </a:t>
            </a:r>
            <a:r>
              <a:rPr lang="fr-FR" sz="750" kern="1200" dirty="0">
                <a:solidFill>
                  <a:srgbClr val="818181"/>
                </a:solidFill>
                <a:latin typeface="Ubuntu" panose="020B0504030602030204" pitchFamily="34" charset="0"/>
                <a:ea typeface="+mn-ea"/>
                <a:cs typeface="+mn-cs"/>
              </a:rPr>
              <a:t>» (généralisation le 30/11)</a:t>
            </a:r>
            <a:br>
              <a:rPr lang="fr-FR" sz="750" kern="1200" dirty="0">
                <a:solidFill>
                  <a:srgbClr val="818181"/>
                </a:solidFill>
                <a:latin typeface="Ubuntu" panose="020B0504030602030204" pitchFamily="34" charset="0"/>
                <a:ea typeface="+mn-ea"/>
                <a:cs typeface="+mn-cs"/>
              </a:rPr>
            </a:br>
            <a:r>
              <a:rPr lang="fr-FR" sz="750" kern="1200" dirty="0">
                <a:solidFill>
                  <a:srgbClr val="818181"/>
                </a:solidFill>
                <a:latin typeface="Ubuntu" panose="020B0504030602030204" pitchFamily="34" charset="0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fr-FR" sz="750" kern="1200" dirty="0">
                <a:solidFill>
                  <a:srgbClr val="818181"/>
                </a:solidFill>
                <a:latin typeface="Ubuntu" panose="020B0504030602030204" pitchFamily="34" charset="0"/>
                <a:ea typeface="+mn-ea"/>
                <a:cs typeface="+mn-cs"/>
              </a:rPr>
              <a:t>Se référer à la </a:t>
            </a:r>
            <a:r>
              <a:rPr lang="fr-FR" sz="750" kern="1200" dirty="0">
                <a:solidFill>
                  <a:srgbClr val="818181"/>
                </a:solidFill>
                <a:latin typeface="Ubuntu" panose="020B0504030602030204" pitchFamily="34" charset="0"/>
                <a:ea typeface="+mn-ea"/>
                <a:cs typeface="+mn-cs"/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 9</a:t>
            </a:r>
            <a:endParaRPr lang="fr-FR" sz="750" kern="1200" dirty="0">
              <a:solidFill>
                <a:srgbClr val="818181"/>
              </a:solidFill>
              <a:latin typeface="Ubuntu" panose="020B0504030602030204" pitchFamily="34" charset="0"/>
              <a:ea typeface="+mn-ea"/>
              <a:cs typeface="+mn-cs"/>
            </a:endParaRPr>
          </a:p>
        </p:txBody>
      </p:sp>
      <p:pic>
        <p:nvPicPr>
          <p:cNvPr id="59" name="Image 58">
            <a:extLst>
              <a:ext uri="{FF2B5EF4-FFF2-40B4-BE49-F238E27FC236}">
                <a16:creationId xmlns:a16="http://schemas.microsoft.com/office/drawing/2014/main" id="{5E80D70A-3B7C-40FC-B448-86AE53C691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11200"/>
                    </a14:imgEffect>
                    <a14:imgEffect>
                      <a14:saturation sat="27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14516" flipH="1" flipV="1">
            <a:off x="3475356" y="2936022"/>
            <a:ext cx="577291" cy="577291"/>
          </a:xfrm>
          <a:prstGeom prst="rect">
            <a:avLst/>
          </a:prstGeom>
        </p:spPr>
      </p:pic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343E8A1B-F65E-4083-A3DD-BA4C4F08FB3A}"/>
              </a:ext>
            </a:extLst>
          </p:cNvPr>
          <p:cNvSpPr/>
          <p:nvPr/>
        </p:nvSpPr>
        <p:spPr>
          <a:xfrm>
            <a:off x="2084969" y="3259777"/>
            <a:ext cx="1348603" cy="193036"/>
          </a:xfrm>
          <a:prstGeom prst="roundRect">
            <a:avLst/>
          </a:prstGeom>
          <a:solidFill>
            <a:srgbClr val="FF0000">
              <a:alpha val="24000"/>
            </a:srgbClr>
          </a:solidFill>
          <a:ln w="19050">
            <a:noFill/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353307"/>
                      <a:gd name="connsiteY0" fmla="*/ 0 h 224138"/>
                      <a:gd name="connsiteX1" fmla="*/ 437569 w 1353307"/>
                      <a:gd name="connsiteY1" fmla="*/ 0 h 224138"/>
                      <a:gd name="connsiteX2" fmla="*/ 848072 w 1353307"/>
                      <a:gd name="connsiteY2" fmla="*/ 0 h 224138"/>
                      <a:gd name="connsiteX3" fmla="*/ 1353307 w 1353307"/>
                      <a:gd name="connsiteY3" fmla="*/ 0 h 224138"/>
                      <a:gd name="connsiteX4" fmla="*/ 1353307 w 1353307"/>
                      <a:gd name="connsiteY4" fmla="*/ 224138 h 224138"/>
                      <a:gd name="connsiteX5" fmla="*/ 929271 w 1353307"/>
                      <a:gd name="connsiteY5" fmla="*/ 224138 h 224138"/>
                      <a:gd name="connsiteX6" fmla="*/ 451102 w 1353307"/>
                      <a:gd name="connsiteY6" fmla="*/ 224138 h 224138"/>
                      <a:gd name="connsiteX7" fmla="*/ 0 w 1353307"/>
                      <a:gd name="connsiteY7" fmla="*/ 224138 h 224138"/>
                      <a:gd name="connsiteX8" fmla="*/ 0 w 1353307"/>
                      <a:gd name="connsiteY8" fmla="*/ 0 h 224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53307" h="224138" extrusionOk="0">
                        <a:moveTo>
                          <a:pt x="0" y="0"/>
                        </a:moveTo>
                        <a:cubicBezTo>
                          <a:pt x="98650" y="-26519"/>
                          <a:pt x="247279" y="30474"/>
                          <a:pt x="437569" y="0"/>
                        </a:cubicBezTo>
                        <a:cubicBezTo>
                          <a:pt x="627859" y="-30474"/>
                          <a:pt x="665331" y="48632"/>
                          <a:pt x="848072" y="0"/>
                        </a:cubicBezTo>
                        <a:cubicBezTo>
                          <a:pt x="1030813" y="-48632"/>
                          <a:pt x="1247083" y="23734"/>
                          <a:pt x="1353307" y="0"/>
                        </a:cubicBezTo>
                        <a:cubicBezTo>
                          <a:pt x="1368325" y="102589"/>
                          <a:pt x="1345756" y="121725"/>
                          <a:pt x="1353307" y="224138"/>
                        </a:cubicBezTo>
                        <a:cubicBezTo>
                          <a:pt x="1213749" y="274099"/>
                          <a:pt x="1111251" y="199953"/>
                          <a:pt x="929271" y="224138"/>
                        </a:cubicBezTo>
                        <a:cubicBezTo>
                          <a:pt x="747291" y="248323"/>
                          <a:pt x="668856" y="223513"/>
                          <a:pt x="451102" y="224138"/>
                        </a:cubicBezTo>
                        <a:cubicBezTo>
                          <a:pt x="233348" y="224763"/>
                          <a:pt x="163510" y="199415"/>
                          <a:pt x="0" y="224138"/>
                        </a:cubicBezTo>
                        <a:cubicBezTo>
                          <a:pt x="-14448" y="177043"/>
                          <a:pt x="15055" y="1059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FFFF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0853972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D774B5E0-84B5-4662-9700-1BF5A7AE3291}"/>
              </a:ext>
            </a:extLst>
          </p:cNvPr>
          <p:cNvGrpSpPr/>
          <p:nvPr/>
        </p:nvGrpSpPr>
        <p:grpSpPr>
          <a:xfrm>
            <a:off x="0" y="-4738"/>
            <a:ext cx="9651278" cy="5148238"/>
            <a:chOff x="0" y="-4738"/>
            <a:chExt cx="9651278" cy="5148238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46B70D8A-5A6F-441B-8ACC-6838AC1A5901}"/>
                </a:ext>
              </a:extLst>
            </p:cNvPr>
            <p:cNvGrpSpPr/>
            <p:nvPr/>
          </p:nvGrpSpPr>
          <p:grpSpPr>
            <a:xfrm>
              <a:off x="0" y="-4738"/>
              <a:ext cx="9651278" cy="5148238"/>
              <a:chOff x="0" y="-4738"/>
              <a:chExt cx="9651278" cy="5148238"/>
            </a:xfrm>
          </p:grpSpPr>
          <p:pic>
            <p:nvPicPr>
              <p:cNvPr id="77" name="Image 76">
                <a:extLst>
                  <a:ext uri="{FF2B5EF4-FFF2-40B4-BE49-F238E27FC236}">
                    <a16:creationId xmlns:a16="http://schemas.microsoft.com/office/drawing/2014/main" id="{5EE2206F-5608-488B-BEEB-83BA2BCD83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91740" y="2360491"/>
                <a:ext cx="1065987" cy="230821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solidFill>
                  <a:srgbClr val="DB0029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75" name="Image 74">
                <a:extLst>
                  <a:ext uri="{FF2B5EF4-FFF2-40B4-BE49-F238E27FC236}">
                    <a16:creationId xmlns:a16="http://schemas.microsoft.com/office/drawing/2014/main" id="{A108646A-0A05-41CC-8BD5-17CC2090CE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71240" y="2432209"/>
                <a:ext cx="1065987" cy="230821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solidFill>
                  <a:srgbClr val="DB0029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51" name="ZoneTexte 50">
                <a:extLst>
                  <a:ext uri="{FF2B5EF4-FFF2-40B4-BE49-F238E27FC236}">
                    <a16:creationId xmlns:a16="http://schemas.microsoft.com/office/drawing/2014/main" id="{E77278BA-81AA-432E-85E6-AAF27E972064}"/>
                  </a:ext>
                </a:extLst>
              </p:cNvPr>
              <p:cNvSpPr txBox="1"/>
              <p:nvPr/>
            </p:nvSpPr>
            <p:spPr>
              <a:xfrm>
                <a:off x="1959642" y="2514215"/>
                <a:ext cx="1530954" cy="4847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850" kern="1200" dirty="0">
                    <a:solidFill>
                      <a:srgbClr val="818181"/>
                    </a:solidFill>
                    <a:latin typeface="Ubuntu" panose="020B0504030602030204" pitchFamily="34" charset="0"/>
                    <a:ea typeface="+mn-ea"/>
                    <a:cs typeface="+mn-cs"/>
                  </a:rPr>
                  <a:t>Ajout de la </a:t>
                </a:r>
                <a:r>
                  <a:rPr lang="fr-FR" sz="850" b="1" kern="1200" dirty="0">
                    <a:solidFill>
                      <a:srgbClr val="818181"/>
                    </a:solidFill>
                    <a:latin typeface="Ubuntu" panose="020B0504030602030204" pitchFamily="34" charset="0"/>
                    <a:ea typeface="+mn-ea"/>
                    <a:cs typeface="+mn-cs"/>
                  </a:rPr>
                  <a:t>nouvelle adresse e-mail</a:t>
                </a:r>
                <a:r>
                  <a:rPr lang="fr-FR" sz="850" kern="1200" dirty="0">
                    <a:solidFill>
                      <a:srgbClr val="818181"/>
                    </a:solidFill>
                    <a:latin typeface="Ubuntu" panose="020B0504030602030204" pitchFamily="34" charset="0"/>
                    <a:ea typeface="+mn-ea"/>
                    <a:cs typeface="+mn-cs"/>
                  </a:rPr>
                  <a:t> sur </a:t>
                </a:r>
                <a:r>
                  <a:rPr lang="fr-FR" sz="850" b="1" kern="1200" dirty="0">
                    <a:solidFill>
                      <a:srgbClr val="818181"/>
                    </a:solidFill>
                    <a:latin typeface="Ubuntu" panose="020B0504030602030204" pitchFamily="34" charset="0"/>
                    <a:ea typeface="+mn-ea"/>
                    <a:cs typeface="+mn-cs"/>
                  </a:rPr>
                  <a:t>l’écran de validation Sécur’Pass</a:t>
                </a: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C23FE809-DD22-41E9-90BF-08C68528FCBE}"/>
                  </a:ext>
                </a:extLst>
              </p:cNvPr>
              <p:cNvSpPr/>
              <p:nvPr/>
            </p:nvSpPr>
            <p:spPr>
              <a:xfrm>
                <a:off x="498380" y="863378"/>
                <a:ext cx="2867266" cy="44939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b="1" dirty="0">
                    <a:solidFill>
                      <a:srgbClr val="E31D1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Refonte de l’écran Sécur’Pass lors de la mise à jour de l’adresse e-mail</a:t>
                </a:r>
              </a:p>
            </p:txBody>
          </p:sp>
          <p:sp>
            <p:nvSpPr>
              <p:cNvPr id="61" name="Rectangle : coins arrondis 60">
                <a:extLst>
                  <a:ext uri="{FF2B5EF4-FFF2-40B4-BE49-F238E27FC236}">
                    <a16:creationId xmlns:a16="http://schemas.microsoft.com/office/drawing/2014/main" id="{5CC8686A-EA93-4EC0-A74A-A1420BD5E679}"/>
                  </a:ext>
                </a:extLst>
              </p:cNvPr>
              <p:cNvSpPr/>
              <p:nvPr/>
            </p:nvSpPr>
            <p:spPr>
              <a:xfrm>
                <a:off x="593072" y="2249074"/>
                <a:ext cx="1070877" cy="136208"/>
              </a:xfrm>
              <a:prstGeom prst="roundRect">
                <a:avLst/>
              </a:prstGeom>
              <a:solidFill>
                <a:srgbClr val="FF0000">
                  <a:alpha val="24000"/>
                </a:srgbClr>
              </a:solidFill>
              <a:ln w="19050">
                <a:noFill/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FFFF"/>
                  </a:solidFill>
                  <a:latin typeface="Arial" panose="020B0604020202020204"/>
                </a:endParaRPr>
              </a:p>
            </p:txBody>
          </p:sp>
          <p:grpSp>
            <p:nvGrpSpPr>
              <p:cNvPr id="4" name="Groupe 3">
                <a:extLst>
                  <a:ext uri="{FF2B5EF4-FFF2-40B4-BE49-F238E27FC236}">
                    <a16:creationId xmlns:a16="http://schemas.microsoft.com/office/drawing/2014/main" id="{720B489A-4F1C-4FAF-9A9F-2682ED00AAF5}"/>
                  </a:ext>
                </a:extLst>
              </p:cNvPr>
              <p:cNvGrpSpPr/>
              <p:nvPr/>
            </p:nvGrpSpPr>
            <p:grpSpPr>
              <a:xfrm>
                <a:off x="4680310" y="1797750"/>
                <a:ext cx="4328705" cy="2560462"/>
                <a:chOff x="311510" y="738810"/>
                <a:chExt cx="4328705" cy="2560462"/>
              </a:xfrm>
            </p:grpSpPr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2911F5BC-2326-4C44-9840-F29CA206AA35}"/>
                    </a:ext>
                  </a:extLst>
                </p:cNvPr>
                <p:cNvSpPr/>
                <p:nvPr/>
              </p:nvSpPr>
              <p:spPr>
                <a:xfrm>
                  <a:off x="311510" y="738810"/>
                  <a:ext cx="2532097" cy="3578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900" b="1" dirty="0">
                      <a:solidFill>
                        <a:srgbClr val="E31D1A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Ajout d’une barre de recherche sur l’espace « Souscrire »</a:t>
                  </a:r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1B13DA90-47D7-4FCD-AC56-613E5EB59DFD}"/>
                    </a:ext>
                  </a:extLst>
                </p:cNvPr>
                <p:cNvSpPr/>
                <p:nvPr/>
              </p:nvSpPr>
              <p:spPr>
                <a:xfrm>
                  <a:off x="563230" y="1794877"/>
                  <a:ext cx="357600" cy="672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B5BD824B-8DAC-4778-90DB-F117D9B0E246}"/>
                    </a:ext>
                  </a:extLst>
                </p:cNvPr>
                <p:cNvSpPr/>
                <p:nvPr/>
              </p:nvSpPr>
              <p:spPr>
                <a:xfrm>
                  <a:off x="491460" y="1777325"/>
                  <a:ext cx="520038" cy="10230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400" b="1">
                      <a:solidFill>
                        <a:schemeClr val="tx1"/>
                      </a:solidFill>
                      <a:latin typeface="Ubuntu" panose="020B0504030602030204" pitchFamily="34" charset="0"/>
                    </a:rPr>
                    <a:t>OMED DEMO</a:t>
                  </a:r>
                </a:p>
              </p:txBody>
            </p:sp>
            <p:pic>
              <p:nvPicPr>
                <p:cNvPr id="63" name="Picture 2" descr="Tap | Free Icon">
                  <a:extLst>
                    <a:ext uri="{FF2B5EF4-FFF2-40B4-BE49-F238E27FC236}">
                      <a16:creationId xmlns:a16="http://schemas.microsoft.com/office/drawing/2014/main" id="{5B1CF265-9213-4829-808E-2D9D28D717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20210883">
                  <a:off x="1052287" y="2392844"/>
                  <a:ext cx="298070" cy="29807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2" name="Groupe 1">
                  <a:extLst>
                    <a:ext uri="{FF2B5EF4-FFF2-40B4-BE49-F238E27FC236}">
                      <a16:creationId xmlns:a16="http://schemas.microsoft.com/office/drawing/2014/main" id="{FFAEAB62-E413-46D1-AE1B-A2CF6A6F76CB}"/>
                    </a:ext>
                  </a:extLst>
                </p:cNvPr>
                <p:cNvGrpSpPr/>
                <p:nvPr/>
              </p:nvGrpSpPr>
              <p:grpSpPr>
                <a:xfrm>
                  <a:off x="1633709" y="1934213"/>
                  <a:ext cx="1396865" cy="1365059"/>
                  <a:chOff x="1898767" y="1967478"/>
                  <a:chExt cx="1623822" cy="1586849"/>
                </a:xfrm>
              </p:grpSpPr>
              <p:grpSp>
                <p:nvGrpSpPr>
                  <p:cNvPr id="64" name="Groupe 63">
                    <a:extLst>
                      <a:ext uri="{FF2B5EF4-FFF2-40B4-BE49-F238E27FC236}">
                        <a16:creationId xmlns:a16="http://schemas.microsoft.com/office/drawing/2014/main" id="{526A0CB6-4B49-4E02-97C1-FAB1B82CC315}"/>
                      </a:ext>
                    </a:extLst>
                  </p:cNvPr>
                  <p:cNvGrpSpPr/>
                  <p:nvPr/>
                </p:nvGrpSpPr>
                <p:grpSpPr>
                  <a:xfrm>
                    <a:off x="2104239" y="2050162"/>
                    <a:ext cx="1208592" cy="1504165"/>
                    <a:chOff x="1802277" y="2600603"/>
                    <a:chExt cx="1208592" cy="1504165"/>
                  </a:xfrm>
                </p:grpSpPr>
                <p:pic>
                  <p:nvPicPr>
                    <p:cNvPr id="65" name="Image 64">
                      <a:extLst>
                        <a:ext uri="{FF2B5EF4-FFF2-40B4-BE49-F238E27FC236}">
                          <a16:creationId xmlns:a16="http://schemas.microsoft.com/office/drawing/2014/main" id="{F8F17CC2-3CE7-4E6A-8510-2B748D8FD3D6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1247" t="27031" r="2058" b="63453"/>
                    <a:stretch/>
                  </p:blipFill>
                  <p:spPr>
                    <a:xfrm>
                      <a:off x="1802277" y="2600603"/>
                      <a:ext cx="1208592" cy="201796"/>
                    </a:xfrm>
                    <a:prstGeom prst="roundRect">
                      <a:avLst>
                        <a:gd name="adj" fmla="val 8594"/>
                      </a:avLst>
                    </a:prstGeom>
                    <a:solidFill>
                      <a:srgbClr val="FFFFFF">
                        <a:shade val="85000"/>
                      </a:srgbClr>
                    </a:solidFill>
                    <a:ln>
                      <a:noFill/>
                    </a:ln>
                    <a:effectLst/>
                  </p:spPr>
                </p:pic>
                <p:pic>
                  <p:nvPicPr>
                    <p:cNvPr id="66" name="Image 65">
                      <a:extLst>
                        <a:ext uri="{FF2B5EF4-FFF2-40B4-BE49-F238E27FC236}">
                          <a16:creationId xmlns:a16="http://schemas.microsoft.com/office/drawing/2014/main" id="{F2CCF298-B6B1-4EC5-959C-33EE8DF9BE4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7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860" t="27229" r="1763" b="24139"/>
                    <a:stretch/>
                  </p:blipFill>
                  <p:spPr>
                    <a:xfrm>
                      <a:off x="1802277" y="2797759"/>
                      <a:ext cx="1208592" cy="1307009"/>
                    </a:xfrm>
                    <a:prstGeom prst="rect">
                      <a:avLst/>
                    </a:prstGeom>
                    <a:solidFill>
                      <a:srgbClr val="FFFFFF">
                        <a:shade val="85000"/>
                      </a:srgbClr>
                    </a:solidFill>
                    <a:ln>
                      <a:noFill/>
                    </a:ln>
                    <a:effectLst/>
                  </p:spPr>
                </p:pic>
              </p:grpSp>
              <p:pic>
                <p:nvPicPr>
                  <p:cNvPr id="67" name="Image 66">
                    <a:extLst>
                      <a:ext uri="{FF2B5EF4-FFF2-40B4-BE49-F238E27FC236}">
                        <a16:creationId xmlns:a16="http://schemas.microsoft.com/office/drawing/2014/main" id="{DA7C6816-0324-4860-86CB-28F1C1D7E61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247" t="27031" r="2058" b="63453"/>
                  <a:stretch/>
                </p:blipFill>
                <p:spPr>
                  <a:xfrm>
                    <a:off x="1898767" y="1967478"/>
                    <a:ext cx="1623822" cy="271126"/>
                  </a:xfrm>
                  <a:prstGeom prst="rect">
                    <a:avLst/>
                  </a:prstGeom>
                  <a:ln>
                    <a:noFill/>
                  </a:ln>
                  <a:effectLst>
                    <a:outerShdw blurRad="190500" algn="tl" rotWithShape="0">
                      <a:srgbClr val="000000">
                        <a:alpha val="70000"/>
                      </a:srgbClr>
                    </a:outerShdw>
                  </a:effectLst>
                </p:spPr>
              </p:pic>
            </p:grpSp>
            <p:pic>
              <p:nvPicPr>
                <p:cNvPr id="81" name="Image 80">
                  <a:extLst>
                    <a:ext uri="{FF2B5EF4-FFF2-40B4-BE49-F238E27FC236}">
                      <a16:creationId xmlns:a16="http://schemas.microsoft.com/office/drawing/2014/main" id="{5E51C1FC-6E3D-4180-8626-20628747BC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colorTemperature colorTemp="11200"/>
                          </a14:imgEffect>
                          <a14:imgEffect>
                            <a14:saturation sat="274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0696075" flipH="1">
                  <a:off x="3063282" y="1855649"/>
                  <a:ext cx="577291" cy="577291"/>
                </a:xfrm>
                <a:prstGeom prst="rect">
                  <a:avLst/>
                </a:prstGeom>
              </p:spPr>
            </p:pic>
            <p:sp>
              <p:nvSpPr>
                <p:cNvPr id="82" name="ZoneTexte 81">
                  <a:extLst>
                    <a:ext uri="{FF2B5EF4-FFF2-40B4-BE49-F238E27FC236}">
                      <a16:creationId xmlns:a16="http://schemas.microsoft.com/office/drawing/2014/main" id="{2CC4FAE7-A862-4AC4-A8E5-1861944CB876}"/>
                    </a:ext>
                  </a:extLst>
                </p:cNvPr>
                <p:cNvSpPr txBox="1"/>
                <p:nvPr/>
              </p:nvSpPr>
              <p:spPr>
                <a:xfrm>
                  <a:off x="3109261" y="2316339"/>
                  <a:ext cx="1530954" cy="61555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fr-FR" sz="850" kern="1200" dirty="0">
                      <a:solidFill>
                        <a:srgbClr val="818181"/>
                      </a:solidFill>
                      <a:latin typeface="Ubuntu" panose="020B0504030602030204" pitchFamily="34" charset="0"/>
                      <a:ea typeface="+mn-ea"/>
                      <a:cs typeface="+mn-cs"/>
                    </a:rPr>
                    <a:t>Plus </a:t>
                  </a:r>
                  <a:r>
                    <a:rPr lang="fr-FR" sz="850" b="1" kern="1200" dirty="0">
                      <a:solidFill>
                        <a:srgbClr val="818181"/>
                      </a:solidFill>
                      <a:latin typeface="Ubuntu" panose="020B0504030602030204" pitchFamily="34" charset="0"/>
                      <a:ea typeface="+mn-ea"/>
                      <a:cs typeface="+mn-cs"/>
                    </a:rPr>
                    <a:t>simple</a:t>
                  </a:r>
                  <a:r>
                    <a:rPr lang="fr-FR" sz="850" kern="1200" dirty="0">
                      <a:solidFill>
                        <a:srgbClr val="818181"/>
                      </a:solidFill>
                      <a:latin typeface="Ubuntu" panose="020B0504030602030204" pitchFamily="34" charset="0"/>
                      <a:ea typeface="+mn-ea"/>
                      <a:cs typeface="+mn-cs"/>
                    </a:rPr>
                    <a:t> et plus </a:t>
                  </a:r>
                  <a:r>
                    <a:rPr lang="fr-FR" sz="850" b="1" kern="1200" dirty="0">
                      <a:solidFill>
                        <a:srgbClr val="818181"/>
                      </a:solidFill>
                      <a:latin typeface="Ubuntu" panose="020B0504030602030204" pitchFamily="34" charset="0"/>
                      <a:ea typeface="+mn-ea"/>
                      <a:cs typeface="+mn-cs"/>
                    </a:rPr>
                    <a:t>rapide</a:t>
                  </a:r>
                  <a:r>
                    <a:rPr lang="fr-FR" sz="850" kern="1200" dirty="0">
                      <a:solidFill>
                        <a:srgbClr val="818181"/>
                      </a:solidFill>
                      <a:latin typeface="Ubuntu" panose="020B0504030602030204" pitchFamily="34" charset="0"/>
                      <a:ea typeface="+mn-ea"/>
                      <a:cs typeface="+mn-cs"/>
                    </a:rPr>
                    <a:t>, votre client peut utiliser la </a:t>
                  </a:r>
                  <a:r>
                    <a:rPr lang="fr-FR" sz="850" b="1" kern="1200" dirty="0">
                      <a:solidFill>
                        <a:srgbClr val="818181"/>
                      </a:solidFill>
                      <a:latin typeface="Ubuntu" panose="020B0504030602030204" pitchFamily="34" charset="0"/>
                      <a:ea typeface="+mn-ea"/>
                      <a:cs typeface="+mn-cs"/>
                    </a:rPr>
                    <a:t>barre de recherche </a:t>
                  </a:r>
                  <a:r>
                    <a:rPr lang="fr-FR" sz="850" kern="1200" dirty="0">
                      <a:solidFill>
                        <a:srgbClr val="818181"/>
                      </a:solidFill>
                      <a:latin typeface="Ubuntu" panose="020B0504030602030204" pitchFamily="34" charset="0"/>
                      <a:ea typeface="+mn-ea"/>
                      <a:cs typeface="+mn-cs"/>
                    </a:rPr>
                    <a:t>pour </a:t>
                  </a:r>
                  <a:r>
                    <a:rPr lang="fr-FR" sz="850" b="1" kern="1200" dirty="0">
                      <a:solidFill>
                        <a:srgbClr val="818181"/>
                      </a:solidFill>
                      <a:latin typeface="Ubuntu" panose="020B0504030602030204" pitchFamily="34" charset="0"/>
                      <a:ea typeface="+mn-ea"/>
                      <a:cs typeface="+mn-cs"/>
                    </a:rPr>
                    <a:t>retrouver un produit.</a:t>
                  </a:r>
                </a:p>
              </p:txBody>
            </p:sp>
          </p:grp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F6747377-2338-44EC-B6F5-D8508CFB9D07}"/>
                  </a:ext>
                </a:extLst>
              </p:cNvPr>
              <p:cNvSpPr/>
              <p:nvPr/>
            </p:nvSpPr>
            <p:spPr>
              <a:xfrm>
                <a:off x="98928" y="318470"/>
                <a:ext cx="462818" cy="129002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latin typeface="Ubuntu" panose="020B0504030602030204" pitchFamily="34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6B32C33-7D3A-49FD-9DFF-27D96B2A9649}"/>
                  </a:ext>
                </a:extLst>
              </p:cNvPr>
              <p:cNvSpPr/>
              <p:nvPr/>
            </p:nvSpPr>
            <p:spPr>
              <a:xfrm>
                <a:off x="0" y="-4738"/>
                <a:ext cx="110358" cy="5148238"/>
              </a:xfrm>
              <a:prstGeom prst="rect">
                <a:avLst/>
              </a:prstGeom>
              <a:solidFill>
                <a:srgbClr val="E31D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800">
                  <a:latin typeface="Ubuntu" panose="020B0504030602030204" pitchFamily="34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AA64765-BE0C-4287-A6B3-19812CE7CACA}"/>
                  </a:ext>
                </a:extLst>
              </p:cNvPr>
              <p:cNvSpPr/>
              <p:nvPr/>
            </p:nvSpPr>
            <p:spPr>
              <a:xfrm>
                <a:off x="573177" y="209584"/>
                <a:ext cx="9078101" cy="33855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spAutoFit/>
              </a:bodyPr>
              <a:lstStyle/>
              <a:p>
                <a:pPr marL="342900" indent="-342900">
                  <a:buFont typeface="+mj-lt"/>
                  <a:buAutoNum type="arabicPeriod" startAt="8"/>
                </a:pPr>
                <a:r>
                  <a:rPr lang="fr-FR" sz="1600" b="1" dirty="0">
                    <a:solidFill>
                      <a:srgbClr val="E31D1A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Autres nouveautés</a:t>
                </a:r>
              </a:p>
            </p:txBody>
          </p:sp>
          <p:pic>
            <p:nvPicPr>
              <p:cNvPr id="41" name="Image 40">
                <a:extLst>
                  <a:ext uri="{FF2B5EF4-FFF2-40B4-BE49-F238E27FC236}">
                    <a16:creationId xmlns:a16="http://schemas.microsoft.com/office/drawing/2014/main" id="{8B5A1E81-7BCF-407F-B4D2-ADF4C107957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 cstate="email">
                <a:lum bright="70000" contrast="-7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r="34314"/>
              <a:stretch/>
            </p:blipFill>
            <p:spPr>
              <a:xfrm>
                <a:off x="7354500" y="268288"/>
                <a:ext cx="1789500" cy="806253"/>
              </a:xfrm>
              <a:prstGeom prst="rect">
                <a:avLst/>
              </a:prstGeom>
              <a:effectLst>
                <a:outerShdw blurRad="241300" dist="76200" dir="6600000" sx="108000" sy="108000" algn="ctr" rotWithShape="0">
                  <a:schemeClr val="bg1">
                    <a:lumMod val="75000"/>
                    <a:alpha val="18000"/>
                  </a:schemeClr>
                </a:outerShdw>
              </a:effectLst>
            </p:spPr>
          </p:pic>
          <p:grpSp>
            <p:nvGrpSpPr>
              <p:cNvPr id="42" name="Groupe 41">
                <a:extLst>
                  <a:ext uri="{FF2B5EF4-FFF2-40B4-BE49-F238E27FC236}">
                    <a16:creationId xmlns:a16="http://schemas.microsoft.com/office/drawing/2014/main" id="{6C3B9603-B019-45AB-BB58-6F6D278B17E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014981" y="610910"/>
                <a:ext cx="566561" cy="553998"/>
                <a:chOff x="7140815" y="1998113"/>
                <a:chExt cx="886861" cy="867196"/>
              </a:xfrm>
            </p:grpSpPr>
            <p:sp>
              <p:nvSpPr>
                <p:cNvPr id="43" name="Ellipse 42">
                  <a:extLst>
                    <a:ext uri="{FF2B5EF4-FFF2-40B4-BE49-F238E27FC236}">
                      <a16:creationId xmlns:a16="http://schemas.microsoft.com/office/drawing/2014/main" id="{F7EF7292-6140-46E1-8C7B-7D19F2B8E580}"/>
                    </a:ext>
                  </a:extLst>
                </p:cNvPr>
                <p:cNvSpPr/>
                <p:nvPr/>
              </p:nvSpPr>
              <p:spPr>
                <a:xfrm rot="5629032">
                  <a:off x="7446420" y="2185804"/>
                  <a:ext cx="571410" cy="578187"/>
                </a:xfrm>
                <a:prstGeom prst="ellipse">
                  <a:avLst/>
                </a:prstGeom>
                <a:solidFill>
                  <a:srgbClr val="E31D1A">
                    <a:alpha val="28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Ubuntu" panose="020B0504030602030204" pitchFamily="34" charset="0"/>
                  </a:endParaRPr>
                </a:p>
              </p:txBody>
            </p:sp>
            <p:sp>
              <p:nvSpPr>
                <p:cNvPr id="70" name="Forme libre : forme 441">
                  <a:extLst>
                    <a:ext uri="{FF2B5EF4-FFF2-40B4-BE49-F238E27FC236}">
                      <a16:creationId xmlns:a16="http://schemas.microsoft.com/office/drawing/2014/main" id="{014CC715-999F-45F6-9130-4116991B6FE0}"/>
                    </a:ext>
                  </a:extLst>
                </p:cNvPr>
                <p:cNvSpPr/>
                <p:nvPr/>
              </p:nvSpPr>
              <p:spPr>
                <a:xfrm rot="5400000">
                  <a:off x="7150648" y="1988280"/>
                  <a:ext cx="867196" cy="886861"/>
                </a:xfrm>
                <a:custGeom>
                  <a:avLst/>
                  <a:gdLst>
                    <a:gd name="connsiteX0" fmla="*/ 160020 w 420052"/>
                    <a:gd name="connsiteY0" fmla="*/ 0 h 429577"/>
                    <a:gd name="connsiteX1" fmla="*/ 320040 w 420052"/>
                    <a:gd name="connsiteY1" fmla="*/ 160020 h 429577"/>
                    <a:gd name="connsiteX2" fmla="*/ 273661 w 420052"/>
                    <a:gd name="connsiteY2" fmla="*/ 272679 h 429577"/>
                    <a:gd name="connsiteX3" fmla="*/ 274091 w 420052"/>
                    <a:gd name="connsiteY3" fmla="*/ 272957 h 429577"/>
                    <a:gd name="connsiteX4" fmla="*/ 274091 w 420052"/>
                    <a:gd name="connsiteY4" fmla="*/ 272957 h 429577"/>
                    <a:gd name="connsiteX5" fmla="*/ 274946 w 420052"/>
                    <a:gd name="connsiteY5" fmla="*/ 273694 h 429577"/>
                    <a:gd name="connsiteX6" fmla="*/ 417821 w 420052"/>
                    <a:gd name="connsiteY6" fmla="*/ 416569 h 429577"/>
                    <a:gd name="connsiteX7" fmla="*/ 417821 w 420052"/>
                    <a:gd name="connsiteY7" fmla="*/ 427346 h 429577"/>
                    <a:gd name="connsiteX8" fmla="*/ 407899 w 420052"/>
                    <a:gd name="connsiteY8" fmla="*/ 428083 h 429577"/>
                    <a:gd name="connsiteX9" fmla="*/ 407044 w 420052"/>
                    <a:gd name="connsiteY9" fmla="*/ 427346 h 429577"/>
                    <a:gd name="connsiteX10" fmla="*/ 264169 w 420052"/>
                    <a:gd name="connsiteY10" fmla="*/ 284471 h 429577"/>
                    <a:gd name="connsiteX11" fmla="*/ 262821 w 420052"/>
                    <a:gd name="connsiteY11" fmla="*/ 282650 h 429577"/>
                    <a:gd name="connsiteX12" fmla="*/ 160020 w 420052"/>
                    <a:gd name="connsiteY12" fmla="*/ 320040 h 429577"/>
                    <a:gd name="connsiteX13" fmla="*/ 0 w 420052"/>
                    <a:gd name="connsiteY13" fmla="*/ 160020 h 429577"/>
                    <a:gd name="connsiteX14" fmla="*/ 160020 w 420052"/>
                    <a:gd name="connsiteY14" fmla="*/ 0 h 429577"/>
                    <a:gd name="connsiteX15" fmla="*/ 160020 w 420052"/>
                    <a:gd name="connsiteY15" fmla="*/ 15240 h 429577"/>
                    <a:gd name="connsiteX16" fmla="*/ 15240 w 420052"/>
                    <a:gd name="connsiteY16" fmla="*/ 160020 h 429577"/>
                    <a:gd name="connsiteX17" fmla="*/ 160020 w 420052"/>
                    <a:gd name="connsiteY17" fmla="*/ 304800 h 429577"/>
                    <a:gd name="connsiteX18" fmla="*/ 304800 w 420052"/>
                    <a:gd name="connsiteY18" fmla="*/ 160020 h 429577"/>
                    <a:gd name="connsiteX19" fmla="*/ 160020 w 420052"/>
                    <a:gd name="connsiteY19" fmla="*/ 15240 h 4295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420052" h="429577">
                      <a:moveTo>
                        <a:pt x="160020" y="0"/>
                      </a:moveTo>
                      <a:cubicBezTo>
                        <a:pt x="248397" y="0"/>
                        <a:pt x="320040" y="71643"/>
                        <a:pt x="320040" y="160020"/>
                      </a:cubicBezTo>
                      <a:cubicBezTo>
                        <a:pt x="320040" y="203959"/>
                        <a:pt x="302331" y="243761"/>
                        <a:pt x="273661" y="272679"/>
                      </a:cubicBezTo>
                      <a:lnTo>
                        <a:pt x="274091" y="272957"/>
                      </a:lnTo>
                      <a:lnTo>
                        <a:pt x="274091" y="272957"/>
                      </a:lnTo>
                      <a:lnTo>
                        <a:pt x="274946" y="273694"/>
                      </a:lnTo>
                      <a:lnTo>
                        <a:pt x="417821" y="416569"/>
                      </a:lnTo>
                      <a:cubicBezTo>
                        <a:pt x="420796" y="419545"/>
                        <a:pt x="420796" y="424370"/>
                        <a:pt x="417821" y="427346"/>
                      </a:cubicBezTo>
                      <a:cubicBezTo>
                        <a:pt x="415116" y="430051"/>
                        <a:pt x="410882" y="430297"/>
                        <a:pt x="407899" y="428083"/>
                      </a:cubicBezTo>
                      <a:lnTo>
                        <a:pt x="407044" y="427346"/>
                      </a:lnTo>
                      <a:lnTo>
                        <a:pt x="264169" y="284471"/>
                      </a:lnTo>
                      <a:cubicBezTo>
                        <a:pt x="263618" y="283919"/>
                        <a:pt x="263169" y="283304"/>
                        <a:pt x="262821" y="282650"/>
                      </a:cubicBezTo>
                      <a:cubicBezTo>
                        <a:pt x="235018" y="305988"/>
                        <a:pt x="199160" y="320040"/>
                        <a:pt x="160020" y="320040"/>
                      </a:cubicBezTo>
                      <a:cubicBezTo>
                        <a:pt x="71643" y="320040"/>
                        <a:pt x="0" y="248397"/>
                        <a:pt x="0" y="160020"/>
                      </a:cubicBezTo>
                      <a:cubicBezTo>
                        <a:pt x="0" y="71643"/>
                        <a:pt x="71643" y="0"/>
                        <a:pt x="160020" y="0"/>
                      </a:cubicBezTo>
                      <a:close/>
                      <a:moveTo>
                        <a:pt x="160020" y="15240"/>
                      </a:moveTo>
                      <a:cubicBezTo>
                        <a:pt x="80060" y="15240"/>
                        <a:pt x="15240" y="80060"/>
                        <a:pt x="15240" y="160020"/>
                      </a:cubicBezTo>
                      <a:cubicBezTo>
                        <a:pt x="15240" y="239980"/>
                        <a:pt x="80060" y="304800"/>
                        <a:pt x="160020" y="304800"/>
                      </a:cubicBezTo>
                      <a:cubicBezTo>
                        <a:pt x="239980" y="304800"/>
                        <a:pt x="304800" y="239980"/>
                        <a:pt x="304800" y="160020"/>
                      </a:cubicBezTo>
                      <a:cubicBezTo>
                        <a:pt x="304800" y="80060"/>
                        <a:pt x="239980" y="15240"/>
                        <a:pt x="160020" y="15240"/>
                      </a:cubicBezTo>
                      <a:close/>
                    </a:path>
                  </a:pathLst>
                </a:custGeom>
                <a:solidFill>
                  <a:srgbClr val="E31D1A"/>
                </a:solidFill>
                <a:ln w="9525" cap="flat">
                  <a:solidFill>
                    <a:srgbClr val="E31D1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1050">
                    <a:latin typeface="Ubuntu" panose="020B0504030602030204" pitchFamily="34" charset="0"/>
                  </a:endParaRPr>
                </a:p>
              </p:txBody>
            </p:sp>
          </p:grpSp>
          <p:pic>
            <p:nvPicPr>
              <p:cNvPr id="71" name="Picture 2" descr="Huawei Logo PNG transparents - StickPNG">
                <a:extLst>
                  <a:ext uri="{FF2B5EF4-FFF2-40B4-BE49-F238E27FC236}">
                    <a16:creationId xmlns:a16="http://schemas.microsoft.com/office/drawing/2014/main" id="{D7DE220E-2DA8-4134-AEA3-5B5137114B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97178" y="803681"/>
                <a:ext cx="175975" cy="1766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4805CF00-927B-42FC-87A0-EA33A4D49B92}"/>
                  </a:ext>
                </a:extLst>
              </p:cNvPr>
              <p:cNvSpPr/>
              <p:nvPr/>
            </p:nvSpPr>
            <p:spPr>
              <a:xfrm>
                <a:off x="8061206" y="313364"/>
                <a:ext cx="1091017" cy="707886"/>
              </a:xfrm>
              <a:prstGeom prst="rect">
                <a:avLst/>
              </a:prstGeom>
            </p:spPr>
            <p:txBody>
              <a:bodyPr wrap="square" lIns="91440" tIns="45720" rIns="91440" bIns="45720" anchor="t">
                <a:spAutoFit/>
              </a:bodyPr>
              <a:lstStyle/>
              <a:p>
                <a:r>
                  <a:rPr lang="fr-FR" sz="1000" b="1" dirty="0">
                    <a:solidFill>
                      <a:srgbClr val="FF0000"/>
                    </a:solidFill>
                    <a:latin typeface="Ubuntu" panose="020B0504030602030204" pitchFamily="34" charset="0"/>
                  </a:rPr>
                  <a:t>07/12/22</a:t>
                </a:r>
                <a:endParaRPr lang="fr-FR" dirty="0">
                  <a:latin typeface="Ubuntu" panose="020B0504030602030204" pitchFamily="34" charset="0"/>
                </a:endParaRPr>
              </a:p>
              <a:p>
                <a:endParaRPr lang="fr-FR" sz="500" b="1" dirty="0">
                  <a:solidFill>
                    <a:srgbClr val="FF0000"/>
                  </a:solidFill>
                  <a:latin typeface="Ubuntu" panose="020B0504030602030204" pitchFamily="34" charset="0"/>
                </a:endParaRPr>
              </a:p>
              <a:p>
                <a:r>
                  <a:rPr lang="fr-FR" sz="1000" b="1" dirty="0">
                    <a:solidFill>
                      <a:srgbClr val="FF0000"/>
                    </a:solidFill>
                    <a:latin typeface="Ubuntu" panose="020B0504030602030204" pitchFamily="34" charset="0"/>
                  </a:rPr>
                  <a:t>07/12/22</a:t>
                </a:r>
                <a:endParaRPr lang="fr-FR" sz="1000" dirty="0">
                  <a:latin typeface="Ubuntu" panose="020B0504030602030204" pitchFamily="34" charset="0"/>
                </a:endParaRPr>
              </a:p>
              <a:p>
                <a:endParaRPr lang="fr-FR" sz="500" b="1" dirty="0">
                  <a:solidFill>
                    <a:srgbClr val="FF0000"/>
                  </a:solidFill>
                  <a:latin typeface="Ubuntu" panose="020B0504030602030204" pitchFamily="34" charset="0"/>
                </a:endParaRPr>
              </a:p>
              <a:p>
                <a:r>
                  <a:rPr lang="fr-FR" sz="1000" b="1" dirty="0">
                    <a:solidFill>
                      <a:srgbClr val="FF0000"/>
                    </a:solidFill>
                    <a:latin typeface="Ubuntu" panose="020B0504030602030204" pitchFamily="34" charset="0"/>
                  </a:rPr>
                  <a:t>07/12/22</a:t>
                </a:r>
                <a:endParaRPr lang="fr-FR" sz="1000" dirty="0">
                  <a:latin typeface="Ubuntu" panose="020B0504030602030204" pitchFamily="34" charset="0"/>
                </a:endParaRPr>
              </a:p>
            </p:txBody>
          </p:sp>
          <p:pic>
            <p:nvPicPr>
              <p:cNvPr id="73" name="Picture 6">
                <a:extLst>
                  <a:ext uri="{FF2B5EF4-FFF2-40B4-BE49-F238E27FC236}">
                    <a16:creationId xmlns:a16="http://schemas.microsoft.com/office/drawing/2014/main" id="{1CB54564-6F37-477A-9754-79322859A0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90615" y="362917"/>
                <a:ext cx="161013" cy="19130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4" name="Picture 8">
                <a:extLst>
                  <a:ext uri="{FF2B5EF4-FFF2-40B4-BE49-F238E27FC236}">
                    <a16:creationId xmlns:a16="http://schemas.microsoft.com/office/drawing/2014/main" id="{AF48A770-08A9-4751-BC97-746FE3A629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9680" y="569767"/>
                <a:ext cx="179229" cy="21318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6" name="Rectangle : coins arrondis 75">
                <a:extLst>
                  <a:ext uri="{FF2B5EF4-FFF2-40B4-BE49-F238E27FC236}">
                    <a16:creationId xmlns:a16="http://schemas.microsoft.com/office/drawing/2014/main" id="{B886C8E0-AB8D-48F4-AB07-311C5D38B954}"/>
                  </a:ext>
                </a:extLst>
              </p:cNvPr>
              <p:cNvSpPr/>
              <p:nvPr/>
            </p:nvSpPr>
            <p:spPr>
              <a:xfrm>
                <a:off x="6002508" y="2993153"/>
                <a:ext cx="1396865" cy="233231"/>
              </a:xfrm>
              <a:prstGeom prst="roundRect">
                <a:avLst/>
              </a:prstGeom>
              <a:solidFill>
                <a:srgbClr val="FF0000">
                  <a:alpha val="24000"/>
                </a:srgbClr>
              </a:solidFill>
              <a:ln w="19050">
                <a:solidFill>
                  <a:srgbClr val="FC0000"/>
                </a:solidFill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FFFF"/>
                  </a:solidFill>
                  <a:latin typeface="Arial" panose="020B0604020202020204"/>
                </a:endParaRPr>
              </a:p>
            </p:txBody>
          </p:sp>
          <p:sp>
            <p:nvSpPr>
              <p:cNvPr id="78" name="Rectangle : coins arrondis 77">
                <a:extLst>
                  <a:ext uri="{FF2B5EF4-FFF2-40B4-BE49-F238E27FC236}">
                    <a16:creationId xmlns:a16="http://schemas.microsoft.com/office/drawing/2014/main" id="{E10EB198-17DC-4D59-BF7D-0CC936067A99}"/>
                  </a:ext>
                </a:extLst>
              </p:cNvPr>
              <p:cNvSpPr/>
              <p:nvPr/>
            </p:nvSpPr>
            <p:spPr>
              <a:xfrm>
                <a:off x="4680310" y="3405189"/>
                <a:ext cx="1077417" cy="161735"/>
              </a:xfrm>
              <a:prstGeom prst="roundRect">
                <a:avLst/>
              </a:prstGeom>
              <a:solidFill>
                <a:srgbClr val="FF0000">
                  <a:alpha val="24000"/>
                </a:srgbClr>
              </a:solidFill>
              <a:ln w="19050">
                <a:noFill/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353307"/>
                          <a:gd name="connsiteY0" fmla="*/ 0 h 224138"/>
                          <a:gd name="connsiteX1" fmla="*/ 437569 w 1353307"/>
                          <a:gd name="connsiteY1" fmla="*/ 0 h 224138"/>
                          <a:gd name="connsiteX2" fmla="*/ 848072 w 1353307"/>
                          <a:gd name="connsiteY2" fmla="*/ 0 h 224138"/>
                          <a:gd name="connsiteX3" fmla="*/ 1353307 w 1353307"/>
                          <a:gd name="connsiteY3" fmla="*/ 0 h 224138"/>
                          <a:gd name="connsiteX4" fmla="*/ 1353307 w 1353307"/>
                          <a:gd name="connsiteY4" fmla="*/ 224138 h 224138"/>
                          <a:gd name="connsiteX5" fmla="*/ 929271 w 1353307"/>
                          <a:gd name="connsiteY5" fmla="*/ 224138 h 224138"/>
                          <a:gd name="connsiteX6" fmla="*/ 451102 w 1353307"/>
                          <a:gd name="connsiteY6" fmla="*/ 224138 h 224138"/>
                          <a:gd name="connsiteX7" fmla="*/ 0 w 1353307"/>
                          <a:gd name="connsiteY7" fmla="*/ 224138 h 224138"/>
                          <a:gd name="connsiteX8" fmla="*/ 0 w 1353307"/>
                          <a:gd name="connsiteY8" fmla="*/ 0 h 224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53307" h="224138" extrusionOk="0">
                            <a:moveTo>
                              <a:pt x="0" y="0"/>
                            </a:moveTo>
                            <a:cubicBezTo>
                              <a:pt x="98650" y="-26519"/>
                              <a:pt x="247279" y="30474"/>
                              <a:pt x="437569" y="0"/>
                            </a:cubicBezTo>
                            <a:cubicBezTo>
                              <a:pt x="627859" y="-30474"/>
                              <a:pt x="665331" y="48632"/>
                              <a:pt x="848072" y="0"/>
                            </a:cubicBezTo>
                            <a:cubicBezTo>
                              <a:pt x="1030813" y="-48632"/>
                              <a:pt x="1247083" y="23734"/>
                              <a:pt x="1353307" y="0"/>
                            </a:cubicBezTo>
                            <a:cubicBezTo>
                              <a:pt x="1368325" y="102589"/>
                              <a:pt x="1345756" y="121725"/>
                              <a:pt x="1353307" y="224138"/>
                            </a:cubicBezTo>
                            <a:cubicBezTo>
                              <a:pt x="1213749" y="274099"/>
                              <a:pt x="1111251" y="199953"/>
                              <a:pt x="929271" y="224138"/>
                            </a:cubicBezTo>
                            <a:cubicBezTo>
                              <a:pt x="747291" y="248323"/>
                              <a:pt x="668856" y="223513"/>
                              <a:pt x="451102" y="224138"/>
                            </a:cubicBezTo>
                            <a:cubicBezTo>
                              <a:pt x="233348" y="224763"/>
                              <a:pt x="163510" y="199415"/>
                              <a:pt x="0" y="224138"/>
                            </a:cubicBezTo>
                            <a:cubicBezTo>
                              <a:pt x="-14448" y="177043"/>
                              <a:pt x="15055" y="105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rgbClr val="FFFFFF"/>
                  </a:solidFill>
                  <a:latin typeface="Arial" panose="020B0604020202020204"/>
                </a:endParaRPr>
              </a:p>
            </p:txBody>
          </p:sp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8C78C59F-2890-42A2-AB0C-4C8686948CD9}"/>
                  </a:ext>
                </a:extLst>
              </p:cNvPr>
              <p:cNvGrpSpPr/>
              <p:nvPr/>
            </p:nvGrpSpPr>
            <p:grpSpPr>
              <a:xfrm>
                <a:off x="593072" y="1597766"/>
                <a:ext cx="1070877" cy="2317647"/>
                <a:chOff x="593072" y="1597766"/>
                <a:chExt cx="1070877" cy="2317647"/>
              </a:xfrm>
            </p:grpSpPr>
            <p:pic>
              <p:nvPicPr>
                <p:cNvPr id="47" name="Image 46" descr="Une image contenant texte&#10;&#10;Description générée automatiquement">
                  <a:extLst>
                    <a:ext uri="{FF2B5EF4-FFF2-40B4-BE49-F238E27FC236}">
                      <a16:creationId xmlns:a16="http://schemas.microsoft.com/office/drawing/2014/main" id="{973CC4D8-84A3-49C0-97B2-6C2111B927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3072" y="1597766"/>
                  <a:ext cx="1070877" cy="2317647"/>
                </a:xfrm>
                <a:prstGeom prst="roundRect">
                  <a:avLst>
                    <a:gd name="adj" fmla="val 8594"/>
                  </a:avLst>
                </a:prstGeom>
                <a:solidFill>
                  <a:srgbClr val="FFFFFF">
                    <a:shade val="85000"/>
                  </a:srgbClr>
                </a:solidFill>
                <a:ln>
                  <a:solidFill>
                    <a:srgbClr val="DB0029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sp>
              <p:nvSpPr>
                <p:cNvPr id="3" name="Rectangle 2">
                  <a:extLst>
                    <a:ext uri="{FF2B5EF4-FFF2-40B4-BE49-F238E27FC236}">
                      <a16:creationId xmlns:a16="http://schemas.microsoft.com/office/drawing/2014/main" id="{D6B170D0-D70A-48F5-AC63-10D543C28C39}"/>
                    </a:ext>
                  </a:extLst>
                </p:cNvPr>
                <p:cNvSpPr/>
                <p:nvPr/>
              </p:nvSpPr>
              <p:spPr>
                <a:xfrm>
                  <a:off x="626165" y="3556984"/>
                  <a:ext cx="997226" cy="107241"/>
                </a:xfrm>
                <a:prstGeom prst="rect">
                  <a:avLst/>
                </a:prstGeom>
                <a:solidFill>
                  <a:srgbClr val="FC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350" dirty="0">
                      <a:latin typeface="Ubuntu" panose="020B0504030602030204" pitchFamily="34" charset="0"/>
                    </a:rPr>
                    <a:t>Valider</a:t>
                  </a:r>
                </a:p>
              </p:txBody>
            </p:sp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0CD1B4F6-BB1A-4392-AD79-2F24D9B2CD8C}"/>
                    </a:ext>
                  </a:extLst>
                </p:cNvPr>
                <p:cNvSpPr/>
                <p:nvPr/>
              </p:nvSpPr>
              <p:spPr>
                <a:xfrm>
                  <a:off x="626165" y="3683055"/>
                  <a:ext cx="997226" cy="10724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350" dirty="0">
                      <a:solidFill>
                        <a:srgbClr val="E31D1A"/>
                      </a:solidFill>
                      <a:latin typeface="Ubuntu" panose="020B0504030602030204" pitchFamily="34" charset="0"/>
                    </a:rPr>
                    <a:t>Refuser</a:t>
                  </a:r>
                </a:p>
              </p:txBody>
            </p:sp>
          </p:grpSp>
          <p:pic>
            <p:nvPicPr>
              <p:cNvPr id="84" name="Image 83">
                <a:extLst>
                  <a:ext uri="{FF2B5EF4-FFF2-40B4-BE49-F238E27FC236}">
                    <a16:creationId xmlns:a16="http://schemas.microsoft.com/office/drawing/2014/main" id="{14957D1D-ED5B-4B2A-A614-589C82EFDEA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5"/>
              <a:srcRect l="1702" t="9435" r="69996" b="10527"/>
              <a:stretch/>
            </p:blipFill>
            <p:spPr>
              <a:xfrm>
                <a:off x="1006983" y="1882835"/>
                <a:ext cx="248291" cy="231029"/>
              </a:xfrm>
              <a:prstGeom prst="rect">
                <a:avLst/>
              </a:prstGeom>
            </p:spPr>
          </p:pic>
          <p:sp>
            <p:nvSpPr>
              <p:cNvPr id="85" name="Espace réservé du numéro de diapositive 1">
                <a:extLst>
                  <a:ext uri="{FF2B5EF4-FFF2-40B4-BE49-F238E27FC236}">
                    <a16:creationId xmlns:a16="http://schemas.microsoft.com/office/drawing/2014/main" id="{DFE79BBA-9EF6-4BD9-AFED-984FD2388BE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56246" y="4829982"/>
                <a:ext cx="2057400" cy="273844"/>
              </a:xfrm>
              <a:prstGeom prst="rect">
                <a:avLst/>
              </a:prstGeom>
            </p:spPr>
            <p:txBody>
              <a:bodyPr vert="horz" lIns="68580" tIns="34290" rIns="68580" bIns="34290" rtlCol="0" anchor="ctr"/>
              <a:lstStyle>
                <a:defPPr>
                  <a:defRPr lang="fr-FR"/>
                </a:defPPr>
                <a:lvl1pPr marL="0" algn="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fld id="{6FD38B02-D02D-4737-A540-0D1AB839C122}" type="slidenum">
                  <a:rPr lang="fr-FR" sz="900">
                    <a:solidFill>
                      <a:schemeClr val="tx1"/>
                    </a:solidFill>
                  </a:rPr>
                  <a:pPr/>
                  <a:t>17</a:t>
                </a:fld>
                <a:endParaRPr lang="fr-FR" sz="900" dirty="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329984C5-297E-4343-9B87-8545E7C8F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96075" flipH="1">
              <a:off x="1747223" y="2028532"/>
              <a:ext cx="577291" cy="5772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243567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DF58668-8D47-49F6-829D-C0E070B48A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01" y="844068"/>
            <a:ext cx="2305976" cy="12971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CEC78F6B-C69F-4257-8876-0DB07FDAD43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41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B46C1421-D996-41C8-BB65-D489766BFC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45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F84BE6A-65A6-49C0-94BE-9D0058C9ED95}"/>
              </a:ext>
            </a:extLst>
          </p:cNvPr>
          <p:cNvSpPr txBox="1"/>
          <p:nvPr/>
        </p:nvSpPr>
        <p:spPr>
          <a:xfrm>
            <a:off x="4662517" y="3267711"/>
            <a:ext cx="3873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      Lien YouTube</a:t>
            </a:r>
          </a:p>
          <a:p>
            <a:pPr algn="ctr"/>
            <a:r>
              <a:rPr lang="fr-FR" dirty="0">
                <a:solidFill>
                  <a:schemeClr val="bg1"/>
                </a:solidFill>
              </a:rPr>
              <a:t>  Lien SharePoint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BEE2C127-4301-41DC-8978-7599D475734E}"/>
              </a:ext>
            </a:extLst>
          </p:cNvPr>
          <p:cNvGrpSpPr/>
          <p:nvPr/>
        </p:nvGrpSpPr>
        <p:grpSpPr>
          <a:xfrm>
            <a:off x="-549275" y="2780322"/>
            <a:ext cx="3873058" cy="560793"/>
            <a:chOff x="-43945" y="3687809"/>
            <a:chExt cx="3873058" cy="56079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9C46589B-7079-4B5D-BBB5-28E215621EBD}"/>
                </a:ext>
              </a:extLst>
            </p:cNvPr>
            <p:cNvSpPr/>
            <p:nvPr/>
          </p:nvSpPr>
          <p:spPr>
            <a:xfrm>
              <a:off x="1127050" y="3687809"/>
              <a:ext cx="1956391" cy="387804"/>
            </a:xfrm>
            <a:prstGeom prst="round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9292B083-992E-4DE8-BE81-ECCCAED25D99}"/>
                </a:ext>
              </a:extLst>
            </p:cNvPr>
            <p:cNvSpPr txBox="1"/>
            <p:nvPr/>
          </p:nvSpPr>
          <p:spPr>
            <a:xfrm>
              <a:off x="-43945" y="3725382"/>
              <a:ext cx="38730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                 </a:t>
              </a:r>
              <a:r>
                <a:rPr lang="fr-FR" dirty="0">
                  <a:solidFill>
                    <a:schemeClr val="bg1"/>
                  </a:solidFill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Lien SharePoint</a:t>
              </a:r>
              <a:endParaRPr lang="fr-FR" dirty="0">
                <a:solidFill>
                  <a:schemeClr val="bg1"/>
                </a:solidFill>
              </a:endParaRPr>
            </a:p>
            <a:p>
              <a:pPr algn="ctr"/>
              <a:r>
                <a:rPr lang="fr-FR" dirty="0">
                  <a:solidFill>
                    <a:schemeClr val="bg1"/>
                  </a:solidFill>
                </a:rPr>
                <a:t>       </a:t>
              </a:r>
            </a:p>
          </p:txBody>
        </p:sp>
        <p:pic>
          <p:nvPicPr>
            <p:cNvPr id="37" name="Graphique 36" descr="Lien avec un remplissage uni">
              <a:extLst>
                <a:ext uri="{FF2B5EF4-FFF2-40B4-BE49-F238E27FC236}">
                  <a16:creationId xmlns:a16="http://schemas.microsoft.com/office/drawing/2014/main" id="{9A842071-8D5C-4495-8167-6D172680EC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99996" y="3726145"/>
              <a:ext cx="287930" cy="287930"/>
            </a:xfrm>
            <a:prstGeom prst="rect">
              <a:avLst/>
            </a:prstGeom>
          </p:spPr>
        </p:pic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23FB439-C44D-4947-A876-C5BACAE2F25E}"/>
              </a:ext>
            </a:extLst>
          </p:cNvPr>
          <p:cNvGrpSpPr/>
          <p:nvPr/>
        </p:nvGrpSpPr>
        <p:grpSpPr>
          <a:xfrm>
            <a:off x="-325549" y="2249856"/>
            <a:ext cx="3873058" cy="559399"/>
            <a:chOff x="179781" y="3157343"/>
            <a:chExt cx="3873058" cy="55939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0C6887E-064C-4766-80AF-22233666C014}"/>
                </a:ext>
              </a:extLst>
            </p:cNvPr>
            <p:cNvSpPr/>
            <p:nvPr/>
          </p:nvSpPr>
          <p:spPr>
            <a:xfrm>
              <a:off x="1127051" y="3157343"/>
              <a:ext cx="1956391" cy="387804"/>
            </a:xfrm>
            <a:prstGeom prst="round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38" name="Graphique 37" descr="Lien avec un remplissage uni">
              <a:extLst>
                <a:ext uri="{FF2B5EF4-FFF2-40B4-BE49-F238E27FC236}">
                  <a16:creationId xmlns:a16="http://schemas.microsoft.com/office/drawing/2014/main" id="{9EE9E3D3-0B06-4DF1-89D1-C7DD23822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99996" y="3210962"/>
              <a:ext cx="287930" cy="287930"/>
            </a:xfrm>
            <a:prstGeom prst="rect">
              <a:avLst/>
            </a:prstGeom>
          </p:spPr>
        </p:pic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26B0C574-B8DE-49FF-9A31-7974674EBC70}"/>
                </a:ext>
              </a:extLst>
            </p:cNvPr>
            <p:cNvSpPr txBox="1"/>
            <p:nvPr/>
          </p:nvSpPr>
          <p:spPr>
            <a:xfrm>
              <a:off x="179781" y="3193522"/>
              <a:ext cx="38730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     </a:t>
              </a:r>
              <a:r>
                <a:rPr lang="fr-FR" dirty="0">
                  <a:solidFill>
                    <a:schemeClr val="bg1"/>
                  </a:solidFill>
                  <a:hlinkClick r:id="rId7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Lien YouTube </a:t>
              </a:r>
              <a:endParaRPr lang="fr-FR" dirty="0">
                <a:solidFill>
                  <a:schemeClr val="bg1"/>
                </a:solidFill>
              </a:endParaRPr>
            </a:p>
            <a:p>
              <a:pPr algn="ctr"/>
              <a:r>
                <a:rPr lang="fr-FR" dirty="0">
                  <a:solidFill>
                    <a:schemeClr val="bg1"/>
                  </a:solidFill>
                </a:rPr>
                <a:t>        </a:t>
              </a:r>
            </a:p>
          </p:txBody>
        </p: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BE46DC9A-ADD4-49F9-B536-1AFEF35FE782}"/>
              </a:ext>
            </a:extLst>
          </p:cNvPr>
          <p:cNvSpPr/>
          <p:nvPr/>
        </p:nvSpPr>
        <p:spPr>
          <a:xfrm>
            <a:off x="110358" y="784530"/>
            <a:ext cx="1451228" cy="403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>
                <a:solidFill>
                  <a:srgbClr val="3C45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21/11/2022</a:t>
            </a:r>
            <a:endParaRPr lang="fr-FR" sz="1200" b="1" dirty="0">
              <a:solidFill>
                <a:srgbClr val="3C45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96E60F3-D2E2-456D-BBCB-F5023674FD81}"/>
              </a:ext>
            </a:extLst>
          </p:cNvPr>
          <p:cNvSpPr/>
          <p:nvPr/>
        </p:nvSpPr>
        <p:spPr>
          <a:xfrm>
            <a:off x="0" y="-4739"/>
            <a:ext cx="110358" cy="5148239"/>
          </a:xfrm>
          <a:prstGeom prst="rect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Ubuntu" panose="020B050403060203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D0AABE0-024F-44A5-9D70-FE5CA2AF265F}"/>
              </a:ext>
            </a:extLst>
          </p:cNvPr>
          <p:cNvSpPr/>
          <p:nvPr/>
        </p:nvSpPr>
        <p:spPr>
          <a:xfrm>
            <a:off x="573177" y="201900"/>
            <a:ext cx="9078101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600" b="1" dirty="0">
                <a:solidFill>
                  <a:srgbClr val="E31D1A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What’s NEW ? Découvrez les nouveaux supports disponibles</a:t>
            </a:r>
          </a:p>
        </p:txBody>
      </p:sp>
      <p:sp>
        <p:nvSpPr>
          <p:cNvPr id="32" name="Espace réservé du numéro de diapositive 1">
            <a:extLst>
              <a:ext uri="{FF2B5EF4-FFF2-40B4-BE49-F238E27FC236}">
                <a16:creationId xmlns:a16="http://schemas.microsoft.com/office/drawing/2014/main" id="{270B13B2-D94E-4C1D-946D-49662F3F9E1B}"/>
              </a:ext>
            </a:extLst>
          </p:cNvPr>
          <p:cNvSpPr txBox="1">
            <a:spLocks/>
          </p:cNvSpPr>
          <p:nvPr/>
        </p:nvSpPr>
        <p:spPr>
          <a:xfrm>
            <a:off x="6956246" y="4829982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FD38B02-D02D-4737-A540-0D1AB839C122}" type="slidenum">
              <a:rPr lang="fr-FR" sz="900">
                <a:solidFill>
                  <a:schemeClr val="tx1"/>
                </a:solidFill>
              </a:rPr>
              <a:pPr/>
              <a:t>18</a:t>
            </a:fld>
            <a:endParaRPr lang="fr-FR" sz="900" dirty="0">
              <a:solidFill>
                <a:schemeClr val="tx1"/>
              </a:solidFill>
            </a:endParaRPr>
          </a:p>
        </p:txBody>
      </p:sp>
      <p:pic>
        <p:nvPicPr>
          <p:cNvPr id="8" name="Image 7" descr="Une image contenant texte&#10;&#10;Description générée automatiquement">
            <a:extLst>
              <a:ext uri="{FF2B5EF4-FFF2-40B4-BE49-F238E27FC236}">
                <a16:creationId xmlns:a16="http://schemas.microsoft.com/office/drawing/2014/main" id="{8E5BB776-8993-49F9-B505-E3D66F7AF1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51378" y="1450023"/>
            <a:ext cx="2282841" cy="1284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25A0701C-E9E9-4E93-BB7E-93269428097A}"/>
              </a:ext>
            </a:extLst>
          </p:cNvPr>
          <p:cNvGrpSpPr/>
          <p:nvPr/>
        </p:nvGrpSpPr>
        <p:grpSpPr>
          <a:xfrm>
            <a:off x="2469107" y="3482383"/>
            <a:ext cx="3873058" cy="560793"/>
            <a:chOff x="-43945" y="3687809"/>
            <a:chExt cx="3873058" cy="560793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F9CFC9DD-8B4B-491F-9199-9B92C8BC9BBC}"/>
                </a:ext>
              </a:extLst>
            </p:cNvPr>
            <p:cNvSpPr/>
            <p:nvPr/>
          </p:nvSpPr>
          <p:spPr>
            <a:xfrm>
              <a:off x="1127050" y="3687809"/>
              <a:ext cx="1956391" cy="387804"/>
            </a:xfrm>
            <a:prstGeom prst="round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90C820D1-A76C-4C51-BE59-220FE451B8FF}"/>
                </a:ext>
              </a:extLst>
            </p:cNvPr>
            <p:cNvSpPr txBox="1"/>
            <p:nvPr/>
          </p:nvSpPr>
          <p:spPr>
            <a:xfrm>
              <a:off x="-43945" y="3725382"/>
              <a:ext cx="38730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                 </a:t>
              </a:r>
              <a:r>
                <a:rPr lang="fr-FR" dirty="0">
                  <a:solidFill>
                    <a:schemeClr val="bg1"/>
                  </a:solidFill>
                  <a:hlinkClick r:id="rId9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Lien SharePoint</a:t>
              </a:r>
              <a:endParaRPr lang="fr-FR" dirty="0">
                <a:solidFill>
                  <a:schemeClr val="bg1"/>
                </a:solidFill>
              </a:endParaRPr>
            </a:p>
            <a:p>
              <a:pPr algn="ctr"/>
              <a:r>
                <a:rPr lang="fr-FR" dirty="0">
                  <a:solidFill>
                    <a:schemeClr val="bg1"/>
                  </a:solidFill>
                </a:rPr>
                <a:t>       </a:t>
              </a:r>
            </a:p>
          </p:txBody>
        </p:sp>
        <p:pic>
          <p:nvPicPr>
            <p:cNvPr id="34" name="Graphique 33" descr="Lien avec un remplissage uni">
              <a:extLst>
                <a:ext uri="{FF2B5EF4-FFF2-40B4-BE49-F238E27FC236}">
                  <a16:creationId xmlns:a16="http://schemas.microsoft.com/office/drawing/2014/main" id="{47349B1A-D5A7-4847-A7E9-78BD31EDFA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99996" y="3726145"/>
              <a:ext cx="287930" cy="287930"/>
            </a:xfrm>
            <a:prstGeom prst="rect">
              <a:avLst/>
            </a:prstGeom>
          </p:spPr>
        </p:pic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88431179-E2FD-41E4-899B-A89C7CCF1A77}"/>
              </a:ext>
            </a:extLst>
          </p:cNvPr>
          <p:cNvGrpSpPr/>
          <p:nvPr/>
        </p:nvGrpSpPr>
        <p:grpSpPr>
          <a:xfrm>
            <a:off x="2692833" y="2951917"/>
            <a:ext cx="3873058" cy="559399"/>
            <a:chOff x="179781" y="3157343"/>
            <a:chExt cx="3873058" cy="559399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CA946AAD-39B7-4923-9720-25987AE26597}"/>
                </a:ext>
              </a:extLst>
            </p:cNvPr>
            <p:cNvSpPr/>
            <p:nvPr/>
          </p:nvSpPr>
          <p:spPr>
            <a:xfrm>
              <a:off x="1127051" y="3157343"/>
              <a:ext cx="1956391" cy="387804"/>
            </a:xfrm>
            <a:prstGeom prst="round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0" name="Graphique 39" descr="Lien avec un remplissage uni">
              <a:extLst>
                <a:ext uri="{FF2B5EF4-FFF2-40B4-BE49-F238E27FC236}">
                  <a16:creationId xmlns:a16="http://schemas.microsoft.com/office/drawing/2014/main" id="{0E204790-9113-4ED8-AB29-00B553641C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99996" y="3210962"/>
              <a:ext cx="287930" cy="287930"/>
            </a:xfrm>
            <a:prstGeom prst="rect">
              <a:avLst/>
            </a:prstGeom>
          </p:spPr>
        </p:pic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50E53D98-2782-4782-853A-4E68B06205D9}"/>
                </a:ext>
              </a:extLst>
            </p:cNvPr>
            <p:cNvSpPr txBox="1"/>
            <p:nvPr/>
          </p:nvSpPr>
          <p:spPr>
            <a:xfrm>
              <a:off x="179781" y="3193522"/>
              <a:ext cx="38730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     </a:t>
              </a:r>
              <a:r>
                <a:rPr lang="fr-FR" dirty="0">
                  <a:solidFill>
                    <a:schemeClr val="bg1"/>
                  </a:solidFill>
                  <a:hlinkClick r:id="rId10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Lien YouTube </a:t>
              </a:r>
              <a:endParaRPr lang="fr-FR" dirty="0">
                <a:solidFill>
                  <a:schemeClr val="bg1"/>
                </a:solidFill>
              </a:endParaRPr>
            </a:p>
            <a:p>
              <a:pPr algn="ctr"/>
              <a:r>
                <a:rPr lang="fr-FR" dirty="0">
                  <a:solidFill>
                    <a:schemeClr val="bg1"/>
                  </a:solidFill>
                </a:rPr>
                <a:t>        </a:t>
              </a:r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666D4CC0-DABE-47BF-9ED4-A5B8776879F0}"/>
              </a:ext>
            </a:extLst>
          </p:cNvPr>
          <p:cNvSpPr/>
          <p:nvPr/>
        </p:nvSpPr>
        <p:spPr>
          <a:xfrm>
            <a:off x="3110420" y="1377470"/>
            <a:ext cx="1451228" cy="403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22/11/2022</a:t>
            </a:r>
            <a:endParaRPr lang="fr-FR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A43D5BA-ABFD-4BCD-AAD9-5843C306EAB9}"/>
              </a:ext>
            </a:extLst>
          </p:cNvPr>
          <p:cNvSpPr/>
          <p:nvPr/>
        </p:nvSpPr>
        <p:spPr>
          <a:xfrm>
            <a:off x="98928" y="318470"/>
            <a:ext cx="462818" cy="12900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Ubuntu" panose="020B0504030602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082D110-084F-44D8-88FB-4F44F11EF4B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2165" y="1949650"/>
            <a:ext cx="2311211" cy="13000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45" name="Groupe 44">
            <a:extLst>
              <a:ext uri="{FF2B5EF4-FFF2-40B4-BE49-F238E27FC236}">
                <a16:creationId xmlns:a16="http://schemas.microsoft.com/office/drawing/2014/main" id="{77F9E099-4EEB-435B-BB50-93150A0DF296}"/>
              </a:ext>
            </a:extLst>
          </p:cNvPr>
          <p:cNvGrpSpPr/>
          <p:nvPr/>
        </p:nvGrpSpPr>
        <p:grpSpPr>
          <a:xfrm>
            <a:off x="5428050" y="4049028"/>
            <a:ext cx="3873058" cy="560793"/>
            <a:chOff x="-43945" y="3687809"/>
            <a:chExt cx="3873058" cy="560793"/>
          </a:xfrm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D5089A0F-274D-4384-8821-F9B25D3E3219}"/>
                </a:ext>
              </a:extLst>
            </p:cNvPr>
            <p:cNvSpPr/>
            <p:nvPr/>
          </p:nvSpPr>
          <p:spPr>
            <a:xfrm>
              <a:off x="1127050" y="3687809"/>
              <a:ext cx="1956391" cy="387804"/>
            </a:xfrm>
            <a:prstGeom prst="round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701C1D76-4779-4EFD-BC5A-8693E44D64F4}"/>
                </a:ext>
              </a:extLst>
            </p:cNvPr>
            <p:cNvSpPr txBox="1"/>
            <p:nvPr/>
          </p:nvSpPr>
          <p:spPr>
            <a:xfrm>
              <a:off x="-43945" y="3725382"/>
              <a:ext cx="38730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                 </a:t>
              </a:r>
              <a:r>
                <a:rPr lang="fr-FR" dirty="0">
                  <a:solidFill>
                    <a:schemeClr val="bg1"/>
                  </a:solidFill>
                  <a:hlinkClick r:id="rId1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Lien SharePoint</a:t>
              </a:r>
              <a:endParaRPr lang="fr-FR" dirty="0">
                <a:solidFill>
                  <a:schemeClr val="bg1"/>
                </a:solidFill>
              </a:endParaRPr>
            </a:p>
            <a:p>
              <a:pPr algn="ctr"/>
              <a:r>
                <a:rPr lang="fr-FR" dirty="0">
                  <a:solidFill>
                    <a:schemeClr val="bg1"/>
                  </a:solidFill>
                </a:rPr>
                <a:t>       </a:t>
              </a:r>
            </a:p>
          </p:txBody>
        </p:sp>
        <p:pic>
          <p:nvPicPr>
            <p:cNvPr id="48" name="Graphique 47" descr="Lien avec un remplissage uni">
              <a:extLst>
                <a:ext uri="{FF2B5EF4-FFF2-40B4-BE49-F238E27FC236}">
                  <a16:creationId xmlns:a16="http://schemas.microsoft.com/office/drawing/2014/main" id="{ADE405A7-732B-4B45-B6CE-1C55B6FE1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99996" y="3726145"/>
              <a:ext cx="287930" cy="287930"/>
            </a:xfrm>
            <a:prstGeom prst="rect">
              <a:avLst/>
            </a:prstGeom>
          </p:spPr>
        </p:pic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489099A4-EA8F-4838-9116-FC1C7005AC6B}"/>
              </a:ext>
            </a:extLst>
          </p:cNvPr>
          <p:cNvGrpSpPr/>
          <p:nvPr/>
        </p:nvGrpSpPr>
        <p:grpSpPr>
          <a:xfrm>
            <a:off x="5651776" y="3518562"/>
            <a:ext cx="3873058" cy="559399"/>
            <a:chOff x="179781" y="3157343"/>
            <a:chExt cx="3873058" cy="559399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3084E1A2-EEE9-4918-85B6-8F2252A92BC0}"/>
                </a:ext>
              </a:extLst>
            </p:cNvPr>
            <p:cNvSpPr/>
            <p:nvPr/>
          </p:nvSpPr>
          <p:spPr>
            <a:xfrm>
              <a:off x="1127051" y="3157343"/>
              <a:ext cx="1956391" cy="387804"/>
            </a:xfrm>
            <a:prstGeom prst="round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3" name="Graphique 52" descr="Lien avec un remplissage uni">
              <a:extLst>
                <a:ext uri="{FF2B5EF4-FFF2-40B4-BE49-F238E27FC236}">
                  <a16:creationId xmlns:a16="http://schemas.microsoft.com/office/drawing/2014/main" id="{AFFE1D8F-23C3-4459-AD3D-F74AA45EE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99996" y="3210962"/>
              <a:ext cx="287930" cy="287930"/>
            </a:xfrm>
            <a:prstGeom prst="rect">
              <a:avLst/>
            </a:prstGeom>
          </p:spPr>
        </p:pic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C39B94B6-414A-439D-B219-85C93B20CD94}"/>
                </a:ext>
              </a:extLst>
            </p:cNvPr>
            <p:cNvSpPr txBox="1"/>
            <p:nvPr/>
          </p:nvSpPr>
          <p:spPr>
            <a:xfrm>
              <a:off x="179781" y="3193522"/>
              <a:ext cx="38730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     </a:t>
              </a:r>
              <a:r>
                <a:rPr lang="fr-FR" dirty="0">
                  <a:solidFill>
                    <a:schemeClr val="bg1"/>
                  </a:solidFill>
                  <a:hlinkClick r:id="rId1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Lien YouTube</a:t>
              </a:r>
              <a:r>
                <a:rPr lang="fr-FR" dirty="0">
                  <a:solidFill>
                    <a:schemeClr val="bg1"/>
                  </a:solidFill>
                  <a:hlinkClick r:id="rId10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</a:t>
              </a:r>
              <a:endParaRPr lang="fr-FR" dirty="0">
                <a:solidFill>
                  <a:schemeClr val="bg1"/>
                </a:solidFill>
              </a:endParaRPr>
            </a:p>
            <a:p>
              <a:pPr algn="ctr"/>
              <a:r>
                <a:rPr lang="fr-FR" dirty="0">
                  <a:solidFill>
                    <a:schemeClr val="bg1"/>
                  </a:solidFill>
                </a:rPr>
                <a:t>        </a:t>
              </a:r>
            </a:p>
          </p:txBody>
        </p:sp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9BABBB08-895E-488B-8831-F0B0B4C0CCB3}"/>
              </a:ext>
            </a:extLst>
          </p:cNvPr>
          <p:cNvSpPr/>
          <p:nvPr/>
        </p:nvSpPr>
        <p:spPr>
          <a:xfrm>
            <a:off x="6013222" y="2904040"/>
            <a:ext cx="1451228" cy="403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>
                <a:solidFill>
                  <a:srgbClr val="3C45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29/11/2022</a:t>
            </a:r>
            <a:endParaRPr lang="fr-FR" sz="1200" b="1" dirty="0">
              <a:solidFill>
                <a:srgbClr val="3C45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4461892-9CAB-44FA-AD25-538DC474C1E3}"/>
              </a:ext>
            </a:extLst>
          </p:cNvPr>
          <p:cNvGrpSpPr/>
          <p:nvPr/>
        </p:nvGrpSpPr>
        <p:grpSpPr>
          <a:xfrm>
            <a:off x="5938519" y="1903395"/>
            <a:ext cx="1321052" cy="230832"/>
            <a:chOff x="509523" y="4044252"/>
            <a:chExt cx="1321052" cy="230832"/>
          </a:xfrm>
        </p:grpSpPr>
        <p:pic>
          <p:nvPicPr>
            <p:cNvPr id="57" name="Graphique 56">
              <a:extLst>
                <a:ext uri="{FF2B5EF4-FFF2-40B4-BE49-F238E27FC236}">
                  <a16:creationId xmlns:a16="http://schemas.microsoft.com/office/drawing/2014/main" id="{3FD2713D-AA2F-4575-B2F9-F2BFB2F54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20363548">
              <a:off x="625153" y="4050022"/>
              <a:ext cx="1098912" cy="219292"/>
            </a:xfrm>
            <a:prstGeom prst="rect">
              <a:avLst/>
            </a:prstGeom>
          </p:spPr>
        </p:pic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7E85760F-5638-45D9-84F2-72F6B7C34EF1}"/>
                </a:ext>
              </a:extLst>
            </p:cNvPr>
            <p:cNvSpPr txBox="1"/>
            <p:nvPr/>
          </p:nvSpPr>
          <p:spPr>
            <a:xfrm rot="20363548">
              <a:off x="509523" y="4044252"/>
              <a:ext cx="13210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 dirty="0">
                  <a:solidFill>
                    <a:schemeClr val="bg1"/>
                  </a:solidFill>
                  <a:latin typeface="Ubuntu" panose="020B0504030602030204" pitchFamily="34" charset="0"/>
                </a:rPr>
                <a:t>MISE À JOUR </a:t>
              </a:r>
              <a:endParaRPr lang="fr-FR" sz="1050" b="1" dirty="0">
                <a:solidFill>
                  <a:schemeClr val="bg1"/>
                </a:solidFill>
                <a:latin typeface="Ubuntu" panose="020B05040306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12502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E448CCE-F2B3-4C12-A990-BEE2A98120BE}"/>
              </a:ext>
            </a:extLst>
          </p:cNvPr>
          <p:cNvSpPr txBox="1"/>
          <p:nvPr/>
        </p:nvSpPr>
        <p:spPr>
          <a:xfrm>
            <a:off x="110358" y="1969215"/>
            <a:ext cx="90336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dirty="0">
                <a:solidFill>
                  <a:srgbClr val="FF0000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ANNEXES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2FA36D-36E1-4BC8-90FC-9AE03A4135FA}"/>
              </a:ext>
            </a:extLst>
          </p:cNvPr>
          <p:cNvSpPr/>
          <p:nvPr/>
        </p:nvSpPr>
        <p:spPr>
          <a:xfrm>
            <a:off x="0" y="-4739"/>
            <a:ext cx="110358" cy="5148239"/>
          </a:xfrm>
          <a:prstGeom prst="rect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space réservé du numéro de diapositive 1">
            <a:extLst>
              <a:ext uri="{FF2B5EF4-FFF2-40B4-BE49-F238E27FC236}">
                <a16:creationId xmlns:a16="http://schemas.microsoft.com/office/drawing/2014/main" id="{C25DA91C-8E87-4B88-B6E8-D0C15B1982BF}"/>
              </a:ext>
            </a:extLst>
          </p:cNvPr>
          <p:cNvSpPr txBox="1">
            <a:spLocks/>
          </p:cNvSpPr>
          <p:nvPr/>
        </p:nvSpPr>
        <p:spPr>
          <a:xfrm>
            <a:off x="6956246" y="4829982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FD38B02-D02D-4737-A540-0D1AB839C122}" type="slidenum">
              <a:rPr lang="fr-FR" sz="900">
                <a:solidFill>
                  <a:schemeClr val="tx1"/>
                </a:solidFill>
              </a:rPr>
              <a:pPr/>
              <a:t>19</a:t>
            </a:fld>
            <a:endParaRPr lang="fr-FR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5182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92B76F8C-843F-450A-B4ED-26AFB3499119}"/>
              </a:ext>
            </a:extLst>
          </p:cNvPr>
          <p:cNvGrpSpPr/>
          <p:nvPr/>
        </p:nvGrpSpPr>
        <p:grpSpPr>
          <a:xfrm>
            <a:off x="0" y="-4739"/>
            <a:ext cx="9651278" cy="5148239"/>
            <a:chOff x="0" y="-4739"/>
            <a:chExt cx="9651278" cy="514823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5DFFB6E-E205-40AE-8D9D-AF68F2BF1C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7718"/>
            <a:stretch/>
          </p:blipFill>
          <p:spPr>
            <a:xfrm>
              <a:off x="3614887" y="2547778"/>
              <a:ext cx="1078066" cy="212043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7000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9" name="Image 58">
              <a:extLst>
                <a:ext uri="{FF2B5EF4-FFF2-40B4-BE49-F238E27FC236}">
                  <a16:creationId xmlns:a16="http://schemas.microsoft.com/office/drawing/2014/main" id="{B985F97D-A6F5-4A45-A33D-213B07203B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4094" y="1144342"/>
              <a:ext cx="1042912" cy="214376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7000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8" name="Image 57">
              <a:extLst>
                <a:ext uri="{FF2B5EF4-FFF2-40B4-BE49-F238E27FC236}">
                  <a16:creationId xmlns:a16="http://schemas.microsoft.com/office/drawing/2014/main" id="{6C5917E9-61DB-46B9-ABE0-08067F748C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30252" y="2633799"/>
              <a:ext cx="1109114" cy="214376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7000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7" name="Image 56">
              <a:extLst>
                <a:ext uri="{FF2B5EF4-FFF2-40B4-BE49-F238E27FC236}">
                  <a16:creationId xmlns:a16="http://schemas.microsoft.com/office/drawing/2014/main" id="{90809085-BBBF-4F4A-BCA9-3245D1A47699}"/>
                </a:ext>
              </a:extLst>
            </p:cNvPr>
            <p:cNvPicPr/>
            <p:nvPr/>
          </p:nvPicPr>
          <p:blipFill rotWithShape="1">
            <a:blip r:embed="rId5"/>
            <a:srcRect l="8733" t="11132" r="10181" b="11773"/>
            <a:stretch/>
          </p:blipFill>
          <p:spPr>
            <a:xfrm>
              <a:off x="5121241" y="1136407"/>
              <a:ext cx="1071702" cy="214868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7000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3" name="Image 52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CB8ECFCD-FC47-4B61-94E9-6E4129A539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1134" y="1142377"/>
              <a:ext cx="1062604" cy="229974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7000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3DFDD212-1221-4238-B771-94920D07816E}"/>
                </a:ext>
              </a:extLst>
            </p:cNvPr>
            <p:cNvSpPr txBox="1"/>
            <p:nvPr/>
          </p:nvSpPr>
          <p:spPr>
            <a:xfrm>
              <a:off x="7345343" y="931302"/>
              <a:ext cx="1836253" cy="1201226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Pour qui ?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Les clients  majeurs </a:t>
              </a: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auxquels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 sont rattachés des clients mineurs.</a:t>
              </a:r>
            </a:p>
            <a:p>
              <a:pPr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Fréquence ? </a:t>
              </a:r>
              <a:r>
                <a:rPr lang="fr-FR" sz="700" b="1" dirty="0">
                  <a:solidFill>
                    <a:srgbClr val="E7E6E6">
                      <a:lumMod val="50000"/>
                    </a:srgb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À chaque connexion.</a:t>
              </a:r>
            </a:p>
            <a:p>
              <a:pPr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i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        Pas de possibilité de fermer l’interstitiel</a:t>
              </a:r>
              <a:endParaRPr lang="fr-FR" sz="700" dirty="0">
                <a:solidFill>
                  <a:srgbClr val="E7E6E6">
                    <a:lumMod val="50000"/>
                  </a:srgbClr>
                </a:solidFill>
                <a:latin typeface="Ubuntu" panose="020B0504030602030204" pitchFamily="34" charset="0"/>
                <a:cs typeface="Arial" panose="020B0604020202020204" pitchFamily="34" charset="0"/>
              </a:endParaRPr>
            </a:p>
            <a:p>
              <a:pPr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endParaRPr lang="fr-FR" sz="700" b="1" dirty="0">
                <a:solidFill>
                  <a:srgbClr val="E7E6E6">
                    <a:lumMod val="50000"/>
                  </a:srgbClr>
                </a:solidFill>
                <a:latin typeface="Ubuntu" panose="020B0504030602030204" pitchFamily="34" charset="0"/>
                <a:cs typeface="Arial" panose="020B0604020202020204" pitchFamily="34" charset="0"/>
              </a:endParaRP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endParaRPr lang="fr-FR" sz="700" b="1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Ubuntu" panose="020B0504030602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9D182608-9420-4D96-8A7B-8AF1F1F275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22367" flipH="1">
              <a:off x="1400272" y="1416246"/>
              <a:ext cx="692719" cy="692719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A856F1E-0C83-4764-9100-B0B1469D92BA}"/>
                </a:ext>
              </a:extLst>
            </p:cNvPr>
            <p:cNvSpPr/>
            <p:nvPr/>
          </p:nvSpPr>
          <p:spPr>
            <a:xfrm>
              <a:off x="3605245" y="2135049"/>
              <a:ext cx="1065131" cy="316879"/>
            </a:xfrm>
            <a:prstGeom prst="rect">
              <a:avLst/>
            </a:prstGeom>
            <a:noFill/>
            <a:ln w="3175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5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Cookies Consent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FF35176-A800-4BDF-AB33-B4AFCD6399B2}"/>
                </a:ext>
              </a:extLst>
            </p:cNvPr>
            <p:cNvSpPr/>
            <p:nvPr/>
          </p:nvSpPr>
          <p:spPr>
            <a:xfrm>
              <a:off x="306175" y="687539"/>
              <a:ext cx="1054819" cy="347016"/>
            </a:xfrm>
            <a:prstGeom prst="rect">
              <a:avLst/>
            </a:prstGeom>
            <a:noFill/>
            <a:ln w="3175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5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Incitation à activer Sécur’Pass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95C8F05E-9CD8-4C6E-9F2A-F2C739BDB43B}"/>
                </a:ext>
              </a:extLst>
            </p:cNvPr>
            <p:cNvSpPr txBox="1"/>
            <p:nvPr/>
          </p:nvSpPr>
          <p:spPr>
            <a:xfrm>
              <a:off x="1454889" y="1975065"/>
              <a:ext cx="2138235" cy="1201226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Pour qui ?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Les clients qui n’ont pas encore activé Sécur’Pass </a:t>
              </a: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et qui sont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éligibles</a:t>
              </a: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 (disposant d’un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numéro de téléphone sécurisé renseigné </a:t>
              </a: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et d’une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carte bancaire active</a:t>
              </a: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).</a:t>
              </a:r>
              <a:b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</a:br>
              <a:r>
                <a:rPr lang="fr-FR" sz="7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Fréquence ?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À chaque connexion.</a:t>
              </a:r>
              <a:b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</a:b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      </a:t>
              </a:r>
              <a:r>
                <a:rPr lang="fr-FR" sz="700" i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Pas de possibilité de fermer l’interstitiel</a:t>
              </a: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41D754DB-C921-45B7-A113-C8DC009A7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234172" flipH="1">
              <a:off x="2919670" y="4051125"/>
              <a:ext cx="657117" cy="657117"/>
            </a:xfrm>
            <a:prstGeom prst="rect">
              <a:avLst/>
            </a:prstGeom>
          </p:spPr>
        </p:pic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605BACE-3D29-4541-814A-2FDE5B54D39F}"/>
                </a:ext>
              </a:extLst>
            </p:cNvPr>
            <p:cNvSpPr txBox="1"/>
            <p:nvPr/>
          </p:nvSpPr>
          <p:spPr>
            <a:xfrm>
              <a:off x="622406" y="3713435"/>
              <a:ext cx="2883368" cy="87806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Demande d’autorisation faite au client pour déposer des traceurs (cookies**) afin de recueillir des informations sur son usage de l’application. Il s’agit d’un interstitiel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imposé par la CNIL</a:t>
              </a: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.  </a:t>
              </a:r>
              <a:endParaRPr lang="fr-FR" sz="700" b="1" dirty="0">
                <a:solidFill>
                  <a:srgbClr val="D80027"/>
                </a:solidFill>
                <a:latin typeface="Ubuntu" panose="020B0504030602030204" pitchFamily="34" charset="0"/>
                <a:cs typeface="Arial" panose="020B0604020202020204" pitchFamily="34" charset="0"/>
              </a:endParaRP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Pour qui ?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Tous les clients.</a:t>
              </a: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Fréquence ?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Une fois tous les 6 mois.</a:t>
              </a:r>
            </a:p>
          </p:txBody>
        </p:sp>
        <p:pic>
          <p:nvPicPr>
            <p:cNvPr id="30" name="Graphique 29" descr="Avertissement">
              <a:extLst>
                <a:ext uri="{FF2B5EF4-FFF2-40B4-BE49-F238E27FC236}">
                  <a16:creationId xmlns:a16="http://schemas.microsoft.com/office/drawing/2014/main" id="{36D50150-59F7-4AA0-8AED-624208799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509484" y="2843148"/>
              <a:ext cx="121757" cy="121757"/>
            </a:xfrm>
            <a:prstGeom prst="rect">
              <a:avLst/>
            </a:prstGeom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1134040-DF1F-4D31-BC59-E82DE8B7DE64}"/>
                </a:ext>
              </a:extLst>
            </p:cNvPr>
            <p:cNvSpPr/>
            <p:nvPr/>
          </p:nvSpPr>
          <p:spPr>
            <a:xfrm>
              <a:off x="5112475" y="690252"/>
              <a:ext cx="2224620" cy="347017"/>
            </a:xfrm>
            <a:prstGeom prst="rect">
              <a:avLst/>
            </a:prstGeom>
            <a:noFill/>
            <a:ln w="3175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5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Confirmation du pays de résidence fiscale 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1D2D3CB3-2FE3-4B12-8C11-C844EBCBF1E6}"/>
                </a:ext>
              </a:extLst>
            </p:cNvPr>
            <p:cNvSpPr txBox="1"/>
            <p:nvPr/>
          </p:nvSpPr>
          <p:spPr>
            <a:xfrm>
              <a:off x="2748941" y="651767"/>
              <a:ext cx="2418723" cy="1041888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Pour qui ?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Les clients majeurs présumés résidents fiscaux français</a:t>
              </a: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qui n’ont pas confirmé leur pays de résidence fiscale via l’EAI***.</a:t>
              </a: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Fréquence ? </a:t>
              </a:r>
              <a:r>
                <a:rPr lang="fr-FR" sz="700" b="1" dirty="0">
                  <a:solidFill>
                    <a:srgbClr val="E7E6E6">
                      <a:lumMod val="50000"/>
                    </a:srgb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À chaque connexion.</a:t>
              </a:r>
            </a:p>
            <a:p>
              <a:pPr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i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       Pas de possibilité de fermer l’interstitiel</a:t>
              </a:r>
              <a:endParaRPr lang="fr-FR" sz="700" i="1" dirty="0">
                <a:solidFill>
                  <a:srgbClr val="E7E6E6">
                    <a:lumMod val="50000"/>
                  </a:srgbClr>
                </a:solidFill>
                <a:latin typeface="Ubuntu" panose="020B0504030602030204" pitchFamily="34" charset="0"/>
                <a:cs typeface="Arial" panose="020B0604020202020204" pitchFamily="34" charset="0"/>
              </a:endParaRP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endParaRPr lang="fr-FR" sz="700" b="1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Ubuntu" panose="020B0504030602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F5532F7E-8701-48DA-9DD1-25C5D3F45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104425" flipH="1">
              <a:off x="4415208" y="1051583"/>
              <a:ext cx="687926" cy="687926"/>
            </a:xfrm>
            <a:prstGeom prst="rect">
              <a:avLst/>
            </a:prstGeom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E0A1284-EEAC-4696-816D-8CA539C88371}"/>
                </a:ext>
              </a:extLst>
            </p:cNvPr>
            <p:cNvSpPr/>
            <p:nvPr/>
          </p:nvSpPr>
          <p:spPr>
            <a:xfrm>
              <a:off x="7830252" y="2231040"/>
              <a:ext cx="1074930" cy="305755"/>
            </a:xfrm>
            <a:prstGeom prst="rect">
              <a:avLst/>
            </a:prstGeom>
            <a:noFill/>
            <a:ln w="3175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65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Transmission de l’avis d’imposition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C842D8FD-976C-456D-8DE8-5DC9325CF67B}"/>
                </a:ext>
              </a:extLst>
            </p:cNvPr>
            <p:cNvSpPr txBox="1"/>
            <p:nvPr/>
          </p:nvSpPr>
          <p:spPr>
            <a:xfrm>
              <a:off x="5577255" y="3899626"/>
              <a:ext cx="2276049" cy="880306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Pour qui ?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Les clients âgés de plus de 25 ans </a:t>
              </a: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pour lesquels l’information est manquante.</a:t>
              </a: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Fréquence ?</a:t>
              </a:r>
              <a:r>
                <a:rPr lang="fr-FR" sz="700" b="1" dirty="0">
                  <a:solidFill>
                    <a:srgbClr val="3AA2D5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À chaque connexion </a:t>
              </a: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(</a:t>
              </a:r>
              <a:r>
                <a:rPr lang="fr-FR" sz="700" kern="1200" dirty="0">
                  <a:solidFill>
                    <a:srgbClr val="76717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tant que le client n’aura pas transmis son avis d’imposition).</a:t>
              </a:r>
              <a:b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</a:br>
              <a:endParaRPr lang="fr-FR" sz="700" b="1" dirty="0">
                <a:solidFill>
                  <a:schemeClr val="bg2">
                    <a:lumMod val="50000"/>
                  </a:schemeClr>
                </a:solidFill>
                <a:latin typeface="Ubuntu" panose="020B0504030602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9" name="Image 48">
              <a:extLst>
                <a:ext uri="{FF2B5EF4-FFF2-40B4-BE49-F238E27FC236}">
                  <a16:creationId xmlns:a16="http://schemas.microsoft.com/office/drawing/2014/main" id="{E2910A97-4BEE-466C-875C-011D6EB1F8A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672738" flipH="1" flipV="1">
              <a:off x="7088026" y="3376019"/>
              <a:ext cx="680064" cy="680064"/>
            </a:xfrm>
            <a:prstGeom prst="rect">
              <a:avLst/>
            </a:prstGeom>
          </p:spPr>
        </p:pic>
        <p:pic>
          <p:nvPicPr>
            <p:cNvPr id="42" name="Graphique 41" descr="Avertissement">
              <a:extLst>
                <a:ext uri="{FF2B5EF4-FFF2-40B4-BE49-F238E27FC236}">
                  <a16:creationId xmlns:a16="http://schemas.microsoft.com/office/drawing/2014/main" id="{8FBA8A7E-5584-4E25-B7BD-14B0E7500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825588" y="1359266"/>
              <a:ext cx="121757" cy="121757"/>
            </a:xfrm>
            <a:prstGeom prst="rect">
              <a:avLst/>
            </a:prstGeom>
          </p:spPr>
        </p:pic>
        <p:pic>
          <p:nvPicPr>
            <p:cNvPr id="48" name="Graphique 47" descr="Avertissement">
              <a:extLst>
                <a:ext uri="{FF2B5EF4-FFF2-40B4-BE49-F238E27FC236}">
                  <a16:creationId xmlns:a16="http://schemas.microsoft.com/office/drawing/2014/main" id="{ABE33868-6336-4F09-8FE5-D47D571AE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445188" y="1469254"/>
              <a:ext cx="121757" cy="121757"/>
            </a:xfrm>
            <a:prstGeom prst="rect">
              <a:avLst/>
            </a:prstGeom>
          </p:spPr>
        </p:pic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A17720AA-4BB0-4797-8B86-B3C5EE545B2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7289566" y="1684134"/>
              <a:ext cx="687926" cy="687926"/>
            </a:xfrm>
            <a:prstGeom prst="rect">
              <a:avLst/>
            </a:prstGeom>
          </p:spPr>
        </p:pic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AF51252-0202-4677-8D1E-753396E6E920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Ubuntu" panose="020B0504030602030204" pitchFamily="34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68CAF045-16C1-4874-8A87-C89F4FD4541E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Ubuntu" panose="020B0504030602030204" pitchFamily="34" charset="0"/>
              </a:endParaRP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24BB6972-74B8-4023-9A8C-90646068180C}"/>
                </a:ext>
              </a:extLst>
            </p:cNvPr>
            <p:cNvSpPr txBox="1"/>
            <p:nvPr/>
          </p:nvSpPr>
          <p:spPr>
            <a:xfrm>
              <a:off x="110358" y="4681835"/>
              <a:ext cx="59346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b="1" i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*Interstitiel :</a:t>
              </a:r>
              <a:r>
                <a:rPr lang="fr-FR" sz="800" i="1" dirty="0">
                  <a:solidFill>
                    <a:srgbClr val="1A2A67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 </a:t>
              </a:r>
              <a:r>
                <a:rPr lang="fr-FR" sz="800" i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« Bannière » présentée ponctuellement à l'utilisateur au cours de sa navigation sur l’application mobile.</a:t>
              </a:r>
            </a:p>
            <a:p>
              <a:r>
                <a:rPr lang="fr-FR" sz="800" b="1" i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**Cookie : </a:t>
              </a:r>
              <a:r>
                <a:rPr lang="fr-FR" sz="800" i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Fichier qui permet d’enregistrer des informations relatives à la navigation du client (page consultée, statistiques…).</a:t>
              </a:r>
            </a:p>
            <a:p>
              <a:r>
                <a:rPr lang="fr-FR" sz="800" b="1" i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***EAI : </a:t>
              </a:r>
              <a:r>
                <a:rPr lang="fr-FR" sz="800" i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Échange Automatique d'Informations.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5535589-D3EC-4E92-8CA3-2BEA5036B4E2}"/>
                </a:ext>
              </a:extLst>
            </p:cNvPr>
            <p:cNvSpPr/>
            <p:nvPr/>
          </p:nvSpPr>
          <p:spPr>
            <a:xfrm>
              <a:off x="573177" y="201900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6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Les interstitiels* réglementaires présentés au mois de décembre (1/6)  </a:t>
              </a:r>
            </a:p>
          </p:txBody>
        </p:sp>
        <p:sp>
          <p:nvSpPr>
            <p:cNvPr id="35" name="Espace réservé du numéro de diapositive 1">
              <a:extLst>
                <a:ext uri="{FF2B5EF4-FFF2-40B4-BE49-F238E27FC236}">
                  <a16:creationId xmlns:a16="http://schemas.microsoft.com/office/drawing/2014/main" id="{0412CFB7-B62B-4577-9A82-C2C6DAD3D9ED}"/>
                </a:ext>
              </a:extLst>
            </p:cNvPr>
            <p:cNvSpPr txBox="1">
              <a:spLocks/>
            </p:cNvSpPr>
            <p:nvPr/>
          </p:nvSpPr>
          <p:spPr>
            <a:xfrm>
              <a:off x="6956246" y="4829982"/>
              <a:ext cx="2057400" cy="273844"/>
            </a:xfrm>
            <a:prstGeom prst="rect">
              <a:avLst/>
            </a:prstGeom>
          </p:spPr>
          <p:txBody>
            <a:bodyPr vert="horz" lIns="68580" tIns="34290" rIns="68580" bIns="34290" rtlCol="0" anchor="ctr"/>
            <a:lstStyle>
              <a:defPPr>
                <a:defRPr lang="fr-FR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6FD38B02-D02D-4737-A540-0D1AB839C122}" type="slidenum">
                <a:rPr lang="fr-FR" sz="900">
                  <a:solidFill>
                    <a:schemeClr val="tx1"/>
                  </a:solidFill>
                </a:rPr>
                <a:pPr/>
                <a:t>20</a:t>
              </a:fld>
              <a:endParaRPr lang="fr-FR" sz="9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1091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E304C7C8-73BA-4C25-82FF-895CE75636CC}"/>
              </a:ext>
            </a:extLst>
          </p:cNvPr>
          <p:cNvGrpSpPr/>
          <p:nvPr/>
        </p:nvGrpSpPr>
        <p:grpSpPr>
          <a:xfrm>
            <a:off x="0" y="-4739"/>
            <a:ext cx="9651278" cy="5148239"/>
            <a:chOff x="0" y="-4739"/>
            <a:chExt cx="9651278" cy="5148239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ECD57D42-EA4A-45E3-84D3-C9A2DB642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7928" y="1706139"/>
              <a:ext cx="1304770" cy="253939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7000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C61AA504-DBCF-49C9-A5E1-144C4C25F9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56181" y="1706140"/>
              <a:ext cx="1291416" cy="245595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7000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CA5AD48-5644-46A6-AFD0-C58B1C2FDF60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Ubuntu" panose="020B050403060203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E117673-0611-469E-8724-DAAD92631F2A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Ubuntu" panose="020B050403060203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7E049F-A6F5-4A0B-9364-9BA99C825CE0}"/>
                </a:ext>
              </a:extLst>
            </p:cNvPr>
            <p:cNvSpPr/>
            <p:nvPr/>
          </p:nvSpPr>
          <p:spPr>
            <a:xfrm>
              <a:off x="573177" y="201900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6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Les interstitiels* réglementaires présentés au mois de décembre (2/6)  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30AA083-731F-49DD-A95F-14F60A2EAF55}"/>
                </a:ext>
              </a:extLst>
            </p:cNvPr>
            <p:cNvSpPr/>
            <p:nvPr/>
          </p:nvSpPr>
          <p:spPr>
            <a:xfrm>
              <a:off x="441735" y="1049272"/>
              <a:ext cx="1504040" cy="448569"/>
            </a:xfrm>
            <a:prstGeom prst="rect">
              <a:avLst/>
            </a:prstGeom>
            <a:noFill/>
            <a:ln w="3175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Messages invitant les clients à confirmer leur  adresse e-mail</a:t>
              </a: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A9C25A6-90F8-4AE3-B23E-36DF3DAE6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18401" flipH="1" flipV="1">
              <a:off x="1932117" y="2176325"/>
              <a:ext cx="1217621" cy="1217621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05EA9DF-1330-4C29-9368-6BDD0D56C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264426" flipH="1" flipV="1">
              <a:off x="5994740" y="2644908"/>
              <a:ext cx="1217621" cy="1217621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AB76FFB3-7962-4FB7-A767-C95D4B087B83}"/>
                </a:ext>
              </a:extLst>
            </p:cNvPr>
            <p:cNvSpPr txBox="1"/>
            <p:nvPr/>
          </p:nvSpPr>
          <p:spPr>
            <a:xfrm>
              <a:off x="3955138" y="3581700"/>
              <a:ext cx="3212151" cy="75629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1000" b="1" dirty="0">
                  <a:solidFill>
                    <a:srgbClr val="D80027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Pour qui ? </a:t>
              </a:r>
              <a:r>
                <a:rPr lang="fr-FR" sz="10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Les clients n’ayant </a:t>
              </a:r>
              <a:r>
                <a:rPr lang="fr-FR" sz="10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pas</a:t>
              </a:r>
              <a:r>
                <a:rPr lang="fr-FR" sz="10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 déjà </a:t>
              </a:r>
              <a:r>
                <a:rPr lang="fr-FR" sz="10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renseigné une adresse e-mail privée / professionnelle.</a:t>
              </a:r>
            </a:p>
            <a:p>
              <a:pPr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1000" b="1" dirty="0">
                  <a:solidFill>
                    <a:srgbClr val="D80027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Fréquence ? </a:t>
              </a:r>
              <a:r>
                <a:rPr lang="fr-FR" sz="10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1 à 5 fois par mois.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BC04E67-C1AD-4554-8CC6-5080AC6CEF1F}"/>
                </a:ext>
              </a:extLst>
            </p:cNvPr>
            <p:cNvSpPr/>
            <p:nvPr/>
          </p:nvSpPr>
          <p:spPr>
            <a:xfrm>
              <a:off x="7003223" y="1022212"/>
              <a:ext cx="1716584" cy="466381"/>
            </a:xfrm>
            <a:prstGeom prst="rect">
              <a:avLst/>
            </a:prstGeom>
            <a:noFill/>
            <a:ln w="3175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Messages invitant les clients à renseigner leur  adresse e-mail</a:t>
              </a:r>
            </a:p>
          </p:txBody>
        </p:sp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ECC8B444-9036-43BE-AB21-81962F8A5B95}"/>
                </a:ext>
              </a:extLst>
            </p:cNvPr>
            <p:cNvGrpSpPr/>
            <p:nvPr/>
          </p:nvGrpSpPr>
          <p:grpSpPr>
            <a:xfrm>
              <a:off x="2204431" y="1049272"/>
              <a:ext cx="3319410" cy="1310295"/>
              <a:chOff x="2106292" y="1370723"/>
              <a:chExt cx="3319410" cy="1310295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DF770336-39C7-4C9C-A54E-6C25C459F7BE}"/>
                  </a:ext>
                </a:extLst>
              </p:cNvPr>
              <p:cNvSpPr txBox="1"/>
              <p:nvPr/>
            </p:nvSpPr>
            <p:spPr>
              <a:xfrm>
                <a:off x="2106292" y="1370723"/>
                <a:ext cx="3319410" cy="1310295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lvl="0" defTabSz="859445">
                  <a:lnSpc>
                    <a:spcPct val="150000"/>
                  </a:lnSpc>
                  <a:buClr>
                    <a:srgbClr val="B34A8C"/>
                  </a:buClr>
                  <a:defRPr/>
                </a:pPr>
                <a:r>
                  <a:rPr lang="fr-FR" sz="1000" b="1" dirty="0">
                    <a:solidFill>
                      <a:srgbClr val="D80027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Pour qui ? </a:t>
                </a:r>
                <a:r>
                  <a:rPr lang="fr-FR" sz="1000" dirty="0">
                    <a:solidFill>
                      <a:schemeClr val="bg2">
                        <a:lumMod val="50000"/>
                      </a:schemeClr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Les clients </a:t>
                </a:r>
                <a:r>
                  <a:rPr lang="fr-FR" sz="1000" b="1" dirty="0">
                    <a:solidFill>
                      <a:schemeClr val="bg2">
                        <a:lumMod val="50000"/>
                      </a:schemeClr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dont l’adresse e-mail privée n’a pas été mis à jour</a:t>
                </a:r>
                <a:r>
                  <a:rPr lang="fr-FR" sz="1000" dirty="0">
                    <a:solidFill>
                      <a:schemeClr val="bg2">
                        <a:lumMod val="50000"/>
                      </a:schemeClr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 depuis </a:t>
                </a:r>
                <a:r>
                  <a:rPr lang="fr-FR" sz="1000" b="1" dirty="0">
                    <a:solidFill>
                      <a:schemeClr val="bg2">
                        <a:lumMod val="50000"/>
                      </a:schemeClr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1 an ou plus.</a:t>
                </a:r>
              </a:p>
              <a:p>
                <a:pPr defTabSz="859445">
                  <a:lnSpc>
                    <a:spcPct val="150000"/>
                  </a:lnSpc>
                  <a:buClr>
                    <a:srgbClr val="B34A8C"/>
                  </a:buClr>
                  <a:defRPr/>
                </a:pPr>
                <a:r>
                  <a:rPr lang="fr-FR" sz="1000" b="1" dirty="0">
                    <a:solidFill>
                      <a:srgbClr val="D80027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Fréquence ? </a:t>
                </a:r>
                <a:r>
                  <a:rPr lang="fr-FR" sz="1000" b="1" dirty="0">
                    <a:solidFill>
                      <a:schemeClr val="bg2">
                        <a:lumMod val="50000"/>
                      </a:schemeClr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À chaque connexion</a:t>
                </a:r>
                <a:r>
                  <a:rPr lang="fr-FR" sz="1000" dirty="0">
                    <a:solidFill>
                      <a:schemeClr val="bg2">
                        <a:lumMod val="50000"/>
                      </a:schemeClr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, après authentification à l’espace client.</a:t>
                </a:r>
              </a:p>
              <a:p>
                <a:pPr defTabSz="859445">
                  <a:lnSpc>
                    <a:spcPct val="150000"/>
                  </a:lnSpc>
                  <a:buClr>
                    <a:srgbClr val="B34A8C"/>
                  </a:buClr>
                  <a:defRPr/>
                </a:pPr>
                <a:endParaRPr lang="fr-FR" sz="3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endParaRPr>
              </a:p>
              <a:p>
                <a:pPr lvl="0" defTabSz="859445">
                  <a:lnSpc>
                    <a:spcPct val="150000"/>
                  </a:lnSpc>
                  <a:buClr>
                    <a:srgbClr val="B34A8C"/>
                  </a:buClr>
                  <a:defRPr/>
                </a:pPr>
                <a:r>
                  <a:rPr lang="fr-FR" sz="1000" i="1" dirty="0">
                    <a:solidFill>
                      <a:schemeClr val="bg2">
                        <a:lumMod val="50000"/>
                      </a:schemeClr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        Pas de possibilité de fermer l’interstitiel</a:t>
                </a:r>
              </a:p>
            </p:txBody>
          </p:sp>
          <p:pic>
            <p:nvPicPr>
              <p:cNvPr id="17" name="Graphique 16" descr="Avertissement">
                <a:extLst>
                  <a:ext uri="{FF2B5EF4-FFF2-40B4-BE49-F238E27FC236}">
                    <a16:creationId xmlns:a16="http://schemas.microsoft.com/office/drawing/2014/main" id="{02276B46-746E-4C89-88DC-A1BC862790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148474" y="2387977"/>
                <a:ext cx="244437" cy="244437"/>
              </a:xfrm>
              <a:prstGeom prst="rect">
                <a:avLst/>
              </a:prstGeom>
            </p:spPr>
          </p:pic>
        </p:grp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20FB5AB-7BED-4372-834C-44A283678C3D}"/>
                </a:ext>
              </a:extLst>
            </p:cNvPr>
            <p:cNvSpPr txBox="1"/>
            <p:nvPr/>
          </p:nvSpPr>
          <p:spPr>
            <a:xfrm>
              <a:off x="110358" y="4926311"/>
              <a:ext cx="551304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*</a:t>
              </a:r>
              <a:r>
                <a:rPr lang="fr-FR" sz="800" b="1" i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Interstitiel</a:t>
              </a:r>
              <a:r>
                <a:rPr lang="fr-FR" sz="800" i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 : « Bannière » présentée ponctuellement à l'utilisateur au cours de sa navigation sur l’application mobile.</a:t>
              </a:r>
            </a:p>
          </p:txBody>
        </p:sp>
        <p:sp>
          <p:nvSpPr>
            <p:cNvPr id="21" name="Espace réservé du numéro de diapositive 1">
              <a:extLst>
                <a:ext uri="{FF2B5EF4-FFF2-40B4-BE49-F238E27FC236}">
                  <a16:creationId xmlns:a16="http://schemas.microsoft.com/office/drawing/2014/main" id="{DF2875A6-794A-444D-B053-55233FBD3BD4}"/>
                </a:ext>
              </a:extLst>
            </p:cNvPr>
            <p:cNvSpPr txBox="1">
              <a:spLocks/>
            </p:cNvSpPr>
            <p:nvPr/>
          </p:nvSpPr>
          <p:spPr>
            <a:xfrm>
              <a:off x="6956246" y="4829982"/>
              <a:ext cx="2057400" cy="273844"/>
            </a:xfrm>
            <a:prstGeom prst="rect">
              <a:avLst/>
            </a:prstGeom>
          </p:spPr>
          <p:txBody>
            <a:bodyPr vert="horz" lIns="68580" tIns="34290" rIns="68580" bIns="34290" rtlCol="0" anchor="ctr"/>
            <a:lstStyle>
              <a:defPPr>
                <a:defRPr lang="fr-FR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6FD38B02-D02D-4737-A540-0D1AB839C122}" type="slidenum">
                <a:rPr lang="fr-FR" sz="900">
                  <a:solidFill>
                    <a:schemeClr val="tx1"/>
                  </a:solidFill>
                </a:rPr>
                <a:pPr/>
                <a:t>21</a:t>
              </a:fld>
              <a:endParaRPr lang="fr-FR" sz="9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60078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E7138875-5ABB-4F8D-B30C-911225264B72}"/>
              </a:ext>
            </a:extLst>
          </p:cNvPr>
          <p:cNvGrpSpPr/>
          <p:nvPr/>
        </p:nvGrpSpPr>
        <p:grpSpPr>
          <a:xfrm>
            <a:off x="0" y="-4739"/>
            <a:ext cx="9651278" cy="5148239"/>
            <a:chOff x="0" y="-4739"/>
            <a:chExt cx="9651278" cy="5148239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A9EA5A79-AFBF-4865-9A30-FD4CA0BA4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19697" y="1737469"/>
              <a:ext cx="1483635" cy="263414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7000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FAAED1C-3FD7-456B-BE74-B5E01099E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2390" y="1706526"/>
              <a:ext cx="1302016" cy="253939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7000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CA5AD48-5644-46A6-AFD0-C58B1C2FDF60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Ubuntu" panose="020B050403060203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E117673-0611-469E-8724-DAAD92631F2A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Ubuntu" panose="020B050403060203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7E049F-A6F5-4A0B-9364-9BA99C825CE0}"/>
                </a:ext>
              </a:extLst>
            </p:cNvPr>
            <p:cNvSpPr/>
            <p:nvPr/>
          </p:nvSpPr>
          <p:spPr>
            <a:xfrm>
              <a:off x="573177" y="201900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6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Les interstitiels* réglementaires présentés au mois de décembre (3/6)  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30AA083-731F-49DD-A95F-14F60A2EAF55}"/>
                </a:ext>
              </a:extLst>
            </p:cNvPr>
            <p:cNvSpPr/>
            <p:nvPr/>
          </p:nvSpPr>
          <p:spPr>
            <a:xfrm>
              <a:off x="441735" y="897582"/>
              <a:ext cx="1504040" cy="600259"/>
            </a:xfrm>
            <a:prstGeom prst="rect">
              <a:avLst/>
            </a:prstGeom>
            <a:noFill/>
            <a:ln w="3175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Messages invitant les clients à confirmer leur numéro de téléphone mobile sécurisé</a:t>
              </a: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A9C25A6-90F8-4AE3-B23E-36DF3DAE6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18401" flipH="1" flipV="1">
              <a:off x="1932117" y="2176325"/>
              <a:ext cx="1217621" cy="1217621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05EA9DF-1330-4C29-9368-6BDD0D56C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264426" flipH="1" flipV="1">
              <a:off x="5881355" y="2071777"/>
              <a:ext cx="1217621" cy="1217621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AB76FFB3-7962-4FB7-A767-C95D4B087B83}"/>
                </a:ext>
              </a:extLst>
            </p:cNvPr>
            <p:cNvSpPr txBox="1"/>
            <p:nvPr/>
          </p:nvSpPr>
          <p:spPr>
            <a:xfrm>
              <a:off x="3590119" y="3086968"/>
              <a:ext cx="3563924" cy="1541128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1000" b="1" dirty="0">
                  <a:solidFill>
                    <a:srgbClr val="D80027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Pour qui ? </a:t>
              </a:r>
              <a:r>
                <a:rPr lang="fr-FR" sz="10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Les clients dont </a:t>
              </a:r>
              <a:r>
                <a:rPr lang="fr-FR" sz="10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certaines informations relevant du dossier réglementaire sont anciennes </a:t>
              </a:r>
              <a:r>
                <a:rPr lang="fr-FR" sz="10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: adresse, revenus, CSP.</a:t>
              </a: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1000" b="1" dirty="0">
                  <a:solidFill>
                    <a:srgbClr val="D80027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Fréquence ? </a:t>
              </a:r>
              <a:r>
                <a:rPr lang="fr-FR" sz="10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À chaque connexion</a:t>
              </a:r>
              <a:r>
                <a:rPr lang="fr-FR" sz="10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, après authentification à l’espace client.</a:t>
              </a: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endParaRPr lang="fr-FR" sz="300" dirty="0">
                <a:solidFill>
                  <a:schemeClr val="bg2">
                    <a:lumMod val="50000"/>
                  </a:schemeClr>
                </a:solidFill>
                <a:latin typeface="Ubuntu" panose="020B0504030602030204" pitchFamily="34" charset="0"/>
                <a:cs typeface="Arial" panose="020B0604020202020204" pitchFamily="34" charset="0"/>
              </a:endParaRP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1000" i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         Pas de possibilité de fermer l’interstitiel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BC04E67-C1AD-4554-8CC6-5080AC6CEF1F}"/>
                </a:ext>
              </a:extLst>
            </p:cNvPr>
            <p:cNvSpPr/>
            <p:nvPr/>
          </p:nvSpPr>
          <p:spPr>
            <a:xfrm>
              <a:off x="6847730" y="806444"/>
              <a:ext cx="2027567" cy="683090"/>
            </a:xfrm>
            <a:prstGeom prst="rect">
              <a:avLst/>
            </a:prstGeom>
            <a:noFill/>
            <a:ln w="3175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Revue de connaissance client : Messages invitant les clients à mettre à jour des informations personnelles : revenus, CSP, etc.</a:t>
              </a:r>
            </a:p>
          </p:txBody>
        </p:sp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ECC8B444-9036-43BE-AB21-81962F8A5B95}"/>
                </a:ext>
              </a:extLst>
            </p:cNvPr>
            <p:cNvGrpSpPr/>
            <p:nvPr/>
          </p:nvGrpSpPr>
          <p:grpSpPr>
            <a:xfrm>
              <a:off x="2204431" y="1060923"/>
              <a:ext cx="3660720" cy="1287212"/>
              <a:chOff x="2106292" y="1382374"/>
              <a:chExt cx="3660720" cy="128721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DF770336-39C7-4C9C-A54E-6C25C459F7BE}"/>
                  </a:ext>
                </a:extLst>
              </p:cNvPr>
              <p:cNvSpPr txBox="1"/>
              <p:nvPr/>
            </p:nvSpPr>
            <p:spPr>
              <a:xfrm>
                <a:off x="2106292" y="1382374"/>
                <a:ext cx="3660720" cy="1287212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lvl="0" defTabSz="859445">
                  <a:lnSpc>
                    <a:spcPct val="150000"/>
                  </a:lnSpc>
                  <a:buClr>
                    <a:srgbClr val="B34A8C"/>
                  </a:buClr>
                  <a:defRPr/>
                </a:pPr>
                <a:r>
                  <a:rPr lang="fr-FR" sz="1000" b="1" dirty="0">
                    <a:solidFill>
                      <a:srgbClr val="D80027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Pour qui ? </a:t>
                </a:r>
                <a:r>
                  <a:rPr lang="fr-FR" sz="1000" dirty="0">
                    <a:solidFill>
                      <a:schemeClr val="bg2">
                        <a:lumMod val="50000"/>
                      </a:schemeClr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Les clients dont </a:t>
                </a:r>
                <a:r>
                  <a:rPr lang="fr-FR" sz="1000" b="1" dirty="0">
                    <a:solidFill>
                      <a:schemeClr val="bg2">
                        <a:lumMod val="50000"/>
                      </a:schemeClr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le numéro de téléphone mobile sécurisé n’a pas été mis à jour depuis 1 an ou plus.</a:t>
                </a:r>
              </a:p>
              <a:p>
                <a:pPr lvl="0" defTabSz="859445">
                  <a:lnSpc>
                    <a:spcPct val="150000"/>
                  </a:lnSpc>
                  <a:buClr>
                    <a:srgbClr val="B34A8C"/>
                  </a:buClr>
                  <a:defRPr/>
                </a:pPr>
                <a:r>
                  <a:rPr lang="fr-FR" sz="1000" b="1" dirty="0">
                    <a:solidFill>
                      <a:srgbClr val="D80027"/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Fréquence ? </a:t>
                </a:r>
                <a:r>
                  <a:rPr lang="fr-FR" sz="1000" b="1" dirty="0">
                    <a:solidFill>
                      <a:schemeClr val="bg2">
                        <a:lumMod val="50000"/>
                      </a:schemeClr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À chaque connexion</a:t>
                </a:r>
                <a:r>
                  <a:rPr lang="fr-FR" sz="1000" dirty="0">
                    <a:solidFill>
                      <a:schemeClr val="bg2">
                        <a:lumMod val="50000"/>
                      </a:schemeClr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, après authentification à l’espace client.</a:t>
                </a:r>
              </a:p>
              <a:p>
                <a:pPr defTabSz="859445">
                  <a:lnSpc>
                    <a:spcPct val="150000"/>
                  </a:lnSpc>
                  <a:buClr>
                    <a:srgbClr val="B34A8C"/>
                  </a:buClr>
                  <a:defRPr/>
                </a:pPr>
                <a:endParaRPr lang="fr-FR" sz="3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endParaRPr>
              </a:p>
              <a:p>
                <a:pPr lvl="0" defTabSz="859445">
                  <a:lnSpc>
                    <a:spcPct val="150000"/>
                  </a:lnSpc>
                  <a:buClr>
                    <a:srgbClr val="B34A8C"/>
                  </a:buClr>
                  <a:defRPr/>
                </a:pPr>
                <a:r>
                  <a:rPr lang="fr-FR" sz="1000" i="1" dirty="0">
                    <a:solidFill>
                      <a:schemeClr val="bg2">
                        <a:lumMod val="50000"/>
                      </a:schemeClr>
                    </a:solidFill>
                    <a:latin typeface="Ubuntu" panose="020B0504030602030204" pitchFamily="34" charset="0"/>
                    <a:cs typeface="Arial" panose="020B0604020202020204" pitchFamily="34" charset="0"/>
                  </a:rPr>
                  <a:t>         Pas de possibilité de fermer l’interstitiel</a:t>
                </a:r>
              </a:p>
            </p:txBody>
          </p:sp>
          <p:pic>
            <p:nvPicPr>
              <p:cNvPr id="17" name="Graphique 16" descr="Avertissement">
                <a:extLst>
                  <a:ext uri="{FF2B5EF4-FFF2-40B4-BE49-F238E27FC236}">
                    <a16:creationId xmlns:a16="http://schemas.microsoft.com/office/drawing/2014/main" id="{02276B46-746E-4C89-88DC-A1BC862790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179301" y="2407941"/>
                <a:ext cx="244437" cy="244437"/>
              </a:xfrm>
              <a:prstGeom prst="rect">
                <a:avLst/>
              </a:prstGeom>
            </p:spPr>
          </p:pic>
        </p:grpSp>
        <p:pic>
          <p:nvPicPr>
            <p:cNvPr id="32" name="Graphique 31" descr="Avertissement">
              <a:extLst>
                <a:ext uri="{FF2B5EF4-FFF2-40B4-BE49-F238E27FC236}">
                  <a16:creationId xmlns:a16="http://schemas.microsoft.com/office/drawing/2014/main" id="{1D23AB59-158B-4F97-A10B-336E73FC96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653710" y="4341677"/>
              <a:ext cx="244437" cy="244437"/>
            </a:xfrm>
            <a:prstGeom prst="rect">
              <a:avLst/>
            </a:prstGeom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9BB1F4E-8E14-4728-AC51-6320931278E6}"/>
                </a:ext>
              </a:extLst>
            </p:cNvPr>
            <p:cNvSpPr txBox="1"/>
            <p:nvPr/>
          </p:nvSpPr>
          <p:spPr>
            <a:xfrm>
              <a:off x="110358" y="4926311"/>
              <a:ext cx="551304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*</a:t>
              </a:r>
              <a:r>
                <a:rPr lang="fr-FR" sz="800" b="1" i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Interstitiel</a:t>
              </a:r>
              <a:r>
                <a:rPr lang="fr-FR" sz="800" i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 : « Bannière » présentée ponctuellement à l'utilisateur au cours de sa navigation sur l’application mobile.</a:t>
              </a:r>
            </a:p>
          </p:txBody>
        </p:sp>
        <p:sp>
          <p:nvSpPr>
            <p:cNvPr id="28" name="Espace réservé du numéro de diapositive 1">
              <a:extLst>
                <a:ext uri="{FF2B5EF4-FFF2-40B4-BE49-F238E27FC236}">
                  <a16:creationId xmlns:a16="http://schemas.microsoft.com/office/drawing/2014/main" id="{9FF56DEB-DACB-401B-8190-9365C2C38893}"/>
                </a:ext>
              </a:extLst>
            </p:cNvPr>
            <p:cNvSpPr txBox="1">
              <a:spLocks/>
            </p:cNvSpPr>
            <p:nvPr/>
          </p:nvSpPr>
          <p:spPr>
            <a:xfrm>
              <a:off x="6956246" y="4829982"/>
              <a:ext cx="2057400" cy="273844"/>
            </a:xfrm>
            <a:prstGeom prst="rect">
              <a:avLst/>
            </a:prstGeom>
          </p:spPr>
          <p:txBody>
            <a:bodyPr vert="horz" lIns="68580" tIns="34290" rIns="68580" bIns="34290" rtlCol="0" anchor="ctr"/>
            <a:lstStyle>
              <a:defPPr>
                <a:defRPr lang="fr-FR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6FD38B02-D02D-4737-A540-0D1AB839C122}" type="slidenum">
                <a:rPr lang="fr-FR" sz="900">
                  <a:solidFill>
                    <a:schemeClr val="tx1"/>
                  </a:solidFill>
                </a:rPr>
                <a:pPr/>
                <a:t>22</a:t>
              </a:fld>
              <a:endParaRPr lang="fr-FR" sz="9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39501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30C6774E-4152-486C-91F6-355DBBC6C4FF}"/>
              </a:ext>
            </a:extLst>
          </p:cNvPr>
          <p:cNvGrpSpPr/>
          <p:nvPr/>
        </p:nvGrpSpPr>
        <p:grpSpPr>
          <a:xfrm>
            <a:off x="0" y="-4739"/>
            <a:ext cx="9651278" cy="5148239"/>
            <a:chOff x="0" y="-4739"/>
            <a:chExt cx="9651278" cy="5148239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B0193AE-2139-4C1C-AFB0-304092451589}"/>
                </a:ext>
              </a:extLst>
            </p:cNvPr>
            <p:cNvSpPr/>
            <p:nvPr/>
          </p:nvSpPr>
          <p:spPr>
            <a:xfrm>
              <a:off x="573177" y="202981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6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Les autres interstitiels* présentés au mois de décembre (4/6)  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E773C65F-AD65-40D1-A93B-7A411E0C597D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Ubuntu" panose="020B0504030602030204" pitchFamily="34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A3B817F-F43C-4941-BB02-C0FE7F11271C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Ubuntu" panose="020B0504030602030204" pitchFamily="34" charset="0"/>
              </a:endParaRPr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E301C1B7-CCEB-427B-B12D-36FD9082AB1B}"/>
                </a:ext>
              </a:extLst>
            </p:cNvPr>
            <p:cNvSpPr txBox="1"/>
            <p:nvPr/>
          </p:nvSpPr>
          <p:spPr>
            <a:xfrm>
              <a:off x="4547692" y="2552288"/>
              <a:ext cx="3602437" cy="52546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1000" b="1" dirty="0">
                  <a:solidFill>
                    <a:srgbClr val="D80027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Pour qui ? </a:t>
              </a:r>
              <a:r>
                <a:rPr lang="fr-FR" sz="10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Les nouveaux clients.</a:t>
              </a:r>
            </a:p>
            <a:p>
              <a:pPr lvl="0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1000" b="1" dirty="0">
                  <a:solidFill>
                    <a:srgbClr val="D80027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Fréquence ? </a:t>
              </a:r>
              <a:r>
                <a:rPr lang="fr-FR" sz="10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Une fois à la première connexion.</a:t>
              </a:r>
            </a:p>
          </p:txBody>
        </p:sp>
        <p:pic>
          <p:nvPicPr>
            <p:cNvPr id="69" name="Image 68">
              <a:extLst>
                <a:ext uri="{FF2B5EF4-FFF2-40B4-BE49-F238E27FC236}">
                  <a16:creationId xmlns:a16="http://schemas.microsoft.com/office/drawing/2014/main" id="{86B40642-641D-4FD1-956C-53743D7527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81599" flipH="1">
              <a:off x="3564440" y="1593648"/>
              <a:ext cx="1217621" cy="1217621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A1AB736-6D5F-48D7-A6A7-8D287F25CD5F}"/>
                </a:ext>
              </a:extLst>
            </p:cNvPr>
            <p:cNvSpPr/>
            <p:nvPr/>
          </p:nvSpPr>
          <p:spPr>
            <a:xfrm>
              <a:off x="695741" y="812236"/>
              <a:ext cx="2878355" cy="365902"/>
            </a:xfrm>
            <a:prstGeom prst="rect">
              <a:avLst/>
            </a:prstGeom>
            <a:noFill/>
            <a:ln w="3175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Présentation des fonctionnalités </a:t>
              </a:r>
              <a:br>
                <a:rPr lang="fr-FR" sz="9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</a:br>
              <a:r>
                <a:rPr lang="fr-FR" sz="9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de l’appli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849F42B-11EB-4B52-854C-17804771CD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16589" y="1375868"/>
              <a:ext cx="1357507" cy="2939453"/>
            </a:xfrm>
            <a:prstGeom prst="rect">
              <a:avLst/>
            </a:prstGeom>
          </p:spPr>
        </p:pic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197D6B4-BD8F-4776-AC17-67E0CBE6F5BA}"/>
                </a:ext>
              </a:extLst>
            </p:cNvPr>
            <p:cNvGrpSpPr/>
            <p:nvPr/>
          </p:nvGrpSpPr>
          <p:grpSpPr>
            <a:xfrm>
              <a:off x="695741" y="1377332"/>
              <a:ext cx="1386909" cy="2937989"/>
              <a:chOff x="5792416" y="1540171"/>
              <a:chExt cx="1386909" cy="2937989"/>
            </a:xfrm>
          </p:grpSpPr>
          <p:pic>
            <p:nvPicPr>
              <p:cNvPr id="11" name="Image 10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4878CEFB-C2D9-41EB-B862-B06693868B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792416" y="1540171"/>
                <a:ext cx="1386909" cy="2466847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23" name="Image 22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2500B1DE-8C76-40C9-8774-708F8BEDC7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86327"/>
              <a:stretch/>
            </p:blipFill>
            <p:spPr>
              <a:xfrm>
                <a:off x="5792416" y="4140862"/>
                <a:ext cx="1386909" cy="337298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24" name="Image 23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87DE1824-91EF-47CA-914F-B60E2FF53DB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73929" b="20322"/>
              <a:stretch/>
            </p:blipFill>
            <p:spPr>
              <a:xfrm>
                <a:off x="5792416" y="3498825"/>
                <a:ext cx="1386909" cy="643869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B3BE31A-673D-4C03-A259-9BDE8E61A406}"/>
                </a:ext>
              </a:extLst>
            </p:cNvPr>
            <p:cNvSpPr txBox="1"/>
            <p:nvPr/>
          </p:nvSpPr>
          <p:spPr>
            <a:xfrm>
              <a:off x="110358" y="4926311"/>
              <a:ext cx="551304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*</a:t>
              </a:r>
              <a:r>
                <a:rPr lang="fr-FR" sz="800" b="1" i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Interstitiel</a:t>
              </a:r>
              <a:r>
                <a:rPr lang="fr-FR" sz="800" i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 : « Bannière » présentée ponctuellement à l'utilisateur au cours de sa navigation sur l’application mobile.</a:t>
              </a:r>
            </a:p>
          </p:txBody>
        </p:sp>
        <p:sp>
          <p:nvSpPr>
            <p:cNvPr id="18" name="Espace réservé du numéro de diapositive 1">
              <a:extLst>
                <a:ext uri="{FF2B5EF4-FFF2-40B4-BE49-F238E27FC236}">
                  <a16:creationId xmlns:a16="http://schemas.microsoft.com/office/drawing/2014/main" id="{8775076B-3077-4A37-92BC-DE53A85532B1}"/>
                </a:ext>
              </a:extLst>
            </p:cNvPr>
            <p:cNvSpPr txBox="1">
              <a:spLocks/>
            </p:cNvSpPr>
            <p:nvPr/>
          </p:nvSpPr>
          <p:spPr>
            <a:xfrm>
              <a:off x="6956246" y="4829982"/>
              <a:ext cx="2057400" cy="273844"/>
            </a:xfrm>
            <a:prstGeom prst="rect">
              <a:avLst/>
            </a:prstGeom>
          </p:spPr>
          <p:txBody>
            <a:bodyPr vert="horz" lIns="68580" tIns="34290" rIns="68580" bIns="34290" rtlCol="0" anchor="ctr"/>
            <a:lstStyle>
              <a:defPPr>
                <a:defRPr lang="fr-FR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6FD38B02-D02D-4737-A540-0D1AB839C122}" type="slidenum">
                <a:rPr lang="fr-FR" sz="900">
                  <a:solidFill>
                    <a:schemeClr val="tx1"/>
                  </a:solidFill>
                </a:rPr>
                <a:pPr/>
                <a:t>23</a:t>
              </a:fld>
              <a:endParaRPr lang="fr-FR" sz="9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93379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1DA8D1E-85FE-4378-A89A-B12D3C086F14}"/>
              </a:ext>
            </a:extLst>
          </p:cNvPr>
          <p:cNvGrpSpPr/>
          <p:nvPr/>
        </p:nvGrpSpPr>
        <p:grpSpPr>
          <a:xfrm>
            <a:off x="0" y="-4739"/>
            <a:ext cx="9651278" cy="5148239"/>
            <a:chOff x="0" y="-4739"/>
            <a:chExt cx="9651278" cy="5148239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D6D2AB32-A713-4EFF-BF8A-E0AFA5FA4B1B}"/>
                </a:ext>
              </a:extLst>
            </p:cNvPr>
            <p:cNvSpPr/>
            <p:nvPr/>
          </p:nvSpPr>
          <p:spPr>
            <a:xfrm>
              <a:off x="573177" y="202981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6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Les autres interstitiels* présentés au mois de décembre (5/6)  </a:t>
              </a:r>
            </a:p>
          </p:txBody>
        </p:sp>
        <p:pic>
          <p:nvPicPr>
            <p:cNvPr id="47" name="Image 46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CC340C67-1943-43E2-BA32-DC6FE4256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93133" y="1929795"/>
              <a:ext cx="1160547" cy="251171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7000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9" name="Image 48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2FE0D2BD-A3DE-4D8D-80E4-8C87C5535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5074" y="1897284"/>
              <a:ext cx="1161999" cy="251485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7000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FAE497D1-4168-4471-9AB3-AF6D1B381FD1}"/>
                </a:ext>
              </a:extLst>
            </p:cNvPr>
            <p:cNvSpPr txBox="1"/>
            <p:nvPr/>
          </p:nvSpPr>
          <p:spPr>
            <a:xfrm>
              <a:off x="2006293" y="2029054"/>
              <a:ext cx="2637904" cy="11565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lvl="0" algn="just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Pour qui ? </a:t>
              </a: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Les clients détenteurs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 </a:t>
              </a: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d’un iPhone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compatible avec la dernière version d’iOS </a:t>
              </a: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(à partir de l’iPhone 6S)</a:t>
              </a:r>
              <a:b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</a:br>
              <a:r>
                <a:rPr lang="fr-FR" sz="7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Fréquence ?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A chaque lancement de l’application </a:t>
              </a:r>
            </a:p>
            <a:p>
              <a:pPr marL="171450" lvl="0" indent="-171450" algn="just" defTabSz="859445">
                <a:lnSpc>
                  <a:spcPct val="150000"/>
                </a:lnSpc>
                <a:buClr>
                  <a:srgbClr val="E31D1A"/>
                </a:buClr>
                <a:buFont typeface="Wingdings" panose="05000000000000000000" pitchFamily="2" charset="2"/>
                <a:buChar char="Ø"/>
                <a:defRPr/>
              </a:pPr>
              <a:r>
                <a:rPr lang="fr-FR" sz="650" i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Si le client clique sur « Mettre à jour mon téléphone », il est redirigé vers les réglages de son téléphone.</a:t>
              </a:r>
            </a:p>
            <a:p>
              <a:pPr marL="171450" lvl="0" indent="-171450" algn="just" defTabSz="859445">
                <a:lnSpc>
                  <a:spcPct val="150000"/>
                </a:lnSpc>
                <a:buClr>
                  <a:srgbClr val="E31D1A"/>
                </a:buClr>
                <a:buFont typeface="Wingdings" panose="05000000000000000000" pitchFamily="2" charset="2"/>
                <a:buChar char="Ø"/>
                <a:defRPr/>
              </a:pPr>
              <a:r>
                <a:rPr lang="fr-FR" sz="650" i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S’il clique sur « Me connecter », le message se réaffichera à chaque lancement de l’application. </a:t>
              </a:r>
              <a:endParaRPr lang="fr-FR" sz="700" b="1" dirty="0">
                <a:solidFill>
                  <a:schemeClr val="bg2">
                    <a:lumMod val="50000"/>
                  </a:schemeClr>
                </a:solidFill>
                <a:latin typeface="Ubuntu" panose="020B05040306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5DF192E-F920-4C20-A406-2CD3829A3B30}"/>
                </a:ext>
              </a:extLst>
            </p:cNvPr>
            <p:cNvSpPr/>
            <p:nvPr/>
          </p:nvSpPr>
          <p:spPr>
            <a:xfrm>
              <a:off x="357780" y="1002500"/>
              <a:ext cx="1967465" cy="696561"/>
            </a:xfrm>
            <a:prstGeom prst="rect">
              <a:avLst/>
            </a:prstGeom>
            <a:noFill/>
            <a:ln w="3175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Message invitant les clients détenteurs d’un iPhone compatible avec la dernière version d’iOS à mettre à jour leur téléphone</a:t>
              </a:r>
            </a:p>
          </p:txBody>
        </p:sp>
        <p:pic>
          <p:nvPicPr>
            <p:cNvPr id="71" name="Image 70">
              <a:extLst>
                <a:ext uri="{FF2B5EF4-FFF2-40B4-BE49-F238E27FC236}">
                  <a16:creationId xmlns:a16="http://schemas.microsoft.com/office/drawing/2014/main" id="{64313885-EEE1-47B1-AC96-7E0DE7CB7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18401" flipH="1" flipV="1">
              <a:off x="1918290" y="3026644"/>
              <a:ext cx="1217621" cy="1217621"/>
            </a:xfrm>
            <a:prstGeom prst="rect">
              <a:avLst/>
            </a:prstGeom>
          </p:spPr>
        </p:pic>
        <p:pic>
          <p:nvPicPr>
            <p:cNvPr id="74" name="Image 73">
              <a:extLst>
                <a:ext uri="{FF2B5EF4-FFF2-40B4-BE49-F238E27FC236}">
                  <a16:creationId xmlns:a16="http://schemas.microsoft.com/office/drawing/2014/main" id="{2325A36D-7B15-4307-8AA0-3E3D854291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81599" flipH="1">
              <a:off x="6347436" y="1998542"/>
              <a:ext cx="1217621" cy="1217621"/>
            </a:xfrm>
            <a:prstGeom prst="rect">
              <a:avLst/>
            </a:prstGeom>
          </p:spPr>
        </p:pic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CD3311B2-EBBA-46E4-839E-AE0E5FDA0133}"/>
                </a:ext>
              </a:extLst>
            </p:cNvPr>
            <p:cNvSpPr txBox="1"/>
            <p:nvPr/>
          </p:nvSpPr>
          <p:spPr>
            <a:xfrm>
              <a:off x="6428476" y="3038451"/>
              <a:ext cx="2685321" cy="1766766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lvl="0" algn="just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Pour qui ? </a:t>
              </a: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Les clients détenteurs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 </a:t>
              </a: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d’un iPhone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non</a:t>
              </a: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compatible</a:t>
              </a: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avec</a:t>
              </a: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la dernière version d’iOS </a:t>
              </a: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(jusqu’à l’iPhone 6 inclus)</a:t>
              </a:r>
              <a:b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</a:br>
              <a:r>
                <a:rPr lang="fr-FR" sz="7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Fréquence ? </a:t>
              </a:r>
              <a:r>
                <a:rPr lang="fr-FR" sz="7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A chaque lancement de l’application</a:t>
              </a:r>
            </a:p>
            <a:p>
              <a:pPr marL="171450" lvl="0" indent="-171450" algn="just" defTabSz="859445">
                <a:lnSpc>
                  <a:spcPct val="150000"/>
                </a:lnSpc>
                <a:buClr>
                  <a:srgbClr val="E31D1A"/>
                </a:buClr>
                <a:buFont typeface="Wingdings" panose="05000000000000000000" pitchFamily="2" charset="2"/>
                <a:buChar char="Ø"/>
                <a:defRPr/>
              </a:pPr>
              <a:r>
                <a:rPr lang="fr-FR" sz="650" i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Dans un deuxième temps (courant 2023), les clients détenteurs d’un iPhone non compatible avec la dernière version d’iOS (donc ne pouvant pas effectuer la mise à jour) seront redirigés vers leur espace client web ou vers une version limitée de l’application (accès uniquement aux réglages Sécur’Pass).</a:t>
              </a:r>
            </a:p>
            <a:p>
              <a:pPr lvl="0" algn="just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endParaRPr lang="fr-FR" sz="600" i="1" dirty="0">
                <a:solidFill>
                  <a:srgbClr val="3E454A"/>
                </a:solidFill>
                <a:latin typeface="Ubuntu" panose="020B0504030602030204" pitchFamily="34" charset="0"/>
                <a:cs typeface="Arial" panose="020B0604020202020204" pitchFamily="34" charset="0"/>
              </a:endParaRPr>
            </a:p>
            <a:p>
              <a:pPr lvl="0" algn="just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endParaRPr lang="fr-FR" sz="700" b="1" dirty="0">
                <a:solidFill>
                  <a:srgbClr val="3E454A"/>
                </a:solidFill>
                <a:latin typeface="Ubuntu" panose="020B0504030602030204" pitchFamily="34" charset="0"/>
                <a:cs typeface="Arial" panose="020B0604020202020204" pitchFamily="34" charset="0"/>
              </a:endParaRPr>
            </a:p>
            <a:p>
              <a:pPr lvl="0" algn="just"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700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3C95C1D-A400-4650-9963-25F767D40BC6}"/>
                </a:ext>
              </a:extLst>
            </p:cNvPr>
            <p:cNvSpPr/>
            <p:nvPr/>
          </p:nvSpPr>
          <p:spPr>
            <a:xfrm>
              <a:off x="4649779" y="782299"/>
              <a:ext cx="2029004" cy="910553"/>
            </a:xfrm>
            <a:prstGeom prst="rect">
              <a:avLst/>
            </a:prstGeom>
            <a:noFill/>
            <a:ln w="3175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Message informant les clients détenteurs d’un iPhone non compatible avec la dernière version d’iOS qu’ils ne pourront bientôt plus se connecter à l’application 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CDBE2E40-8A85-4201-9986-5455DF3C2472}"/>
                </a:ext>
              </a:extLst>
            </p:cNvPr>
            <p:cNvSpPr txBox="1"/>
            <p:nvPr/>
          </p:nvSpPr>
          <p:spPr>
            <a:xfrm>
              <a:off x="110359" y="4792466"/>
              <a:ext cx="545373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b="1" i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*Interstitiel :</a:t>
              </a:r>
              <a:r>
                <a:rPr lang="fr-FR" sz="800" i="1" dirty="0">
                  <a:solidFill>
                    <a:srgbClr val="1A2A67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 </a:t>
              </a:r>
              <a:r>
                <a:rPr lang="fr-FR" sz="800" i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« Bannière » présentée ponctuellement à l'utilisateur au cours de sa navigation sur l’application mobile.</a:t>
              </a:r>
              <a:endParaRPr lang="fr-FR" sz="800" b="1" i="1" dirty="0">
                <a:solidFill>
                  <a:srgbClr val="E31D1A"/>
                </a:solidFill>
                <a:latin typeface="Ubuntu" panose="020B0504030602030204" pitchFamily="34" charset="0"/>
                <a:cs typeface="Arial" panose="020B0604020202020204" pitchFamily="34" charset="0"/>
              </a:endParaRPr>
            </a:p>
            <a:p>
              <a:r>
                <a:rPr lang="fr-FR" sz="800" b="1" i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**iOS :  </a:t>
              </a:r>
              <a:r>
                <a:rPr lang="fr-FR" sz="800" i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système d'exploitation mobile d'Apple.</a:t>
              </a:r>
            </a:p>
          </p:txBody>
        </p:sp>
        <p:sp>
          <p:nvSpPr>
            <p:cNvPr id="29" name="Espace réservé du numéro de diapositive 1">
              <a:extLst>
                <a:ext uri="{FF2B5EF4-FFF2-40B4-BE49-F238E27FC236}">
                  <a16:creationId xmlns:a16="http://schemas.microsoft.com/office/drawing/2014/main" id="{E33EBB98-0FBC-4EE8-B012-24018565475A}"/>
                </a:ext>
              </a:extLst>
            </p:cNvPr>
            <p:cNvSpPr txBox="1">
              <a:spLocks/>
            </p:cNvSpPr>
            <p:nvPr/>
          </p:nvSpPr>
          <p:spPr>
            <a:xfrm>
              <a:off x="6956246" y="4829982"/>
              <a:ext cx="2057400" cy="273844"/>
            </a:xfrm>
            <a:prstGeom prst="rect">
              <a:avLst/>
            </a:prstGeom>
          </p:spPr>
          <p:txBody>
            <a:bodyPr vert="horz" lIns="68580" tIns="34290" rIns="68580" bIns="34290" rtlCol="0" anchor="ctr"/>
            <a:lstStyle>
              <a:defPPr>
                <a:defRPr lang="fr-FR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6FD38B02-D02D-4737-A540-0D1AB839C122}" type="slidenum">
                <a:rPr lang="fr-FR" sz="900">
                  <a:solidFill>
                    <a:schemeClr val="tx1"/>
                  </a:solidFill>
                </a:rPr>
                <a:pPr/>
                <a:t>24</a:t>
              </a:fld>
              <a:endParaRPr lang="fr-FR" sz="900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872EDAE-243D-4280-9CE8-7B82B4EF8E40}"/>
                </a:ext>
              </a:extLst>
            </p:cNvPr>
            <p:cNvSpPr/>
            <p:nvPr/>
          </p:nvSpPr>
          <p:spPr>
            <a:xfrm>
              <a:off x="850091" y="563183"/>
              <a:ext cx="386918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000" b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Abandon iOS 12 : affichage d’un message informatif </a:t>
              </a:r>
            </a:p>
          </p:txBody>
        </p:sp>
        <p:pic>
          <p:nvPicPr>
            <p:cNvPr id="37" name="Graphique 36" descr="Avertissement avec un remplissage uni">
              <a:extLst>
                <a:ext uri="{FF2B5EF4-FFF2-40B4-BE49-F238E27FC236}">
                  <a16:creationId xmlns:a16="http://schemas.microsoft.com/office/drawing/2014/main" id="{A8B4E664-545F-46E5-9669-2A0A888EA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82406" y="554804"/>
              <a:ext cx="273544" cy="273544"/>
            </a:xfrm>
            <a:prstGeom prst="rect">
              <a:avLst/>
            </a:prstGeom>
          </p:spPr>
        </p:pic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D97A2D5-8D80-4EA9-AC0A-2A1F7B84DAF7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Ubuntu" panose="020B0504030602030204" pitchFamily="34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EFEF15E-C68C-4B9B-BA23-5BD0CC96675B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Ubuntu" panose="020B05040306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07114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7766B529-A576-4DF1-94E2-FBF58498223C}"/>
              </a:ext>
            </a:extLst>
          </p:cNvPr>
          <p:cNvGrpSpPr/>
          <p:nvPr/>
        </p:nvGrpSpPr>
        <p:grpSpPr>
          <a:xfrm>
            <a:off x="1" y="-4739"/>
            <a:ext cx="9651278" cy="5148239"/>
            <a:chOff x="0" y="-4739"/>
            <a:chExt cx="9651278" cy="5148239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584536C-579F-400B-98AD-06087612D9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00" t="16833" r="64169" b="10712"/>
            <a:stretch/>
          </p:blipFill>
          <p:spPr bwMode="auto">
            <a:xfrm>
              <a:off x="695741" y="1531315"/>
              <a:ext cx="1475483" cy="306293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DB002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D35EEB7-3758-4F55-BD15-0DE9C8CF9B79}"/>
                </a:ext>
              </a:extLst>
            </p:cNvPr>
            <p:cNvSpPr txBox="1"/>
            <p:nvPr/>
          </p:nvSpPr>
          <p:spPr>
            <a:xfrm>
              <a:off x="3121218" y="2976790"/>
              <a:ext cx="4620899" cy="144558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1000" b="1" dirty="0">
                  <a:solidFill>
                    <a:srgbClr val="D80027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Pour qui ? </a:t>
              </a:r>
              <a:r>
                <a:rPr lang="fr-FR" sz="1000" dirty="0">
                  <a:solidFill>
                    <a:srgbClr val="81818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Clients particuliers, ayant un abonnement PART, majeurs capables et actifs digitaux.</a:t>
              </a:r>
              <a:br>
                <a:rPr lang="fr-FR" sz="1000" dirty="0">
                  <a:solidFill>
                    <a:srgbClr val="81818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</a:br>
              <a:r>
                <a:rPr lang="fr-FR" sz="1000" b="1" i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10 000 clients par jour par établissement seront ciblés quotidiennement.</a:t>
              </a:r>
              <a:endParaRPr lang="fr-FR" sz="1000" b="1" dirty="0">
                <a:solidFill>
                  <a:srgbClr val="818181"/>
                </a:solidFill>
                <a:latin typeface="Ubuntu" panose="020B0504030602030204" pitchFamily="34" charset="0"/>
                <a:cs typeface="Arial" panose="020B0604020202020204" pitchFamily="34" charset="0"/>
              </a:endParaRPr>
            </a:p>
            <a:p>
              <a:pPr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1000" b="1" dirty="0">
                  <a:solidFill>
                    <a:srgbClr val="D80027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Fréquence ? </a:t>
              </a:r>
              <a:r>
                <a:rPr lang="fr-FR" sz="1000" dirty="0">
                  <a:solidFill>
                    <a:srgbClr val="81818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A la connexion après authentification à l’espace client :</a:t>
              </a:r>
            </a:p>
            <a:p>
              <a:pPr defTabSz="859445">
                <a:lnSpc>
                  <a:spcPct val="150000"/>
                </a:lnSpc>
                <a:buClr>
                  <a:srgbClr val="B34A8C"/>
                </a:buClr>
                <a:defRPr/>
              </a:pPr>
              <a:r>
                <a:rPr lang="fr-FR" sz="1000" dirty="0">
                  <a:solidFill>
                    <a:srgbClr val="81818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- Une fois tous les 6 mois si le client a cliqué sur « Refuser »</a:t>
              </a:r>
              <a:br>
                <a:rPr lang="fr-FR" sz="1000" dirty="0">
                  <a:solidFill>
                    <a:srgbClr val="81818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</a:br>
              <a:r>
                <a:rPr lang="fr-FR" sz="1000" dirty="0">
                  <a:solidFill>
                    <a:srgbClr val="818181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- Une fois tous les mois si le client a cliqué sur la croix en haut à droite</a:t>
              </a:r>
              <a:endParaRPr lang="fr-FR" sz="1100" dirty="0">
                <a:solidFill>
                  <a:srgbClr val="818181"/>
                </a:solidFill>
                <a:latin typeface="Ubuntu" panose="020B05040306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A1AB736-6D5F-48D7-A6A7-8D287F25CD5F}"/>
                </a:ext>
              </a:extLst>
            </p:cNvPr>
            <p:cNvSpPr/>
            <p:nvPr/>
          </p:nvSpPr>
          <p:spPr>
            <a:xfrm>
              <a:off x="540748" y="715959"/>
              <a:ext cx="2001731" cy="480368"/>
            </a:xfrm>
            <a:prstGeom prst="rect">
              <a:avLst/>
            </a:prstGeom>
            <a:noFill/>
            <a:ln w="3175">
              <a:solidFill>
                <a:srgbClr val="E31D1A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353307"/>
                        <a:gd name="connsiteY0" fmla="*/ 0 h 224138"/>
                        <a:gd name="connsiteX1" fmla="*/ 437569 w 1353307"/>
                        <a:gd name="connsiteY1" fmla="*/ 0 h 224138"/>
                        <a:gd name="connsiteX2" fmla="*/ 848072 w 1353307"/>
                        <a:gd name="connsiteY2" fmla="*/ 0 h 224138"/>
                        <a:gd name="connsiteX3" fmla="*/ 1353307 w 1353307"/>
                        <a:gd name="connsiteY3" fmla="*/ 0 h 224138"/>
                        <a:gd name="connsiteX4" fmla="*/ 1353307 w 1353307"/>
                        <a:gd name="connsiteY4" fmla="*/ 224138 h 224138"/>
                        <a:gd name="connsiteX5" fmla="*/ 929271 w 1353307"/>
                        <a:gd name="connsiteY5" fmla="*/ 224138 h 224138"/>
                        <a:gd name="connsiteX6" fmla="*/ 451102 w 1353307"/>
                        <a:gd name="connsiteY6" fmla="*/ 224138 h 224138"/>
                        <a:gd name="connsiteX7" fmla="*/ 0 w 1353307"/>
                        <a:gd name="connsiteY7" fmla="*/ 224138 h 224138"/>
                        <a:gd name="connsiteX8" fmla="*/ 0 w 1353307"/>
                        <a:gd name="connsiteY8" fmla="*/ 0 h 224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53307" h="224138" extrusionOk="0">
                          <a:moveTo>
                            <a:pt x="0" y="0"/>
                          </a:moveTo>
                          <a:cubicBezTo>
                            <a:pt x="98650" y="-26519"/>
                            <a:pt x="247279" y="30474"/>
                            <a:pt x="437569" y="0"/>
                          </a:cubicBezTo>
                          <a:cubicBezTo>
                            <a:pt x="627859" y="-30474"/>
                            <a:pt x="665331" y="48632"/>
                            <a:pt x="848072" y="0"/>
                          </a:cubicBezTo>
                          <a:cubicBezTo>
                            <a:pt x="1030813" y="-48632"/>
                            <a:pt x="1247083" y="23734"/>
                            <a:pt x="1353307" y="0"/>
                          </a:cubicBezTo>
                          <a:cubicBezTo>
                            <a:pt x="1368325" y="102589"/>
                            <a:pt x="1345756" y="121725"/>
                            <a:pt x="1353307" y="224138"/>
                          </a:cubicBezTo>
                          <a:cubicBezTo>
                            <a:pt x="1213749" y="274099"/>
                            <a:pt x="1111251" y="199953"/>
                            <a:pt x="929271" y="224138"/>
                          </a:cubicBezTo>
                          <a:cubicBezTo>
                            <a:pt x="747291" y="248323"/>
                            <a:pt x="668856" y="223513"/>
                            <a:pt x="451102" y="224138"/>
                          </a:cubicBezTo>
                          <a:cubicBezTo>
                            <a:pt x="233348" y="224763"/>
                            <a:pt x="163510" y="199415"/>
                            <a:pt x="0" y="224138"/>
                          </a:cubicBezTo>
                          <a:cubicBezTo>
                            <a:pt x="-14448" y="177043"/>
                            <a:pt x="15055" y="10595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Demande d’autorisation faite au client pour exploiter ses données de paiement</a:t>
              </a:r>
            </a:p>
          </p:txBody>
        </p: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BA82DA1A-9415-4EBC-A10B-A171713A2C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81599" flipH="1">
              <a:off x="2313457" y="1960665"/>
              <a:ext cx="1217621" cy="1217621"/>
            </a:xfrm>
            <a:prstGeom prst="rect">
              <a:avLst/>
            </a:prstGeom>
          </p:spPr>
        </p:pic>
        <p:sp>
          <p:nvSpPr>
            <p:cNvPr id="14" name="Espace réservé du numéro de diapositive 1">
              <a:extLst>
                <a:ext uri="{FF2B5EF4-FFF2-40B4-BE49-F238E27FC236}">
                  <a16:creationId xmlns:a16="http://schemas.microsoft.com/office/drawing/2014/main" id="{FF7EAF8A-06D4-49B3-A795-D33AD6687755}"/>
                </a:ext>
              </a:extLst>
            </p:cNvPr>
            <p:cNvSpPr txBox="1">
              <a:spLocks/>
            </p:cNvSpPr>
            <p:nvPr/>
          </p:nvSpPr>
          <p:spPr>
            <a:xfrm>
              <a:off x="6956246" y="4829982"/>
              <a:ext cx="2057400" cy="273844"/>
            </a:xfrm>
            <a:prstGeom prst="rect">
              <a:avLst/>
            </a:prstGeom>
          </p:spPr>
          <p:txBody>
            <a:bodyPr vert="horz" lIns="68580" tIns="34290" rIns="68580" bIns="34290" rtlCol="0" anchor="ctr"/>
            <a:lstStyle>
              <a:defPPr>
                <a:defRPr lang="fr-FR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6FD38B02-D02D-4737-A540-0D1AB839C122}" type="slidenum">
                <a:rPr lang="fr-FR" sz="900">
                  <a:solidFill>
                    <a:schemeClr val="tx1"/>
                  </a:solidFill>
                </a:rPr>
                <a:pPr/>
                <a:t>25</a:t>
              </a:fld>
              <a:endParaRPr lang="fr-FR" sz="900">
                <a:solidFill>
                  <a:schemeClr val="tx1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BC008E9-0FA2-4517-A303-B3A487A2A4AF}"/>
                </a:ext>
              </a:extLst>
            </p:cNvPr>
            <p:cNvSpPr/>
            <p:nvPr/>
          </p:nvSpPr>
          <p:spPr>
            <a:xfrm>
              <a:off x="573177" y="202981"/>
              <a:ext cx="907810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fr-FR" sz="1600" b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Les autres interstitiels* présentés au mois de décembre (6/6)  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631E16E-781B-4FD0-91D4-B0DAE0ABEE56}"/>
                </a:ext>
              </a:extLst>
            </p:cNvPr>
            <p:cNvSpPr/>
            <p:nvPr/>
          </p:nvSpPr>
          <p:spPr>
            <a:xfrm>
              <a:off x="0" y="-4739"/>
              <a:ext cx="110358" cy="5148239"/>
            </a:xfrm>
            <a:prstGeom prst="rect">
              <a:avLst/>
            </a:prstGeom>
            <a:solidFill>
              <a:srgbClr val="E31D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Ubuntu" panose="020B0504030602030204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CAC5680-053E-4BF3-8BC9-BA46E3FEF053}"/>
                </a:ext>
              </a:extLst>
            </p:cNvPr>
            <p:cNvSpPr/>
            <p:nvPr/>
          </p:nvSpPr>
          <p:spPr>
            <a:xfrm>
              <a:off x="110359" y="318470"/>
              <a:ext cx="462818" cy="1290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Ubuntu" panose="020B0504030602030204" pitchFamily="34" charset="0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EF8B0282-6BC8-42C2-AEB8-11900772D2BB}"/>
                </a:ext>
              </a:extLst>
            </p:cNvPr>
            <p:cNvSpPr txBox="1"/>
            <p:nvPr/>
          </p:nvSpPr>
          <p:spPr>
            <a:xfrm>
              <a:off x="110358" y="4926311"/>
              <a:ext cx="551304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i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*</a:t>
              </a:r>
              <a:r>
                <a:rPr lang="fr-FR" sz="800" b="1" i="1" dirty="0">
                  <a:solidFill>
                    <a:srgbClr val="E31D1A"/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Interstitiel</a:t>
              </a:r>
              <a:r>
                <a:rPr lang="fr-FR" sz="800" i="1" dirty="0">
                  <a:solidFill>
                    <a:schemeClr val="bg2">
                      <a:lumMod val="50000"/>
                    </a:schemeClr>
                  </a:solidFill>
                  <a:latin typeface="Ubuntu" panose="020B0504030602030204" pitchFamily="34" charset="0"/>
                  <a:cs typeface="Arial" panose="020B0604020202020204" pitchFamily="34" charset="0"/>
                </a:rPr>
                <a:t> : « Bannière » présentée ponctuellement à l'utilisateur au cours de sa navigation sur l’application mobile.</a:t>
              </a: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35FF7A86-3CEE-4F4E-A57C-B48F7808A4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455677">
            <a:off x="492019" y="1472657"/>
            <a:ext cx="551884" cy="208284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6CE59B23-DF47-405D-BC74-EE8317002954}"/>
              </a:ext>
            </a:extLst>
          </p:cNvPr>
          <p:cNvSpPr txBox="1"/>
          <p:nvPr/>
        </p:nvSpPr>
        <p:spPr>
          <a:xfrm rot="19455530">
            <a:off x="356709" y="1461383"/>
            <a:ext cx="8225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>
                <a:solidFill>
                  <a:schemeClr val="bg1"/>
                </a:solidFill>
                <a:latin typeface="Ubuntu" panose="020B0504030602030204" pitchFamily="34" charset="0"/>
              </a:rPr>
              <a:t>NEW</a:t>
            </a:r>
            <a:endParaRPr lang="fr-FR" sz="105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8E6D380-4076-4D25-A536-E2F2C7DF65A5}"/>
              </a:ext>
            </a:extLst>
          </p:cNvPr>
          <p:cNvSpPr txBox="1"/>
          <p:nvPr/>
        </p:nvSpPr>
        <p:spPr>
          <a:xfrm>
            <a:off x="5005512" y="1149823"/>
            <a:ext cx="3519644" cy="110729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defTabSz="859445">
              <a:lnSpc>
                <a:spcPct val="150000"/>
              </a:lnSpc>
              <a:buClr>
                <a:srgbClr val="B34A8C"/>
              </a:buClr>
              <a:defRPr/>
            </a:pPr>
            <a:r>
              <a:rPr lang="fr-FR" sz="750" b="1" dirty="0">
                <a:solidFill>
                  <a:srgbClr val="FF0000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Pour qui ? </a:t>
            </a:r>
            <a:r>
              <a:rPr lang="fr-FR" sz="750" dirty="0">
                <a:solidFill>
                  <a:schemeClr val="bg2">
                    <a:lumMod val="50000"/>
                  </a:scheme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Clients particuliers, ayant un abonnement PART, majeurs capables et actifs digitaux.</a:t>
            </a:r>
          </a:p>
          <a:p>
            <a:pPr defTabSz="859445">
              <a:lnSpc>
                <a:spcPct val="150000"/>
              </a:lnSpc>
              <a:buClr>
                <a:srgbClr val="B34A8C"/>
              </a:buClr>
              <a:defRPr/>
            </a:pPr>
            <a:r>
              <a:rPr lang="fr-FR" sz="750" i="1" dirty="0">
                <a:solidFill>
                  <a:schemeClr val="bg2">
                    <a:lumMod val="50000"/>
                  </a:scheme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10 000 clients par jour par établissement seront ciblés quotidiennement.</a:t>
            </a:r>
          </a:p>
          <a:p>
            <a:pPr algn="just" defTabSz="859445">
              <a:lnSpc>
                <a:spcPct val="150000"/>
              </a:lnSpc>
              <a:buClr>
                <a:srgbClr val="B34A8C"/>
              </a:buClr>
              <a:defRPr/>
            </a:pPr>
            <a:r>
              <a:rPr lang="fr-FR" sz="750" b="1" dirty="0">
                <a:solidFill>
                  <a:srgbClr val="FF0000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Fréquence ? </a:t>
            </a:r>
            <a:r>
              <a:rPr lang="fr-FR" sz="750" dirty="0">
                <a:solidFill>
                  <a:schemeClr val="bg2">
                    <a:lumMod val="50000"/>
                  </a:schemeClr>
                </a:solidFill>
                <a:latin typeface="Ubuntu" panose="020B0504030602030204" pitchFamily="34" charset="0"/>
                <a:cs typeface="Arial" panose="020B0604020202020204" pitchFamily="34" charset="0"/>
              </a:rPr>
              <a:t>A la connexion après authentification à l’espace client :</a:t>
            </a:r>
          </a:p>
          <a:p>
            <a:pPr defTabSz="859445">
              <a:lnSpc>
                <a:spcPct val="150000"/>
              </a:lnSpc>
              <a:buClr>
                <a:srgbClr val="B34A8C"/>
              </a:buClr>
              <a:defRPr/>
            </a:pPr>
            <a:r>
              <a:rPr lang="fr-FR" sz="750" dirty="0">
                <a:solidFill>
                  <a:srgbClr val="81818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- </a:t>
            </a:r>
            <a:r>
              <a:rPr lang="fr-FR" sz="750" b="1" dirty="0">
                <a:solidFill>
                  <a:srgbClr val="81818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Une fois tous les 6 mois </a:t>
            </a:r>
            <a:r>
              <a:rPr lang="fr-FR" sz="750" dirty="0">
                <a:solidFill>
                  <a:srgbClr val="81818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si le client a </a:t>
            </a:r>
            <a:r>
              <a:rPr lang="fr-FR" sz="750" b="1" dirty="0">
                <a:solidFill>
                  <a:srgbClr val="81818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cliqué</a:t>
            </a:r>
            <a:r>
              <a:rPr lang="fr-FR" sz="750" dirty="0">
                <a:solidFill>
                  <a:srgbClr val="81818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 sur </a:t>
            </a:r>
            <a:r>
              <a:rPr lang="fr-FR" sz="750" b="1" dirty="0">
                <a:solidFill>
                  <a:srgbClr val="81818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« Refuser »</a:t>
            </a:r>
            <a:br>
              <a:rPr lang="fr-FR" sz="750" b="1" dirty="0">
                <a:solidFill>
                  <a:srgbClr val="818181"/>
                </a:solidFill>
                <a:latin typeface="Ubuntu" panose="020B0504030602030204" pitchFamily="34" charset="0"/>
                <a:cs typeface="Arial" panose="020B0604020202020204" pitchFamily="34" charset="0"/>
              </a:rPr>
            </a:br>
            <a:r>
              <a:rPr lang="fr-FR" sz="750" dirty="0">
                <a:solidFill>
                  <a:srgbClr val="81818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- </a:t>
            </a:r>
            <a:r>
              <a:rPr lang="fr-FR" sz="750" b="1" dirty="0">
                <a:solidFill>
                  <a:srgbClr val="81818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Une fois tous les mois </a:t>
            </a:r>
            <a:r>
              <a:rPr lang="fr-FR" sz="750" dirty="0">
                <a:solidFill>
                  <a:srgbClr val="81818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si le client a </a:t>
            </a:r>
            <a:r>
              <a:rPr lang="fr-FR" sz="750" b="1" dirty="0">
                <a:solidFill>
                  <a:srgbClr val="81818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cliqué</a:t>
            </a:r>
            <a:r>
              <a:rPr lang="fr-FR" sz="750" dirty="0">
                <a:solidFill>
                  <a:srgbClr val="81818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 sur</a:t>
            </a:r>
            <a:r>
              <a:rPr lang="fr-FR" sz="750" b="1" dirty="0">
                <a:solidFill>
                  <a:srgbClr val="81818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 la croix </a:t>
            </a:r>
            <a:r>
              <a:rPr lang="fr-FR" sz="750" dirty="0">
                <a:solidFill>
                  <a:srgbClr val="818181"/>
                </a:solidFill>
                <a:latin typeface="Ubuntu" panose="020B0504030602030204" pitchFamily="34" charset="0"/>
                <a:cs typeface="Arial" panose="020B0604020202020204" pitchFamily="34" charset="0"/>
              </a:rPr>
              <a:t>en haut à droite</a:t>
            </a:r>
          </a:p>
        </p:txBody>
      </p:sp>
    </p:spTree>
    <p:extLst>
      <p:ext uri="{BB962C8B-B14F-4D97-AF65-F5344CB8AC3E}">
        <p14:creationId xmlns:p14="http://schemas.microsoft.com/office/powerpoint/2010/main" val="38926799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3A4BAFA7-4494-4108-8805-E3F5054E5E8F}" vid="{F27B5C15-AF63-404E-9ED5-5DD0F3E8ECC0}"/>
    </a:ext>
  </a:extLst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F6DAFF3A6ACF4DB72F2745D20DB8B2" ma:contentTypeVersion="12" ma:contentTypeDescription="Crée un document." ma:contentTypeScope="" ma:versionID="3bd58ddf49a8ad623ea0b63d358bd081">
  <xsd:schema xmlns:xsd="http://www.w3.org/2001/XMLSchema" xmlns:xs="http://www.w3.org/2001/XMLSchema" xmlns:p="http://schemas.microsoft.com/office/2006/metadata/properties" xmlns:ns2="f153af08-f1fc-4885-ae8e-76f45227442b" xmlns:ns3="9fd99b6a-94ea-47d3-a672-9406b9262ae0" targetNamespace="http://schemas.microsoft.com/office/2006/metadata/properties" ma:root="true" ma:fieldsID="24d98e9814b9fbe27589508d8242ba22" ns2:_="" ns3:_="">
    <xsd:import namespace="f153af08-f1fc-4885-ae8e-76f45227442b"/>
    <xsd:import namespace="9fd99b6a-94ea-47d3-a672-9406b9262a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53af08-f1fc-4885-ae8e-76f4522744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d99b6a-94ea-47d3-a672-9406b9262ae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6E73308-821A-43AB-806B-CC6A80E18A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53af08-f1fc-4885-ae8e-76f45227442b"/>
    <ds:schemaRef ds:uri="9fd99b6a-94ea-47d3-a672-9406b9262a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44FE268-7940-43D2-8021-7611A09EA5A3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4604AC50-A577-46D0-8B9F-6D3C9D53AFF5}">
  <ds:schemaRefs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2a553fa8-0988-48b0-b260-08cec7d98a8a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66138</TotalTime>
  <Words>2900</Words>
  <Application>Microsoft Office PowerPoint</Application>
  <PresentationFormat>On-screen Show (16:9)</PresentationFormat>
  <Paragraphs>358</Paragraphs>
  <Slides>25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Office Theme</vt:lpstr>
      <vt:lpstr>Conception personnalisée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</dc:title>
  <dc:creator>Charles Antoine PAVY</dc:creator>
  <cp:keywords>DPN;Mobile;Natif</cp:keywords>
  <cp:lastModifiedBy>GANDON HELENE</cp:lastModifiedBy>
  <cp:revision>2460</cp:revision>
  <cp:lastPrinted>2017-11-27T10:18:19Z</cp:lastPrinted>
  <dcterms:created xsi:type="dcterms:W3CDTF">2019-12-13T13:40:32Z</dcterms:created>
  <dcterms:modified xsi:type="dcterms:W3CDTF">2022-11-30T16:48:32Z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Gaelle.YOLLANT@bpce.fr</vt:lpwstr>
  </property>
  <property fmtid="{D5CDD505-2E9C-101B-9397-08002B2CF9AE}" pid="5" name="MSIP_Label_48a19f0c-bea1-442e-a475-ed109d9ec508_SetDate">
    <vt:lpwstr>2019-04-24T12:15:37.6215196Z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0x0101000BF6DAFF3A6ACF4DB72F2745D20DB8B2</vt:lpwstr>
  </property>
</Properties>
</file>