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0" r:id="rId4"/>
  </p:sldMasterIdLst>
  <p:notesMasterIdLst>
    <p:notesMasterId r:id="rId14"/>
  </p:notesMasterIdLst>
  <p:handoutMasterIdLst>
    <p:handoutMasterId r:id="rId15"/>
  </p:handoutMasterIdLst>
  <p:sldIdLst>
    <p:sldId id="306" r:id="rId5"/>
    <p:sldId id="310" r:id="rId6"/>
    <p:sldId id="317" r:id="rId7"/>
    <p:sldId id="273" r:id="rId8"/>
    <p:sldId id="314" r:id="rId9"/>
    <p:sldId id="318" r:id="rId10"/>
    <p:sldId id="315" r:id="rId11"/>
    <p:sldId id="316" r:id="rId12"/>
    <p:sldId id="272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30" autoAdjust="0"/>
    <p:restoredTop sz="96265" autoAdjust="0"/>
  </p:normalViewPr>
  <p:slideViewPr>
    <p:cSldViewPr snapToGrid="0" showGuides="1">
      <p:cViewPr varScale="1">
        <p:scale>
          <a:sx n="106" d="100"/>
          <a:sy n="106" d="100"/>
        </p:scale>
        <p:origin x="942" y="96"/>
      </p:cViewPr>
      <p:guideLst>
        <p:guide pos="3840"/>
        <p:guide orient="horz" pos="2160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117" d="100"/>
          <a:sy n="117" d="100"/>
        </p:scale>
        <p:origin x="502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1F1DC9B7-CE78-4D70-B093-76A1E5038B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86A0124-9EAE-47D5-A0B4-F1FA629AEC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CD560-A4A9-4D0B-B9D8-DF20B63F37C0}" type="datetimeFigureOut">
              <a:rPr lang="fr-FR" smtClean="0"/>
              <a:t>21/06/2022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D82DFCA-E2F7-4B29-BC20-B8C0A2894C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C8F3435-E04C-43A1-99BC-CD20F7F4A08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867B09-A61B-4819-9CF7-B22A5248D8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6149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F5C28A-2736-41DB-8B77-BB77B84DCA72}" type="datetimeFigureOut">
              <a:rPr lang="fr-FR" smtClean="0"/>
              <a:t>21/06/2022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A4440-8984-420A-82EA-536835DC72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7221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3735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919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80577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86630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807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21730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9643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2540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188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jp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21 juin 2022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954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21 juin 2022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503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21 juin 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526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21 juin 2022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706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21 juin 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558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21 juin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283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21 juin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086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21 juin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649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21 juin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973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21 juin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632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21 juin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5132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21 juin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0908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21 juin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534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21 juin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52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6119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306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21 juin 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910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8" r:id="rId2"/>
    <p:sldLayoutId id="2147483740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2" r:id="rId9"/>
    <p:sldLayoutId id="2147483703" r:id="rId10"/>
    <p:sldLayoutId id="2147483704" r:id="rId11"/>
    <p:sldLayoutId id="2147483705" r:id="rId12"/>
    <p:sldLayoutId id="2147483707" r:id="rId13"/>
    <p:sldLayoutId id="2147483708" r:id="rId14"/>
    <p:sldLayoutId id="2147483733" r:id="rId15"/>
    <p:sldLayoutId id="2147483734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4770DD53-50B7-443E-8733-015C15E443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solidFill>
            <a:srgbClr val="FFFFFF">
              <a:alpha val="60000"/>
            </a:srgb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AC9E5945-562A-4F86-8939-9137C0B5A1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EDEBLO SELFCARE</a:t>
            </a:r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F5B5E614-58A6-4AF6-85EC-90C4D3B103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60033" y="3280884"/>
            <a:ext cx="6997055" cy="900000"/>
          </a:xfrm>
        </p:spPr>
        <p:txBody>
          <a:bodyPr/>
          <a:lstStyle/>
          <a:p>
            <a:r>
              <a:rPr lang="fr-FR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Demande de déblocage crédits immobiliers en ligne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031044F-DF51-400A-95A2-6A90D290A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25A3D-6058-46E5-B3A2-A8A2926C1784}" type="datetime4">
              <a:rPr lang="fr-FR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pPr/>
              <a:t>21 juin 2022</a:t>
            </a:fld>
            <a:endParaRPr lang="fr-FR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77643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1232DC-69E6-48D8-B420-6F1B7390B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2DF3AA0-9398-424F-8BAF-64430D5642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82118" y="1695730"/>
            <a:ext cx="1332000" cy="576000"/>
          </a:xfrm>
        </p:spPr>
        <p:txBody>
          <a:bodyPr/>
          <a:lstStyle/>
          <a:p>
            <a:r>
              <a:rPr lang="fr-FR" dirty="0"/>
              <a:t>01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4FDDBF1-0270-41EC-823D-CC7ECB6F32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510025" y="1470208"/>
            <a:ext cx="2160000" cy="1080000"/>
          </a:xfrm>
        </p:spPr>
        <p:txBody>
          <a:bodyPr/>
          <a:lstStyle/>
          <a:p>
            <a:r>
              <a:rPr lang="fr-FR" dirty="0"/>
              <a:t>ACCES CLIENT</a:t>
            </a:r>
          </a:p>
        </p:txBody>
      </p:sp>
      <p:sp>
        <p:nvSpPr>
          <p:cNvPr id="59" name="Espace réservé du pied de page 58">
            <a:extLst>
              <a:ext uri="{FF2B5EF4-FFF2-40B4-BE49-F238E27FC236}">
                <a16:creationId xmlns:a16="http://schemas.microsoft.com/office/drawing/2014/main" id="{C13EBF97-37E3-4EA0-8AFC-C3CF61F5B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 dirty="0"/>
              <a:t>E-DEBLO </a:t>
            </a:r>
            <a:r>
              <a:rPr lang="fr-FR" dirty="0" err="1"/>
              <a:t>SelfCare</a:t>
            </a:r>
            <a:r>
              <a:rPr lang="fr-FR" dirty="0"/>
              <a:t>- 06/2022</a:t>
            </a:r>
          </a:p>
        </p:txBody>
      </p:sp>
      <p:sp>
        <p:nvSpPr>
          <p:cNvPr id="60" name="Espace réservé du numéro de diapositive 59">
            <a:extLst>
              <a:ext uri="{FF2B5EF4-FFF2-40B4-BE49-F238E27FC236}">
                <a16:creationId xmlns:a16="http://schemas.microsoft.com/office/drawing/2014/main" id="{9AA5C2C7-C39C-49CA-9A89-2F8FEE3C6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B4AFCA1-C86A-47B6-AC5D-A949EFA48F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82118" y="3063759"/>
            <a:ext cx="1332000" cy="576000"/>
          </a:xfrm>
        </p:spPr>
        <p:txBody>
          <a:bodyPr/>
          <a:lstStyle/>
          <a:p>
            <a:r>
              <a:rPr lang="fr-FR" dirty="0"/>
              <a:t>02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5B78A84E-F62E-4BC5-B856-B7357EED0CF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82118" y="4431787"/>
            <a:ext cx="1332000" cy="576000"/>
          </a:xfrm>
        </p:spPr>
        <p:txBody>
          <a:bodyPr/>
          <a:lstStyle/>
          <a:p>
            <a:r>
              <a:rPr lang="fr-FR" dirty="0"/>
              <a:t>03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BA3B7674-E629-40D0-B2C6-07B173A0B80A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6447818" y="1695730"/>
            <a:ext cx="1332000" cy="576000"/>
          </a:xfrm>
        </p:spPr>
        <p:txBody>
          <a:bodyPr/>
          <a:lstStyle/>
          <a:p>
            <a:r>
              <a:rPr lang="fr-FR" dirty="0"/>
              <a:t>04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D9B0B1D8-0236-4C23-B572-4CDC2F2CB27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447818" y="3063759"/>
            <a:ext cx="1332000" cy="576000"/>
          </a:xfrm>
        </p:spPr>
        <p:txBody>
          <a:bodyPr/>
          <a:lstStyle/>
          <a:p>
            <a:r>
              <a:rPr lang="fr-FR" dirty="0"/>
              <a:t>05</a:t>
            </a:r>
          </a:p>
        </p:txBody>
      </p:sp>
      <p:sp>
        <p:nvSpPr>
          <p:cNvPr id="20" name="Espace réservé du texte 3">
            <a:extLst>
              <a:ext uri="{FF2B5EF4-FFF2-40B4-BE49-F238E27FC236}">
                <a16:creationId xmlns:a16="http://schemas.microsoft.com/office/drawing/2014/main" id="{E94C809F-FAFC-4BB0-AF76-BDB3CDEEF670}"/>
              </a:ext>
            </a:extLst>
          </p:cNvPr>
          <p:cNvSpPr txBox="1">
            <a:spLocks/>
          </p:cNvSpPr>
          <p:nvPr/>
        </p:nvSpPr>
        <p:spPr>
          <a:xfrm>
            <a:off x="2539899" y="2847787"/>
            <a:ext cx="2160000" cy="108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Wingdings" panose="05000000000000000000" pitchFamily="2" charset="2"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8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INFORMATIONS A SAISIR</a:t>
            </a:r>
          </a:p>
        </p:txBody>
      </p:sp>
      <p:sp>
        <p:nvSpPr>
          <p:cNvPr id="23" name="Espace réservé du texte 3">
            <a:extLst>
              <a:ext uri="{FF2B5EF4-FFF2-40B4-BE49-F238E27FC236}">
                <a16:creationId xmlns:a16="http://schemas.microsoft.com/office/drawing/2014/main" id="{844C9AD0-B1A5-4A2B-B8ED-CE9578249E3E}"/>
              </a:ext>
            </a:extLst>
          </p:cNvPr>
          <p:cNvSpPr txBox="1">
            <a:spLocks/>
          </p:cNvSpPr>
          <p:nvPr/>
        </p:nvSpPr>
        <p:spPr>
          <a:xfrm>
            <a:off x="2510025" y="4214431"/>
            <a:ext cx="2160000" cy="108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Wingdings" panose="05000000000000000000" pitchFamily="2" charset="2"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8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TRANSMISSION DES JUSTIFICATIFS</a:t>
            </a:r>
          </a:p>
        </p:txBody>
      </p:sp>
      <p:sp>
        <p:nvSpPr>
          <p:cNvPr id="26" name="Espace réservé du texte 3">
            <a:extLst>
              <a:ext uri="{FF2B5EF4-FFF2-40B4-BE49-F238E27FC236}">
                <a16:creationId xmlns:a16="http://schemas.microsoft.com/office/drawing/2014/main" id="{886FAAA5-C2D0-4D2B-B01D-958E4597CE68}"/>
              </a:ext>
            </a:extLst>
          </p:cNvPr>
          <p:cNvSpPr txBox="1">
            <a:spLocks/>
          </p:cNvSpPr>
          <p:nvPr/>
        </p:nvSpPr>
        <p:spPr>
          <a:xfrm>
            <a:off x="7521977" y="1431427"/>
            <a:ext cx="2160000" cy="108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Wingdings" panose="05000000000000000000" pitchFamily="2" charset="2"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8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LISTE DES NOTIFICATIONS 1/2</a:t>
            </a:r>
          </a:p>
        </p:txBody>
      </p:sp>
      <p:sp>
        <p:nvSpPr>
          <p:cNvPr id="29" name="Espace réservé du texte 3">
            <a:extLst>
              <a:ext uri="{FF2B5EF4-FFF2-40B4-BE49-F238E27FC236}">
                <a16:creationId xmlns:a16="http://schemas.microsoft.com/office/drawing/2014/main" id="{B1A4573B-F0B2-4C46-84BD-695DDDAF2C1A}"/>
              </a:ext>
            </a:extLst>
          </p:cNvPr>
          <p:cNvSpPr txBox="1">
            <a:spLocks/>
          </p:cNvSpPr>
          <p:nvPr/>
        </p:nvSpPr>
        <p:spPr>
          <a:xfrm>
            <a:off x="7521977" y="2777381"/>
            <a:ext cx="2160000" cy="108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Wingdings" panose="05000000000000000000" pitchFamily="2" charset="2"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8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LISTE DES NOTIFICATIONS 2/2</a:t>
            </a:r>
          </a:p>
        </p:txBody>
      </p:sp>
    </p:spTree>
    <p:extLst>
      <p:ext uri="{BB962C8B-B14F-4D97-AF65-F5344CB8AC3E}">
        <p14:creationId xmlns:p14="http://schemas.microsoft.com/office/powerpoint/2010/main" val="233739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0A688231-0596-4633-ADA1-7A090D17A5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943" r="14728"/>
          <a:stretch/>
        </p:blipFill>
        <p:spPr>
          <a:xfrm>
            <a:off x="722237" y="3798963"/>
            <a:ext cx="4371716" cy="29681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B7088B8-15FF-4EE0-9A01-5B6A001D47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6000" y="1645500"/>
            <a:ext cx="661924" cy="695021"/>
          </a:xfrm>
          <a:prstGeom prst="rect">
            <a:avLst/>
          </a:prstGeom>
        </p:spPr>
      </p:pic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3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29000"/>
            <a:ext cx="10800000" cy="719227"/>
          </a:xfrm>
        </p:spPr>
        <p:txBody>
          <a:bodyPr/>
          <a:lstStyle/>
          <a:p>
            <a:r>
              <a:rPr lang="fr-FR" dirty="0"/>
              <a:t>DEMANDE DE DEBLOCAGE EN LIGNE – VUE Client sur dei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56350C-1627-4BE8-9158-AF9CD94284A6}"/>
              </a:ext>
            </a:extLst>
          </p:cNvPr>
          <p:cNvSpPr/>
          <p:nvPr/>
        </p:nvSpPr>
        <p:spPr>
          <a:xfrm>
            <a:off x="597154" y="1336519"/>
            <a:ext cx="513183" cy="91067"/>
          </a:xfrm>
          <a:prstGeom prst="rect">
            <a:avLst/>
          </a:prstGeom>
          <a:solidFill>
            <a:srgbClr val="F8F8F8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à coins arrondis 4">
            <a:extLst>
              <a:ext uri="{FF2B5EF4-FFF2-40B4-BE49-F238E27FC236}">
                <a16:creationId xmlns:a16="http://schemas.microsoft.com/office/drawing/2014/main" id="{85BE606D-5996-4358-95CE-2307C7DA15B4}"/>
              </a:ext>
            </a:extLst>
          </p:cNvPr>
          <p:cNvSpPr/>
          <p:nvPr/>
        </p:nvSpPr>
        <p:spPr>
          <a:xfrm>
            <a:off x="3424340" y="5044308"/>
            <a:ext cx="1260829" cy="11857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Flèche : droite 18">
            <a:extLst>
              <a:ext uri="{FF2B5EF4-FFF2-40B4-BE49-F238E27FC236}">
                <a16:creationId xmlns:a16="http://schemas.microsoft.com/office/drawing/2014/main" id="{29F93D79-E1BA-4887-B66D-16C5B5F6662F}"/>
              </a:ext>
            </a:extLst>
          </p:cNvPr>
          <p:cNvSpPr/>
          <p:nvPr/>
        </p:nvSpPr>
        <p:spPr>
          <a:xfrm>
            <a:off x="4949106" y="4913388"/>
            <a:ext cx="2557727" cy="345233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space réservé du texte 1">
            <a:extLst>
              <a:ext uri="{FF2B5EF4-FFF2-40B4-BE49-F238E27FC236}">
                <a16:creationId xmlns:a16="http://schemas.microsoft.com/office/drawing/2014/main" id="{08907A88-8523-4412-9356-C6C0426969FF}"/>
              </a:ext>
            </a:extLst>
          </p:cNvPr>
          <p:cNvSpPr txBox="1">
            <a:spLocks/>
          </p:cNvSpPr>
          <p:nvPr/>
        </p:nvSpPr>
        <p:spPr>
          <a:xfrm>
            <a:off x="6868443" y="2100886"/>
            <a:ext cx="5246966" cy="574027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fr-FR" dirty="0"/>
              <a:t>Les motifs peuvent varier en fonction de la typologie du dossier </a:t>
            </a:r>
          </a:p>
        </p:txBody>
      </p:sp>
      <p:sp>
        <p:nvSpPr>
          <p:cNvPr id="26" name="Espace réservé du texte 11">
            <a:extLst>
              <a:ext uri="{FF2B5EF4-FFF2-40B4-BE49-F238E27FC236}">
                <a16:creationId xmlns:a16="http://schemas.microsoft.com/office/drawing/2014/main" id="{6F0E90D4-DE11-4291-B9FA-CF541D3D92A4}"/>
              </a:ext>
            </a:extLst>
          </p:cNvPr>
          <p:cNvSpPr txBox="1">
            <a:spLocks/>
          </p:cNvSpPr>
          <p:nvPr/>
        </p:nvSpPr>
        <p:spPr>
          <a:xfrm>
            <a:off x="632382" y="828015"/>
            <a:ext cx="10799999" cy="432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8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Accès client</a:t>
            </a:r>
          </a:p>
        </p:txBody>
      </p:sp>
      <p:sp>
        <p:nvSpPr>
          <p:cNvPr id="28" name="Rectangle à coins arrondis 4">
            <a:extLst>
              <a:ext uri="{FF2B5EF4-FFF2-40B4-BE49-F238E27FC236}">
                <a16:creationId xmlns:a16="http://schemas.microsoft.com/office/drawing/2014/main" id="{5AAE14BF-1C68-4D2D-986A-634F6E2F834D}"/>
              </a:ext>
            </a:extLst>
          </p:cNvPr>
          <p:cNvSpPr/>
          <p:nvPr/>
        </p:nvSpPr>
        <p:spPr>
          <a:xfrm>
            <a:off x="2442390" y="4126155"/>
            <a:ext cx="1032490" cy="2618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A039584-4567-4869-AE6D-8CA8299229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5379" y="2674913"/>
            <a:ext cx="3818554" cy="3275172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06C3FC89-C4CF-4721-B238-E5E935FADA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67" y="1263944"/>
            <a:ext cx="4561137" cy="23219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Flèche : droite 19">
            <a:extLst>
              <a:ext uri="{FF2B5EF4-FFF2-40B4-BE49-F238E27FC236}">
                <a16:creationId xmlns:a16="http://schemas.microsoft.com/office/drawing/2014/main" id="{7C1F2466-0F83-4CB0-9D9A-AA047100F514}"/>
              </a:ext>
            </a:extLst>
          </p:cNvPr>
          <p:cNvSpPr/>
          <p:nvPr/>
        </p:nvSpPr>
        <p:spPr>
          <a:xfrm rot="5400000">
            <a:off x="2415558" y="3612482"/>
            <a:ext cx="398401" cy="345233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à coins arrondis 4">
            <a:extLst>
              <a:ext uri="{FF2B5EF4-FFF2-40B4-BE49-F238E27FC236}">
                <a16:creationId xmlns:a16="http://schemas.microsoft.com/office/drawing/2014/main" id="{11C6B18E-DF38-499F-8507-30E13FC6BD56}"/>
              </a:ext>
            </a:extLst>
          </p:cNvPr>
          <p:cNvSpPr/>
          <p:nvPr/>
        </p:nvSpPr>
        <p:spPr>
          <a:xfrm>
            <a:off x="2391850" y="2957746"/>
            <a:ext cx="1032490" cy="2618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8172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DB16631-FC3D-4B34-8E15-0B3761762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2" y="828015"/>
            <a:ext cx="10799999" cy="432000"/>
          </a:xfrm>
        </p:spPr>
        <p:txBody>
          <a:bodyPr/>
          <a:lstStyle/>
          <a:p>
            <a:r>
              <a:rPr lang="fr-FR" dirty="0"/>
              <a:t>Informations a saisir </a:t>
            </a:r>
          </a:p>
        </p:txBody>
      </p:sp>
      <p:sp>
        <p:nvSpPr>
          <p:cNvPr id="10" name="Titre 10">
            <a:extLst>
              <a:ext uri="{FF2B5EF4-FFF2-40B4-BE49-F238E27FC236}">
                <a16:creationId xmlns:a16="http://schemas.microsoft.com/office/drawing/2014/main" id="{CF9AEB35-4AD2-4862-94BD-033AD405B44D}"/>
              </a:ext>
            </a:extLst>
          </p:cNvPr>
          <p:cNvSpPr txBox="1">
            <a:spLocks/>
          </p:cNvSpPr>
          <p:nvPr/>
        </p:nvSpPr>
        <p:spPr>
          <a:xfrm>
            <a:off x="632382" y="108788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1" i="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DEMANDE DE DEBLOCAGE EN LIGNE – VUE </a:t>
            </a:r>
            <a:r>
              <a:rPr lang="fr-FR" dirty="0" err="1"/>
              <a:t>CLIENt</a:t>
            </a:r>
            <a:endParaRPr lang="fr-FR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B957887-E17A-47A4-BB38-AF15A4CB95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008" y="1547242"/>
            <a:ext cx="3193663" cy="3697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>
            <a:extLst>
              <a:ext uri="{FF2B5EF4-FFF2-40B4-BE49-F238E27FC236}">
                <a16:creationId xmlns:a16="http://schemas.microsoft.com/office/drawing/2014/main" id="{E198BB4E-6791-46A3-B168-4622ADCB4B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001" y="1547242"/>
            <a:ext cx="3569998" cy="3697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20F7DBE0-3A13-4355-A07B-DFBD0B184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146" y="1547242"/>
            <a:ext cx="3569998" cy="3629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Flèche : droite 15">
            <a:extLst>
              <a:ext uri="{FF2B5EF4-FFF2-40B4-BE49-F238E27FC236}">
                <a16:creationId xmlns:a16="http://schemas.microsoft.com/office/drawing/2014/main" id="{3D9016F2-592A-4DE9-9BD8-7D25DE748E77}"/>
              </a:ext>
            </a:extLst>
          </p:cNvPr>
          <p:cNvSpPr/>
          <p:nvPr/>
        </p:nvSpPr>
        <p:spPr>
          <a:xfrm>
            <a:off x="3494671" y="2948473"/>
            <a:ext cx="456330" cy="432000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Flèche : droite 19">
            <a:extLst>
              <a:ext uri="{FF2B5EF4-FFF2-40B4-BE49-F238E27FC236}">
                <a16:creationId xmlns:a16="http://schemas.microsoft.com/office/drawing/2014/main" id="{8B12230F-F133-4B81-95DE-DD05B3EAFA9C}"/>
              </a:ext>
            </a:extLst>
          </p:cNvPr>
          <p:cNvSpPr/>
          <p:nvPr/>
        </p:nvSpPr>
        <p:spPr>
          <a:xfrm>
            <a:off x="7749164" y="2954480"/>
            <a:ext cx="456330" cy="432000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space réservé du texte 12">
            <a:extLst>
              <a:ext uri="{FF2B5EF4-FFF2-40B4-BE49-F238E27FC236}">
                <a16:creationId xmlns:a16="http://schemas.microsoft.com/office/drawing/2014/main" id="{FFD9B8E0-48BB-4022-8EF8-D1B3AE04BA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51992" y="5385240"/>
            <a:ext cx="882081" cy="293454"/>
          </a:xfrm>
        </p:spPr>
        <p:txBody>
          <a:bodyPr/>
          <a:lstStyle/>
          <a:p>
            <a:pPr lvl="1"/>
            <a:r>
              <a:rPr lang="fr-FR" b="1" dirty="0"/>
              <a:t>Montant</a:t>
            </a:r>
            <a:r>
              <a:rPr lang="fr-FR" dirty="0"/>
              <a:t> </a:t>
            </a:r>
          </a:p>
        </p:txBody>
      </p:sp>
      <p:sp>
        <p:nvSpPr>
          <p:cNvPr id="22" name="Espace réservé du texte 12">
            <a:extLst>
              <a:ext uri="{FF2B5EF4-FFF2-40B4-BE49-F238E27FC236}">
                <a16:creationId xmlns:a16="http://schemas.microsoft.com/office/drawing/2014/main" id="{92F51C10-18AF-4959-BAAD-A1CC92559B84}"/>
              </a:ext>
            </a:extLst>
          </p:cNvPr>
          <p:cNvSpPr txBox="1">
            <a:spLocks/>
          </p:cNvSpPr>
          <p:nvPr/>
        </p:nvSpPr>
        <p:spPr>
          <a:xfrm>
            <a:off x="4943332" y="5385240"/>
            <a:ext cx="683028" cy="2934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fr-FR" b="1" dirty="0"/>
              <a:t>Date</a:t>
            </a:r>
            <a:r>
              <a:rPr lang="fr-FR" dirty="0"/>
              <a:t> </a:t>
            </a:r>
          </a:p>
        </p:txBody>
      </p:sp>
      <p:sp>
        <p:nvSpPr>
          <p:cNvPr id="23" name="Espace réservé du texte 12">
            <a:extLst>
              <a:ext uri="{FF2B5EF4-FFF2-40B4-BE49-F238E27FC236}">
                <a16:creationId xmlns:a16="http://schemas.microsoft.com/office/drawing/2014/main" id="{93F59128-0B17-4824-9B6F-5B6F4E381236}"/>
              </a:ext>
            </a:extLst>
          </p:cNvPr>
          <p:cNvSpPr txBox="1">
            <a:spLocks/>
          </p:cNvSpPr>
          <p:nvPr/>
        </p:nvSpPr>
        <p:spPr>
          <a:xfrm>
            <a:off x="8856492" y="5385240"/>
            <a:ext cx="2017306" cy="2934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fr-FR" dirty="0"/>
              <a:t>Ecran de confirmation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E33944D-9AAA-4ED2-A8A6-FF52313645A2}"/>
              </a:ext>
            </a:extLst>
          </p:cNvPr>
          <p:cNvSpPr/>
          <p:nvPr/>
        </p:nvSpPr>
        <p:spPr>
          <a:xfrm>
            <a:off x="4012017" y="5093918"/>
            <a:ext cx="26419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3200" dirty="0">
              <a:solidFill>
                <a:srgbClr val="000000"/>
              </a:solidFill>
              <a:latin typeface="Univers LT Std"/>
            </a:endParaRPr>
          </a:p>
          <a:p>
            <a:pPr algn="just"/>
            <a:r>
              <a:rPr lang="fr-FR" sz="2400" dirty="0">
                <a:solidFill>
                  <a:srgbClr val="000000"/>
                </a:solidFill>
                <a:latin typeface="Univers LT Std"/>
              </a:rPr>
              <a:t> </a:t>
            </a:r>
            <a:r>
              <a:rPr lang="fr-FR" sz="1400" dirty="0">
                <a:solidFill>
                  <a:srgbClr val="000000"/>
                </a:solidFill>
                <a:latin typeface="Univers LT Std"/>
              </a:rPr>
              <a:t>3 jours ouvrés avant la date de déblocage souhaitée au plus tard. </a:t>
            </a:r>
            <a:endParaRPr lang="fr-FR" sz="1400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337515F-1489-4F8F-922E-6E2DD9595B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4660" y="5749005"/>
            <a:ext cx="417357" cy="432001"/>
          </a:xfrm>
          <a:prstGeom prst="rect">
            <a:avLst/>
          </a:prstGeom>
        </p:spPr>
      </p:pic>
      <p:sp>
        <p:nvSpPr>
          <p:cNvPr id="27" name="Espace réservé du pied de page 58">
            <a:extLst>
              <a:ext uri="{FF2B5EF4-FFF2-40B4-BE49-F238E27FC236}">
                <a16:creationId xmlns:a16="http://schemas.microsoft.com/office/drawing/2014/main" id="{7DA8F2CE-82C9-400F-9570-D43CE7D1E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 dirty="0"/>
              <a:t>E-DEBLO </a:t>
            </a:r>
            <a:r>
              <a:rPr lang="fr-FR" dirty="0" err="1"/>
              <a:t>SelfCare</a:t>
            </a:r>
            <a:r>
              <a:rPr lang="fr-FR" dirty="0"/>
              <a:t>- 06/2022</a:t>
            </a:r>
          </a:p>
        </p:txBody>
      </p:sp>
    </p:spTree>
    <p:extLst>
      <p:ext uri="{BB962C8B-B14F-4D97-AF65-F5344CB8AC3E}">
        <p14:creationId xmlns:p14="http://schemas.microsoft.com/office/powerpoint/2010/main" val="22984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5</a:t>
            </a:fld>
            <a:endParaRPr lang="fr-FR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DB16631-FC3D-4B34-8E15-0B3761762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2" y="828015"/>
            <a:ext cx="10799999" cy="432000"/>
          </a:xfrm>
        </p:spPr>
        <p:txBody>
          <a:bodyPr/>
          <a:lstStyle/>
          <a:p>
            <a:r>
              <a:rPr lang="fr-FR" dirty="0"/>
              <a:t>Transmission des justificatifs</a:t>
            </a:r>
          </a:p>
        </p:txBody>
      </p:sp>
      <p:sp>
        <p:nvSpPr>
          <p:cNvPr id="10" name="Titre 10">
            <a:extLst>
              <a:ext uri="{FF2B5EF4-FFF2-40B4-BE49-F238E27FC236}">
                <a16:creationId xmlns:a16="http://schemas.microsoft.com/office/drawing/2014/main" id="{CF9AEB35-4AD2-4862-94BD-033AD405B44D}"/>
              </a:ext>
            </a:extLst>
          </p:cNvPr>
          <p:cNvSpPr txBox="1">
            <a:spLocks/>
          </p:cNvSpPr>
          <p:nvPr/>
        </p:nvSpPr>
        <p:spPr>
          <a:xfrm>
            <a:off x="632382" y="108788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1" i="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DEMANDE DE DEBLOCAGE EN LIGNE – VUE </a:t>
            </a:r>
            <a:r>
              <a:rPr lang="fr-FR" dirty="0" err="1"/>
              <a:t>CLIENt</a:t>
            </a:r>
            <a:endParaRPr lang="fr-FR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43CCDF3A-7E02-43CA-BED7-6A99B4F708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02" y="1651518"/>
            <a:ext cx="3486745" cy="3417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>
            <a:extLst>
              <a:ext uri="{FF2B5EF4-FFF2-40B4-BE49-F238E27FC236}">
                <a16:creationId xmlns:a16="http://schemas.microsoft.com/office/drawing/2014/main" id="{B2FC94EC-642D-4827-9C16-384BB04FD0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0128" y="1628931"/>
            <a:ext cx="3126576" cy="3302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674F3D99-1A4D-435E-899B-B0B9E1D777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5568" y="1674911"/>
            <a:ext cx="2896680" cy="3256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0542E08-7CD4-4F44-A225-2ABE6C53598E}"/>
              </a:ext>
            </a:extLst>
          </p:cNvPr>
          <p:cNvSpPr/>
          <p:nvPr/>
        </p:nvSpPr>
        <p:spPr>
          <a:xfrm>
            <a:off x="326571" y="5155098"/>
            <a:ext cx="117565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</a:rPr>
              <a:t> Elle n’est pas obligatoire dans certains cas (par exemple avance travaux de moins de 15K€).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​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</a:rPr>
              <a:t> L’outil est chainé dans </a:t>
            </a:r>
            <a:r>
              <a:rPr lang="fr-FR" dirty="0" err="1">
                <a:solidFill>
                  <a:srgbClr val="000000"/>
                </a:solidFill>
                <a:latin typeface="Calibri" panose="020F0502020204030204" pitchFamily="34" charset="0"/>
              </a:rPr>
              <a:t>Myflow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​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</a:rPr>
              <a:t> La DCE contrôle la demande de déblocage : si le déblocage n’est pas possible ou si un justificatif est manquant, la DCE refuse le déblocage en indiquant le motif de refus. Le client devra réitérer sa demande.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" name="Flèche : droite 23">
            <a:extLst>
              <a:ext uri="{FF2B5EF4-FFF2-40B4-BE49-F238E27FC236}">
                <a16:creationId xmlns:a16="http://schemas.microsoft.com/office/drawing/2014/main" id="{044F6981-9F22-45B2-9741-0D432985834B}"/>
              </a:ext>
            </a:extLst>
          </p:cNvPr>
          <p:cNvSpPr/>
          <p:nvPr/>
        </p:nvSpPr>
        <p:spPr>
          <a:xfrm>
            <a:off x="3494671" y="2948473"/>
            <a:ext cx="456330" cy="432000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Flèche : droite 24">
            <a:extLst>
              <a:ext uri="{FF2B5EF4-FFF2-40B4-BE49-F238E27FC236}">
                <a16:creationId xmlns:a16="http://schemas.microsoft.com/office/drawing/2014/main" id="{C15BDDA0-2EFF-4719-80BE-413921749B57}"/>
              </a:ext>
            </a:extLst>
          </p:cNvPr>
          <p:cNvSpPr/>
          <p:nvPr/>
        </p:nvSpPr>
        <p:spPr>
          <a:xfrm>
            <a:off x="7812971" y="2948473"/>
            <a:ext cx="456330" cy="432000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space réservé du pied de page 58">
            <a:extLst>
              <a:ext uri="{FF2B5EF4-FFF2-40B4-BE49-F238E27FC236}">
                <a16:creationId xmlns:a16="http://schemas.microsoft.com/office/drawing/2014/main" id="{22A15983-A268-4B7B-B92A-AF715AE23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 dirty="0"/>
              <a:t>E-DEBLO </a:t>
            </a:r>
            <a:r>
              <a:rPr lang="fr-FR" dirty="0" err="1"/>
              <a:t>SelfCare</a:t>
            </a:r>
            <a:r>
              <a:rPr lang="fr-FR" dirty="0"/>
              <a:t>- 06/2022</a:t>
            </a:r>
          </a:p>
        </p:txBody>
      </p:sp>
    </p:spTree>
    <p:extLst>
      <p:ext uri="{BB962C8B-B14F-4D97-AF65-F5344CB8AC3E}">
        <p14:creationId xmlns:p14="http://schemas.microsoft.com/office/powerpoint/2010/main" val="1398348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29000"/>
            <a:ext cx="10800000" cy="719227"/>
          </a:xfrm>
        </p:spPr>
        <p:txBody>
          <a:bodyPr/>
          <a:lstStyle/>
          <a:p>
            <a:r>
              <a:rPr lang="fr-FR" dirty="0"/>
              <a:t>DEMANDE DE DEBLOCAGE EN LIGNE – VUE Client sur </a:t>
            </a:r>
            <a:r>
              <a:rPr lang="fr-FR" dirty="0" err="1"/>
              <a:t>banxo</a:t>
            </a:r>
            <a:r>
              <a:rPr lang="fr-FR" dirty="0"/>
              <a:t> (04/07)</a:t>
            </a:r>
          </a:p>
        </p:txBody>
      </p:sp>
      <p:sp>
        <p:nvSpPr>
          <p:cNvPr id="26" name="Espace réservé du texte 11">
            <a:extLst>
              <a:ext uri="{FF2B5EF4-FFF2-40B4-BE49-F238E27FC236}">
                <a16:creationId xmlns:a16="http://schemas.microsoft.com/office/drawing/2014/main" id="{6F0E90D4-DE11-4291-B9FA-CF541D3D92A4}"/>
              </a:ext>
            </a:extLst>
          </p:cNvPr>
          <p:cNvSpPr txBox="1">
            <a:spLocks/>
          </p:cNvSpPr>
          <p:nvPr/>
        </p:nvSpPr>
        <p:spPr>
          <a:xfrm>
            <a:off x="632382" y="828015"/>
            <a:ext cx="10799999" cy="432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8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Accès client</a:t>
            </a:r>
          </a:p>
        </p:txBody>
      </p:sp>
      <p:pic>
        <p:nvPicPr>
          <p:cNvPr id="18" name="Enregistrement d’écran 2">
            <a:hlinkClick r:id="" action="ppaction://media"/>
            <a:extLst>
              <a:ext uri="{FF2B5EF4-FFF2-40B4-BE49-F238E27FC236}">
                <a16:creationId xmlns:a16="http://schemas.microsoft.com/office/drawing/2014/main" id="{DF6348B1-19EF-48FB-969D-8118DC0361D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46906" y="1148561"/>
            <a:ext cx="2652246" cy="5304492"/>
          </a:xfrm>
          <a:prstGeom prst="rect">
            <a:avLst/>
          </a:prstGeom>
        </p:spPr>
      </p:pic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43A24274-DB30-4D3B-BE56-6F4EA9F4DB1D}"/>
              </a:ext>
            </a:extLst>
          </p:cNvPr>
          <p:cNvSpPr/>
          <p:nvPr/>
        </p:nvSpPr>
        <p:spPr>
          <a:xfrm>
            <a:off x="2490122" y="6413596"/>
            <a:ext cx="1656784" cy="432000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C6D70A1-982A-4B74-976D-9A498F4BDE7F}"/>
              </a:ext>
            </a:extLst>
          </p:cNvPr>
          <p:cNvSpPr txBox="1"/>
          <p:nvPr/>
        </p:nvSpPr>
        <p:spPr>
          <a:xfrm>
            <a:off x="2707824" y="6176054"/>
            <a:ext cx="14390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Accès vidéo</a:t>
            </a:r>
          </a:p>
        </p:txBody>
      </p:sp>
    </p:spTree>
    <p:extLst>
      <p:ext uri="{BB962C8B-B14F-4D97-AF65-F5344CB8AC3E}">
        <p14:creationId xmlns:p14="http://schemas.microsoft.com/office/powerpoint/2010/main" val="609636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515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DB16631-FC3D-4B34-8E15-0B3761762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2" y="828015"/>
            <a:ext cx="10799999" cy="432000"/>
          </a:xfrm>
        </p:spPr>
        <p:txBody>
          <a:bodyPr/>
          <a:lstStyle/>
          <a:p>
            <a:r>
              <a:rPr lang="fr-FR" dirty="0"/>
              <a:t>Liste des notifications adressées  </a:t>
            </a:r>
          </a:p>
        </p:txBody>
      </p:sp>
      <p:sp>
        <p:nvSpPr>
          <p:cNvPr id="10" name="Titre 10">
            <a:extLst>
              <a:ext uri="{FF2B5EF4-FFF2-40B4-BE49-F238E27FC236}">
                <a16:creationId xmlns:a16="http://schemas.microsoft.com/office/drawing/2014/main" id="{CF9AEB35-4AD2-4862-94BD-033AD405B44D}"/>
              </a:ext>
            </a:extLst>
          </p:cNvPr>
          <p:cNvSpPr txBox="1">
            <a:spLocks/>
          </p:cNvSpPr>
          <p:nvPr/>
        </p:nvSpPr>
        <p:spPr>
          <a:xfrm>
            <a:off x="632382" y="108788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1" i="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DEMANDE DE DEBLOCAGE EN LIGNE – ANNEXE</a:t>
            </a:r>
          </a:p>
        </p:txBody>
      </p:sp>
      <p:sp>
        <p:nvSpPr>
          <p:cNvPr id="18" name="Espace réservé du texte 1">
            <a:extLst>
              <a:ext uri="{FF2B5EF4-FFF2-40B4-BE49-F238E27FC236}">
                <a16:creationId xmlns:a16="http://schemas.microsoft.com/office/drawing/2014/main" id="{30C68A66-513D-41B5-91A8-884FC433D84C}"/>
              </a:ext>
            </a:extLst>
          </p:cNvPr>
          <p:cNvSpPr txBox="1">
            <a:spLocks/>
          </p:cNvSpPr>
          <p:nvPr/>
        </p:nvSpPr>
        <p:spPr>
          <a:xfrm>
            <a:off x="418233" y="1637934"/>
            <a:ext cx="5103618" cy="417319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 dirty="0">
                <a:solidFill>
                  <a:srgbClr val="C00000"/>
                </a:solidFill>
              </a:rPr>
              <a:t>SMS client : </a:t>
            </a:r>
          </a:p>
          <a:p>
            <a:r>
              <a:rPr lang="fr-FR" sz="1000" dirty="0"/>
              <a:t> </a:t>
            </a:r>
            <a:r>
              <a:rPr lang="fr-FR" sz="1000" dirty="0">
                <a:solidFill>
                  <a:schemeClr val="tx1"/>
                </a:solidFill>
              </a:rPr>
              <a:t>Votre Caisse d’Epargne accuse réception de votre offre de crédit. Réalisez vos demandes de déblocage de fonds via votre espace sécurisé sur notre site internet.</a:t>
            </a:r>
          </a:p>
          <a:p>
            <a:r>
              <a:rPr lang="fr-FR" sz="1000" dirty="0">
                <a:solidFill>
                  <a:schemeClr val="tx1"/>
                </a:solidFill>
              </a:rPr>
              <a:t> </a:t>
            </a:r>
            <a:r>
              <a:rPr lang="fr-FR" sz="1000" dirty="0"/>
              <a:t>Mail client : 	</a:t>
            </a:r>
          </a:p>
          <a:p>
            <a:r>
              <a:rPr lang="fr-FR" sz="1000" dirty="0"/>
              <a:t> </a:t>
            </a:r>
            <a:r>
              <a:rPr lang="fr-FR" sz="1000" dirty="0">
                <a:solidFill>
                  <a:schemeClr val="tx1"/>
                </a:solidFill>
              </a:rPr>
              <a:t>Objet : Gérez vos demandes de déblocage de crédit en toute autonomie</a:t>
            </a:r>
          </a:p>
          <a:p>
            <a:pPr algn="just">
              <a:spcBef>
                <a:spcPts val="600"/>
              </a:spcBef>
            </a:pPr>
            <a:r>
              <a:rPr lang="fr-FR" sz="1000" dirty="0">
                <a:solidFill>
                  <a:schemeClr val="tx1"/>
                </a:solidFill>
              </a:rPr>
              <a:t>« </a:t>
            </a:r>
            <a:r>
              <a:rPr lang="fr-FR" sz="1000" dirty="0" err="1">
                <a:solidFill>
                  <a:schemeClr val="tx1"/>
                </a:solidFill>
              </a:rPr>
              <a:t>Civ</a:t>
            </a:r>
            <a:r>
              <a:rPr lang="fr-FR" sz="1000" dirty="0">
                <a:solidFill>
                  <a:schemeClr val="tx1"/>
                </a:solidFill>
              </a:rPr>
              <a:t> » « Nom client »,</a:t>
            </a:r>
          </a:p>
          <a:p>
            <a:pPr algn="just">
              <a:spcBef>
                <a:spcPts val="600"/>
              </a:spcBef>
            </a:pPr>
            <a:r>
              <a:rPr lang="fr-FR" sz="1000" dirty="0">
                <a:solidFill>
                  <a:schemeClr val="tx1"/>
                </a:solidFill>
              </a:rPr>
              <a:t>Nous avons bien réceptionné votre dossier de crédit n°… signé et vous en remercions.</a:t>
            </a:r>
          </a:p>
          <a:p>
            <a:pPr algn="just">
              <a:spcBef>
                <a:spcPts val="600"/>
              </a:spcBef>
            </a:pPr>
            <a:r>
              <a:rPr lang="fr-FR" sz="1000" dirty="0">
                <a:solidFill>
                  <a:schemeClr val="tx1"/>
                </a:solidFill>
              </a:rPr>
              <a:t>A cette occasion, nous tenons à vous informer que pour vous être encore plus utile, votre Caisse d’Epargne vous donne la possibilité d’effectuer vos demandes de déblocage de fonds* en toute autonomie et en seulement quelques clics, depuis votre espace sécurisé de banque à distance.</a:t>
            </a:r>
          </a:p>
          <a:p>
            <a:pPr algn="just">
              <a:spcBef>
                <a:spcPts val="600"/>
              </a:spcBef>
            </a:pPr>
            <a:r>
              <a:rPr lang="fr-FR" sz="1000" i="1" dirty="0">
                <a:solidFill>
                  <a:schemeClr val="tx1"/>
                </a:solidFill>
              </a:rPr>
              <a:t>* A noter que les frais de dossier et de garantie seront prélevés à l’occasion du premier déblocage de fonds.</a:t>
            </a:r>
            <a:endParaRPr lang="fr-FR" sz="1100" dirty="0">
              <a:solidFill>
                <a:schemeClr val="tx1"/>
              </a:solidFill>
            </a:endParaRPr>
          </a:p>
          <a:p>
            <a:pPr algn="just">
              <a:spcBef>
                <a:spcPts val="600"/>
              </a:spcBef>
            </a:pPr>
            <a:r>
              <a:rPr lang="fr-FR" sz="1000" dirty="0">
                <a:solidFill>
                  <a:schemeClr val="tx1"/>
                </a:solidFill>
              </a:rPr>
              <a:t>Votre demande doit nous parvenir accompagnée des justificatifs nécessaires au plus tard 3 jours ouvrés avant la date de déblocage souhaitée.</a:t>
            </a:r>
          </a:p>
          <a:p>
            <a:pPr algn="just">
              <a:spcBef>
                <a:spcPts val="600"/>
              </a:spcBef>
            </a:pPr>
            <a:r>
              <a:rPr lang="fr-FR" sz="1000" dirty="0">
                <a:solidFill>
                  <a:schemeClr val="tx1"/>
                </a:solidFill>
              </a:rPr>
              <a:t>Nous restons bien entendu à votre disposition pour tout renseignement complémentaire.</a:t>
            </a:r>
          </a:p>
          <a:p>
            <a:r>
              <a:rPr lang="fr-FR" sz="1000" dirty="0">
                <a:solidFill>
                  <a:schemeClr val="tx1"/>
                </a:solidFill>
              </a:rPr>
              <a:t> Bien sincèrement,</a:t>
            </a:r>
          </a:p>
          <a:p>
            <a:pPr>
              <a:spcBef>
                <a:spcPts val="0"/>
              </a:spcBef>
            </a:pPr>
            <a:r>
              <a:rPr lang="fr-FR" sz="1000" dirty="0">
                <a:solidFill>
                  <a:schemeClr val="tx1"/>
                </a:solidFill>
              </a:rPr>
              <a:t> Le Service production, déblocage de fonds</a:t>
            </a:r>
          </a:p>
          <a:p>
            <a:pPr>
              <a:spcBef>
                <a:spcPts val="0"/>
              </a:spcBef>
            </a:pPr>
            <a:r>
              <a:rPr lang="fr-FR" sz="1000" dirty="0">
                <a:solidFill>
                  <a:schemeClr val="tx1"/>
                </a:solidFill>
              </a:rPr>
              <a:t>de votre Caisse d’Epargne</a:t>
            </a:r>
          </a:p>
        </p:txBody>
      </p:sp>
      <p:sp>
        <p:nvSpPr>
          <p:cNvPr id="24" name="Espace réservé du texte 12">
            <a:extLst>
              <a:ext uri="{FF2B5EF4-FFF2-40B4-BE49-F238E27FC236}">
                <a16:creationId xmlns:a16="http://schemas.microsoft.com/office/drawing/2014/main" id="{D52C10F5-889D-49B6-9C5E-65AB5311F0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46014" y="1746653"/>
            <a:ext cx="5945985" cy="3459828"/>
          </a:xfrm>
        </p:spPr>
        <p:txBody>
          <a:bodyPr/>
          <a:lstStyle/>
          <a:p>
            <a:r>
              <a:rPr lang="fr-FR" sz="1100" dirty="0"/>
              <a:t> </a:t>
            </a:r>
          </a:p>
          <a:p>
            <a:r>
              <a:rPr lang="fr-FR" sz="1000" dirty="0">
                <a:solidFill>
                  <a:srgbClr val="C00000"/>
                </a:solidFill>
              </a:rPr>
              <a:t>SMS client : </a:t>
            </a:r>
          </a:p>
          <a:p>
            <a:r>
              <a:rPr lang="fr-FR" sz="1000" dirty="0">
                <a:solidFill>
                  <a:srgbClr val="C00000"/>
                </a:solidFill>
              </a:rPr>
              <a:t> </a:t>
            </a:r>
            <a:r>
              <a:rPr lang="fr-FR" sz="1000" dirty="0">
                <a:solidFill>
                  <a:schemeClr val="tx1"/>
                </a:solidFill>
              </a:rPr>
              <a:t>Votre Caisse d’Epargne vous confirme le traitement de votre demande de déblocage de fonds concernant votre crédit </a:t>
            </a:r>
            <a:r>
              <a:rPr lang="fr-FR" sz="1000" dirty="0" err="1">
                <a:solidFill>
                  <a:schemeClr val="tx1"/>
                </a:solidFill>
              </a:rPr>
              <a:t>n°xxxxxxx</a:t>
            </a:r>
            <a:r>
              <a:rPr lang="fr-FR" sz="1000" dirty="0">
                <a:solidFill>
                  <a:schemeClr val="tx1"/>
                </a:solidFill>
              </a:rPr>
              <a:t>. A très vite</a:t>
            </a:r>
          </a:p>
          <a:p>
            <a:r>
              <a:rPr lang="fr-FR" sz="1000" dirty="0">
                <a:solidFill>
                  <a:srgbClr val="C00000"/>
                </a:solidFill>
              </a:rPr>
              <a:t> Mail client : </a:t>
            </a:r>
          </a:p>
          <a:p>
            <a:r>
              <a:rPr lang="fr-FR" sz="1000" dirty="0">
                <a:solidFill>
                  <a:srgbClr val="C00000"/>
                </a:solidFill>
              </a:rPr>
              <a:t> </a:t>
            </a:r>
          </a:p>
          <a:p>
            <a:pPr algn="just">
              <a:spcBef>
                <a:spcPts val="600"/>
              </a:spcBef>
            </a:pPr>
            <a:r>
              <a:rPr lang="fr-FR" sz="1000" dirty="0">
                <a:solidFill>
                  <a:schemeClr val="tx1"/>
                </a:solidFill>
              </a:rPr>
              <a:t>Objet : Demande de déblocage de fonds pour votre crédit n°…</a:t>
            </a:r>
          </a:p>
          <a:p>
            <a:pPr algn="just">
              <a:spcBef>
                <a:spcPts val="600"/>
              </a:spcBef>
            </a:pPr>
            <a:r>
              <a:rPr lang="fr-FR" sz="1000" dirty="0">
                <a:solidFill>
                  <a:schemeClr val="tx1"/>
                </a:solidFill>
              </a:rPr>
              <a:t>« </a:t>
            </a:r>
            <a:r>
              <a:rPr lang="fr-FR" sz="1000" dirty="0" err="1">
                <a:solidFill>
                  <a:schemeClr val="tx1"/>
                </a:solidFill>
              </a:rPr>
              <a:t>Civ</a:t>
            </a:r>
            <a:r>
              <a:rPr lang="fr-FR" sz="1000" dirty="0">
                <a:solidFill>
                  <a:schemeClr val="tx1"/>
                </a:solidFill>
              </a:rPr>
              <a:t> » « Nom client »,</a:t>
            </a:r>
          </a:p>
          <a:p>
            <a:pPr algn="just">
              <a:spcBef>
                <a:spcPts val="600"/>
              </a:spcBef>
            </a:pPr>
            <a:r>
              <a:rPr lang="fr-FR" sz="1000" dirty="0">
                <a:solidFill>
                  <a:schemeClr val="tx1"/>
                </a:solidFill>
              </a:rPr>
              <a:t>Nous avons le plaisir de vous confirmer le traitement de votre demande de déblocage de fonds pour un montant de « montant du déblocage » euros.</a:t>
            </a:r>
          </a:p>
          <a:p>
            <a:pPr algn="just">
              <a:spcBef>
                <a:spcPts val="600"/>
              </a:spcBef>
            </a:pPr>
            <a:r>
              <a:rPr lang="fr-FR" sz="1000" dirty="0">
                <a:solidFill>
                  <a:schemeClr val="tx1"/>
                </a:solidFill>
              </a:rPr>
              <a:t> Avec tous nos remerciements pour la confiance témoignée à l’occasion de votre projet</a:t>
            </a:r>
            <a:r>
              <a:rPr lang="fr-FR" sz="1000" dirty="0">
                <a:solidFill>
                  <a:srgbClr val="C00000"/>
                </a:solidFill>
              </a:rPr>
              <a:t>.</a:t>
            </a:r>
          </a:p>
          <a:p>
            <a:pPr algn="just">
              <a:spcBef>
                <a:spcPts val="600"/>
              </a:spcBef>
            </a:pPr>
            <a:endParaRPr lang="fr-FR" sz="1000" dirty="0">
              <a:solidFill>
                <a:srgbClr val="C00000"/>
              </a:solidFill>
            </a:endParaRPr>
          </a:p>
          <a:p>
            <a:pPr algn="just">
              <a:spcBef>
                <a:spcPts val="0"/>
              </a:spcBef>
            </a:pPr>
            <a:r>
              <a:rPr lang="fr-FR" sz="1000" dirty="0">
                <a:solidFill>
                  <a:srgbClr val="C00000"/>
                </a:solidFill>
              </a:rPr>
              <a:t> </a:t>
            </a:r>
            <a:r>
              <a:rPr lang="fr-FR" sz="1000" dirty="0">
                <a:solidFill>
                  <a:schemeClr val="tx1"/>
                </a:solidFill>
              </a:rPr>
              <a:t>Bien sincèrement,</a:t>
            </a:r>
          </a:p>
          <a:p>
            <a:pPr algn="just">
              <a:spcBef>
                <a:spcPts val="0"/>
              </a:spcBef>
            </a:pPr>
            <a:r>
              <a:rPr lang="fr-FR" sz="1000" dirty="0">
                <a:solidFill>
                  <a:schemeClr val="tx1"/>
                </a:solidFill>
              </a:rPr>
              <a:t>Votre Caisse d’Epargne</a:t>
            </a:r>
          </a:p>
          <a:p>
            <a:r>
              <a:rPr lang="fr-FR" sz="1000" dirty="0">
                <a:solidFill>
                  <a:srgbClr val="C00000"/>
                </a:solidFill>
              </a:rPr>
              <a:t> 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92E6AA-4AD8-4802-93B6-85A70ECC7BAB}"/>
              </a:ext>
            </a:extLst>
          </p:cNvPr>
          <p:cNvSpPr/>
          <p:nvPr/>
        </p:nvSpPr>
        <p:spPr>
          <a:xfrm>
            <a:off x="6080342" y="1488575"/>
            <a:ext cx="36000" cy="494307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space réservé du texte 12">
            <a:extLst>
              <a:ext uri="{FF2B5EF4-FFF2-40B4-BE49-F238E27FC236}">
                <a16:creationId xmlns:a16="http://schemas.microsoft.com/office/drawing/2014/main" id="{A51DE2A2-8525-4F8A-BB94-9848BE673CD3}"/>
              </a:ext>
            </a:extLst>
          </p:cNvPr>
          <p:cNvSpPr txBox="1">
            <a:spLocks/>
          </p:cNvSpPr>
          <p:nvPr/>
        </p:nvSpPr>
        <p:spPr>
          <a:xfrm>
            <a:off x="1880523" y="1400515"/>
            <a:ext cx="2179037" cy="293454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fr-FR" b="1" dirty="0"/>
              <a:t>Au retour d’offre signé</a:t>
            </a:r>
            <a:r>
              <a:rPr lang="fr-FR" dirty="0"/>
              <a:t> </a:t>
            </a:r>
          </a:p>
        </p:txBody>
      </p:sp>
      <p:sp>
        <p:nvSpPr>
          <p:cNvPr id="26" name="Espace réservé du texte 12">
            <a:extLst>
              <a:ext uri="{FF2B5EF4-FFF2-40B4-BE49-F238E27FC236}">
                <a16:creationId xmlns:a16="http://schemas.microsoft.com/office/drawing/2014/main" id="{B3092B38-68AF-47E9-BFD9-3985EBF8A7A1}"/>
              </a:ext>
            </a:extLst>
          </p:cNvPr>
          <p:cNvSpPr txBox="1">
            <a:spLocks/>
          </p:cNvSpPr>
          <p:nvPr/>
        </p:nvSpPr>
        <p:spPr>
          <a:xfrm>
            <a:off x="7427698" y="1400515"/>
            <a:ext cx="3707785" cy="293454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fr-FR" b="1" dirty="0"/>
              <a:t>Confirmation de traitement du déblocage</a:t>
            </a:r>
            <a:endParaRPr lang="fr-FR" dirty="0"/>
          </a:p>
        </p:txBody>
      </p:sp>
      <p:sp>
        <p:nvSpPr>
          <p:cNvPr id="27" name="Espace réservé du pied de page 58">
            <a:extLst>
              <a:ext uri="{FF2B5EF4-FFF2-40B4-BE49-F238E27FC236}">
                <a16:creationId xmlns:a16="http://schemas.microsoft.com/office/drawing/2014/main" id="{3B9AC13B-D068-4BAC-8616-DE8E5FEC2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 dirty="0"/>
              <a:t>E-DEBLO </a:t>
            </a:r>
            <a:r>
              <a:rPr lang="fr-FR" dirty="0" err="1"/>
              <a:t>SelfCare</a:t>
            </a:r>
            <a:r>
              <a:rPr lang="fr-FR" dirty="0"/>
              <a:t>- 06/2022</a:t>
            </a:r>
          </a:p>
        </p:txBody>
      </p:sp>
    </p:spTree>
    <p:extLst>
      <p:ext uri="{BB962C8B-B14F-4D97-AF65-F5344CB8AC3E}">
        <p14:creationId xmlns:p14="http://schemas.microsoft.com/office/powerpoint/2010/main" val="24057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DB16631-FC3D-4B34-8E15-0B3761762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3" y="828015"/>
            <a:ext cx="4098238" cy="432000"/>
          </a:xfrm>
        </p:spPr>
        <p:txBody>
          <a:bodyPr/>
          <a:lstStyle/>
          <a:p>
            <a:r>
              <a:rPr lang="fr-FR" dirty="0"/>
              <a:t>Liste des notifications adressées  </a:t>
            </a:r>
          </a:p>
        </p:txBody>
      </p:sp>
      <p:sp>
        <p:nvSpPr>
          <p:cNvPr id="10" name="Titre 10">
            <a:extLst>
              <a:ext uri="{FF2B5EF4-FFF2-40B4-BE49-F238E27FC236}">
                <a16:creationId xmlns:a16="http://schemas.microsoft.com/office/drawing/2014/main" id="{CF9AEB35-4AD2-4862-94BD-033AD405B44D}"/>
              </a:ext>
            </a:extLst>
          </p:cNvPr>
          <p:cNvSpPr txBox="1">
            <a:spLocks/>
          </p:cNvSpPr>
          <p:nvPr/>
        </p:nvSpPr>
        <p:spPr>
          <a:xfrm>
            <a:off x="632382" y="108788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1" i="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DEMANDE DE DEBLOCAGE EN LIGNE – ANNEXE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92E6AA-4AD8-4802-93B6-85A70ECC7BAB}"/>
              </a:ext>
            </a:extLst>
          </p:cNvPr>
          <p:cNvSpPr/>
          <p:nvPr/>
        </p:nvSpPr>
        <p:spPr>
          <a:xfrm>
            <a:off x="6232515" y="1604518"/>
            <a:ext cx="36000" cy="494307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space réservé du texte 12">
            <a:extLst>
              <a:ext uri="{FF2B5EF4-FFF2-40B4-BE49-F238E27FC236}">
                <a16:creationId xmlns:a16="http://schemas.microsoft.com/office/drawing/2014/main" id="{A51DE2A2-8525-4F8A-BB94-9848BE673CD3}"/>
              </a:ext>
            </a:extLst>
          </p:cNvPr>
          <p:cNvSpPr txBox="1">
            <a:spLocks/>
          </p:cNvSpPr>
          <p:nvPr/>
        </p:nvSpPr>
        <p:spPr>
          <a:xfrm>
            <a:off x="1060751" y="1457791"/>
            <a:ext cx="3325959" cy="293454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fr-FR" b="1" dirty="0"/>
              <a:t>Demande de versement non traitée</a:t>
            </a:r>
            <a:endParaRPr lang="fr-FR" dirty="0"/>
          </a:p>
        </p:txBody>
      </p:sp>
      <p:sp>
        <p:nvSpPr>
          <p:cNvPr id="26" name="Espace réservé du texte 12">
            <a:extLst>
              <a:ext uri="{FF2B5EF4-FFF2-40B4-BE49-F238E27FC236}">
                <a16:creationId xmlns:a16="http://schemas.microsoft.com/office/drawing/2014/main" id="{B3092B38-68AF-47E9-BFD9-3985EBF8A7A1}"/>
              </a:ext>
            </a:extLst>
          </p:cNvPr>
          <p:cNvSpPr txBox="1">
            <a:spLocks/>
          </p:cNvSpPr>
          <p:nvPr/>
        </p:nvSpPr>
        <p:spPr>
          <a:xfrm>
            <a:off x="7112841" y="1137792"/>
            <a:ext cx="4319541" cy="293454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fr-FR" b="1" dirty="0"/>
              <a:t>Liste des motifs de refus, justificatifs à fournir</a:t>
            </a:r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AAA868-4563-4038-8FB6-3B35FCE6F2AA}"/>
              </a:ext>
            </a:extLst>
          </p:cNvPr>
          <p:cNvSpPr/>
          <p:nvPr/>
        </p:nvSpPr>
        <p:spPr>
          <a:xfrm>
            <a:off x="199837" y="2214066"/>
            <a:ext cx="5536163" cy="33316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b="1" dirty="0">
                <a:solidFill>
                  <a:schemeClr val="tx2"/>
                </a:solidFill>
              </a:rPr>
              <a:t>Mail client </a:t>
            </a:r>
            <a:r>
              <a:rPr lang="fr-FR" sz="105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: </a:t>
            </a:r>
          </a:p>
          <a:p>
            <a:pPr algn="just"/>
            <a:r>
              <a:rPr lang="fr-FR" sz="1000" b="1" dirty="0"/>
              <a:t> </a:t>
            </a:r>
          </a:p>
          <a:p>
            <a:pPr algn="just"/>
            <a:r>
              <a:rPr lang="fr-FR" sz="1000" b="1" dirty="0"/>
              <a:t>Objet : Suivi de votre demande de déblocage de fonds concernant votre crédit immobilier </a:t>
            </a:r>
            <a:r>
              <a:rPr lang="fr-FR" sz="1000" b="1" dirty="0" err="1"/>
              <a:t>n°XXXXX</a:t>
            </a:r>
            <a:endParaRPr lang="fr-FR" sz="1000" b="1" dirty="0"/>
          </a:p>
          <a:p>
            <a:pPr algn="just"/>
            <a:r>
              <a:rPr lang="fr-FR" sz="1000" b="1" dirty="0"/>
              <a:t> </a:t>
            </a:r>
          </a:p>
          <a:p>
            <a:pPr algn="just"/>
            <a:r>
              <a:rPr lang="fr-FR" sz="1000" b="1" dirty="0"/>
              <a:t>« Cher client/Chère cliente »,</a:t>
            </a:r>
          </a:p>
          <a:p>
            <a:pPr algn="just"/>
            <a:r>
              <a:rPr lang="fr-FR" sz="1000" b="1" dirty="0"/>
              <a:t> </a:t>
            </a:r>
          </a:p>
          <a:p>
            <a:pPr algn="just"/>
            <a:r>
              <a:rPr lang="fr-FR" sz="1000" b="1" dirty="0"/>
              <a:t>Nous avons bien réceptionné votre demande de déblocage de fonds d’un montant de « montant du déblocage » euros.</a:t>
            </a:r>
          </a:p>
          <a:p>
            <a:pPr algn="just"/>
            <a:r>
              <a:rPr lang="fr-FR" sz="1000" b="1" dirty="0"/>
              <a:t> </a:t>
            </a:r>
          </a:p>
          <a:p>
            <a:pPr algn="just"/>
            <a:r>
              <a:rPr lang="fr-FR" sz="1000" b="1" dirty="0"/>
              <a:t>Cependant, nous ne pouvons y réserver une suite favorable. Nous vous remercions par avance de nous adresser une nouvelle demande via votre espace sécurisé de banque à distance accompagnée de la ou des pièce(s) suivante(s) :</a:t>
            </a:r>
          </a:p>
          <a:p>
            <a:pPr algn="just"/>
            <a:r>
              <a:rPr lang="fr-FR" sz="1000" b="1" dirty="0"/>
              <a:t> </a:t>
            </a:r>
          </a:p>
          <a:p>
            <a:pPr algn="just"/>
            <a:r>
              <a:rPr lang="fr-FR" sz="1000" b="1" dirty="0"/>
              <a:t>{{</a:t>
            </a:r>
            <a:r>
              <a:rPr lang="fr-FR" sz="1000" b="1" dirty="0" err="1"/>
              <a:t>commentaireTache</a:t>
            </a:r>
            <a:r>
              <a:rPr lang="fr-FR" sz="1000" b="1" dirty="0"/>
              <a:t>}}</a:t>
            </a:r>
          </a:p>
          <a:p>
            <a:pPr algn="just"/>
            <a:r>
              <a:rPr lang="fr-FR" sz="1000" b="1" dirty="0"/>
              <a:t> </a:t>
            </a:r>
          </a:p>
          <a:p>
            <a:pPr algn="just"/>
            <a:r>
              <a:rPr lang="fr-FR" sz="1000" b="1" dirty="0"/>
              <a:t>Dans cette attente, nous restons bien entendu à votre disposition pour tout renseignement complémentaire.</a:t>
            </a:r>
          </a:p>
          <a:p>
            <a:pPr algn="just"/>
            <a:r>
              <a:rPr lang="fr-FR" sz="1000" b="1" dirty="0"/>
              <a:t> </a:t>
            </a:r>
          </a:p>
          <a:p>
            <a:pPr algn="just"/>
            <a:r>
              <a:rPr lang="fr-FR" sz="1000" b="1" dirty="0"/>
              <a:t>Bien sincèrement,</a:t>
            </a:r>
          </a:p>
          <a:p>
            <a:pPr algn="just"/>
            <a:r>
              <a:rPr lang="fr-FR" sz="1000" b="1" dirty="0"/>
              <a:t>Votre Agence Caisse d’Epargne</a:t>
            </a:r>
          </a:p>
        </p:txBody>
      </p:sp>
      <p:sp>
        <p:nvSpPr>
          <p:cNvPr id="15" name="Espace réservé du pied de page 58">
            <a:extLst>
              <a:ext uri="{FF2B5EF4-FFF2-40B4-BE49-F238E27FC236}">
                <a16:creationId xmlns:a16="http://schemas.microsoft.com/office/drawing/2014/main" id="{70DCDE02-4031-4CAD-A0E4-30C4D3D93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 dirty="0"/>
              <a:t>E-DEBLO </a:t>
            </a:r>
            <a:r>
              <a:rPr lang="fr-FR" dirty="0" err="1"/>
              <a:t>SelfCare</a:t>
            </a:r>
            <a:r>
              <a:rPr lang="fr-FR" dirty="0"/>
              <a:t>- 06/2022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1778CCD2-7EF9-43B1-BEF3-5FC6F3B08A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4076" y="1431246"/>
            <a:ext cx="5650974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fr-FR" altLang="fr-FR" sz="1000" b="1" dirty="0"/>
              <a:t>le permis de construire accordé par la mairie</a:t>
            </a:r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fr-FR" altLang="fr-FR" sz="1000" b="1" dirty="0"/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fr-FR" altLang="fr-FR" sz="1000" b="1" dirty="0"/>
              <a:t>l’attestation de garantie de livraison</a:t>
            </a:r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fr-FR" altLang="fr-FR" sz="1000" b="1" dirty="0"/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fr-FR" altLang="fr-FR" sz="1000" b="1" dirty="0"/>
              <a:t>une attestation notariée de prise de garantie hypothécaire</a:t>
            </a:r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fr-FR" altLang="fr-FR" sz="1000" b="1" dirty="0"/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fr-FR" altLang="fr-FR" sz="1000" b="1" dirty="0"/>
              <a:t>une attestation notariée de pleine propriété</a:t>
            </a:r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fr-FR" altLang="fr-FR" sz="1000" b="1" dirty="0"/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fr-FR" altLang="fr-FR" sz="1000" b="1" dirty="0"/>
              <a:t>un décompte de remboursement anticipé actualisé</a:t>
            </a:r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fr-FR" altLang="fr-FR" sz="1000" b="1" dirty="0"/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fr-FR" altLang="fr-FR" sz="1000" b="1" dirty="0"/>
              <a:t>le procès-verbal de réception des travaux sans réserve</a:t>
            </a:r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fr-FR" altLang="fr-FR" sz="1000" b="1" dirty="0"/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fr-FR" altLang="fr-FR" sz="1000" b="1" dirty="0"/>
              <a:t>la levée des réserves</a:t>
            </a:r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fr-FR" altLang="fr-FR" sz="1000" b="1" dirty="0"/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fr-FR" altLang="fr-FR" sz="1000" b="1" dirty="0"/>
              <a:t>une attestation notariée indiquant que le terrain a été payé comptant </a:t>
            </a:r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fr-FR" altLang="fr-FR" sz="1000" b="1" dirty="0"/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fr-FR" altLang="fr-FR" sz="1000" b="1" dirty="0"/>
              <a:t>l’attestation de remise des clés de la Vente en l’Etat Futur d’Achèvement (VEFA)</a:t>
            </a:r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fr-FR" altLang="fr-FR" sz="1000" b="1" dirty="0"/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fr-FR" altLang="fr-FR" sz="1000" b="1" dirty="0"/>
              <a:t>le certificat d’adhésion définitive de l’AGPM VIE</a:t>
            </a:r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fr-FR" altLang="fr-FR" sz="1000" b="1" dirty="0"/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fr-FR" altLang="fr-FR" sz="1000" b="1" dirty="0"/>
              <a:t>une copie de l’offre de prêt externe</a:t>
            </a:r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fr-FR" altLang="fr-FR" sz="1000" b="1" dirty="0"/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fr-FR" altLang="fr-FR" sz="1000" b="1" dirty="0"/>
              <a:t>le jugement de divorce</a:t>
            </a:r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fr-FR" altLang="fr-FR" sz="1000" b="1" dirty="0"/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fr-FR" altLang="fr-FR" sz="1000" b="1" dirty="0"/>
              <a:t>l’acte de partage</a:t>
            </a:r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fr-FR" altLang="fr-FR" sz="1000" b="1" dirty="0"/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fr-FR" altLang="fr-FR" sz="1000" b="1" dirty="0"/>
              <a:t>factures conformes et détaillées pour le montant demandé</a:t>
            </a:r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fr-FR" altLang="fr-FR" sz="1000" b="1" dirty="0"/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fr-FR" altLang="fr-FR" sz="1000" b="1" dirty="0"/>
              <a:t>l’acte de nantissement externe dûment régularisé par la compagnie d’assurance</a:t>
            </a:r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fr-FR" altLang="fr-FR" sz="1000" b="1" dirty="0"/>
          </a:p>
          <a:p>
            <a:pPr marR="0" lvl="0" indent="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000" b="1" dirty="0"/>
              <a:t>-   un Extrait K-Bis de moins de 3 mois</a:t>
            </a:r>
          </a:p>
        </p:txBody>
      </p:sp>
    </p:spTree>
    <p:extLst>
      <p:ext uri="{BB962C8B-B14F-4D97-AF65-F5344CB8AC3E}">
        <p14:creationId xmlns:p14="http://schemas.microsoft.com/office/powerpoint/2010/main" val="3049397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93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2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1EE22BC676F724EB4E397C91DCC90B5" ma:contentTypeVersion="0" ma:contentTypeDescription="Crée un document." ma:contentTypeScope="" ma:versionID="c05dfbad8a46c6fca6b69a11acbdbe1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07CE5C0-8FFB-4B69-97B2-067D7CDF97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28FCF14-A54C-4419-8E54-EDF716CB9E8E}">
  <ds:schemaRefs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B37F56D-41EA-4609-A779-9E032D57FA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CAISSE DEPARGNE Template PowerPoint v5</Template>
  <TotalTime>446</TotalTime>
  <Words>796</Words>
  <Application>Microsoft Office PowerPoint</Application>
  <PresentationFormat>Grand écran</PresentationFormat>
  <Paragraphs>133</Paragraphs>
  <Slides>9</Slides>
  <Notes>9</Notes>
  <HiddenSlides>0</HiddenSlides>
  <MMClips>1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6" baseType="lpstr">
      <vt:lpstr>Arial</vt:lpstr>
      <vt:lpstr>Arial Black</vt:lpstr>
      <vt:lpstr>Calibri</vt:lpstr>
      <vt:lpstr>Univers LT Std</vt:lpstr>
      <vt:lpstr>Wingdings</vt:lpstr>
      <vt:lpstr>Wingdings 2</vt:lpstr>
      <vt:lpstr>Caisse d'Epargne</vt:lpstr>
      <vt:lpstr>EDEBLO SELFCARE</vt:lpstr>
      <vt:lpstr>Sommaire</vt:lpstr>
      <vt:lpstr>DEMANDE DE DEBLOCAGE EN LIGNE – VUE Client sur dei</vt:lpstr>
      <vt:lpstr>Présentation PowerPoint</vt:lpstr>
      <vt:lpstr>Présentation PowerPoint</vt:lpstr>
      <vt:lpstr>DEMANDE DE DEBLOCAGE EN LIGNE – VUE Client sur banxo (04/07)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 sur plusieurs lignes [Arial bold 47 pt]</dc:title>
  <dc:creator>MOREAU AGAREZ Simone</dc:creator>
  <cp:lastModifiedBy>MICHEL Solene [CEGEE]</cp:lastModifiedBy>
  <cp:revision>47</cp:revision>
  <dcterms:created xsi:type="dcterms:W3CDTF">2021-07-28T12:57:33Z</dcterms:created>
  <dcterms:modified xsi:type="dcterms:W3CDTF">2022-06-21T08:03:19Z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Simone.AGAREZ@bpce.fr</vt:lpwstr>
  </property>
  <property fmtid="{D5CDD505-2E9C-101B-9397-08002B2CF9AE}" pid="5" name="MSIP_Label_48a19f0c-bea1-442e-a475-ed109d9ec508_SetDate">
    <vt:lpwstr>2021-07-28T12:58:55.6325935Z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0x010100B1EE22BC676F724EB4E397C91DCC90B5</vt:lpwstr>
  </property>
</Properties>
</file>