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23"/>
  </p:notesMasterIdLst>
  <p:handoutMasterIdLst>
    <p:handoutMasterId r:id="rId24"/>
  </p:handoutMasterIdLst>
  <p:sldIdLst>
    <p:sldId id="306" r:id="rId5"/>
    <p:sldId id="338" r:id="rId6"/>
    <p:sldId id="265" r:id="rId7"/>
    <p:sldId id="273" r:id="rId8"/>
    <p:sldId id="324" r:id="rId9"/>
    <p:sldId id="337" r:id="rId10"/>
    <p:sldId id="326" r:id="rId11"/>
    <p:sldId id="328" r:id="rId12"/>
    <p:sldId id="329" r:id="rId13"/>
    <p:sldId id="330" r:id="rId14"/>
    <p:sldId id="335" r:id="rId15"/>
    <p:sldId id="336" r:id="rId16"/>
    <p:sldId id="331" r:id="rId17"/>
    <p:sldId id="332" r:id="rId18"/>
    <p:sldId id="333" r:id="rId19"/>
    <p:sldId id="334" r:id="rId20"/>
    <p:sldId id="271" r:id="rId21"/>
    <p:sldId id="272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6265" autoAdjust="0"/>
  </p:normalViewPr>
  <p:slideViewPr>
    <p:cSldViewPr snapToGrid="0" showGuides="1">
      <p:cViewPr varScale="1">
        <p:scale>
          <a:sx n="102" d="100"/>
          <a:sy n="102" d="100"/>
        </p:scale>
        <p:origin x="1026" y="108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08/04/2022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08/04/2022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63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8 avril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8 avril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8 avril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8 avril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8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8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Importer et traiter un dossier digital courtier 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Mode opératoire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8 avril 2022</a:t>
            </a:fld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B5731E3-C0FC-40B9-A799-F600FF291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- Rappel :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BE38088-D6DE-44A5-B31A-9A41512F6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E9E1DA-1615-4810-A428-9FAA21440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F56C975-648D-4897-8769-E77B541D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EBCA830-ABEA-4B3C-A58A-D300E4627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Relever la boite mail générique agence et premier contrôle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EF947C-AC21-445F-8955-6DE57082F4F0}"/>
              </a:ext>
            </a:extLst>
          </p:cNvPr>
          <p:cNvSpPr/>
          <p:nvPr/>
        </p:nvSpPr>
        <p:spPr>
          <a:xfrm>
            <a:off x="496981" y="1347614"/>
            <a:ext cx="2774120" cy="3801902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Relever la boîte mail générique agence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La boîte générique agence doit être relevée deux fois part  jour : le matin et l’après-midi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 réception du mail de notification, je vérifie qu’aucun dossier au même nom est en cours d’instruction dans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MyCredimmo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Je contrôle la présence d’un mandat signé dans les pièces du dossier numérique crédit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6168500-A8D3-4287-BA79-E790DEC0F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933" y="1347614"/>
            <a:ext cx="876215" cy="8762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1E9C67-4DDC-4EC2-88CD-2453BA4A8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581" y="1129202"/>
            <a:ext cx="8291279" cy="495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B0977F-9C56-4AF1-9BF3-91B9D9333991}"/>
              </a:ext>
            </a:extLst>
          </p:cNvPr>
          <p:cNvSpPr/>
          <p:nvPr/>
        </p:nvSpPr>
        <p:spPr>
          <a:xfrm>
            <a:off x="9413211" y="2649893"/>
            <a:ext cx="2432115" cy="877056"/>
          </a:xfrm>
          <a:prstGeom prst="rect">
            <a:avLst/>
          </a:prstGeom>
          <a:solidFill>
            <a:srgbClr val="C31632">
              <a:lumMod val="40000"/>
              <a:lumOff val="60000"/>
            </a:srgbClr>
          </a:solidFill>
          <a:ln w="38100" cap="flat" cmpd="sng" algn="ctr">
            <a:solidFill>
              <a:srgbClr val="C31632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Une pré-analyse succincte pour votre information</a:t>
            </a:r>
          </a:p>
        </p:txBody>
      </p:sp>
      <p:pic>
        <p:nvPicPr>
          <p:cNvPr id="12" name="Picture 6" descr="fleche-rouge - Tous Perfect">
            <a:extLst>
              <a:ext uri="{FF2B5EF4-FFF2-40B4-BE49-F238E27FC236}">
                <a16:creationId xmlns:a16="http://schemas.microsoft.com/office/drawing/2014/main" id="{5E795201-F5ED-4F75-9690-4211C548D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66514" flipH="1">
            <a:off x="8912984" y="2934568"/>
            <a:ext cx="588050" cy="55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F3B020-0202-4F4C-B504-7A5DF8A77A9D}"/>
              </a:ext>
            </a:extLst>
          </p:cNvPr>
          <p:cNvSpPr/>
          <p:nvPr/>
        </p:nvSpPr>
        <p:spPr>
          <a:xfrm>
            <a:off x="3615581" y="3625541"/>
            <a:ext cx="8291279" cy="958588"/>
          </a:xfrm>
          <a:prstGeom prst="rect">
            <a:avLst/>
          </a:prstGeom>
          <a:noFill/>
          <a:ln w="28575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34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importer un dossier envoyé par le parcours digital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DF4C056-F67D-4892-900E-EE600ECC6401}"/>
              </a:ext>
            </a:extLst>
          </p:cNvPr>
          <p:cNvSpPr/>
          <p:nvPr/>
        </p:nvSpPr>
        <p:spPr>
          <a:xfrm>
            <a:off x="496981" y="1347614"/>
            <a:ext cx="2774120" cy="309241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Rechercher un dossier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Les dossiers envoyés par les partenaires via le parcours digital doivent être importés afin que l’intégration se fasse dans vos dossiers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Mycredimmo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Affectation automatique au conseiller qui a ouvert le dossier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8FD265A7-A8BC-40AB-9C21-2C3AF2527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933" y="1347614"/>
            <a:ext cx="876215" cy="876215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A3EA3F2F-6C16-4FB5-9E4C-FB4D5BA922D3}"/>
              </a:ext>
            </a:extLst>
          </p:cNvPr>
          <p:cNvSpPr txBox="1"/>
          <p:nvPr/>
        </p:nvSpPr>
        <p:spPr>
          <a:xfrm>
            <a:off x="886043" y="5115947"/>
            <a:ext cx="1995993" cy="738664"/>
          </a:xfrm>
          <a:prstGeom prst="rect">
            <a:avLst/>
          </a:prstGeom>
          <a:solidFill>
            <a:schemeClr val="accent6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400" dirty="0"/>
              <a:t>L’instruction se fait de manière Traditionnelle dans </a:t>
            </a:r>
            <a:r>
              <a:rPr lang="fr-F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MYCREDIMMO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92A9D6-6D02-4CDD-A4FA-CF6E978BE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868" y="1096076"/>
            <a:ext cx="7943151" cy="51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Contrôle des données et prise de connaissance du projet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8D77A1-90FC-473F-AC83-DB04BF4D8EB4}"/>
              </a:ext>
            </a:extLst>
          </p:cNvPr>
          <p:cNvSpPr/>
          <p:nvPr/>
        </p:nvSpPr>
        <p:spPr>
          <a:xfrm>
            <a:off x="938858" y="1860022"/>
            <a:ext cx="2511353" cy="348406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Le Bloc-notes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Une fois le dossier pris en charge, l’accès au Bloc-notes est disponible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Le Bloc-notes permet de retrouver l’ensemble des commentaires du partenaire et le résultat de la </a:t>
            </a:r>
            <a:r>
              <a:rPr kumimoji="0" lang="fr-FR" sz="1200" b="1" i="0" u="none" strike="noStrike" kern="0" cap="none" spc="0" normalizeH="0" baseline="0" noProof="0" dirty="0" err="1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pré-analyse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581D74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La carcasse est transmise par mail séparé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CCF6AEA-EBA0-4A8B-AECC-48B6D21D9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956" y="1823622"/>
            <a:ext cx="899143" cy="89914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5CFA616-F959-4369-BA4C-E278C0A78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752" y="943976"/>
            <a:ext cx="8186423" cy="5316159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8AC78DA-3D28-484B-B23C-4B3E4856B721}"/>
              </a:ext>
            </a:extLst>
          </p:cNvPr>
          <p:cNvCxnSpPr>
            <a:cxnSpLocks/>
          </p:cNvCxnSpPr>
          <p:nvPr/>
        </p:nvCxnSpPr>
        <p:spPr>
          <a:xfrm flipH="1" flipV="1">
            <a:off x="6456000" y="3318235"/>
            <a:ext cx="796282" cy="385063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sp>
        <p:nvSpPr>
          <p:cNvPr id="29" name="Rectangle à coins arrondis 20">
            <a:extLst>
              <a:ext uri="{FF2B5EF4-FFF2-40B4-BE49-F238E27FC236}">
                <a16:creationId xmlns:a16="http://schemas.microsoft.com/office/drawing/2014/main" id="{BCD5403C-8963-4F71-87EC-69154D55D787}"/>
              </a:ext>
            </a:extLst>
          </p:cNvPr>
          <p:cNvSpPr/>
          <p:nvPr/>
        </p:nvSpPr>
        <p:spPr>
          <a:xfrm>
            <a:off x="7242821" y="3528643"/>
            <a:ext cx="1268027" cy="455198"/>
          </a:xfrm>
          <a:prstGeom prst="roundRect">
            <a:avLst/>
          </a:prstGeom>
          <a:solidFill>
            <a:srgbClr val="DB4B4B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Indication de l’agent qui à injecté le dossier </a:t>
            </a:r>
          </a:p>
        </p:txBody>
      </p:sp>
      <p:sp>
        <p:nvSpPr>
          <p:cNvPr id="35" name="Rectangle à coins arrondis 6">
            <a:extLst>
              <a:ext uri="{FF2B5EF4-FFF2-40B4-BE49-F238E27FC236}">
                <a16:creationId xmlns:a16="http://schemas.microsoft.com/office/drawing/2014/main" id="{4CAEAD96-EBA2-4D55-8FE3-E6D1D75CBE48}"/>
              </a:ext>
            </a:extLst>
          </p:cNvPr>
          <p:cNvSpPr/>
          <p:nvPr/>
        </p:nvSpPr>
        <p:spPr>
          <a:xfrm>
            <a:off x="5737416" y="2273194"/>
            <a:ext cx="1656184" cy="511002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Renseigner les données du dossier importé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A514132-8364-481F-A7BC-F64EEBF080EC}"/>
              </a:ext>
            </a:extLst>
          </p:cNvPr>
          <p:cNvCxnSpPr>
            <a:cxnSpLocks/>
          </p:cNvCxnSpPr>
          <p:nvPr/>
        </p:nvCxnSpPr>
        <p:spPr>
          <a:xfrm flipH="1" flipV="1">
            <a:off x="5605305" y="1854398"/>
            <a:ext cx="216024" cy="418796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ysDash"/>
            <a:tailEnd type="triangle"/>
          </a:ln>
          <a:effectLst/>
        </p:spPr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1F12226-459C-4DB0-B16D-A6E9C1D2DA5C}"/>
              </a:ext>
            </a:extLst>
          </p:cNvPr>
          <p:cNvCxnSpPr>
            <a:cxnSpLocks/>
          </p:cNvCxnSpPr>
          <p:nvPr/>
        </p:nvCxnSpPr>
        <p:spPr>
          <a:xfrm flipV="1">
            <a:off x="7329208" y="1854398"/>
            <a:ext cx="199557" cy="418796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ysDash"/>
            <a:tailEnd type="triangle"/>
          </a:ln>
          <a:effectLst/>
        </p:spPr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B27D278D-165D-4BD8-A28B-E563E3DB06F0}"/>
              </a:ext>
            </a:extLst>
          </p:cNvPr>
          <p:cNvSpPr/>
          <p:nvPr/>
        </p:nvSpPr>
        <p:spPr>
          <a:xfrm>
            <a:off x="6312366" y="1780236"/>
            <a:ext cx="610548" cy="334262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8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25E1BF-00E3-4423-853F-444827612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B3F597E-3F11-46EE-8359-0907BE63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B44336-9AA2-4AF7-9832-932E5AD44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4E398CC-CAC8-421E-91A9-04007A7A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Contrôle des données et prise de connaissance du projet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AC1C22-7B78-4D58-95DF-C129347BF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682" y="998808"/>
            <a:ext cx="8110460" cy="52323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17D13E-35DC-4F17-9CD3-4C5D6CB89EC7}"/>
              </a:ext>
            </a:extLst>
          </p:cNvPr>
          <p:cNvSpPr/>
          <p:nvPr/>
        </p:nvSpPr>
        <p:spPr>
          <a:xfrm>
            <a:off x="632384" y="1855868"/>
            <a:ext cx="2716841" cy="330059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Le Bloc-notes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Pour accéder au résultat du pré-score ainsi qu’aux commentaires éventuels du partenaire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A02F74C-96A0-4087-99DA-8C49E0449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442" y="1855868"/>
            <a:ext cx="960700" cy="9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4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19070A9-2873-41B4-BCEF-8658B0E1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01E386-E6EF-4C8D-BF8C-619FBD49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81587A-369F-4081-AB3D-835B134D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2CF2686C-08E5-4802-99D5-3A8CBFB2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Contrôle des données client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200BFD-9861-4B9C-80E9-873408F66037}"/>
              </a:ext>
            </a:extLst>
          </p:cNvPr>
          <p:cNvSpPr/>
          <p:nvPr/>
        </p:nvSpPr>
        <p:spPr>
          <a:xfrm>
            <a:off x="554272" y="1886159"/>
            <a:ext cx="2364991" cy="3416320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Intervenants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Comme pour toute instruction, il est impératif de procéder à un contrôle Banque de France des intervenants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Ces intervenants ne sont pas automatiquement rattachés à l’entité titulaire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AACE8C-D279-4F2E-A77B-68EAE3AA36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EAB818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1461424" y="4013462"/>
            <a:ext cx="550685" cy="550685"/>
          </a:xfrm>
          <a:prstGeom prst="rect">
            <a:avLst/>
          </a:prstGeom>
        </p:spPr>
      </p:pic>
      <p:pic>
        <p:nvPicPr>
          <p:cNvPr id="11" name="Graphique 10" descr="Groupe d’hommes">
            <a:extLst>
              <a:ext uri="{FF2B5EF4-FFF2-40B4-BE49-F238E27FC236}">
                <a16:creationId xmlns:a16="http://schemas.microsoft.com/office/drawing/2014/main" id="{59101342-C37D-445A-9223-CB200EF7A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2588" y="2083845"/>
            <a:ext cx="708356" cy="7083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C7BCF-192E-4A07-9ACA-A039B699A6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4" b="271"/>
          <a:stretch/>
        </p:blipFill>
        <p:spPr>
          <a:xfrm>
            <a:off x="4025244" y="1124237"/>
            <a:ext cx="7701699" cy="50220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61C6E5-DAF1-4925-A95D-15AF5943C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4548" y="557733"/>
            <a:ext cx="1536325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62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60945"/>
            <a:ext cx="10800000" cy="719227"/>
          </a:xfrm>
        </p:spPr>
        <p:txBody>
          <a:bodyPr/>
          <a:lstStyle/>
          <a:p>
            <a:r>
              <a:rPr lang="fr-FR" dirty="0"/>
              <a:t>Contrôle des données client</a:t>
            </a:r>
          </a:p>
        </p:txBody>
      </p:sp>
      <p:pic>
        <p:nvPicPr>
          <p:cNvPr id="22" name="Espace réservé du contenu 2">
            <a:extLst>
              <a:ext uri="{FF2B5EF4-FFF2-40B4-BE49-F238E27FC236}">
                <a16:creationId xmlns:a16="http://schemas.microsoft.com/office/drawing/2014/main" id="{F59355EC-7D21-428D-8ACD-E5A8F05D5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52" y="1067892"/>
            <a:ext cx="8222938" cy="523277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D1E60095-3707-4750-AE4E-1CA89A6568DB}"/>
              </a:ext>
            </a:extLst>
          </p:cNvPr>
          <p:cNvSpPr/>
          <p:nvPr/>
        </p:nvSpPr>
        <p:spPr>
          <a:xfrm>
            <a:off x="2847461" y="1855707"/>
            <a:ext cx="1133233" cy="200123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96D30D-319E-405C-8CD7-4CA035A0FD3F}"/>
              </a:ext>
            </a:extLst>
          </p:cNvPr>
          <p:cNvSpPr/>
          <p:nvPr/>
        </p:nvSpPr>
        <p:spPr>
          <a:xfrm>
            <a:off x="7122675" y="175536"/>
            <a:ext cx="3133899" cy="555988"/>
          </a:xfrm>
          <a:prstGeom prst="rect">
            <a:avLst/>
          </a:prstGeom>
          <a:noFill/>
          <a:ln w="12700">
            <a:solidFill>
              <a:srgbClr val="581D74"/>
            </a:solidFill>
          </a:ln>
          <a:effectLst>
            <a:softEdge rad="12700"/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0" cap="none" spc="0" normalizeH="0" baseline="0" noProof="0" dirty="0">
              <a:ln w="12700">
                <a:solidFill>
                  <a:srgbClr val="581D74"/>
                </a:solidFill>
                <a:prstDash val="solid"/>
              </a:ln>
              <a:pattFill prst="pct50">
                <a:fgClr>
                  <a:srgbClr val="581D74"/>
                </a:fgClr>
                <a:bgClr>
                  <a:srgbClr val="581D7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581D74"/>
                </a:outerShdw>
              </a:effectLst>
              <a:uLnTx/>
              <a:uFillTx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FE77AE-23D3-489D-88B1-C5A77EBC4A90}"/>
              </a:ext>
            </a:extLst>
          </p:cNvPr>
          <p:cNvSpPr/>
          <p:nvPr/>
        </p:nvSpPr>
        <p:spPr>
          <a:xfrm>
            <a:off x="297998" y="2291478"/>
            <a:ext cx="2456536" cy="3201964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Comme pour tout dossier, le contrôle des données clients est à effectuer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Ces données sont tributaires de la bonne saisie partenaire.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3943E88-F246-41CC-9B87-8FD309B3B6D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662417" y="2396566"/>
            <a:ext cx="178312" cy="178312"/>
          </a:xfrm>
          <a:prstGeom prst="rect">
            <a:avLst/>
          </a:prstGeom>
        </p:spPr>
      </p:pic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13C2B4A-4DA0-4E61-BFA1-642CFA54F9F5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4969758" y="2731248"/>
            <a:ext cx="974358" cy="816653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918EFD9-0D89-4225-8480-4E312B05951D}"/>
              </a:ext>
            </a:extLst>
          </p:cNvPr>
          <p:cNvCxnSpPr>
            <a:cxnSpLocks/>
          </p:cNvCxnSpPr>
          <p:nvPr/>
        </p:nvCxnSpPr>
        <p:spPr>
          <a:xfrm flipV="1">
            <a:off x="7296346" y="2680663"/>
            <a:ext cx="546755" cy="594421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24453DA2-06FD-4CB8-8F2A-E649A99C1A6E}"/>
              </a:ext>
            </a:extLst>
          </p:cNvPr>
          <p:cNvSpPr txBox="1"/>
          <p:nvPr/>
        </p:nvSpPr>
        <p:spPr>
          <a:xfrm>
            <a:off x="9893896" y="486830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DDCCF49-F5CF-40ED-B8FA-35BF8F9D73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EAB818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99163" y="2396566"/>
            <a:ext cx="779871" cy="779871"/>
          </a:xfrm>
          <a:prstGeom prst="rect">
            <a:avLst/>
          </a:prstGeom>
        </p:spPr>
      </p:pic>
      <p:sp>
        <p:nvSpPr>
          <p:cNvPr id="34" name="Rectangle à coins arrondis 6">
            <a:extLst>
              <a:ext uri="{FF2B5EF4-FFF2-40B4-BE49-F238E27FC236}">
                <a16:creationId xmlns:a16="http://schemas.microsoft.com/office/drawing/2014/main" id="{F0BCA16A-D697-49A0-A492-59B8EEFAF95E}"/>
              </a:ext>
            </a:extLst>
          </p:cNvPr>
          <p:cNvSpPr/>
          <p:nvPr/>
        </p:nvSpPr>
        <p:spPr>
          <a:xfrm>
            <a:off x="5944116" y="3275084"/>
            <a:ext cx="2101704" cy="545634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Revenus et charges</a:t>
            </a:r>
          </a:p>
        </p:txBody>
      </p:sp>
    </p:spTree>
    <p:extLst>
      <p:ext uri="{BB962C8B-B14F-4D97-AF65-F5344CB8AC3E}">
        <p14:creationId xmlns:p14="http://schemas.microsoft.com/office/powerpoint/2010/main" val="30828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8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Contrôle des données du projet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4CB754-8F88-47E7-BADD-5C9829CEE10E}"/>
              </a:ext>
            </a:extLst>
          </p:cNvPr>
          <p:cNvSpPr txBox="1"/>
          <p:nvPr/>
        </p:nvSpPr>
        <p:spPr>
          <a:xfrm>
            <a:off x="594782" y="1491630"/>
            <a:ext cx="2370636" cy="3785652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Contrôle de la description du projet, du montant et du bien financé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Ces données sont tributaires de la bonne saisie partenaire. Certaines n’étant pas obligatoires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La présence de certaines informations sont conditionnées à la nature du projet et/ou au type de crédits et un détail est disponible</a:t>
            </a:r>
          </a:p>
        </p:txBody>
      </p:sp>
      <p:pic>
        <p:nvPicPr>
          <p:cNvPr id="7" name="Graphique 6" descr="Publicité">
            <a:extLst>
              <a:ext uri="{FF2B5EF4-FFF2-40B4-BE49-F238E27FC236}">
                <a16:creationId xmlns:a16="http://schemas.microsoft.com/office/drawing/2014/main" id="{A4F71A41-86DA-4B2A-A821-B873CF204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3087" y="1684965"/>
            <a:ext cx="769121" cy="769121"/>
          </a:xfrm>
          <a:prstGeom prst="rect">
            <a:avLst/>
          </a:prstGeom>
        </p:spPr>
      </p:pic>
      <p:pic>
        <p:nvPicPr>
          <p:cNvPr id="9" name="Espace réservé du contenu 3">
            <a:extLst>
              <a:ext uri="{FF2B5EF4-FFF2-40B4-BE49-F238E27FC236}">
                <a16:creationId xmlns:a16="http://schemas.microsoft.com/office/drawing/2014/main" id="{6278523A-E38E-4198-8DF8-CDEF28B2A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629" y="1060514"/>
            <a:ext cx="8100390" cy="521082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à coins arrondis 13">
            <a:extLst>
              <a:ext uri="{FF2B5EF4-FFF2-40B4-BE49-F238E27FC236}">
                <a16:creationId xmlns:a16="http://schemas.microsoft.com/office/drawing/2014/main" id="{4487080A-5976-41A3-A504-0415E6165DEA}"/>
              </a:ext>
            </a:extLst>
          </p:cNvPr>
          <p:cNvSpPr/>
          <p:nvPr/>
        </p:nvSpPr>
        <p:spPr>
          <a:xfrm>
            <a:off x="9676545" y="4255524"/>
            <a:ext cx="1612053" cy="920412"/>
          </a:xfrm>
          <a:prstGeom prst="roundRect">
            <a:avLst/>
          </a:prstGeom>
          <a:solidFill>
            <a:srgbClr val="DB4B4B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Les frais de notaire sont ceux injectés par le partenaire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Ils peuvent être réajustés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727C9AF-2ACE-4282-8CC5-831AC2639519}"/>
              </a:ext>
            </a:extLst>
          </p:cNvPr>
          <p:cNvSpPr/>
          <p:nvPr/>
        </p:nvSpPr>
        <p:spPr>
          <a:xfrm>
            <a:off x="3197091" y="2172590"/>
            <a:ext cx="1035293" cy="207837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E75EF9D-5AD2-4A4C-BE30-08517859E886}"/>
              </a:ext>
            </a:extLst>
          </p:cNvPr>
          <p:cNvCxnSpPr>
            <a:cxnSpLocks/>
          </p:cNvCxnSpPr>
          <p:nvPr/>
        </p:nvCxnSpPr>
        <p:spPr>
          <a:xfrm>
            <a:off x="9540610" y="4715730"/>
            <a:ext cx="100166" cy="1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sp>
        <p:nvSpPr>
          <p:cNvPr id="14" name="Rectangle à coins arrondis 6">
            <a:extLst>
              <a:ext uri="{FF2B5EF4-FFF2-40B4-BE49-F238E27FC236}">
                <a16:creationId xmlns:a16="http://schemas.microsoft.com/office/drawing/2014/main" id="{AB75BB03-C9ED-4EB4-BAD0-E3C6753BB612}"/>
              </a:ext>
            </a:extLst>
          </p:cNvPr>
          <p:cNvSpPr/>
          <p:nvPr/>
        </p:nvSpPr>
        <p:spPr>
          <a:xfrm>
            <a:off x="8938549" y="2069526"/>
            <a:ext cx="1404454" cy="368590"/>
          </a:xfrm>
          <a:prstGeom prst="roundRect">
            <a:avLst/>
          </a:prstGeom>
          <a:solidFill>
            <a:srgbClr val="DB4B4B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Pour compléter les données du projet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97C72CA-E4AB-4F9C-BC86-26C591583EE7}"/>
              </a:ext>
            </a:extLst>
          </p:cNvPr>
          <p:cNvCxnSpPr>
            <a:cxnSpLocks/>
          </p:cNvCxnSpPr>
          <p:nvPr/>
        </p:nvCxnSpPr>
        <p:spPr>
          <a:xfrm flipV="1">
            <a:off x="9226581" y="1816399"/>
            <a:ext cx="0" cy="253127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E44C145-9122-4DB0-A24C-AD0F849EDBFD}"/>
              </a:ext>
            </a:extLst>
          </p:cNvPr>
          <p:cNvSpPr txBox="1"/>
          <p:nvPr/>
        </p:nvSpPr>
        <p:spPr>
          <a:xfrm>
            <a:off x="9893896" y="486830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</p:spTree>
    <p:extLst>
      <p:ext uri="{BB962C8B-B14F-4D97-AF65-F5344CB8AC3E}">
        <p14:creationId xmlns:p14="http://schemas.microsoft.com/office/powerpoint/2010/main" val="30737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Contrôle du financement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C3FD3-CECE-417F-B6A3-62D3CF82C48F}"/>
              </a:ext>
            </a:extLst>
          </p:cNvPr>
          <p:cNvSpPr/>
          <p:nvPr/>
        </p:nvSpPr>
        <p:spPr>
          <a:xfrm>
            <a:off x="788751" y="909984"/>
            <a:ext cx="1818629" cy="5447645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Financement du projet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Vérifier la proposition de financement du courtier;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1 à 3 propositions dont celle souhaitée par le partenaire peuvent être injectées selon les résultats du pré-score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/>
            <a:r>
              <a:rPr lang="fr-FR" sz="1200" dirty="0"/>
              <a:t>Les données Garantie</a:t>
            </a:r>
          </a:p>
          <a:p>
            <a:pPr algn="ctr"/>
            <a:r>
              <a:rPr lang="fr-FR" sz="1200" dirty="0"/>
              <a:t>Assurance</a:t>
            </a:r>
          </a:p>
          <a:p>
            <a:pPr algn="ctr"/>
            <a:r>
              <a:rPr lang="fr-FR" sz="1200" dirty="0"/>
              <a:t>sont pré-renseignées avec le contrat groupe CNP avec une quotité 100% par emprunteur</a:t>
            </a:r>
          </a:p>
          <a:p>
            <a:endParaRPr lang="fr-FR" sz="1200" dirty="0"/>
          </a:p>
          <a:p>
            <a:pPr algn="ctr"/>
            <a:r>
              <a:rPr lang="fr-FR" sz="1200" dirty="0"/>
              <a:t>Si le partenaire souhaite prendre une autre assurance, l’information est disponible dans le bloc-notes et la « carcasse 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514568-F1CF-456F-B0EB-6124E933F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41" y="945012"/>
            <a:ext cx="397248" cy="390061"/>
          </a:xfrm>
          <a:prstGeom prst="rect">
            <a:avLst/>
          </a:prstGeom>
        </p:spPr>
      </p:pic>
      <p:pic>
        <p:nvPicPr>
          <p:cNvPr id="9" name="Espace réservé du contenu 7">
            <a:extLst>
              <a:ext uri="{FF2B5EF4-FFF2-40B4-BE49-F238E27FC236}">
                <a16:creationId xmlns:a16="http://schemas.microsoft.com/office/drawing/2014/main" id="{1CB026AF-4C33-482C-AB74-993CF1820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648" y="917347"/>
            <a:ext cx="8231920" cy="532893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à coins arrondis 6">
            <a:extLst>
              <a:ext uri="{FF2B5EF4-FFF2-40B4-BE49-F238E27FC236}">
                <a16:creationId xmlns:a16="http://schemas.microsoft.com/office/drawing/2014/main" id="{A4407AAC-4D16-4803-83D6-F1E9383C6138}"/>
              </a:ext>
            </a:extLst>
          </p:cNvPr>
          <p:cNvSpPr/>
          <p:nvPr/>
        </p:nvSpPr>
        <p:spPr>
          <a:xfrm>
            <a:off x="9263437" y="4131665"/>
            <a:ext cx="2253952" cy="445858"/>
          </a:xfrm>
          <a:prstGeom prst="roundRect">
            <a:avLst/>
          </a:prstGeom>
          <a:solidFill>
            <a:srgbClr val="DB4B4B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Pour modifier les données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BA5A134-CD1B-443E-AFB4-04C0C5A67047}"/>
              </a:ext>
            </a:extLst>
          </p:cNvPr>
          <p:cNvCxnSpPr>
            <a:cxnSpLocks/>
          </p:cNvCxnSpPr>
          <p:nvPr/>
        </p:nvCxnSpPr>
        <p:spPr>
          <a:xfrm flipH="1">
            <a:off x="7909401" y="2891433"/>
            <a:ext cx="1223876" cy="1335265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BB4FCBB-E80D-47F6-A239-4E6CAC4EFEE1}"/>
              </a:ext>
            </a:extLst>
          </p:cNvPr>
          <p:cNvCxnSpPr>
            <a:cxnSpLocks/>
          </p:cNvCxnSpPr>
          <p:nvPr/>
        </p:nvCxnSpPr>
        <p:spPr>
          <a:xfrm>
            <a:off x="9813354" y="4567426"/>
            <a:ext cx="3" cy="99011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75E4ECCD-B83A-4E6D-BD04-7CBC611C9119}"/>
              </a:ext>
            </a:extLst>
          </p:cNvPr>
          <p:cNvSpPr/>
          <p:nvPr/>
        </p:nvSpPr>
        <p:spPr>
          <a:xfrm>
            <a:off x="3525625" y="2491798"/>
            <a:ext cx="740848" cy="279007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BD4BA2-47A2-4C93-B210-40187DF15DA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DB4B4B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4062395" y="4226698"/>
            <a:ext cx="339977" cy="464341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6415CCF-9045-46E7-9AE3-166ABC4652A5}"/>
              </a:ext>
            </a:extLst>
          </p:cNvPr>
          <p:cNvCxnSpPr>
            <a:cxnSpLocks/>
          </p:cNvCxnSpPr>
          <p:nvPr/>
        </p:nvCxnSpPr>
        <p:spPr>
          <a:xfrm flipV="1">
            <a:off x="9799520" y="3733306"/>
            <a:ext cx="0" cy="398359"/>
          </a:xfrm>
          <a:prstGeom prst="straightConnector1">
            <a:avLst/>
          </a:prstGeom>
          <a:noFill/>
          <a:ln w="9525" cap="flat" cmpd="sng" algn="ctr">
            <a:solidFill>
              <a:srgbClr val="581D74"/>
            </a:solidFill>
            <a:prstDash val="solid"/>
            <a:tailEnd type="triangle"/>
          </a:ln>
          <a:effectLst/>
        </p:spPr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51281EDA-D91B-4E67-AAE4-5516740FDFA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rgbClr val="581D74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7826060" y="3495278"/>
            <a:ext cx="166683" cy="166683"/>
          </a:xfrm>
          <a:prstGeom prst="rect">
            <a:avLst/>
          </a:prstGeom>
        </p:spPr>
      </p:pic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06A9B7FD-C0DD-44D6-B5A7-CF8332D24164}"/>
              </a:ext>
            </a:extLst>
          </p:cNvPr>
          <p:cNvSpPr/>
          <p:nvPr/>
        </p:nvSpPr>
        <p:spPr>
          <a:xfrm>
            <a:off x="7524945" y="1925921"/>
            <a:ext cx="2274575" cy="948738"/>
          </a:xfrm>
          <a:prstGeom prst="roundRect">
            <a:avLst/>
          </a:prstGeom>
          <a:solidFill>
            <a:srgbClr val="DB4B4B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Attention intégration automatique du contrat groupe CNP avec une quotité 100% par emprunteur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si autre demande du partenaire info dans le bloc note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47FB6DD-E2CB-4D24-B829-A185D043781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rgbClr val="581D74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194033" y="1759238"/>
            <a:ext cx="166683" cy="16668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F065707-01DA-46AB-932E-EA6EF2740A86}"/>
              </a:ext>
            </a:extLst>
          </p:cNvPr>
          <p:cNvSpPr txBox="1"/>
          <p:nvPr/>
        </p:nvSpPr>
        <p:spPr>
          <a:xfrm>
            <a:off x="9893896" y="486830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</p:spTree>
    <p:extLst>
      <p:ext uri="{BB962C8B-B14F-4D97-AF65-F5344CB8AC3E}">
        <p14:creationId xmlns:p14="http://schemas.microsoft.com/office/powerpoint/2010/main" val="40683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10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Validation de la proposition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0C52A-F18A-449E-A88C-36D4154F7186}"/>
              </a:ext>
            </a:extLst>
          </p:cNvPr>
          <p:cNvSpPr/>
          <p:nvPr/>
        </p:nvSpPr>
        <p:spPr>
          <a:xfrm>
            <a:off x="605159" y="2079724"/>
            <a:ext cx="2147468" cy="2246769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Synthèse proposition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Les données sont cohérentes et je souhaite aller plus loin dans le dossier, je retiens le plan de financement sélectionné et passe ainsi en montage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9CACD0-8468-46B1-AC4C-A9428320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608" y="2166446"/>
            <a:ext cx="656582" cy="656582"/>
          </a:xfrm>
          <a:prstGeom prst="rect">
            <a:avLst/>
          </a:prstGeom>
        </p:spPr>
      </p:pic>
      <p:pic>
        <p:nvPicPr>
          <p:cNvPr id="9" name="Espace réservé du contenu 2">
            <a:extLst>
              <a:ext uri="{FF2B5EF4-FFF2-40B4-BE49-F238E27FC236}">
                <a16:creationId xmlns:a16="http://schemas.microsoft.com/office/drawing/2014/main" id="{AA34E7E9-DA6E-48D7-8851-260904B7D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335" y="1143985"/>
            <a:ext cx="7775732" cy="502278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6BAEECB1-D1D2-41D2-BF17-DFDB32BC4F8E}"/>
              </a:ext>
            </a:extLst>
          </p:cNvPr>
          <p:cNvSpPr/>
          <p:nvPr/>
        </p:nvSpPr>
        <p:spPr>
          <a:xfrm>
            <a:off x="3310416" y="2557970"/>
            <a:ext cx="795172" cy="26505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39FB080-6516-48E5-8ABB-1A9699FAE21C}"/>
              </a:ext>
            </a:extLst>
          </p:cNvPr>
          <p:cNvSpPr/>
          <p:nvPr/>
        </p:nvSpPr>
        <p:spPr>
          <a:xfrm>
            <a:off x="9900940" y="5889177"/>
            <a:ext cx="1335046" cy="27759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 à coins arrondis 6">
            <a:extLst>
              <a:ext uri="{FF2B5EF4-FFF2-40B4-BE49-F238E27FC236}">
                <a16:creationId xmlns:a16="http://schemas.microsoft.com/office/drawing/2014/main" id="{C7E500C7-A993-4A4E-BF6E-192599050E28}"/>
              </a:ext>
            </a:extLst>
          </p:cNvPr>
          <p:cNvSpPr/>
          <p:nvPr/>
        </p:nvSpPr>
        <p:spPr>
          <a:xfrm>
            <a:off x="9292246" y="3759527"/>
            <a:ext cx="1943740" cy="805040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Je retiens le plan de financement sélectionné (le plus souvent celui du partenaire) et passe ainsi en montage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825F460-1098-44D0-8A00-AC78BD29D040}"/>
              </a:ext>
            </a:extLst>
          </p:cNvPr>
          <p:cNvCxnSpPr>
            <a:cxnSpLocks/>
          </p:cNvCxnSpPr>
          <p:nvPr/>
        </p:nvCxnSpPr>
        <p:spPr>
          <a:xfrm>
            <a:off x="10443411" y="4716379"/>
            <a:ext cx="0" cy="1172798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28895D2-40B5-4B71-91E7-73495B9ECDAB}"/>
              </a:ext>
            </a:extLst>
          </p:cNvPr>
          <p:cNvSpPr txBox="1"/>
          <p:nvPr/>
        </p:nvSpPr>
        <p:spPr>
          <a:xfrm>
            <a:off x="9893896" y="486830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</p:spTree>
    <p:extLst>
      <p:ext uri="{BB962C8B-B14F-4D97-AF65-F5344CB8AC3E}">
        <p14:creationId xmlns:p14="http://schemas.microsoft.com/office/powerpoint/2010/main" val="661609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E89887-7FA0-4EC7-8B50-81F1F2338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378EB8-7013-4696-A1D1-E02C49EC7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22C688-067D-486F-9FC9-E6FC4657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0767C670-983C-4180-BB81-98F7ED086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Montage du dossier – gérer un dossier numérique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9380-6E6F-457A-A31B-4E425C258156}"/>
              </a:ext>
            </a:extLst>
          </p:cNvPr>
          <p:cNvSpPr/>
          <p:nvPr/>
        </p:nvSpPr>
        <p:spPr>
          <a:xfrm>
            <a:off x="503043" y="2351534"/>
            <a:ext cx="1895477" cy="3600986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ANALYSE ET CONTRÔLE DES DOCUMENTS DANS LE DNC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Après la validation de la proposition par les emprunteurs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, l’analyse et le contrôle se fait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directement dans le Dossier Numérique Crédit, après les contrôles de cohérence d’usage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2D5EF-BBCE-4CDB-931C-C44C8B5E1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657" y="2430904"/>
            <a:ext cx="364248" cy="364248"/>
          </a:xfrm>
          <a:prstGeom prst="rect">
            <a:avLst/>
          </a:prstGeom>
        </p:spPr>
      </p:pic>
      <p:pic>
        <p:nvPicPr>
          <p:cNvPr id="11" name="Image 2" descr="image012">
            <a:extLst>
              <a:ext uri="{FF2B5EF4-FFF2-40B4-BE49-F238E27FC236}">
                <a16:creationId xmlns:a16="http://schemas.microsoft.com/office/drawing/2014/main" id="{5F52A15E-DA6E-4C75-B898-F84AF61B2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41" y="1437186"/>
            <a:ext cx="8784088" cy="482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BE82CAD-D80E-457A-8D08-DC21F30E6861}"/>
              </a:ext>
            </a:extLst>
          </p:cNvPr>
          <p:cNvSpPr/>
          <p:nvPr/>
        </p:nvSpPr>
        <p:spPr>
          <a:xfrm>
            <a:off x="9641568" y="3018183"/>
            <a:ext cx="1065014" cy="31548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3DF6DB-DA81-48F3-8B16-8F1E3BFF5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395" y="944278"/>
            <a:ext cx="3300724" cy="49290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84D36A7-EC63-4062-BF15-74DE8CB236FC}"/>
              </a:ext>
            </a:extLst>
          </p:cNvPr>
          <p:cNvSpPr txBox="1"/>
          <p:nvPr/>
        </p:nvSpPr>
        <p:spPr>
          <a:xfrm>
            <a:off x="9893896" y="486830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</p:spTree>
    <p:extLst>
      <p:ext uri="{BB962C8B-B14F-4D97-AF65-F5344CB8AC3E}">
        <p14:creationId xmlns:p14="http://schemas.microsoft.com/office/powerpoint/2010/main" val="173690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6AFCB6-DA7B-48CA-B1B3-69E02472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C2FC5E-FE29-44A4-806A-22722D327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66D34E-65B4-405D-8AF3-8E0D4524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BC8D208-F0A0-4883-8B77-C3D3A0B4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Montage du dossier – validation des documents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B0664-EB49-40E4-BD5D-930B6614A8CE}"/>
              </a:ext>
            </a:extLst>
          </p:cNvPr>
          <p:cNvSpPr/>
          <p:nvPr/>
        </p:nvSpPr>
        <p:spPr>
          <a:xfrm>
            <a:off x="683568" y="1563638"/>
            <a:ext cx="2087912" cy="2308324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Bon à savoir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Un document pour un couple sera injecté sur un seul des deux emprunteurs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91C941-752A-41AE-A0C8-307E372C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993" y="1698108"/>
            <a:ext cx="870717" cy="8707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AAD4DE-9E2E-4DDB-A21D-A9B53192B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437" y="917347"/>
            <a:ext cx="8867775" cy="48482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AC1D90-A6F3-47EA-9799-9E301CEE8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51" y="5485530"/>
            <a:ext cx="11019761" cy="42383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BCFAD6-2730-4897-B73E-2F326D33CC90}"/>
              </a:ext>
            </a:extLst>
          </p:cNvPr>
          <p:cNvSpPr/>
          <p:nvPr/>
        </p:nvSpPr>
        <p:spPr>
          <a:xfrm>
            <a:off x="7217762" y="5951282"/>
            <a:ext cx="2930167" cy="405369"/>
          </a:xfrm>
          <a:prstGeom prst="rect">
            <a:avLst/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Induit des Notifications vers les courtiers</a:t>
            </a:r>
          </a:p>
        </p:txBody>
      </p:sp>
      <p:sp>
        <p:nvSpPr>
          <p:cNvPr id="14" name="Virage 17">
            <a:extLst>
              <a:ext uri="{FF2B5EF4-FFF2-40B4-BE49-F238E27FC236}">
                <a16:creationId xmlns:a16="http://schemas.microsoft.com/office/drawing/2014/main" id="{344A2408-E6AD-4643-BC96-0D7543130C21}"/>
              </a:ext>
            </a:extLst>
          </p:cNvPr>
          <p:cNvSpPr/>
          <p:nvPr/>
        </p:nvSpPr>
        <p:spPr>
          <a:xfrm flipV="1">
            <a:off x="6709926" y="5880872"/>
            <a:ext cx="507836" cy="394815"/>
          </a:xfrm>
          <a:prstGeom prst="bentArrow">
            <a:avLst>
              <a:gd name="adj1" fmla="val 25000"/>
              <a:gd name="adj2" fmla="val 29512"/>
              <a:gd name="adj3" fmla="val 25000"/>
              <a:gd name="adj4" fmla="val 43750"/>
            </a:avLst>
          </a:prstGeom>
          <a:solidFill>
            <a:srgbClr val="581D74"/>
          </a:solidFill>
          <a:ln w="25400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5" name="Virage 18">
            <a:extLst>
              <a:ext uri="{FF2B5EF4-FFF2-40B4-BE49-F238E27FC236}">
                <a16:creationId xmlns:a16="http://schemas.microsoft.com/office/drawing/2014/main" id="{9C923210-B094-432E-9E14-78C966D8AD59}"/>
              </a:ext>
            </a:extLst>
          </p:cNvPr>
          <p:cNvSpPr/>
          <p:nvPr/>
        </p:nvSpPr>
        <p:spPr>
          <a:xfrm flipH="1" flipV="1">
            <a:off x="10191927" y="5907363"/>
            <a:ext cx="481386" cy="394815"/>
          </a:xfrm>
          <a:prstGeom prst="bentArrow">
            <a:avLst/>
          </a:prstGeom>
          <a:solidFill>
            <a:srgbClr val="581D74"/>
          </a:solidFill>
          <a:ln w="25400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432337-8177-4D33-8E91-04A4A9A0812A}"/>
              </a:ext>
            </a:extLst>
          </p:cNvPr>
          <p:cNvSpPr txBox="1"/>
          <p:nvPr/>
        </p:nvSpPr>
        <p:spPr>
          <a:xfrm>
            <a:off x="10431370" y="374504"/>
            <a:ext cx="1408842" cy="553998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L’instruction se fait de manière traditionnelle dans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MYCREDIMMO</a:t>
            </a:r>
          </a:p>
        </p:txBody>
      </p:sp>
    </p:spTree>
    <p:extLst>
      <p:ext uri="{BB962C8B-B14F-4D97-AF65-F5344CB8AC3E}">
        <p14:creationId xmlns:p14="http://schemas.microsoft.com/office/powerpoint/2010/main" val="2258696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dans Connaissance client</a:t>
            </a:r>
          </a:p>
        </p:txBody>
      </p:sp>
      <p:pic>
        <p:nvPicPr>
          <p:cNvPr id="6" name="Espace réservé du contenu 2">
            <a:extLst>
              <a:ext uri="{FF2B5EF4-FFF2-40B4-BE49-F238E27FC236}">
                <a16:creationId xmlns:a16="http://schemas.microsoft.com/office/drawing/2014/main" id="{97B93A99-BCEB-44B3-A880-7CDE410AF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980" y="1032029"/>
            <a:ext cx="8054513" cy="514252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11C800-DB15-48BD-8D74-BFFAB6819C29}"/>
              </a:ext>
            </a:extLst>
          </p:cNvPr>
          <p:cNvSpPr txBox="1"/>
          <p:nvPr/>
        </p:nvSpPr>
        <p:spPr>
          <a:xfrm>
            <a:off x="9615400" y="252557"/>
            <a:ext cx="1944216" cy="861774"/>
          </a:xfrm>
          <a:prstGeom prst="rect">
            <a:avLst/>
          </a:prstGeom>
          <a:solidFill>
            <a:srgbClr val="EAB818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La mise à jour se fait de manière Traditionnelle dans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CONNAISSANCE CLIENT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Arial"/>
                <a:sym typeface="Arial"/>
              </a:rPr>
              <a:t>Par contrôle et complétude des informations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577DE1-E663-48B2-AEC2-66C11A4364B7}"/>
              </a:ext>
            </a:extLst>
          </p:cNvPr>
          <p:cNvSpPr/>
          <p:nvPr/>
        </p:nvSpPr>
        <p:spPr>
          <a:xfrm>
            <a:off x="476455" y="1776751"/>
            <a:ext cx="2624963" cy="2862322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Interactions sur les intervenants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Mise a jour du client / prospect  via Connaissance Client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Via un contrôle des données en lien avec les pièces transmises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F1144D-F5AF-48AE-8A1C-C7A3313299D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AB818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337643" y="1776751"/>
            <a:ext cx="981352" cy="981352"/>
          </a:xfrm>
          <a:prstGeom prst="rect">
            <a:avLst/>
          </a:prstGeom>
        </p:spPr>
      </p:pic>
      <p:pic>
        <p:nvPicPr>
          <p:cNvPr id="11" name="Graphique 10" descr="Groupe d’hommes">
            <a:extLst>
              <a:ext uri="{FF2B5EF4-FFF2-40B4-BE49-F238E27FC236}">
                <a16:creationId xmlns:a16="http://schemas.microsoft.com/office/drawing/2014/main" id="{D0B6C245-3E0C-426D-8694-C518C28F9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5294" y="1999134"/>
            <a:ext cx="477653" cy="477653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A2DC6C0-6A19-4191-9958-D5213FAB2A37}"/>
              </a:ext>
            </a:extLst>
          </p:cNvPr>
          <p:cNvSpPr/>
          <p:nvPr/>
        </p:nvSpPr>
        <p:spPr>
          <a:xfrm>
            <a:off x="6032384" y="1894788"/>
            <a:ext cx="1000012" cy="405352"/>
          </a:xfrm>
          <a:prstGeom prst="ellipse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763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Bonne pratique : Passer un dossier sans suite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303222-FFED-4C07-B22D-81E19C0485F6}"/>
              </a:ext>
            </a:extLst>
          </p:cNvPr>
          <p:cNvSpPr/>
          <p:nvPr/>
        </p:nvSpPr>
        <p:spPr>
          <a:xfrm>
            <a:off x="395537" y="1275606"/>
            <a:ext cx="1970540" cy="431448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Passer un dossier sans suite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après pré-étude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Dans le cadre du suivi des dossiers par le partenaire sur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il convient de procéder au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passage sans suite du dossier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pour lequel une pré étude a été faite  (incident FICP,FCC, Projet ne correspondant pas à notre politique…) et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qui ne donnera pas lui à instruction complète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4741C7-0DB2-4F2A-A9F0-F584970E4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82" y="1390580"/>
            <a:ext cx="484623" cy="4884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5D968F-3698-40FC-ACA9-143713245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84" y="3192609"/>
            <a:ext cx="1632049" cy="3337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631668-670D-4CA3-9A7F-096B55466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908" y="5248657"/>
            <a:ext cx="333737" cy="333737"/>
          </a:xfrm>
          <a:prstGeom prst="rect">
            <a:avLst/>
          </a:prstGeom>
        </p:spPr>
      </p:pic>
      <p:pic>
        <p:nvPicPr>
          <p:cNvPr id="15" name="Espace réservé du contenu 2">
            <a:extLst>
              <a:ext uri="{FF2B5EF4-FFF2-40B4-BE49-F238E27FC236}">
                <a16:creationId xmlns:a16="http://schemas.microsoft.com/office/drawing/2014/main" id="{630B47EF-E1AB-4CFD-8852-8D5C7F43B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6755" y="1005535"/>
            <a:ext cx="8131248" cy="521408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à coins arrondis 12">
            <a:extLst>
              <a:ext uri="{FF2B5EF4-FFF2-40B4-BE49-F238E27FC236}">
                <a16:creationId xmlns:a16="http://schemas.microsoft.com/office/drawing/2014/main" id="{BB2C2D35-A3F3-4737-A15B-4C9FEF38FA65}"/>
              </a:ext>
            </a:extLst>
          </p:cNvPr>
          <p:cNvSpPr/>
          <p:nvPr/>
        </p:nvSpPr>
        <p:spPr>
          <a:xfrm>
            <a:off x="5631681" y="5004967"/>
            <a:ext cx="1353050" cy="847508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Passage sans suite</a:t>
            </a:r>
          </a:p>
        </p:txBody>
      </p:sp>
      <p:sp>
        <p:nvSpPr>
          <p:cNvPr id="18" name="Rectangle à coins arrondis 12">
            <a:extLst>
              <a:ext uri="{FF2B5EF4-FFF2-40B4-BE49-F238E27FC236}">
                <a16:creationId xmlns:a16="http://schemas.microsoft.com/office/drawing/2014/main" id="{CFB6E9C3-A687-410E-AEF2-BBCD932F1257}"/>
              </a:ext>
            </a:extLst>
          </p:cNvPr>
          <p:cNvSpPr/>
          <p:nvPr/>
        </p:nvSpPr>
        <p:spPr>
          <a:xfrm>
            <a:off x="9799178" y="1553709"/>
            <a:ext cx="1308740" cy="650655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Identifier le dossier dans la liste « mes dossiers »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CEDA3A0-F52F-4C3C-A60D-0AC149BD9261}"/>
              </a:ext>
            </a:extLst>
          </p:cNvPr>
          <p:cNvCxnSpPr>
            <a:cxnSpLocks/>
          </p:cNvCxnSpPr>
          <p:nvPr/>
        </p:nvCxnSpPr>
        <p:spPr>
          <a:xfrm flipV="1">
            <a:off x="7592379" y="1635646"/>
            <a:ext cx="441873" cy="108012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545750EC-A8FF-4337-A26B-D505B5AC99BC}"/>
              </a:ext>
            </a:extLst>
          </p:cNvPr>
          <p:cNvSpPr/>
          <p:nvPr/>
        </p:nvSpPr>
        <p:spPr>
          <a:xfrm>
            <a:off x="9249093" y="1689652"/>
            <a:ext cx="610548" cy="334262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1.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927EBA2-3795-4773-B3FD-CB26534A82E0}"/>
              </a:ext>
            </a:extLst>
          </p:cNvPr>
          <p:cNvSpPr/>
          <p:nvPr/>
        </p:nvSpPr>
        <p:spPr>
          <a:xfrm>
            <a:off x="4425686" y="5800949"/>
            <a:ext cx="610548" cy="334262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2.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B03FDC2-3423-481B-B98D-1EC35E7E0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2725" y="2952473"/>
            <a:ext cx="2130384" cy="3182738"/>
          </a:xfrm>
          <a:prstGeom prst="rect">
            <a:avLst/>
          </a:prstGeom>
        </p:spPr>
      </p:pic>
      <p:pic>
        <p:nvPicPr>
          <p:cNvPr id="23" name="Graphique 13" descr="Loupe">
            <a:extLst>
              <a:ext uri="{FF2B5EF4-FFF2-40B4-BE49-F238E27FC236}">
                <a16:creationId xmlns:a16="http://schemas.microsoft.com/office/drawing/2014/main" id="{23ED7BD4-33E3-4664-9FDA-469426AE4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83619">
            <a:off x="6402367" y="4371394"/>
            <a:ext cx="509829" cy="509829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80866276-EB3C-4FA0-964D-6B9139DB0B1C}"/>
              </a:ext>
            </a:extLst>
          </p:cNvPr>
          <p:cNvSpPr/>
          <p:nvPr/>
        </p:nvSpPr>
        <p:spPr>
          <a:xfrm>
            <a:off x="7306140" y="3429000"/>
            <a:ext cx="826966" cy="285889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1045C25-CDD3-4B66-A3EF-AC5716CA9EE2}"/>
              </a:ext>
            </a:extLst>
          </p:cNvPr>
          <p:cNvCxnSpPr>
            <a:cxnSpLocks/>
          </p:cNvCxnSpPr>
          <p:nvPr/>
        </p:nvCxnSpPr>
        <p:spPr>
          <a:xfrm flipV="1">
            <a:off x="6845841" y="3703743"/>
            <a:ext cx="584544" cy="1393634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04707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15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Bonne pratique : valider un refus client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4ABAEC-A84C-4D3D-B53B-6422EA839749}"/>
              </a:ext>
            </a:extLst>
          </p:cNvPr>
          <p:cNvSpPr/>
          <p:nvPr/>
        </p:nvSpPr>
        <p:spPr>
          <a:xfrm>
            <a:off x="323529" y="1203598"/>
            <a:ext cx="2014318" cy="41979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>
                <a:solidFill>
                  <a:srgbClr val="000000"/>
                </a:solidFill>
                <a:latin typeface="Arial" panose="020B0604020202020204"/>
                <a:sym typeface="Arial"/>
              </a:rPr>
              <a:t>Valider un refus client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Dans le cadre du suivi des dossiers par le partenaire sur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il convient de procéder au passage en refus client d’une proposition non retenue par le partenaire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L’action est possible par le bouton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dans la gestion administrative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1E163-79DA-4683-92D9-8D0C3098A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" y="1491203"/>
            <a:ext cx="850858" cy="8508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E667EA-F5CB-4A4F-AA30-50287F05E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76" y="4571400"/>
            <a:ext cx="1423417" cy="2719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7B960A-593C-47BB-A1A5-7DF065669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37" y="2917998"/>
            <a:ext cx="1285497" cy="2719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1C071D-7136-4654-85AE-C63ED1122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223" y="917347"/>
            <a:ext cx="8212248" cy="5234091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à coins arrondis 9">
            <a:extLst>
              <a:ext uri="{FF2B5EF4-FFF2-40B4-BE49-F238E27FC236}">
                <a16:creationId xmlns:a16="http://schemas.microsoft.com/office/drawing/2014/main" id="{4F7C2371-2F69-4E10-B5A5-667CCD38E776}"/>
              </a:ext>
            </a:extLst>
          </p:cNvPr>
          <p:cNvSpPr/>
          <p:nvPr/>
        </p:nvSpPr>
        <p:spPr>
          <a:xfrm>
            <a:off x="8470358" y="4193686"/>
            <a:ext cx="1429431" cy="649705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kern="0" dirty="0">
                <a:solidFill>
                  <a:srgbClr val="FFFFFF"/>
                </a:solidFill>
                <a:latin typeface="Arial" panose="020B0604020202020204"/>
                <a:sym typeface="Arial"/>
              </a:rPr>
              <a:t>R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efus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3DDEE75-D3AB-4D0D-A86E-17D51EEEB638}"/>
              </a:ext>
            </a:extLst>
          </p:cNvPr>
          <p:cNvSpPr/>
          <p:nvPr/>
        </p:nvSpPr>
        <p:spPr>
          <a:xfrm>
            <a:off x="3529693" y="2647964"/>
            <a:ext cx="1193970" cy="65461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A053CE0-5D0D-4BEC-804C-F50359E01E44}"/>
              </a:ext>
            </a:extLst>
          </p:cNvPr>
          <p:cNvCxnSpPr>
            <a:cxnSpLocks/>
          </p:cNvCxnSpPr>
          <p:nvPr/>
        </p:nvCxnSpPr>
        <p:spPr>
          <a:xfrm flipH="1">
            <a:off x="7645139" y="4843391"/>
            <a:ext cx="825219" cy="1083297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18724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8DE27C-2D89-4BAF-BFA5-B424F71E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avril 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CB99CC-425E-4DC1-AD0A-3C962771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A0A731-E774-45BE-9C68-624F5F11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16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30ACA4B-DACC-48DF-A957-EC477EF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Bonne pratique : valider un refus banque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2DD438-9D8B-4A2A-9652-B65D4357D340}"/>
              </a:ext>
            </a:extLst>
          </p:cNvPr>
          <p:cNvSpPr/>
          <p:nvPr/>
        </p:nvSpPr>
        <p:spPr>
          <a:xfrm>
            <a:off x="404106" y="1288304"/>
            <a:ext cx="1931631" cy="447147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FF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Valider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un refus banque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Dans le cadre du suivi des dossiers par le partenaire sur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 il convient de notifier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un refus du dossier n’entrant pas dans les critères de recevabilité (après une étude approfondie) dans la zone décision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Pas de notification automatique vers le partenaire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6F45C2-40EB-4A99-8C2D-09A56587B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36" y="1815033"/>
            <a:ext cx="687115" cy="6871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530194-F0B2-4FE6-A296-FAF836BD1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72" y="3270394"/>
            <a:ext cx="1499221" cy="317211"/>
          </a:xfrm>
          <a:prstGeom prst="rect">
            <a:avLst/>
          </a:prstGeom>
        </p:spPr>
      </p:pic>
      <p:pic>
        <p:nvPicPr>
          <p:cNvPr id="11" name="Espace réservé du contenu 2">
            <a:extLst>
              <a:ext uri="{FF2B5EF4-FFF2-40B4-BE49-F238E27FC236}">
                <a16:creationId xmlns:a16="http://schemas.microsoft.com/office/drawing/2014/main" id="{31FE6E99-F11F-4BE1-8BC3-1B3F1F72C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565" y="931148"/>
            <a:ext cx="8232990" cy="531291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à coins arrondis 12">
            <a:extLst>
              <a:ext uri="{FF2B5EF4-FFF2-40B4-BE49-F238E27FC236}">
                <a16:creationId xmlns:a16="http://schemas.microsoft.com/office/drawing/2014/main" id="{1160B142-849C-4FC7-BF91-2DBDFC447E06}"/>
              </a:ext>
            </a:extLst>
          </p:cNvPr>
          <p:cNvSpPr/>
          <p:nvPr/>
        </p:nvSpPr>
        <p:spPr>
          <a:xfrm>
            <a:off x="7156298" y="4489593"/>
            <a:ext cx="1509111" cy="831212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Refus établissement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C1C9818-9B29-49F0-90CF-9060528C71DA}"/>
              </a:ext>
            </a:extLst>
          </p:cNvPr>
          <p:cNvCxnSpPr>
            <a:cxnSpLocks/>
          </p:cNvCxnSpPr>
          <p:nvPr/>
        </p:nvCxnSpPr>
        <p:spPr>
          <a:xfrm>
            <a:off x="8442997" y="5381107"/>
            <a:ext cx="444825" cy="407576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701357E6-348F-4A47-858A-A1FB85E0CADC}"/>
              </a:ext>
            </a:extLst>
          </p:cNvPr>
          <p:cNvSpPr/>
          <p:nvPr/>
        </p:nvSpPr>
        <p:spPr>
          <a:xfrm>
            <a:off x="8442997" y="5809810"/>
            <a:ext cx="1509111" cy="43425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07091BC-CD1F-446E-A3D3-6CCDEE117860}"/>
              </a:ext>
            </a:extLst>
          </p:cNvPr>
          <p:cNvSpPr/>
          <p:nvPr/>
        </p:nvSpPr>
        <p:spPr>
          <a:xfrm>
            <a:off x="2878093" y="1791642"/>
            <a:ext cx="1005749" cy="31547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4664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37F56D-41EA-4609-A779-9E032D57F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8FCF14-A54C-4419-8E54-EDF716CB9E8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823</TotalTime>
  <Words>1031</Words>
  <Application>Microsoft Office PowerPoint</Application>
  <PresentationFormat>Grand écran</PresentationFormat>
  <Paragraphs>248</Paragraphs>
  <Slides>18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Arial Narrow</vt:lpstr>
      <vt:lpstr>Calibri</vt:lpstr>
      <vt:lpstr>Wingdings</vt:lpstr>
      <vt:lpstr>Wingdings 2</vt:lpstr>
      <vt:lpstr>Caisse d'Epargne</vt:lpstr>
      <vt:lpstr>Importer et traiter un dossier digital courtier </vt:lpstr>
      <vt:lpstr>Relever la boite mail générique agence et premier contrôle</vt:lpstr>
      <vt:lpstr>importer un dossier envoyé par le parcours digital</vt:lpstr>
      <vt:lpstr>Contrôle des données et prise de connaissance du projet</vt:lpstr>
      <vt:lpstr>Contrôle des données et prise de connaissance du projet</vt:lpstr>
      <vt:lpstr>Contrôle des données client</vt:lpstr>
      <vt:lpstr>Contrôle des données client</vt:lpstr>
      <vt:lpstr>Contrôle des données du projet</vt:lpstr>
      <vt:lpstr>Contrôle du financement</vt:lpstr>
      <vt:lpstr>Validation de la proposition</vt:lpstr>
      <vt:lpstr>Montage du dossier – gérer un dossier numérique</vt:lpstr>
      <vt:lpstr>Montage du dossier – validation des documents</vt:lpstr>
      <vt:lpstr>Mise à jour dans Connaissance client</vt:lpstr>
      <vt:lpstr>Bonne pratique : Passer un dossier sans suite</vt:lpstr>
      <vt:lpstr>Bonne pratique : valider un refus client</vt:lpstr>
      <vt:lpstr>Bonne pratique : valider un refus banque 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HAESSLER Jean-Christophe [CEGEE]</cp:lastModifiedBy>
  <cp:revision>61</cp:revision>
  <dcterms:created xsi:type="dcterms:W3CDTF">2021-07-28T12:57:33Z</dcterms:created>
  <dcterms:modified xsi:type="dcterms:W3CDTF">2022-04-08T14:50:03Z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0x010100B1EE22BC676F724EB4E397C91DCC90B5</vt:lpwstr>
  </property>
</Properties>
</file>