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1" r:id="rId4"/>
    <p:sldMasterId id="2147483779" r:id="rId5"/>
  </p:sldMasterIdLst>
  <p:notesMasterIdLst>
    <p:notesMasterId r:id="rId20"/>
  </p:notesMasterIdLst>
  <p:handoutMasterIdLst>
    <p:handoutMasterId r:id="rId21"/>
  </p:handoutMasterIdLst>
  <p:sldIdLst>
    <p:sldId id="2134" r:id="rId6"/>
    <p:sldId id="2098" r:id="rId7"/>
    <p:sldId id="2135" r:id="rId8"/>
    <p:sldId id="2136" r:id="rId9"/>
    <p:sldId id="2137" r:id="rId10"/>
    <p:sldId id="2138" r:id="rId11"/>
    <p:sldId id="2139" r:id="rId12"/>
    <p:sldId id="2140" r:id="rId13"/>
    <p:sldId id="2141" r:id="rId14"/>
    <p:sldId id="2142" r:id="rId15"/>
    <p:sldId id="2143" r:id="rId16"/>
    <p:sldId id="2144" r:id="rId17"/>
    <p:sldId id="2145" r:id="rId18"/>
    <p:sldId id="2146" r:id="rId19"/>
  </p:sldIdLst>
  <p:sldSz cx="9144000" cy="5143500" type="screen16x9"/>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63AAA-5A14-2AB0-FE74-900790C3596F}" name="Benedicte Gomez" initials="BG" userId="Benedicte Gomez" providerId="None"/>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NIER Arnaud" initials="MA" lastIdx="3" clrIdx="0">
    <p:extLst>
      <p:ext uri="{19B8F6BF-5375-455C-9EA6-DF929625EA0E}">
        <p15:presenceInfo xmlns:p15="http://schemas.microsoft.com/office/powerpoint/2012/main" userId="MONNIER Arnaud" providerId="None"/>
      </p:ext>
    </p:extLst>
  </p:cmAuthor>
  <p:cmAuthor id="2" name="LAMAIRESSE Cyril" initials="LC" lastIdx="5" clrIdx="1">
    <p:extLst>
      <p:ext uri="{19B8F6BF-5375-455C-9EA6-DF929625EA0E}">
        <p15:presenceInfo xmlns:p15="http://schemas.microsoft.com/office/powerpoint/2012/main" userId="LAMAIRESSE Cyr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388"/>
    <a:srgbClr val="BABADA"/>
    <a:srgbClr val="EC2688"/>
    <a:srgbClr val="F07E53"/>
    <a:srgbClr val="D676AD"/>
    <a:srgbClr val="C7DAE1"/>
    <a:srgbClr val="C0D2DF"/>
    <a:srgbClr val="8CA4B0"/>
    <a:srgbClr val="863989"/>
    <a:srgbClr val="AF1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887171-1E1A-423E-9F80-A04945B0C261}" v="4" dt="2022-11-21T14:26:34.261"/>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80" y="6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1624" y="28"/>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1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14"/>
          </a:xfrm>
          <a:prstGeom prst="rect">
            <a:avLst/>
          </a:prstGeom>
        </p:spPr>
        <p:txBody>
          <a:bodyPr vert="horz" lIns="91440" tIns="45720" rIns="91440" bIns="45720" rtlCol="0"/>
          <a:lstStyle>
            <a:lvl1pPr algn="r">
              <a:defRPr sz="1200"/>
            </a:lvl1pPr>
          </a:lstStyle>
          <a:p>
            <a:fld id="{3E09BF49-B416-42CB-A995-ACF7698E0F44}" type="datetimeFigureOut">
              <a:rPr lang="fr-FR" smtClean="0"/>
              <a:t>13/12/2022</a:t>
            </a:fld>
            <a:endParaRPr lang="fr-FR"/>
          </a:p>
        </p:txBody>
      </p:sp>
      <p:sp>
        <p:nvSpPr>
          <p:cNvPr id="4" name="Espace réservé du pied de page 3"/>
          <p:cNvSpPr>
            <a:spLocks noGrp="1"/>
          </p:cNvSpPr>
          <p:nvPr>
            <p:ph type="ftr" sz="quarter" idx="2"/>
          </p:nvPr>
        </p:nvSpPr>
        <p:spPr>
          <a:xfrm>
            <a:off x="3" y="9377362"/>
            <a:ext cx="2946400" cy="49371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7362"/>
            <a:ext cx="2946400" cy="493713"/>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80" y="4689516"/>
            <a:ext cx="5438139" cy="444269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0037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715808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2881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132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130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84731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88025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4480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37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7054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88412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0215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575422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16744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60744" y="378301"/>
            <a:ext cx="3755892"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607433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764269" y="4325034"/>
            <a:ext cx="3303462"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00195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16700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9103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91707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7797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6974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0154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94018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29672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4498128" y="1877775"/>
            <a:ext cx="4645872" cy="3265726"/>
          </a:xfrm>
          <a:prstGeom prst="rect">
            <a:avLst/>
          </a:prstGeom>
          <a:solidFill>
            <a:schemeClr val="bg1">
              <a:lumMod val="65000"/>
            </a:schemeClr>
          </a:solidFill>
        </p:spPr>
      </p:pic>
      <p:sp>
        <p:nvSpPr>
          <p:cNvPr id="10" name="Shape 10"/>
          <p:cNvSpPr txBox="1">
            <a:spLocks noGrp="1"/>
          </p:cNvSpPr>
          <p:nvPr userDrawn="1">
            <p:ph type="ctrTitle"/>
          </p:nvPr>
        </p:nvSpPr>
        <p:spPr>
          <a:xfrm>
            <a:off x="1221112" y="1779662"/>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221112" y="2979616"/>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488234" y="4670222"/>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16" name="Ellipse 15"/>
          <p:cNvSpPr/>
          <p:nvPr userDrawn="1"/>
        </p:nvSpPr>
        <p:spPr>
          <a:xfrm>
            <a:off x="345323" y="4703468"/>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pic>
        <p:nvPicPr>
          <p:cNvPr id="14" name="Image 13">
            <a:extLst>
              <a:ext uri="{FF2B5EF4-FFF2-40B4-BE49-F238E27FC236}">
                <a16:creationId xmlns:a16="http://schemas.microsoft.com/office/drawing/2014/main" id="{8509B1D8-120E-6F44-8E11-034AB2CA5E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8323" y="378301"/>
            <a:ext cx="3520734" cy="768611"/>
          </a:xfrm>
          <a:prstGeom prst="rect">
            <a:avLst/>
          </a:prstGeom>
        </p:spPr>
      </p:pic>
      <p:sp>
        <p:nvSpPr>
          <p:cNvPr id="15" name="Espace réservé du texte 52">
            <a:extLst>
              <a:ext uri="{FF2B5EF4-FFF2-40B4-BE49-F238E27FC236}">
                <a16:creationId xmlns:a16="http://schemas.microsoft.com/office/drawing/2014/main" id="{8507534A-82E1-0B48-AB41-9BA279A72FC2}"/>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8" name="Espace réservé du texte 52">
            <a:extLst>
              <a:ext uri="{FF2B5EF4-FFF2-40B4-BE49-F238E27FC236}">
                <a16:creationId xmlns:a16="http://schemas.microsoft.com/office/drawing/2014/main" id="{0CD6D353-4435-3D4F-B485-238658BFCA1D}"/>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255088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6" y="4610164"/>
            <a:ext cx="1725231" cy="287769"/>
          </a:xfrm>
          <a:prstGeom prst="rect">
            <a:avLst/>
          </a:prstGeom>
        </p:spPr>
      </p:pic>
      <p:sp>
        <p:nvSpPr>
          <p:cNvPr id="59" name="Espace réservé du texte 52"/>
          <p:cNvSpPr>
            <a:spLocks noGrp="1"/>
          </p:cNvSpPr>
          <p:nvPr>
            <p:ph type="body" sz="quarter" idx="16" hasCustomPrompt="1"/>
          </p:nvPr>
        </p:nvSpPr>
        <p:spPr>
          <a:xfrm>
            <a:off x="940499" y="3720191"/>
            <a:ext cx="1109278" cy="138499"/>
          </a:xfrm>
          <a:prstGeom prst="rect">
            <a:avLst/>
          </a:prstGeo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499"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499" y="3147814"/>
            <a:ext cx="7527352" cy="332399"/>
          </a:xfrm>
          <a:prstGeom prst="rect">
            <a:avLst/>
          </a:prstGeom>
          <a:noFill/>
          <a:ln>
            <a:noFill/>
          </a:ln>
        </p:spPr>
        <p:txBody>
          <a:bodyPr wrap="square" lIns="0" tIns="0" rIns="0" bIns="0" anchor="t" anchorCtr="0">
            <a:spAutoFit/>
          </a:bodyPr>
          <a:lstStyle>
            <a:lvl1pPr marL="0" indent="0" algn="l">
              <a:buNone/>
              <a:defRPr sz="2400" b="1" cap="none" baseline="0">
                <a:solidFill>
                  <a:schemeClr val="tx1"/>
                </a:solidFill>
                <a:effectLst/>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67685" y="4325034"/>
            <a:ext cx="3096630" cy="676025"/>
          </a:xfrm>
          <a:prstGeom prst="rect">
            <a:avLst/>
          </a:prstGeom>
        </p:spPr>
      </p:pic>
      <p:sp>
        <p:nvSpPr>
          <p:cNvPr id="9" name="Espace réservé du texte 52">
            <a:extLst>
              <a:ext uri="{FF2B5EF4-FFF2-40B4-BE49-F238E27FC236}">
                <a16:creationId xmlns:a16="http://schemas.microsoft.com/office/drawing/2014/main" id="{3DBF1A79-4A69-C840-BF3D-7F465C37EE70}"/>
              </a:ext>
            </a:extLst>
          </p:cNvPr>
          <p:cNvSpPr>
            <a:spLocks noGrp="1"/>
          </p:cNvSpPr>
          <p:nvPr>
            <p:ph type="body" sz="quarter" idx="12" hasCustomPrompt="1"/>
          </p:nvPr>
        </p:nvSpPr>
        <p:spPr>
          <a:xfrm>
            <a:off x="6300192" y="413662"/>
            <a:ext cx="2478755" cy="324036"/>
          </a:xfrm>
          <a:prstGeom prst="rect">
            <a:avLst/>
          </a:prstGeom>
          <a:noFill/>
        </p:spPr>
        <p:txBody>
          <a:bodyPr lIns="0" tIns="0" rIns="0" bIns="0" anchor="ctr" anchorCtr="0">
            <a:normAutofit/>
          </a:bodyPr>
          <a:lstStyle>
            <a:lvl1pPr marL="0" indent="0" algn="r">
              <a:buNone/>
              <a:defRPr sz="1400" b="1"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l’entreprise</a:t>
            </a:r>
          </a:p>
        </p:txBody>
      </p:sp>
      <p:sp>
        <p:nvSpPr>
          <p:cNvPr id="11" name="Espace réservé du texte 52">
            <a:extLst>
              <a:ext uri="{FF2B5EF4-FFF2-40B4-BE49-F238E27FC236}">
                <a16:creationId xmlns:a16="http://schemas.microsoft.com/office/drawing/2014/main" id="{3DBEDB02-42AE-D14B-BD5B-B64E9C4621FE}"/>
              </a:ext>
            </a:extLst>
          </p:cNvPr>
          <p:cNvSpPr>
            <a:spLocks noGrp="1"/>
          </p:cNvSpPr>
          <p:nvPr>
            <p:ph type="body" sz="quarter" idx="14" hasCustomPrompt="1"/>
          </p:nvPr>
        </p:nvSpPr>
        <p:spPr>
          <a:xfrm>
            <a:off x="6300192" y="640423"/>
            <a:ext cx="2478755" cy="324036"/>
          </a:xfrm>
          <a:prstGeom prst="rect">
            <a:avLst/>
          </a:prstGeom>
          <a:noFill/>
        </p:spPr>
        <p:txBody>
          <a:bodyPr lIns="0" tIns="0" rIns="0" bIns="0" anchor="ctr" anchorCtr="0"/>
          <a:lstStyle>
            <a:lvl1pPr marL="0" indent="0" algn="r">
              <a:buNone/>
              <a:defRPr sz="1200" b="0" baseline="0">
                <a:solidFill>
                  <a:schemeClr val="accent3"/>
                </a:solidFill>
                <a:latin typeface="Arial Narrow" panose="020B060602020203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58818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0"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5" name="Groupe 24"/>
          <p:cNvGrpSpPr/>
          <p:nvPr userDrawn="1"/>
        </p:nvGrpSpPr>
        <p:grpSpPr>
          <a:xfrm>
            <a:off x="0" y="0"/>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sp>
        <p:nvSpPr>
          <p:cNvPr id="27" name="Espace réservé du texte 2"/>
          <p:cNvSpPr>
            <a:spLocks noGrp="1"/>
          </p:cNvSpPr>
          <p:nvPr>
            <p:ph type="body" sz="quarter" idx="11"/>
          </p:nvPr>
        </p:nvSpPr>
        <p:spPr>
          <a:xfrm>
            <a:off x="1249770" y="61657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249770" y="131708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249770" y="201758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249770" y="271809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249770" y="3418595"/>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249770" y="4119099"/>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539552" y="61650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2"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2" y="201751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2" y="271801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2"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2" y="4119028"/>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7781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0"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a:p>
            </p:txBody>
          </p:sp>
        </p:grpSp>
      </p:grpSp>
      <p:sp>
        <p:nvSpPr>
          <p:cNvPr id="12" name="Espace réservé du texte 52"/>
          <p:cNvSpPr>
            <a:spLocks noGrp="1"/>
          </p:cNvSpPr>
          <p:nvPr>
            <p:ph type="body" sz="quarter" idx="12" hasCustomPrompt="1"/>
          </p:nvPr>
        </p:nvSpPr>
        <p:spPr>
          <a:xfrm>
            <a:off x="755576"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5" y="2499742"/>
            <a:ext cx="6470818" cy="1082086"/>
          </a:xfrm>
          <a:prstGeom prst="rect">
            <a:avLst/>
          </a:prstGeom>
        </p:spPr>
        <p:txBody>
          <a:bodyPr lIns="0" tIns="0" rIns="0" bIns="0" anchor="t" anchorCtr="0">
            <a:noAutofit/>
          </a:bodyPr>
          <a:lstStyle>
            <a:lvl1pPr marL="0" indent="0" algn="l">
              <a:lnSpc>
                <a:spcPct val="80000"/>
              </a:lnSpc>
              <a:spcBef>
                <a:spcPts val="0"/>
              </a:spcBef>
              <a:buNone/>
              <a:defRPr lang="fr-FR" sz="3200"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584702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1970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900113" y="1131888"/>
            <a:ext cx="3600450"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4716463" y="1131888"/>
            <a:ext cx="3887787" cy="3711575"/>
          </a:xfrm>
          <a:prstGeom prst="rect">
            <a:avLst/>
          </a:prstGeom>
        </p:spPr>
        <p:txBody>
          <a:bodyPr>
            <a:normAutofit/>
          </a:bodyPr>
          <a:lstStyle>
            <a:lvl1pPr>
              <a:defRPr sz="1400"/>
            </a:lvl1pPr>
            <a:lvl2pPr>
              <a:defRPr sz="1200"/>
            </a:lvl2pPr>
            <a:lvl3pPr>
              <a:defRPr sz="1100"/>
            </a:lvl3pPr>
            <a:lvl4pPr>
              <a:defRPr sz="105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23755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8315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6084888" y="0"/>
            <a:ext cx="3059112" cy="5143500"/>
          </a:xfrm>
          <a:prstGeom prst="rect">
            <a:avLst/>
          </a:prstGeom>
        </p:spPr>
        <p:txBody>
          <a:bodyPr/>
          <a:lstStyle/>
          <a:p>
            <a:r>
              <a:rPr lang="fr-FR"/>
              <a:t>image</a:t>
            </a:r>
          </a:p>
        </p:txBody>
      </p:sp>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16010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2000" y="1138087"/>
            <a:ext cx="7200000" cy="2867326"/>
          </a:xfrm>
          <a:prstGeom prst="rect">
            <a:avLst/>
          </a:prstGeom>
        </p:spPr>
      </p:pic>
    </p:spTree>
    <p:extLst>
      <p:ext uri="{BB962C8B-B14F-4D97-AF65-F5344CB8AC3E}">
        <p14:creationId xmlns:p14="http://schemas.microsoft.com/office/powerpoint/2010/main" val="3898798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1907007" y="2283718"/>
            <a:ext cx="5329986" cy="576064"/>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3760" y="4595587"/>
            <a:ext cx="1725231" cy="287769"/>
          </a:xfrm>
          <a:prstGeom prst="rect">
            <a:avLst/>
          </a:prstGeom>
        </p:spPr>
      </p:pic>
    </p:spTree>
    <p:extLst>
      <p:ext uri="{BB962C8B-B14F-4D97-AF65-F5344CB8AC3E}">
        <p14:creationId xmlns:p14="http://schemas.microsoft.com/office/powerpoint/2010/main" val="1794276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827150"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a:t>
            </a:r>
            <a:endPar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25745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38" r:id="rId9"/>
    <p:sldLayoutId id="2147483749" r:id="rId10"/>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0"/>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59" y="195486"/>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 name="Oval 13"/>
          <p:cNvSpPr txBox="1">
            <a:spLocks noChangeAspect="1" noChangeArrowheads="1"/>
          </p:cNvSpPr>
          <p:nvPr userDrawn="1"/>
        </p:nvSpPr>
        <p:spPr bwMode="auto">
          <a:xfrm>
            <a:off x="251520" y="4876006"/>
            <a:ext cx="206787"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a:solidFill>
                  <a:schemeClr val="accent1"/>
                </a:solidFill>
              </a:rPr>
              <a:pPr algn="r">
                <a:defRPr/>
              </a:pPr>
              <a:t>‹N°›</a:t>
            </a:fld>
            <a:endParaRPr lang="fr-FR">
              <a:solidFill>
                <a:schemeClr val="accent1"/>
              </a:solidFill>
            </a:endParaRPr>
          </a:p>
        </p:txBody>
      </p:sp>
      <p:sp>
        <p:nvSpPr>
          <p:cNvPr id="15" name="Ellipse 14"/>
          <p:cNvSpPr/>
          <p:nvPr userDrawn="1"/>
        </p:nvSpPr>
        <p:spPr>
          <a:xfrm>
            <a:off x="539552" y="4909251"/>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p:cNvGrpSpPr/>
          <p:nvPr userDrawn="1"/>
        </p:nvGrpSpPr>
        <p:grpSpPr>
          <a:xfrm>
            <a:off x="7740352"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5" name="Espace réservé de la date 3">
            <a:extLst>
              <a:ext uri="{FF2B5EF4-FFF2-40B4-BE49-F238E27FC236}">
                <a16:creationId xmlns:a16="http://schemas.microsoft.com/office/drawing/2014/main" id="{BF46054F-64D0-CD49-B081-F2E70556A883}"/>
              </a:ext>
            </a:extLst>
          </p:cNvPr>
          <p:cNvSpPr txBox="1">
            <a:spLocks noGrp="1"/>
          </p:cNvSpPr>
          <p:nvPr userDrawn="1"/>
        </p:nvSpPr>
        <p:spPr bwMode="auto">
          <a:xfrm>
            <a:off x="649220" y="4876006"/>
            <a:ext cx="1870705" cy="138499"/>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900" b="1" cap="none" baseline="0">
                <a:solidFill>
                  <a:schemeClr val="tx1"/>
                </a:solidFill>
                <a:latin typeface="Arial Narrow" panose="020B0606020202030204" pitchFamily="34" charset="0"/>
                <a:ea typeface="Verdana" panose="020B0604030504040204" pitchFamily="34" charset="0"/>
                <a:cs typeface="Verdana" panose="020B0604030504040204" pitchFamily="34" charset="0"/>
              </a:rPr>
              <a:t>BPCE Assurances </a:t>
            </a:r>
            <a:r>
              <a:rPr lang="fr-FR" sz="900" cap="none" baseline="0">
                <a:solidFill>
                  <a:schemeClr val="accent1"/>
                </a:solidFill>
                <a:latin typeface="Arial Narrow" panose="020B0606020202030204" pitchFamily="34" charset="0"/>
                <a:ea typeface="Verdana" panose="020B0604030504040204" pitchFamily="34" charset="0"/>
                <a:cs typeface="Verdana" panose="020B0604030504040204" pitchFamily="34" charset="0"/>
              </a:rPr>
              <a:t>|</a:t>
            </a:r>
            <a:r>
              <a:rPr lang="fr-FR" sz="900" cap="none"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Titre de la présentation</a:t>
            </a:r>
          </a:p>
        </p:txBody>
      </p:sp>
    </p:spTree>
    <p:extLst>
      <p:ext uri="{BB962C8B-B14F-4D97-AF65-F5344CB8AC3E}">
        <p14:creationId xmlns:p14="http://schemas.microsoft.com/office/powerpoint/2010/main" val="3937416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700" indent="-266700" algn="l" defTabSz="914400"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priips.assurances.groupebpce.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atream.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21112" y="1779662"/>
            <a:ext cx="7785384" cy="1159799"/>
          </a:xfrm>
        </p:spPr>
        <p:txBody>
          <a:bodyPr/>
          <a:lstStyle/>
          <a:p>
            <a:r>
              <a:rPr lang="fr-FR" sz="2800" b="1" dirty="0"/>
              <a:t>SCPI </a:t>
            </a:r>
            <a:r>
              <a:rPr lang="fr-FR" sz="2800" b="1" dirty="0" err="1"/>
              <a:t>Atream</a:t>
            </a:r>
            <a:r>
              <a:rPr lang="fr-FR" sz="2800" b="1" dirty="0"/>
              <a:t> Hotels</a:t>
            </a:r>
            <a:endParaRPr lang="fr-FR" sz="2800" dirty="0"/>
          </a:p>
        </p:txBody>
      </p:sp>
      <p:sp>
        <p:nvSpPr>
          <p:cNvPr id="3" name="Espace réservé du texte 2"/>
          <p:cNvSpPr>
            <a:spLocks noGrp="1"/>
          </p:cNvSpPr>
          <p:nvPr>
            <p:ph type="body" sz="quarter" idx="11"/>
          </p:nvPr>
        </p:nvSpPr>
        <p:spPr>
          <a:xfrm>
            <a:off x="1221112" y="2979616"/>
            <a:ext cx="7527352" cy="332399"/>
          </a:xfrm>
        </p:spPr>
        <p:txBody>
          <a:bodyPr/>
          <a:lstStyle/>
          <a:p>
            <a:r>
              <a:rPr lang="fr-FR" dirty="0">
                <a:latin typeface="Arial Black" panose="020B0A04020102020204" pitchFamily="34" charset="0"/>
              </a:rPr>
              <a:t>Kit réseau CE </a:t>
            </a:r>
            <a:r>
              <a:rPr lang="fr-FR" sz="1800" b="0" dirty="0">
                <a:latin typeface="+mj-lt"/>
              </a:rPr>
              <a:t>(janvier 2023)</a:t>
            </a:r>
          </a:p>
        </p:txBody>
      </p:sp>
      <p:sp>
        <p:nvSpPr>
          <p:cNvPr id="9" name="Espace réservé du texte 8">
            <a:extLst>
              <a:ext uri="{FF2B5EF4-FFF2-40B4-BE49-F238E27FC236}">
                <a16:creationId xmlns:a16="http://schemas.microsoft.com/office/drawing/2014/main" id="{785BEC9C-B56C-F141-AFB6-FC3D0843FBFF}"/>
              </a:ext>
            </a:extLst>
          </p:cNvPr>
          <p:cNvSpPr>
            <a:spLocks noGrp="1"/>
          </p:cNvSpPr>
          <p:nvPr>
            <p:ph type="body" sz="quarter" idx="13"/>
          </p:nvPr>
        </p:nvSpPr>
        <p:spPr/>
        <p:txBody>
          <a:bodyPr/>
          <a:lstStyle/>
          <a:p>
            <a:r>
              <a:rPr lang="fr-FR"/>
              <a:t>19 octobre 2022</a:t>
            </a:r>
          </a:p>
        </p:txBody>
      </p:sp>
      <p:sp>
        <p:nvSpPr>
          <p:cNvPr id="7" name="Espace réservé du texte 6">
            <a:extLst>
              <a:ext uri="{FF2B5EF4-FFF2-40B4-BE49-F238E27FC236}">
                <a16:creationId xmlns:a16="http://schemas.microsoft.com/office/drawing/2014/main" id="{BF23D6BB-C917-5B40-9B85-55E05174FED4}"/>
              </a:ext>
            </a:extLst>
          </p:cNvPr>
          <p:cNvSpPr>
            <a:spLocks noGrp="1"/>
          </p:cNvSpPr>
          <p:nvPr>
            <p:ph type="body" sz="quarter" idx="12"/>
          </p:nvPr>
        </p:nvSpPr>
        <p:spPr>
          <a:xfrm>
            <a:off x="5376398" y="448037"/>
            <a:ext cx="3416300" cy="324036"/>
          </a:xfrm>
        </p:spPr>
        <p:txBody>
          <a:bodyPr>
            <a:normAutofit/>
          </a:bodyPr>
          <a:lstStyle/>
          <a:p>
            <a:r>
              <a:rPr lang="fr-FR"/>
              <a:t>MÉTIER ASSURANCES DE PERSONNES</a:t>
            </a:r>
          </a:p>
          <a:p>
            <a:endParaRPr lang="fr-FR"/>
          </a:p>
        </p:txBody>
      </p:sp>
      <p:sp>
        <p:nvSpPr>
          <p:cNvPr id="10" name="Espace réservé du texte 9">
            <a:extLst>
              <a:ext uri="{FF2B5EF4-FFF2-40B4-BE49-F238E27FC236}">
                <a16:creationId xmlns:a16="http://schemas.microsoft.com/office/drawing/2014/main" id="{E314F9FD-B2BA-4843-9F43-DE61D2AC7946}"/>
              </a:ext>
            </a:extLst>
          </p:cNvPr>
          <p:cNvSpPr>
            <a:spLocks noGrp="1"/>
          </p:cNvSpPr>
          <p:nvPr>
            <p:ph type="body" sz="quarter" idx="14"/>
          </p:nvPr>
        </p:nvSpPr>
        <p:spPr>
          <a:xfrm>
            <a:off x="5981414" y="551043"/>
            <a:ext cx="2797533" cy="324036"/>
          </a:xfrm>
        </p:spPr>
        <p:txBody>
          <a:bodyPr>
            <a:normAutofit/>
          </a:bodyPr>
          <a:lstStyle/>
          <a:p>
            <a:r>
              <a:rPr lang="fr-FR" dirty="0"/>
              <a:t>Direction Offre et Pilotage commercial</a:t>
            </a:r>
          </a:p>
        </p:txBody>
      </p:sp>
      <p:sp>
        <p:nvSpPr>
          <p:cNvPr id="11" name="ZoneTexte 10">
            <a:extLst>
              <a:ext uri="{FF2B5EF4-FFF2-40B4-BE49-F238E27FC236}">
                <a16:creationId xmlns:a16="http://schemas.microsoft.com/office/drawing/2014/main" id="{8A8E21C9-9EAD-4732-9F55-CAA1579CF92E}"/>
              </a:ext>
            </a:extLst>
          </p:cNvPr>
          <p:cNvSpPr txBox="1"/>
          <p:nvPr/>
        </p:nvSpPr>
        <p:spPr>
          <a:xfrm>
            <a:off x="1897553" y="4647439"/>
            <a:ext cx="4622609" cy="230832"/>
          </a:xfrm>
          <a:prstGeom prst="rect">
            <a:avLst/>
          </a:prstGeom>
          <a:noFill/>
        </p:spPr>
        <p:txBody>
          <a:bodyPr wrap="square" rtlCol="0">
            <a:spAutoFit/>
          </a:bodyPr>
          <a:lstStyle/>
          <a:p>
            <a:pPr algn="ctr"/>
            <a:r>
              <a:rPr lang="fr-FR" sz="900"/>
              <a:t>Document à usage strictement interne – ne pas diffuser </a:t>
            </a:r>
          </a:p>
        </p:txBody>
      </p:sp>
    </p:spTree>
    <p:extLst>
      <p:ext uri="{BB962C8B-B14F-4D97-AF65-F5344CB8AC3E}">
        <p14:creationId xmlns:p14="http://schemas.microsoft.com/office/powerpoint/2010/main" val="112046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Avantages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308324"/>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Régime fiscal avantageux </a:t>
            </a:r>
            <a:r>
              <a:rPr lang="fr-FR" sz="1200" dirty="0">
                <a:solidFill>
                  <a:prstClr val="black"/>
                </a:solidFill>
                <a:latin typeface="+mj-lt"/>
              </a:rPr>
              <a:t>: </a:t>
            </a:r>
            <a:r>
              <a:rPr lang="fr-FR" sz="1200" b="0" dirty="0">
                <a:solidFill>
                  <a:prstClr val="black"/>
                </a:solidFill>
                <a:latin typeface="+mj-lt"/>
              </a:rPr>
              <a:t>bénéficier de la fiscalité applicable à l'assurance-vie plus avantageuse que celle s'appliquant en cas de détention de parts de SCPI en direct,</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Atout « succession » </a:t>
            </a:r>
            <a:r>
              <a:rPr lang="fr-FR" sz="1200" dirty="0">
                <a:solidFill>
                  <a:prstClr val="black"/>
                </a:solidFill>
                <a:latin typeface="+mj-lt"/>
              </a:rPr>
              <a:t>: </a:t>
            </a:r>
            <a:r>
              <a:rPr lang="fr-FR" sz="1200" b="0" dirty="0">
                <a:solidFill>
                  <a:prstClr val="black"/>
                </a:solidFill>
                <a:latin typeface="+mj-lt"/>
              </a:rPr>
              <a:t>en cas de décès </a:t>
            </a:r>
            <a:r>
              <a:rPr lang="fr-FR" sz="1200" b="0" dirty="0">
                <a:solidFill>
                  <a:schemeClr val="tx1"/>
                </a:solidFill>
                <a:latin typeface="+mj-lt"/>
              </a:rPr>
              <a:t>de l’assuré</a:t>
            </a:r>
            <a:r>
              <a:rPr lang="fr-FR" sz="1200" b="0" dirty="0">
                <a:solidFill>
                  <a:prstClr val="black"/>
                </a:solidFill>
                <a:latin typeface="+mj-lt"/>
              </a:rPr>
              <a:t>, l’application du régime juridique et fiscal spécifique de l’assurance-vie,</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Avantages de nos contrats </a:t>
            </a:r>
            <a:r>
              <a:rPr lang="fr-FR" sz="1200" dirty="0">
                <a:solidFill>
                  <a:prstClr val="black"/>
                </a:solidFill>
                <a:latin typeface="+mj-lt"/>
              </a:rPr>
              <a:t>: </a:t>
            </a:r>
            <a:r>
              <a:rPr lang="fr-FR" sz="1200" b="0" dirty="0">
                <a:solidFill>
                  <a:prstClr val="black"/>
                </a:solidFill>
                <a:latin typeface="+mj-lt"/>
              </a:rPr>
              <a:t>pour les SCPI, nous offrons le délai de jouissance à nos </a:t>
            </a:r>
            <a:r>
              <a:rPr lang="fr-FR" sz="1200" b="0" dirty="0">
                <a:solidFill>
                  <a:schemeClr val="tx1"/>
                </a:solidFill>
                <a:latin typeface="+mj-lt"/>
              </a:rPr>
              <a:t>assurés qui bénéficient de la garantie plancher,</a:t>
            </a:r>
          </a:p>
          <a:p>
            <a:pPr algn="just" defTabSz="1036930" eaLnBrk="1" fontAlgn="auto" hangingPunct="1">
              <a:spcBef>
                <a:spcPts val="0"/>
              </a:spcBef>
              <a:spcAft>
                <a:spcPts val="0"/>
              </a:spcAft>
            </a:pPr>
            <a:endParaRPr lang="fr-FR" sz="1200" b="0" dirty="0">
              <a:solidFill>
                <a:prstClr val="black"/>
              </a:solidFill>
              <a:latin typeface="+mj-lt"/>
            </a:endParaRPr>
          </a:p>
          <a:p>
            <a:pPr marL="171450" indent="-171450"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Diversification du patrimoine</a:t>
            </a:r>
            <a:r>
              <a:rPr lang="fr-FR" sz="1200" b="0" dirty="0">
                <a:solidFill>
                  <a:prstClr val="black"/>
                </a:solidFill>
                <a:latin typeface="+mj-lt"/>
              </a:rPr>
              <a:t> : l’adhérent / souscripteur peut diversifier son capital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156149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Inconvénients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197645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61981" y="1176668"/>
            <a:ext cx="7262510" cy="212365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prstClr val="black"/>
                </a:solidFill>
                <a:latin typeface="+mj-lt"/>
              </a:rPr>
              <a:t>Frais du contrat d’assurance vie ou de capitalisation</a:t>
            </a:r>
            <a:r>
              <a:rPr lang="fr-FR" sz="1200" dirty="0">
                <a:solidFill>
                  <a:prstClr val="black"/>
                </a:solidFill>
                <a:latin typeface="+mj-lt"/>
              </a:rPr>
              <a:t> :</a:t>
            </a:r>
            <a:r>
              <a:rPr lang="fr-FR" sz="1200" b="0" dirty="0">
                <a:solidFill>
                  <a:prstClr val="black"/>
                </a:solidFill>
                <a:latin typeface="+mj-lt"/>
              </a:rPr>
              <a:t> sensibilité des clients aux frais venant réduire la performance (ex: frais d’entrée, de gestion…),</a:t>
            </a:r>
          </a:p>
          <a:p>
            <a:pPr marL="180975" indent="-180975" algn="just"/>
            <a:endParaRPr lang="fr-FR" sz="1200" dirty="0">
              <a:solidFill>
                <a:prstClr val="black"/>
              </a:solidFill>
              <a:latin typeface="+mj-lt"/>
            </a:endParaRPr>
          </a:p>
          <a:p>
            <a:pPr marL="180975" indent="-180975" algn="just">
              <a:buFont typeface="Wingdings" panose="05000000000000000000" pitchFamily="2" charset="2"/>
              <a:buChar char="§"/>
            </a:pPr>
            <a:r>
              <a:rPr lang="fr-FR" sz="1200" u="sng" dirty="0">
                <a:latin typeface="+mj-lt"/>
              </a:rPr>
              <a:t>Durée de placement recommandée</a:t>
            </a:r>
            <a:r>
              <a:rPr lang="fr-FR" sz="1200" dirty="0">
                <a:latin typeface="+mj-lt"/>
              </a:rPr>
              <a:t> : </a:t>
            </a:r>
            <a:r>
              <a:rPr lang="fr-FR" sz="1200" b="0" dirty="0">
                <a:solidFill>
                  <a:prstClr val="black"/>
                </a:solidFill>
                <a:latin typeface="+mj-lt"/>
              </a:rPr>
              <a:t>Les parts de SCPI doivent être acquises dans une optique de long terme et de diversification de son patrimoine. La durée de placement minimale recommandée est de 10 ans.</a:t>
            </a:r>
          </a:p>
          <a:p>
            <a:pPr marL="180975" indent="-180975" algn="just" defTabSz="1036930" eaLnBrk="1" fontAlgn="auto" hangingPunct="1">
              <a:spcBef>
                <a:spcPts val="0"/>
              </a:spcBef>
              <a:spcAft>
                <a:spcPts val="0"/>
              </a:spcAft>
            </a:pPr>
            <a:endParaRPr lang="fr-FR" sz="1200" b="0" dirty="0">
              <a:solidFill>
                <a:prstClr val="black"/>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Facteurs de risques </a:t>
            </a:r>
            <a:r>
              <a:rPr lang="fr-FR" sz="1200" dirty="0">
                <a:latin typeface="+mj-lt"/>
              </a:rPr>
              <a:t>:</a:t>
            </a:r>
            <a:endParaRPr lang="fr-FR" sz="1200" dirty="0">
              <a:latin typeface="+mj-lt"/>
              <a:cs typeface="Calibri"/>
            </a:endParaRPr>
          </a:p>
          <a:p>
            <a:pPr marL="180975" indent="-180975" algn="just" defTabSz="179388" eaLnBrk="1" fontAlgn="auto" hangingPunct="1">
              <a:spcBef>
                <a:spcPts val="0"/>
              </a:spcBef>
              <a:spcAft>
                <a:spcPts val="0"/>
              </a:spcAft>
            </a:pPr>
            <a:r>
              <a:rPr lang="fr-FR" sz="1200" dirty="0">
                <a:latin typeface="+mj-lt"/>
                <a:cs typeface="Calibri"/>
              </a:rPr>
              <a:t>	</a:t>
            </a:r>
            <a:r>
              <a:rPr lang="fr-FR" sz="1200" dirty="0">
                <a:latin typeface="+mj-lt"/>
              </a:rPr>
              <a:t>Le capital et le rendement de la SCPI ne sont pas garantis</a:t>
            </a:r>
            <a:r>
              <a:rPr lang="fr-FR" sz="1200" b="0" dirty="0">
                <a:latin typeface="+mj-lt"/>
              </a:rPr>
              <a:t>. </a:t>
            </a:r>
            <a:r>
              <a:rPr lang="fr-FR" sz="1200" b="0" dirty="0">
                <a:solidFill>
                  <a:schemeClr val="tx1"/>
                </a:solidFill>
                <a:latin typeface="+mj-lt"/>
                <a:ea typeface="+mn-lt"/>
                <a:cs typeface="+mn-lt"/>
              </a:rPr>
              <a:t>Les revenus potentiels ainsi que les valeurs des parts de la SCPI</a:t>
            </a:r>
            <a:r>
              <a:rPr lang="fr-FR" sz="1200" b="0" dirty="0">
                <a:solidFill>
                  <a:schemeClr val="tx1"/>
                </a:solidFill>
                <a:latin typeface="+mj-lt"/>
              </a:rPr>
              <a:t> peuvent évoluer à la hausse comme à la baisse. (cf. </a:t>
            </a:r>
            <a:r>
              <a:rPr lang="fr-FR" sz="1200" dirty="0">
                <a:solidFill>
                  <a:schemeClr val="tx1"/>
                </a:solidFill>
                <a:latin typeface="+mj-lt"/>
              </a:rPr>
              <a:t>Les principaux</a:t>
            </a:r>
            <a:r>
              <a:rPr lang="fr-FR" sz="1200" b="0" dirty="0">
                <a:solidFill>
                  <a:schemeClr val="tx1"/>
                </a:solidFill>
                <a:latin typeface="+mj-lt"/>
              </a:rPr>
              <a:t> 	</a:t>
            </a:r>
            <a:r>
              <a:rPr lang="fr-FR" sz="1200" dirty="0">
                <a:solidFill>
                  <a:schemeClr val="tx1"/>
                </a:solidFill>
                <a:latin typeface="+mj-lt"/>
              </a:rPr>
              <a:t>facteurs de risque </a:t>
            </a:r>
            <a:r>
              <a:rPr lang="fr-FR" sz="1200" b="0" dirty="0">
                <a:solidFill>
                  <a:schemeClr val="tx1"/>
                </a:solidFill>
                <a:latin typeface="+mj-lt"/>
              </a:rPr>
              <a:t>propres à la SCPI en page 4 et 5).</a:t>
            </a:r>
            <a:endParaRPr lang="fr-FR" sz="1200" dirty="0">
              <a:solidFill>
                <a:schemeClr val="tx1"/>
              </a:solidFill>
              <a:latin typeface="+mj-lt"/>
              <a:cs typeface="Calibri"/>
            </a:endParaRPr>
          </a:p>
        </p:txBody>
      </p:sp>
    </p:spTree>
    <p:extLst>
      <p:ext uri="{BB962C8B-B14F-4D97-AF65-F5344CB8AC3E}">
        <p14:creationId xmlns:p14="http://schemas.microsoft.com/office/powerpoint/2010/main" val="834574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a:xfrm>
            <a:off x="900000" y="194400"/>
            <a:ext cx="7704856" cy="337362"/>
          </a:xfrm>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cxnSp>
        <p:nvCxnSpPr>
          <p:cNvPr id="16" name="Connecteur droit 15">
            <a:extLst>
              <a:ext uri="{FF2B5EF4-FFF2-40B4-BE49-F238E27FC236}">
                <a16:creationId xmlns:a16="http://schemas.microsoft.com/office/drawing/2014/main" id="{C60680B0-E773-4CD7-B5E8-B595AC2BE3BA}"/>
              </a:ext>
            </a:extLst>
          </p:cNvPr>
          <p:cNvCxnSpPr>
            <a:cxnSpLocks/>
          </p:cNvCxnSpPr>
          <p:nvPr/>
        </p:nvCxnSpPr>
        <p:spPr>
          <a:xfrm>
            <a:off x="1031350" y="1232570"/>
            <a:ext cx="0" cy="2174864"/>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46240" y="957155"/>
            <a:ext cx="7704094" cy="3831818"/>
          </a:xfrm>
          <a:prstGeom prst="rect">
            <a:avLst/>
          </a:prstGeom>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Les risques généraux </a:t>
            </a:r>
            <a:r>
              <a:rPr lang="fr-FR" sz="1200" b="0" dirty="0">
                <a:latin typeface="+mj-lt"/>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 immobilier/risque de marché </a:t>
            </a:r>
            <a:r>
              <a:rPr lang="fr-FR" sz="1200" dirty="0">
                <a:latin typeface="+mj-lt"/>
              </a:rPr>
              <a:t>: </a:t>
            </a:r>
            <a:r>
              <a:rPr lang="fr-FR" sz="1200" b="0" dirty="0">
                <a:latin typeface="+mj-lt"/>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 </a:t>
            </a:r>
            <a:r>
              <a:rPr lang="fr-FR" sz="1200" dirty="0">
                <a:latin typeface="+mj-lt"/>
              </a:rPr>
              <a:t>A cet égard, les SCPI ne présentent aucune garantie de capital ou de performances</a:t>
            </a:r>
            <a:r>
              <a:rPr lang="fr-FR" sz="1200" b="0" dirty="0">
                <a:latin typeface="+mj-lt"/>
              </a:rPr>
              <a:t>. Les investissements sur la SCPI sont donc exposés à un risque de perte en capital, notamment en cas de sortie du support.</a:t>
            </a:r>
            <a:endParaRPr lang="fr-FR" sz="1200" b="0" dirty="0">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latin typeface="+mj-lt"/>
              </a:rPr>
              <a:t>Le risque</a:t>
            </a:r>
            <a:r>
              <a:rPr lang="fr-FR" sz="1200" u="sng" dirty="0">
                <a:solidFill>
                  <a:srgbClr val="FF0000"/>
                </a:solidFill>
                <a:latin typeface="+mj-lt"/>
              </a:rPr>
              <a:t> </a:t>
            </a:r>
            <a:r>
              <a:rPr lang="fr-FR" sz="1200" u="sng" dirty="0">
                <a:solidFill>
                  <a:schemeClr val="tx1"/>
                </a:solidFill>
                <a:latin typeface="+mj-lt"/>
              </a:rPr>
              <a:t>lié à l’endettement </a:t>
            </a:r>
            <a:r>
              <a:rPr lang="fr-FR" sz="1200" dirty="0">
                <a:solidFill>
                  <a:schemeClr val="tx1"/>
                </a:solidFill>
                <a:latin typeface="+mj-lt"/>
              </a:rPr>
              <a:t>: </a:t>
            </a:r>
            <a:r>
              <a:rPr lang="fr-FR" sz="1200" b="0" dirty="0">
                <a:solidFill>
                  <a:schemeClr val="tx1"/>
                </a:solidFill>
                <a:latin typeface="+mj-lt"/>
              </a:rPr>
              <a:t>le financement par dette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accru. Cependant la société de gestion souhaite rester vigilante et l’endettement reste dans sa limite statutaire. </a:t>
            </a:r>
            <a:endParaRPr lang="fr-FR" sz="1200" b="0" dirty="0">
              <a:solidFill>
                <a:schemeClr val="tx1"/>
              </a:solidFill>
              <a:latin typeface="+mj-lt"/>
              <a:cs typeface="Calibri"/>
            </a:endParaRPr>
          </a:p>
          <a:p>
            <a:pPr marL="180975" indent="-180975" algn="just" defTabSz="1036930">
              <a:spcBef>
                <a:spcPts val="0"/>
              </a:spcBef>
              <a:spcAft>
                <a:spcPts val="0"/>
              </a:spcAft>
              <a:buFont typeface="Wingdings" panose="05000000000000000000" pitchFamily="2" charset="2"/>
              <a:buChar char="§"/>
            </a:pPr>
            <a:endParaRPr lang="fr-FR" sz="500" b="0" dirty="0">
              <a:solidFill>
                <a:schemeClr val="tx1"/>
              </a:solidFill>
              <a:latin typeface="+mj-lt"/>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latin typeface="+mj-lt"/>
              </a:rPr>
              <a:t>Risque de liquidité </a:t>
            </a:r>
            <a:r>
              <a:rPr lang="fr-FR" sz="1200" b="0" dirty="0">
                <a:solidFill>
                  <a:schemeClr val="tx1"/>
                </a:solidFill>
                <a:latin typeface="+mj-lt"/>
              </a:rPr>
              <a:t>: l’attention des investisseurs est attirée sur le fait que l’actif de la Société est très majoritairement investi en actifs immobiliers. La liquidité et la valeur du placement en parts de la SCPI sont donc corrélées à la nature des investissements immobiliers de la Société.</a:t>
            </a:r>
            <a:endParaRPr lang="fr-FR" sz="1200" b="0" dirty="0">
              <a:solidFill>
                <a:schemeClr val="tx1"/>
              </a:solidFill>
              <a:latin typeface="+mj-lt"/>
              <a:cs typeface="Calibri"/>
            </a:endParaRPr>
          </a:p>
        </p:txBody>
      </p:sp>
      <p:cxnSp>
        <p:nvCxnSpPr>
          <p:cNvPr id="9" name="Connecteur droit 8">
            <a:extLst>
              <a:ext uri="{FF2B5EF4-FFF2-40B4-BE49-F238E27FC236}">
                <a16:creationId xmlns:a16="http://schemas.microsoft.com/office/drawing/2014/main" id="{98BEF153-2AD7-4DA8-B666-04EC26100FE1}"/>
              </a:ext>
            </a:extLst>
          </p:cNvPr>
          <p:cNvCxnSpPr>
            <a:cxnSpLocks/>
          </p:cNvCxnSpPr>
          <p:nvPr/>
        </p:nvCxnSpPr>
        <p:spPr>
          <a:xfrm>
            <a:off x="1031350" y="983033"/>
            <a:ext cx="0" cy="3607686"/>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Facteurs de risques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1031350" y="853639"/>
            <a:ext cx="7758550" cy="235449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Le risque de perte en capital </a:t>
            </a:r>
            <a:r>
              <a:rPr lang="fr-FR" sz="1200" dirty="0">
                <a:solidFill>
                  <a:schemeClr val="tx1"/>
                </a:solidFill>
              </a:rPr>
              <a:t>: </a:t>
            </a:r>
            <a:r>
              <a:rPr lang="fr-FR" sz="1200" b="0" dirty="0">
                <a:solidFill>
                  <a:schemeClr val="tx1"/>
                </a:solidFill>
              </a:rPr>
              <a:t>Il existe des risques à investir sur les supports en unités de compte. La valeur de ces derniers est exposée à des fluctuations, à la hausse ou à la baisse, dont l’amplitude peut varier en fonction de la nature de l’unité de compte et en fonction de l’évolution des marchés immobiliers et financiers. L’assureur ne s’engage que sur le nombre et non sur la valeur de ces unités de compte, le risque de fluctuation est intégralement supporté par l’(les)adhérent(s)/souscripteur(s). </a:t>
            </a:r>
            <a:r>
              <a:rPr lang="fr-FR" sz="1200" dirty="0">
                <a:solidFill>
                  <a:schemeClr val="tx1"/>
                </a:solidFill>
              </a:rPr>
              <a:t>De ce fait ni le capital ni les revenus ne sont garantis. </a:t>
            </a:r>
          </a:p>
          <a:p>
            <a:pPr marL="180975" indent="-180975" algn="just" defTabSz="1036930" eaLnBrk="1" fontAlgn="auto" hangingPunct="1">
              <a:spcBef>
                <a:spcPts val="0"/>
              </a:spcBef>
              <a:spcAft>
                <a:spcPts val="0"/>
              </a:spcAft>
              <a:buFont typeface="Wingdings" panose="05000000000000000000" pitchFamily="2" charset="2"/>
              <a:buChar char="§"/>
            </a:pPr>
            <a:endParaRPr lang="fr-FR" sz="500" b="0" dirty="0">
              <a:solidFill>
                <a:schemeClr val="tx1"/>
              </a:solidFill>
            </a:endParaRPr>
          </a:p>
          <a:p>
            <a:pPr marL="180975" indent="-180975" algn="just" defTabSz="1036930" eaLnBrk="1" fontAlgn="auto" hangingPunct="1">
              <a:spcBef>
                <a:spcPts val="0"/>
              </a:spcBef>
              <a:spcAft>
                <a:spcPts val="0"/>
              </a:spcAft>
              <a:buFont typeface="Wingdings" panose="05000000000000000000" pitchFamily="2" charset="2"/>
              <a:buChar char="§"/>
            </a:pPr>
            <a:r>
              <a:rPr lang="fr-FR" sz="1200" u="sng" dirty="0">
                <a:solidFill>
                  <a:schemeClr val="tx1"/>
                </a:solidFill>
              </a:rPr>
              <a:t>Risque de durabilité </a:t>
            </a:r>
            <a:r>
              <a:rPr lang="fr-FR" sz="1200" dirty="0">
                <a:solidFill>
                  <a:schemeClr val="tx1"/>
                </a:solidFill>
              </a:rPr>
              <a:t>: </a:t>
            </a:r>
            <a:r>
              <a:rPr lang="fr-FR" sz="1200" b="0" dirty="0">
                <a:solidFill>
                  <a:schemeClr val="tx1"/>
                </a:solidFill>
              </a:rPr>
              <a:t>Un risque en matière de durabilité constitue un événement ou une situation dans le domaine environnemental, social ou de la gouvernance qui, s’il survient, pourrait avoir une incidence négative importante, réelle ou potentielle, sur la performance de l’investissement. Ces risques peuvent détériorer la valeur de l’actif ou rendre sa cession plus difficile, voire impossible. </a:t>
            </a:r>
          </a:p>
          <a:p>
            <a:pPr marL="180975" indent="-180975" algn="just" defTabSz="1036930" eaLnBrk="1" fontAlgn="auto" hangingPunct="1">
              <a:spcBef>
                <a:spcPts val="0"/>
              </a:spcBef>
              <a:spcAft>
                <a:spcPts val="0"/>
              </a:spcAft>
            </a:pPr>
            <a:endParaRPr lang="fr-FR" sz="500" b="0" dirty="0">
              <a:solidFill>
                <a:schemeClr val="tx1"/>
              </a:solidFill>
              <a:highlight>
                <a:srgbClr val="00FFFF"/>
              </a:highlight>
              <a:ea typeface="+mn-lt"/>
              <a:cs typeface="+mn-lt"/>
            </a:endParaRPr>
          </a:p>
          <a:p>
            <a:pPr marL="180975" indent="-180975" algn="just" defTabSz="1036930" eaLnBrk="1" fontAlgn="auto" hangingPunct="1">
              <a:spcBef>
                <a:spcPts val="0"/>
              </a:spcBef>
              <a:spcAft>
                <a:spcPts val="0"/>
              </a:spcAft>
            </a:pPr>
            <a:r>
              <a:rPr lang="fr-FR" sz="1200" b="0" dirty="0">
                <a:solidFill>
                  <a:schemeClr val="tx1"/>
                </a:solidFill>
                <a:ea typeface="+mn-lt"/>
                <a:cs typeface="+mn-lt"/>
              </a:rPr>
              <a:t>Pour plus de détails sur les risques, se reporter à la rubrique « facteurs de risque » de la note d’information.</a:t>
            </a:r>
          </a:p>
          <a:p>
            <a:pPr marL="180975" indent="-180975" algn="just" defTabSz="1036930" eaLnBrk="1" fontAlgn="auto" hangingPunct="1">
              <a:spcBef>
                <a:spcPts val="0"/>
              </a:spcBef>
              <a:spcAft>
                <a:spcPts val="0"/>
              </a:spcAft>
            </a:pPr>
            <a:endParaRPr lang="fr-FR" sz="500" b="0" dirty="0">
              <a:solidFill>
                <a:schemeClr val="tx1"/>
              </a:solidFill>
              <a:ea typeface="+mn-lt"/>
              <a:cs typeface="+mn-lt"/>
            </a:endParaRPr>
          </a:p>
        </p:txBody>
      </p:sp>
      <p:cxnSp>
        <p:nvCxnSpPr>
          <p:cNvPr id="9" name="Connecteur droit 8">
            <a:extLst>
              <a:ext uri="{FF2B5EF4-FFF2-40B4-BE49-F238E27FC236}">
                <a16:creationId xmlns:a16="http://schemas.microsoft.com/office/drawing/2014/main" id="{CE8EB739-033E-419F-8C83-6CBDF9382EB9}"/>
              </a:ext>
            </a:extLst>
          </p:cNvPr>
          <p:cNvCxnSpPr>
            <a:cxnSpLocks/>
          </p:cNvCxnSpPr>
          <p:nvPr/>
        </p:nvCxnSpPr>
        <p:spPr>
          <a:xfrm>
            <a:off x="1031350" y="983033"/>
            <a:ext cx="0" cy="2010333"/>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2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8" name="ZoneTexte 7">
            <a:extLst>
              <a:ext uri="{FF2B5EF4-FFF2-40B4-BE49-F238E27FC236}">
                <a16:creationId xmlns:a16="http://schemas.microsoft.com/office/drawing/2014/main" id="{F9BAEDA6-71CE-4653-9D18-9232DD29D627}"/>
              </a:ext>
            </a:extLst>
          </p:cNvPr>
          <p:cNvSpPr txBox="1"/>
          <p:nvPr/>
        </p:nvSpPr>
        <p:spPr>
          <a:xfrm>
            <a:off x="813331" y="853639"/>
            <a:ext cx="7976570" cy="646331"/>
          </a:xfrm>
          <a:prstGeom prst="rect">
            <a:avLst/>
          </a:prstGeom>
          <a:noFill/>
          <a:ln w="3175">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1200" b="0" dirty="0">
                <a:solidFill>
                  <a:prstClr val="black"/>
                </a:solidFill>
                <a:latin typeface="+mj-lt"/>
                <a:cs typeface="+mn-cs"/>
              </a:rPr>
              <a:t>La souscription de la SCPI </a:t>
            </a:r>
            <a:r>
              <a:rPr lang="fr-FR" sz="1200" b="1" dirty="0">
                <a:solidFill>
                  <a:prstClr val="black"/>
                </a:solidFill>
                <a:latin typeface="+mj-lt"/>
                <a:cs typeface="+mn-cs"/>
              </a:rPr>
              <a:t>est limitée en montant</a:t>
            </a:r>
            <a:r>
              <a:rPr lang="fr-FR" sz="1200" b="0" dirty="0">
                <a:solidFill>
                  <a:prstClr val="black"/>
                </a:solidFill>
                <a:latin typeface="+mj-lt"/>
                <a:cs typeface="+mn-cs"/>
              </a:rPr>
              <a:t>. BPCE </a:t>
            </a:r>
            <a:r>
              <a:rPr lang="fr-FR" sz="1200" b="1" dirty="0">
                <a:solidFill>
                  <a:prstClr val="black"/>
                </a:solidFill>
                <a:latin typeface="+mj-lt"/>
                <a:cs typeface="+mn-cs"/>
              </a:rPr>
              <a:t>Vie mettra fin à la commercialisation de la SCPI une fois le montant atteint</a:t>
            </a:r>
            <a:r>
              <a:rPr lang="fr-FR" sz="1200" b="0" dirty="0">
                <a:solidFill>
                  <a:prstClr val="black"/>
                </a:solidFill>
                <a:latin typeface="+mj-lt"/>
                <a:cs typeface="+mn-cs"/>
              </a:rPr>
              <a:t>. De ce fait, la totalité du versement de l’adhérent/souscripteur </a:t>
            </a:r>
            <a:r>
              <a:rPr lang="fr-FR" sz="1200" b="1" dirty="0">
                <a:solidFill>
                  <a:prstClr val="black"/>
                </a:solidFill>
                <a:latin typeface="+mj-lt"/>
                <a:cs typeface="+mn-cs"/>
              </a:rPr>
              <a:t>pourrait ne pas être pris en compte</a:t>
            </a:r>
            <a:r>
              <a:rPr lang="fr-FR" sz="1200" b="0" dirty="0">
                <a:solidFill>
                  <a:prstClr val="black"/>
                </a:solidFill>
                <a:latin typeface="+mj-lt"/>
                <a:cs typeface="+mn-cs"/>
              </a:rPr>
              <a:t> s’il intervient après l’atteinte de cette limite. </a:t>
            </a:r>
          </a:p>
        </p:txBody>
      </p:sp>
      <p:graphicFrame>
        <p:nvGraphicFramePr>
          <p:cNvPr id="6" name="Tableau 5">
            <a:extLst>
              <a:ext uri="{FF2B5EF4-FFF2-40B4-BE49-F238E27FC236}">
                <a16:creationId xmlns:a16="http://schemas.microsoft.com/office/drawing/2014/main" id="{96119A23-1621-4734-948B-BA868183048F}"/>
              </a:ext>
            </a:extLst>
          </p:cNvPr>
          <p:cNvGraphicFramePr>
            <a:graphicFrameLocks noGrp="1"/>
          </p:cNvGraphicFramePr>
          <p:nvPr>
            <p:extLst>
              <p:ext uri="{D42A27DB-BD31-4B8C-83A1-F6EECF244321}">
                <p14:modId xmlns:p14="http://schemas.microsoft.com/office/powerpoint/2010/main" val="1830637147"/>
              </p:ext>
            </p:extLst>
          </p:nvPr>
        </p:nvGraphicFramePr>
        <p:xfrm>
          <a:off x="879894" y="1539902"/>
          <a:ext cx="8136441" cy="2816438"/>
        </p:xfrm>
        <a:graphic>
          <a:graphicData uri="http://schemas.openxmlformats.org/drawingml/2006/table">
            <a:tbl>
              <a:tblPr/>
              <a:tblGrid>
                <a:gridCol w="931653">
                  <a:extLst>
                    <a:ext uri="{9D8B030D-6E8A-4147-A177-3AD203B41FA5}">
                      <a16:colId xmlns:a16="http://schemas.microsoft.com/office/drawing/2014/main" val="20000"/>
                    </a:ext>
                  </a:extLst>
                </a:gridCol>
                <a:gridCol w="7204788">
                  <a:extLst>
                    <a:ext uri="{9D8B030D-6E8A-4147-A177-3AD203B41FA5}">
                      <a16:colId xmlns:a16="http://schemas.microsoft.com/office/drawing/2014/main" val="20001"/>
                    </a:ext>
                  </a:extLst>
                </a:gridCol>
              </a:tblGrid>
              <a:tr h="87104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chemeClr val="bg1"/>
                          </a:solidFill>
                          <a:effectLst/>
                          <a:latin typeface="+mj-lt"/>
                          <a:ea typeface="Open Sans" charset="0"/>
                          <a:cs typeface="Open Sans" charset="0"/>
                        </a:rPr>
                        <a:t>CE</a:t>
                      </a:r>
                    </a:p>
                  </a:txBody>
                  <a:tcPr marL="81655" marR="81655" marT="8165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Premium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Infinie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Capi 2 (en gestion libre et en parallèle des orientations de gestion)</a:t>
                      </a:r>
                    </a:p>
                    <a:p>
                      <a:pPr marL="171450" marR="0" lvl="2"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 </a:t>
                      </a:r>
                      <a:r>
                        <a:rPr lang="fr-FR" sz="900" b="0" kern="1200" dirty="0" err="1">
                          <a:solidFill>
                            <a:schemeClr val="tx1"/>
                          </a:solidFill>
                          <a:latin typeface="+mj-lt"/>
                          <a:ea typeface="+mn-ea"/>
                          <a:cs typeface="+mn-cs"/>
                        </a:rPr>
                        <a:t>Millevie</a:t>
                      </a:r>
                      <a:r>
                        <a:rPr lang="fr-FR" sz="900" b="0" kern="1200" dirty="0">
                          <a:solidFill>
                            <a:schemeClr val="tx1"/>
                          </a:solidFill>
                          <a:latin typeface="+mj-lt"/>
                          <a:ea typeface="+mn-ea"/>
                          <a:cs typeface="+mn-cs"/>
                        </a:rPr>
                        <a:t> Life Capitalisation</a:t>
                      </a:r>
                    </a:p>
                  </a:txBody>
                  <a:tcPr marL="103701" marR="103701" marT="81650" marB="51640"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0"/>
                  </a:ext>
                </a:extLst>
              </a:tr>
              <a:tr h="14630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Cible</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900" b="0" kern="1200" dirty="0">
                          <a:solidFill>
                            <a:schemeClr val="tx1"/>
                          </a:solidFill>
                          <a:latin typeface="Arial" charset="0"/>
                          <a:ea typeface="+mn-ea"/>
                          <a:cs typeface="+mn-cs"/>
                        </a:rPr>
                        <a:t>Segments clients : Clientèle Haut de Gamme, Gestion privée et Banque Privée</a:t>
                      </a:r>
                    </a:p>
                    <a:p>
                      <a:pPr marL="171450" marR="0" lvl="0" indent="-171450" algn="just" defTabSz="10369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dirty="0">
                          <a:ln>
                            <a:noFill/>
                          </a:ln>
                          <a:solidFill>
                            <a:schemeClr val="tx1"/>
                          </a:solidFill>
                          <a:effectLst/>
                          <a:uLnTx/>
                          <a:uFillTx/>
                          <a:latin typeface="+mj-lt"/>
                          <a:ea typeface="+mn-ea"/>
                          <a:cs typeface="+mn-cs"/>
                        </a:rPr>
                        <a:t>Profil des clients éligibles : </a:t>
                      </a:r>
                      <a:r>
                        <a:rPr kumimoji="0" lang="fr-FR" sz="900" b="1" i="0" u="none" strike="noStrike" kern="1200" cap="none" spc="0" normalizeH="0" baseline="0" noProof="0" dirty="0">
                          <a:ln>
                            <a:noFill/>
                          </a:ln>
                          <a:solidFill>
                            <a:schemeClr val="tx1"/>
                          </a:solidFill>
                          <a:effectLst/>
                          <a:uLnTx/>
                          <a:uFillTx/>
                          <a:latin typeface="+mj-lt"/>
                          <a:ea typeface="+mn-ea"/>
                          <a:cs typeface="+mn-cs"/>
                        </a:rPr>
                        <a:t>périmètre exclusif du distributeur</a:t>
                      </a:r>
                      <a:r>
                        <a:rPr kumimoji="0" lang="fr-FR" sz="900" b="0" i="0" u="none" strike="noStrike" kern="1200" cap="none" spc="0" normalizeH="0" baseline="0" noProof="0" dirty="0">
                          <a:ln>
                            <a:noFill/>
                          </a:ln>
                          <a:solidFill>
                            <a:schemeClr val="tx1"/>
                          </a:solidFill>
                          <a:effectLst/>
                          <a:uLnTx/>
                          <a:uFillTx/>
                          <a:latin typeface="+mj-lt"/>
                          <a:ea typeface="+mn-ea"/>
                          <a:cs typeface="+mn-cs"/>
                        </a:rPr>
                        <a:t>.  Pour information, conformément à la validation d’offres par BPCE, Il s’agit du profil des clients à partir du C1 – débutant.</a:t>
                      </a:r>
                      <a:endParaRPr lang="fr-FR" sz="900" b="0" dirty="0">
                        <a:solidFill>
                          <a:schemeClr val="tx1"/>
                        </a:solidFill>
                        <a:latin typeface="+mj-lt"/>
                      </a:endParaRPr>
                    </a:p>
                    <a:p>
                      <a:pPr marL="171450" lvl="0" indent="-171450" algn="just">
                        <a:buFont typeface="Arial" panose="020B0604020202020204" pitchFamily="34" charset="0"/>
                        <a:buChar char="•"/>
                      </a:pPr>
                      <a:r>
                        <a:rPr lang="fr-FR" sz="900" b="0" dirty="0">
                          <a:solidFill>
                            <a:schemeClr val="tx1"/>
                          </a:solidFill>
                          <a:latin typeface="+mj-lt"/>
                        </a:rPr>
                        <a:t>Adhérent / souscripteur, personne physique, n’ayant pas besoin des liquidités investies sur ce support financier pendant une durée de 10 ans au moins </a:t>
                      </a:r>
                      <a:endParaRPr lang="en-US" sz="900" b="0" dirty="0">
                        <a:solidFill>
                          <a:schemeClr val="tx1"/>
                        </a:solidFill>
                        <a:latin typeface="+mj-lt"/>
                      </a:endParaRPr>
                    </a:p>
                    <a:p>
                      <a:pPr marL="171450" lvl="0" indent="-171450" algn="just">
                        <a:buFont typeface="Arial" panose="020B0604020202020204" pitchFamily="34" charset="0"/>
                        <a:buChar char="•"/>
                      </a:pPr>
                      <a:r>
                        <a:rPr kumimoji="0" lang="fr-FR" sz="900" b="0" i="0" u="none" strike="noStrike" kern="1200" cap="none" spc="0" normalizeH="0" baseline="0" dirty="0">
                          <a:ln>
                            <a:noFill/>
                          </a:ln>
                          <a:solidFill>
                            <a:schemeClr val="tx1"/>
                          </a:solidFill>
                          <a:effectLst/>
                          <a:uLnTx/>
                          <a:uFillTx/>
                          <a:latin typeface="+mj-lt"/>
                          <a:ea typeface="+mn-ea"/>
                          <a:cs typeface="+mn-cs"/>
                        </a:rPr>
                        <a:t>NB : Pour les clients âgés, notamment </a:t>
                      </a:r>
                      <a:r>
                        <a:rPr kumimoji="0" lang="fr-FR" sz="900" b="1" i="0" u="none" strike="noStrike" kern="1200" cap="none" spc="0" normalizeH="0" baseline="0" dirty="0">
                          <a:ln>
                            <a:noFill/>
                          </a:ln>
                          <a:solidFill>
                            <a:schemeClr val="tx1"/>
                          </a:solidFill>
                          <a:effectLst/>
                          <a:uLnTx/>
                          <a:uFillTx/>
                          <a:latin typeface="+mj-lt"/>
                          <a:ea typeface="+mn-ea"/>
                          <a:cs typeface="+mn-cs"/>
                        </a:rPr>
                        <a:t>à compter de 80 ans</a:t>
                      </a:r>
                      <a:r>
                        <a:rPr kumimoji="0" lang="fr-FR" sz="900" b="0" i="0" u="none" strike="noStrike" kern="1200" cap="none" spc="0" normalizeH="0" baseline="0" dirty="0">
                          <a:ln>
                            <a:noFill/>
                          </a:ln>
                          <a:solidFill>
                            <a:schemeClr val="tx1"/>
                          </a:solidFill>
                          <a:effectLst/>
                          <a:uLnTx/>
                          <a:uFillTx/>
                          <a:latin typeface="+mj-lt"/>
                          <a:ea typeface="+mn-ea"/>
                          <a:cs typeface="+mn-cs"/>
                        </a:rPr>
                        <a:t>, il convient d'attirer leur attention sur le fait que la SCPI est un produit dont la durée de placement minimale recommandée est longue, et qui présente un risque de liquidité restreinte ou de blocage des retraits. Il existe un risque de perte en capital associé à ce produit financier. </a:t>
                      </a:r>
                      <a:r>
                        <a:rPr kumimoji="0" lang="fr-FR" sz="900" b="1" i="0" u="none" strike="noStrike" kern="1200" cap="none" spc="0" normalizeH="0" baseline="0" dirty="0">
                          <a:ln>
                            <a:noFill/>
                          </a:ln>
                          <a:solidFill>
                            <a:schemeClr val="tx1"/>
                          </a:solidFill>
                          <a:effectLst/>
                          <a:uLnTx/>
                          <a:uFillTx/>
                          <a:latin typeface="+mj-lt"/>
                          <a:ea typeface="+mn-ea"/>
                          <a:cs typeface="+mn-cs"/>
                        </a:rPr>
                        <a:t>Auquel cas, le Conseiller doit remplir avec le client concerné la fiche d’information spécifique</a:t>
                      </a:r>
                      <a:r>
                        <a:rPr kumimoji="0" lang="fr-FR" sz="900" b="0" i="0" u="none" strike="noStrike" kern="1200" cap="none" spc="0" normalizeH="0" baseline="0" dirty="0">
                          <a:ln>
                            <a:noFill/>
                          </a:ln>
                          <a:solidFill>
                            <a:schemeClr val="tx1"/>
                          </a:solidFill>
                          <a:effectLst/>
                          <a:uLnTx/>
                          <a:uFillTx/>
                          <a:latin typeface="+mj-lt"/>
                          <a:ea typeface="+mn-ea"/>
                          <a:cs typeface="+mn-cs"/>
                        </a:rPr>
                        <a:t>.</a:t>
                      </a: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4823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900" b="0" dirty="0">
                          <a:solidFill>
                            <a:schemeClr val="tx1"/>
                          </a:solidFill>
                          <a:latin typeface="+mj-lt"/>
                        </a:rPr>
                        <a:t>4/7 selon l’hypothèse que le produit est conservée pendant 10 ans (l’investissement dans ce fonds comporte des risques dont le risque de perte en capital). qui est « une classe de risque entre basse et moyenne »</a:t>
                      </a:r>
                      <a:endParaRPr lang="en-US" sz="900" b="0" dirty="0">
                        <a:solidFill>
                          <a:schemeClr val="tx1"/>
                        </a:solidFill>
                        <a:latin typeface="+mj-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Tree>
    <p:extLst>
      <p:ext uri="{BB962C8B-B14F-4D97-AF65-F5344CB8AC3E}">
        <p14:creationId xmlns:p14="http://schemas.microsoft.com/office/powerpoint/2010/main" val="4736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Souscription de la SCPI dans les contrats BPCE Vie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Fonctionnement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223FB685-C180-46CF-BE15-EC99EDC1353B}"/>
              </a:ext>
            </a:extLst>
          </p:cNvPr>
          <p:cNvGraphicFramePr>
            <a:graphicFrameLocks noGrp="1"/>
          </p:cNvGraphicFramePr>
          <p:nvPr>
            <p:extLst>
              <p:ext uri="{D42A27DB-BD31-4B8C-83A1-F6EECF244321}">
                <p14:modId xmlns:p14="http://schemas.microsoft.com/office/powerpoint/2010/main" val="460894116"/>
              </p:ext>
            </p:extLst>
          </p:nvPr>
        </p:nvGraphicFramePr>
        <p:xfrm>
          <a:off x="194089" y="920271"/>
          <a:ext cx="8755822" cy="3851886"/>
        </p:xfrm>
        <a:graphic>
          <a:graphicData uri="http://schemas.openxmlformats.org/drawingml/2006/table">
            <a:tbl>
              <a:tblPr/>
              <a:tblGrid>
                <a:gridCol w="1312304">
                  <a:extLst>
                    <a:ext uri="{9D8B030D-6E8A-4147-A177-3AD203B41FA5}">
                      <a16:colId xmlns:a16="http://schemas.microsoft.com/office/drawing/2014/main" val="20000"/>
                    </a:ext>
                  </a:extLst>
                </a:gridCol>
                <a:gridCol w="7443518">
                  <a:extLst>
                    <a:ext uri="{9D8B030D-6E8A-4147-A177-3AD203B41FA5}">
                      <a16:colId xmlns:a16="http://schemas.microsoft.com/office/drawing/2014/main" val="20001"/>
                    </a:ext>
                  </a:extLst>
                </a:gridCol>
              </a:tblGrid>
              <a:tr h="528155">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1" i="0" u="none" strike="noStrike" cap="none" normalizeH="0" baseline="0" dirty="0">
                          <a:ln>
                            <a:noFill/>
                          </a:ln>
                          <a:solidFill>
                            <a:schemeClr val="tx1"/>
                          </a:solidFill>
                          <a:effectLst/>
                          <a:latin typeface="+mj-lt"/>
                          <a:ea typeface="Open Sans" charset="0"/>
                          <a:cs typeface="Open Sans" charset="0"/>
                        </a:rPr>
                        <a:t>Versement initial, versement libre et arbitrage </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SCPI </a:t>
                      </a:r>
                      <a:r>
                        <a:rPr kumimoji="0" lang="fr-FR" altLang="fr-FR" sz="900" b="1" i="0" u="none" strike="noStrike" cap="none" normalizeH="0" baseline="0" dirty="0">
                          <a:ln>
                            <a:noFill/>
                          </a:ln>
                          <a:solidFill>
                            <a:schemeClr val="tx1"/>
                          </a:solidFill>
                          <a:effectLst/>
                          <a:latin typeface="+mj-lt"/>
                          <a:ea typeface="Open Sans" charset="0"/>
                          <a:cs typeface="Open Sans" charset="0"/>
                        </a:rPr>
                        <a:t>ne sont pas éligibles </a:t>
                      </a:r>
                      <a:r>
                        <a:rPr kumimoji="0" lang="fr-FR" altLang="fr-FR" sz="900" b="0" i="0" u="none" strike="noStrike" cap="none" normalizeH="0" baseline="0" dirty="0">
                          <a:ln>
                            <a:noFill/>
                          </a:ln>
                          <a:solidFill>
                            <a:schemeClr val="tx1"/>
                          </a:solidFill>
                          <a:effectLst/>
                          <a:latin typeface="+mj-lt"/>
                          <a:ea typeface="Open Sans" charset="0"/>
                          <a:cs typeface="Open Sans" charset="0"/>
                        </a:rPr>
                        <a:t>aux options d’arbitrages automatiques, plan de rachats partiel programmés, plan de versements programmés</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1667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 rachat ou l’arbitrage en sortie est possible à tout moment sans pénalités avec un risque de perte en capital pouvant être totale.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Les demandes de rachats et d’arbitrages sont valorisées sur la base de la valeur liquidative de l’unité de compte représentative de la part de SCPI à la date d’enregistrement de la demande de l’adhérent / souscripteur dans le SI BPCE VIE. </a:t>
                      </a: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62972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Modalités de distribution des revenus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Versés par l’assureur après la fin de chaque trimestre, à compter de la date d’acquisition sans application du délai de jouissance. Réinvestissement sur le Fonds en euros du contrat. La distribution potentielle des dividendes est subordonnée à la décision par les instances de la SCPI. L’attribution de revenus correspondante est effective si le client détient toujours des unités de compte de la SCPI au moment de la distribution des revenus par l’assureur sur son contrat.</a:t>
                      </a: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30266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Frais de gestion</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Prélevés mensuellement par réduction du nombre d’unités de compte</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4"/>
                  </a:ext>
                </a:extLst>
              </a:tr>
              <a:tr h="634767">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Valeurs </a:t>
                      </a:r>
                      <a:r>
                        <a:rPr kumimoji="0" lang="fr-FR" altLang="fr-FR" sz="900" b="1" i="0" u="none" strike="noStrike" cap="none" normalizeH="0" baseline="0" dirty="0">
                          <a:ln>
                            <a:noFill/>
                          </a:ln>
                          <a:solidFill>
                            <a:schemeClr val="bg1"/>
                          </a:solidFill>
                          <a:effectLst/>
                          <a:latin typeface="+mj-lt"/>
                          <a:ea typeface="Open Sans" charset="0"/>
                          <a:cs typeface="Open Sans" charset="0"/>
                        </a:rPr>
                        <a:t>au 01/10/2022</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2 valorisations : une valeur de souscription (1 000 €) et une valeur de rachat / retrait (900 €) - L’écart 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900" b="0" i="0" u="none" strike="noStrike" cap="none" normalizeH="0" baseline="0" dirty="0">
                          <a:ln>
                            <a:noFill/>
                          </a:ln>
                          <a:solidFill>
                            <a:schemeClr val="tx1"/>
                          </a:solidFill>
                          <a:effectLst/>
                          <a:latin typeface="+mj-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99809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dirty="0">
                          <a:ln>
                            <a:noFill/>
                          </a:ln>
                          <a:solidFill>
                            <a:srgbClr val="FFFFFF"/>
                          </a:solidFill>
                          <a:effectLst/>
                          <a:latin typeface="+mj-lt"/>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900" b="0" i="1" u="none" strike="noStrike" kern="1200" cap="none" normalizeH="0" baseline="0" dirty="0">
                          <a:ln>
                            <a:noFill/>
                          </a:ln>
                          <a:solidFill>
                            <a:schemeClr val="tx1"/>
                          </a:solidFill>
                          <a:effectLst/>
                          <a:latin typeface="+mj-lt"/>
                          <a:ea typeface="Open Sans" charset="0"/>
                          <a:cs typeface="Open Sans" charset="0"/>
                          <a:sym typeface="Wingdings" charset="2"/>
                        </a:rPr>
                        <a:t> Vérifier que le devoir de conseil a été complété et signé </a:t>
                      </a:r>
                      <a:endParaRPr kumimoji="0" lang="fr-FR" altLang="fr-FR" sz="900" b="0" i="1" u="none" strike="noStrike" kern="1200" cap="none" normalizeH="0" baseline="0" dirty="0">
                        <a:ln>
                          <a:noFill/>
                        </a:ln>
                        <a:solidFill>
                          <a:schemeClr val="tx1"/>
                        </a:solidFill>
                        <a:effectLst/>
                        <a:latin typeface="+mj-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Devoir de conseil :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vérifier que le profil du client est à jour, et réaliser le devoir de conseil en vérifiant 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La Fiche d’information assurance vie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FIS</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le Document d’Informations Clés du support (</a:t>
                      </a:r>
                      <a:r>
                        <a:rPr kumimoji="0" lang="fr-FR" altLang="fr-FR" sz="900" b="1" i="0" u="none" strike="noStrike" kern="1200" cap="none" spc="0" normalizeH="0" baseline="0" noProof="0" dirty="0">
                          <a:ln>
                            <a:noFill/>
                          </a:ln>
                          <a:solidFill>
                            <a:schemeClr val="tx1"/>
                          </a:solidFill>
                          <a:effectLst/>
                          <a:uLnTx/>
                          <a:uFillTx/>
                          <a:latin typeface="+mj-lt"/>
                          <a:ea typeface="Open Sans" charset="0"/>
                          <a:cs typeface="Open Sans" charset="0"/>
                        </a:rPr>
                        <a:t>DIC</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la note d’information** et les statuts** ainsi que la plaquette commerciale** sont remis au client avant souscription.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Document disponible sur le site </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hlinkClick r:id="rId3"/>
                        </a:rPr>
                        <a:t>https://priips.assurances.groupebpce.com/</a:t>
                      </a:r>
                      <a:r>
                        <a:rPr kumimoji="0" lang="fr-FR" altLang="fr-FR" sz="900" b="0" i="0" u="none" strike="noStrike" kern="1200" cap="none" spc="0" normalizeH="0" baseline="0" noProof="0" dirty="0">
                          <a:ln>
                            <a:noFill/>
                          </a:ln>
                          <a:solidFill>
                            <a:schemeClr val="tx1"/>
                          </a:solidFill>
                          <a:effectLst/>
                          <a:uLnTx/>
                          <a:uFillTx/>
                          <a:latin typeface="+mj-lt"/>
                          <a:ea typeface="Open Sans" charset="0"/>
                          <a:cs typeface="Open Sans" charset="0"/>
                        </a:rPr>
                        <a:t> </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Documents à télécharger directement sur le site </a:t>
                      </a:r>
                      <a:r>
                        <a:rPr kumimoji="0" lang="fr-FR" altLang="fr-FR" sz="900" b="0" i="0" u="none" strike="noStrike" kern="1200" cap="none" spc="0" normalizeH="0" baseline="0" noProof="0" dirty="0" err="1">
                          <a:ln>
                            <a:noFill/>
                          </a:ln>
                          <a:solidFill>
                            <a:prstClr val="black"/>
                          </a:solidFill>
                          <a:effectLst/>
                          <a:uLnTx/>
                          <a:uFillTx/>
                          <a:latin typeface="+mj-lt"/>
                          <a:ea typeface="Open Sans" charset="0"/>
                          <a:cs typeface="Open Sans" charset="0"/>
                        </a:rPr>
                        <a:t>site</a:t>
                      </a:r>
                      <a:r>
                        <a:rPr kumimoji="0" lang="fr-FR" altLang="fr-FR" sz="900" b="0" i="0" u="none" strike="noStrike" kern="1200" cap="none" spc="0" normalizeH="0" baseline="0" noProof="0" dirty="0">
                          <a:ln>
                            <a:noFill/>
                          </a:ln>
                          <a:solidFill>
                            <a:prstClr val="black"/>
                          </a:solidFill>
                          <a:effectLst/>
                          <a:uLnTx/>
                          <a:uFillTx/>
                          <a:latin typeface="+mj-lt"/>
                          <a:ea typeface="Open Sans" charset="0"/>
                          <a:cs typeface="Open Sans" charset="0"/>
                        </a:rPr>
                        <a:t> </a:t>
                      </a:r>
                      <a:r>
                        <a:rPr kumimoji="0" lang="fr-FR" altLang="fr-FR" sz="900" b="0" i="0" u="none" strike="noStrike" kern="1200" cap="none" normalizeH="0" baseline="0" dirty="0">
                          <a:ln>
                            <a:noFill/>
                          </a:ln>
                          <a:solidFill>
                            <a:schemeClr val="tx1"/>
                          </a:solidFill>
                          <a:effectLst/>
                          <a:latin typeface="Arial" charset="0"/>
                          <a:ea typeface="Open Sans" charset="0"/>
                          <a:cs typeface="Open Sans" charset="0"/>
                          <a:hlinkClick r:id="rId4"/>
                        </a:rPr>
                        <a:t>https://www.atream.com</a:t>
                      </a:r>
                      <a:endParaRPr kumimoji="0" lang="fr-FR" altLang="fr-FR" sz="900" b="0" i="0" u="none" strike="noStrike" kern="1200" cap="none" normalizeH="0" baseline="0" dirty="0">
                        <a:ln>
                          <a:noFill/>
                        </a:ln>
                        <a:solidFill>
                          <a:schemeClr val="tx1"/>
                        </a:solidFill>
                        <a:effectLst/>
                        <a:latin typeface="Arial" charset="0"/>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548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Conditions financières proposées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9" name="ZoneTexte 8">
            <a:extLst>
              <a:ext uri="{FF2B5EF4-FFF2-40B4-BE49-F238E27FC236}">
                <a16:creationId xmlns:a16="http://schemas.microsoft.com/office/drawing/2014/main" id="{7A796CA2-ED59-4C22-A1AB-A62CD31B738D}"/>
              </a:ext>
            </a:extLst>
          </p:cNvPr>
          <p:cNvSpPr txBox="1"/>
          <p:nvPr/>
        </p:nvSpPr>
        <p:spPr>
          <a:xfrm>
            <a:off x="1396754" y="1211074"/>
            <a:ext cx="6350491" cy="338554"/>
          </a:xfrm>
          <a:prstGeom prst="rect">
            <a:avLst/>
          </a:prstGeom>
          <a:ln>
            <a:solidFill>
              <a:srgbClr val="0070C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prix de souscription égal au prix d’acquisition en direct</a:t>
            </a:r>
          </a:p>
        </p:txBody>
      </p:sp>
      <p:sp>
        <p:nvSpPr>
          <p:cNvPr id="10" name="ZoneTexte 9">
            <a:extLst>
              <a:ext uri="{FF2B5EF4-FFF2-40B4-BE49-F238E27FC236}">
                <a16:creationId xmlns:a16="http://schemas.microsoft.com/office/drawing/2014/main" id="{A61237E7-A73B-48EF-998D-93A8FCC19DAE}"/>
              </a:ext>
            </a:extLst>
          </p:cNvPr>
          <p:cNvSpPr txBox="1"/>
          <p:nvPr/>
        </p:nvSpPr>
        <p:spPr>
          <a:xfrm>
            <a:off x="1396754" y="1691826"/>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Un délai de jouissance offert par l’assureur</a:t>
            </a:r>
          </a:p>
        </p:txBody>
      </p:sp>
      <p:sp>
        <p:nvSpPr>
          <p:cNvPr id="11" name="ZoneTexte 10">
            <a:extLst>
              <a:ext uri="{FF2B5EF4-FFF2-40B4-BE49-F238E27FC236}">
                <a16:creationId xmlns:a16="http://schemas.microsoft.com/office/drawing/2014/main" id="{DB116943-7D08-4476-88C6-D04D8AA28A8E}"/>
              </a:ext>
            </a:extLst>
          </p:cNvPr>
          <p:cNvSpPr txBox="1"/>
          <p:nvPr/>
        </p:nvSpPr>
        <p:spPr>
          <a:xfrm>
            <a:off x="1396754" y="2155317"/>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distribution par BPCE VIE de 100% du revenu locatif </a:t>
            </a:r>
          </a:p>
        </p:txBody>
      </p:sp>
      <p:sp>
        <p:nvSpPr>
          <p:cNvPr id="12" name="ZoneTexte 11">
            <a:extLst>
              <a:ext uri="{FF2B5EF4-FFF2-40B4-BE49-F238E27FC236}">
                <a16:creationId xmlns:a16="http://schemas.microsoft.com/office/drawing/2014/main" id="{2D7892A0-AC8B-4BE8-96F9-852949EDC0E4}"/>
              </a:ext>
            </a:extLst>
          </p:cNvPr>
          <p:cNvSpPr txBox="1"/>
          <p:nvPr/>
        </p:nvSpPr>
        <p:spPr>
          <a:xfrm>
            <a:off x="1396754" y="2610191"/>
            <a:ext cx="6350491" cy="338554"/>
          </a:xfrm>
          <a:prstGeom prst="rect">
            <a:avLst/>
          </a:prstGeom>
          <a:solidFill>
            <a:schemeClr val="tx2">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capitalisation des revenus distribués sur le </a:t>
            </a:r>
            <a:r>
              <a:rPr lang="fr-FR" sz="1600" b="0" dirty="0">
                <a:solidFill>
                  <a:schemeClr val="tx1"/>
                </a:solidFill>
                <a:latin typeface="+mj-lt"/>
              </a:rPr>
              <a:t>Fonds en euros</a:t>
            </a:r>
          </a:p>
        </p:txBody>
      </p:sp>
      <p:sp>
        <p:nvSpPr>
          <p:cNvPr id="13" name="ZoneTexte 12">
            <a:extLst>
              <a:ext uri="{FF2B5EF4-FFF2-40B4-BE49-F238E27FC236}">
                <a16:creationId xmlns:a16="http://schemas.microsoft.com/office/drawing/2014/main" id="{EAA33D8B-9AF2-4B90-B120-F439B665747D}"/>
              </a:ext>
            </a:extLst>
          </p:cNvPr>
          <p:cNvSpPr txBox="1"/>
          <p:nvPr/>
        </p:nvSpPr>
        <p:spPr>
          <a:xfrm>
            <a:off x="1396754" y="3082318"/>
            <a:ext cx="6350491" cy="338554"/>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Pas de pénalité de rachat</a:t>
            </a:r>
          </a:p>
        </p:txBody>
      </p:sp>
      <p:sp>
        <p:nvSpPr>
          <p:cNvPr id="14" name="ZoneTexte 13">
            <a:extLst>
              <a:ext uri="{FF2B5EF4-FFF2-40B4-BE49-F238E27FC236}">
                <a16:creationId xmlns:a16="http://schemas.microsoft.com/office/drawing/2014/main" id="{E055C450-7E49-4B01-B6DA-4D51887D446B}"/>
              </a:ext>
            </a:extLst>
          </p:cNvPr>
          <p:cNvSpPr txBox="1"/>
          <p:nvPr/>
        </p:nvSpPr>
        <p:spPr>
          <a:xfrm>
            <a:off x="1396754" y="3542777"/>
            <a:ext cx="6350491" cy="58477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l" defTabSz="1036930" eaLnBrk="1" fontAlgn="auto" hangingPunct="1">
              <a:spcBef>
                <a:spcPts val="0"/>
              </a:spcBef>
              <a:spcAft>
                <a:spcPts val="0"/>
              </a:spcAft>
            </a:pPr>
            <a:r>
              <a:rPr lang="fr-FR" sz="1600" b="0" dirty="0">
                <a:solidFill>
                  <a:prstClr val="black"/>
                </a:solidFill>
                <a:latin typeface="+mj-lt"/>
              </a:rPr>
              <a:t>La valorisation du support en fonction de l’évolution de la valeur de retrait</a:t>
            </a:r>
          </a:p>
        </p:txBody>
      </p:sp>
    </p:spTree>
    <p:extLst>
      <p:ext uri="{BB962C8B-B14F-4D97-AF65-F5344CB8AC3E}">
        <p14:creationId xmlns:p14="http://schemas.microsoft.com/office/powerpoint/2010/main" val="283508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Souscription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graphicFrame>
        <p:nvGraphicFramePr>
          <p:cNvPr id="9" name="Tableau 8">
            <a:extLst>
              <a:ext uri="{FF2B5EF4-FFF2-40B4-BE49-F238E27FC236}">
                <a16:creationId xmlns:a16="http://schemas.microsoft.com/office/drawing/2014/main" id="{9FBA82BC-1286-4985-92A1-C398B1BD605E}"/>
              </a:ext>
            </a:extLst>
          </p:cNvPr>
          <p:cNvGraphicFramePr>
            <a:graphicFrameLocks noGrp="1"/>
          </p:cNvGraphicFramePr>
          <p:nvPr>
            <p:extLst>
              <p:ext uri="{D42A27DB-BD31-4B8C-83A1-F6EECF244321}">
                <p14:modId xmlns:p14="http://schemas.microsoft.com/office/powerpoint/2010/main" val="2594724929"/>
              </p:ext>
            </p:extLst>
          </p:nvPr>
        </p:nvGraphicFramePr>
        <p:xfrm>
          <a:off x="870715" y="1008474"/>
          <a:ext cx="7776863" cy="3334142"/>
        </p:xfrm>
        <a:graphic>
          <a:graphicData uri="http://schemas.openxmlformats.org/drawingml/2006/table">
            <a:tbl>
              <a:tblPr firstRow="1" firstCol="1" bandRow="1">
                <a:tableStyleId>{00A15C55-8517-42AA-B614-E9B94910E393}</a:tableStyleId>
              </a:tblPr>
              <a:tblGrid>
                <a:gridCol w="1888482">
                  <a:extLst>
                    <a:ext uri="{9D8B030D-6E8A-4147-A177-3AD203B41FA5}">
                      <a16:colId xmlns:a16="http://schemas.microsoft.com/office/drawing/2014/main" val="20000"/>
                    </a:ext>
                  </a:extLst>
                </a:gridCol>
                <a:gridCol w="1894640">
                  <a:extLst>
                    <a:ext uri="{9D8B030D-6E8A-4147-A177-3AD203B41FA5}">
                      <a16:colId xmlns:a16="http://schemas.microsoft.com/office/drawing/2014/main" val="20001"/>
                    </a:ext>
                  </a:extLst>
                </a:gridCol>
                <a:gridCol w="1993201">
                  <a:extLst>
                    <a:ext uri="{9D8B030D-6E8A-4147-A177-3AD203B41FA5}">
                      <a16:colId xmlns:a16="http://schemas.microsoft.com/office/drawing/2014/main" val="20002"/>
                    </a:ext>
                  </a:extLst>
                </a:gridCol>
                <a:gridCol w="2000540">
                  <a:extLst>
                    <a:ext uri="{9D8B030D-6E8A-4147-A177-3AD203B41FA5}">
                      <a16:colId xmlns:a16="http://schemas.microsoft.com/office/drawing/2014/main" val="20003"/>
                    </a:ext>
                  </a:extLst>
                </a:gridCol>
              </a:tblGrid>
              <a:tr h="397627">
                <a:tc gridSpan="2">
                  <a:txBody>
                    <a:bodyPr/>
                    <a:lstStyle/>
                    <a:p>
                      <a:pPr marL="72000" algn="ctr">
                        <a:spcAft>
                          <a:spcPts val="0"/>
                        </a:spcAft>
                      </a:pPr>
                      <a:r>
                        <a:rPr lang="fr-FR" sz="1200" kern="1200" dirty="0"/>
                        <a:t>SCPI</a:t>
                      </a:r>
                      <a:endParaRPr lang="fr-FR" sz="1200"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200" kern="1200" dirty="0"/>
                        <a:t>Tarification</a:t>
                      </a:r>
                      <a:endParaRPr lang="fr-FR" sz="1200"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200" kern="1200" dirty="0">
                          <a:solidFill>
                            <a:schemeClr val="bg1"/>
                          </a:solidFill>
                        </a:rPr>
                        <a:t>Commissionnement réseau CE</a:t>
                      </a:r>
                      <a:endParaRPr lang="fr-FR" sz="1200" b="0" kern="1200" dirty="0">
                        <a:solidFill>
                          <a:schemeClr val="bg1"/>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25955">
                <a:tc>
                  <a:txBody>
                    <a:bodyPr/>
                    <a:lstStyle/>
                    <a:p>
                      <a:pPr marL="72000" algn="l">
                        <a:spcAft>
                          <a:spcPts val="0"/>
                        </a:spcAft>
                      </a:pPr>
                      <a:r>
                        <a:rPr lang="fr-FR" sz="1200" kern="1200" dirty="0"/>
                        <a:t>Frais du support immobilier*</a:t>
                      </a:r>
                      <a:endParaRPr lang="fr-FR" sz="1200"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200" b="1" kern="1200" dirty="0"/>
                        <a:t>Commission de souscription</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kern="1200" dirty="0"/>
                        <a:t>10%</a:t>
                      </a:r>
                      <a:endParaRPr lang="fr-FR" sz="1200" b="0" kern="1200" dirty="0">
                        <a:solidFill>
                          <a:prstClr val="black"/>
                        </a:solidFill>
                        <a:latin typeface="+mn-lt"/>
                        <a:ea typeface="+mn-ea"/>
                        <a:cs typeface="+mn-cs"/>
                      </a:endParaRPr>
                    </a:p>
                  </a:txBody>
                  <a:tcPr marL="74295" marR="74295" marT="72000" marB="0" anchor="ctr"/>
                </a:tc>
                <a:tc>
                  <a:txBody>
                    <a:bodyPr/>
                    <a:lstStyle/>
                    <a:p>
                      <a:pPr marL="36000" algn="ctr">
                        <a:spcAft>
                          <a:spcPts val="0"/>
                        </a:spcAft>
                      </a:pPr>
                      <a:r>
                        <a:rPr lang="fr-FR" sz="1200" kern="1200" dirty="0"/>
                        <a:t>3,50% </a:t>
                      </a:r>
                      <a:endParaRPr lang="fr-FR" sz="1200" b="0" kern="1200" dirty="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10001"/>
                  </a:ext>
                </a:extLst>
              </a:tr>
              <a:tr h="480310">
                <a:tc rowSpan="3">
                  <a:txBody>
                    <a:bodyPr/>
                    <a:lstStyle/>
                    <a:p>
                      <a:pPr marL="72000" algn="l">
                        <a:spcAft>
                          <a:spcPts val="0"/>
                        </a:spcAft>
                      </a:pPr>
                      <a:r>
                        <a:rPr lang="fr-FR" sz="1200" kern="1200" dirty="0"/>
                        <a:t>Frais contrats d’assurance vie ou capitalisation</a:t>
                      </a:r>
                      <a:endParaRPr lang="fr-FR" sz="1200" b="0" kern="1200" dirty="0">
                        <a:solidFill>
                          <a:prstClr val="black"/>
                        </a:solidFill>
                        <a:latin typeface="+mn-lt"/>
                        <a:ea typeface="+mn-ea"/>
                        <a:cs typeface="+mn-cs"/>
                      </a:endParaRPr>
                    </a:p>
                  </a:txBody>
                  <a:tcPr marL="74295" marR="74295" marT="0" marB="0" anchor="ctr"/>
                </a:tc>
                <a:tc>
                  <a:txBody>
                    <a:bodyPr/>
                    <a:lstStyle/>
                    <a:p>
                      <a:pPr marL="72000" algn="ctr">
                        <a:spcAft>
                          <a:spcPts val="0"/>
                        </a:spcAft>
                      </a:pPr>
                      <a:r>
                        <a:rPr lang="fr-FR" sz="1200" b="1" kern="1200" dirty="0"/>
                        <a:t>Frais sur versement</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2"/>
                  </a:ext>
                </a:extLst>
              </a:tr>
              <a:tr h="475801">
                <a:tc vMerge="1">
                  <a:txBody>
                    <a:bodyPr/>
                    <a:lstStyle/>
                    <a:p>
                      <a:endParaRPr lang="fr-FR"/>
                    </a:p>
                  </a:txBody>
                  <a:tcPr/>
                </a:tc>
                <a:tc>
                  <a:txBody>
                    <a:bodyPr/>
                    <a:lstStyle/>
                    <a:p>
                      <a:pPr marL="72000" algn="ctr">
                        <a:spcAft>
                          <a:spcPts val="0"/>
                        </a:spcAft>
                      </a:pPr>
                      <a:r>
                        <a:rPr lang="fr-FR" sz="1200" b="1" kern="1200" dirty="0"/>
                        <a:t>Frais de gestion </a:t>
                      </a:r>
                      <a:r>
                        <a:rPr lang="fr-FR" sz="1200" b="1" kern="1200" dirty="0" err="1"/>
                        <a:t>UC</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UC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60%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3"/>
                  </a:ext>
                </a:extLst>
              </a:tr>
              <a:tr h="485132">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solidFill>
                      <a:schemeClr val="accent3"/>
                    </a:solidFill>
                  </a:tcPr>
                </a:tc>
                <a:tc>
                  <a:txBody>
                    <a:bodyPr/>
                    <a:lstStyle/>
                    <a:p>
                      <a:pPr marL="72000" algn="ctr">
                        <a:spcAft>
                          <a:spcPts val="0"/>
                        </a:spcAft>
                      </a:pPr>
                      <a:r>
                        <a:rPr lang="fr-FR" sz="1200" b="1" kern="1200" dirty="0"/>
                        <a:t>Frais sur arbitrage</a:t>
                      </a:r>
                      <a:endParaRPr lang="fr-FR" sz="1200" b="1" kern="1200" dirty="0">
                        <a:solidFill>
                          <a:prstClr val="black"/>
                        </a:solidFill>
                        <a:latin typeface="Calibri"/>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200" b="1" kern="1200" dirty="0"/>
                        <a:t>Frais du contrat</a:t>
                      </a:r>
                    </a:p>
                    <a:p>
                      <a:pPr marL="72000" algn="ctr">
                        <a:spcAft>
                          <a:spcPts val="0"/>
                        </a:spcAft>
                      </a:pPr>
                      <a:r>
                        <a:rPr lang="fr-FR" sz="900" kern="1200" dirty="0"/>
                        <a:t>conformément aux conditions valant note/notice d’information ou à la notice du contrat de l’adhérent / souscripteur</a:t>
                      </a:r>
                    </a:p>
                  </a:txBody>
                  <a:tcPr marL="74295" marR="74295" marT="72000" marB="0" anchor="ctr"/>
                </a:tc>
                <a:tc>
                  <a:txBody>
                    <a:bodyPr/>
                    <a:lstStyle/>
                    <a:p>
                      <a:pPr marL="36000" algn="ctr">
                        <a:spcAft>
                          <a:spcPts val="0"/>
                        </a:spcAft>
                      </a:pPr>
                      <a:r>
                        <a:rPr lang="fr-FR" sz="1200" kern="1200" dirty="0"/>
                        <a:t>50%</a:t>
                      </a:r>
                      <a:endParaRPr lang="fr-FR" sz="1200"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624053180"/>
                  </a:ext>
                </a:extLst>
              </a:tr>
            </a:tbl>
          </a:graphicData>
        </a:graphic>
      </p:graphicFrame>
      <p:sp>
        <p:nvSpPr>
          <p:cNvPr id="6" name="Rectangle à coins arrondis 7">
            <a:extLst>
              <a:ext uri="{FF2B5EF4-FFF2-40B4-BE49-F238E27FC236}">
                <a16:creationId xmlns:a16="http://schemas.microsoft.com/office/drawing/2014/main" id="{6687E478-7A06-4928-9256-363D0113964D}"/>
              </a:ext>
            </a:extLst>
          </p:cNvPr>
          <p:cNvSpPr/>
          <p:nvPr/>
        </p:nvSpPr>
        <p:spPr>
          <a:xfrm>
            <a:off x="136179" y="4335632"/>
            <a:ext cx="9007822" cy="505098"/>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900" b="0" dirty="0"/>
              <a:t>* N’étant pas indiqués les autres frais de gestion du support comme : Autres charges liées au patrimoine (travaux, entretien, impôts locaux …) et Charges d'exploitation de la société (Gestion, commercialisateurs, expertises, avocats…), l’impact de ces frais est neutre pour les adhérents / souscripteurs car déjà déduits de la performance du support communiqué par la société de gestion.</a:t>
            </a:r>
            <a:endParaRPr lang="fr-FR" sz="1100" dirty="0"/>
          </a:p>
          <a:p>
            <a:pPr algn="l"/>
            <a:endParaRPr lang="fr-FR" sz="1100" dirty="0"/>
          </a:p>
          <a:p>
            <a:pPr algn="l"/>
            <a:endParaRPr lang="fr-FR" sz="1100" u="sng" dirty="0"/>
          </a:p>
        </p:txBody>
      </p:sp>
    </p:spTree>
    <p:extLst>
      <p:ext uri="{BB962C8B-B14F-4D97-AF65-F5344CB8AC3E}">
        <p14:creationId xmlns:p14="http://schemas.microsoft.com/office/powerpoint/2010/main" val="1523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Zoom sur les frais d’entrée</a:t>
            </a:r>
          </a:p>
        </p:txBody>
      </p:sp>
      <p:sp>
        <p:nvSpPr>
          <p:cNvPr id="3" name="Espace réservé du texte 2">
            <a:extLst>
              <a:ext uri="{FF2B5EF4-FFF2-40B4-BE49-F238E27FC236}">
                <a16:creationId xmlns:a16="http://schemas.microsoft.com/office/drawing/2014/main" id="{08B48602-0D2E-4867-A4E0-C165F566121C}"/>
              </a:ext>
            </a:extLst>
          </p:cNvPr>
          <p:cNvSpPr>
            <a:spLocks noGrp="1"/>
          </p:cNvSpPr>
          <p:nvPr>
            <p:ph type="body" sz="quarter" idx="12"/>
          </p:nvPr>
        </p:nvSpPr>
        <p:spPr>
          <a:xfrm>
            <a:off x="900385" y="578659"/>
            <a:ext cx="7704098" cy="288032"/>
          </a:xfrm>
        </p:spPr>
        <p:txBody>
          <a:bodyPr>
            <a:normAutofit/>
          </a:bodyPr>
          <a:lstStyle/>
          <a:p>
            <a:r>
              <a:rPr lang="fr-FR" sz="1400" dirty="0"/>
              <a:t>Investissement via un contrat ASV BPCE Vie vs en immobilier direct</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6" name="Espace réservé du texte 5">
            <a:extLst>
              <a:ext uri="{FF2B5EF4-FFF2-40B4-BE49-F238E27FC236}">
                <a16:creationId xmlns:a16="http://schemas.microsoft.com/office/drawing/2014/main" id="{CAF7F0B2-CA89-4275-AB5B-24CD32209C58}"/>
              </a:ext>
            </a:extLst>
          </p:cNvPr>
          <p:cNvSpPr txBox="1">
            <a:spLocks/>
          </p:cNvSpPr>
          <p:nvPr/>
        </p:nvSpPr>
        <p:spPr>
          <a:xfrm>
            <a:off x="312890" y="1212923"/>
            <a:ext cx="3627682" cy="3627806"/>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Frais d’entrée </a:t>
            </a:r>
            <a:r>
              <a:rPr lang="fr-FR" sz="1100" b="0" dirty="0">
                <a:latin typeface="+mj-lt"/>
                <a:ea typeface="Roboto" panose="02000000000000000000" pitchFamily="2" charset="0"/>
                <a:cs typeface="Roboto" panose="02000000000000000000" pitchFamily="2" charset="0"/>
              </a:rPr>
              <a:t>: 10% </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Gestion : </a:t>
            </a:r>
            <a:r>
              <a:rPr lang="fr-FR" sz="1100" b="0" dirty="0">
                <a:latin typeface="+mj-lt"/>
                <a:ea typeface="Roboto" panose="02000000000000000000" pitchFamily="2" charset="0"/>
                <a:cs typeface="Roboto" panose="02000000000000000000" pitchFamily="2" charset="0"/>
              </a:rPr>
              <a:t>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Réduction du risque </a:t>
            </a:r>
            <a:r>
              <a:rPr lang="fr-FR" sz="1100" b="0" dirty="0">
                <a:latin typeface="+mj-lt"/>
                <a:ea typeface="Roboto" panose="02000000000000000000" pitchFamily="2" charset="0"/>
                <a:cs typeface="Roboto" panose="02000000000000000000" pitchFamily="2" charset="0"/>
              </a:rPr>
              <a:t>: Le risque est </a:t>
            </a:r>
            <a:r>
              <a:rPr lang="fr-FR" sz="1100" b="0">
                <a:latin typeface="+mj-lt"/>
                <a:ea typeface="Roboto" panose="02000000000000000000" pitchFamily="2" charset="0"/>
                <a:cs typeface="Roboto" panose="02000000000000000000" pitchFamily="2" charset="0"/>
              </a:rPr>
              <a:t>mutualisé (</a:t>
            </a:r>
            <a:r>
              <a:rPr lang="fr-FR" sz="1100" b="0" dirty="0">
                <a:latin typeface="+mj-lt"/>
                <a:ea typeface="Roboto" panose="02000000000000000000" pitchFamily="2" charset="0"/>
                <a:cs typeface="Roboto" panose="02000000000000000000" pitchFamily="2" charset="0"/>
              </a:rPr>
              <a:t>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100" b="1" dirty="0">
                <a:latin typeface="+mj-lt"/>
                <a:ea typeface="Roboto" panose="02000000000000000000" pitchFamily="2" charset="0"/>
                <a:cs typeface="Roboto" panose="02000000000000000000" pitchFamily="2" charset="0"/>
              </a:rPr>
              <a:t>Accessibilité facilitée </a:t>
            </a:r>
            <a:r>
              <a:rPr lang="fr-FR" sz="1100" b="0" dirty="0">
                <a:latin typeface="+mj-lt"/>
                <a:ea typeface="Roboto" panose="02000000000000000000" pitchFamily="2" charset="0"/>
                <a:cs typeface="Roboto" panose="02000000000000000000" pitchFamily="2" charset="0"/>
              </a:rPr>
              <a:t>: L’investissement minimum pour investir dans une SCPI est très inférieur à celui d’un bien immobilier.</a:t>
            </a:r>
            <a:br>
              <a:rPr lang="fr-FR" sz="1100" b="0" dirty="0">
                <a:latin typeface="+mj-lt"/>
                <a:ea typeface="Roboto" panose="02000000000000000000" pitchFamily="2" charset="0"/>
                <a:cs typeface="Roboto" panose="02000000000000000000" pitchFamily="2" charset="0"/>
              </a:rPr>
            </a:br>
            <a:br>
              <a:rPr lang="fr-FR" sz="1100" b="0" dirty="0">
                <a:latin typeface="+mj-lt"/>
                <a:ea typeface="Roboto" panose="02000000000000000000" pitchFamily="2" charset="0"/>
                <a:cs typeface="Roboto" panose="02000000000000000000" pitchFamily="2" charset="0"/>
              </a:rPr>
            </a:br>
            <a:r>
              <a:rPr lang="fr-FR" sz="1100" b="0" dirty="0">
                <a:latin typeface="+mj-lt"/>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100" b="0" dirty="0">
              <a:latin typeface="+mj-lt"/>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mj-lt"/>
              <a:ea typeface="Roboto" panose="02000000000000000000" pitchFamily="2" charset="0"/>
              <a:cs typeface="Roboto" panose="02000000000000000000" pitchFamily="2" charset="0"/>
            </a:endParaRPr>
          </a:p>
        </p:txBody>
      </p:sp>
      <p:sp>
        <p:nvSpPr>
          <p:cNvPr id="8" name="ZoneTexte 7">
            <a:extLst>
              <a:ext uri="{FF2B5EF4-FFF2-40B4-BE49-F238E27FC236}">
                <a16:creationId xmlns:a16="http://schemas.microsoft.com/office/drawing/2014/main" id="{6CCA941B-07A5-4D95-96C9-3DE64A5C6581}"/>
              </a:ext>
            </a:extLst>
          </p:cNvPr>
          <p:cNvSpPr txBox="1"/>
          <p:nvPr/>
        </p:nvSpPr>
        <p:spPr>
          <a:xfrm>
            <a:off x="814347" y="819579"/>
            <a:ext cx="2436537" cy="323165"/>
          </a:xfrm>
          <a:prstGeom prst="rect">
            <a:avLst/>
          </a:prstGeom>
          <a:noFill/>
        </p:spPr>
        <p:txBody>
          <a:bodyPr wrap="square" rtlCol="0">
            <a:spAutoFit/>
          </a:bodyPr>
          <a:lstStyle/>
          <a:p>
            <a:pPr algn="ctr" defTabSz="966887" eaLnBrk="1" fontAlgn="auto" hangingPunct="1">
              <a:spcBef>
                <a:spcPts val="0"/>
              </a:spcBef>
              <a:spcAft>
                <a:spcPts val="0"/>
              </a:spcAft>
            </a:pPr>
            <a:r>
              <a:rPr lang="fr-FR" sz="1500"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0" name="ZoneTexte 9">
            <a:extLst>
              <a:ext uri="{FF2B5EF4-FFF2-40B4-BE49-F238E27FC236}">
                <a16:creationId xmlns:a16="http://schemas.microsoft.com/office/drawing/2014/main" id="{D017382B-CBAA-4555-9937-31D047F071BF}"/>
              </a:ext>
            </a:extLst>
          </p:cNvPr>
          <p:cNvSpPr txBox="1"/>
          <p:nvPr/>
        </p:nvSpPr>
        <p:spPr>
          <a:xfrm>
            <a:off x="5468945" y="818456"/>
            <a:ext cx="3099643" cy="323165"/>
          </a:xfrm>
          <a:prstGeom prst="rect">
            <a:avLst/>
          </a:prstGeom>
          <a:noFill/>
          <a:effectLst/>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1500" b="0" dirty="0">
                <a:solidFill>
                  <a:srgbClr val="581D74"/>
                </a:solidFill>
                <a:latin typeface="Arial" panose="020B0604020202020204" pitchFamily="34" charset="0"/>
                <a:ea typeface="Roboto" panose="02000000000000000000" pitchFamily="2" charset="0"/>
                <a:cs typeface="Roboto" panose="02000000000000000000" pitchFamily="2" charset="0"/>
              </a:rPr>
              <a:t>Immobilier direct</a:t>
            </a:r>
          </a:p>
        </p:txBody>
      </p:sp>
      <p:sp>
        <p:nvSpPr>
          <p:cNvPr id="11" name="ZoneTexte 10">
            <a:extLst>
              <a:ext uri="{FF2B5EF4-FFF2-40B4-BE49-F238E27FC236}">
                <a16:creationId xmlns:a16="http://schemas.microsoft.com/office/drawing/2014/main" id="{048CCDFF-A43C-4AD0-AB78-5B006F22033B}"/>
              </a:ext>
            </a:extLst>
          </p:cNvPr>
          <p:cNvSpPr txBox="1"/>
          <p:nvPr/>
        </p:nvSpPr>
        <p:spPr>
          <a:xfrm>
            <a:off x="4791552" y="1223792"/>
            <a:ext cx="4200046" cy="538609"/>
          </a:xfrm>
          <a:prstGeom prst="rect">
            <a:avLst/>
          </a:prstGeom>
          <a:noFill/>
        </p:spPr>
        <p:txBody>
          <a:bodyPr wrap="square" rtlCol="0">
            <a:spAutoFit/>
          </a:bodyPr>
          <a:lstStyle/>
          <a:p>
            <a:pPr defTabSz="966887" eaLnBrk="1" fontAlgn="auto" hangingPunct="1">
              <a:spcBef>
                <a:spcPts val="0"/>
              </a:spcBef>
              <a:spcAft>
                <a:spcPts val="0"/>
              </a:spcAft>
            </a:pPr>
            <a:r>
              <a:rPr lang="fr-FR" sz="1100" b="1" dirty="0">
                <a:solidFill>
                  <a:prstClr val="black"/>
                </a:solidFill>
                <a:latin typeface="+mj-lt"/>
                <a:ea typeface="Roboto" panose="02000000000000000000" pitchFamily="2" charset="0"/>
                <a:cs typeface="Roboto" panose="02000000000000000000" pitchFamily="2" charset="0"/>
              </a:rPr>
              <a:t>Frais d’achat </a:t>
            </a:r>
            <a:r>
              <a:rPr lang="fr-FR" sz="1100" b="0" dirty="0">
                <a:solidFill>
                  <a:prstClr val="black"/>
                </a:solidFill>
                <a:latin typeface="+mj-lt"/>
                <a:ea typeface="Roboto" panose="02000000000000000000" pitchFamily="2" charset="0"/>
                <a:cs typeface="Roboto" panose="02000000000000000000" pitchFamily="2" charset="0"/>
              </a:rPr>
              <a:t>: 14%</a:t>
            </a:r>
          </a:p>
          <a:p>
            <a:pPr defTabSz="966887" eaLnBrk="1" fontAlgn="auto" hangingPunct="1">
              <a:spcBef>
                <a:spcPts val="0"/>
              </a:spcBef>
              <a:spcAft>
                <a:spcPts val="0"/>
              </a:spcAft>
            </a:pPr>
            <a:r>
              <a:rPr lang="fr-FR" sz="900" i="1" dirty="0">
                <a:latin typeface="+mj-lt"/>
                <a:ea typeface="Roboto" panose="02000000000000000000" pitchFamily="2" charset="0"/>
                <a:cs typeface="Roboto" panose="02000000000000000000" pitchFamily="2" charset="0"/>
              </a:rPr>
              <a:t>Simulation (à titre d’exemple) auprès </a:t>
            </a:r>
            <a:r>
              <a:rPr lang="fr-FR" sz="900" i="1" dirty="0">
                <a:solidFill>
                  <a:prstClr val="black"/>
                </a:solidFill>
                <a:latin typeface="+mj-lt"/>
                <a:ea typeface="Roboto" panose="02000000000000000000" pitchFamily="2" charset="0"/>
                <a:cs typeface="Roboto" panose="02000000000000000000" pitchFamily="2" charset="0"/>
              </a:rPr>
              <a:t>de la chambre des notaires de Paris en décembre 2021</a:t>
            </a:r>
          </a:p>
        </p:txBody>
      </p:sp>
      <p:cxnSp>
        <p:nvCxnSpPr>
          <p:cNvPr id="12" name="Connecteur droit 11">
            <a:extLst>
              <a:ext uri="{FF2B5EF4-FFF2-40B4-BE49-F238E27FC236}">
                <a16:creationId xmlns:a16="http://schemas.microsoft.com/office/drawing/2014/main" id="{8FB7A142-C602-4210-BD52-1D3848B1AE6A}"/>
              </a:ext>
            </a:extLst>
          </p:cNvPr>
          <p:cNvCxnSpPr>
            <a:cxnSpLocks/>
          </p:cNvCxnSpPr>
          <p:nvPr/>
        </p:nvCxnSpPr>
        <p:spPr>
          <a:xfrm flipH="1">
            <a:off x="4025472" y="1223792"/>
            <a:ext cx="13799" cy="3384474"/>
          </a:xfrm>
          <a:prstGeom prst="line">
            <a:avLst/>
          </a:prstGeom>
        </p:spPr>
        <p:style>
          <a:lnRef idx="1">
            <a:schemeClr val="dk1"/>
          </a:lnRef>
          <a:fillRef idx="0">
            <a:schemeClr val="dk1"/>
          </a:fillRef>
          <a:effectRef idx="0">
            <a:schemeClr val="dk1"/>
          </a:effectRef>
          <a:fontRef idx="minor">
            <a:schemeClr val="tx1"/>
          </a:fontRef>
        </p:style>
      </p:cxnSp>
      <p:grpSp>
        <p:nvGrpSpPr>
          <p:cNvPr id="14" name="Groupe 13">
            <a:extLst>
              <a:ext uri="{FF2B5EF4-FFF2-40B4-BE49-F238E27FC236}">
                <a16:creationId xmlns:a16="http://schemas.microsoft.com/office/drawing/2014/main" id="{C938BD2B-CEC2-4157-BB10-3ECBA6E1D98C}"/>
              </a:ext>
            </a:extLst>
          </p:cNvPr>
          <p:cNvGrpSpPr/>
          <p:nvPr/>
        </p:nvGrpSpPr>
        <p:grpSpPr>
          <a:xfrm>
            <a:off x="3963061" y="1812478"/>
            <a:ext cx="4604669" cy="2956950"/>
            <a:chOff x="624988" y="1654486"/>
            <a:chExt cx="6502306" cy="3828659"/>
          </a:xfrm>
        </p:grpSpPr>
        <p:pic>
          <p:nvPicPr>
            <p:cNvPr id="15" name="Graphique 14" descr="Domicile">
              <a:extLst>
                <a:ext uri="{FF2B5EF4-FFF2-40B4-BE49-F238E27FC236}">
                  <a16:creationId xmlns:a16="http://schemas.microsoft.com/office/drawing/2014/main" id="{6C05EA5C-B02D-4F90-8437-4C3F120B60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988" y="1971509"/>
              <a:ext cx="3180148" cy="3180148"/>
            </a:xfrm>
            <a:prstGeom prst="rect">
              <a:avLst/>
            </a:prstGeom>
          </p:spPr>
        </p:pic>
        <p:sp>
          <p:nvSpPr>
            <p:cNvPr id="16" name="ZoneTexte 15">
              <a:extLst>
                <a:ext uri="{FF2B5EF4-FFF2-40B4-BE49-F238E27FC236}">
                  <a16:creationId xmlns:a16="http://schemas.microsoft.com/office/drawing/2014/main" id="{4B810476-0484-4784-9A76-B87D94AA3F4D}"/>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17" name="ZoneTexte 16">
              <a:extLst>
                <a:ext uri="{FF2B5EF4-FFF2-40B4-BE49-F238E27FC236}">
                  <a16:creationId xmlns:a16="http://schemas.microsoft.com/office/drawing/2014/main" id="{2F0DBD12-E1A4-4325-BDA9-0BFD46C3C756}"/>
                </a:ext>
              </a:extLst>
            </p:cNvPr>
            <p:cNvSpPr txBox="1"/>
            <p:nvPr/>
          </p:nvSpPr>
          <p:spPr>
            <a:xfrm>
              <a:off x="2998245" y="2060848"/>
              <a:ext cx="2376264"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Coût de l’acte </a:t>
              </a:r>
            </a:p>
          </p:txBody>
        </p:sp>
        <p:sp>
          <p:nvSpPr>
            <p:cNvPr id="18" name="Flèche : angle droit 17">
              <a:extLst>
                <a:ext uri="{FF2B5EF4-FFF2-40B4-BE49-F238E27FC236}">
                  <a16:creationId xmlns:a16="http://schemas.microsoft.com/office/drawing/2014/main" id="{DEB98B29-2204-475B-A4B1-12ED6F20EB17}"/>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9" name="Ellipse 18">
              <a:extLst>
                <a:ext uri="{FF2B5EF4-FFF2-40B4-BE49-F238E27FC236}">
                  <a16:creationId xmlns:a16="http://schemas.microsoft.com/office/drawing/2014/main" id="{ECD23E2C-7089-423C-95FF-A2E0A9227B6D}"/>
                </a:ext>
              </a:extLst>
            </p:cNvPr>
            <p:cNvSpPr/>
            <p:nvPr/>
          </p:nvSpPr>
          <p:spPr>
            <a:xfrm>
              <a:off x="4419656" y="1654486"/>
              <a:ext cx="1381943" cy="296228"/>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8,07%</a:t>
              </a:r>
            </a:p>
          </p:txBody>
        </p:sp>
        <p:sp>
          <p:nvSpPr>
            <p:cNvPr id="20" name="Flèche : angle droit 19">
              <a:extLst>
                <a:ext uri="{FF2B5EF4-FFF2-40B4-BE49-F238E27FC236}">
                  <a16:creationId xmlns:a16="http://schemas.microsoft.com/office/drawing/2014/main" id="{5722606E-389D-44A9-B900-C9EEA6312356}"/>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1" name="ZoneTexte 20">
              <a:extLst>
                <a:ext uri="{FF2B5EF4-FFF2-40B4-BE49-F238E27FC236}">
                  <a16:creationId xmlns:a16="http://schemas.microsoft.com/office/drawing/2014/main" id="{E2F48E27-F80C-402A-A72A-86EBDEAE3CA0}"/>
                </a:ext>
              </a:extLst>
            </p:cNvPr>
            <p:cNvSpPr txBox="1"/>
            <p:nvPr/>
          </p:nvSpPr>
          <p:spPr>
            <a:xfrm>
              <a:off x="3579229" y="2478218"/>
              <a:ext cx="1081876"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Fiscalité</a:t>
              </a:r>
            </a:p>
          </p:txBody>
        </p:sp>
        <p:sp>
          <p:nvSpPr>
            <p:cNvPr id="22" name="Flèche : angle droit 21">
              <a:extLst>
                <a:ext uri="{FF2B5EF4-FFF2-40B4-BE49-F238E27FC236}">
                  <a16:creationId xmlns:a16="http://schemas.microsoft.com/office/drawing/2014/main" id="{193F6F16-3A88-49D3-875C-2143AF53E6FB}"/>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3" name="ZoneTexte 22">
              <a:extLst>
                <a:ext uri="{FF2B5EF4-FFF2-40B4-BE49-F238E27FC236}">
                  <a16:creationId xmlns:a16="http://schemas.microsoft.com/office/drawing/2014/main" id="{DF981A31-16A4-4DC9-9201-D06542A8B14C}"/>
                </a:ext>
              </a:extLst>
            </p:cNvPr>
            <p:cNvSpPr txBox="1"/>
            <p:nvPr/>
          </p:nvSpPr>
          <p:spPr>
            <a:xfrm>
              <a:off x="3604434" y="2998906"/>
              <a:ext cx="1719189" cy="248850"/>
            </a:xfrm>
            <a:prstGeom prst="rect">
              <a:avLst/>
            </a:prstGeom>
            <a:noFill/>
          </p:spPr>
          <p:txBody>
            <a:bodyPr wrap="square" rtlCol="0">
              <a:spAutoFit/>
            </a:bodyPr>
            <a:lstStyle/>
            <a:p>
              <a:pPr algn="ctr"/>
              <a:r>
                <a:rPr lang="fr-FR" sz="1000" i="1" dirty="0">
                  <a:solidFill>
                    <a:schemeClr val="tx2"/>
                  </a:solidFill>
                  <a:latin typeface="+mj-lt"/>
                  <a:ea typeface="Roboto" panose="02000000000000000000" pitchFamily="2" charset="0"/>
                  <a:cs typeface="Roboto" panose="02000000000000000000" pitchFamily="2" charset="0"/>
                </a:rPr>
                <a:t>Honoraires  notaire</a:t>
              </a:r>
            </a:p>
          </p:txBody>
        </p:sp>
        <p:sp>
          <p:nvSpPr>
            <p:cNvPr id="24" name="Ellipse 23">
              <a:extLst>
                <a:ext uri="{FF2B5EF4-FFF2-40B4-BE49-F238E27FC236}">
                  <a16:creationId xmlns:a16="http://schemas.microsoft.com/office/drawing/2014/main" id="{DDAD9C3D-EF27-4618-AB78-B798520F0DB5}"/>
                </a:ext>
              </a:extLst>
            </p:cNvPr>
            <p:cNvSpPr/>
            <p:nvPr/>
          </p:nvSpPr>
          <p:spPr>
            <a:xfrm>
              <a:off x="4584483" y="2592519"/>
              <a:ext cx="1041888" cy="36658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6,20 %</a:t>
              </a:r>
            </a:p>
          </p:txBody>
        </p:sp>
        <p:sp>
          <p:nvSpPr>
            <p:cNvPr id="25" name="Ellipse 24">
              <a:extLst>
                <a:ext uri="{FF2B5EF4-FFF2-40B4-BE49-F238E27FC236}">
                  <a16:creationId xmlns:a16="http://schemas.microsoft.com/office/drawing/2014/main" id="{D28EA68D-AD69-4DC0-82F3-04AC3974B87A}"/>
                </a:ext>
              </a:extLst>
            </p:cNvPr>
            <p:cNvSpPr/>
            <p:nvPr/>
          </p:nvSpPr>
          <p:spPr>
            <a:xfrm>
              <a:off x="5141776" y="3033937"/>
              <a:ext cx="1080120" cy="4065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dirty="0">
                  <a:solidFill>
                    <a:srgbClr val="C00000"/>
                  </a:solidFill>
                  <a:latin typeface="+mj-lt"/>
                  <a:ea typeface="Roboto" panose="02000000000000000000" pitchFamily="2" charset="0"/>
                  <a:cs typeface="Roboto" panose="02000000000000000000" pitchFamily="2" charset="0"/>
                </a:rPr>
                <a:t>1,57 %</a:t>
              </a:r>
            </a:p>
          </p:txBody>
        </p:sp>
        <p:sp>
          <p:nvSpPr>
            <p:cNvPr id="26" name="Rectangle 25">
              <a:extLst>
                <a:ext uri="{FF2B5EF4-FFF2-40B4-BE49-F238E27FC236}">
                  <a16:creationId xmlns:a16="http://schemas.microsoft.com/office/drawing/2014/main" id="{EDB75FFC-FFEF-458C-ABE0-A48F25337F4B}"/>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ZoneTexte 26">
              <a:extLst>
                <a:ext uri="{FF2B5EF4-FFF2-40B4-BE49-F238E27FC236}">
                  <a16:creationId xmlns:a16="http://schemas.microsoft.com/office/drawing/2014/main" id="{B392EFAE-50FA-4FF9-AE48-7EFE9AA6C861}"/>
                </a:ext>
              </a:extLst>
            </p:cNvPr>
            <p:cNvSpPr txBox="1"/>
            <p:nvPr/>
          </p:nvSpPr>
          <p:spPr>
            <a:xfrm>
              <a:off x="3579230" y="3656613"/>
              <a:ext cx="1657940" cy="248850"/>
            </a:xfrm>
            <a:prstGeom prst="rect">
              <a:avLst/>
            </a:prstGeom>
            <a:noFill/>
          </p:spPr>
          <p:txBody>
            <a:bodyPr wrap="square" rtlCol="0">
              <a:spAutoFit/>
            </a:bodyPr>
            <a:lstStyle/>
            <a:p>
              <a:pPr algn="ctr"/>
              <a:r>
                <a:rPr lang="fr-FR" sz="1000" dirty="0">
                  <a:solidFill>
                    <a:srgbClr val="7030A0"/>
                  </a:solidFill>
                  <a:latin typeface="+mj-lt"/>
                  <a:ea typeface="Roboto" panose="02000000000000000000" pitchFamily="2" charset="0"/>
                  <a:cs typeface="Roboto" panose="02000000000000000000" pitchFamily="2" charset="0"/>
                </a:rPr>
                <a:t>Frais d’agence*</a:t>
              </a:r>
            </a:p>
          </p:txBody>
        </p:sp>
        <p:sp>
          <p:nvSpPr>
            <p:cNvPr id="28" name="Rectangle 27">
              <a:extLst>
                <a:ext uri="{FF2B5EF4-FFF2-40B4-BE49-F238E27FC236}">
                  <a16:creationId xmlns:a16="http://schemas.microsoft.com/office/drawing/2014/main" id="{9D3C814B-5EBA-4A8F-8837-5F2DB0613B96}"/>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9" name="ZoneTexte 28">
              <a:extLst>
                <a:ext uri="{FF2B5EF4-FFF2-40B4-BE49-F238E27FC236}">
                  <a16:creationId xmlns:a16="http://schemas.microsoft.com/office/drawing/2014/main" id="{FCA8D77A-ABEA-4CF9-9A5C-4742C391EA32}"/>
                </a:ext>
              </a:extLst>
            </p:cNvPr>
            <p:cNvSpPr txBox="1"/>
            <p:nvPr/>
          </p:nvSpPr>
          <p:spPr>
            <a:xfrm>
              <a:off x="3203758" y="4224242"/>
              <a:ext cx="2761452" cy="248850"/>
            </a:xfrm>
            <a:prstGeom prst="rect">
              <a:avLst/>
            </a:prstGeom>
            <a:noFill/>
          </p:spPr>
          <p:txBody>
            <a:bodyPr wrap="square" rtlCol="0">
              <a:spAutoFit/>
            </a:bodyPr>
            <a:lstStyle/>
            <a:p>
              <a:pPr algn="ctr"/>
              <a:r>
                <a:rPr lang="fr-FR" sz="1000"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a:t>
              </a:r>
              <a:r>
                <a:rPr lang="fr-FR" sz="1000" dirty="0">
                  <a:solidFill>
                    <a:srgbClr val="7030A0"/>
                  </a:solidFill>
                  <a:latin typeface="+mj-lt"/>
                  <a:ea typeface="Roboto" panose="02000000000000000000" pitchFamily="2" charset="0"/>
                  <a:cs typeface="Roboto" panose="02000000000000000000" pitchFamily="2" charset="0"/>
                </a:rPr>
                <a:t>bancaire**</a:t>
              </a:r>
            </a:p>
          </p:txBody>
        </p:sp>
        <p:sp>
          <p:nvSpPr>
            <p:cNvPr id="30" name="Ellipse 29">
              <a:extLst>
                <a:ext uri="{FF2B5EF4-FFF2-40B4-BE49-F238E27FC236}">
                  <a16:creationId xmlns:a16="http://schemas.microsoft.com/office/drawing/2014/main" id="{C8AEB400-EC89-47F9-82F5-055BF2C86363}"/>
                </a:ext>
              </a:extLst>
            </p:cNvPr>
            <p:cNvSpPr/>
            <p:nvPr/>
          </p:nvSpPr>
          <p:spPr>
            <a:xfrm>
              <a:off x="5122656" y="3870134"/>
              <a:ext cx="1417091" cy="325754"/>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1" name="Ellipse 30">
              <a:extLst>
                <a:ext uri="{FF2B5EF4-FFF2-40B4-BE49-F238E27FC236}">
                  <a16:creationId xmlns:a16="http://schemas.microsoft.com/office/drawing/2014/main" id="{F250B203-9479-4FA9-B6E6-FF6BD3C32DB4}"/>
                </a:ext>
              </a:extLst>
            </p:cNvPr>
            <p:cNvSpPr/>
            <p:nvPr/>
          </p:nvSpPr>
          <p:spPr>
            <a:xfrm>
              <a:off x="5228881" y="4448332"/>
              <a:ext cx="1898413" cy="325754"/>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32" name="Ellipse 31">
              <a:extLst>
                <a:ext uri="{FF2B5EF4-FFF2-40B4-BE49-F238E27FC236}">
                  <a16:creationId xmlns:a16="http://schemas.microsoft.com/office/drawing/2014/main" id="{6A27A517-9BEC-4D29-9158-ABC048B3B5D4}"/>
                </a:ext>
              </a:extLst>
            </p:cNvPr>
            <p:cNvSpPr/>
            <p:nvPr/>
          </p:nvSpPr>
          <p:spPr>
            <a:xfrm>
              <a:off x="1112587" y="4841296"/>
              <a:ext cx="2263976"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33" name="Picture 5" descr="RÃ©sultat de recherche d'images pour &quot;chambre des notaires de paris&quot;">
              <a:extLst>
                <a:ext uri="{FF2B5EF4-FFF2-40B4-BE49-F238E27FC236}">
                  <a16:creationId xmlns:a16="http://schemas.microsoft.com/office/drawing/2014/main" id="{A59D1F19-88D3-4AF8-89DB-0E77BB2EF2E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816532" y="1658662"/>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ZoneTexte 33">
            <a:extLst>
              <a:ext uri="{FF2B5EF4-FFF2-40B4-BE49-F238E27FC236}">
                <a16:creationId xmlns:a16="http://schemas.microsoft.com/office/drawing/2014/main" id="{FE481D0A-FF31-4122-9E2A-34F6EF266097}"/>
              </a:ext>
            </a:extLst>
          </p:cNvPr>
          <p:cNvSpPr txBox="1"/>
          <p:nvPr/>
        </p:nvSpPr>
        <p:spPr>
          <a:xfrm>
            <a:off x="5851656" y="4454270"/>
            <a:ext cx="3275088" cy="338554"/>
          </a:xfrm>
          <a:prstGeom prst="rect">
            <a:avLst/>
          </a:prstGeom>
          <a:noFill/>
        </p:spPr>
        <p:txBody>
          <a:bodyPr wrap="squar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Tree>
    <p:extLst>
      <p:ext uri="{BB962C8B-B14F-4D97-AF65-F5344CB8AC3E}">
        <p14:creationId xmlns:p14="http://schemas.microsoft.com/office/powerpoint/2010/main" val="2012197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facteurs de performance de la SCPI via les contrats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ZoneTexte 12">
            <a:extLst>
              <a:ext uri="{FF2B5EF4-FFF2-40B4-BE49-F238E27FC236}">
                <a16:creationId xmlns:a16="http://schemas.microsoft.com/office/drawing/2014/main" id="{25ED463E-CEF8-4550-BBE6-CD032128B5AC}"/>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sp>
        <p:nvSpPr>
          <p:cNvPr id="34" name="Rectangle 14">
            <a:extLst>
              <a:ext uri="{FF2B5EF4-FFF2-40B4-BE49-F238E27FC236}">
                <a16:creationId xmlns:a16="http://schemas.microsoft.com/office/drawing/2014/main" id="{C0DDD8D0-D9CE-4441-9792-924ECFA6A77F}"/>
              </a:ext>
            </a:extLst>
          </p:cNvPr>
          <p:cNvSpPr>
            <a:spLocks noChangeArrowheads="1"/>
          </p:cNvSpPr>
          <p:nvPr/>
        </p:nvSpPr>
        <p:spPr bwMode="gray">
          <a:xfrm>
            <a:off x="1873624" y="2662515"/>
            <a:ext cx="7132754" cy="2061885"/>
          </a:xfrm>
          <a:prstGeom prst="rect">
            <a:avLst/>
          </a:prstGeom>
          <a:solidFill>
            <a:sysClr val="window" lastClr="FFFFFF"/>
          </a:solidFill>
          <a:ln w="12700" cap="flat" cmpd="sng" algn="ctr">
            <a:solidFill>
              <a:srgbClr val="4D6995"/>
            </a:solidFill>
            <a:prstDash val="solid"/>
            <a:miter lim="800000"/>
            <a:headEnd/>
            <a:tailEnd/>
          </a:ln>
          <a:effec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est calculée brute des frais d’entrée et des frais de gestion des contrats d’assurance vie. Elle est adressée aux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adhérents / souscripteurs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dans le cadre de la communication annuelle.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méthode de calcul de performance BPCE Vie qui s’applique pour tous les supports qu’un </a:t>
            </a:r>
            <a:r>
              <a:rPr kumimoji="0" lang="fr-FR" sz="1000" b="0" i="0" u="none" kern="0" cap="none" spc="0" normalizeH="0" baseline="0" noProof="0" dirty="0">
                <a:ln>
                  <a:noFill/>
                </a:ln>
                <a:solidFill>
                  <a:srgbClr val="7030A0"/>
                </a:solidFill>
                <a:effectLst/>
                <a:uLnTx/>
                <a:uFillTx/>
                <a:latin typeface="Arial" panose="020B0604020202020204"/>
                <a:ea typeface="+mn-ea"/>
                <a:cs typeface="+mn-cs"/>
              </a:rPr>
              <a:t>adhérent / souscripteur </a:t>
            </a: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possède dans les classes d’actif différentes est adaptée à celle d’Europerformance.</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La performance annuelle calculée du support est établie en respectant le principe de réinvestissement des revenus distribués durant l’année dans le support en nombre de parts supplémentaires. Ce dernier est obtenu par la division du montant unitaire du dividende par la Valeur Liquidative/Valeur de retrait (VL) à la date de détachement. Ces valeurs liquidatives sont communiquées par la société de gestion à BPCE VIE. </a:t>
            </a:r>
          </a:p>
          <a:p>
            <a:pPr marL="181291" marR="0" lvl="0" indent="-181291" algn="just" defTabSz="966887" eaLnBrk="1" fontAlgn="auto" latinLnBrk="0" hangingPunct="1">
              <a:lnSpc>
                <a:spcPct val="100000"/>
              </a:lnSpc>
              <a:spcBef>
                <a:spcPts val="211"/>
              </a:spcBef>
              <a:spcAft>
                <a:spcPts val="211"/>
              </a:spcAft>
              <a:buClrTx/>
              <a:buSzTx/>
              <a:buFontTx/>
              <a:buChar char="•"/>
              <a:tabLst/>
              <a:defRPr/>
            </a:pPr>
            <a:r>
              <a:rPr kumimoji="0" lang="fr-FR" sz="1000" b="0" i="0" u="none" strike="noStrike" kern="0" cap="none" spc="0" normalizeH="0" baseline="0" noProof="0" dirty="0">
                <a:ln>
                  <a:noFill/>
                </a:ln>
                <a:solidFill>
                  <a:srgbClr val="7030A0"/>
                </a:solidFill>
                <a:effectLst/>
                <a:uLnTx/>
                <a:uFillTx/>
                <a:latin typeface="Arial" panose="020B0604020202020204"/>
                <a:ea typeface="+mn-ea"/>
                <a:cs typeface="+mn-cs"/>
              </a:rPr>
              <a:t>Le Taux de Distribution sur Valeur de Marché (ou TDVM) communiqué par la société de gestion : division du dividende brut avant prélèvement libératoire versé au titre de l’année n (y compris les acomptes exceptionnels et quote-part de plus-values distribuées) par le prix de part acquéreur moyen de l’année n. Il ne représente pas la performance globale du support.</a:t>
            </a: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B3B3F88F-DEBE-4D86-A1EB-2A0A60B2F8F4}"/>
              </a:ext>
            </a:extLst>
          </p:cNvPr>
          <p:cNvSpPr/>
          <p:nvPr/>
        </p:nvSpPr>
        <p:spPr>
          <a:xfrm>
            <a:off x="301806" y="2662515"/>
            <a:ext cx="1481059" cy="2061885"/>
          </a:xfrm>
          <a:prstGeom prst="rect">
            <a:avLst/>
          </a:prstGeom>
          <a:solidFill>
            <a:srgbClr val="4D6995"/>
          </a:solidFill>
          <a:ln w="12700" cap="flat" cmpd="sng" algn="ctr">
            <a:noFill/>
            <a:prstDash val="solid"/>
            <a:miter lim="800000"/>
          </a:ln>
          <a:effectLst/>
        </p:spPr>
        <p:txBody>
          <a:bodyPr rtlCol="0" anchor="ctr"/>
          <a:lstStyle/>
          <a:p>
            <a:pPr marL="0" marR="0" lvl="0" indent="0" defTabSz="908135" eaLnBrk="1" fontAlgn="auto" latinLnBrk="0" hangingPunct="1">
              <a:lnSpc>
                <a:spcPct val="100000"/>
              </a:lnSpc>
              <a:spcBef>
                <a:spcPts val="0"/>
              </a:spcBef>
              <a:spcAft>
                <a:spcPts val="0"/>
              </a:spcAft>
              <a:buClrTx/>
              <a:buSzTx/>
              <a:buFontTx/>
              <a:buNone/>
              <a:tabLst/>
              <a:defRPr/>
            </a:pP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La performance brute du support calculée dans un contrat d’assurance vie ou de capitalisation BPCE Vie se différencie avec le TDVM communiqué par les </a:t>
            </a:r>
            <a:r>
              <a:rPr lang="fr-FR" sz="1057" b="0" kern="0" dirty="0">
                <a:solidFill>
                  <a:srgbClr val="F07E53"/>
                </a:solidFill>
                <a:latin typeface="Trebuchet MS"/>
                <a:cs typeface="Arial" pitchFamily="34" charset="0"/>
              </a:rPr>
              <a:t>sociétés de </a:t>
            </a:r>
            <a:r>
              <a:rPr kumimoji="0" lang="fr-FR" sz="1057" b="0" i="0" u="none" strike="noStrike" kern="0" cap="none" spc="0" normalizeH="0" baseline="0" noProof="0" dirty="0">
                <a:ln>
                  <a:noFill/>
                </a:ln>
                <a:solidFill>
                  <a:srgbClr val="F07E53"/>
                </a:solidFill>
                <a:effectLst/>
                <a:uLnTx/>
                <a:uFillTx/>
                <a:latin typeface="Trebuchet MS"/>
                <a:ea typeface="+mn-ea"/>
                <a:cs typeface="Arial" pitchFamily="34" charset="0"/>
              </a:rPr>
              <a:t>gestion</a:t>
            </a:r>
          </a:p>
        </p:txBody>
      </p:sp>
      <p:pic>
        <p:nvPicPr>
          <p:cNvPr id="36" name="Graphique 35" descr="Informations">
            <a:extLst>
              <a:ext uri="{FF2B5EF4-FFF2-40B4-BE49-F238E27FC236}">
                <a16:creationId xmlns:a16="http://schemas.microsoft.com/office/drawing/2014/main" id="{EEE6BC85-F66D-49C1-8DD0-D0F6831673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6844" y="2165689"/>
            <a:ext cx="530981" cy="530981"/>
          </a:xfrm>
          <a:prstGeom prst="rect">
            <a:avLst/>
          </a:prstGeom>
        </p:spPr>
      </p:pic>
      <p:sp>
        <p:nvSpPr>
          <p:cNvPr id="37" name="ZoneTexte 36">
            <a:extLst>
              <a:ext uri="{FF2B5EF4-FFF2-40B4-BE49-F238E27FC236}">
                <a16:creationId xmlns:a16="http://schemas.microsoft.com/office/drawing/2014/main" id="{7199AE49-7863-4977-96E4-80A0CBF0C483}"/>
              </a:ext>
            </a:extLst>
          </p:cNvPr>
          <p:cNvSpPr txBox="1"/>
          <p:nvPr/>
        </p:nvSpPr>
        <p:spPr>
          <a:xfrm>
            <a:off x="233084" y="947019"/>
            <a:ext cx="5836022" cy="261610"/>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Distribution </a:t>
            </a:r>
          </a:p>
        </p:txBody>
      </p:sp>
      <p:sp>
        <p:nvSpPr>
          <p:cNvPr id="38" name="ZoneTexte 37">
            <a:extLst>
              <a:ext uri="{FF2B5EF4-FFF2-40B4-BE49-F238E27FC236}">
                <a16:creationId xmlns:a16="http://schemas.microsoft.com/office/drawing/2014/main" id="{0A4E9348-D16D-4076-BE22-184DEF4571D4}"/>
              </a:ext>
            </a:extLst>
          </p:cNvPr>
          <p:cNvSpPr txBox="1"/>
          <p:nvPr/>
        </p:nvSpPr>
        <p:spPr>
          <a:xfrm>
            <a:off x="6189591" y="951790"/>
            <a:ext cx="2816787" cy="261610"/>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dirty="0">
                <a:ln>
                  <a:noFill/>
                </a:ln>
                <a:solidFill>
                  <a:prstClr val="white"/>
                </a:solidFill>
                <a:effectLst/>
                <a:uLnTx/>
                <a:uFillTx/>
                <a:latin typeface="+mj-lt"/>
                <a:ea typeface="+mn-ea"/>
                <a:cs typeface="+mn-cs"/>
              </a:rPr>
              <a:t>Valorisation</a:t>
            </a:r>
          </a:p>
        </p:txBody>
      </p:sp>
      <p:sp>
        <p:nvSpPr>
          <p:cNvPr id="39" name="ZoneTexte 38">
            <a:extLst>
              <a:ext uri="{FF2B5EF4-FFF2-40B4-BE49-F238E27FC236}">
                <a16:creationId xmlns:a16="http://schemas.microsoft.com/office/drawing/2014/main" id="{FDD2244F-720B-42C9-92C0-A9FD3D9553F1}"/>
              </a:ext>
            </a:extLst>
          </p:cNvPr>
          <p:cNvSpPr txBox="1"/>
          <p:nvPr/>
        </p:nvSpPr>
        <p:spPr>
          <a:xfrm>
            <a:off x="3783106" y="1404636"/>
            <a:ext cx="228600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exceptionnelle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prstClr val="black"/>
                </a:solidFill>
                <a:effectLst/>
                <a:uLnTx/>
                <a:uFillTx/>
                <a:latin typeface="+mj-lt"/>
                <a:ea typeface="+mn-ea"/>
                <a:cs typeface="+mn-cs"/>
              </a:rPr>
              <a:t>(plus-values sur cessions d’immeubles réalisées)</a:t>
            </a:r>
          </a:p>
        </p:txBody>
      </p:sp>
      <p:sp>
        <p:nvSpPr>
          <p:cNvPr id="40" name="ZoneTexte 39">
            <a:extLst>
              <a:ext uri="{FF2B5EF4-FFF2-40B4-BE49-F238E27FC236}">
                <a16:creationId xmlns:a16="http://schemas.microsoft.com/office/drawing/2014/main" id="{E2637498-BC99-43D4-A2C0-80A1D94ACC58}"/>
              </a:ext>
            </a:extLst>
          </p:cNvPr>
          <p:cNvSpPr txBox="1"/>
          <p:nvPr/>
        </p:nvSpPr>
        <p:spPr>
          <a:xfrm>
            <a:off x="233083" y="1405245"/>
            <a:ext cx="3415210" cy="569387"/>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Distribution ordinaire</a:t>
            </a:r>
            <a:endParaRPr kumimoji="0" lang="fr-FR" sz="400" b="0" i="0" u="none" strike="noStrike" kern="0" cap="none" spc="0" normalizeH="0" baseline="0" noProof="0" dirty="0">
              <a:ln>
                <a:noFill/>
              </a:ln>
              <a:solidFill>
                <a:prstClr val="black"/>
              </a:solidFill>
              <a:effectLst/>
              <a:uLnTx/>
              <a:uFillTx/>
              <a:latin typeface="+mj-lt"/>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prstClr val="black"/>
                </a:solidFill>
                <a:effectLst/>
                <a:uLnTx/>
                <a:uFillTx/>
                <a:latin typeface="+mj-lt"/>
                <a:ea typeface="+mn-ea"/>
                <a:cs typeface="+mn-cs"/>
              </a:rPr>
              <a:t>4 acomptes trimestriels </a:t>
            </a:r>
            <a:r>
              <a:rPr kumimoji="0" lang="fr-FR" sz="1000" b="0" i="1" u="none" strike="noStrike" kern="0" cap="none" spc="0" normalizeH="0" baseline="0" noProof="0" dirty="0">
                <a:ln>
                  <a:noFill/>
                </a:ln>
                <a:solidFill>
                  <a:prstClr val="black"/>
                </a:solidFill>
                <a:effectLst/>
                <a:uLnTx/>
                <a:uFillTx/>
                <a:latin typeface="+mj-lt"/>
                <a:ea typeface="+mn-ea"/>
                <a:cs typeface="+mn-cs"/>
              </a:rPr>
              <a:t>(revenus locatifs de l’exercice ou report à nouveau)</a:t>
            </a:r>
          </a:p>
        </p:txBody>
      </p:sp>
      <p:sp>
        <p:nvSpPr>
          <p:cNvPr id="41" name="ZoneTexte 40">
            <a:extLst>
              <a:ext uri="{FF2B5EF4-FFF2-40B4-BE49-F238E27FC236}">
                <a16:creationId xmlns:a16="http://schemas.microsoft.com/office/drawing/2014/main" id="{24203AE7-2938-4FF5-BEE5-87811B9D4B1B}"/>
              </a:ext>
            </a:extLst>
          </p:cNvPr>
          <p:cNvSpPr txBox="1"/>
          <p:nvPr/>
        </p:nvSpPr>
        <p:spPr>
          <a:xfrm>
            <a:off x="6189094" y="1389324"/>
            <a:ext cx="2817284" cy="26161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black"/>
                </a:solidFill>
                <a:effectLst/>
                <a:uLnTx/>
                <a:uFillTx/>
                <a:latin typeface="+mj-lt"/>
                <a:ea typeface="+mn-ea"/>
                <a:cs typeface="+mn-cs"/>
              </a:rPr>
              <a:t>Variation du prix de retrait de la part</a:t>
            </a:r>
          </a:p>
        </p:txBody>
      </p:sp>
      <p:sp>
        <p:nvSpPr>
          <p:cNvPr id="42" name="Accolade fermante 41">
            <a:extLst>
              <a:ext uri="{FF2B5EF4-FFF2-40B4-BE49-F238E27FC236}">
                <a16:creationId xmlns:a16="http://schemas.microsoft.com/office/drawing/2014/main" id="{FE0CE8EE-6010-4A3A-AC6B-4A27327584E4}"/>
              </a:ext>
            </a:extLst>
          </p:cNvPr>
          <p:cNvSpPr/>
          <p:nvPr/>
        </p:nvSpPr>
        <p:spPr>
          <a:xfrm rot="5400000">
            <a:off x="4513402" y="-2229923"/>
            <a:ext cx="212655" cy="8773295"/>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3" name="ZoneTexte 42">
            <a:extLst>
              <a:ext uri="{FF2B5EF4-FFF2-40B4-BE49-F238E27FC236}">
                <a16:creationId xmlns:a16="http://schemas.microsoft.com/office/drawing/2014/main" id="{D25D6B4A-CB8E-42A4-B8F6-63383B303208}"/>
              </a:ext>
            </a:extLst>
          </p:cNvPr>
          <p:cNvSpPr txBox="1"/>
          <p:nvPr/>
        </p:nvSpPr>
        <p:spPr>
          <a:xfrm>
            <a:off x="3211089" y="2293992"/>
            <a:ext cx="2744562" cy="307777"/>
          </a:xfrm>
          <a:prstGeom prst="rect">
            <a:avLst/>
          </a:prstGeom>
          <a:noFill/>
          <a:ln w="9525" cap="flat" cmpd="sng" algn="ctr">
            <a:no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7030A0"/>
                </a:solidFill>
                <a:effectLst/>
                <a:uLnTx/>
                <a:uFillTx/>
                <a:latin typeface="Franklin Gothic Medium" pitchFamily="34" charset="0"/>
                <a:ea typeface="+mn-ea"/>
                <a:cs typeface="+mn-cs"/>
              </a:rPr>
              <a:t>PERFORMANCE GLOBALE BRUTE </a:t>
            </a:r>
          </a:p>
        </p:txBody>
      </p:sp>
      <p:sp>
        <p:nvSpPr>
          <p:cNvPr id="44" name="Flèche vers le bas 23">
            <a:extLst>
              <a:ext uri="{FF2B5EF4-FFF2-40B4-BE49-F238E27FC236}">
                <a16:creationId xmlns:a16="http://schemas.microsoft.com/office/drawing/2014/main" id="{581B84A9-C4EC-4E8A-8E24-EB355537C203}"/>
              </a:ext>
            </a:extLst>
          </p:cNvPr>
          <p:cNvSpPr/>
          <p:nvPr/>
        </p:nvSpPr>
        <p:spPr>
          <a:xfrm>
            <a:off x="2112538"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5" name="Flèche vers le bas 24">
            <a:extLst>
              <a:ext uri="{FF2B5EF4-FFF2-40B4-BE49-F238E27FC236}">
                <a16:creationId xmlns:a16="http://schemas.microsoft.com/office/drawing/2014/main" id="{B1A09FCF-29A9-42B2-B3B4-A40124E86866}"/>
              </a:ext>
            </a:extLst>
          </p:cNvPr>
          <p:cNvSpPr/>
          <p:nvPr/>
        </p:nvSpPr>
        <p:spPr>
          <a:xfrm>
            <a:off x="4750755" y="1259843"/>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6" name="Flèche vers le bas 25">
            <a:extLst>
              <a:ext uri="{FF2B5EF4-FFF2-40B4-BE49-F238E27FC236}">
                <a16:creationId xmlns:a16="http://schemas.microsoft.com/office/drawing/2014/main" id="{6EF3B155-FBB4-4C1F-9A23-F462883644A7}"/>
              </a:ext>
            </a:extLst>
          </p:cNvPr>
          <p:cNvSpPr/>
          <p:nvPr/>
        </p:nvSpPr>
        <p:spPr>
          <a:xfrm>
            <a:off x="7508053" y="1239405"/>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3782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Les différentes valeurs de parts – Le triplet de valeur dans le SI BPCE Vie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8" name="Espace réservé du texte 4">
            <a:extLst>
              <a:ext uri="{FF2B5EF4-FFF2-40B4-BE49-F238E27FC236}">
                <a16:creationId xmlns:a16="http://schemas.microsoft.com/office/drawing/2014/main" id="{BF792ED6-CDE0-462D-8177-CD65ED63E0AE}"/>
              </a:ext>
            </a:extLst>
          </p:cNvPr>
          <p:cNvSpPr txBox="1">
            <a:spLocks/>
          </p:cNvSpPr>
          <p:nvPr/>
        </p:nvSpPr>
        <p:spPr bwMode="auto">
          <a:xfrm>
            <a:off x="723807" y="962471"/>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3"/>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1200" b="0" dirty="0">
              <a:solidFill>
                <a:prstClr val="black"/>
              </a:solidFill>
              <a:latin typeface="+mj-lt"/>
              <a:ea typeface="Open Sans" charset="0"/>
              <a:cs typeface="Open Sans" charset="0"/>
            </a:endParaRPr>
          </a:p>
        </p:txBody>
      </p:sp>
      <p:sp>
        <p:nvSpPr>
          <p:cNvPr id="19" name="Rectangle 18">
            <a:extLst>
              <a:ext uri="{FF2B5EF4-FFF2-40B4-BE49-F238E27FC236}">
                <a16:creationId xmlns:a16="http://schemas.microsoft.com/office/drawing/2014/main" id="{DFA6D037-2020-429F-A6CE-639909A0550E}"/>
              </a:ext>
            </a:extLst>
          </p:cNvPr>
          <p:cNvSpPr/>
          <p:nvPr/>
        </p:nvSpPr>
        <p:spPr>
          <a:xfrm>
            <a:off x="1149961" y="833995"/>
            <a:ext cx="5298245" cy="276999"/>
          </a:xfrm>
          <a:prstGeom prst="rect">
            <a:avLst/>
          </a:prstGeom>
          <a:ln>
            <a:noFill/>
          </a:ln>
        </p:spPr>
        <p:txBody>
          <a:bodyPr wrap="none">
            <a:spAutoFit/>
          </a:bodyPr>
          <a:lstStyle/>
          <a:p>
            <a:r>
              <a:rPr lang="fr-FR" sz="1200" b="1" dirty="0">
                <a:solidFill>
                  <a:srgbClr val="7030A0"/>
                </a:solidFill>
                <a:latin typeface="+mj-lt"/>
                <a:cs typeface="Helvetica" panose="020B0604020202020204" pitchFamily="34" charset="0"/>
                <a:sym typeface="Wingdings" panose="05000000000000000000" pitchFamily="2" charset="2"/>
              </a:rPr>
              <a:t> LE PRIX DE SOUSCRIPTION = la valeur d’entrée = « VL d’émission »</a:t>
            </a:r>
            <a:endParaRPr lang="fr-FR" sz="1200" b="1" dirty="0">
              <a:solidFill>
                <a:srgbClr val="7030A0"/>
              </a:solidFill>
              <a:latin typeface="+mj-lt"/>
              <a:cs typeface="Helvetica" panose="020B0604020202020204" pitchFamily="34" charset="0"/>
            </a:endParaRPr>
          </a:p>
        </p:txBody>
      </p:sp>
      <p:cxnSp>
        <p:nvCxnSpPr>
          <p:cNvPr id="20" name="Connecteur droit 19">
            <a:extLst>
              <a:ext uri="{FF2B5EF4-FFF2-40B4-BE49-F238E27FC236}">
                <a16:creationId xmlns:a16="http://schemas.microsoft.com/office/drawing/2014/main" id="{CA99A595-1FAD-4CD3-B7F3-3767749451BD}"/>
              </a:ext>
            </a:extLst>
          </p:cNvPr>
          <p:cNvCxnSpPr>
            <a:cxnSpLocks/>
          </p:cNvCxnSpPr>
          <p:nvPr/>
        </p:nvCxnSpPr>
        <p:spPr>
          <a:xfrm flipV="1">
            <a:off x="840002" y="1054223"/>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0E40AB6-C737-4A0A-8D9F-DE70F7798DA1}"/>
              </a:ext>
            </a:extLst>
          </p:cNvPr>
          <p:cNvSpPr/>
          <p:nvPr/>
        </p:nvSpPr>
        <p:spPr>
          <a:xfrm>
            <a:off x="426746" y="1068126"/>
            <a:ext cx="8328045" cy="1015663"/>
          </a:xfrm>
          <a:prstGeom prst="rect">
            <a:avLst/>
          </a:prstGeom>
        </p:spPr>
        <p:txBody>
          <a:bodyPr wrap="square">
            <a:spAutoFit/>
          </a:bodyPr>
          <a:lstStyle/>
          <a:p>
            <a:pPr lvl="0" algn="ctr">
              <a:buClr>
                <a:srgbClr val="CDAF74"/>
              </a:buClr>
            </a:pPr>
            <a:r>
              <a:rPr lang="fr-FR" sz="1200" dirty="0">
                <a:latin typeface="+mj-lt"/>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a:t>
            </a:r>
            <a:r>
              <a:rPr lang="fr-FR" sz="1200" dirty="0">
                <a:solidFill>
                  <a:srgbClr val="FF0000"/>
                </a:solidFill>
                <a:latin typeface="+mj-lt"/>
                <a:cs typeface="Helvetica"/>
              </a:rPr>
              <a:t> </a:t>
            </a:r>
            <a:r>
              <a:rPr lang="fr-FR" sz="1200" dirty="0">
                <a:latin typeface="+mj-lt"/>
                <a:cs typeface="Helvetica"/>
              </a:rPr>
              <a:t>(article L.214-94 du COMOFI). Cette dernière est la valeur pour reconstituer tout le patrimoine, si on avait à l'acheter aujourd’hui.</a:t>
            </a:r>
          </a:p>
        </p:txBody>
      </p:sp>
      <p:sp>
        <p:nvSpPr>
          <p:cNvPr id="22" name="Rectangle 21">
            <a:extLst>
              <a:ext uri="{FF2B5EF4-FFF2-40B4-BE49-F238E27FC236}">
                <a16:creationId xmlns:a16="http://schemas.microsoft.com/office/drawing/2014/main" id="{978365C0-374B-4C4D-8BB6-B18E73D1D38B}"/>
              </a:ext>
            </a:extLst>
          </p:cNvPr>
          <p:cNvSpPr/>
          <p:nvPr/>
        </p:nvSpPr>
        <p:spPr>
          <a:xfrm>
            <a:off x="481551" y="2958738"/>
            <a:ext cx="8045075" cy="461665"/>
          </a:xfrm>
          <a:prstGeom prst="rect">
            <a:avLst/>
          </a:prstGeom>
          <a:ln>
            <a:noFill/>
          </a:ln>
        </p:spPr>
        <p:txBody>
          <a:bodyPr wrap="square">
            <a:spAutoFit/>
          </a:bodyPr>
          <a:lstStyle/>
          <a:p>
            <a:pPr marL="285750" indent="-285750" algn="l">
              <a:buFont typeface="Wingdings" panose="05000000000000000000" pitchFamily="2" charset="2"/>
              <a:buChar char="n"/>
            </a:pPr>
            <a:r>
              <a:rPr lang="fr-FR" sz="1200" b="1" dirty="0">
                <a:solidFill>
                  <a:srgbClr val="7030A0"/>
                </a:solidFill>
                <a:latin typeface="+mj-lt"/>
                <a:cs typeface="Helvetica" panose="020B0604020202020204" pitchFamily="34" charset="0"/>
                <a:sym typeface="Wingdings" panose="05000000000000000000" pitchFamily="2" charset="2"/>
              </a:rPr>
              <a:t>LA VALEUR DE RETRAIT = « VL nominal » servant à valoriser le contrat durant sa vie </a:t>
            </a:r>
          </a:p>
          <a:p>
            <a:pPr algn="l"/>
            <a:r>
              <a:rPr lang="fr-FR" sz="1200" b="1" dirty="0">
                <a:solidFill>
                  <a:srgbClr val="7030A0"/>
                </a:solidFill>
                <a:latin typeface="+mj-lt"/>
                <a:cs typeface="Helvetica" panose="020B0604020202020204" pitchFamily="34" charset="0"/>
                <a:sym typeface="Wingdings" panose="05000000000000000000" pitchFamily="2" charset="2"/>
              </a:rPr>
              <a:t>                                                  = « VL de rachat » car absence de pénalité de rachat appliquée par BPCE Vie</a:t>
            </a:r>
            <a:endParaRPr lang="fr-FR" sz="1200" b="1" dirty="0">
              <a:solidFill>
                <a:srgbClr val="7030A0"/>
              </a:solidFill>
              <a:latin typeface="+mj-lt"/>
              <a:cs typeface="Helvetica" panose="020B0604020202020204" pitchFamily="34" charset="0"/>
            </a:endParaRPr>
          </a:p>
        </p:txBody>
      </p:sp>
      <p:graphicFrame>
        <p:nvGraphicFramePr>
          <p:cNvPr id="23" name="Tableau 22">
            <a:extLst>
              <a:ext uri="{FF2B5EF4-FFF2-40B4-BE49-F238E27FC236}">
                <a16:creationId xmlns:a16="http://schemas.microsoft.com/office/drawing/2014/main" id="{6D2ACA26-F74A-4912-A837-47A2FA3AD2A1}"/>
              </a:ext>
            </a:extLst>
          </p:cNvPr>
          <p:cNvGraphicFramePr>
            <a:graphicFrameLocks noGrp="1"/>
          </p:cNvGraphicFramePr>
          <p:nvPr>
            <p:extLst>
              <p:ext uri="{D42A27DB-BD31-4B8C-83A1-F6EECF244321}">
                <p14:modId xmlns:p14="http://schemas.microsoft.com/office/powerpoint/2010/main" val="2462078774"/>
              </p:ext>
            </p:extLst>
          </p:nvPr>
        </p:nvGraphicFramePr>
        <p:xfrm>
          <a:off x="2893057" y="2088762"/>
          <a:ext cx="3588425" cy="827176"/>
        </p:xfrm>
        <a:graphic>
          <a:graphicData uri="http://schemas.openxmlformats.org/drawingml/2006/table">
            <a:tbl>
              <a:tblPr firstRow="1" bandRow="1">
                <a:tableStyleId>{E269D01E-BC32-4049-B463-5C60D7B0CCD2}</a:tableStyleId>
              </a:tblPr>
              <a:tblGrid>
                <a:gridCol w="3588425">
                  <a:extLst>
                    <a:ext uri="{9D8B030D-6E8A-4147-A177-3AD203B41FA5}">
                      <a16:colId xmlns:a16="http://schemas.microsoft.com/office/drawing/2014/main" val="20000"/>
                    </a:ext>
                  </a:extLst>
                </a:gridCol>
              </a:tblGrid>
              <a:tr h="276428">
                <a:tc>
                  <a:txBody>
                    <a:bodyPr/>
                    <a:lstStyle/>
                    <a:p>
                      <a:pPr algn="ctr"/>
                      <a:r>
                        <a:rPr lang="fr-FR" sz="12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6428">
                <a:tc>
                  <a:txBody>
                    <a:bodyPr/>
                    <a:lstStyle/>
                    <a:p>
                      <a:pPr algn="ctr"/>
                      <a:r>
                        <a:rPr lang="fr-FR" sz="12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2276">
                <a:tc>
                  <a:txBody>
                    <a:bodyPr/>
                    <a:lstStyle/>
                    <a:p>
                      <a:pPr algn="ctr"/>
                      <a:r>
                        <a:rPr lang="fr-FR" sz="1200" dirty="0"/>
                        <a:t>= Prix de souscription</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 name="Rectangle 25">
            <a:extLst>
              <a:ext uri="{FF2B5EF4-FFF2-40B4-BE49-F238E27FC236}">
                <a16:creationId xmlns:a16="http://schemas.microsoft.com/office/drawing/2014/main" id="{6CE26697-EB24-40CD-84A9-DFFBA9A80A44}"/>
              </a:ext>
            </a:extLst>
          </p:cNvPr>
          <p:cNvSpPr/>
          <p:nvPr/>
        </p:nvSpPr>
        <p:spPr>
          <a:xfrm>
            <a:off x="222651" y="3423453"/>
            <a:ext cx="8697231" cy="646331"/>
          </a:xfrm>
          <a:prstGeom prst="rect">
            <a:avLst/>
          </a:prstGeom>
        </p:spPr>
        <p:txBody>
          <a:bodyPr wrap="square">
            <a:spAutoFit/>
          </a:bodyPr>
          <a:lstStyle/>
          <a:p>
            <a:pPr lvl="0" algn="ctr">
              <a:buClr>
                <a:srgbClr val="CDAF74"/>
              </a:buClr>
            </a:pPr>
            <a:r>
              <a:rPr lang="fr-FR" sz="1200" dirty="0">
                <a:latin typeface="+mj-lt"/>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200" dirty="0">
              <a:latin typeface="+mj-lt"/>
              <a:cs typeface="Helvetica"/>
            </a:endParaRPr>
          </a:p>
        </p:txBody>
      </p:sp>
      <p:graphicFrame>
        <p:nvGraphicFramePr>
          <p:cNvPr id="27" name="Tableau 26">
            <a:extLst>
              <a:ext uri="{FF2B5EF4-FFF2-40B4-BE49-F238E27FC236}">
                <a16:creationId xmlns:a16="http://schemas.microsoft.com/office/drawing/2014/main" id="{D6E50416-D801-4839-9C06-6CF400CE8D08}"/>
              </a:ext>
            </a:extLst>
          </p:cNvPr>
          <p:cNvGraphicFramePr>
            <a:graphicFrameLocks noGrp="1"/>
          </p:cNvGraphicFramePr>
          <p:nvPr>
            <p:extLst>
              <p:ext uri="{D42A27DB-BD31-4B8C-83A1-F6EECF244321}">
                <p14:modId xmlns:p14="http://schemas.microsoft.com/office/powerpoint/2010/main" val="2614538321"/>
              </p:ext>
            </p:extLst>
          </p:nvPr>
        </p:nvGraphicFramePr>
        <p:xfrm>
          <a:off x="2832624" y="3924122"/>
          <a:ext cx="3658712" cy="830060"/>
        </p:xfrm>
        <a:graphic>
          <a:graphicData uri="http://schemas.openxmlformats.org/drawingml/2006/table">
            <a:tbl>
              <a:tblPr firstRow="1" bandRow="1">
                <a:tableStyleId>{E269D01E-BC32-4049-B463-5C60D7B0CCD2}</a:tableStyleId>
              </a:tblPr>
              <a:tblGrid>
                <a:gridCol w="291494">
                  <a:extLst>
                    <a:ext uri="{9D8B030D-6E8A-4147-A177-3AD203B41FA5}">
                      <a16:colId xmlns:a16="http://schemas.microsoft.com/office/drawing/2014/main" val="20000"/>
                    </a:ext>
                  </a:extLst>
                </a:gridCol>
                <a:gridCol w="3367218">
                  <a:extLst>
                    <a:ext uri="{9D8B030D-6E8A-4147-A177-3AD203B41FA5}">
                      <a16:colId xmlns:a16="http://schemas.microsoft.com/office/drawing/2014/main" val="20001"/>
                    </a:ext>
                  </a:extLst>
                </a:gridCol>
              </a:tblGrid>
              <a:tr h="248730">
                <a:tc rowSpan="2">
                  <a:txBody>
                    <a:bodyPr/>
                    <a:lstStyle/>
                    <a:p>
                      <a:pPr algn="ctr"/>
                      <a:r>
                        <a:rPr lang="fr-FR" sz="1200" dirty="0"/>
                        <a:t>-</a:t>
                      </a:r>
                      <a:endParaRPr lang="fr-FR"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Prix de souscription (au moment</a:t>
                      </a:r>
                      <a:r>
                        <a:rPr lang="fr-FR" sz="1200" baseline="0" dirty="0"/>
                        <a:t> du retrait)</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787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200" dirty="0"/>
                        <a:t>Commission</a:t>
                      </a:r>
                      <a:r>
                        <a:rPr lang="fr-FR" sz="1200" baseline="0" dirty="0"/>
                        <a:t> de souscription </a:t>
                      </a:r>
                      <a:endParaRPr lang="fr-FR" sz="12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7870">
                <a:tc>
                  <a:txBody>
                    <a:bodyPr/>
                    <a:lstStyle/>
                    <a:p>
                      <a:pPr algn="ctr"/>
                      <a:r>
                        <a:rPr lang="fr-FR" sz="1200" dirty="0"/>
                        <a: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Valeur</a:t>
                      </a:r>
                      <a:r>
                        <a:rPr lang="fr-FR" sz="1200" baseline="0" dirty="0"/>
                        <a:t> de retrait</a:t>
                      </a:r>
                      <a:endParaRPr lang="fr-FR" sz="12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cxnSp>
        <p:nvCxnSpPr>
          <p:cNvPr id="28" name="Connecteur droit 27">
            <a:extLst>
              <a:ext uri="{FF2B5EF4-FFF2-40B4-BE49-F238E27FC236}">
                <a16:creationId xmlns:a16="http://schemas.microsoft.com/office/drawing/2014/main" id="{8B1A99D0-ADA2-4AD7-B898-02AA0E5FDB88}"/>
              </a:ext>
            </a:extLst>
          </p:cNvPr>
          <p:cNvCxnSpPr>
            <a:cxnSpLocks/>
          </p:cNvCxnSpPr>
          <p:nvPr/>
        </p:nvCxnSpPr>
        <p:spPr>
          <a:xfrm flipV="1">
            <a:off x="858255" y="3409032"/>
            <a:ext cx="7584960" cy="16201"/>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4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Démarche client – Les bons réflexes</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3" name="Rectangle 12">
            <a:extLst>
              <a:ext uri="{FF2B5EF4-FFF2-40B4-BE49-F238E27FC236}">
                <a16:creationId xmlns:a16="http://schemas.microsoft.com/office/drawing/2014/main" id="{2217A860-8960-4653-95AE-80C84A9B7D8A}"/>
              </a:ext>
            </a:extLst>
          </p:cNvPr>
          <p:cNvSpPr/>
          <p:nvPr/>
        </p:nvSpPr>
        <p:spPr>
          <a:xfrm>
            <a:off x="42213" y="1220339"/>
            <a:ext cx="3142447" cy="246221"/>
          </a:xfrm>
          <a:prstGeom prst="rect">
            <a:avLst/>
          </a:prstGeom>
        </p:spPr>
        <p:txBody>
          <a:bodyPr>
            <a:spAutoFit/>
          </a:bodyPr>
          <a:lstStyle/>
          <a:p>
            <a:pPr defTabSz="735494">
              <a:defRPr/>
            </a:pPr>
            <a:r>
              <a:rPr lang="fr-FR" sz="1000" b="1" dirty="0">
                <a:solidFill>
                  <a:srgbClr val="B24388"/>
                </a:solidFill>
                <a:latin typeface="+mj-lt"/>
                <a:ea typeface="Open Sans" panose="020B0604020202020204" charset="0"/>
                <a:cs typeface="Open Sans" panose="020B0604020202020204" charset="0"/>
              </a:rPr>
              <a:t>Lors de la souscription il faut impérativement </a:t>
            </a:r>
            <a:r>
              <a:rPr lang="fr-FR" sz="845" dirty="0">
                <a:solidFill>
                  <a:srgbClr val="B24388"/>
                </a:solidFill>
                <a:latin typeface="Open Sans" panose="020B0604020202020204" charset="0"/>
                <a:ea typeface="Open Sans" panose="020B0604020202020204" charset="0"/>
                <a:cs typeface="Open Sans" panose="020B0604020202020204" charset="0"/>
              </a:rPr>
              <a:t>: </a:t>
            </a:r>
          </a:p>
        </p:txBody>
      </p:sp>
      <p:sp>
        <p:nvSpPr>
          <p:cNvPr id="14" name="Rectangle 13">
            <a:extLst>
              <a:ext uri="{FF2B5EF4-FFF2-40B4-BE49-F238E27FC236}">
                <a16:creationId xmlns:a16="http://schemas.microsoft.com/office/drawing/2014/main" id="{E940541A-FFD6-49C6-8AF7-C30CF801173E}"/>
              </a:ext>
            </a:extLst>
          </p:cNvPr>
          <p:cNvSpPr/>
          <p:nvPr/>
        </p:nvSpPr>
        <p:spPr>
          <a:xfrm>
            <a:off x="138023" y="1455628"/>
            <a:ext cx="5555411" cy="271646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Vérifier 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Compléter ou actualiser si besoin l’avis de conseil remis au client en phase </a:t>
            </a:r>
            <a:r>
              <a:rPr lang="fr-FR" sz="900" dirty="0" err="1">
                <a:solidFill>
                  <a:prstClr val="black"/>
                </a:solidFill>
                <a:latin typeface="+mj-lt"/>
                <a:ea typeface="Open Sans" panose="020B0604020202020204" charset="0"/>
                <a:cs typeface="Open Sans" panose="020B0604020202020204" charset="0"/>
              </a:rPr>
              <a:t>pre</a:t>
            </a:r>
            <a:r>
              <a:rPr lang="fr-FR" sz="900" dirty="0">
                <a:solidFill>
                  <a:prstClr val="black"/>
                </a:solidFill>
                <a:latin typeface="+mj-lt"/>
                <a:ea typeface="Open Sans" panose="020B0604020202020204" charset="0"/>
                <a:cs typeface="Open Sans" panose="020B0604020202020204" charset="0"/>
              </a:rPr>
              <a:t>́-contractuelle. A noter : le devoir de conseil en assurance vie doit être mis à jour lors de chaque modification significative du contrat.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37905" indent="-137905" algn="just" defTabSz="735494">
              <a:buFont typeface="Arial" panose="020B0604020202020204" pitchFamily="34" charset="0"/>
              <a:buChar char="•"/>
              <a:defRPr/>
            </a:pPr>
            <a:endParaRPr lang="fr-FR" sz="4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Remettre le Document d’Informations Clés du support (DIC) et la Fiche d’information </a:t>
            </a:r>
            <a:r>
              <a:rPr lang="fr-FR" altLang="fr-FR" sz="900" dirty="0">
                <a:solidFill>
                  <a:prstClr val="black"/>
                </a:solidFill>
                <a:latin typeface="+mj-lt"/>
                <a:ea typeface="Open Sans" charset="0"/>
                <a:cs typeface="Open Sans" charset="0"/>
              </a:rPr>
              <a:t>assurance vie de la SCPI (FIS) </a:t>
            </a:r>
            <a:r>
              <a:rPr lang="fr-FR" sz="900" dirty="0">
                <a:solidFill>
                  <a:prstClr val="black"/>
                </a:solidFill>
                <a:latin typeface="+mj-lt"/>
                <a:ea typeface="Open Sans" panose="020B0604020202020204" charset="0"/>
                <a:cs typeface="Open Sans" panose="020B0604020202020204" charset="0"/>
              </a:rPr>
              <a:t>au client.</a:t>
            </a:r>
          </a:p>
          <a:p>
            <a:pPr marL="137905" indent="-137905"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rPr>
              <a:t>Si le client est soumis à l’Impôt sur la Fortune Immobilière (IFI), la fraction de la valeur de rachat afférente à la SCPI devra être déclarée à hauteur d’un pourcentage qui lui sera communiqué chaque année par l’assureur suite à la demande du client.</a:t>
            </a:r>
          </a:p>
          <a:p>
            <a:pPr marL="137905" indent="-137905" algn="just" defTabSz="735494">
              <a:buFont typeface="Arial" panose="020B0604020202020204" pitchFamily="34" charset="0"/>
              <a:buChar char="•"/>
              <a:defRPr/>
            </a:pPr>
            <a:endParaRPr lang="fr-FR" sz="400" dirty="0">
              <a:solidFill>
                <a:prstClr val="black"/>
              </a:solidFill>
              <a:latin typeface="+mj-lt"/>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En cas d’arbitrage en sortie du Fonds en euros ou d’un fonds à formule à capital garanti, apporter un conseil renforcé. </a:t>
            </a:r>
          </a:p>
        </p:txBody>
      </p:sp>
      <p:sp>
        <p:nvSpPr>
          <p:cNvPr id="15" name="Rectangle 14">
            <a:extLst>
              <a:ext uri="{FF2B5EF4-FFF2-40B4-BE49-F238E27FC236}">
                <a16:creationId xmlns:a16="http://schemas.microsoft.com/office/drawing/2014/main" id="{BD4A4B80-2126-4CB3-9775-071E47E096EF}"/>
              </a:ext>
            </a:extLst>
          </p:cNvPr>
          <p:cNvSpPr/>
          <p:nvPr/>
        </p:nvSpPr>
        <p:spPr>
          <a:xfrm>
            <a:off x="5863530" y="1455628"/>
            <a:ext cx="3142447" cy="288147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black"/>
                </a:solidFill>
                <a:latin typeface="+mj-lt"/>
                <a:ea typeface="Open Sans" panose="020B0604020202020204" charset="0"/>
                <a:cs typeface="Open Sans" panose="020B0604020202020204" charset="0"/>
              </a:rPr>
              <a:t>Pour établir la demande de souscription il convient d’utiliser la Fiche d’Information Support (FIS) :</a:t>
            </a:r>
          </a:p>
          <a:p>
            <a:pPr marL="137374" indent="-137374" algn="just" defTabSz="735494">
              <a:buFont typeface="Arial" panose="020B0604020202020204" pitchFamily="34" charset="0"/>
              <a:buChar char="•"/>
              <a:defRPr/>
            </a:pPr>
            <a:endParaRPr lang="fr-FR" sz="900" dirty="0">
              <a:solidFill>
                <a:prstClr val="black"/>
              </a:solidFill>
              <a:latin typeface="+mj-lt"/>
              <a:ea typeface="Open Sans" panose="020B0604020202020204" charset="0"/>
              <a:cs typeface="Open Sans" panose="020B0604020202020204" charset="0"/>
            </a:endParaRPr>
          </a:p>
          <a:p>
            <a:pPr marL="137374" indent="-137374"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Pour les CE </a:t>
            </a:r>
            <a:r>
              <a:rPr lang="fr-FR" sz="900" dirty="0" err="1">
                <a:solidFill>
                  <a:prstClr val="black"/>
                </a:solidFill>
                <a:latin typeface="+mj-lt"/>
                <a:ea typeface="Open Sans" panose="020B0604020202020204" charset="0"/>
                <a:cs typeface="Open Sans" panose="020B0604020202020204" charset="0"/>
              </a:rPr>
              <a:t>MyAssur</a:t>
            </a:r>
            <a:r>
              <a:rPr lang="fr-FR" sz="900" dirty="0">
                <a:solidFill>
                  <a:prstClr val="black"/>
                </a:solidFill>
                <a:latin typeface="+mj-lt"/>
                <a:ea typeface="Open Sans" panose="020B0604020202020204" charset="0"/>
                <a:cs typeface="Open Sans" panose="020B0604020202020204" charset="0"/>
              </a:rPr>
              <a:t> et </a:t>
            </a:r>
            <a:r>
              <a:rPr lang="fr-FR" sz="900" dirty="0" err="1">
                <a:solidFill>
                  <a:prstClr val="black"/>
                </a:solidFill>
                <a:latin typeface="+mj-lt"/>
                <a:ea typeface="Open Sans" panose="020B0604020202020204" charset="0"/>
                <a:cs typeface="Open Sans" panose="020B0604020202020204" charset="0"/>
              </a:rPr>
              <a:t>WebAssur</a:t>
            </a:r>
            <a:r>
              <a:rPr lang="fr-FR" sz="900" dirty="0">
                <a:solidFill>
                  <a:prstClr val="black"/>
                </a:solidFill>
                <a:latin typeface="+mj-lt"/>
                <a:ea typeface="Open Sans" panose="020B0604020202020204" charset="0"/>
                <a:cs typeface="Open Sans" panose="020B0604020202020204" charset="0"/>
              </a:rPr>
              <a:t> : FIS en simple exemplaire, sans recueil de signature</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pour une affaire nouvelle, l’avis de conseil et la « demande d’adhésion / souscription » du nouveau contrat. Vous devez archiver l’avis de conseil selon les modalités en place dans votre établissement (un exemplaire à conserver à la banque/caisse). </a:t>
            </a:r>
          </a:p>
          <a:p>
            <a:pPr algn="just" defTabSz="735494">
              <a:defRPr/>
            </a:pPr>
            <a:endParaRPr lang="fr-FR" sz="900" dirty="0">
              <a:solidFill>
                <a:prstClr val="black"/>
              </a:solidFill>
              <a:latin typeface="+mj-lt"/>
              <a:ea typeface="Open Sans" panose="020B0604020202020204" charset="0"/>
              <a:cs typeface="Open Sans" panose="020B0604020202020204" charset="0"/>
            </a:endParaRPr>
          </a:p>
          <a:p>
            <a:pPr marL="137905" indent="-137905" algn="just" defTabSz="735494">
              <a:buFont typeface="Arial" panose="020B0604020202020204" pitchFamily="34" charset="0"/>
              <a:buChar char="•"/>
              <a:defRPr/>
            </a:pPr>
            <a:r>
              <a:rPr lang="fr-FR" sz="900" dirty="0">
                <a:solidFill>
                  <a:prstClr val="black"/>
                </a:solidFill>
                <a:latin typeface="+mj-lt"/>
                <a:ea typeface="Open Sans" panose="020B0604020202020204" charset="0"/>
                <a:cs typeface="Open Sans" panose="020B0604020202020204" charset="0"/>
              </a:rPr>
              <a:t>Joindre la « demande de versement complémentaire » pour un versement complémentaire, et pour un arbitrage la « demande d’arbitrage » ainsi que l’avis de conseil le cas échéant, si le nouveau versement n’est pas investi à 100% sur la SCPI et lorsque la nouvelle répartition du contrat est plus risquée que le profil connu du client.</a:t>
            </a:r>
          </a:p>
        </p:txBody>
      </p:sp>
      <p:sp>
        <p:nvSpPr>
          <p:cNvPr id="16" name="Rectangle 15">
            <a:extLst>
              <a:ext uri="{FF2B5EF4-FFF2-40B4-BE49-F238E27FC236}">
                <a16:creationId xmlns:a16="http://schemas.microsoft.com/office/drawing/2014/main" id="{4B6B1431-71E8-4E59-86F7-41B7EAD0566E}"/>
              </a:ext>
            </a:extLst>
          </p:cNvPr>
          <p:cNvSpPr/>
          <p:nvPr/>
        </p:nvSpPr>
        <p:spPr>
          <a:xfrm>
            <a:off x="138023" y="4172088"/>
            <a:ext cx="5555410" cy="6283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735494">
              <a:defRPr/>
            </a:pPr>
            <a:r>
              <a:rPr lang="fr-FR" sz="900" dirty="0">
                <a:solidFill>
                  <a:prstClr val="white"/>
                </a:solidFill>
                <a:latin typeface="+mj-lt"/>
                <a:ea typeface="Open Sans" panose="020B0604020202020204" charset="0"/>
                <a:cs typeface="Open Sans" panose="020B0604020202020204" charset="0"/>
              </a:rPr>
              <a:t>Avertissement : les SCPI sont conçues dans la perspect</a:t>
            </a:r>
            <a:r>
              <a:rPr lang="fr-FR" sz="900" dirty="0">
                <a:solidFill>
                  <a:schemeClr val="bg1"/>
                </a:solidFill>
                <a:latin typeface="+mj-lt"/>
                <a:ea typeface="Open Sans" panose="020B0604020202020204" charset="0"/>
                <a:cs typeface="Open Sans" panose="020B0604020202020204" charset="0"/>
              </a:rPr>
              <a:t>ive d’un investissement d’une durée de placement </a:t>
            </a:r>
            <a:r>
              <a:rPr lang="fr-FR" sz="900" dirty="0">
                <a:solidFill>
                  <a:schemeClr val="bg1"/>
                </a:solidFill>
                <a:latin typeface="+mj-lt"/>
              </a:rPr>
              <a:t>recommandée de 10 ans </a:t>
            </a:r>
            <a:r>
              <a:rPr lang="fr-FR" sz="900" dirty="0">
                <a:solidFill>
                  <a:schemeClr val="bg1"/>
                </a:solidFill>
                <a:latin typeface="+mj-lt"/>
                <a:ea typeface="Open Sans" panose="020B0604020202020204" charset="0"/>
                <a:cs typeface="Open Sans" panose="020B0604020202020204" charset="0"/>
              </a:rPr>
              <a:t>minimum. L’attention </a:t>
            </a:r>
            <a:r>
              <a:rPr lang="fr-FR" sz="900" dirty="0">
                <a:solidFill>
                  <a:prstClr val="white"/>
                </a:solidFill>
                <a:latin typeface="+mj-lt"/>
                <a:ea typeface="Open Sans" panose="020B0604020202020204" charset="0"/>
                <a:cs typeface="Open Sans" panose="020B0604020202020204" charset="0"/>
              </a:rPr>
              <a:t>du conseiller est portée sur le fait que les contrats de capitalisation sont conclus pour une durée fixe et que l’arrivée au terme dénoue le contrat, ne permettant pas ainsi et selon les cas de conserver le support pour la durée de détention recommandée.</a:t>
            </a:r>
          </a:p>
        </p:txBody>
      </p:sp>
      <p:sp>
        <p:nvSpPr>
          <p:cNvPr id="17" name="Flèche droite 18">
            <a:extLst>
              <a:ext uri="{FF2B5EF4-FFF2-40B4-BE49-F238E27FC236}">
                <a16:creationId xmlns:a16="http://schemas.microsoft.com/office/drawing/2014/main" id="{A9715F65-B3C3-4116-A56A-F6BA7F91B635}"/>
              </a:ext>
            </a:extLst>
          </p:cNvPr>
          <p:cNvSpPr/>
          <p:nvPr/>
        </p:nvSpPr>
        <p:spPr>
          <a:xfrm>
            <a:off x="138023" y="866978"/>
            <a:ext cx="5555410" cy="4635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avec le client </a:t>
            </a:r>
          </a:p>
        </p:txBody>
      </p:sp>
      <p:sp>
        <p:nvSpPr>
          <p:cNvPr id="24" name="Flèche droite 19">
            <a:extLst>
              <a:ext uri="{FF2B5EF4-FFF2-40B4-BE49-F238E27FC236}">
                <a16:creationId xmlns:a16="http://schemas.microsoft.com/office/drawing/2014/main" id="{C0AA4490-B47C-4579-8357-FB7A32ECFD02}"/>
              </a:ext>
            </a:extLst>
          </p:cNvPr>
          <p:cNvSpPr/>
          <p:nvPr/>
        </p:nvSpPr>
        <p:spPr>
          <a:xfrm>
            <a:off x="5863528" y="819509"/>
            <a:ext cx="3142445" cy="53224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35494">
              <a:defRPr/>
            </a:pPr>
            <a:r>
              <a:rPr lang="fr-FR" sz="1000" b="1" dirty="0">
                <a:solidFill>
                  <a:prstClr val="white"/>
                </a:solidFill>
                <a:latin typeface="+mj-lt"/>
                <a:ea typeface="Open Sans" panose="020B0604020202020204" charset="0"/>
                <a:cs typeface="Open Sans" panose="020B0604020202020204" charset="0"/>
              </a:rPr>
              <a:t>Démarche administrative</a:t>
            </a:r>
          </a:p>
        </p:txBody>
      </p:sp>
      <p:sp>
        <p:nvSpPr>
          <p:cNvPr id="25" name="Rectangle 24">
            <a:extLst>
              <a:ext uri="{FF2B5EF4-FFF2-40B4-BE49-F238E27FC236}">
                <a16:creationId xmlns:a16="http://schemas.microsoft.com/office/drawing/2014/main" id="{60AA0D1A-318A-4016-8D3D-38F992C5286B}"/>
              </a:ext>
            </a:extLst>
          </p:cNvPr>
          <p:cNvSpPr/>
          <p:nvPr/>
        </p:nvSpPr>
        <p:spPr>
          <a:xfrm>
            <a:off x="5863529" y="4308488"/>
            <a:ext cx="3142446" cy="3842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735494">
              <a:defRPr/>
            </a:pPr>
            <a:r>
              <a:rPr lang="fr-FR" sz="900" dirty="0">
                <a:solidFill>
                  <a:prstClr val="white"/>
                </a:solidFill>
                <a:latin typeface="+mj-lt"/>
                <a:ea typeface="Open Sans" panose="020B0604020202020204" charset="0"/>
                <a:cs typeface="Open Sans" panose="020B0604020202020204" charset="0"/>
              </a:rPr>
              <a:t>Les SCPI s’adressent aux</a:t>
            </a:r>
            <a:r>
              <a:rPr lang="fr-FR" sz="900" b="0" dirty="0">
                <a:solidFill>
                  <a:schemeClr val="bg1"/>
                </a:solidFill>
                <a:latin typeface="Open Sans" panose="020B0604020202020204" charset="0"/>
                <a:ea typeface="Open Sans" panose="020B0604020202020204" charset="0"/>
                <a:cs typeface="Open Sans" panose="020B0604020202020204" charset="0"/>
              </a:rPr>
              <a:t> clientèles Haut de Gamme, </a:t>
            </a:r>
            <a:r>
              <a:rPr lang="fr-FR" altLang="fr-FR" sz="900" b="0" dirty="0">
                <a:solidFill>
                  <a:schemeClr val="bg1"/>
                </a:solidFill>
                <a:latin typeface="Open Sans" charset="0"/>
                <a:ea typeface="Open Sans" charset="0"/>
                <a:cs typeface="Open Sans" charset="0"/>
              </a:rPr>
              <a:t>Gestion Privée et Banque Privée.</a:t>
            </a:r>
            <a:endParaRPr lang="fr-FR" sz="900" dirty="0">
              <a:solidFill>
                <a:schemeClr val="bg1"/>
              </a:solidFill>
              <a:latin typeface="+mj-lt"/>
              <a:ea typeface="Open Sans" panose="020B0604020202020204" charset="0"/>
              <a:cs typeface="Open Sans" panose="020B0604020202020204" charset="0"/>
            </a:endParaRPr>
          </a:p>
        </p:txBody>
      </p:sp>
    </p:spTree>
    <p:extLst>
      <p:ext uri="{BB962C8B-B14F-4D97-AF65-F5344CB8AC3E}">
        <p14:creationId xmlns:p14="http://schemas.microsoft.com/office/powerpoint/2010/main" val="68200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28950-399E-4B8D-9632-823D65AA5DB9}"/>
              </a:ext>
            </a:extLst>
          </p:cNvPr>
          <p:cNvSpPr>
            <a:spLocks noGrp="1"/>
          </p:cNvSpPr>
          <p:nvPr>
            <p:ph type="title"/>
          </p:nvPr>
        </p:nvSpPr>
        <p:spPr/>
        <p:txBody>
          <a:bodyPr/>
          <a:lstStyle/>
          <a:p>
            <a:r>
              <a:rPr lang="fr-FR" sz="2000" dirty="0"/>
              <a:t>Annexe</a:t>
            </a:r>
          </a:p>
        </p:txBody>
      </p:sp>
      <p:sp>
        <p:nvSpPr>
          <p:cNvPr id="7" name="ZoneTexte 6">
            <a:extLst>
              <a:ext uri="{FF2B5EF4-FFF2-40B4-BE49-F238E27FC236}">
                <a16:creationId xmlns:a16="http://schemas.microsoft.com/office/drawing/2014/main" id="{42730168-581D-4588-9484-26444328C10E}"/>
              </a:ext>
            </a:extLst>
          </p:cNvPr>
          <p:cNvSpPr txBox="1"/>
          <p:nvPr/>
        </p:nvSpPr>
        <p:spPr>
          <a:xfrm>
            <a:off x="2076482" y="4840729"/>
            <a:ext cx="5450111" cy="230832"/>
          </a:xfrm>
          <a:prstGeom prst="rect">
            <a:avLst/>
          </a:prstGeom>
          <a:noFill/>
        </p:spPr>
        <p:txBody>
          <a:bodyPr wrap="square" rtlCol="0">
            <a:spAutoFit/>
          </a:bodyPr>
          <a:lstStyle/>
          <a:p>
            <a:pPr algn="ctr"/>
            <a:r>
              <a:rPr lang="fr-FR" sz="900"/>
              <a:t>Document à usage strictement interne – ne pas diffuser </a:t>
            </a:r>
          </a:p>
        </p:txBody>
      </p:sp>
      <p:sp>
        <p:nvSpPr>
          <p:cNvPr id="11" name="ZoneTexte 10">
            <a:extLst>
              <a:ext uri="{FF2B5EF4-FFF2-40B4-BE49-F238E27FC236}">
                <a16:creationId xmlns:a16="http://schemas.microsoft.com/office/drawing/2014/main" id="{94CE9466-7F38-4573-AFA1-B2797F5158B1}"/>
              </a:ext>
            </a:extLst>
          </p:cNvPr>
          <p:cNvSpPr txBox="1"/>
          <p:nvPr/>
        </p:nvSpPr>
        <p:spPr>
          <a:xfrm>
            <a:off x="260509" y="1182819"/>
            <a:ext cx="8632479" cy="3231654"/>
          </a:xfrm>
          <a:prstGeom prst="rect">
            <a:avLst/>
          </a:prstGeom>
          <a:gradFill>
            <a:gsLst>
              <a:gs pos="0">
                <a:schemeClr val="accent4">
                  <a:lumMod val="110000"/>
                  <a:satMod val="105000"/>
                  <a:tint val="67000"/>
                </a:schemeClr>
              </a:gs>
              <a:gs pos="37000">
                <a:schemeClr val="accent4">
                  <a:lumMod val="105000"/>
                  <a:satMod val="103000"/>
                  <a:tint val="73000"/>
                  <a:alpha val="40000"/>
                </a:schemeClr>
              </a:gs>
              <a:gs pos="100000">
                <a:schemeClr val="accent4">
                  <a:lumMod val="105000"/>
                  <a:satMod val="109000"/>
                  <a:tint val="81000"/>
                </a:schemeClr>
              </a:gs>
            </a:gsLst>
          </a:gra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200" dirty="0">
                <a:solidFill>
                  <a:srgbClr val="7030A0"/>
                </a:solidFill>
                <a:sym typeface="Webdings"/>
              </a:rPr>
              <a:t>Un support commercial servant la présentation de la société de gestion et de la SCPI vient compléter ce Kit dans le cadre de l’engagement de la société de gestion à assister BPCE Vie lors de présentations de la SCPI au cours de réunions d’information organisées par BPCE Vie auprès de ses intermédiaires professionnels.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rPr>
              <a:t>La Société de gestion est responsable du contenu et de l’actualisation de ses documents commerciaux en respectant son obligation réglementaire.</a:t>
            </a:r>
          </a:p>
          <a:p>
            <a:pPr algn="l"/>
            <a:endParaRPr lang="fr-FR" sz="1200" dirty="0">
              <a:solidFill>
                <a:srgbClr val="7030A0"/>
              </a:solidFill>
            </a:endParaRPr>
          </a:p>
          <a:p>
            <a:pPr marL="285750" indent="-285750" algn="l">
              <a:buFont typeface="Webdings" panose="05030102010509060703" pitchFamily="18" charset="2"/>
              <a:buChar char="i"/>
            </a:pPr>
            <a:r>
              <a:rPr lang="fr-FR" sz="1200" dirty="0">
                <a:solidFill>
                  <a:srgbClr val="7030A0"/>
                </a:solidFill>
                <a:sym typeface="Webdings"/>
              </a:rPr>
              <a:t>Les éléments dans la présentation ne tiennent pas compte du cadre d'investissement en assurance vie ou capitalisation. Notamment, les performances ou taux de distribution sont annoncés hors frais appliqués lors d'un investissement dans un contrat d'assurance vie ou de capitalisation, et également hors fiscalité et prélèvements sociaux éventuels. </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10 ans.</a:t>
            </a:r>
          </a:p>
          <a:p>
            <a:pPr marL="285750" indent="-285750" algn="l">
              <a:buFont typeface="Webdings" panose="05030102010509060703" pitchFamily="18" charset="2"/>
              <a:buChar char="i"/>
            </a:pPr>
            <a:endParaRPr lang="fr-FR" sz="1200" dirty="0">
              <a:solidFill>
                <a:srgbClr val="7030A0"/>
              </a:solidFill>
              <a:sym typeface="Webdings"/>
            </a:endParaRPr>
          </a:p>
          <a:p>
            <a:pPr marL="285750" indent="-285750" algn="l">
              <a:buFont typeface="Webdings" panose="05030102010509060703" pitchFamily="18" charset="2"/>
              <a:buChar char="i"/>
            </a:pPr>
            <a:r>
              <a:rPr lang="fr-FR" sz="1200" dirty="0">
                <a:solidFill>
                  <a:srgbClr val="7030A0"/>
                </a:solidFill>
                <a:sym typeface="Webdings"/>
              </a:rPr>
              <a:t>Ce document , réservé aux professionnels – non destiné au public ,est distingué de l’ensemble des documents réglementaires et commerciaux disponibles auprès de la société de gestion (bulletin d’information, rapport annuel, note d’information, statuts, plaquette commerciale).</a:t>
            </a:r>
          </a:p>
        </p:txBody>
      </p:sp>
    </p:spTree>
    <p:extLst>
      <p:ext uri="{BB962C8B-B14F-4D97-AF65-F5344CB8AC3E}">
        <p14:creationId xmlns:p14="http://schemas.microsoft.com/office/powerpoint/2010/main" val="413543274"/>
      </p:ext>
    </p:extLst>
  </p:cSld>
  <p:clrMapOvr>
    <a:masterClrMapping/>
  </p:clrMapOvr>
</p:sld>
</file>

<file path=ppt/theme/theme1.xml><?xml version="1.0" encoding="utf-8"?>
<a:theme xmlns:a="http://schemas.openxmlformats.org/drawingml/2006/main" name="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2.xml><?xml version="1.0" encoding="utf-8"?>
<a:theme xmlns:a="http://schemas.openxmlformats.org/drawingml/2006/main" name="1_Conception personnalisée">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1CEDCB01-D89D-4306-B142-4292467923FF}" vid="{05472E70-82E7-488E-9555-76FAA4ACFB4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1" ma:contentTypeDescription="Crée un document." ma:contentTypeScope="" ma:versionID="55644dd51e03053f57f15713875f71e9">
  <xsd:schema xmlns:xsd="http://www.w3.org/2001/XMLSchema" xmlns:xs="http://www.w3.org/2001/XMLSchema" xmlns:p="http://schemas.microsoft.com/office/2006/metadata/properties" xmlns:ns2="http://schemas.microsoft.com/sharepoint/v4" targetNamespace="http://schemas.microsoft.com/office/2006/metadata/properties" ma:root="true" ma:fieldsID="8a85c721fb393e988d1bdd7d5dfec7f0" ns2:_="">
    <xsd:import namespace="http://schemas.microsoft.com/sharepoint/v4"/>
    <xsd:element name="properties">
      <xsd:complexType>
        <xsd:sequence>
          <xsd:element name="documentManagement">
            <xsd:complexType>
              <xsd:all>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purl.org/dc/elements/1.1/"/>
    <ds:schemaRef ds:uri="http://schemas.microsoft.com/office/2006/metadata/properties"/>
    <ds:schemaRef ds:uri="http://schemas.microsoft.com/office/2006/documentManagement/types"/>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B8F2F9CD-5174-4438-92DF-D582E2C08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Template_PPT_Assurances_Interne (1)</Template>
  <TotalTime>1261</TotalTime>
  <Words>3363</Words>
  <Application>Microsoft Office PowerPoint</Application>
  <PresentationFormat>Affichage à l'écran (16:9)</PresentationFormat>
  <Paragraphs>209</Paragraphs>
  <Slides>14</Slides>
  <Notes>14</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14</vt:i4>
      </vt:variant>
    </vt:vector>
  </HeadingPairs>
  <TitlesOfParts>
    <vt:vector size="30" baseType="lpstr">
      <vt:lpstr>Arial</vt:lpstr>
      <vt:lpstr>Arial Black</vt:lpstr>
      <vt:lpstr>Arial Narrow</vt:lpstr>
      <vt:lpstr>Cabin Condensed</vt:lpstr>
      <vt:lpstr>Calibri</vt:lpstr>
      <vt:lpstr>Cambria Math</vt:lpstr>
      <vt:lpstr>Courier New</vt:lpstr>
      <vt:lpstr>Franklin Gothic Medium</vt:lpstr>
      <vt:lpstr>Open Sans</vt:lpstr>
      <vt:lpstr>Roboto</vt:lpstr>
      <vt:lpstr>Symbol</vt:lpstr>
      <vt:lpstr>Trebuchet MS</vt:lpstr>
      <vt:lpstr>Webdings</vt:lpstr>
      <vt:lpstr>Wingdings</vt:lpstr>
      <vt:lpstr>Conception personnalisée</vt:lpstr>
      <vt:lpstr>1_Conception personnalisée</vt:lpstr>
      <vt:lpstr>SCPI Atream Hotels</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Souscription de la SCPI dans les contrats BPCE Vie</vt:lpstr>
      <vt:lpstr>Conditions financières proposées via les contrats BPCE Vie</vt:lpstr>
      <vt:lpstr>Zoom sur les frais d’entrée</vt:lpstr>
      <vt:lpstr>Zoom sur les frais d’entrée</vt:lpstr>
      <vt:lpstr>Les facteurs de performance de la SCPI via les contrats BPCE Vie</vt:lpstr>
      <vt:lpstr>Les différentes valeurs de parts – Le triplet de valeur dans le SI BPCE Vie</vt:lpstr>
      <vt:lpstr>Démarche client – Les bons réflexes</vt:lpstr>
      <vt:lpstr>Annexe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SINIAKOVA Tatiana</dc:creator>
  <cp:lastModifiedBy>CASSAN Nathalie [CEGEE]</cp:lastModifiedBy>
  <cp:revision>17</cp:revision>
  <cp:lastPrinted>2020-09-02T14:43:00Z</cp:lastPrinted>
  <dcterms:created xsi:type="dcterms:W3CDTF">2022-03-28T15:20:33Z</dcterms:created>
  <dcterms:modified xsi:type="dcterms:W3CDTF">2022-12-13T10:10:09Z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0x0101005A67D65F1B6A2E499754AFFE9DE455E9</vt:lpwstr>
  </property>
</Properties>
</file>