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876" r:id="rId5"/>
  </p:sldMasterIdLst>
  <p:notesMasterIdLst>
    <p:notesMasterId r:id="rId37"/>
  </p:notesMasterIdLst>
  <p:handoutMasterIdLst>
    <p:handoutMasterId r:id="rId38"/>
  </p:handoutMasterIdLst>
  <p:sldIdLst>
    <p:sldId id="1101" r:id="rId6"/>
    <p:sldId id="2147377934" r:id="rId7"/>
    <p:sldId id="2147377933" r:id="rId8"/>
    <p:sldId id="2147378098" r:id="rId9"/>
    <p:sldId id="2147378049" r:id="rId10"/>
    <p:sldId id="2147378050" r:id="rId11"/>
    <p:sldId id="2147378051" r:id="rId12"/>
    <p:sldId id="2147378052" r:id="rId13"/>
    <p:sldId id="2147378053" r:id="rId14"/>
    <p:sldId id="2147378054" r:id="rId15"/>
    <p:sldId id="2147378055" r:id="rId16"/>
    <p:sldId id="2147378056" r:id="rId17"/>
    <p:sldId id="2147378057" r:id="rId18"/>
    <p:sldId id="2147378058" r:id="rId19"/>
    <p:sldId id="2147378059" r:id="rId20"/>
    <p:sldId id="2147378060" r:id="rId21"/>
    <p:sldId id="2147378061" r:id="rId22"/>
    <p:sldId id="2147378062" r:id="rId23"/>
    <p:sldId id="2147378063" r:id="rId24"/>
    <p:sldId id="2147378099" r:id="rId25"/>
    <p:sldId id="2147378064" r:id="rId26"/>
    <p:sldId id="2147378065" r:id="rId27"/>
    <p:sldId id="2147378066" r:id="rId28"/>
    <p:sldId id="2147378067" r:id="rId29"/>
    <p:sldId id="2147378068" r:id="rId30"/>
    <p:sldId id="2147378100" r:id="rId31"/>
    <p:sldId id="2147378069" r:id="rId32"/>
    <p:sldId id="2147378071" r:id="rId33"/>
    <p:sldId id="2147378101" r:id="rId34"/>
    <p:sldId id="2147378072" r:id="rId35"/>
    <p:sldId id="2147378102" r:id="rId36"/>
  </p:sldIdLst>
  <p:sldSz cx="9144000" cy="5143500" type="screen16x9"/>
  <p:notesSz cx="6797675" cy="9874250"/>
  <p:embeddedFontLst>
    <p:embeddedFont>
      <p:font typeface="Arial Narrow" panose="020B0606020202030204" pitchFamily="34" charset="0"/>
      <p:regular r:id="rId39"/>
      <p:bold r:id="rId40"/>
      <p:italic r:id="rId41"/>
      <p:boldItalic r:id="rId42"/>
    </p:embeddedFont>
    <p:embeddedFont>
      <p:font typeface="Cabin Condensed" panose="020B0604020202020204" charset="0"/>
      <p:regular r:id="rId43"/>
      <p:bold r:id="rId44"/>
      <p:italic r:id="rId45"/>
      <p:boldItalic r:id="rId46"/>
    </p:embeddedFont>
    <p:embeddedFont>
      <p:font typeface="Cambria Math" panose="02040503050406030204" pitchFamily="18" charset="0"/>
      <p:regular r:id="rId47"/>
    </p:embeddedFont>
    <p:embeddedFont>
      <p:font typeface="Montserrat" panose="00000500000000000000" pitchFamily="2" charset="0"/>
      <p:regular r:id="rId48"/>
      <p:bold r:id="rId49"/>
      <p:italic r:id="rId50"/>
      <p:boldItalic r:id="rId51"/>
    </p:embeddedFont>
    <p:embeddedFont>
      <p:font typeface="Montserrat ExtraBold" panose="00000900000000000000" pitchFamily="2" charset="0"/>
      <p:bold r:id="rId52"/>
      <p:boldItalic r:id="rId53"/>
    </p:embeddedFont>
    <p:embeddedFont>
      <p:font typeface="Montserrat SemiBold" panose="00000700000000000000" pitchFamily="2" charset="0"/>
      <p:bold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Intro" id="{2998AD0D-54FF-439A-A1B7-52682DDC1433}">
          <p14:sldIdLst>
            <p14:sldId id="1101"/>
            <p14:sldId id="2147377934"/>
            <p14:sldId id="2147377933"/>
            <p14:sldId id="2147378098"/>
            <p14:sldId id="2147378049"/>
            <p14:sldId id="2147378050"/>
            <p14:sldId id="2147378051"/>
            <p14:sldId id="2147378052"/>
            <p14:sldId id="2147378053"/>
            <p14:sldId id="2147378054"/>
            <p14:sldId id="2147378055"/>
            <p14:sldId id="2147378056"/>
            <p14:sldId id="2147378057"/>
            <p14:sldId id="2147378058"/>
            <p14:sldId id="2147378059"/>
            <p14:sldId id="2147378060"/>
            <p14:sldId id="2147378061"/>
            <p14:sldId id="2147378062"/>
            <p14:sldId id="2147378063"/>
            <p14:sldId id="2147378099"/>
            <p14:sldId id="2147378064"/>
            <p14:sldId id="2147378065"/>
            <p14:sldId id="2147378066"/>
            <p14:sldId id="2147378067"/>
            <p14:sldId id="2147378068"/>
            <p14:sldId id="2147378100"/>
            <p14:sldId id="2147378069"/>
            <p14:sldId id="2147378071"/>
            <p14:sldId id="2147378101"/>
            <p14:sldId id="2147378072"/>
            <p14:sldId id="21473781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NATON Safia [IT-CE]" initials="CS[" lastIdx="7" clrIdx="0">
    <p:extLst>
      <p:ext uri="{19B8F6BF-5375-455C-9EA6-DF929625EA0E}">
        <p15:presenceInfo xmlns:p15="http://schemas.microsoft.com/office/powerpoint/2012/main" userId="S-1-5-21-2105561978-3528732878-1106980897-3335" providerId="AD"/>
      </p:ext>
    </p:extLst>
  </p:cmAuthor>
  <p:cmAuthor id="2" name="MANACH Kevin (i-BP - INTERVIA)" initials="MK(-I" lastIdx="1" clrIdx="1">
    <p:extLst>
      <p:ext uri="{19B8F6BF-5375-455C-9EA6-DF929625EA0E}">
        <p15:presenceInfo xmlns:p15="http://schemas.microsoft.com/office/powerpoint/2012/main" userId="S-1-5-21-746137067-1844823847-725345543-680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119"/>
    <a:srgbClr val="581D74"/>
    <a:srgbClr val="F7EDF3"/>
    <a:srgbClr val="EEEEF6"/>
    <a:srgbClr val="CEC3DE"/>
    <a:srgbClr val="DCD6E5"/>
    <a:srgbClr val="EEECF2"/>
    <a:srgbClr val="DB4B4B"/>
    <a:srgbClr val="9176B4"/>
    <a:srgbClr val="EAB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971ABE-36F7-49D7-AA90-E685F61F228C}" v="279" dt="2023-10-25T12:56:14.016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236" y="96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11.fntdata"/><Relationship Id="rId57" Type="http://schemas.openxmlformats.org/officeDocument/2006/relationships/presProps" Target="presProps.xml"/><Relationship Id="rId61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font" Target="fonts/font13.fntdata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5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07/12/2023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3" y="1779663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3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5" y="4670223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4" y="4703469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1"/>
            <a:ext cx="3744000" cy="772856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300193" y="906367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253322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610165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500" y="372019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500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500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  <p:sp>
        <p:nvSpPr>
          <p:cNvPr id="1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300193" y="906367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19" y="342434"/>
            <a:ext cx="1223097" cy="68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3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 dirty="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 dirty="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61657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31708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01758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271809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341859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411910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3" y="6165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3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3" y="20175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3" y="271802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3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3" y="411902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392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0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037329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7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9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4" y="1131889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558042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579517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978245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8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29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9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7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9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cK 2. Slide Title"/>
          <p:cNvSpPr>
            <a:spLocks noGrp="1"/>
          </p:cNvSpPr>
          <p:nvPr>
            <p:ph type="title"/>
          </p:nvPr>
        </p:nvSpPr>
        <p:spPr>
          <a:xfrm>
            <a:off x="64940" y="216554"/>
            <a:ext cx="9000000" cy="207749"/>
          </a:xfrm>
          <a:prstGeom prst="rect">
            <a:avLst/>
          </a:prstGeom>
        </p:spPr>
        <p:txBody>
          <a:bodyPr/>
          <a:lstStyle>
            <a:lvl1pPr algn="just">
              <a:defRPr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6165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610165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500" y="3720194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66" indent="0">
              <a:buNone/>
              <a:defRPr sz="1200" b="0">
                <a:solidFill>
                  <a:schemeClr val="bg1"/>
                </a:solidFill>
              </a:defRPr>
            </a:lvl2pPr>
            <a:lvl3pPr marL="914333" indent="0">
              <a:buNone/>
              <a:defRPr sz="1200" b="0">
                <a:solidFill>
                  <a:schemeClr val="bg1"/>
                </a:solidFill>
              </a:defRPr>
            </a:lvl3pPr>
            <a:lvl4pPr marL="1371498" indent="0">
              <a:buNone/>
              <a:defRPr sz="1200" b="0">
                <a:solidFill>
                  <a:schemeClr val="bg1"/>
                </a:solidFill>
              </a:defRPr>
            </a:lvl4pPr>
            <a:lvl5pPr marL="182866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500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500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66" indent="0">
              <a:buNone/>
              <a:defRPr sz="1200" b="0">
                <a:solidFill>
                  <a:schemeClr val="bg1"/>
                </a:solidFill>
              </a:defRPr>
            </a:lvl2pPr>
            <a:lvl3pPr marL="914333" indent="0">
              <a:buNone/>
              <a:defRPr sz="1200" b="0">
                <a:solidFill>
                  <a:schemeClr val="bg1"/>
                </a:solidFill>
              </a:defRPr>
            </a:lvl3pPr>
            <a:lvl4pPr marL="1371498" indent="0">
              <a:buNone/>
              <a:defRPr sz="1200" b="0">
                <a:solidFill>
                  <a:schemeClr val="bg1"/>
                </a:solidFill>
              </a:defRPr>
            </a:lvl4pPr>
            <a:lvl5pPr marL="182866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5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66" indent="0">
              <a:buNone/>
              <a:defRPr sz="1200" b="0">
                <a:solidFill>
                  <a:schemeClr val="bg1"/>
                </a:solidFill>
              </a:defRPr>
            </a:lvl2pPr>
            <a:lvl3pPr marL="914333" indent="0">
              <a:buNone/>
              <a:defRPr sz="1200" b="0">
                <a:solidFill>
                  <a:schemeClr val="bg1"/>
                </a:solidFill>
              </a:defRPr>
            </a:lvl3pPr>
            <a:lvl4pPr marL="1371498" indent="0">
              <a:buNone/>
              <a:defRPr sz="1200" b="0">
                <a:solidFill>
                  <a:schemeClr val="bg1"/>
                </a:solidFill>
              </a:defRPr>
            </a:lvl4pPr>
            <a:lvl5pPr marL="182866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1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19" y="4876007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3" y="4909252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3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60" y="195487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74767796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93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693" marR="0" lvl="0" indent="-26669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25" marR="0" lvl="1" indent="-20478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18" marR="0" lvl="2" indent="-19843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196" marR="0" lvl="3" indent="-19684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BE09BE-0FBF-4FEA-BD87-1EB9BF2DC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273" y="2654878"/>
            <a:ext cx="7736432" cy="1159799"/>
          </a:xfrm>
        </p:spPr>
        <p:txBody>
          <a:bodyPr/>
          <a:lstStyle/>
          <a:p>
            <a:pPr algn="ctr"/>
            <a:r>
              <a:rPr lang="fr-FR" sz="2800" dirty="0"/>
              <a:t>Préouverture Formule Famille</a:t>
            </a:r>
            <a:br>
              <a:rPr lang="fr-FR" sz="2800" dirty="0"/>
            </a:br>
            <a:br>
              <a:rPr lang="fr-FR" sz="2800" dirty="0"/>
            </a:br>
            <a:r>
              <a:rPr lang="fr-FR" sz="1800" dirty="0"/>
              <a:t>Tuto : Souscrire une Formule Famille avec des dossiers de vente d’offres individuelles en full SED</a:t>
            </a:r>
            <a:br>
              <a:rPr lang="fr-FR" sz="1800" dirty="0"/>
            </a:br>
            <a:br>
              <a:rPr lang="fr-FR" sz="1800" dirty="0"/>
            </a:br>
            <a:br>
              <a:rPr lang="fr-FR" sz="2000" dirty="0"/>
            </a:br>
            <a:br>
              <a:rPr lang="fr-FR" sz="2000" dirty="0"/>
            </a:br>
            <a:endParaRPr lang="fr-FR" sz="2000" dirty="0"/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93587AE9-9007-7D2C-E532-692FFA58C337}"/>
              </a:ext>
            </a:extLst>
          </p:cNvPr>
          <p:cNvSpPr txBox="1"/>
          <p:nvPr/>
        </p:nvSpPr>
        <p:spPr>
          <a:xfrm>
            <a:off x="19099" y="4899659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4163177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153002" y="870124"/>
            <a:ext cx="883799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Le tuto ci-après vous présente le </a:t>
            </a:r>
            <a:r>
              <a:rPr lang="fr-FR" sz="1600" b="1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process de la pré-ouverture de la formule famille</a:t>
            </a:r>
            <a:r>
              <a:rPr lang="fr-FR" sz="16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Ce process doit </a:t>
            </a:r>
            <a:r>
              <a:rPr lang="fr-FR" sz="1600" b="1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faciliter</a:t>
            </a:r>
            <a:r>
              <a:rPr lang="fr-FR" sz="16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 l’action du conseiller dans la </a:t>
            </a:r>
            <a:r>
              <a:rPr lang="fr-FR" sz="1600" b="1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création des formules famille </a:t>
            </a:r>
            <a:r>
              <a:rPr lang="fr-FR" sz="16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avec notamment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Arial Narrow" panose="020B0606020202030204" pitchFamily="34" charset="0"/>
            </a:endParaRPr>
          </a:p>
          <a:p>
            <a:pPr lvl="2"/>
            <a:r>
              <a:rPr lang="fr-FR" sz="16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	- la cr</a:t>
            </a:r>
            <a:r>
              <a:rPr lang="fr-FR" sz="1600" dirty="0">
                <a:latin typeface="Arial Narrow" panose="020B0606020202030204" pitchFamily="34" charset="0"/>
              </a:rPr>
              <a:t>éation d’un dossier de vente « formule famille »;</a:t>
            </a:r>
          </a:p>
          <a:p>
            <a:pPr lvl="2"/>
            <a:endParaRPr lang="fr-FR" sz="1600" b="0" i="0" u="none" strike="noStrike" baseline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lvl="2"/>
            <a:r>
              <a:rPr lang="fr-FR" sz="1600" dirty="0">
                <a:latin typeface="Arial Narrow" panose="020B0606020202030204" pitchFamily="34" charset="0"/>
              </a:rPr>
              <a:t>	- la mise en gestion &amp; l’activation automatiques de la formule famille;</a:t>
            </a:r>
          </a:p>
          <a:p>
            <a:pPr lvl="2"/>
            <a:endParaRPr lang="fr-FR" sz="1600" b="0" i="0" u="none" strike="noStrike" baseline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lvl="2"/>
            <a:r>
              <a:rPr lang="fr-FR" sz="1600" dirty="0">
                <a:latin typeface="Arial Narrow" panose="020B0606020202030204" pitchFamily="34" charset="0"/>
              </a:rPr>
              <a:t>	- l’intégration automatique des formules individuelles dans la formule famille.</a:t>
            </a:r>
          </a:p>
          <a:p>
            <a:pPr lvl="2"/>
            <a:endParaRPr lang="fr-FR" sz="1600" b="0" i="0" u="none" strike="noStrike" baseline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lvl="2"/>
            <a:endParaRPr lang="fr-FR" sz="1600" b="0" i="0" u="none" strike="noStrike" baseline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285750" lvl="2" indent="-285750">
              <a:buFont typeface="Wingdings" panose="05000000000000000000" pitchFamily="2" charset="2"/>
              <a:buChar char="§"/>
            </a:pPr>
            <a:r>
              <a:rPr lang="fr-FR" sz="16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Découvrez, ci-après, le tuto qui présente le process à travers un cas d’usage </a:t>
            </a:r>
            <a:r>
              <a:rPr lang="fr-FR" sz="160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d’</a:t>
            </a:r>
            <a:r>
              <a:rPr lang="fr-FR" sz="1600" b="1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ouverture d’une formule famille </a:t>
            </a:r>
            <a:r>
              <a:rPr lang="fr-FR" sz="16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avec des formules individuelles contractualisées en SED (process VAD).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100" dirty="0">
              <a:latin typeface="Arial Narrow" panose="020B0606020202030204" pitchFamily="34" charset="0"/>
            </a:endParaRPr>
          </a:p>
          <a:p>
            <a:endParaRPr lang="fr-FR" sz="1100" dirty="0">
              <a:latin typeface="Arial Narrow" panose="020B0606020202030204" pitchFamily="34" charset="0"/>
            </a:endParaRPr>
          </a:p>
          <a:p>
            <a:endParaRPr lang="fr-FR" sz="1200" dirty="0">
              <a:latin typeface="Arial Narrow" panose="020B0606020202030204" pitchFamily="34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9EA15771-148C-EE26-5679-E95EA2CA7C82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542690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BE09BE-0FBF-4FEA-BD87-1EB9BF2DC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4" y="2220882"/>
            <a:ext cx="7462114" cy="1159799"/>
          </a:xfrm>
        </p:spPr>
        <p:txBody>
          <a:bodyPr/>
          <a:lstStyle/>
          <a:p>
            <a:pPr algn="ctr"/>
            <a:r>
              <a:rPr lang="fr-FR" sz="2800" dirty="0"/>
              <a:t>Les écrans &amp; déroulé</a:t>
            </a: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C8F6E0BF-E26B-FAAA-9F7A-BD9C9D21BB39}"/>
              </a:ext>
            </a:extLst>
          </p:cNvPr>
          <p:cNvSpPr txBox="1"/>
          <p:nvPr/>
        </p:nvSpPr>
        <p:spPr>
          <a:xfrm>
            <a:off x="19099" y="4899659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737192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BE09BE-0FBF-4FEA-BD87-1EB9BF2DC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4" y="2220882"/>
            <a:ext cx="7462114" cy="1159799"/>
          </a:xfrm>
        </p:spPr>
        <p:txBody>
          <a:bodyPr/>
          <a:lstStyle/>
          <a:p>
            <a:pPr algn="ctr"/>
            <a:r>
              <a:rPr lang="fr-FR" sz="2800" dirty="0"/>
              <a:t>1</a:t>
            </a:r>
            <a:r>
              <a:rPr lang="fr-FR" sz="2800" baseline="30000" dirty="0"/>
              <a:t>ère</a:t>
            </a:r>
            <a:r>
              <a:rPr lang="fr-FR" sz="2800" dirty="0"/>
              <a:t> étape : Vue conseiller</a:t>
            </a: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43F15B3-143E-CFF9-3D59-93D4C884E6BA}"/>
              </a:ext>
            </a:extLst>
          </p:cNvPr>
          <p:cNvSpPr txBox="1"/>
          <p:nvPr/>
        </p:nvSpPr>
        <p:spPr>
          <a:xfrm>
            <a:off x="19099" y="4899659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532077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Identifiez</a:t>
            </a:r>
            <a:r>
              <a:rPr lang="fr-FR" dirty="0">
                <a:latin typeface="Montserrat" panose="00000500000000000000" pitchFamily="2" charset="0"/>
              </a:rPr>
              <a:t> le client qui portera la formule famille.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Lancez la transaction </a:t>
            </a:r>
            <a:r>
              <a:rPr lang="fr-FR" b="1" dirty="0">
                <a:latin typeface="Montserrat" panose="00000500000000000000" pitchFamily="2" charset="0"/>
              </a:rPr>
              <a:t>0460</a:t>
            </a:r>
            <a:r>
              <a:rPr lang="fr-FR" dirty="0">
                <a:latin typeface="Montserrat" panose="00000500000000000000" pitchFamily="2" charset="0"/>
              </a:rPr>
              <a:t> «  Vendre une formule Famille »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172A78-315A-2F0B-AD70-2BE8A1A58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53" y="1882767"/>
            <a:ext cx="3715745" cy="19908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F48419-86E3-B934-4F2B-8D9B91819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945" y="1882767"/>
            <a:ext cx="4139738" cy="20220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90027A7F-F592-7DCB-73D1-88785BDA934E}"/>
              </a:ext>
            </a:extLst>
          </p:cNvPr>
          <p:cNvSpPr/>
          <p:nvPr/>
        </p:nvSpPr>
        <p:spPr>
          <a:xfrm>
            <a:off x="4281055" y="2770112"/>
            <a:ext cx="399011" cy="216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49D90D1-248D-52C3-2F91-BBD1F8593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444" y="4139805"/>
            <a:ext cx="697402" cy="7421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7DCF78-D07B-9306-AE0A-0180AF7227D1}"/>
              </a:ext>
            </a:extLst>
          </p:cNvPr>
          <p:cNvSpPr/>
          <p:nvPr/>
        </p:nvSpPr>
        <p:spPr>
          <a:xfrm>
            <a:off x="5843847" y="3383280"/>
            <a:ext cx="457200" cy="3574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A8B077-1E3A-7F9F-05E6-C0E2FD6347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09" t="74561" r="65929" b="8728"/>
          <a:stretch/>
        </p:blipFill>
        <p:spPr>
          <a:xfrm>
            <a:off x="6072447" y="4110972"/>
            <a:ext cx="1138844" cy="8558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FDE6F3C-C6A6-EAA1-1D5D-8913442B7AF4}"/>
              </a:ext>
            </a:extLst>
          </p:cNvPr>
          <p:cNvSpPr/>
          <p:nvPr/>
        </p:nvSpPr>
        <p:spPr>
          <a:xfrm>
            <a:off x="6072445" y="4110972"/>
            <a:ext cx="1138845" cy="8558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B1BF7E7D-0D5C-69C8-906D-0FE94CC20C67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820057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latin typeface="Montserrat" panose="00000500000000000000" pitchFamily="2" charset="0"/>
              </a:rPr>
              <a:t>Le </a:t>
            </a:r>
            <a:r>
              <a:rPr lang="fr-FR" sz="1400" b="1" dirty="0">
                <a:latin typeface="Montserrat" panose="00000500000000000000" pitchFamily="2" charset="0"/>
              </a:rPr>
              <a:t>configurateur</a:t>
            </a:r>
            <a:r>
              <a:rPr lang="fr-FR" sz="1400" dirty="0">
                <a:latin typeface="Montserrat" panose="00000500000000000000" pitchFamily="2" charset="0"/>
              </a:rPr>
              <a:t> se lance.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 client </a:t>
            </a:r>
            <a:r>
              <a:rPr lang="fr-FR" b="1" dirty="0">
                <a:latin typeface="Montserrat" panose="00000500000000000000" pitchFamily="2" charset="0"/>
              </a:rPr>
              <a:t>choisit</a:t>
            </a:r>
            <a:r>
              <a:rPr lang="fr-FR" dirty="0">
                <a:latin typeface="Montserrat" panose="00000500000000000000" pitchFamily="2" charset="0"/>
              </a:rPr>
              <a:t> son niveau de formule famille.</a:t>
            </a: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71ED17-2720-DF02-CB42-E4E3BA7A6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210" y="1755473"/>
            <a:ext cx="6145217" cy="31260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CBC78DF6-4DA9-BDA0-0FF1-611A3AC24525}"/>
              </a:ext>
            </a:extLst>
          </p:cNvPr>
          <p:cNvSpPr/>
          <p:nvPr/>
        </p:nvSpPr>
        <p:spPr>
          <a:xfrm>
            <a:off x="4555374" y="2599806"/>
            <a:ext cx="1006331" cy="229639"/>
          </a:xfrm>
          <a:prstGeom prst="ellipse">
            <a:avLst/>
          </a:prstGeom>
          <a:noFill/>
          <a:ln w="25400">
            <a:solidFill>
              <a:srgbClr val="922A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75161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4B6C514-3E4E-F878-7CAA-F40021F3B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47" y="1539235"/>
            <a:ext cx="6645910" cy="33350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585128"/>
            <a:ext cx="8837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Sélectionnez</a:t>
            </a:r>
            <a:r>
              <a:rPr lang="fr-FR" dirty="0">
                <a:latin typeface="Montserrat" panose="00000500000000000000" pitchFamily="2" charset="0"/>
              </a:rPr>
              <a:t> le choix des participants à la formule famille cible.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Positionner les </a:t>
            </a:r>
            <a:r>
              <a:rPr lang="fr-FR" b="1" dirty="0">
                <a:latin typeface="Montserrat" panose="00000500000000000000" pitchFamily="2" charset="0"/>
              </a:rPr>
              <a:t>indicateurs de présence</a:t>
            </a:r>
            <a:r>
              <a:rPr lang="fr-FR" dirty="0">
                <a:solidFill>
                  <a:srgbClr val="FF0000"/>
                </a:solidFill>
                <a:latin typeface="Montserrat" panose="00000500000000000000" pitchFamily="2" charset="0"/>
              </a:rPr>
              <a:t>*</a:t>
            </a:r>
            <a:r>
              <a:rPr lang="fr-FR" dirty="0">
                <a:latin typeface="Montserrat" panose="00000500000000000000" pitchFamily="2" charset="0"/>
              </a:rPr>
              <a:t> sur « </a:t>
            </a:r>
            <a:r>
              <a:rPr lang="fr-FR" b="1" dirty="0">
                <a:latin typeface="Montserrat" panose="00000500000000000000" pitchFamily="2" charset="0"/>
              </a:rPr>
              <a:t>Non</a:t>
            </a:r>
            <a:r>
              <a:rPr lang="fr-FR" dirty="0">
                <a:latin typeface="Montserrat" panose="00000500000000000000" pitchFamily="2" charset="0"/>
              </a:rPr>
              <a:t> », les participants étant à distance dans notre exemple.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C1803C1-5BA9-8054-560D-E21EB1317966}"/>
              </a:ext>
            </a:extLst>
          </p:cNvPr>
          <p:cNvSpPr/>
          <p:nvPr/>
        </p:nvSpPr>
        <p:spPr>
          <a:xfrm>
            <a:off x="2890055" y="2891901"/>
            <a:ext cx="1338350" cy="209896"/>
          </a:xfrm>
          <a:prstGeom prst="ellipse">
            <a:avLst/>
          </a:prstGeom>
          <a:noFill/>
          <a:ln w="25400">
            <a:solidFill>
              <a:srgbClr val="922A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C7C0E48-14F8-FA07-819E-C56727BC4ED4}"/>
              </a:ext>
            </a:extLst>
          </p:cNvPr>
          <p:cNvSpPr/>
          <p:nvPr/>
        </p:nvSpPr>
        <p:spPr>
          <a:xfrm>
            <a:off x="2982701" y="3502774"/>
            <a:ext cx="1751215" cy="323501"/>
          </a:xfrm>
          <a:prstGeom prst="ellipse">
            <a:avLst/>
          </a:prstGeom>
          <a:noFill/>
          <a:ln w="25400">
            <a:solidFill>
              <a:srgbClr val="922A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572A84-D133-ADE7-E631-A74A963C33AF}"/>
              </a:ext>
            </a:extLst>
          </p:cNvPr>
          <p:cNvSpPr txBox="1"/>
          <p:nvPr/>
        </p:nvSpPr>
        <p:spPr>
          <a:xfrm>
            <a:off x="789709" y="4914337"/>
            <a:ext cx="53030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FF0000"/>
                </a:solidFill>
                <a:latin typeface="Montserrat" panose="00000500000000000000" pitchFamily="2" charset="0"/>
              </a:rPr>
              <a:t>*</a:t>
            </a:r>
            <a:r>
              <a:rPr lang="fr-FR" sz="800" dirty="0">
                <a:latin typeface="Montserrat" panose="00000500000000000000" pitchFamily="2" charset="0"/>
              </a:rPr>
              <a:t> Par défaut, les indicateurs de présence sont sur « oui », c’est-à-dire en face à face avec le conseiller.</a:t>
            </a: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E86EFA19-FE97-8AA9-A23F-D072C6DBD9B0}"/>
              </a:ext>
            </a:extLst>
          </p:cNvPr>
          <p:cNvSpPr txBox="1"/>
          <p:nvPr/>
        </p:nvSpPr>
        <p:spPr>
          <a:xfrm>
            <a:off x="6486401" y="4966155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606597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Procédez à l’ouverture de la formule individuelle de </a:t>
            </a:r>
            <a:r>
              <a:rPr lang="fr-FR" b="1" dirty="0">
                <a:latin typeface="Montserrat" panose="00000500000000000000" pitchFamily="2" charset="0"/>
              </a:rPr>
              <a:t>Mme</a:t>
            </a:r>
            <a:r>
              <a:rPr lang="fr-FR" dirty="0">
                <a:latin typeface="Montserrat" panose="00000500000000000000" pitchFamily="2" charset="0"/>
              </a:rPr>
              <a:t>, niveau « Confort 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34FE82-47C2-C9C4-B2B5-F79C4A0E8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045" y="1189672"/>
            <a:ext cx="6645910" cy="33127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8E6265-60AB-9509-8BE4-FF30CC8E39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380" t="39618" r="2220" b="38802"/>
          <a:stretch/>
        </p:blipFill>
        <p:spPr>
          <a:xfrm>
            <a:off x="2039991" y="2709949"/>
            <a:ext cx="2931020" cy="4484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732A63-DB16-5991-2CA4-B5C0EE749B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636" t="58021" r="40182" b="37131"/>
          <a:stretch/>
        </p:blipFill>
        <p:spPr>
          <a:xfrm>
            <a:off x="2039991" y="2664588"/>
            <a:ext cx="826663" cy="5391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1A4A5E6-D5E9-A107-1A7B-0C7596B9A2D2}"/>
              </a:ext>
            </a:extLst>
          </p:cNvPr>
          <p:cNvSpPr/>
          <p:nvPr/>
        </p:nvSpPr>
        <p:spPr>
          <a:xfrm>
            <a:off x="2152996" y="2800908"/>
            <a:ext cx="631768" cy="4028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2BAD13-8730-0B13-F2B0-EE17DEF7A8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380" t="39618" r="2220" b="38802"/>
          <a:stretch/>
        </p:blipFill>
        <p:spPr>
          <a:xfrm>
            <a:off x="2039991" y="3651569"/>
            <a:ext cx="2931020" cy="44840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AB8204-0F8B-5DFB-F20A-503F4008A2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70" t="73441" r="61174" b="13024"/>
          <a:stretch/>
        </p:blipFill>
        <p:spPr>
          <a:xfrm>
            <a:off x="2177934" y="3673957"/>
            <a:ext cx="581891" cy="4484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E50A14-0C41-81AA-1A6A-37FAB258F9B1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701505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93988"/>
            <a:ext cx="883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latin typeface="Montserrat" panose="00000500000000000000" pitchFamily="2" charset="0"/>
              </a:rPr>
              <a:t>L’écran d’ouverture de la formule Confort se lance : la </a:t>
            </a:r>
            <a:r>
              <a:rPr lang="fr-FR" sz="1400" b="1" dirty="0">
                <a:latin typeface="Montserrat" panose="00000500000000000000" pitchFamily="2" charset="0"/>
              </a:rPr>
              <a:t>composition de l’offre </a:t>
            </a:r>
            <a:r>
              <a:rPr lang="fr-FR" sz="1400" dirty="0">
                <a:latin typeface="Montserrat" panose="00000500000000000000" pitchFamily="2" charset="0"/>
              </a:rPr>
              <a:t>reprend les produits &amp; services de l’offre confort.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F8FFBA-8010-2389-5970-7D2DB83D3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045" y="1368829"/>
            <a:ext cx="6645910" cy="34366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97C27EC0-A8D0-E027-144B-EBDD443EB2A2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870433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Pour une </a:t>
            </a:r>
            <a:r>
              <a:rPr lang="fr-FR" b="1" dirty="0">
                <a:latin typeface="Montserrat" panose="00000500000000000000" pitchFamily="2" charset="0"/>
              </a:rPr>
              <a:t>ouverture immédiate, choisissez</a:t>
            </a:r>
            <a:r>
              <a:rPr lang="fr-FR" dirty="0">
                <a:latin typeface="Montserrat" panose="00000500000000000000" pitchFamily="2" charset="0"/>
              </a:rPr>
              <a:t> la proposition « Ouverture immédiate des produits/services à réception des documents signés » puis cliquez sur le bouton « </a:t>
            </a:r>
            <a:r>
              <a:rPr lang="fr-FR" b="1" dirty="0">
                <a:latin typeface="Montserrat" panose="00000500000000000000" pitchFamily="2" charset="0"/>
              </a:rPr>
              <a:t>Valider</a:t>
            </a:r>
            <a:r>
              <a:rPr lang="fr-FR" dirty="0">
                <a:latin typeface="Montserrat" panose="00000500000000000000" pitchFamily="2" charset="0"/>
              </a:rPr>
              <a:t> ».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E03FC5-5180-0309-9F4F-9580CBBB2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547" y="1449963"/>
            <a:ext cx="6645910" cy="3451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F04D531-1C30-5129-EA71-C3E371F3D8A5}"/>
              </a:ext>
            </a:extLst>
          </p:cNvPr>
          <p:cNvSpPr/>
          <p:nvPr/>
        </p:nvSpPr>
        <p:spPr>
          <a:xfrm>
            <a:off x="3931919" y="2842952"/>
            <a:ext cx="1770612" cy="2660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6EAA13-206B-E7B7-26A7-3E61A4DBB16E}"/>
              </a:ext>
            </a:extLst>
          </p:cNvPr>
          <p:cNvSpPr/>
          <p:nvPr/>
        </p:nvSpPr>
        <p:spPr>
          <a:xfrm>
            <a:off x="5455919" y="3453153"/>
            <a:ext cx="562496" cy="2660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4">
            <a:extLst>
              <a:ext uri="{FF2B5EF4-FFF2-40B4-BE49-F238E27FC236}">
                <a16:creationId xmlns:a16="http://schemas.microsoft.com/office/drawing/2014/main" id="{74989A59-C64A-8A59-D8CC-81B9F74F75DE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442594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Cliquez</a:t>
            </a:r>
            <a:r>
              <a:rPr lang="fr-FR" dirty="0">
                <a:latin typeface="Montserrat" panose="00000500000000000000" pitchFamily="2" charset="0"/>
              </a:rPr>
              <a:t> sur le bouton « Envoyer pour signature ».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25CF5D-AB45-4021-B0B5-DB59FB2E4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47" y="1405140"/>
            <a:ext cx="6645910" cy="33972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2F56900-2352-4CB8-72E2-3CF7F446D9C5}"/>
              </a:ext>
            </a:extLst>
          </p:cNvPr>
          <p:cNvSpPr/>
          <p:nvPr/>
        </p:nvSpPr>
        <p:spPr>
          <a:xfrm>
            <a:off x="3923606" y="2768137"/>
            <a:ext cx="1180409" cy="2660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B004E7-58FA-0B85-EB39-6CD803CAEDC9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603054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Cliquez</a:t>
            </a:r>
            <a:r>
              <a:rPr lang="fr-FR" dirty="0">
                <a:latin typeface="Montserrat" panose="00000500000000000000" pitchFamily="2" charset="0"/>
              </a:rPr>
              <a:t> sur le bouton «Signer».</a:t>
            </a: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557EB6F-D61C-753B-088A-B58CB465E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581" y="1326255"/>
            <a:ext cx="6645910" cy="34220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C76DD6-2529-A682-246D-EEC42A0964E9}"/>
              </a:ext>
            </a:extLst>
          </p:cNvPr>
          <p:cNvSpPr/>
          <p:nvPr/>
        </p:nvSpPr>
        <p:spPr>
          <a:xfrm>
            <a:off x="6201295" y="2771254"/>
            <a:ext cx="1669196" cy="3875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ADEB0-9076-F88F-E03D-790CDB78869F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020193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Cliquez</a:t>
            </a:r>
            <a:r>
              <a:rPr lang="fr-FR" dirty="0">
                <a:latin typeface="Montserrat" panose="00000500000000000000" pitchFamily="2" charset="0"/>
              </a:rPr>
              <a:t> sur le bouton «Envoyer pour signature».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AD540F-9B16-F416-6CE4-CA424A1BF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045" y="1369896"/>
            <a:ext cx="6645910" cy="32848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0B4D9F-EF44-035D-93DF-8FD5456027F2}"/>
              </a:ext>
            </a:extLst>
          </p:cNvPr>
          <p:cNvSpPr/>
          <p:nvPr/>
        </p:nvSpPr>
        <p:spPr>
          <a:xfrm>
            <a:off x="7060357" y="4383011"/>
            <a:ext cx="834598" cy="3875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80E563-9FFF-7C8E-3A20-1C446D1FDF14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657901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Les documents sont envoyés à Mme pour signature.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E5C9D6-9D41-4C20-0E17-13945C481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021" y="1283709"/>
            <a:ext cx="6645216" cy="33043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45959E33-A29C-CBC6-BD81-0DBF0FB67C2E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866192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90682" y="662550"/>
            <a:ext cx="89203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Cliquez</a:t>
            </a:r>
            <a:r>
              <a:rPr lang="fr-FR" dirty="0">
                <a:latin typeface="Montserrat" panose="00000500000000000000" pitchFamily="2" charset="0"/>
              </a:rPr>
              <a:t> sur la Tuile « DV – Offre Confort »</a:t>
            </a:r>
            <a:r>
              <a:rPr lang="fr-FR" b="1" dirty="0">
                <a:latin typeface="Montserrat" panose="00000500000000000000" pitchFamily="2" charset="0"/>
              </a:rPr>
              <a:t> </a:t>
            </a:r>
            <a:r>
              <a:rPr lang="fr-FR" dirty="0">
                <a:latin typeface="Montserrat" panose="00000500000000000000" pitchFamily="2" charset="0"/>
              </a:rPr>
              <a:t>[DV : Dossier de vente] qui s’affiche pour </a:t>
            </a:r>
            <a:r>
              <a:rPr lang="fr-FR" b="1" dirty="0">
                <a:latin typeface="Montserrat" panose="00000500000000000000" pitchFamily="2" charset="0"/>
              </a:rPr>
              <a:t>Mme</a:t>
            </a:r>
            <a:r>
              <a:rPr lang="fr-FR" dirty="0">
                <a:latin typeface="Montserrat" panose="00000500000000000000" pitchFamily="2" charset="0"/>
              </a:rPr>
              <a:t> afin d’</a:t>
            </a:r>
            <a:r>
              <a:rPr lang="fr-FR" b="1" dirty="0">
                <a:latin typeface="Montserrat" panose="00000500000000000000" pitchFamily="2" charset="0"/>
              </a:rPr>
              <a:t>intégrer</a:t>
            </a:r>
            <a:r>
              <a:rPr lang="fr-FR" dirty="0">
                <a:latin typeface="Montserrat" panose="00000500000000000000" pitchFamily="2" charset="0"/>
              </a:rPr>
              <a:t> sa formule individuelle dans </a:t>
            </a:r>
            <a:r>
              <a:rPr lang="fr-FR" b="1" dirty="0">
                <a:latin typeface="Montserrat" panose="00000500000000000000" pitchFamily="2" charset="0"/>
              </a:rPr>
              <a:t>la formule famille </a:t>
            </a:r>
            <a:r>
              <a:rPr lang="fr-FR" dirty="0">
                <a:latin typeface="Montserrat" panose="00000500000000000000" pitchFamily="2" charset="0"/>
              </a:rPr>
              <a:t>[« </a:t>
            </a:r>
            <a:r>
              <a:rPr lang="fr-FR" b="1" dirty="0">
                <a:solidFill>
                  <a:schemeClr val="bg1"/>
                </a:solidFill>
                <a:highlight>
                  <a:srgbClr val="FF0000"/>
                </a:highlight>
                <a:latin typeface="Montserrat" panose="00000500000000000000" pitchFamily="2" charset="0"/>
              </a:rPr>
              <a:t>NEW</a:t>
            </a:r>
            <a:r>
              <a:rPr lang="fr-FR" dirty="0">
                <a:latin typeface="Montserrat" panose="00000500000000000000" pitchFamily="2" charset="0"/>
              </a:rPr>
              <a:t> » apparaît].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4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Procédez à l’ouverture de la formule individuelle de </a:t>
            </a:r>
            <a:r>
              <a:rPr lang="fr-FR" b="1" dirty="0">
                <a:latin typeface="Montserrat" panose="00000500000000000000" pitchFamily="2" charset="0"/>
              </a:rPr>
              <a:t>Mr</a:t>
            </a:r>
            <a:r>
              <a:rPr lang="fr-FR" dirty="0">
                <a:latin typeface="Montserrat" panose="00000500000000000000" pitchFamily="2" charset="0"/>
              </a:rPr>
              <a:t>, niveau « Confort » [les étapes sont les mêmes que présentées précédemment pour l’ouverture de la formule individuelle de Mme].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C32195-C704-F473-38F3-D43247C8C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03" y="1886733"/>
            <a:ext cx="5889632" cy="29358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6E706BD-AE37-AC69-FD58-6AF308782B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380" t="39618" r="2220" b="38802"/>
          <a:stretch/>
        </p:blipFill>
        <p:spPr>
          <a:xfrm>
            <a:off x="1118883" y="3221018"/>
            <a:ext cx="2931020" cy="4484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33E95B-9AC7-CCEB-18FE-D9BF00C4E3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380" t="39618" r="2220" b="38802"/>
          <a:stretch/>
        </p:blipFill>
        <p:spPr>
          <a:xfrm>
            <a:off x="1118883" y="4108479"/>
            <a:ext cx="2931020" cy="4484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DC0D35-0B3A-66D3-9EC1-5505DBC735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70" t="73441" r="61174" b="13024"/>
          <a:stretch/>
        </p:blipFill>
        <p:spPr>
          <a:xfrm>
            <a:off x="1323856" y="4076161"/>
            <a:ext cx="581891" cy="4484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879D67-E42C-564E-24BB-378FF6507EEF}"/>
              </a:ext>
            </a:extLst>
          </p:cNvPr>
          <p:cNvSpPr/>
          <p:nvPr/>
        </p:nvSpPr>
        <p:spPr>
          <a:xfrm>
            <a:off x="1323855" y="4076161"/>
            <a:ext cx="581891" cy="4484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3958CB9-6415-B571-C03A-10A0E3C518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35" t="48317" r="52502" b="40308"/>
          <a:stretch/>
        </p:blipFill>
        <p:spPr>
          <a:xfrm>
            <a:off x="1201471" y="3224420"/>
            <a:ext cx="826663" cy="511699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CB66ABB5-553B-FB4C-3726-8F8072C8AC35}"/>
              </a:ext>
            </a:extLst>
          </p:cNvPr>
          <p:cNvSpPr/>
          <p:nvPr/>
        </p:nvSpPr>
        <p:spPr>
          <a:xfrm>
            <a:off x="1118883" y="3226173"/>
            <a:ext cx="1006331" cy="496821"/>
          </a:xfrm>
          <a:prstGeom prst="ellipse">
            <a:avLst/>
          </a:prstGeom>
          <a:noFill/>
          <a:ln w="25400">
            <a:solidFill>
              <a:srgbClr val="922A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B4F44095-48E4-0188-3EFC-1C14D6B5A72A}"/>
              </a:ext>
            </a:extLst>
          </p:cNvPr>
          <p:cNvSpPr txBox="1"/>
          <p:nvPr/>
        </p:nvSpPr>
        <p:spPr>
          <a:xfrm>
            <a:off x="-26684" y="4989825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EE291F-83B9-5CC3-2C0F-5A11507178B8}"/>
              </a:ext>
            </a:extLst>
          </p:cNvPr>
          <p:cNvSpPr/>
          <p:nvPr/>
        </p:nvSpPr>
        <p:spPr>
          <a:xfrm>
            <a:off x="3245419" y="3047796"/>
            <a:ext cx="2931020" cy="1509089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00" dirty="0">
              <a:effectLst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algn="ctr"/>
            <a:endParaRPr lang="fr-FR" sz="800" dirty="0"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algn="ctr"/>
            <a:endParaRPr lang="fr-FR" sz="800" dirty="0">
              <a:effectLst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algn="ctr"/>
            <a:endParaRPr lang="fr-FR" sz="800" dirty="0"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algn="ctr"/>
            <a:r>
              <a:rPr lang="fr-FR" sz="80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Contrairement au face à face où la souscription d'une nouvelle offre entraîne l'affichage de « </a:t>
            </a:r>
            <a:r>
              <a:rPr lang="fr-FR" sz="800" b="1" dirty="0">
                <a:solidFill>
                  <a:schemeClr val="bg1"/>
                </a:solidFill>
                <a:highlight>
                  <a:srgbClr val="FF0000"/>
                </a:highlight>
                <a:latin typeface="Montserrat" panose="00000500000000000000" pitchFamily="2" charset="0"/>
                <a:ea typeface="Calibri" panose="020F0502020204030204" pitchFamily="34" charset="0"/>
              </a:rPr>
              <a:t>NEW</a:t>
            </a:r>
            <a:r>
              <a:rPr lang="fr-FR" sz="800" b="1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Montserrat" panose="00000500000000000000" pitchFamily="2" charset="0"/>
                <a:ea typeface="Calibri" panose="020F0502020204030204" pitchFamily="34" charset="0"/>
              </a:rPr>
              <a:t> </a:t>
            </a:r>
            <a:r>
              <a:rPr lang="fr-FR" sz="80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» sur la tuile directement sans cliquer dessus, </a:t>
            </a:r>
            <a:r>
              <a:rPr lang="fr-FR" sz="800" b="1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ici le conseiller doit impérativement cliquer sur la Tuile « DV- Confort » pour intégrer la formule individuelle de Mme à la formule famille et voir le «</a:t>
            </a:r>
            <a:r>
              <a:rPr lang="fr-FR" sz="800" b="1" dirty="0">
                <a:effectLst/>
                <a:highlight>
                  <a:srgbClr val="FF0000"/>
                </a:highlight>
                <a:latin typeface="Montserrat" panose="00000500000000000000" pitchFamily="2" charset="0"/>
                <a:ea typeface="Calibri" panose="020F0502020204030204" pitchFamily="34" charset="0"/>
              </a:rPr>
              <a:t> </a:t>
            </a:r>
            <a:r>
              <a:rPr lang="fr-FR" sz="800" b="1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Montserrat" panose="00000500000000000000" pitchFamily="2" charset="0"/>
                <a:ea typeface="Calibri" panose="020F0502020204030204" pitchFamily="34" charset="0"/>
              </a:rPr>
              <a:t>NEW</a:t>
            </a:r>
            <a:r>
              <a:rPr lang="fr-FR" sz="800" b="1" dirty="0">
                <a:effectLst/>
                <a:highlight>
                  <a:srgbClr val="FF0000"/>
                </a:highlight>
                <a:latin typeface="Montserrat" panose="00000500000000000000" pitchFamily="2" charset="0"/>
                <a:ea typeface="Calibri" panose="020F0502020204030204" pitchFamily="34" charset="0"/>
              </a:rPr>
              <a:t> </a:t>
            </a:r>
            <a:r>
              <a:rPr lang="fr-FR" sz="800" b="1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» apparaître</a:t>
            </a:r>
            <a:r>
              <a:rPr lang="fr-FR" sz="80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.</a:t>
            </a:r>
          </a:p>
          <a:p>
            <a:pPr algn="ctr"/>
            <a:endParaRPr lang="fr-FR" sz="1000" dirty="0">
              <a:latin typeface="Montserrat" panose="00000500000000000000" pitchFamily="2" charset="0"/>
            </a:endParaRPr>
          </a:p>
        </p:txBody>
      </p:sp>
      <p:pic>
        <p:nvPicPr>
          <p:cNvPr id="11" name="Image 10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DC57BF8D-5D73-EF3F-FF7C-3C5EBDFDF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324" y="3088871"/>
            <a:ext cx="731799" cy="4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62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4747"/>
            <a:ext cx="8837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Cliquez</a:t>
            </a:r>
            <a:r>
              <a:rPr lang="fr-FR" dirty="0">
                <a:latin typeface="Montserrat" panose="00000500000000000000" pitchFamily="2" charset="0"/>
              </a:rPr>
              <a:t> sur la Tuile « DV – Offre Confort » qui s’affiche pour </a:t>
            </a:r>
            <a:r>
              <a:rPr lang="fr-FR" b="1" dirty="0">
                <a:latin typeface="Montserrat" panose="00000500000000000000" pitchFamily="2" charset="0"/>
              </a:rPr>
              <a:t>Mr</a:t>
            </a:r>
            <a:r>
              <a:rPr lang="fr-FR" dirty="0">
                <a:latin typeface="Montserrat" panose="00000500000000000000" pitchFamily="2" charset="0"/>
              </a:rPr>
              <a:t> afin d’</a:t>
            </a:r>
            <a:r>
              <a:rPr lang="fr-FR" b="1" dirty="0">
                <a:latin typeface="Montserrat" panose="00000500000000000000" pitchFamily="2" charset="0"/>
              </a:rPr>
              <a:t>intégrer</a:t>
            </a:r>
            <a:r>
              <a:rPr lang="fr-FR" dirty="0">
                <a:latin typeface="Montserrat" panose="00000500000000000000" pitchFamily="2" charset="0"/>
              </a:rPr>
              <a:t> sa formule individuelle dans </a:t>
            </a:r>
            <a:r>
              <a:rPr lang="fr-FR" b="1" dirty="0">
                <a:latin typeface="Montserrat" panose="00000500000000000000" pitchFamily="2" charset="0"/>
              </a:rPr>
              <a:t>la formule famille </a:t>
            </a:r>
            <a:r>
              <a:rPr lang="fr-FR" dirty="0">
                <a:latin typeface="Montserrat" panose="00000500000000000000" pitchFamily="2" charset="0"/>
              </a:rPr>
              <a:t>[« </a:t>
            </a:r>
            <a:r>
              <a:rPr lang="fr-FR" b="1" dirty="0">
                <a:solidFill>
                  <a:schemeClr val="bg1"/>
                </a:solidFill>
                <a:highlight>
                  <a:srgbClr val="FF0000"/>
                </a:highlight>
                <a:latin typeface="Montserrat" panose="00000500000000000000" pitchFamily="2" charset="0"/>
              </a:rPr>
              <a:t>NEW</a:t>
            </a:r>
            <a:r>
              <a:rPr lang="fr-FR" dirty="0">
                <a:latin typeface="Montserrat" panose="00000500000000000000" pitchFamily="2" charset="0"/>
              </a:rPr>
              <a:t> » apparaît].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Cliquez</a:t>
            </a:r>
            <a:r>
              <a:rPr lang="fr-FR" dirty="0">
                <a:latin typeface="Montserrat" panose="00000500000000000000" pitchFamily="2" charset="0"/>
              </a:rPr>
              <a:t> sur « Etape suivante ».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09B0E6-7C3C-0244-AA74-6C7A98562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110" y="1729779"/>
            <a:ext cx="6645910" cy="33127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D5FE5B-B282-6F66-59E2-3C1AC021A4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380" t="39618" r="2220" b="38802"/>
          <a:stretch/>
        </p:blipFill>
        <p:spPr>
          <a:xfrm>
            <a:off x="2148056" y="3250056"/>
            <a:ext cx="2931020" cy="4484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C1F57D-63AF-8A84-25DA-121414D7A6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380" t="39618" r="2220" b="38802"/>
          <a:stretch/>
        </p:blipFill>
        <p:spPr>
          <a:xfrm>
            <a:off x="2148056" y="4191676"/>
            <a:ext cx="2931020" cy="4484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301B06-A2D0-2705-AC43-950B1CF777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35" t="48059" r="52502" b="40308"/>
          <a:stretch/>
        </p:blipFill>
        <p:spPr>
          <a:xfrm>
            <a:off x="2148056" y="3265875"/>
            <a:ext cx="826663" cy="5233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D28C85-9973-9CCC-EC0E-81960EB60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238" t="74611" r="60882" b="13820"/>
          <a:stretch/>
        </p:blipFill>
        <p:spPr>
          <a:xfrm>
            <a:off x="2216406" y="4191676"/>
            <a:ext cx="793414" cy="5233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D3534A-2BF5-465D-7741-056FFAA15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896" t="94128"/>
          <a:stretch/>
        </p:blipFill>
        <p:spPr>
          <a:xfrm>
            <a:off x="6866312" y="4855377"/>
            <a:ext cx="1136708" cy="19757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9A0077C-5ACA-40C7-3D6B-26E2F1C94592}"/>
              </a:ext>
            </a:extLst>
          </p:cNvPr>
          <p:cNvSpPr/>
          <p:nvPr/>
        </p:nvSpPr>
        <p:spPr>
          <a:xfrm>
            <a:off x="6852775" y="4855376"/>
            <a:ext cx="1150245" cy="2881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4">
            <a:extLst>
              <a:ext uri="{FF2B5EF4-FFF2-40B4-BE49-F238E27FC236}">
                <a16:creationId xmlns:a16="http://schemas.microsoft.com/office/drawing/2014/main" id="{C4B23481-2A99-89C5-1299-26EB2B105FA4}"/>
              </a:ext>
            </a:extLst>
          </p:cNvPr>
          <p:cNvSpPr txBox="1"/>
          <p:nvPr/>
        </p:nvSpPr>
        <p:spPr>
          <a:xfrm>
            <a:off x="-26684" y="4989825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FAD29A-0FB3-0592-3120-A97007A0493C}"/>
              </a:ext>
            </a:extLst>
          </p:cNvPr>
          <p:cNvSpPr/>
          <p:nvPr/>
        </p:nvSpPr>
        <p:spPr>
          <a:xfrm>
            <a:off x="4472862" y="3038377"/>
            <a:ext cx="2931020" cy="1509089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00" dirty="0">
              <a:effectLst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algn="ctr"/>
            <a:endParaRPr lang="fr-FR" sz="800" dirty="0"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algn="ctr"/>
            <a:endParaRPr lang="fr-FR" sz="800" dirty="0">
              <a:effectLst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algn="ctr"/>
            <a:endParaRPr lang="fr-FR" sz="800" dirty="0"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algn="ctr"/>
            <a:r>
              <a:rPr lang="fr-FR" sz="80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Contrairement au face à face où la souscription d'une nouvelle offre entraîne l'affichage de « </a:t>
            </a:r>
            <a:r>
              <a:rPr lang="fr-FR" sz="800" b="1" dirty="0">
                <a:solidFill>
                  <a:schemeClr val="bg1"/>
                </a:solidFill>
                <a:highlight>
                  <a:srgbClr val="FF0000"/>
                </a:highlight>
                <a:latin typeface="Montserrat" panose="00000500000000000000" pitchFamily="2" charset="0"/>
                <a:ea typeface="Calibri" panose="020F0502020204030204" pitchFamily="34" charset="0"/>
              </a:rPr>
              <a:t>NEW</a:t>
            </a:r>
            <a:r>
              <a:rPr lang="fr-FR" sz="800" b="1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Montserrat" panose="00000500000000000000" pitchFamily="2" charset="0"/>
                <a:ea typeface="Calibri" panose="020F0502020204030204" pitchFamily="34" charset="0"/>
              </a:rPr>
              <a:t> </a:t>
            </a:r>
            <a:r>
              <a:rPr lang="fr-FR" sz="80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» sur la tuile directement sans cliquer dessus, </a:t>
            </a:r>
            <a:r>
              <a:rPr lang="fr-FR" sz="800" b="1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ici le conseiller doit impérativement cliquer sur la Tuile « DV- Confort » pour intégrer la formule individuelle de Mr à la formule famille et voir le «</a:t>
            </a:r>
            <a:r>
              <a:rPr lang="fr-FR" sz="800" b="1" dirty="0">
                <a:effectLst/>
                <a:highlight>
                  <a:srgbClr val="FF0000"/>
                </a:highlight>
                <a:latin typeface="Montserrat" panose="00000500000000000000" pitchFamily="2" charset="0"/>
                <a:ea typeface="Calibri" panose="020F0502020204030204" pitchFamily="34" charset="0"/>
              </a:rPr>
              <a:t> </a:t>
            </a:r>
            <a:r>
              <a:rPr lang="fr-FR" sz="800" b="1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Montserrat" panose="00000500000000000000" pitchFamily="2" charset="0"/>
                <a:ea typeface="Calibri" panose="020F0502020204030204" pitchFamily="34" charset="0"/>
              </a:rPr>
              <a:t>NEW</a:t>
            </a:r>
            <a:r>
              <a:rPr lang="fr-FR" sz="800" b="1" dirty="0">
                <a:effectLst/>
                <a:highlight>
                  <a:srgbClr val="FF0000"/>
                </a:highlight>
                <a:latin typeface="Montserrat" panose="00000500000000000000" pitchFamily="2" charset="0"/>
                <a:ea typeface="Calibri" panose="020F0502020204030204" pitchFamily="34" charset="0"/>
              </a:rPr>
              <a:t> </a:t>
            </a:r>
            <a:r>
              <a:rPr lang="fr-FR" sz="800" b="1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» apparaître</a:t>
            </a:r>
            <a:r>
              <a:rPr lang="fr-FR" sz="80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.</a:t>
            </a:r>
          </a:p>
          <a:p>
            <a:pPr algn="ctr"/>
            <a:endParaRPr lang="fr-FR" sz="1000" dirty="0">
              <a:latin typeface="Montserrat" panose="00000500000000000000" pitchFamily="2" charset="0"/>
            </a:endParaRPr>
          </a:p>
        </p:txBody>
      </p:sp>
      <p:pic>
        <p:nvPicPr>
          <p:cNvPr id="12" name="Image 11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A68FD311-7A0F-FA63-CCF6-7C2574F76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9767" y="3087765"/>
            <a:ext cx="731799" cy="4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55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58035"/>
            <a:ext cx="88379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Choisissez le </a:t>
            </a:r>
            <a:r>
              <a:rPr lang="fr-FR" b="1" dirty="0">
                <a:latin typeface="Montserrat" panose="00000500000000000000" pitchFamily="2" charset="0"/>
              </a:rPr>
              <a:t>compte de prélèvement </a:t>
            </a:r>
            <a:r>
              <a:rPr lang="fr-FR" dirty="0">
                <a:latin typeface="Montserrat" panose="00000500000000000000" pitchFamily="2" charset="0"/>
              </a:rPr>
              <a:t>de la formule famille (payeur de la cotisation) &amp; le sens de la communication (Téléphone entrant/sortant).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050" dirty="0">
              <a:latin typeface="Montserrat" panose="00000500000000000000" pitchFamily="2" charset="0"/>
            </a:endParaRP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Cliquez </a:t>
            </a:r>
            <a:r>
              <a:rPr lang="fr-FR" dirty="0">
                <a:latin typeface="Montserrat" panose="00000500000000000000" pitchFamily="2" charset="0"/>
              </a:rPr>
              <a:t>sur « Etape Suivante ».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8E7782-BF76-62AD-949F-F6826EA18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47" y="1665407"/>
            <a:ext cx="6645910" cy="33121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F9F2FB-FF61-D33F-EAF0-D242065D30C1}"/>
              </a:ext>
            </a:extLst>
          </p:cNvPr>
          <p:cNvSpPr/>
          <p:nvPr/>
        </p:nvSpPr>
        <p:spPr>
          <a:xfrm>
            <a:off x="2920855" y="3033364"/>
            <a:ext cx="4543974" cy="3083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8EB929-D399-23CF-28C7-34F1ADFBE61B}"/>
              </a:ext>
            </a:extLst>
          </p:cNvPr>
          <p:cNvSpPr/>
          <p:nvPr/>
        </p:nvSpPr>
        <p:spPr>
          <a:xfrm>
            <a:off x="3023379" y="3443459"/>
            <a:ext cx="1939319" cy="1975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CA5699-305B-DE9A-54DB-6825492ED0E6}"/>
              </a:ext>
            </a:extLst>
          </p:cNvPr>
          <p:cNvSpPr/>
          <p:nvPr/>
        </p:nvSpPr>
        <p:spPr>
          <a:xfrm>
            <a:off x="6908194" y="4788131"/>
            <a:ext cx="1139763" cy="2493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4">
            <a:extLst>
              <a:ext uri="{FF2B5EF4-FFF2-40B4-BE49-F238E27FC236}">
                <a16:creationId xmlns:a16="http://schemas.microsoft.com/office/drawing/2014/main" id="{DB7FD93E-93FB-3AEF-DB1E-F2FCB45E474C}"/>
              </a:ext>
            </a:extLst>
          </p:cNvPr>
          <p:cNvSpPr txBox="1"/>
          <p:nvPr/>
        </p:nvSpPr>
        <p:spPr>
          <a:xfrm>
            <a:off x="-26684" y="4989825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810869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Cliquez</a:t>
            </a:r>
            <a:r>
              <a:rPr lang="fr-FR" dirty="0">
                <a:latin typeface="Montserrat" panose="00000500000000000000" pitchFamily="2" charset="0"/>
              </a:rPr>
              <a:t> sur « Envoyer pour signature ».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Le(s) </a:t>
            </a:r>
            <a:r>
              <a:rPr lang="fr-FR" b="1" dirty="0">
                <a:latin typeface="Montserrat" panose="00000500000000000000" pitchFamily="2" charset="0"/>
              </a:rPr>
              <a:t>payeur(s)</a:t>
            </a:r>
            <a:r>
              <a:rPr lang="fr-FR" dirty="0">
                <a:latin typeface="Montserrat" panose="00000500000000000000" pitchFamily="2" charset="0"/>
              </a:rPr>
              <a:t> de la </a:t>
            </a:r>
            <a:r>
              <a:rPr lang="fr-FR" b="1" dirty="0">
                <a:latin typeface="Montserrat" panose="00000500000000000000" pitchFamily="2" charset="0"/>
              </a:rPr>
              <a:t>cotisation</a:t>
            </a:r>
            <a:r>
              <a:rPr lang="fr-FR" dirty="0">
                <a:latin typeface="Montserrat" panose="00000500000000000000" pitchFamily="2" charset="0"/>
              </a:rPr>
              <a:t> de la </a:t>
            </a:r>
            <a:r>
              <a:rPr lang="fr-FR" b="1" dirty="0">
                <a:latin typeface="Montserrat" panose="00000500000000000000" pitchFamily="2" charset="0"/>
              </a:rPr>
              <a:t>formule famille </a:t>
            </a:r>
            <a:r>
              <a:rPr lang="fr-FR" dirty="0">
                <a:latin typeface="Montserrat" panose="00000500000000000000" pitchFamily="2" charset="0"/>
              </a:rPr>
              <a:t>reçoit les documents pour signature.</a:t>
            </a:r>
          </a:p>
          <a:p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2A2491-5344-EBCE-C626-4D6092849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34" y="1973664"/>
            <a:ext cx="4409835" cy="21910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F63FAB-65DA-C838-EDF4-7D4AD276F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702" y="1973664"/>
            <a:ext cx="4409836" cy="22082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B31A4B-9D45-444F-8572-49CBC4F039C9}"/>
              </a:ext>
            </a:extLst>
          </p:cNvPr>
          <p:cNvSpPr/>
          <p:nvPr/>
        </p:nvSpPr>
        <p:spPr>
          <a:xfrm>
            <a:off x="3981796" y="3984436"/>
            <a:ext cx="527973" cy="2799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8CCCB183-E213-4466-2EA4-1D570C7C6109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851849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 chemin de fer indique que tous les </a:t>
            </a:r>
            <a:r>
              <a:rPr lang="fr-FR" b="1" dirty="0">
                <a:latin typeface="Montserrat" panose="00000500000000000000" pitchFamily="2" charset="0"/>
              </a:rPr>
              <a:t>documents</a:t>
            </a:r>
            <a:r>
              <a:rPr lang="fr-FR" dirty="0">
                <a:latin typeface="Montserrat" panose="00000500000000000000" pitchFamily="2" charset="0"/>
              </a:rPr>
              <a:t> ont été </a:t>
            </a:r>
            <a:r>
              <a:rPr lang="fr-FR" b="1" dirty="0">
                <a:latin typeface="Montserrat" panose="00000500000000000000" pitchFamily="2" charset="0"/>
              </a:rPr>
              <a:t>envoyés</a:t>
            </a:r>
            <a:r>
              <a:rPr lang="fr-FR" dirty="0">
                <a:latin typeface="Montserrat" panose="00000500000000000000" pitchFamily="2" charset="0"/>
              </a:rPr>
              <a:t>.</a:t>
            </a:r>
          </a:p>
          <a:p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F6277C-0D38-4A03-8378-F74FCCAAA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581" y="1379162"/>
            <a:ext cx="6645910" cy="32829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50CDE3-2E67-2951-F019-9F8FBB3250DD}"/>
              </a:ext>
            </a:extLst>
          </p:cNvPr>
          <p:cNvSpPr/>
          <p:nvPr/>
        </p:nvSpPr>
        <p:spPr>
          <a:xfrm>
            <a:off x="2161309" y="2820655"/>
            <a:ext cx="2410691" cy="4462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588463-2E6C-21C3-23A0-D682843F1DC3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464395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BE09BE-0FBF-4FEA-BD87-1EB9BF2DC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4" y="2220882"/>
            <a:ext cx="7462114" cy="1159799"/>
          </a:xfrm>
        </p:spPr>
        <p:txBody>
          <a:bodyPr/>
          <a:lstStyle/>
          <a:p>
            <a:pPr algn="ctr"/>
            <a:r>
              <a:rPr lang="fr-FR" sz="2800" dirty="0"/>
              <a:t>2</a:t>
            </a:r>
            <a:r>
              <a:rPr lang="fr-FR" sz="2800" baseline="30000" dirty="0"/>
              <a:t>ème</a:t>
            </a:r>
            <a:r>
              <a:rPr lang="fr-FR" sz="2800" dirty="0"/>
              <a:t> étape : Vue client</a:t>
            </a: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896BFE3C-93C4-FED3-2BD2-1D55FFC8207E}"/>
              </a:ext>
            </a:extLst>
          </p:cNvPr>
          <p:cNvSpPr txBox="1"/>
          <p:nvPr/>
        </p:nvSpPr>
        <p:spPr>
          <a:xfrm>
            <a:off x="19099" y="4899659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125645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A chaque fois que le conseiller clique sur « envoi pour signature », le client reçoit électroniquement ses contrats à signer.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Nous vous proposons de parcourir le parcours de signature de la formule individuelle de Mme &amp; la formule famille sur son espace client web.</a:t>
            </a: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0FDE2D98-EF14-0353-02DC-945CD4802BB5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805475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03740"/>
            <a:ext cx="8837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Depuis son espace client Web, </a:t>
            </a:r>
            <a:r>
              <a:rPr lang="fr-FR" b="1" dirty="0">
                <a:latin typeface="Montserrat" panose="00000500000000000000" pitchFamily="2" charset="0"/>
              </a:rPr>
              <a:t>Mme</a:t>
            </a:r>
            <a:r>
              <a:rPr lang="fr-FR" dirty="0">
                <a:latin typeface="Montserrat" panose="00000500000000000000" pitchFamily="2" charset="0"/>
              </a:rPr>
              <a:t> a une notification lui indiquant </a:t>
            </a:r>
            <a:r>
              <a:rPr lang="fr-FR" b="1" dirty="0">
                <a:latin typeface="Montserrat" panose="00000500000000000000" pitchFamily="2" charset="0"/>
              </a:rPr>
              <a:t>de signer sa formule individuelle </a:t>
            </a:r>
            <a:r>
              <a:rPr lang="fr-FR" dirty="0">
                <a:latin typeface="Montserrat" panose="00000500000000000000" pitchFamily="2" charset="0"/>
              </a:rPr>
              <a:t>confort [disponible également sur l’application Mobile] et </a:t>
            </a:r>
            <a:r>
              <a:rPr lang="fr-FR" b="1" dirty="0">
                <a:latin typeface="Montserrat" panose="00000500000000000000" pitchFamily="2" charset="0"/>
              </a:rPr>
              <a:t>la formule famille</a:t>
            </a:r>
            <a:r>
              <a:rPr lang="fr-FR" dirty="0">
                <a:latin typeface="Montserrat" panose="00000500000000000000" pitchFamily="2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Mme clique sur le bloc «Signez votre demande « Offre Confort ».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F26FE1-040F-16DB-A410-2BE62DE70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581" y="1764932"/>
            <a:ext cx="6645910" cy="31165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5C007E-1134-8E9E-27A4-DEA5943B84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380" t="39618" r="2220" b="38802"/>
          <a:stretch/>
        </p:blipFill>
        <p:spPr>
          <a:xfrm rot="5400000">
            <a:off x="5024574" y="2447631"/>
            <a:ext cx="1810884" cy="12740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0C8BFF-5DAB-3FF2-E071-B28B8F98AC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882" t="12825" r="19526" b="66031"/>
          <a:stretch/>
        </p:blipFill>
        <p:spPr>
          <a:xfrm>
            <a:off x="5312221" y="2179227"/>
            <a:ext cx="1235589" cy="6589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0E9CAEF-66C5-374A-71B3-7321760CE452}"/>
              </a:ext>
            </a:extLst>
          </p:cNvPr>
          <p:cNvSpPr/>
          <p:nvPr/>
        </p:nvSpPr>
        <p:spPr>
          <a:xfrm>
            <a:off x="5292978" y="2179227"/>
            <a:ext cx="1274078" cy="6589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D9505A-4FAA-F710-A8AB-80ACFAD07089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448834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50772"/>
            <a:ext cx="8837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Mme </a:t>
            </a:r>
            <a:r>
              <a:rPr lang="fr-FR" b="1" dirty="0">
                <a:latin typeface="Montserrat" panose="00000500000000000000" pitchFamily="2" charset="0"/>
              </a:rPr>
              <a:t>signe</a:t>
            </a:r>
            <a:r>
              <a:rPr lang="fr-FR" dirty="0">
                <a:latin typeface="Montserrat" panose="00000500000000000000" pitchFamily="2" charset="0"/>
              </a:rPr>
              <a:t> ses différents contrats :</a:t>
            </a:r>
          </a:p>
          <a:p>
            <a:pPr lvl="6"/>
            <a:endParaRPr lang="fr-FR" dirty="0">
              <a:latin typeface="Montserrat" panose="00000500000000000000" pitchFamily="2" charset="0"/>
            </a:endParaRPr>
          </a:p>
          <a:p>
            <a:pPr lvl="8"/>
            <a:r>
              <a:rPr lang="fr-FR" dirty="0">
                <a:latin typeface="Montserrat" panose="00000500000000000000" pitchFamily="2" charset="0"/>
              </a:rPr>
              <a:t>	- Sa formule individuelle </a:t>
            </a:r>
          </a:p>
          <a:p>
            <a:pPr lvl="8"/>
            <a:r>
              <a:rPr lang="fr-FR" dirty="0">
                <a:latin typeface="Montserrat" panose="00000500000000000000" pitchFamily="2" charset="0"/>
              </a:rPr>
              <a:t>	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C47D52-A593-C944-4DCB-C250FFCDD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145" y="2011046"/>
            <a:ext cx="6645910" cy="25844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BA8D43-43F4-CEEE-F9B0-9298B077EEDA}"/>
              </a:ext>
            </a:extLst>
          </p:cNvPr>
          <p:cNvSpPr/>
          <p:nvPr/>
        </p:nvSpPr>
        <p:spPr>
          <a:xfrm>
            <a:off x="4911991" y="3388360"/>
            <a:ext cx="2410691" cy="4462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097131-4E41-1EF5-07B5-0AFE522ABC5A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623733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657632" y="609750"/>
            <a:ext cx="8837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Les écrans de signature s’enchaînent </a:t>
            </a:r>
            <a:r>
              <a:rPr lang="fr-FR" sz="750" dirty="0">
                <a:latin typeface="Montserrat" panose="00000500000000000000" pitchFamily="2" charset="0"/>
              </a:rPr>
              <a:t>(Réception du SMS </a:t>
            </a:r>
            <a:r>
              <a:rPr lang="fr-FR" sz="750" dirty="0">
                <a:latin typeface="Montserrat" panose="00000500000000000000" pitchFamily="2" charset="0"/>
                <a:sym typeface="Wingdings" panose="05000000000000000000" pitchFamily="2" charset="2"/>
              </a:rPr>
              <a:t> Acceptation des documents  signature  confirmation  finalisation) </a:t>
            </a:r>
            <a:r>
              <a:rPr lang="fr-FR" dirty="0">
                <a:latin typeface="Montserrat" panose="00000500000000000000" pitchFamily="2" charset="0"/>
              </a:rPr>
              <a:t>:</a:t>
            </a:r>
          </a:p>
          <a:p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97314F-BA5E-670F-FBE2-0A0D109BE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60" y="982688"/>
            <a:ext cx="2350081" cy="1196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0DF967-5417-61FC-A762-6596A21DB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036" y="969586"/>
            <a:ext cx="2250614" cy="1203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ECCB91-F9E9-796E-1758-CC7CDD185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035" y="955126"/>
            <a:ext cx="2305686" cy="12176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76EA905-C91C-1EBF-803E-09A9AD961A55}"/>
              </a:ext>
            </a:extLst>
          </p:cNvPr>
          <p:cNvSpPr/>
          <p:nvPr/>
        </p:nvSpPr>
        <p:spPr>
          <a:xfrm>
            <a:off x="224443" y="1117454"/>
            <a:ext cx="282633" cy="2541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B85192B-ED34-8769-A255-E96359525450}"/>
              </a:ext>
            </a:extLst>
          </p:cNvPr>
          <p:cNvSpPr/>
          <p:nvPr/>
        </p:nvSpPr>
        <p:spPr>
          <a:xfrm>
            <a:off x="3331012" y="1117454"/>
            <a:ext cx="282633" cy="2541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D2B07EF-6046-B54E-9A69-EECF2192DF13}"/>
              </a:ext>
            </a:extLst>
          </p:cNvPr>
          <p:cNvSpPr/>
          <p:nvPr/>
        </p:nvSpPr>
        <p:spPr>
          <a:xfrm>
            <a:off x="6331336" y="1084204"/>
            <a:ext cx="282633" cy="2541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8E4E2C-B83A-A572-F77A-A5F96A36C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59" y="2476126"/>
            <a:ext cx="2350081" cy="12462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94A141-696B-CC8E-EE88-E6121C5E9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6488" y="2468654"/>
            <a:ext cx="2220087" cy="12462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00A289-39EB-DE39-0FA8-30DC42F67C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1035" y="2482958"/>
            <a:ext cx="2349904" cy="12176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7E5C02-1A2A-22E7-9035-16FE758480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859" y="3959946"/>
            <a:ext cx="2360572" cy="11108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CD1FE3B-F1D0-292D-2B98-4F890D9D37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6488" y="3959946"/>
            <a:ext cx="2218210" cy="10906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78359572-7AEF-C17C-22EB-1140318141E4}"/>
              </a:ext>
            </a:extLst>
          </p:cNvPr>
          <p:cNvSpPr/>
          <p:nvPr/>
        </p:nvSpPr>
        <p:spPr>
          <a:xfrm>
            <a:off x="224442" y="2688398"/>
            <a:ext cx="282633" cy="2541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6CA0A39-11D8-4C21-48F0-F3E9CA29EF5D}"/>
              </a:ext>
            </a:extLst>
          </p:cNvPr>
          <p:cNvSpPr/>
          <p:nvPr/>
        </p:nvSpPr>
        <p:spPr>
          <a:xfrm>
            <a:off x="3402675" y="2688398"/>
            <a:ext cx="282633" cy="2541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777F14B-709E-BD15-01F7-9BFCBCF98C0C}"/>
              </a:ext>
            </a:extLst>
          </p:cNvPr>
          <p:cNvSpPr/>
          <p:nvPr/>
        </p:nvSpPr>
        <p:spPr>
          <a:xfrm>
            <a:off x="6305892" y="2675327"/>
            <a:ext cx="282633" cy="2541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6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42C033E-266A-DBD8-996A-8804ABF6D634}"/>
              </a:ext>
            </a:extLst>
          </p:cNvPr>
          <p:cNvSpPr/>
          <p:nvPr/>
        </p:nvSpPr>
        <p:spPr>
          <a:xfrm>
            <a:off x="224442" y="4139468"/>
            <a:ext cx="282633" cy="2541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7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759A4C9-56CB-47EB-79C8-B56A51B7B19A}"/>
              </a:ext>
            </a:extLst>
          </p:cNvPr>
          <p:cNvSpPr/>
          <p:nvPr/>
        </p:nvSpPr>
        <p:spPr>
          <a:xfrm>
            <a:off x="3402674" y="4122572"/>
            <a:ext cx="282633" cy="2541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8</a:t>
            </a:r>
          </a:p>
        </p:txBody>
      </p:sp>
      <p:sp>
        <p:nvSpPr>
          <p:cNvPr id="19" name="ZoneTexte 4">
            <a:extLst>
              <a:ext uri="{FF2B5EF4-FFF2-40B4-BE49-F238E27FC236}">
                <a16:creationId xmlns:a16="http://schemas.microsoft.com/office/drawing/2014/main" id="{0791C19D-3EA5-BCB1-40A7-A8391BEB3B3F}"/>
              </a:ext>
            </a:extLst>
          </p:cNvPr>
          <p:cNvSpPr txBox="1"/>
          <p:nvPr/>
        </p:nvSpPr>
        <p:spPr>
          <a:xfrm>
            <a:off x="6405750" y="4963041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99487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876868"/>
            <a:ext cx="88379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Mme </a:t>
            </a:r>
            <a:r>
              <a:rPr lang="fr-FR" dirty="0">
                <a:latin typeface="Montserrat" panose="00000500000000000000" pitchFamily="2" charset="0"/>
              </a:rPr>
              <a:t>clique ensuite sur le bloc «</a:t>
            </a:r>
            <a:r>
              <a:rPr lang="fr-FR" b="1" dirty="0">
                <a:latin typeface="Montserrat" panose="00000500000000000000" pitchFamily="2" charset="0"/>
              </a:rPr>
              <a:t>Signez votre demande «Formule Famille Confort </a:t>
            </a:r>
            <a:r>
              <a:rPr lang="fr-FR" dirty="0">
                <a:latin typeface="Montserrat" panose="00000500000000000000" pitchFamily="2" charset="0"/>
              </a:rPr>
              <a:t>».</a:t>
            </a:r>
            <a:endParaRPr lang="fr-FR" b="1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>
              <a:latin typeface="Montserrat" panose="00000500000000000000" pitchFamily="2" charset="0"/>
            </a:endParaRPr>
          </a:p>
          <a:p>
            <a:endParaRPr lang="fr-FR" b="1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De son côté, </a:t>
            </a:r>
            <a:r>
              <a:rPr lang="fr-FR" b="1" dirty="0">
                <a:latin typeface="Montserrat" panose="00000500000000000000" pitchFamily="2" charset="0"/>
              </a:rPr>
              <a:t>Mr</a:t>
            </a:r>
            <a:r>
              <a:rPr lang="fr-FR" dirty="0">
                <a:latin typeface="Montserrat" panose="00000500000000000000" pitchFamily="2" charset="0"/>
              </a:rPr>
              <a:t> reçoit également, </a:t>
            </a:r>
            <a:r>
              <a:rPr lang="fr-FR" b="1" dirty="0">
                <a:latin typeface="Montserrat" panose="00000500000000000000" pitchFamily="2" charset="0"/>
              </a:rPr>
              <a:t>sa formule individuelle </a:t>
            </a:r>
            <a:r>
              <a:rPr lang="fr-FR" dirty="0">
                <a:latin typeface="Montserrat" panose="00000500000000000000" pitchFamily="2" charset="0"/>
              </a:rPr>
              <a:t>à signer.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Les parcours de signature sont les mêmes que ceux présentés précédemment sur Mme pour sa formule individuelle.</a:t>
            </a: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80E12A04-4176-98AE-5146-AC8CB38AEBFA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439673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BE09BE-0FBF-4FEA-BD87-1EB9BF2DC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4" y="2220882"/>
            <a:ext cx="7462114" cy="1159799"/>
          </a:xfrm>
        </p:spPr>
        <p:txBody>
          <a:bodyPr/>
          <a:lstStyle/>
          <a:p>
            <a:pPr algn="ctr"/>
            <a:r>
              <a:rPr lang="fr-FR" sz="2800" dirty="0"/>
              <a:t>3</a:t>
            </a:r>
            <a:r>
              <a:rPr lang="fr-FR" sz="2800" baseline="30000" dirty="0"/>
              <a:t>ème</a:t>
            </a:r>
            <a:r>
              <a:rPr lang="fr-FR" sz="2800" dirty="0"/>
              <a:t> étape : Retour Vue conseiller</a:t>
            </a: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52486BA5-896C-3279-7EF2-6ABE202A190D}"/>
              </a:ext>
            </a:extLst>
          </p:cNvPr>
          <p:cNvSpPr txBox="1"/>
          <p:nvPr/>
        </p:nvSpPr>
        <p:spPr>
          <a:xfrm>
            <a:off x="19099" y="4899659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816303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-117945" y="652424"/>
            <a:ext cx="44189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Montserrat" panose="00000500000000000000" pitchFamily="2" charset="0"/>
              </a:rPr>
              <a:t>Retournez sur la </a:t>
            </a:r>
            <a:r>
              <a:rPr lang="fr-FR" b="1" dirty="0">
                <a:latin typeface="Montserrat" panose="00000500000000000000" pitchFamily="2" charset="0"/>
              </a:rPr>
              <a:t>synthèse de Mme</a:t>
            </a:r>
            <a:endParaRPr lang="fr-FR" dirty="0">
              <a:latin typeface="Montserrat" panose="00000500000000000000" pitchFamily="2" charset="0"/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algn="ctr"/>
            <a:endParaRPr lang="fr-FR" dirty="0">
              <a:latin typeface="Montserrat" panose="00000500000000000000" pitchFamily="2" charset="0"/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0D4E5A6-6B7E-BD00-77C2-1DF57786F389}"/>
              </a:ext>
            </a:extLst>
          </p:cNvPr>
          <p:cNvSpPr txBox="1"/>
          <p:nvPr/>
        </p:nvSpPr>
        <p:spPr>
          <a:xfrm>
            <a:off x="634377" y="4832996"/>
            <a:ext cx="85096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latin typeface="Montserrat" panose="00000500000000000000" pitchFamily="2" charset="0"/>
              </a:rPr>
              <a:t>* </a:t>
            </a:r>
            <a:r>
              <a:rPr lang="fr-FR" sz="600" dirty="0">
                <a:latin typeface="Montserrat" panose="00000500000000000000" pitchFamily="2" charset="0"/>
              </a:rPr>
              <a:t>En mai 2024, un NAV « changement d’offres » sera disponible pour mettre en gestion automatiquement les changements d’offre</a:t>
            </a:r>
          </a:p>
          <a:p>
            <a:r>
              <a:rPr lang="fr-FR" sz="600" dirty="0">
                <a:latin typeface="Montserrat" panose="00000500000000000000" pitchFamily="2" charset="0"/>
              </a:rPr>
              <a:t>(ex : Bouquet liberté vers Formules) post retour signature clients.</a:t>
            </a:r>
            <a:endParaRPr lang="fr-FR" sz="6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E5221D-8B69-C276-C3AB-4E047A8DE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77" y="1063025"/>
            <a:ext cx="4228229" cy="21755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45D9A8-D358-289A-71F2-19B17D4AC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188" y="1063025"/>
            <a:ext cx="4082235" cy="21755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2393340D-ABF2-AF1B-D852-1BF9AE31B1E4}"/>
              </a:ext>
            </a:extLst>
          </p:cNvPr>
          <p:cNvSpPr/>
          <p:nvPr/>
        </p:nvSpPr>
        <p:spPr>
          <a:xfrm>
            <a:off x="4445491" y="2150785"/>
            <a:ext cx="399011" cy="216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946FB5F-5A18-2943-4409-A2EBE979F4F9}"/>
              </a:ext>
            </a:extLst>
          </p:cNvPr>
          <p:cNvSpPr txBox="1"/>
          <p:nvPr/>
        </p:nvSpPr>
        <p:spPr>
          <a:xfrm>
            <a:off x="4743196" y="663711"/>
            <a:ext cx="44189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Montserrat" panose="00000500000000000000" pitchFamily="2" charset="0"/>
              </a:rPr>
              <a:t>Accédez au dossier de vente </a:t>
            </a:r>
            <a:r>
              <a:rPr lang="fr-FR" b="1" dirty="0">
                <a:latin typeface="Montserrat" panose="00000500000000000000" pitchFamily="2" charset="0"/>
              </a:rPr>
              <a:t>de Mme</a:t>
            </a:r>
            <a:endParaRPr lang="fr-FR" dirty="0">
              <a:latin typeface="Montserrat" panose="00000500000000000000" pitchFamily="2" charset="0"/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algn="ctr"/>
            <a:endParaRPr lang="fr-FR" dirty="0">
              <a:latin typeface="Montserrat" panose="00000500000000000000" pitchFamily="2" charset="0"/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1A71C7F-6270-9875-088B-10D416685593}"/>
              </a:ext>
            </a:extLst>
          </p:cNvPr>
          <p:cNvSpPr txBox="1"/>
          <p:nvPr/>
        </p:nvSpPr>
        <p:spPr>
          <a:xfrm>
            <a:off x="4844502" y="3322830"/>
            <a:ext cx="4403770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900" dirty="0">
                <a:latin typeface="Montserrat" panose="00000500000000000000" pitchFamily="2" charset="0"/>
              </a:rPr>
              <a:t>Si </a:t>
            </a:r>
            <a:r>
              <a:rPr lang="fr-FR" sz="900" b="1" dirty="0">
                <a:solidFill>
                  <a:srgbClr val="00B050"/>
                </a:solidFill>
                <a:latin typeface="Montserrat" panose="00000500000000000000" pitchFamily="2" charset="0"/>
              </a:rPr>
              <a:t>la CE a activé le NAV </a:t>
            </a:r>
            <a:r>
              <a:rPr lang="fr-FR" sz="900" dirty="0">
                <a:latin typeface="Montserrat" panose="00000500000000000000" pitchFamily="2" charset="0"/>
              </a:rPr>
              <a:t>« Ouverture Formule individuelle » </a:t>
            </a:r>
            <a:r>
              <a:rPr lang="fr-FR" sz="900" b="1" dirty="0">
                <a:latin typeface="Montserrat" panose="00000500000000000000" pitchFamily="2" charset="0"/>
              </a:rPr>
              <a:t>*</a:t>
            </a:r>
            <a:r>
              <a:rPr lang="fr-FR" sz="900" dirty="0">
                <a:latin typeface="Montserrat" panose="00000500000000000000" pitchFamily="2" charset="0"/>
              </a:rPr>
              <a:t>, la </a:t>
            </a:r>
            <a:r>
              <a:rPr lang="fr-FR" sz="900" b="1" dirty="0">
                <a:latin typeface="Montserrat" panose="00000500000000000000" pitchFamily="2" charset="0"/>
              </a:rPr>
              <a:t>mise</a:t>
            </a:r>
          </a:p>
          <a:p>
            <a:r>
              <a:rPr lang="fr-FR" sz="900" b="1" dirty="0">
                <a:latin typeface="Montserrat" panose="00000500000000000000" pitchFamily="2" charset="0"/>
              </a:rPr>
              <a:t>en gestion</a:t>
            </a:r>
            <a:r>
              <a:rPr lang="fr-FR" sz="900" dirty="0">
                <a:latin typeface="Montserrat" panose="00000500000000000000" pitchFamily="2" charset="0"/>
              </a:rPr>
              <a:t>, post signature client, de la formule individuelle (hors izicarte)</a:t>
            </a:r>
          </a:p>
          <a:p>
            <a:r>
              <a:rPr lang="fr-FR" sz="900" b="1" dirty="0">
                <a:latin typeface="Montserrat" panose="00000500000000000000" pitchFamily="2" charset="0"/>
              </a:rPr>
              <a:t>se fait automatiquement</a:t>
            </a:r>
            <a:r>
              <a:rPr lang="fr-FR" sz="900" dirty="0">
                <a:latin typeface="Montserrat" panose="00000500000000000000" pitchFamily="2" charset="0"/>
              </a:rPr>
              <a:t> sans intervention du conseiller [qui n’a donc</a:t>
            </a:r>
          </a:p>
          <a:p>
            <a:r>
              <a:rPr lang="fr-FR" sz="900" dirty="0">
                <a:latin typeface="Montserrat" panose="00000500000000000000" pitchFamily="2" charset="0"/>
              </a:rPr>
              <a:t>pas besoin de revenir dans la gestion des dossiers de vente].</a:t>
            </a:r>
          </a:p>
          <a:p>
            <a:endParaRPr lang="fr-FR" sz="900" dirty="0">
              <a:latin typeface="Montserrat" panose="000005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900" dirty="0">
                <a:latin typeface="Montserrat" panose="00000500000000000000" pitchFamily="2" charset="0"/>
              </a:rPr>
              <a:t>Si </a:t>
            </a:r>
            <a:r>
              <a:rPr lang="fr-FR" sz="900" b="1" dirty="0">
                <a:solidFill>
                  <a:srgbClr val="C00000"/>
                </a:solidFill>
                <a:latin typeface="Montserrat" panose="00000500000000000000" pitchFamily="2" charset="0"/>
              </a:rPr>
              <a:t>la CE n’a pas activé le NAV </a:t>
            </a:r>
            <a:r>
              <a:rPr lang="fr-FR" sz="900" dirty="0">
                <a:latin typeface="Montserrat" panose="00000500000000000000" pitchFamily="2" charset="0"/>
              </a:rPr>
              <a:t>« Ouverture Formule individuelle » </a:t>
            </a:r>
            <a:r>
              <a:rPr lang="fr-FR" sz="900" b="1" dirty="0">
                <a:latin typeface="Montserrat" panose="00000500000000000000" pitchFamily="2" charset="0"/>
              </a:rPr>
              <a:t>*</a:t>
            </a:r>
            <a:r>
              <a:rPr lang="fr-FR" sz="900" dirty="0">
                <a:latin typeface="Montserrat" panose="00000500000000000000" pitchFamily="2" charset="0"/>
              </a:rPr>
              <a:t>, la </a:t>
            </a:r>
          </a:p>
          <a:p>
            <a:r>
              <a:rPr lang="fr-FR" sz="900" b="1" dirty="0">
                <a:latin typeface="Montserrat" panose="00000500000000000000" pitchFamily="2" charset="0"/>
              </a:rPr>
              <a:t>Mise en gestion</a:t>
            </a:r>
            <a:r>
              <a:rPr lang="fr-FR" sz="900" dirty="0">
                <a:latin typeface="Montserrat" panose="00000500000000000000" pitchFamily="2" charset="0"/>
              </a:rPr>
              <a:t>, post signature client, de la formule individuelle doit être</a:t>
            </a:r>
          </a:p>
          <a:p>
            <a:r>
              <a:rPr lang="fr-FR" sz="900" dirty="0">
                <a:latin typeface="Montserrat" panose="00000500000000000000" pitchFamily="2" charset="0"/>
              </a:rPr>
              <a:t>effectuée par le conseiller dans OVAD.</a:t>
            </a:r>
          </a:p>
          <a:p>
            <a:endParaRPr lang="fr-FR" sz="900" dirty="0">
              <a:latin typeface="Montserrat" panose="00000500000000000000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40C98B-2385-2FE9-D348-D589A137BFF4}"/>
              </a:ext>
            </a:extLst>
          </p:cNvPr>
          <p:cNvSpPr txBox="1"/>
          <p:nvPr/>
        </p:nvSpPr>
        <p:spPr>
          <a:xfrm>
            <a:off x="26493" y="4484332"/>
            <a:ext cx="8837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Même process pour la formule individuelle de Mr.</a:t>
            </a:r>
          </a:p>
          <a:p>
            <a:pPr lvl="1"/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E3C5027F-1B98-D56D-0C08-B5693611D61C}"/>
              </a:ext>
            </a:extLst>
          </p:cNvPr>
          <p:cNvSpPr txBox="1"/>
          <p:nvPr/>
        </p:nvSpPr>
        <p:spPr>
          <a:xfrm>
            <a:off x="6510022" y="4981265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419863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90683" y="693988"/>
            <a:ext cx="88379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Montserrat" panose="00000500000000000000" pitchFamily="2" charset="0"/>
              </a:rPr>
              <a:t>Si les </a:t>
            </a:r>
            <a:r>
              <a:rPr lang="fr-FR" sz="1200" b="1" dirty="0">
                <a:latin typeface="Montserrat" panose="00000500000000000000" pitchFamily="2" charset="0"/>
              </a:rPr>
              <a:t>conditions requises </a:t>
            </a:r>
            <a:r>
              <a:rPr lang="fr-FR" sz="1200" dirty="0">
                <a:latin typeface="Montserrat" panose="00000500000000000000" pitchFamily="2" charset="0"/>
              </a:rPr>
              <a:t>sont réunies, à savoir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latin typeface="Montserrat" panose="00000500000000000000" pitchFamily="2" charset="0"/>
            </a:endParaRPr>
          </a:p>
          <a:p>
            <a:r>
              <a:rPr lang="fr-FR" sz="1200" dirty="0">
                <a:latin typeface="Montserrat" panose="00000500000000000000" pitchFamily="2" charset="0"/>
              </a:rPr>
              <a:t>	Au minimum 2 formules individuelles mises en gestion dont celle du(es) parent(s) payeur(s) de la 	formule famille</a:t>
            </a:r>
          </a:p>
          <a:p>
            <a:r>
              <a:rPr lang="fr-FR" sz="1200" dirty="0">
                <a:latin typeface="Montserrat" panose="00000500000000000000" pitchFamily="2" charset="0"/>
              </a:rPr>
              <a:t>	</a:t>
            </a:r>
            <a:r>
              <a:rPr lang="fr-FR" sz="1200" b="1" dirty="0">
                <a:latin typeface="Montserrat" panose="00000500000000000000" pitchFamily="2" charset="0"/>
              </a:rPr>
              <a:t>ET</a:t>
            </a:r>
          </a:p>
          <a:p>
            <a:r>
              <a:rPr lang="fr-FR" sz="1200" b="1" dirty="0">
                <a:latin typeface="Montserrat" panose="00000500000000000000" pitchFamily="2" charset="0"/>
              </a:rPr>
              <a:t>	</a:t>
            </a:r>
            <a:r>
              <a:rPr lang="fr-FR" sz="1200" dirty="0">
                <a:latin typeface="Montserrat" panose="00000500000000000000" pitchFamily="2" charset="0"/>
              </a:rPr>
              <a:t>La formule famille signée en SED.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latin typeface="Montserrat" panose="000005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fr-FR" sz="1200" dirty="0">
                <a:latin typeface="Montserrat" panose="00000500000000000000" pitchFamily="2" charset="0"/>
                <a:sym typeface="Wingdings" panose="05000000000000000000" pitchFamily="2" charset="2"/>
              </a:rPr>
              <a:t>L</a:t>
            </a:r>
            <a:r>
              <a:rPr lang="fr-FR" sz="1200" dirty="0">
                <a:latin typeface="Montserrat" panose="00000500000000000000" pitchFamily="2" charset="0"/>
              </a:rPr>
              <a:t>a </a:t>
            </a:r>
            <a:r>
              <a:rPr lang="fr-FR" sz="1200" b="1" dirty="0">
                <a:latin typeface="Montserrat" panose="00000500000000000000" pitchFamily="2" charset="0"/>
              </a:rPr>
              <a:t>formule famille s’ouvre &amp; s’active automatiquement</a:t>
            </a:r>
            <a:r>
              <a:rPr lang="fr-FR" sz="1200" dirty="0">
                <a:latin typeface="Montserrat" panose="00000500000000000000" pitchFamily="2" charset="0"/>
              </a:rPr>
              <a:t> via un traitement batch (exécuté chaque soir).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fr-FR" sz="1200" dirty="0">
              <a:latin typeface="Montserrat" panose="000005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fr-FR" sz="1200" dirty="0">
                <a:latin typeface="Montserrat" panose="00000500000000000000" pitchFamily="2" charset="0"/>
              </a:rPr>
              <a:t> Les </a:t>
            </a:r>
            <a:r>
              <a:rPr lang="fr-FR" sz="1200" b="1" dirty="0">
                <a:latin typeface="Montserrat" panose="00000500000000000000" pitchFamily="2" charset="0"/>
              </a:rPr>
              <a:t>formules individuelles </a:t>
            </a:r>
            <a:r>
              <a:rPr lang="fr-FR" sz="1200" dirty="0">
                <a:latin typeface="Montserrat" panose="00000500000000000000" pitchFamily="2" charset="0"/>
              </a:rPr>
              <a:t>concernées sont </a:t>
            </a:r>
            <a:r>
              <a:rPr lang="fr-FR" sz="1200" b="1" dirty="0">
                <a:latin typeface="Montserrat" panose="00000500000000000000" pitchFamily="2" charset="0"/>
              </a:rPr>
              <a:t>automatiquement intégrées </a:t>
            </a:r>
            <a:r>
              <a:rPr lang="fr-FR" sz="1200" dirty="0">
                <a:latin typeface="Montserrat" panose="00000500000000000000" pitchFamily="2" charset="0"/>
              </a:rPr>
              <a:t>à la formule famille.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latin typeface="Montserrat" panose="00000500000000000000" pitchFamily="2" charset="0"/>
            </a:endParaRPr>
          </a:p>
          <a:p>
            <a:pPr lvl="1"/>
            <a:r>
              <a:rPr lang="fr-FR" sz="1200" dirty="0">
                <a:latin typeface="Montserrat" panose="00000500000000000000" pitchFamily="2" charset="0"/>
              </a:rPr>
              <a:t>	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9404A7-4ACD-8648-1C72-B59FB3BD9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21" y="3192814"/>
            <a:ext cx="4345381" cy="1694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DAA3BE-2679-8EE4-D991-51EC5AB11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417" y="3192814"/>
            <a:ext cx="4068964" cy="16943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D12952-26D0-5E99-166C-46152F48F0FC}"/>
              </a:ext>
            </a:extLst>
          </p:cNvPr>
          <p:cNvSpPr/>
          <p:nvPr/>
        </p:nvSpPr>
        <p:spPr>
          <a:xfrm>
            <a:off x="5306995" y="4039964"/>
            <a:ext cx="1068868" cy="4462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66AEF086-F24F-93F7-7149-37CAD6DF5403}"/>
              </a:ext>
            </a:extLst>
          </p:cNvPr>
          <p:cNvSpPr txBox="1"/>
          <p:nvPr/>
        </p:nvSpPr>
        <p:spPr>
          <a:xfrm>
            <a:off x="6405750" y="4981265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542207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90683" y="843617"/>
            <a:ext cx="88379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Montserrat" panose="00000500000000000000" pitchFamily="2" charset="0"/>
              </a:rPr>
              <a:t>Si les </a:t>
            </a:r>
            <a:r>
              <a:rPr lang="fr-FR" sz="1200" b="1" dirty="0">
                <a:latin typeface="Montserrat" panose="00000500000000000000" pitchFamily="2" charset="0"/>
              </a:rPr>
              <a:t>conditions requises ne sont pas réunies</a:t>
            </a:r>
            <a:r>
              <a:rPr lang="fr-FR" sz="1200" dirty="0">
                <a:latin typeface="Montserrat" panose="00000500000000000000" pitchFamily="2" charset="0"/>
              </a:rPr>
              <a:t>, la formule famille ne s’ouvre pas &amp; ne s’active pas.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Montserrat" panose="00000500000000000000" pitchFamily="2" charset="0"/>
              </a:rPr>
              <a:t>Le </a:t>
            </a:r>
            <a:r>
              <a:rPr lang="fr-FR" sz="1200" b="1" dirty="0">
                <a:latin typeface="Montserrat" panose="00000500000000000000" pitchFamily="2" charset="0"/>
              </a:rPr>
              <a:t>conseiller est alerté </a:t>
            </a:r>
            <a:r>
              <a:rPr lang="fr-FR" sz="1200" dirty="0">
                <a:latin typeface="Montserrat" panose="00000500000000000000" pitchFamily="2" charset="0"/>
              </a:rPr>
              <a:t>par des messages lui indiquant les raisons [dans l’encadré] dans la synthèse de la formule famille 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latin typeface="Montserrat" panose="00000500000000000000" pitchFamily="2" charset="0"/>
            </a:endParaRPr>
          </a:p>
          <a:p>
            <a:endParaRPr lang="fr-FR" sz="12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latin typeface="Montserrat" panose="00000500000000000000" pitchFamily="2" charset="0"/>
            </a:endParaRPr>
          </a:p>
          <a:p>
            <a:pPr lvl="1"/>
            <a:r>
              <a:rPr lang="fr-FR" sz="1200" dirty="0">
                <a:latin typeface="Montserrat" panose="00000500000000000000" pitchFamily="2" charset="0"/>
              </a:rPr>
              <a:t>	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83EF80A-4B31-E904-DBB5-AD025EC648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540"/>
          <a:stretch/>
        </p:blipFill>
        <p:spPr>
          <a:xfrm>
            <a:off x="231945" y="2177531"/>
            <a:ext cx="3409028" cy="23557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B21B967-6E4F-6462-970D-6F2E383C4D05}"/>
              </a:ext>
            </a:extLst>
          </p:cNvPr>
          <p:cNvSpPr/>
          <p:nvPr/>
        </p:nvSpPr>
        <p:spPr>
          <a:xfrm>
            <a:off x="867995" y="2959331"/>
            <a:ext cx="2182773" cy="2909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F85134-D255-3F13-3B48-5067428B8F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085"/>
          <a:stretch/>
        </p:blipFill>
        <p:spPr>
          <a:xfrm>
            <a:off x="4563713" y="2154575"/>
            <a:ext cx="3483033" cy="23787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37BB35-8B4D-3DAF-8416-F215A9AE0DF5}"/>
              </a:ext>
            </a:extLst>
          </p:cNvPr>
          <p:cNvSpPr/>
          <p:nvPr/>
        </p:nvSpPr>
        <p:spPr>
          <a:xfrm>
            <a:off x="5213842" y="2959331"/>
            <a:ext cx="2533620" cy="3020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C254F30-3947-B559-F037-7E77FC4D5EC6}"/>
              </a:ext>
            </a:extLst>
          </p:cNvPr>
          <p:cNvSpPr txBox="1"/>
          <p:nvPr/>
        </p:nvSpPr>
        <p:spPr>
          <a:xfrm>
            <a:off x="1445779" y="1846798"/>
            <a:ext cx="8755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Montserrat" panose="00000500000000000000" pitchFamily="2" charset="0"/>
              </a:rPr>
              <a:t>Exemple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1C20BA-AC39-36B6-88CC-85AA3D8E7F65}"/>
              </a:ext>
            </a:extLst>
          </p:cNvPr>
          <p:cNvSpPr txBox="1"/>
          <p:nvPr/>
        </p:nvSpPr>
        <p:spPr>
          <a:xfrm>
            <a:off x="5855320" y="1846798"/>
            <a:ext cx="12506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Montserrat" panose="00000500000000000000" pitchFamily="2" charset="0"/>
              </a:rPr>
              <a:t>Autre exemple :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ED6BEE35-0585-E06E-30CF-4D5AF02CA07E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728251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latin typeface="Montserrat" panose="00000500000000000000" pitchFamily="2" charset="0"/>
              </a:rPr>
              <a:t>Si les </a:t>
            </a:r>
            <a:r>
              <a:rPr lang="fr-FR" sz="1400" b="1" dirty="0">
                <a:latin typeface="Montserrat" panose="00000500000000000000" pitchFamily="2" charset="0"/>
              </a:rPr>
              <a:t>conditions requises </a:t>
            </a:r>
            <a:r>
              <a:rPr lang="fr-FR" sz="1400" dirty="0">
                <a:latin typeface="Montserrat" panose="00000500000000000000" pitchFamily="2" charset="0"/>
              </a:rPr>
              <a:t>ne sont pas réunies [par exemple, une seule formule individuelle mise en gestion], la formule famille ne s’ouvre pas &amp; ne s’active pas, le conseiller voit également que la formule famille est « </a:t>
            </a:r>
            <a:r>
              <a:rPr lang="fr-FR" sz="1400" b="1" dirty="0">
                <a:latin typeface="Montserrat" panose="00000500000000000000" pitchFamily="2" charset="0"/>
              </a:rPr>
              <a:t>à finaliser </a:t>
            </a:r>
            <a:r>
              <a:rPr lang="fr-FR" sz="1400" dirty="0">
                <a:latin typeface="Montserrat" panose="00000500000000000000" pitchFamily="2" charset="0"/>
              </a:rPr>
              <a:t>»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533A82-A30C-41ED-68F9-8D85DFD68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47" y="1536940"/>
            <a:ext cx="7387878" cy="31638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168980-4039-7EB6-48CF-C066A8F0D8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829" t="50001" b="21052"/>
          <a:stretch/>
        </p:blipFill>
        <p:spPr>
          <a:xfrm>
            <a:off x="1920240" y="3524595"/>
            <a:ext cx="5378335" cy="954107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F24F04-1B6A-858B-8742-C58A10F15F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81" t="60111" r="12639" b="4816"/>
          <a:stretch/>
        </p:blipFill>
        <p:spPr>
          <a:xfrm>
            <a:off x="1920240" y="3446820"/>
            <a:ext cx="2177934" cy="110965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123621-EE9D-C6CC-10F7-B2D9A433E2F2}"/>
              </a:ext>
            </a:extLst>
          </p:cNvPr>
          <p:cNvSpPr/>
          <p:nvPr/>
        </p:nvSpPr>
        <p:spPr>
          <a:xfrm>
            <a:off x="3117271" y="3541221"/>
            <a:ext cx="615143" cy="133005"/>
          </a:xfrm>
          <a:prstGeom prst="rect">
            <a:avLst/>
          </a:prstGeom>
          <a:noFill/>
          <a:ln>
            <a:solidFill>
              <a:srgbClr val="E9811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b="1" dirty="0">
                <a:solidFill>
                  <a:srgbClr val="E98119"/>
                </a:solidFill>
                <a:latin typeface="Montserrat" panose="00000500000000000000" pitchFamily="2" charset="0"/>
              </a:rPr>
              <a:t>A FINALISER</a:t>
            </a:r>
            <a:endParaRPr lang="fr-FR" sz="1050" b="1" dirty="0">
              <a:solidFill>
                <a:srgbClr val="E98119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3978C1-7886-2A6D-BA04-A6BC24348FAC}"/>
              </a:ext>
            </a:extLst>
          </p:cNvPr>
          <p:cNvSpPr/>
          <p:nvPr/>
        </p:nvSpPr>
        <p:spPr>
          <a:xfrm>
            <a:off x="3009207" y="3446820"/>
            <a:ext cx="1088967" cy="11096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7E53A9CD-9FCD-EA6D-9920-AD116F8C3DBE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3184518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959994"/>
            <a:ext cx="88379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latin typeface="Montserrat" panose="00000500000000000000" pitchFamily="2" charset="0"/>
              </a:rPr>
              <a:t>En cas d’</a:t>
            </a:r>
            <a:r>
              <a:rPr lang="fr-FR" sz="1400" b="1" dirty="0">
                <a:latin typeface="Montserrat" panose="00000500000000000000" pitchFamily="2" charset="0"/>
              </a:rPr>
              <a:t>ajout d’un membre additionnel </a:t>
            </a:r>
            <a:r>
              <a:rPr lang="fr-FR" sz="1400" dirty="0">
                <a:latin typeface="Montserrat" panose="00000500000000000000" pitchFamily="2" charset="0"/>
              </a:rPr>
              <a:t>post activation formule famille [par exemple : équipement en formule d’un enfant ayant eu 12 ans], le conseiller fait un </a:t>
            </a:r>
            <a:r>
              <a:rPr lang="fr-FR" sz="1400" b="1" dirty="0">
                <a:latin typeface="Montserrat" panose="00000500000000000000" pitchFamily="2" charset="0"/>
              </a:rPr>
              <a:t>avenant</a:t>
            </a:r>
            <a:r>
              <a:rPr lang="fr-FR" sz="1400" dirty="0">
                <a:latin typeface="Montserrat" panose="00000500000000000000" pitchFamily="2" charset="0"/>
              </a:rPr>
              <a:t> sur la formule famille existante, ouvre la formule individuelle </a:t>
            </a:r>
            <a:r>
              <a:rPr lang="fr-FR" sz="1400">
                <a:latin typeface="Montserrat" panose="00000500000000000000" pitchFamily="2" charset="0"/>
              </a:rPr>
              <a:t>en VAD qui </a:t>
            </a:r>
            <a:r>
              <a:rPr lang="fr-FR" sz="1400" dirty="0">
                <a:latin typeface="Montserrat" panose="00000500000000000000" pitchFamily="2" charset="0"/>
              </a:rPr>
              <a:t>viendra intégrer automatiquement la formule famille post retour signature du contrat [par les parents dans notre exemple].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6E4CC7D5-A746-4B75-AFCB-46FC8C20C4D0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823352197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C98F3F1899BD4FB454A5370E5E7DCD" ma:contentTypeVersion="8" ma:contentTypeDescription="Create a new document." ma:contentTypeScope="" ma:versionID="32b04543149d862781a0af11ea003309">
  <xsd:schema xmlns:xsd="http://www.w3.org/2001/XMLSchema" xmlns:xs="http://www.w3.org/2001/XMLSchema" xmlns:p="http://schemas.microsoft.com/office/2006/metadata/properties" xmlns:ns2="a3fabbce-3532-42a5-8ce7-fc6c09666242" xmlns:ns3="9493d9bc-deb6-45d3-85e6-96aede7b64e8" targetNamespace="http://schemas.microsoft.com/office/2006/metadata/properties" ma:root="true" ma:fieldsID="439fb97e31390e36b975015772516527" ns2:_="" ns3:_="">
    <xsd:import namespace="a3fabbce-3532-42a5-8ce7-fc6c09666242"/>
    <xsd:import namespace="9493d9bc-deb6-45d3-85e6-96aede7b64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abbce-3532-42a5-8ce7-fc6c096662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3d9bc-deb6-45d3-85e6-96aede7b64e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B98479-54C8-4F7B-A59C-3DCD58E246AD}">
  <ds:schemaRefs>
    <ds:schemaRef ds:uri="9493d9bc-deb6-45d3-85e6-96aede7b64e8"/>
    <ds:schemaRef ds:uri="a3fabbce-3532-42a5-8ce7-fc6c0966624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4604AC50-A577-46D0-8B9F-6D3C9D53AFF5}">
  <ds:schemaRefs>
    <ds:schemaRef ds:uri="424c53cd-086d-4d3d-989e-7d8db3d6e7bb"/>
    <ds:schemaRef ds:uri="8e7ab2ba-99f1-4ee6-986e-2e4da515d45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939</TotalTime>
  <Words>1505</Words>
  <Application>Microsoft Office PowerPoint</Application>
  <PresentationFormat>Affichage à l'écran (16:9)</PresentationFormat>
  <Paragraphs>190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42" baseType="lpstr">
      <vt:lpstr>Montserrat</vt:lpstr>
      <vt:lpstr>Montserrat SemiBold</vt:lpstr>
      <vt:lpstr>Courier New</vt:lpstr>
      <vt:lpstr>Cambria Math</vt:lpstr>
      <vt:lpstr>Arial Narrow</vt:lpstr>
      <vt:lpstr>Wingdings</vt:lpstr>
      <vt:lpstr>Montserrat ExtraBold</vt:lpstr>
      <vt:lpstr>Arial</vt:lpstr>
      <vt:lpstr>Symbol</vt:lpstr>
      <vt:lpstr>Cabin Condensed</vt:lpstr>
      <vt:lpstr>Groupe BPCE</vt:lpstr>
      <vt:lpstr>Préouverture Formule Famille  Tuto : Souscrire une Formule Famille avec des dossiers de vente d’offres individuelles en full SED    </vt:lpstr>
      <vt:lpstr>Contexte</vt:lpstr>
      <vt:lpstr>Les écrans &amp; déroulé</vt:lpstr>
      <vt:lpstr>1ère étape : Vue conseiller</vt:lpstr>
      <vt:lpstr>Les écrans</vt:lpstr>
      <vt:lpstr>Les écrans</vt:lpstr>
      <vt:lpstr>Les écrans</vt:lpstr>
      <vt:lpstr>Les écrans</vt:lpstr>
      <vt:lpstr>Les écrans</vt:lpstr>
      <vt:lpstr>Les écrans</vt:lpstr>
      <vt:lpstr>Les écrans</vt:lpstr>
      <vt:lpstr>Les écrans</vt:lpstr>
      <vt:lpstr>Les écrans</vt:lpstr>
      <vt:lpstr>Les écrans</vt:lpstr>
      <vt:lpstr>Les écrans</vt:lpstr>
      <vt:lpstr>Les écrans</vt:lpstr>
      <vt:lpstr>Les écrans</vt:lpstr>
      <vt:lpstr>Les écrans</vt:lpstr>
      <vt:lpstr>Les écrans</vt:lpstr>
      <vt:lpstr>2ème étape : Vue client</vt:lpstr>
      <vt:lpstr>Les écrans</vt:lpstr>
      <vt:lpstr>Les écrans</vt:lpstr>
      <vt:lpstr>Les écrans</vt:lpstr>
      <vt:lpstr>Les écrans</vt:lpstr>
      <vt:lpstr>Les écrans</vt:lpstr>
      <vt:lpstr>3ème étape : Retour Vue conseiller</vt:lpstr>
      <vt:lpstr>Les écrans</vt:lpstr>
      <vt:lpstr>Les écrans</vt:lpstr>
      <vt:lpstr>Les écrans</vt:lpstr>
      <vt:lpstr>Les écrans</vt:lpstr>
      <vt:lpstr>Les écrans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CMTD Offres Services Particuliers</dc:title>
  <dc:creator>Charles.BAPTISTE_ssii@i-bp.fr;Kevin.MANACH_ssii@i-bp.fr;elisabeth.crette@it-ce.fr</dc:creator>
  <cp:lastModifiedBy>LAROQUE-FALANTIN Loriane [CEGEE]</cp:lastModifiedBy>
  <cp:revision>18</cp:revision>
  <cp:lastPrinted>2017-11-27T10:18:19Z</cp:lastPrinted>
  <dcterms:created xsi:type="dcterms:W3CDTF">2020-06-18T12:19:03Z</dcterms:created>
  <dcterms:modified xsi:type="dcterms:W3CDTF">2023-12-07T08:36:42Z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0x0101002EC98F3F1899BD4FB454A5370E5E7DCD</vt:lpwstr>
  </property>
  <property fmtid="{D5CDD505-2E9C-101B-9397-08002B2CF9AE}" pid="3" name="Order">
    <vt:r8>3300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MSIP_Label_48a19f0c-bea1-442e-a475-ed109d9ec508_Enabled">
    <vt:lpwstr>true</vt:lpwstr>
  </property>
  <property fmtid="{D5CDD505-2E9C-101B-9397-08002B2CF9AE}" pid="11" name="MSIP_Label_48a19f0c-bea1-442e-a475-ed109d9ec508_SetDate">
    <vt:lpwstr>2023-03-09T15:07:44Z</vt:lpwstr>
  </property>
  <property fmtid="{D5CDD505-2E9C-101B-9397-08002B2CF9AE}" pid="12" name="MSIP_Label_48a19f0c-bea1-442e-a475-ed109d9ec508_Method">
    <vt:lpwstr>Standard</vt:lpwstr>
  </property>
  <property fmtid="{D5CDD505-2E9C-101B-9397-08002B2CF9AE}" pid="13" name="MSIP_Label_48a19f0c-bea1-442e-a475-ed109d9ec508_Name">
    <vt:lpwstr>48a19f0c-bea1-442e-a475-ed109d9ec508</vt:lpwstr>
  </property>
  <property fmtid="{D5CDD505-2E9C-101B-9397-08002B2CF9AE}" pid="14" name="MSIP_Label_48a19f0c-bea1-442e-a475-ed109d9ec508_SiteId">
    <vt:lpwstr>d5bb6d35-8a82-4329-b49a-5030bd6497ab</vt:lpwstr>
  </property>
  <property fmtid="{D5CDD505-2E9C-101B-9397-08002B2CF9AE}" pid="15" name="MSIP_Label_48a19f0c-bea1-442e-a475-ed109d9ec508_ContentBits">
    <vt:lpwstr>0</vt:lpwstr>
  </property>
</Properties>
</file>