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876" r:id="rId5"/>
  </p:sldMasterIdLst>
  <p:notesMasterIdLst>
    <p:notesMasterId r:id="rId29"/>
  </p:notesMasterIdLst>
  <p:handoutMasterIdLst>
    <p:handoutMasterId r:id="rId30"/>
  </p:handoutMasterIdLst>
  <p:sldIdLst>
    <p:sldId id="1101" r:id="rId6"/>
    <p:sldId id="2147377934" r:id="rId7"/>
    <p:sldId id="2147377933" r:id="rId8"/>
    <p:sldId id="2147378098" r:id="rId9"/>
    <p:sldId id="2147378049" r:id="rId10"/>
    <p:sldId id="2147378050" r:id="rId11"/>
    <p:sldId id="2147378103" r:id="rId12"/>
    <p:sldId id="2147378104" r:id="rId13"/>
    <p:sldId id="2147378105" r:id="rId14"/>
    <p:sldId id="2147378106" r:id="rId15"/>
    <p:sldId id="2147378108" r:id="rId16"/>
    <p:sldId id="2147378109" r:id="rId17"/>
    <p:sldId id="2147378110" r:id="rId18"/>
    <p:sldId id="2147378111" r:id="rId19"/>
    <p:sldId id="2147378112" r:id="rId20"/>
    <p:sldId id="2147378113" r:id="rId21"/>
    <p:sldId id="2147378115" r:id="rId22"/>
    <p:sldId id="2147378116" r:id="rId23"/>
    <p:sldId id="2147378117" r:id="rId24"/>
    <p:sldId id="2147378118" r:id="rId25"/>
    <p:sldId id="2147378119" r:id="rId26"/>
    <p:sldId id="2147378120" r:id="rId27"/>
    <p:sldId id="256" r:id="rId28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ambria Math" panose="02040503050406030204" pitchFamily="18" charset="0"/>
      <p:regular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Montserrat ExtraBold" panose="00000900000000000000" pitchFamily="2" charset="0"/>
      <p:bold r:id="rId40"/>
      <p:boldItalic r:id="rId41"/>
    </p:embeddedFont>
    <p:embeddedFont>
      <p:font typeface="Montserrat SemiBold" panose="00000700000000000000" pitchFamily="2" charset="0"/>
      <p:bold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" id="{2998AD0D-54FF-439A-A1B7-52682DDC1433}">
          <p14:sldIdLst>
            <p14:sldId id="1101"/>
            <p14:sldId id="2147377934"/>
            <p14:sldId id="2147377933"/>
            <p14:sldId id="2147378098"/>
            <p14:sldId id="2147378049"/>
            <p14:sldId id="2147378050"/>
            <p14:sldId id="2147378103"/>
            <p14:sldId id="2147378104"/>
            <p14:sldId id="2147378105"/>
            <p14:sldId id="2147378106"/>
            <p14:sldId id="2147378108"/>
            <p14:sldId id="2147378109"/>
            <p14:sldId id="2147378110"/>
            <p14:sldId id="2147378111"/>
            <p14:sldId id="2147378112"/>
            <p14:sldId id="2147378113"/>
            <p14:sldId id="2147378115"/>
            <p14:sldId id="2147378116"/>
            <p14:sldId id="2147378117"/>
            <p14:sldId id="2147378118"/>
            <p14:sldId id="2147378119"/>
            <p14:sldId id="2147378120"/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NATON Safia [IT-CE]" initials="CS[" lastIdx="7" clrIdx="0">
    <p:extLst>
      <p:ext uri="{19B8F6BF-5375-455C-9EA6-DF929625EA0E}">
        <p15:presenceInfo xmlns:p15="http://schemas.microsoft.com/office/powerpoint/2012/main" userId="S-1-5-21-2105561978-3528732878-1106980897-3335" providerId="AD"/>
      </p:ext>
    </p:extLst>
  </p:cmAuthor>
  <p:cmAuthor id="2" name="MANACH Kevin (i-BP - INTERVIA)" initials="MK(-I" lastIdx="1" clrIdx="1">
    <p:extLst>
      <p:ext uri="{19B8F6BF-5375-455C-9EA6-DF929625EA0E}">
        <p15:presenceInfo xmlns:p15="http://schemas.microsoft.com/office/powerpoint/2012/main" userId="S-1-5-21-746137067-1844823847-725345543-680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119"/>
    <a:srgbClr val="581D74"/>
    <a:srgbClr val="F7EDF3"/>
    <a:srgbClr val="EEEEF6"/>
    <a:srgbClr val="CEC3DE"/>
    <a:srgbClr val="DCD6E5"/>
    <a:srgbClr val="EEECF2"/>
    <a:srgbClr val="DB4B4B"/>
    <a:srgbClr val="9176B4"/>
    <a:srgbClr val="EAB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774" y="12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10/04/2024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3" y="1779663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3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5" y="4670223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4" y="4703469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1"/>
            <a:ext cx="3744000" cy="772856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3" y="906367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253322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  <p:sp>
        <p:nvSpPr>
          <p:cNvPr id="1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3" y="906367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050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19" y="342434"/>
            <a:ext cx="1223097" cy="6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3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 dirty="0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800" dirty="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1" y="61657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1" y="131708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1" y="201758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1" y="2718091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1" y="3418596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1" y="411910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3" y="61650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3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3" y="20175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3" y="271802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3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3" y="411902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392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732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7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9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4" y="1131889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5804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7951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1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97824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8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2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9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8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7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9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/>
          </p:cNvSpPr>
          <p:nvPr>
            <p:ph type="title"/>
          </p:nvPr>
        </p:nvSpPr>
        <p:spPr>
          <a:xfrm>
            <a:off x="64940" y="216554"/>
            <a:ext cx="9000000" cy="207749"/>
          </a:xfrm>
          <a:prstGeom prst="rect">
            <a:avLst/>
          </a:prstGeom>
        </p:spPr>
        <p:txBody>
          <a:bodyPr/>
          <a:lstStyle>
            <a:lvl1pPr algn="just"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6165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610165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500" y="3720194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166" indent="0">
              <a:buNone/>
              <a:defRPr sz="1200" b="0">
                <a:solidFill>
                  <a:schemeClr val="bg1"/>
                </a:solidFill>
              </a:defRPr>
            </a:lvl2pPr>
            <a:lvl3pPr marL="914333" indent="0">
              <a:buNone/>
              <a:defRPr sz="1200" b="0">
                <a:solidFill>
                  <a:schemeClr val="bg1"/>
                </a:solidFill>
              </a:defRPr>
            </a:lvl3pPr>
            <a:lvl4pPr marL="1371498" indent="0">
              <a:buNone/>
              <a:defRPr sz="1200" b="0">
                <a:solidFill>
                  <a:schemeClr val="bg1"/>
                </a:solidFill>
              </a:defRPr>
            </a:lvl4pPr>
            <a:lvl5pPr marL="182866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500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500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166" indent="0">
              <a:buNone/>
              <a:defRPr sz="1200" b="0">
                <a:solidFill>
                  <a:schemeClr val="bg1"/>
                </a:solidFill>
              </a:defRPr>
            </a:lvl2pPr>
            <a:lvl3pPr marL="914333" indent="0">
              <a:buNone/>
              <a:defRPr sz="1200" b="0">
                <a:solidFill>
                  <a:schemeClr val="bg1"/>
                </a:solidFill>
              </a:defRPr>
            </a:lvl3pPr>
            <a:lvl4pPr marL="1371498" indent="0">
              <a:buNone/>
              <a:defRPr sz="1200" b="0">
                <a:solidFill>
                  <a:schemeClr val="bg1"/>
                </a:solidFill>
              </a:defRPr>
            </a:lvl4pPr>
            <a:lvl5pPr marL="182866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48265" y="512424"/>
            <a:ext cx="2016224" cy="324036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166" indent="0">
              <a:buNone/>
              <a:defRPr sz="1200" b="0">
                <a:solidFill>
                  <a:schemeClr val="bg1"/>
                </a:solidFill>
              </a:defRPr>
            </a:lvl2pPr>
            <a:lvl3pPr marL="914333" indent="0">
              <a:buNone/>
              <a:defRPr sz="1200" b="0">
                <a:solidFill>
                  <a:schemeClr val="bg1"/>
                </a:solidFill>
              </a:defRPr>
            </a:lvl3pPr>
            <a:lvl4pPr marL="1371498" indent="0">
              <a:buNone/>
              <a:defRPr sz="1200" b="0">
                <a:solidFill>
                  <a:schemeClr val="bg1"/>
                </a:solidFill>
              </a:defRPr>
            </a:lvl4pPr>
            <a:lvl5pPr marL="182866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0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1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19" y="4876007"/>
            <a:ext cx="206788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900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900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3" y="4909252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3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60" y="195487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76779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933" r:id="rId12"/>
    <p:sldLayoutId id="214748393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693" marR="0" lvl="0" indent="-26669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25" marR="0" lvl="1" indent="-20478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18" marR="0" lvl="2" indent="-19843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196" marR="0" lvl="3" indent="-19684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417" y="2819470"/>
            <a:ext cx="7736432" cy="1159799"/>
          </a:xfrm>
        </p:spPr>
        <p:txBody>
          <a:bodyPr/>
          <a:lstStyle/>
          <a:p>
            <a:pPr algn="ctr"/>
            <a:r>
              <a:rPr lang="fr-FR" sz="2800" dirty="0"/>
              <a:t>Tuto : Information Conseiller</a:t>
            </a:r>
            <a:br>
              <a:rPr lang="fr-FR" sz="2800" dirty="0"/>
            </a:br>
            <a:r>
              <a:rPr lang="fr-FR" sz="2800" dirty="0"/>
              <a:t>Existence Formule Famille</a:t>
            </a:r>
            <a:br>
              <a:rPr lang="fr-FR" sz="2800" dirty="0"/>
            </a:br>
            <a:br>
              <a:rPr lang="fr-FR" sz="2800" dirty="0"/>
            </a:br>
            <a:r>
              <a:rPr lang="fr-FR" sz="1800" dirty="0"/>
              <a:t>Lot 2#2 : Optimisation Parcours Bancarisation</a:t>
            </a:r>
            <a:br>
              <a:rPr lang="fr-FR" sz="1800" dirty="0"/>
            </a:br>
            <a:br>
              <a:rPr lang="fr-FR" sz="2000" dirty="0"/>
            </a:br>
            <a:br>
              <a:rPr lang="fr-FR" sz="2000" dirty="0"/>
            </a:br>
            <a:endParaRPr lang="fr-FR" sz="2000" dirty="0"/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93587AE9-9007-7D2C-E532-692FFA58C337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4163177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153002" y="674775"/>
            <a:ext cx="8837996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Le </a:t>
            </a:r>
            <a:r>
              <a:rPr lang="fr-FR" b="1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tuto</a:t>
            </a: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 ci-après vous présente </a:t>
            </a:r>
            <a:r>
              <a:rPr lang="fr-FR" dirty="0">
                <a:latin typeface="Montserrat" panose="00000500000000000000" pitchFamily="2" charset="0"/>
              </a:rPr>
              <a:t>les </a:t>
            </a:r>
            <a:r>
              <a:rPr lang="fr-FR" b="1" dirty="0">
                <a:latin typeface="Montserrat" panose="00000500000000000000" pitchFamily="2" charset="0"/>
              </a:rPr>
              <a:t>messages affichés </a:t>
            </a:r>
            <a:r>
              <a:rPr lang="fr-FR" dirty="0">
                <a:latin typeface="Montserrat" panose="00000500000000000000" pitchFamily="2" charset="0"/>
              </a:rPr>
              <a:t>au conseiller lors de la </a:t>
            </a:r>
            <a:r>
              <a:rPr lang="fr-FR" b="1" dirty="0">
                <a:latin typeface="Montserrat" panose="00000500000000000000" pitchFamily="2" charset="0"/>
              </a:rPr>
              <a:t>souscription d’une formule individuelle </a:t>
            </a:r>
            <a:r>
              <a:rPr lang="fr-FR" dirty="0">
                <a:latin typeface="Montserrat" panose="00000500000000000000" pitchFamily="2" charset="0"/>
              </a:rPr>
              <a:t>(par ouverture ou changement d’offres) si une (ou des) </a:t>
            </a:r>
            <a:r>
              <a:rPr lang="fr-FR" b="1" dirty="0">
                <a:latin typeface="Montserrat" panose="00000500000000000000" pitchFamily="2" charset="0"/>
              </a:rPr>
              <a:t>formule</a:t>
            </a:r>
            <a:r>
              <a:rPr lang="fr-FR" dirty="0">
                <a:latin typeface="Montserrat" panose="00000500000000000000" pitchFamily="2" charset="0"/>
              </a:rPr>
              <a:t>(s) </a:t>
            </a:r>
            <a:r>
              <a:rPr lang="fr-FR" b="1" dirty="0">
                <a:latin typeface="Montserrat" panose="00000500000000000000" pitchFamily="2" charset="0"/>
              </a:rPr>
              <a:t>famille</a:t>
            </a:r>
            <a:r>
              <a:rPr lang="fr-FR" dirty="0">
                <a:latin typeface="Montserrat" panose="00000500000000000000" pitchFamily="2" charset="0"/>
              </a:rPr>
              <a:t> est (sont) </a:t>
            </a:r>
            <a:r>
              <a:rPr lang="fr-FR" b="1" dirty="0">
                <a:latin typeface="Montserrat" panose="00000500000000000000" pitchFamily="2" charset="0"/>
              </a:rPr>
              <a:t>recensée</a:t>
            </a:r>
            <a:r>
              <a:rPr lang="fr-FR" dirty="0">
                <a:latin typeface="Montserrat" panose="00000500000000000000" pitchFamily="2" charset="0"/>
              </a:rPr>
              <a:t>(s) dans l’environnement familial du souscripteur et si celui-ci est éligible à potentiellement en bénéficier.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En effet, lors de la souscription d’une formule individuelle par un client, des </a:t>
            </a:r>
            <a:r>
              <a:rPr lang="fr-FR" b="1" dirty="0">
                <a:latin typeface="Montserrat" panose="00000500000000000000" pitchFamily="2" charset="0"/>
              </a:rPr>
              <a:t>interrogations automatiques </a:t>
            </a:r>
            <a:r>
              <a:rPr lang="fr-FR" dirty="0">
                <a:latin typeface="Montserrat" panose="00000500000000000000" pitchFamily="2" charset="0"/>
              </a:rPr>
              <a:t>sont réalisées pour savoir si la formule individuelle peut être </a:t>
            </a:r>
            <a:r>
              <a:rPr lang="fr-FR" b="1" dirty="0">
                <a:latin typeface="Montserrat" panose="00000500000000000000" pitchFamily="2" charset="0"/>
              </a:rPr>
              <a:t>éventuellement</a:t>
            </a:r>
            <a:r>
              <a:rPr lang="fr-FR" dirty="0">
                <a:latin typeface="Montserrat" panose="00000500000000000000" pitchFamily="2" charset="0"/>
              </a:rPr>
              <a:t> </a:t>
            </a:r>
            <a:r>
              <a:rPr lang="fr-FR" b="1" dirty="0">
                <a:latin typeface="Montserrat" panose="00000500000000000000" pitchFamily="2" charset="0"/>
              </a:rPr>
              <a:t>intégrée</a:t>
            </a:r>
            <a:r>
              <a:rPr lang="fr-FR" dirty="0">
                <a:latin typeface="Montserrat" panose="00000500000000000000" pitchFamily="2" charset="0"/>
              </a:rPr>
              <a:t> à une formule famille existante, en fonction de la </a:t>
            </a:r>
            <a:r>
              <a:rPr lang="fr-FR" b="1" dirty="0">
                <a:latin typeface="Montserrat" panose="00000500000000000000" pitchFamily="2" charset="0"/>
              </a:rPr>
              <a:t>volonté</a:t>
            </a:r>
            <a:r>
              <a:rPr lang="fr-FR" dirty="0">
                <a:latin typeface="Montserrat" panose="00000500000000000000" pitchFamily="2" charset="0"/>
              </a:rPr>
              <a:t> du client &amp; du(es) payeur(s) de la formule famille in fine.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Ainsi, la </a:t>
            </a:r>
            <a:r>
              <a:rPr lang="fr-FR" b="1" dirty="0">
                <a:latin typeface="Montserrat" panose="00000500000000000000" pitchFamily="2" charset="0"/>
              </a:rPr>
              <a:t>restitution</a:t>
            </a:r>
            <a:r>
              <a:rPr lang="fr-FR" dirty="0">
                <a:latin typeface="Montserrat" panose="00000500000000000000" pitchFamily="2" charset="0"/>
              </a:rPr>
              <a:t> de ces informations se font sous forme de </a:t>
            </a:r>
            <a:r>
              <a:rPr lang="fr-FR" b="1" dirty="0">
                <a:latin typeface="Montserrat" panose="00000500000000000000" pitchFamily="2" charset="0"/>
              </a:rPr>
              <a:t>messages</a:t>
            </a:r>
            <a:r>
              <a:rPr lang="fr-FR" dirty="0">
                <a:latin typeface="Montserrat" panose="00000500000000000000" pitchFamily="2" charset="0"/>
              </a:rPr>
              <a:t> pour </a:t>
            </a:r>
            <a:r>
              <a:rPr lang="fr-FR" b="1" dirty="0">
                <a:latin typeface="Montserrat" panose="00000500000000000000" pitchFamily="2" charset="0"/>
              </a:rPr>
              <a:t>informer</a:t>
            </a:r>
            <a:r>
              <a:rPr lang="fr-FR" dirty="0">
                <a:latin typeface="Montserrat" panose="00000500000000000000" pitchFamily="2" charset="0"/>
              </a:rPr>
              <a:t> le conseiller, l’aiguiller &amp; ainsi pouvoir </a:t>
            </a:r>
            <a:r>
              <a:rPr lang="fr-FR" b="1" dirty="0">
                <a:latin typeface="Montserrat" panose="00000500000000000000" pitchFamily="2" charset="0"/>
              </a:rPr>
              <a:t>rebondir</a:t>
            </a:r>
            <a:r>
              <a:rPr lang="fr-FR" dirty="0">
                <a:latin typeface="Montserrat" panose="00000500000000000000" pitchFamily="2" charset="0"/>
              </a:rPr>
              <a:t> lors du rendez-vous avec le client.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Découvrez, ainsi, le tuto qui présente </a:t>
            </a:r>
            <a:r>
              <a:rPr lang="fr-FR" b="1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différentes situations </a:t>
            </a: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que le conseiller peut rencontrer avec son client.</a:t>
            </a:r>
          </a:p>
          <a:p>
            <a:pPr marL="285750" lvl="2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Pour </a:t>
            </a:r>
            <a:r>
              <a:rPr lang="fr-FR" b="1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faciliter</a:t>
            </a: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 la </a:t>
            </a:r>
            <a:r>
              <a:rPr lang="fr-FR" b="1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compréhension</a:t>
            </a: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 du tuto, nous avons pris </a:t>
            </a:r>
            <a:r>
              <a:rPr lang="fr-FR" b="1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l’exemple</a:t>
            </a: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 d’un jeune </a:t>
            </a:r>
            <a:r>
              <a:rPr lang="fr-FR" dirty="0">
                <a:latin typeface="Montserrat" panose="00000500000000000000" pitchFamily="2" charset="0"/>
              </a:rPr>
              <a:t>majeur</a:t>
            </a:r>
            <a:r>
              <a:rPr lang="fr-FR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 dans une configuration de détention de formule(s) famille détenue(s) par ses parents</a:t>
            </a:r>
            <a:r>
              <a:rPr lang="fr-FR" dirty="0">
                <a:latin typeface="Montserrat" panose="00000500000000000000" pitchFamily="2" charset="0"/>
              </a:rPr>
              <a:t> (</a:t>
            </a:r>
            <a:r>
              <a:rPr lang="fr-FR" u="sng" dirty="0">
                <a:latin typeface="Montserrat" panose="00000500000000000000" pitchFamily="2" charset="0"/>
              </a:rPr>
              <a:t>le conseiller peut rencontrer d’autres situations </a:t>
            </a:r>
            <a:r>
              <a:rPr lang="fr-FR" dirty="0">
                <a:latin typeface="Montserrat" panose="00000500000000000000" pitchFamily="2" charset="0"/>
              </a:rPr>
              <a:t>: conjoint(e) ne participant pas, à date, à la formule famille… un message s’affichera également).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endParaRPr lang="fr-FR" sz="1100" dirty="0">
              <a:latin typeface="Arial Narrow" panose="020B0606020202030204" pitchFamily="34" charset="0"/>
            </a:endParaRPr>
          </a:p>
          <a:p>
            <a:endParaRPr lang="fr-FR" sz="1200" dirty="0">
              <a:latin typeface="Arial Narrow" panose="020B0606020202030204" pitchFamily="34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9EA15771-148C-EE26-5679-E95EA2CA7C82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542690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4" y="2220882"/>
            <a:ext cx="7462114" cy="1159799"/>
          </a:xfrm>
        </p:spPr>
        <p:txBody>
          <a:bodyPr/>
          <a:lstStyle/>
          <a:p>
            <a:pPr algn="ctr"/>
            <a:r>
              <a:rPr lang="fr-FR" sz="2800" dirty="0"/>
              <a:t>Les écrans en fonction des volontés </a:t>
            </a:r>
            <a:br>
              <a:rPr lang="fr-FR" sz="2800" dirty="0"/>
            </a:br>
            <a:r>
              <a:rPr lang="fr-FR" sz="2800" dirty="0"/>
              <a:t>du client 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C8F6E0BF-E26B-FAAA-9F7A-BD9C9D21BB39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737192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4" y="2220882"/>
            <a:ext cx="7462114" cy="1159799"/>
          </a:xfrm>
        </p:spPr>
        <p:txBody>
          <a:bodyPr/>
          <a:lstStyle/>
          <a:p>
            <a:pPr algn="ctr"/>
            <a:r>
              <a:rPr lang="fr-FR" sz="2800" dirty="0"/>
              <a:t>1</a:t>
            </a:r>
            <a:r>
              <a:rPr lang="fr-FR" sz="2800" baseline="30000" dirty="0"/>
              <a:t>er</a:t>
            </a:r>
            <a:r>
              <a:rPr lang="fr-FR" sz="2800" dirty="0"/>
              <a:t> cas : Formules de même niveau/gamme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43F15B3-143E-CFF9-3D59-93D4C884E6BA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1532077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Contexte : </a:t>
            </a:r>
            <a:r>
              <a:rPr lang="fr-FR" dirty="0">
                <a:latin typeface="Montserrat" panose="00000500000000000000" pitchFamily="2" charset="0"/>
              </a:rPr>
              <a:t>Les parents détiennent une </a:t>
            </a:r>
            <a:r>
              <a:rPr lang="fr-FR" b="1" dirty="0">
                <a:latin typeface="Montserrat" panose="00000500000000000000" pitchFamily="2" charset="0"/>
              </a:rPr>
              <a:t>formule Famille </a:t>
            </a:r>
            <a:r>
              <a:rPr lang="fr-FR" dirty="0">
                <a:latin typeface="Montserrat" panose="00000500000000000000" pitchFamily="2" charset="0"/>
              </a:rPr>
              <a:t>de niveau « </a:t>
            </a:r>
            <a:r>
              <a:rPr lang="fr-FR" b="1" dirty="0">
                <a:latin typeface="Montserrat" panose="00000500000000000000" pitchFamily="2" charset="0"/>
              </a:rPr>
              <a:t>Confort</a:t>
            </a:r>
            <a:r>
              <a:rPr lang="fr-FR" dirty="0">
                <a:latin typeface="Montserrat" panose="00000500000000000000" pitchFamily="2" charset="0"/>
              </a:rPr>
              <a:t> » et ont 3 enfants qui n’ont pas de Formule individuelle.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B1BF7E7D-0D5C-69C8-906D-0FE94CC20C67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B19EB1-C176-81B4-0B34-664E0AC67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709" y="1542029"/>
            <a:ext cx="6645216" cy="2840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180EED8-8586-260E-72E9-52125EC17247}"/>
              </a:ext>
            </a:extLst>
          </p:cNvPr>
          <p:cNvSpPr/>
          <p:nvPr/>
        </p:nvSpPr>
        <p:spPr>
          <a:xfrm>
            <a:off x="2152996" y="2800908"/>
            <a:ext cx="914400" cy="7901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0057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Un </a:t>
            </a:r>
            <a:r>
              <a:rPr lang="fr-FR" sz="1400" b="1" dirty="0">
                <a:latin typeface="Montserrat" panose="00000500000000000000" pitchFamily="2" charset="0"/>
              </a:rPr>
              <a:t>enfant majeur</a:t>
            </a:r>
            <a:r>
              <a:rPr lang="fr-FR" sz="1400" dirty="0">
                <a:latin typeface="Montserrat" panose="00000500000000000000" pitchFamily="2" charset="0"/>
              </a:rPr>
              <a:t> de ces clients a rendez-vous avec son conseiller et souhaite </a:t>
            </a:r>
            <a:r>
              <a:rPr lang="fr-FR" sz="1400" b="1" dirty="0">
                <a:latin typeface="Montserrat" panose="00000500000000000000" pitchFamily="2" charset="0"/>
              </a:rPr>
              <a:t>ouvrir une Formule individuelle </a:t>
            </a:r>
            <a:r>
              <a:rPr lang="fr-FR" sz="1400" dirty="0">
                <a:latin typeface="Montserrat" panose="00000500000000000000" pitchFamily="2" charset="0"/>
              </a:rPr>
              <a:t>de niveau « </a:t>
            </a:r>
            <a:r>
              <a:rPr lang="fr-FR" sz="1400" b="1" dirty="0">
                <a:latin typeface="Montserrat" panose="00000500000000000000" pitchFamily="2" charset="0"/>
              </a:rPr>
              <a:t>Confort</a:t>
            </a:r>
            <a:r>
              <a:rPr lang="fr-FR" sz="1400" dirty="0">
                <a:latin typeface="Montserrat" panose="00000500000000000000" pitchFamily="2" charset="0"/>
              </a:rPr>
              <a:t> » (</a:t>
            </a:r>
            <a:r>
              <a:rPr lang="fr-FR" sz="1400" b="1" dirty="0">
                <a:latin typeface="Montserrat" panose="00000500000000000000" pitchFamily="2" charset="0"/>
              </a:rPr>
              <a:t>même niveau </a:t>
            </a:r>
            <a:r>
              <a:rPr lang="fr-FR" sz="1400" dirty="0">
                <a:latin typeface="Montserrat" panose="00000500000000000000" pitchFamily="2" charset="0"/>
              </a:rPr>
              <a:t>que la formule famille détenue par ses parents)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3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conseiller ouvre la </a:t>
            </a:r>
            <a:r>
              <a:rPr lang="fr-FR" b="1" dirty="0">
                <a:latin typeface="Montserrat" panose="00000500000000000000" pitchFamily="2" charset="0"/>
              </a:rPr>
              <a:t>synthèse client </a:t>
            </a:r>
            <a:r>
              <a:rPr lang="fr-FR" dirty="0">
                <a:latin typeface="Montserrat" panose="00000500000000000000" pitchFamily="2" charset="0"/>
              </a:rPr>
              <a:t>de l’enfant majeur pour souscrire la formule individuelle « Confort » &amp; clique sur le bouton « </a:t>
            </a:r>
            <a:r>
              <a:rPr lang="fr-FR" b="1" dirty="0">
                <a:latin typeface="Montserrat" panose="00000500000000000000" pitchFamily="2" charset="0"/>
              </a:rPr>
              <a:t>Souscrire</a:t>
            </a:r>
            <a:r>
              <a:rPr lang="fr-FR" dirty="0">
                <a:latin typeface="Montserrat" panose="00000500000000000000" pitchFamily="2" charset="0"/>
              </a:rPr>
              <a:t> ».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74BB1D-16A9-D477-C92B-B602B3DD4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09" y="2065064"/>
            <a:ext cx="5293071" cy="2862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CBC78DF6-4DA9-BDA0-0FF1-611A3AC24525}"/>
              </a:ext>
            </a:extLst>
          </p:cNvPr>
          <p:cNvSpPr/>
          <p:nvPr/>
        </p:nvSpPr>
        <p:spPr>
          <a:xfrm>
            <a:off x="6242859" y="3266921"/>
            <a:ext cx="1006331" cy="229639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5161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66936AD-E434-2AA3-2FDB-AEF25F474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667" y="1177713"/>
            <a:ext cx="6645910" cy="35902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Le conseiller choisit le </a:t>
            </a:r>
            <a:r>
              <a:rPr lang="fr-FR" sz="1400" b="1" dirty="0">
                <a:latin typeface="Montserrat" panose="00000500000000000000" pitchFamily="2" charset="0"/>
              </a:rPr>
              <a:t>canal de vente </a:t>
            </a:r>
            <a:r>
              <a:rPr lang="fr-FR" sz="1400" dirty="0">
                <a:latin typeface="Montserrat" panose="00000500000000000000" pitchFamily="2" charset="0"/>
              </a:rPr>
              <a:t>et </a:t>
            </a:r>
            <a:r>
              <a:rPr lang="fr-FR" sz="1400" b="1" dirty="0">
                <a:latin typeface="Montserrat" panose="00000500000000000000" pitchFamily="2" charset="0"/>
              </a:rPr>
              <a:t>clique</a:t>
            </a:r>
            <a:r>
              <a:rPr lang="fr-FR" sz="1400" dirty="0">
                <a:latin typeface="Montserrat" panose="00000500000000000000" pitchFamily="2" charset="0"/>
              </a:rPr>
              <a:t> sur la </a:t>
            </a:r>
            <a:r>
              <a:rPr lang="fr-FR" sz="1400" b="1" dirty="0">
                <a:latin typeface="Montserrat" panose="00000500000000000000" pitchFamily="2" charset="0"/>
              </a:rPr>
              <a:t>tuile</a:t>
            </a:r>
            <a:r>
              <a:rPr lang="fr-FR" sz="1400" dirty="0">
                <a:latin typeface="Montserrat" panose="00000500000000000000" pitchFamily="2" charset="0"/>
              </a:rPr>
              <a:t> « Offre Confort »</a:t>
            </a:r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B9181DF-E8D7-B6A6-0FED-52C32EF8FD9D}"/>
              </a:ext>
            </a:extLst>
          </p:cNvPr>
          <p:cNvSpPr/>
          <p:nvPr/>
        </p:nvSpPr>
        <p:spPr>
          <a:xfrm>
            <a:off x="1814946" y="2456930"/>
            <a:ext cx="1006331" cy="229639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8DD83-ABD3-D798-8D32-B5A998D6831E}"/>
              </a:ext>
            </a:extLst>
          </p:cNvPr>
          <p:cNvSpPr/>
          <p:nvPr/>
        </p:nvSpPr>
        <p:spPr>
          <a:xfrm>
            <a:off x="2078181" y="4104652"/>
            <a:ext cx="914400" cy="5587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222FE4B-4DE6-9DDD-EA4F-C2842AE52B3E}"/>
              </a:ext>
            </a:extLst>
          </p:cNvPr>
          <p:cNvSpPr/>
          <p:nvPr/>
        </p:nvSpPr>
        <p:spPr>
          <a:xfrm>
            <a:off x="1843147" y="3586101"/>
            <a:ext cx="1006331" cy="229639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52398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F5CFE51-93BF-0A65-D0C5-9464D6A06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866" y="1706990"/>
            <a:ext cx="5891589" cy="32210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Un </a:t>
            </a:r>
            <a:r>
              <a:rPr lang="fr-FR" sz="1400" b="1" dirty="0">
                <a:latin typeface="Montserrat" panose="00000500000000000000" pitchFamily="2" charset="0"/>
              </a:rPr>
              <a:t>message</a:t>
            </a:r>
            <a:r>
              <a:rPr lang="fr-FR" sz="1400" dirty="0">
                <a:latin typeface="Montserrat" panose="00000500000000000000" pitchFamily="2" charset="0"/>
              </a:rPr>
              <a:t> apparaît sur </a:t>
            </a:r>
            <a:r>
              <a:rPr lang="fr-FR" sz="1400" b="1" dirty="0">
                <a:latin typeface="Montserrat" panose="00000500000000000000" pitchFamily="2" charset="0"/>
              </a:rPr>
              <a:t>l’écran</a:t>
            </a:r>
            <a:r>
              <a:rPr lang="fr-FR" sz="1400" dirty="0">
                <a:latin typeface="Montserrat" panose="00000500000000000000" pitchFamily="2" charset="0"/>
              </a:rPr>
              <a:t> du </a:t>
            </a:r>
            <a:r>
              <a:rPr lang="fr-FR" sz="1400" b="1" dirty="0">
                <a:latin typeface="Montserrat" panose="00000500000000000000" pitchFamily="2" charset="0"/>
              </a:rPr>
              <a:t>conseiller</a:t>
            </a:r>
            <a:r>
              <a:rPr lang="fr-FR" sz="1400" dirty="0">
                <a:latin typeface="Montserrat" panose="00000500000000000000" pitchFamily="2" charset="0"/>
              </a:rPr>
              <a:t> pour l’informer de l’</a:t>
            </a:r>
            <a:r>
              <a:rPr lang="fr-FR" sz="1400" b="1" dirty="0">
                <a:latin typeface="Montserrat" panose="00000500000000000000" pitchFamily="2" charset="0"/>
              </a:rPr>
              <a:t>existence</a:t>
            </a:r>
            <a:r>
              <a:rPr lang="fr-FR" sz="1400" dirty="0">
                <a:latin typeface="Montserrat" panose="00000500000000000000" pitchFamily="2" charset="0"/>
              </a:rPr>
              <a:t> d’une Formule Famille Confort détenue pa</a:t>
            </a:r>
            <a:r>
              <a:rPr lang="fr-FR" dirty="0">
                <a:latin typeface="Montserrat" panose="00000500000000000000" pitchFamily="2" charset="0"/>
              </a:rPr>
              <a:t>r ses parents.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2 possibilités </a:t>
            </a:r>
            <a:r>
              <a:rPr lang="fr-FR" dirty="0">
                <a:latin typeface="Montserrat" panose="00000500000000000000" pitchFamily="2" charset="0"/>
              </a:rPr>
              <a:t>s’offrent au conseiller (en fonction de la volonté du Jeune majeur).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8DD83-ABD3-D798-8D32-B5A998D6831E}"/>
              </a:ext>
            </a:extLst>
          </p:cNvPr>
          <p:cNvSpPr/>
          <p:nvPr/>
        </p:nvSpPr>
        <p:spPr>
          <a:xfrm>
            <a:off x="3552930" y="2862809"/>
            <a:ext cx="2656677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887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1</a:t>
            </a:r>
            <a:r>
              <a:rPr lang="fr-FR" sz="1400" b="1" baseline="30000" dirty="0">
                <a:solidFill>
                  <a:srgbClr val="C00000"/>
                </a:solidFill>
                <a:latin typeface="Montserrat" panose="00000500000000000000" pitchFamily="2" charset="0"/>
              </a:rPr>
              <a:t>ère</a:t>
            </a:r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 possibilité </a:t>
            </a:r>
            <a:r>
              <a:rPr lang="fr-FR" sz="1400" dirty="0">
                <a:latin typeface="Montserrat" panose="00000500000000000000" pitchFamily="2" charset="0"/>
              </a:rPr>
              <a:t>: </a:t>
            </a:r>
            <a:r>
              <a:rPr lang="fr-FR" sz="1400" u="sng" dirty="0">
                <a:latin typeface="Montserrat" panose="00000500000000000000" pitchFamily="2" charset="0"/>
              </a:rPr>
              <a:t>le </a:t>
            </a:r>
            <a:r>
              <a:rPr lang="fr-FR" u="sng" dirty="0">
                <a:latin typeface="Montserrat" panose="00000500000000000000" pitchFamily="2" charset="0"/>
              </a:rPr>
              <a:t>jeune majeur</a:t>
            </a:r>
            <a:r>
              <a:rPr lang="fr-FR" sz="1400" u="sng" dirty="0">
                <a:latin typeface="Montserrat" panose="00000500000000000000" pitchFamily="2" charset="0"/>
              </a:rPr>
              <a:t> </a:t>
            </a:r>
            <a:r>
              <a:rPr lang="fr-FR" sz="1400" b="1" u="sng" dirty="0">
                <a:solidFill>
                  <a:srgbClr val="00B050"/>
                </a:solidFill>
                <a:latin typeface="Montserrat" panose="00000500000000000000" pitchFamily="2" charset="0"/>
              </a:rPr>
              <a:t>souhaite</a:t>
            </a:r>
            <a:r>
              <a:rPr lang="fr-FR" sz="1400" u="sng" dirty="0">
                <a:latin typeface="Montserrat" panose="00000500000000000000" pitchFamily="2" charset="0"/>
              </a:rPr>
              <a:t> intégrer la formule famille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conseiller clique sur le bouton « </a:t>
            </a:r>
            <a:r>
              <a:rPr lang="fr-FR" b="1" dirty="0">
                <a:latin typeface="Montserrat" panose="00000500000000000000" pitchFamily="2" charset="0"/>
              </a:rPr>
              <a:t>Annuler</a:t>
            </a:r>
            <a:r>
              <a:rPr lang="fr-FR" dirty="0">
                <a:latin typeface="Montserrat" panose="00000500000000000000" pitchFamily="2" charset="0"/>
              </a:rPr>
              <a:t> » du Message.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3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Il lance la </a:t>
            </a:r>
            <a:r>
              <a:rPr lang="fr-FR" b="1" dirty="0">
                <a:latin typeface="Montserrat" panose="00000500000000000000" pitchFamily="2" charset="0"/>
              </a:rPr>
              <a:t>synthèse client </a:t>
            </a:r>
            <a:r>
              <a:rPr lang="fr-FR" dirty="0">
                <a:latin typeface="Montserrat" panose="00000500000000000000" pitchFamily="2" charset="0"/>
              </a:rPr>
              <a:t>du </a:t>
            </a:r>
            <a:r>
              <a:rPr lang="fr-FR" b="1" dirty="0">
                <a:latin typeface="Montserrat" panose="00000500000000000000" pitchFamily="2" charset="0"/>
              </a:rPr>
              <a:t>parent</a:t>
            </a:r>
            <a:r>
              <a:rPr lang="fr-FR" dirty="0">
                <a:latin typeface="Montserrat" panose="00000500000000000000" pitchFamily="2" charset="0"/>
              </a:rPr>
              <a:t> payeur (ou d’un des deux parents payeurs) de la formule Famille « Confort 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3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Il clique sur la fonctionnalité « </a:t>
            </a:r>
            <a:r>
              <a:rPr lang="fr-FR" b="1" dirty="0">
                <a:latin typeface="Montserrat" panose="00000500000000000000" pitchFamily="2" charset="0"/>
              </a:rPr>
              <a:t>Réaliser un avenant sur une Formule Famille </a:t>
            </a:r>
            <a:r>
              <a:rPr lang="fr-FR" dirty="0">
                <a:latin typeface="Montserrat" panose="00000500000000000000" pitchFamily="2" charset="0"/>
              </a:rPr>
              <a:t>»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5186AC-E031-56E0-F084-052FBF951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3" y="2432816"/>
            <a:ext cx="4419948" cy="24167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EF597C0-D8EB-F5FB-89C9-679258C88F8D}"/>
              </a:ext>
            </a:extLst>
          </p:cNvPr>
          <p:cNvSpPr/>
          <p:nvPr/>
        </p:nvSpPr>
        <p:spPr>
          <a:xfrm>
            <a:off x="1967174" y="4089888"/>
            <a:ext cx="643026" cy="232735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119153-D0BC-F849-7900-003A857E8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563" y="2432816"/>
            <a:ext cx="4337108" cy="24167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658777C3-E586-E3C0-7F26-6DA42340C467}"/>
              </a:ext>
            </a:extLst>
          </p:cNvPr>
          <p:cNvSpPr/>
          <p:nvPr/>
        </p:nvSpPr>
        <p:spPr>
          <a:xfrm>
            <a:off x="5245160" y="2845751"/>
            <a:ext cx="673502" cy="22996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B0D1C2-0C20-293B-650B-7668022541A6}"/>
              </a:ext>
            </a:extLst>
          </p:cNvPr>
          <p:cNvSpPr/>
          <p:nvPr/>
        </p:nvSpPr>
        <p:spPr>
          <a:xfrm>
            <a:off x="6192981" y="3531099"/>
            <a:ext cx="681644" cy="63358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65819-7F1B-71F4-E664-E992DC11C1FC}"/>
              </a:ext>
            </a:extLst>
          </p:cNvPr>
          <p:cNvSpPr/>
          <p:nvPr/>
        </p:nvSpPr>
        <p:spPr>
          <a:xfrm>
            <a:off x="6937117" y="3598570"/>
            <a:ext cx="851908" cy="1421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AE91DFFA-C1AC-2343-C2E0-CF9DAE9D0A8F}"/>
              </a:ext>
            </a:extLst>
          </p:cNvPr>
          <p:cNvSpPr/>
          <p:nvPr/>
        </p:nvSpPr>
        <p:spPr>
          <a:xfrm>
            <a:off x="4532830" y="3531099"/>
            <a:ext cx="197404" cy="1431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933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5BE92C7-EA4B-B603-4894-FDF3A9DFD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0" y="2488057"/>
            <a:ext cx="4292923" cy="23748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1</a:t>
            </a:r>
            <a:r>
              <a:rPr lang="fr-FR" sz="1400" b="1" baseline="30000" dirty="0">
                <a:solidFill>
                  <a:srgbClr val="C00000"/>
                </a:solidFill>
                <a:latin typeface="Montserrat" panose="00000500000000000000" pitchFamily="2" charset="0"/>
              </a:rPr>
              <a:t>ère</a:t>
            </a:r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 possibilité </a:t>
            </a:r>
            <a:r>
              <a:rPr lang="fr-FR" sz="1400" dirty="0">
                <a:latin typeface="Montserrat" panose="00000500000000000000" pitchFamily="2" charset="0"/>
              </a:rPr>
              <a:t>: </a:t>
            </a:r>
            <a:r>
              <a:rPr lang="fr-FR" sz="1400" u="sng" dirty="0">
                <a:latin typeface="Montserrat" panose="00000500000000000000" pitchFamily="2" charset="0"/>
              </a:rPr>
              <a:t>le jeune majeur </a:t>
            </a:r>
            <a:r>
              <a:rPr lang="fr-FR" sz="1400" b="1" u="sng" dirty="0">
                <a:solidFill>
                  <a:srgbClr val="00B050"/>
                </a:solidFill>
                <a:latin typeface="Montserrat" panose="00000500000000000000" pitchFamily="2" charset="0"/>
              </a:rPr>
              <a:t>souhaite</a:t>
            </a:r>
            <a:r>
              <a:rPr lang="fr-FR" sz="1400" u="sng" dirty="0">
                <a:latin typeface="Montserrat" panose="00000500000000000000" pitchFamily="2" charset="0"/>
              </a:rPr>
              <a:t> intégrer la formule famille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conseiller sélectionne le jeune majeur concerné (en le cochant), l’indicateur de présence et clique sur le bouton « </a:t>
            </a:r>
            <a:r>
              <a:rPr lang="fr-FR" b="1" dirty="0">
                <a:latin typeface="Montserrat" panose="00000500000000000000" pitchFamily="2" charset="0"/>
              </a:rPr>
              <a:t>étape suivante </a:t>
            </a:r>
            <a:r>
              <a:rPr lang="fr-FR" dirty="0">
                <a:latin typeface="Montserrat" panose="00000500000000000000" pitchFamily="2" charset="0"/>
              </a:rPr>
              <a:t>».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Il clique sur la tuile « </a:t>
            </a:r>
            <a:r>
              <a:rPr lang="fr-FR" b="1" dirty="0">
                <a:latin typeface="Montserrat" panose="00000500000000000000" pitchFamily="2" charset="0"/>
              </a:rPr>
              <a:t>Souscrire Offre Confort </a:t>
            </a:r>
            <a:r>
              <a:rPr lang="fr-FR" dirty="0">
                <a:latin typeface="Montserrat" panose="00000500000000000000" pitchFamily="2" charset="0"/>
              </a:rPr>
              <a:t>», poursuit la souscription avec le jeune majeur et la formule individuelle de ce client intègrera la Formule Famille Confort dès retour signature du contrat et mise en gestion de celui-ci.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B0D1C2-0C20-293B-650B-7668022541A6}"/>
              </a:ext>
            </a:extLst>
          </p:cNvPr>
          <p:cNvSpPr/>
          <p:nvPr/>
        </p:nvSpPr>
        <p:spPr>
          <a:xfrm>
            <a:off x="581888" y="3676458"/>
            <a:ext cx="681644" cy="6960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65819-7F1B-71F4-E664-E992DC11C1FC}"/>
              </a:ext>
            </a:extLst>
          </p:cNvPr>
          <p:cNvSpPr/>
          <p:nvPr/>
        </p:nvSpPr>
        <p:spPr>
          <a:xfrm>
            <a:off x="3574473" y="4688386"/>
            <a:ext cx="781397" cy="1828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7D3F41-FEB2-CA2A-A9AD-6A78DD39F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80" y="2483581"/>
            <a:ext cx="4355644" cy="23971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0AD7CB61-1D44-B2A0-9934-0EA20684472C}"/>
              </a:ext>
            </a:extLst>
          </p:cNvPr>
          <p:cNvSpPr/>
          <p:nvPr/>
        </p:nvSpPr>
        <p:spPr>
          <a:xfrm>
            <a:off x="4435687" y="3610590"/>
            <a:ext cx="197404" cy="1431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797B3B-C32C-41F7-3149-D306115869B5}"/>
              </a:ext>
            </a:extLst>
          </p:cNvPr>
          <p:cNvSpPr/>
          <p:nvPr/>
        </p:nvSpPr>
        <p:spPr>
          <a:xfrm>
            <a:off x="5331586" y="4339737"/>
            <a:ext cx="445759" cy="3486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7511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2</a:t>
            </a:r>
            <a:r>
              <a:rPr lang="fr-FR" sz="1400" b="1" baseline="30000" dirty="0">
                <a:solidFill>
                  <a:srgbClr val="C00000"/>
                </a:solidFill>
                <a:latin typeface="Montserrat" panose="00000500000000000000" pitchFamily="2" charset="0"/>
              </a:rPr>
              <a:t>ème</a:t>
            </a:r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 possibilité </a:t>
            </a:r>
            <a:r>
              <a:rPr lang="fr-FR" sz="1400" dirty="0">
                <a:latin typeface="Montserrat" panose="00000500000000000000" pitchFamily="2" charset="0"/>
              </a:rPr>
              <a:t>: </a:t>
            </a:r>
            <a:r>
              <a:rPr lang="fr-FR" sz="1400" u="sng" dirty="0">
                <a:latin typeface="Montserrat" panose="00000500000000000000" pitchFamily="2" charset="0"/>
              </a:rPr>
              <a:t>le jeune majeur </a:t>
            </a:r>
            <a:r>
              <a:rPr lang="fr-FR" sz="1400" b="1" u="sng" dirty="0">
                <a:solidFill>
                  <a:srgbClr val="E98119"/>
                </a:solidFill>
                <a:latin typeface="Montserrat" panose="00000500000000000000" pitchFamily="2" charset="0"/>
              </a:rPr>
              <a:t>ne souhaite pas </a:t>
            </a:r>
            <a:r>
              <a:rPr lang="fr-FR" sz="1400" u="sng" dirty="0">
                <a:latin typeface="Montserrat" panose="00000500000000000000" pitchFamily="2" charset="0"/>
              </a:rPr>
              <a:t>intégrer la formule famille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conseiller clique sur le bouton « </a:t>
            </a:r>
            <a:r>
              <a:rPr lang="fr-FR" b="1" dirty="0">
                <a:latin typeface="Montserrat" panose="00000500000000000000" pitchFamily="2" charset="0"/>
              </a:rPr>
              <a:t>Continuer</a:t>
            </a:r>
            <a:r>
              <a:rPr lang="fr-FR" dirty="0">
                <a:latin typeface="Montserrat" panose="00000500000000000000" pitchFamily="2" charset="0"/>
              </a:rPr>
              <a:t> » du Message.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Il poursuit la souscription de la formule individuelle </a:t>
            </a:r>
            <a:r>
              <a:rPr lang="fr-FR" b="1" dirty="0">
                <a:latin typeface="Montserrat" panose="00000500000000000000" pitchFamily="2" charset="0"/>
              </a:rPr>
              <a:t>qui ne sera pas intégrée</a:t>
            </a:r>
            <a:r>
              <a:rPr lang="fr-FR" dirty="0">
                <a:latin typeface="Montserrat" panose="00000500000000000000" pitchFamily="2" charset="0"/>
              </a:rPr>
              <a:t> dans la formule famille Confort de ses parents.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5186AC-E031-56E0-F084-052FBF951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7" y="2441132"/>
            <a:ext cx="4231517" cy="23137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EF597C0-D8EB-F5FB-89C9-679258C88F8D}"/>
              </a:ext>
            </a:extLst>
          </p:cNvPr>
          <p:cNvSpPr/>
          <p:nvPr/>
        </p:nvSpPr>
        <p:spPr>
          <a:xfrm>
            <a:off x="2437764" y="4023376"/>
            <a:ext cx="643026" cy="232735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AE91DFFA-C1AC-2343-C2E0-CF9DAE9D0A8F}"/>
              </a:ext>
            </a:extLst>
          </p:cNvPr>
          <p:cNvSpPr/>
          <p:nvPr/>
        </p:nvSpPr>
        <p:spPr>
          <a:xfrm>
            <a:off x="4416161" y="3531099"/>
            <a:ext cx="197404" cy="1431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BB4FED-7CFB-8D68-33A6-245536F3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002" y="2441132"/>
            <a:ext cx="4327421" cy="23431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3376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05B66C-EE3F-3F6A-9C85-F47ED12E5A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576"/>
          <a:stretch/>
        </p:blipFill>
        <p:spPr>
          <a:xfrm>
            <a:off x="1734444" y="2710300"/>
            <a:ext cx="6062893" cy="22569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1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575050"/>
            <a:ext cx="883799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Remarque importante</a:t>
            </a:r>
            <a:endParaRPr lang="fr-FR" sz="1400" u="sng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0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cas présenté précédemment correspond à une </a:t>
            </a:r>
            <a:r>
              <a:rPr lang="fr-FR" b="1" dirty="0">
                <a:latin typeface="Montserrat" panose="00000500000000000000" pitchFamily="2" charset="0"/>
              </a:rPr>
              <a:t>ouverture</a:t>
            </a:r>
            <a:r>
              <a:rPr lang="fr-FR" dirty="0">
                <a:latin typeface="Montserrat" panose="00000500000000000000" pitchFamily="2" charset="0"/>
              </a:rPr>
              <a:t> de formule individuelle.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300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Lorsque nous sommes dans un processus de </a:t>
            </a:r>
            <a:r>
              <a:rPr lang="fr-FR" b="1" dirty="0">
                <a:latin typeface="Montserrat" panose="00000500000000000000" pitchFamily="2" charset="0"/>
              </a:rPr>
              <a:t>changement d’offres </a:t>
            </a:r>
            <a:r>
              <a:rPr lang="fr-FR" dirty="0">
                <a:latin typeface="Montserrat" panose="00000500000000000000" pitchFamily="2" charset="0"/>
              </a:rPr>
              <a:t>(BL</a:t>
            </a: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 Formule par exemple), un </a:t>
            </a:r>
            <a:r>
              <a:rPr lang="fr-FR" b="1" dirty="0">
                <a:latin typeface="Montserrat" panose="00000500000000000000" pitchFamily="2" charset="0"/>
                <a:sym typeface="Wingdings" panose="05000000000000000000" pitchFamily="2" charset="2"/>
              </a:rPr>
              <a:t>message</a:t>
            </a: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 </a:t>
            </a:r>
            <a:r>
              <a:rPr lang="fr-FR" b="1" dirty="0">
                <a:latin typeface="Montserrat" panose="00000500000000000000" pitchFamily="2" charset="0"/>
                <a:sym typeface="Wingdings" panose="05000000000000000000" pitchFamily="2" charset="2"/>
              </a:rPr>
              <a:t>apparaît également </a:t>
            </a: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et le conseiller a la possibilité d’</a:t>
            </a:r>
            <a:r>
              <a:rPr lang="fr-FR" b="1" dirty="0">
                <a:latin typeface="Montserrat" panose="00000500000000000000" pitchFamily="2" charset="0"/>
                <a:sym typeface="Wingdings" panose="05000000000000000000" pitchFamily="2" charset="2"/>
              </a:rPr>
              <a:t>intégrer ou pas </a:t>
            </a: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(en fonction de la volonté des clients) la formule individuelle cible dans la Formule Famille de même niveau que ses parents.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300" dirty="0">
              <a:latin typeface="Montserrat" panose="00000500000000000000" pitchFamily="2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Le message s’adapte à la situation rencontrée.</a:t>
            </a:r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EF597C0-D8EB-F5FB-89C9-679258C88F8D}"/>
              </a:ext>
            </a:extLst>
          </p:cNvPr>
          <p:cNvSpPr/>
          <p:nvPr/>
        </p:nvSpPr>
        <p:spPr>
          <a:xfrm>
            <a:off x="2446077" y="2811991"/>
            <a:ext cx="1020330" cy="215445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6015352-0564-553F-F65B-A51C41B19E4A}"/>
              </a:ext>
            </a:extLst>
          </p:cNvPr>
          <p:cNvSpPr/>
          <p:nvPr/>
        </p:nvSpPr>
        <p:spPr>
          <a:xfrm>
            <a:off x="2565225" y="3357018"/>
            <a:ext cx="1516323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0140AC-CCEB-960B-8C37-CB7E23F0C78E}"/>
              </a:ext>
            </a:extLst>
          </p:cNvPr>
          <p:cNvSpPr/>
          <p:nvPr/>
        </p:nvSpPr>
        <p:spPr>
          <a:xfrm>
            <a:off x="3973481" y="3573792"/>
            <a:ext cx="2410694" cy="11678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D602488-955B-F9CF-DBBB-42F9705BA220}"/>
              </a:ext>
            </a:extLst>
          </p:cNvPr>
          <p:cNvSpPr/>
          <p:nvPr/>
        </p:nvSpPr>
        <p:spPr>
          <a:xfrm>
            <a:off x="4420666" y="4460728"/>
            <a:ext cx="1516323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3669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3" y="2220882"/>
            <a:ext cx="7980217" cy="1159799"/>
          </a:xfrm>
        </p:spPr>
        <p:txBody>
          <a:bodyPr/>
          <a:lstStyle/>
          <a:p>
            <a:pPr algn="ctr"/>
            <a:r>
              <a:rPr lang="fr-FR" sz="2800" dirty="0"/>
              <a:t>2</a:t>
            </a:r>
            <a:r>
              <a:rPr lang="fr-FR" sz="2800" baseline="30000" dirty="0"/>
              <a:t>ème</a:t>
            </a:r>
            <a:r>
              <a:rPr lang="fr-FR" sz="2800" dirty="0"/>
              <a:t> cas : Formules d’un niveau/gamme différent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43F15B3-143E-CFF9-3D59-93D4C884E6BA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3497405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2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60489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Contexte : </a:t>
            </a:r>
            <a:r>
              <a:rPr lang="fr-FR" dirty="0">
                <a:latin typeface="Montserrat" panose="00000500000000000000" pitchFamily="2" charset="0"/>
              </a:rPr>
              <a:t>Les parents détiennent une </a:t>
            </a:r>
            <a:r>
              <a:rPr lang="fr-FR" b="1" dirty="0">
                <a:latin typeface="Montserrat" panose="00000500000000000000" pitchFamily="2" charset="0"/>
              </a:rPr>
              <a:t>formule Famille </a:t>
            </a:r>
            <a:r>
              <a:rPr lang="fr-FR" dirty="0">
                <a:latin typeface="Montserrat" panose="00000500000000000000" pitchFamily="2" charset="0"/>
              </a:rPr>
              <a:t>de niveau « </a:t>
            </a:r>
            <a:r>
              <a:rPr lang="fr-FR" b="1" dirty="0">
                <a:latin typeface="Montserrat" panose="00000500000000000000" pitchFamily="2" charset="0"/>
              </a:rPr>
              <a:t>Confort</a:t>
            </a:r>
            <a:r>
              <a:rPr lang="fr-FR" dirty="0">
                <a:latin typeface="Montserrat" panose="00000500000000000000" pitchFamily="2" charset="0"/>
              </a:rPr>
              <a:t> » et ont 3 enfants qui n’ont pas de Formule individuelle.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B1BF7E7D-0D5C-69C8-906D-0FE94CC20C67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B19EB1-C176-81B4-0B34-664E0AC67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709" y="1542029"/>
            <a:ext cx="6645216" cy="2840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180EED8-8586-260E-72E9-52125EC17247}"/>
              </a:ext>
            </a:extLst>
          </p:cNvPr>
          <p:cNvSpPr/>
          <p:nvPr/>
        </p:nvSpPr>
        <p:spPr>
          <a:xfrm>
            <a:off x="2152996" y="2800908"/>
            <a:ext cx="914400" cy="7901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1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2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Un </a:t>
            </a:r>
            <a:r>
              <a:rPr lang="fr-FR" sz="1400" b="1" dirty="0">
                <a:latin typeface="Montserrat" panose="00000500000000000000" pitchFamily="2" charset="0"/>
              </a:rPr>
              <a:t>enfant</a:t>
            </a:r>
            <a:r>
              <a:rPr lang="fr-FR" sz="1400" dirty="0">
                <a:latin typeface="Montserrat" panose="00000500000000000000" pitchFamily="2" charset="0"/>
              </a:rPr>
              <a:t> </a:t>
            </a:r>
            <a:r>
              <a:rPr lang="fr-FR" b="1" dirty="0">
                <a:latin typeface="Montserrat" panose="00000500000000000000" pitchFamily="2" charset="0"/>
              </a:rPr>
              <a:t>majeur</a:t>
            </a:r>
            <a:r>
              <a:rPr lang="fr-FR" dirty="0">
                <a:latin typeface="Montserrat" panose="00000500000000000000" pitchFamily="2" charset="0"/>
              </a:rPr>
              <a:t> </a:t>
            </a:r>
            <a:r>
              <a:rPr lang="fr-FR" sz="1400" dirty="0">
                <a:latin typeface="Montserrat" panose="00000500000000000000" pitchFamily="2" charset="0"/>
              </a:rPr>
              <a:t>de ces clients a rendez-vous avec son conseiller et souhaite </a:t>
            </a:r>
            <a:r>
              <a:rPr lang="fr-FR" sz="1400" b="1" dirty="0">
                <a:latin typeface="Montserrat" panose="00000500000000000000" pitchFamily="2" charset="0"/>
              </a:rPr>
              <a:t>ouvrir une Formule individuelle </a:t>
            </a:r>
            <a:r>
              <a:rPr lang="fr-FR" sz="1400" dirty="0">
                <a:latin typeface="Montserrat" panose="00000500000000000000" pitchFamily="2" charset="0"/>
              </a:rPr>
              <a:t>de niveau « </a:t>
            </a:r>
            <a:r>
              <a:rPr lang="fr-FR" b="1" dirty="0">
                <a:latin typeface="Montserrat" panose="00000500000000000000" pitchFamily="2" charset="0"/>
              </a:rPr>
              <a:t>Initial</a:t>
            </a:r>
            <a:r>
              <a:rPr lang="fr-FR" sz="1400" dirty="0">
                <a:latin typeface="Montserrat" panose="00000500000000000000" pitchFamily="2" charset="0"/>
              </a:rPr>
              <a:t> » </a:t>
            </a:r>
            <a:r>
              <a:rPr lang="fr-FR" dirty="0">
                <a:latin typeface="Montserrat" panose="00000500000000000000" pitchFamily="2" charset="0"/>
              </a:rPr>
              <a:t>(</a:t>
            </a:r>
            <a:r>
              <a:rPr lang="fr-FR" sz="1400" b="1" dirty="0">
                <a:latin typeface="Montserrat" panose="00000500000000000000" pitchFamily="2" charset="0"/>
              </a:rPr>
              <a:t>niveau différent </a:t>
            </a:r>
            <a:r>
              <a:rPr lang="fr-FR" sz="1400" dirty="0">
                <a:latin typeface="Montserrat" panose="00000500000000000000" pitchFamily="2" charset="0"/>
              </a:rPr>
              <a:t>de la formule famille Confort détenue par ses parents)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Le conseiller ouvre la </a:t>
            </a:r>
            <a:r>
              <a:rPr lang="fr-FR" b="1" dirty="0">
                <a:latin typeface="Montserrat" panose="00000500000000000000" pitchFamily="2" charset="0"/>
              </a:rPr>
              <a:t>synthèse</a:t>
            </a:r>
            <a:r>
              <a:rPr lang="fr-FR" dirty="0">
                <a:latin typeface="Montserrat" panose="00000500000000000000" pitchFamily="2" charset="0"/>
              </a:rPr>
              <a:t> </a:t>
            </a:r>
            <a:r>
              <a:rPr lang="fr-FR" b="1" dirty="0">
                <a:latin typeface="Montserrat" panose="00000500000000000000" pitchFamily="2" charset="0"/>
              </a:rPr>
              <a:t>client</a:t>
            </a:r>
            <a:r>
              <a:rPr lang="fr-FR" dirty="0">
                <a:latin typeface="Montserrat" panose="00000500000000000000" pitchFamily="2" charset="0"/>
              </a:rPr>
              <a:t> du </a:t>
            </a:r>
            <a:r>
              <a:rPr lang="fr-FR" b="1" dirty="0">
                <a:latin typeface="Montserrat" panose="00000500000000000000" pitchFamily="2" charset="0"/>
              </a:rPr>
              <a:t>jeune majeur </a:t>
            </a:r>
            <a:r>
              <a:rPr lang="fr-FR" dirty="0">
                <a:latin typeface="Montserrat" panose="00000500000000000000" pitchFamily="2" charset="0"/>
              </a:rPr>
              <a:t>pour souscrire la formule individuelle « Initial » &amp; clique sur le bouton « </a:t>
            </a:r>
            <a:r>
              <a:rPr lang="fr-FR" b="1" dirty="0">
                <a:latin typeface="Montserrat" panose="00000500000000000000" pitchFamily="2" charset="0"/>
              </a:rPr>
              <a:t>Souscrire</a:t>
            </a:r>
            <a:r>
              <a:rPr lang="fr-FR" dirty="0">
                <a:latin typeface="Montserrat" panose="00000500000000000000" pitchFamily="2" charset="0"/>
              </a:rPr>
              <a:t> ».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74BB1D-16A9-D477-C92B-B602B3DD4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09" y="2065064"/>
            <a:ext cx="5293071" cy="2862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CBC78DF6-4DA9-BDA0-0FF1-611A3AC24525}"/>
              </a:ext>
            </a:extLst>
          </p:cNvPr>
          <p:cNvSpPr/>
          <p:nvPr/>
        </p:nvSpPr>
        <p:spPr>
          <a:xfrm>
            <a:off x="6242859" y="3266921"/>
            <a:ext cx="1006331" cy="229639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23133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BBCBEFD-8ED1-58CF-AF93-F65716E3C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81" y="1182598"/>
            <a:ext cx="6645910" cy="3613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2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Le conseiller choisit le </a:t>
            </a:r>
            <a:r>
              <a:rPr lang="fr-FR" sz="1400" b="1" dirty="0">
                <a:latin typeface="Montserrat" panose="00000500000000000000" pitchFamily="2" charset="0"/>
              </a:rPr>
              <a:t>canal de vente </a:t>
            </a:r>
            <a:r>
              <a:rPr lang="fr-FR" sz="1400" dirty="0">
                <a:latin typeface="Montserrat" panose="00000500000000000000" pitchFamily="2" charset="0"/>
              </a:rPr>
              <a:t>et </a:t>
            </a:r>
            <a:r>
              <a:rPr lang="fr-FR" sz="1400" b="1" dirty="0">
                <a:latin typeface="Montserrat" panose="00000500000000000000" pitchFamily="2" charset="0"/>
              </a:rPr>
              <a:t>clique</a:t>
            </a:r>
            <a:r>
              <a:rPr lang="fr-FR" sz="1400" dirty="0">
                <a:latin typeface="Montserrat" panose="00000500000000000000" pitchFamily="2" charset="0"/>
              </a:rPr>
              <a:t> sur la </a:t>
            </a:r>
            <a:r>
              <a:rPr lang="fr-FR" sz="1400" b="1" dirty="0">
                <a:latin typeface="Montserrat" panose="00000500000000000000" pitchFamily="2" charset="0"/>
              </a:rPr>
              <a:t>tuile</a:t>
            </a:r>
            <a:r>
              <a:rPr lang="fr-FR" sz="1400" dirty="0">
                <a:latin typeface="Montserrat" panose="00000500000000000000" pitchFamily="2" charset="0"/>
              </a:rPr>
              <a:t> « Offre Initial »</a:t>
            </a:r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B9181DF-E8D7-B6A6-0FED-52C32EF8FD9D}"/>
              </a:ext>
            </a:extLst>
          </p:cNvPr>
          <p:cNvSpPr/>
          <p:nvPr/>
        </p:nvSpPr>
        <p:spPr>
          <a:xfrm>
            <a:off x="1928551" y="2416687"/>
            <a:ext cx="856213" cy="22964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8DD83-ABD3-D798-8D32-B5A998D6831E}"/>
              </a:ext>
            </a:extLst>
          </p:cNvPr>
          <p:cNvSpPr/>
          <p:nvPr/>
        </p:nvSpPr>
        <p:spPr>
          <a:xfrm>
            <a:off x="2186247" y="4096339"/>
            <a:ext cx="864524" cy="4673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222FE4B-4DE6-9DDD-EA4F-C2842AE52B3E}"/>
              </a:ext>
            </a:extLst>
          </p:cNvPr>
          <p:cNvSpPr/>
          <p:nvPr/>
        </p:nvSpPr>
        <p:spPr>
          <a:xfrm>
            <a:off x="1928552" y="3556165"/>
            <a:ext cx="914400" cy="22964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110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8044821-A599-5C04-0598-AB68A5B4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967" y="2437937"/>
            <a:ext cx="4888858" cy="2640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2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latin typeface="Montserrat" panose="00000500000000000000" pitchFamily="2" charset="0"/>
              </a:rPr>
              <a:t>Un </a:t>
            </a:r>
            <a:r>
              <a:rPr lang="fr-FR" sz="1400" b="1" dirty="0">
                <a:latin typeface="Montserrat" panose="00000500000000000000" pitchFamily="2" charset="0"/>
              </a:rPr>
              <a:t>message</a:t>
            </a:r>
            <a:r>
              <a:rPr lang="fr-FR" sz="1400" dirty="0">
                <a:latin typeface="Montserrat" panose="00000500000000000000" pitchFamily="2" charset="0"/>
              </a:rPr>
              <a:t> apparaît sur l’écran du conseiller pour l’informer de l’existence d’une Formule Famille </a:t>
            </a:r>
            <a:r>
              <a:rPr lang="fr-FR" dirty="0">
                <a:latin typeface="Montserrat" panose="00000500000000000000" pitchFamily="2" charset="0"/>
              </a:rPr>
              <a:t>(de niveau différent) </a:t>
            </a:r>
            <a:r>
              <a:rPr lang="fr-FR" sz="1400" dirty="0">
                <a:latin typeface="Montserrat" panose="00000500000000000000" pitchFamily="2" charset="0"/>
              </a:rPr>
              <a:t>détenue pa</a:t>
            </a:r>
            <a:r>
              <a:rPr lang="fr-FR" dirty="0">
                <a:latin typeface="Montserrat" panose="00000500000000000000" pitchFamily="2" charset="0"/>
              </a:rPr>
              <a:t>r ses parents.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2 possibilités </a:t>
            </a:r>
            <a:r>
              <a:rPr lang="fr-FR" dirty="0">
                <a:latin typeface="Montserrat" panose="00000500000000000000" pitchFamily="2" charset="0"/>
              </a:rPr>
              <a:t>s’offrent au conseiller (en fonction de la volonté des clients) en cliquant sur les boutons :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	- </a:t>
            </a:r>
            <a:r>
              <a:rPr lang="fr-FR" sz="1200" b="1" dirty="0">
                <a:latin typeface="Montserrat" panose="00000500000000000000" pitchFamily="2" charset="0"/>
              </a:rPr>
              <a:t>Continuer</a:t>
            </a:r>
            <a:r>
              <a:rPr lang="fr-FR" sz="1200" dirty="0">
                <a:latin typeface="Montserrat" panose="00000500000000000000" pitchFamily="2" charset="0"/>
              </a:rPr>
              <a:t> la souscription de la formule individuelle de niveau « initial »</a:t>
            </a:r>
          </a:p>
          <a:p>
            <a:pPr lvl="2"/>
            <a:r>
              <a:rPr lang="fr-FR" sz="1200" dirty="0">
                <a:latin typeface="Montserrat" panose="00000500000000000000" pitchFamily="2" charset="0"/>
              </a:rPr>
              <a:t>	- </a:t>
            </a:r>
            <a:r>
              <a:rPr lang="fr-FR" sz="1200" b="1" dirty="0">
                <a:latin typeface="Montserrat" panose="00000500000000000000" pitchFamily="2" charset="0"/>
              </a:rPr>
              <a:t>Annuler</a:t>
            </a:r>
            <a:r>
              <a:rPr lang="fr-FR" sz="1200" dirty="0">
                <a:latin typeface="Montserrat" panose="00000500000000000000" pitchFamily="2" charset="0"/>
              </a:rPr>
              <a:t> l’ouverture de la formule individuelle « initial » pour aller souscrire une formule individuelle 	de type « confort » qui intègrera automatiquement la formule famille « confort» des parents.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8DD83-ABD3-D798-8D32-B5A998D6831E}"/>
              </a:ext>
            </a:extLst>
          </p:cNvPr>
          <p:cNvSpPr/>
          <p:nvPr/>
        </p:nvSpPr>
        <p:spPr>
          <a:xfrm>
            <a:off x="4123112" y="3241970"/>
            <a:ext cx="2161309" cy="15295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5CA9F9-4AFF-B044-14BE-B62DFD5E514D}"/>
              </a:ext>
            </a:extLst>
          </p:cNvPr>
          <p:cNvSpPr/>
          <p:nvPr/>
        </p:nvSpPr>
        <p:spPr>
          <a:xfrm>
            <a:off x="440572" y="2893484"/>
            <a:ext cx="1487979" cy="139653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La suite du parcours de souscription est identique à ce qui a été présenté dans le Cas 1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D393E19-4C4A-B630-A56F-DD9118EBE77B}"/>
              </a:ext>
            </a:extLst>
          </p:cNvPr>
          <p:cNvSpPr/>
          <p:nvPr/>
        </p:nvSpPr>
        <p:spPr>
          <a:xfrm>
            <a:off x="4445604" y="4515429"/>
            <a:ext cx="1516323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4180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1F87AEB-CF60-042D-668B-CD91B2734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3" y="2429204"/>
            <a:ext cx="4422365" cy="23410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2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78975"/>
            <a:ext cx="883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  <a:latin typeface="Montserrat" panose="00000500000000000000" pitchFamily="2" charset="0"/>
              </a:rPr>
              <a:t>Remarques importantes</a:t>
            </a:r>
            <a:endParaRPr lang="fr-FR" sz="1400" u="sng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Le message s’adapte à la situation rencontrée :</a:t>
            </a:r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6015352-0564-553F-F65B-A51C41B19E4A}"/>
              </a:ext>
            </a:extLst>
          </p:cNvPr>
          <p:cNvSpPr/>
          <p:nvPr/>
        </p:nvSpPr>
        <p:spPr>
          <a:xfrm>
            <a:off x="486274" y="2770028"/>
            <a:ext cx="1223075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0140AC-CCEB-960B-8C37-CB7E23F0C78E}"/>
              </a:ext>
            </a:extLst>
          </p:cNvPr>
          <p:cNvSpPr/>
          <p:nvPr/>
        </p:nvSpPr>
        <p:spPr>
          <a:xfrm>
            <a:off x="1770017" y="2966422"/>
            <a:ext cx="1576433" cy="9007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EC29AA-151F-1E9D-48E3-39A8E0A74776}"/>
              </a:ext>
            </a:extLst>
          </p:cNvPr>
          <p:cNvSpPr txBox="1"/>
          <p:nvPr/>
        </p:nvSpPr>
        <p:spPr>
          <a:xfrm>
            <a:off x="789498" y="1694757"/>
            <a:ext cx="2996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latin typeface="Montserrat" panose="00000500000000000000" pitchFamily="2" charset="0"/>
              </a:rPr>
              <a:t>Changement d’offre</a:t>
            </a:r>
          </a:p>
          <a:p>
            <a:pPr algn="ctr"/>
            <a:r>
              <a:rPr lang="fr-FR" dirty="0">
                <a:latin typeface="Montserrat" panose="00000500000000000000" pitchFamily="2" charset="0"/>
              </a:rPr>
              <a:t>(comme présenté dans le cas 1)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37C72A-991C-599F-D307-8CB5CAF9C46D}"/>
              </a:ext>
            </a:extLst>
          </p:cNvPr>
          <p:cNvSpPr txBox="1"/>
          <p:nvPr/>
        </p:nvSpPr>
        <p:spPr>
          <a:xfrm>
            <a:off x="4959323" y="1434779"/>
            <a:ext cx="396935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Montserrat" panose="00000500000000000000" pitchFamily="2" charset="0"/>
              </a:rPr>
              <a:t>Cas si le client avait choisi le niveau</a:t>
            </a:r>
          </a:p>
          <a:p>
            <a:pPr algn="ctr"/>
            <a:r>
              <a:rPr lang="fr-FR" dirty="0">
                <a:latin typeface="Montserrat" panose="00000500000000000000" pitchFamily="2" charset="0"/>
              </a:rPr>
              <a:t>« </a:t>
            </a:r>
            <a:r>
              <a:rPr lang="fr-FR" b="1" dirty="0">
                <a:latin typeface="Montserrat" panose="00000500000000000000" pitchFamily="2" charset="0"/>
              </a:rPr>
              <a:t>Optimal</a:t>
            </a:r>
            <a:r>
              <a:rPr lang="fr-FR" dirty="0">
                <a:latin typeface="Montserrat" panose="00000500000000000000" pitchFamily="2" charset="0"/>
              </a:rPr>
              <a:t> » et la Formule Famille détenue</a:t>
            </a:r>
          </a:p>
          <a:p>
            <a:pPr algn="ctr"/>
            <a:r>
              <a:rPr lang="fr-FR" dirty="0">
                <a:latin typeface="Montserrat" panose="00000500000000000000" pitchFamily="2" charset="0"/>
              </a:rPr>
              <a:t>par les parents est de niveau différent </a:t>
            </a:r>
          </a:p>
          <a:p>
            <a:pPr algn="ctr"/>
            <a:r>
              <a:rPr lang="fr-FR" dirty="0">
                <a:latin typeface="Montserrat" panose="00000500000000000000" pitchFamily="2" charset="0"/>
              </a:rPr>
              <a:t>(ici </a:t>
            </a:r>
            <a:r>
              <a:rPr lang="fr-FR" b="1" dirty="0">
                <a:latin typeface="Montserrat" panose="00000500000000000000" pitchFamily="2" charset="0"/>
              </a:rPr>
              <a:t>Confort</a:t>
            </a:r>
            <a:r>
              <a:rPr lang="fr-FR" dirty="0">
                <a:latin typeface="Montserrat" panose="00000500000000000000" pitchFamily="2" charset="0"/>
              </a:rPr>
              <a:t>)</a:t>
            </a:r>
          </a:p>
          <a:p>
            <a:pPr algn="ctr"/>
            <a:endParaRPr lang="fr-FR" dirty="0">
              <a:latin typeface="Montserrat" panose="00000500000000000000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D232B85-32C8-CC5E-C7D2-E4E60B6D8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723" y="2429204"/>
            <a:ext cx="4318125" cy="23410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F14C80D-905F-1451-C276-B2D92743A704}"/>
              </a:ext>
            </a:extLst>
          </p:cNvPr>
          <p:cNvSpPr/>
          <p:nvPr/>
        </p:nvSpPr>
        <p:spPr>
          <a:xfrm>
            <a:off x="6249815" y="3123945"/>
            <a:ext cx="1881233" cy="13405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951A81C-DC16-D52B-E9BE-A4327DC31494}"/>
              </a:ext>
            </a:extLst>
          </p:cNvPr>
          <p:cNvSpPr/>
          <p:nvPr/>
        </p:nvSpPr>
        <p:spPr>
          <a:xfrm>
            <a:off x="1892361" y="3651706"/>
            <a:ext cx="1332978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0FDD0F7-315D-69CE-371C-1C47669BA0A1}"/>
              </a:ext>
            </a:extLst>
          </p:cNvPr>
          <p:cNvSpPr/>
          <p:nvPr/>
        </p:nvSpPr>
        <p:spPr>
          <a:xfrm>
            <a:off x="6500384" y="4219744"/>
            <a:ext cx="1332978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07009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BE09BE-0FBF-4FEA-BD87-1EB9BF2DC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3" y="2220882"/>
            <a:ext cx="7980217" cy="1159799"/>
          </a:xfrm>
        </p:spPr>
        <p:txBody>
          <a:bodyPr/>
          <a:lstStyle/>
          <a:p>
            <a:pPr algn="ctr"/>
            <a:r>
              <a:rPr lang="fr-FR" sz="2800" dirty="0"/>
              <a:t>Cas spécifique : Différentes Formules Famille recensées</a:t>
            </a: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43F15B3-143E-CFF9-3D59-93D4C884E6BA}"/>
              </a:ext>
            </a:extLst>
          </p:cNvPr>
          <p:cNvSpPr txBox="1"/>
          <p:nvPr/>
        </p:nvSpPr>
        <p:spPr>
          <a:xfrm>
            <a:off x="19099" y="4899659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4248999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spécifique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687337"/>
            <a:ext cx="88379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Contexte : </a:t>
            </a:r>
            <a:r>
              <a:rPr lang="fr-FR" dirty="0">
                <a:latin typeface="Montserrat" panose="00000500000000000000" pitchFamily="2" charset="0"/>
              </a:rPr>
              <a:t>Lors de l’ouverture d’une formule individuelle par un client, le message présenté au conseiller peut renvoyer l’information de </a:t>
            </a:r>
            <a:r>
              <a:rPr lang="fr-FR" b="1" dirty="0">
                <a:latin typeface="Montserrat" panose="00000500000000000000" pitchFamily="2" charset="0"/>
              </a:rPr>
              <a:t>l’existence de plusieurs formules famille </a:t>
            </a:r>
            <a:r>
              <a:rPr lang="fr-FR" dirty="0">
                <a:latin typeface="Montserrat" panose="00000500000000000000" pitchFamily="2" charset="0"/>
              </a:rPr>
              <a:t>dans l’environnement familial du client (exemples : parents « séparés » et chacun titulaire d’une formule famille, double détention pour une même famille…)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Exemple</a:t>
            </a:r>
            <a:r>
              <a:rPr lang="fr-FR" dirty="0">
                <a:latin typeface="Montserrat" panose="00000500000000000000" pitchFamily="2" charset="0"/>
              </a:rPr>
              <a:t> : ouverture d’une formule individuelle Confort par le jeune majeur alors que ses parents détiennent deux formules famille, une de niveau Confort et une de niveau Optimal.</a:t>
            </a: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B1BF7E7D-0D5C-69C8-906D-0FE94CC20C67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9C9E48-C5A4-C2A4-D2B5-6D0F65CC9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49"/>
          <a:stretch/>
        </p:blipFill>
        <p:spPr>
          <a:xfrm>
            <a:off x="2004217" y="2343446"/>
            <a:ext cx="5135566" cy="2637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396B85-DE29-7DFB-F7B6-DFF3143BC9B7}"/>
              </a:ext>
            </a:extLst>
          </p:cNvPr>
          <p:cNvSpPr/>
          <p:nvPr/>
        </p:nvSpPr>
        <p:spPr>
          <a:xfrm>
            <a:off x="3775640" y="3044952"/>
            <a:ext cx="2268544" cy="1883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5B594D3-7F8D-7737-A81E-F0B65C38809A}"/>
              </a:ext>
            </a:extLst>
          </p:cNvPr>
          <p:cNvSpPr/>
          <p:nvPr/>
        </p:nvSpPr>
        <p:spPr>
          <a:xfrm>
            <a:off x="2552565" y="2395497"/>
            <a:ext cx="1223075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8583E2A-D5C4-17DF-C9DC-D97327687767}"/>
              </a:ext>
            </a:extLst>
          </p:cNvPr>
          <p:cNvSpPr/>
          <p:nvPr/>
        </p:nvSpPr>
        <p:spPr>
          <a:xfrm>
            <a:off x="4243423" y="4631465"/>
            <a:ext cx="1332978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33499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spécifique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883708"/>
            <a:ext cx="88379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Montserrat" panose="00000500000000000000" pitchFamily="2" charset="0"/>
              </a:rPr>
              <a:t>3 possibilités </a:t>
            </a:r>
            <a:r>
              <a:rPr lang="fr-FR" dirty="0">
                <a:latin typeface="Montserrat" panose="00000500000000000000" pitchFamily="2" charset="0"/>
              </a:rPr>
              <a:t>s’offrent au conseiller (en fonction de la volonté des clients) en cliquant sur les boutons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lvl="1"/>
            <a:r>
              <a:rPr lang="fr-FR" dirty="0">
                <a:latin typeface="Montserrat" panose="00000500000000000000" pitchFamily="2" charset="0"/>
              </a:rPr>
              <a:t>	- </a:t>
            </a:r>
            <a:r>
              <a:rPr lang="fr-FR" b="1" dirty="0">
                <a:latin typeface="Montserrat" panose="00000500000000000000" pitchFamily="2" charset="0"/>
              </a:rPr>
              <a:t>Continuer</a:t>
            </a:r>
            <a:r>
              <a:rPr lang="fr-FR" dirty="0">
                <a:latin typeface="Montserrat" panose="00000500000000000000" pitchFamily="2" charset="0"/>
              </a:rPr>
              <a:t> la souscription de la formule individuelle de niveau « confort » en ne 	l’intégrant pas dans la formule famille « Confort » de ses parents.</a:t>
            </a:r>
          </a:p>
          <a:p>
            <a:pPr lvl="1"/>
            <a:endParaRPr lang="fr-FR" dirty="0">
              <a:latin typeface="Montserrat" panose="00000500000000000000" pitchFamily="2" charset="0"/>
            </a:endParaRPr>
          </a:p>
          <a:p>
            <a:pPr lvl="2"/>
            <a:r>
              <a:rPr lang="fr-FR" dirty="0">
                <a:latin typeface="Montserrat" panose="00000500000000000000" pitchFamily="2" charset="0"/>
              </a:rPr>
              <a:t>	- </a:t>
            </a:r>
            <a:r>
              <a:rPr lang="fr-FR" b="1" dirty="0">
                <a:latin typeface="Montserrat" panose="00000500000000000000" pitchFamily="2" charset="0"/>
              </a:rPr>
              <a:t>Annuler</a:t>
            </a:r>
            <a:r>
              <a:rPr lang="fr-FR" dirty="0">
                <a:latin typeface="Montserrat" panose="00000500000000000000" pitchFamily="2" charset="0"/>
              </a:rPr>
              <a:t> l’ouverture de la formule individuelle « Confort » pour aller souscrire, via </a:t>
            </a:r>
            <a:r>
              <a:rPr lang="fr-FR" b="1" dirty="0">
                <a:latin typeface="Montserrat" panose="00000500000000000000" pitchFamily="2" charset="0"/>
              </a:rPr>
              <a:t>un 	avenant sur une Formule Famille Confort </a:t>
            </a:r>
            <a:r>
              <a:rPr lang="fr-FR" dirty="0">
                <a:latin typeface="Montserrat" panose="00000500000000000000" pitchFamily="2" charset="0"/>
              </a:rPr>
              <a:t>du(es) parent(s), une formule individuelle 	de type « confort » qui intègrera automatiquement la formule famille « confort».</a:t>
            </a:r>
          </a:p>
          <a:p>
            <a:pPr lvl="2"/>
            <a:endParaRPr lang="fr-FR" dirty="0">
              <a:latin typeface="Montserrat" panose="00000500000000000000" pitchFamily="2" charset="0"/>
            </a:endParaRPr>
          </a:p>
          <a:p>
            <a:pPr lvl="2"/>
            <a:r>
              <a:rPr lang="fr-FR" b="1" dirty="0">
                <a:latin typeface="Montserrat" panose="00000500000000000000" pitchFamily="2" charset="0"/>
              </a:rPr>
              <a:t>	- Annuler</a:t>
            </a:r>
            <a:r>
              <a:rPr lang="fr-FR" dirty="0">
                <a:latin typeface="Montserrat" panose="00000500000000000000" pitchFamily="2" charset="0"/>
              </a:rPr>
              <a:t> l’ouverture de la formule individuelle « Confort » pour aller souscrire, via </a:t>
            </a:r>
            <a:r>
              <a:rPr lang="fr-FR" b="1" dirty="0">
                <a:latin typeface="Montserrat" panose="00000500000000000000" pitchFamily="2" charset="0"/>
              </a:rPr>
              <a:t>un 	avenant sur une Formule Famille Optimal </a:t>
            </a:r>
            <a:r>
              <a:rPr lang="fr-FR" dirty="0">
                <a:latin typeface="Montserrat" panose="00000500000000000000" pitchFamily="2" charset="0"/>
              </a:rPr>
              <a:t>du(es) parent(s) une formule individuelle 	de type « optimal »,  qui intègrera automatiquement la formule famille « optimal».</a:t>
            </a:r>
          </a:p>
          <a:p>
            <a:pPr lvl="2"/>
            <a:endParaRPr lang="fr-FR" dirty="0">
              <a:latin typeface="Montserrat" panose="00000500000000000000" pitchFamily="2" charset="0"/>
            </a:endParaRPr>
          </a:p>
          <a:p>
            <a:pPr lvl="2"/>
            <a:endParaRPr lang="fr-FR" dirty="0">
              <a:latin typeface="Montserrat" panose="00000500000000000000" pitchFamily="2" charset="0"/>
            </a:endParaRPr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La suite du parcours conseiller est identique à ce qui a été présenté dans le cas 1.</a:t>
            </a:r>
          </a:p>
          <a:p>
            <a:pPr lvl="2"/>
            <a:r>
              <a:rPr lang="fr-FR" dirty="0">
                <a:latin typeface="Montserrat" panose="00000500000000000000" pitchFamily="2" charset="0"/>
              </a:rPr>
              <a:t>	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180466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706FFD2-C170-43DC-AA73-810B22F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581" y="162235"/>
            <a:ext cx="7704098" cy="432000"/>
          </a:xfrm>
        </p:spPr>
        <p:txBody>
          <a:bodyPr/>
          <a:lstStyle/>
          <a:p>
            <a:r>
              <a:rPr lang="fr-FR" dirty="0"/>
              <a:t>Cas spécifique : Les écrans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4E41-848D-AF93-14E5-80D808993FF8}"/>
              </a:ext>
            </a:extLst>
          </p:cNvPr>
          <p:cNvSpPr txBox="1"/>
          <p:nvPr/>
        </p:nvSpPr>
        <p:spPr>
          <a:xfrm>
            <a:off x="306004" y="755868"/>
            <a:ext cx="88379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Comme pour les précédents cas présentés, le message s’adapte également lorsqu’il s’agit d’un </a:t>
            </a:r>
            <a:r>
              <a:rPr lang="fr-FR" b="1" dirty="0">
                <a:latin typeface="Montserrat" panose="00000500000000000000" pitchFamily="2" charset="0"/>
              </a:rPr>
              <a:t>changement d’offres </a:t>
            </a:r>
            <a:r>
              <a:rPr lang="fr-FR" dirty="0">
                <a:latin typeface="Montserrat" panose="00000500000000000000" pitchFamily="2" charset="0"/>
              </a:rPr>
              <a:t>(BL</a:t>
            </a: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 Formule par exemple)</a:t>
            </a:r>
            <a:r>
              <a:rPr lang="fr-FR" dirty="0">
                <a:latin typeface="Montserrat" panose="00000500000000000000" pitchFamily="2" charset="0"/>
              </a:rPr>
              <a:t> </a:t>
            </a:r>
          </a:p>
          <a:p>
            <a:pPr marL="285750" lvl="2" indent="-285750">
              <a:buFont typeface="Wingdings" panose="05000000000000000000" pitchFamily="2" charset="2"/>
              <a:buChar char="§"/>
            </a:pPr>
            <a:endParaRPr lang="fr-FR" dirty="0">
              <a:latin typeface="Montserrat" panose="00000500000000000000" pitchFamily="2" charset="0"/>
            </a:endParaRPr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Montserrat" panose="00000500000000000000" pitchFamily="2" charset="0"/>
              </a:rPr>
              <a:t>Exemple :</a:t>
            </a:r>
          </a:p>
          <a:p>
            <a:pPr lvl="2"/>
            <a:endParaRPr lang="fr-FR" dirty="0">
              <a:latin typeface="Montserrat" panose="00000500000000000000" pitchFamily="2" charset="0"/>
            </a:endParaRPr>
          </a:p>
          <a:p>
            <a:pPr lvl="2"/>
            <a:r>
              <a:rPr lang="fr-FR" dirty="0">
                <a:latin typeface="Montserrat" panose="00000500000000000000" pitchFamily="2" charset="0"/>
              </a:rPr>
              <a:t>	</a:t>
            </a: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</p:txBody>
      </p:sp>
      <p:sp>
        <p:nvSpPr>
          <p:cNvPr id="2" name="ZoneTexte 4">
            <a:extLst>
              <a:ext uri="{FF2B5EF4-FFF2-40B4-BE49-F238E27FC236}">
                <a16:creationId xmlns:a16="http://schemas.microsoft.com/office/drawing/2014/main" id="{77B5873F-C0D9-ED1B-BD5A-4A60E4C4A916}"/>
              </a:ext>
            </a:extLst>
          </p:cNvPr>
          <p:cNvSpPr txBox="1"/>
          <p:nvPr/>
        </p:nvSpPr>
        <p:spPr>
          <a:xfrm>
            <a:off x="559426" y="4928056"/>
            <a:ext cx="27382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800" dirty="0">
                <a:solidFill>
                  <a:schemeClr val="accent1"/>
                </a:solidFill>
              </a:rPr>
              <a:t>Document à usage strictement interne – Ne pas diffuser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EFB5D7-5E50-6334-2850-F675D50CB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997" y="1718673"/>
            <a:ext cx="5496173" cy="29996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DD698B-B862-D8CC-7BCD-A7A1519153D3}"/>
              </a:ext>
            </a:extLst>
          </p:cNvPr>
          <p:cNvSpPr/>
          <p:nvPr/>
        </p:nvSpPr>
        <p:spPr>
          <a:xfrm>
            <a:off x="4159688" y="2423160"/>
            <a:ext cx="1966792" cy="13807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DFCF3A0-C10F-4E1F-466E-2E81B52CEEA3}"/>
              </a:ext>
            </a:extLst>
          </p:cNvPr>
          <p:cNvSpPr/>
          <p:nvPr/>
        </p:nvSpPr>
        <p:spPr>
          <a:xfrm>
            <a:off x="4476595" y="3585614"/>
            <a:ext cx="1332978" cy="21544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7122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474699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102072CE118444AE71FA1D358E23E3" ma:contentTypeVersion="13" ma:contentTypeDescription="Crée un document." ma:contentTypeScope="" ma:versionID="5df59f82370807d794e4db84b6d6ff39">
  <xsd:schema xmlns:xsd="http://www.w3.org/2001/XMLSchema" xmlns:xs="http://www.w3.org/2001/XMLSchema" xmlns:p="http://schemas.microsoft.com/office/2006/metadata/properties" xmlns:ns2="3c8f6e33-463b-4757-b4d1-b79e68bcbc55" xmlns:ns3="1ed61e74-c06d-4224-bb6c-0fd69f7413c1" targetNamespace="http://schemas.microsoft.com/office/2006/metadata/properties" ma:root="true" ma:fieldsID="57b427f040d7c938cac865d8833d6720" ns2:_="" ns3:_="">
    <xsd:import namespace="3c8f6e33-463b-4757-b4d1-b79e68bcbc55"/>
    <xsd:import namespace="1ed61e74-c06d-4224-bb6c-0fd69f741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8f6e33-463b-4757-b4d1-b79e68bcbc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61e74-c06d-4224-bb6c-0fd69f7413c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04AC50-A577-46D0-8B9F-6D3C9D53AFF5}">
  <ds:schemaRefs>
    <ds:schemaRef ds:uri="424c53cd-086d-4d3d-989e-7d8db3d6e7bb"/>
    <ds:schemaRef ds:uri="8e7ab2ba-99f1-4ee6-986e-2e4da515d45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5C366AC-7516-4D03-8FAD-22E95A0E7A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8f6e33-463b-4757-b4d1-b79e68bcbc55"/>
    <ds:schemaRef ds:uri="1ed61e74-c06d-4224-bb6c-0fd69f7413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</TotalTime>
  <Words>1485</Words>
  <Application>Microsoft Office PowerPoint</Application>
  <PresentationFormat>Affichage à l'écran (16:9)</PresentationFormat>
  <Paragraphs>126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Montserrat SemiBold</vt:lpstr>
      <vt:lpstr>Montserrat ExtraBold</vt:lpstr>
      <vt:lpstr>Wingdings</vt:lpstr>
      <vt:lpstr>Montserrat</vt:lpstr>
      <vt:lpstr>Courier New</vt:lpstr>
      <vt:lpstr>Arial</vt:lpstr>
      <vt:lpstr>Cambria Math</vt:lpstr>
      <vt:lpstr>Arial Narrow</vt:lpstr>
      <vt:lpstr>Cabin Condensed</vt:lpstr>
      <vt:lpstr>Symbol</vt:lpstr>
      <vt:lpstr>Groupe BPCE</vt:lpstr>
      <vt:lpstr>Tuto : Information Conseiller Existence Formule Famille  Lot 2#2 : Optimisation Parcours Bancarisation   </vt:lpstr>
      <vt:lpstr>Contexte</vt:lpstr>
      <vt:lpstr>Les écrans en fonction des volontés  du client </vt:lpstr>
      <vt:lpstr>1er cas : Formules de même niveau/gamme</vt:lpstr>
      <vt:lpstr>Cas 1 : Les écrans</vt:lpstr>
      <vt:lpstr>Cas 1 : Les écrans</vt:lpstr>
      <vt:lpstr>Cas 1 : Les écrans</vt:lpstr>
      <vt:lpstr>Cas 1 : Les écrans</vt:lpstr>
      <vt:lpstr>Cas 1 : Les écrans</vt:lpstr>
      <vt:lpstr>Cas 1 : Les écrans</vt:lpstr>
      <vt:lpstr>Cas 1 : Les écrans</vt:lpstr>
      <vt:lpstr>Cas 1 : Les écrans</vt:lpstr>
      <vt:lpstr>2ème cas : Formules d’un niveau/gamme différent</vt:lpstr>
      <vt:lpstr>Cas 2 : Les écrans</vt:lpstr>
      <vt:lpstr>Cas 2 : Les écrans</vt:lpstr>
      <vt:lpstr>Cas 2 : Les écrans</vt:lpstr>
      <vt:lpstr>Cas 2 : Les écrans</vt:lpstr>
      <vt:lpstr>Cas 2 : Les écrans</vt:lpstr>
      <vt:lpstr>Cas spécifique : Différentes Formules Famille recensées</vt:lpstr>
      <vt:lpstr>Cas spécifique : Les écrans</vt:lpstr>
      <vt:lpstr>Cas spécifique : Les écrans</vt:lpstr>
      <vt:lpstr>Cas spécifique : Les écrans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CMTD Offres Services Particuliers</dc:title>
  <dc:creator>Charles.BAPTISTE_ssii@i-bp.fr;Kevin.MANACH_ssii@i-bp.fr;elisabeth.crette@it-ce.fr</dc:creator>
  <cp:lastModifiedBy>LAROQUE-FALANTIN Loriane [CEGEE]</cp:lastModifiedBy>
  <cp:revision>50</cp:revision>
  <cp:lastPrinted>2017-11-27T10:18:19Z</cp:lastPrinted>
  <dcterms:created xsi:type="dcterms:W3CDTF">2020-06-18T12:19:03Z</dcterms:created>
  <dcterms:modified xsi:type="dcterms:W3CDTF">2024-04-10T13:42:48Z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0x01010021102072CE118444AE71FA1D358E23E3</vt:lpwstr>
  </property>
  <property fmtid="{D5CDD505-2E9C-101B-9397-08002B2CF9AE}" pid="3" name="Order">
    <vt:r8>3300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SIP_Label_48a19f0c-bea1-442e-a475-ed109d9ec508_Enabled">
    <vt:lpwstr>true</vt:lpwstr>
  </property>
  <property fmtid="{D5CDD505-2E9C-101B-9397-08002B2CF9AE}" pid="11" name="MSIP_Label_48a19f0c-bea1-442e-a475-ed109d9ec508_SetDate">
    <vt:lpwstr>2023-03-09T15:07:44Z</vt:lpwstr>
  </property>
  <property fmtid="{D5CDD505-2E9C-101B-9397-08002B2CF9AE}" pid="12" name="MSIP_Label_48a19f0c-bea1-442e-a475-ed109d9ec508_Method">
    <vt:lpwstr>Standard</vt:lpwstr>
  </property>
  <property fmtid="{D5CDD505-2E9C-101B-9397-08002B2CF9AE}" pid="13" name="MSIP_Label_48a19f0c-bea1-442e-a475-ed109d9ec508_Name">
    <vt:lpwstr>48a19f0c-bea1-442e-a475-ed109d9ec508</vt:lpwstr>
  </property>
  <property fmtid="{D5CDD505-2E9C-101B-9397-08002B2CF9AE}" pid="14" name="MSIP_Label_48a19f0c-bea1-442e-a475-ed109d9ec508_SiteId">
    <vt:lpwstr>d5bb6d35-8a82-4329-b49a-5030bd6497ab</vt:lpwstr>
  </property>
  <property fmtid="{D5CDD505-2E9C-101B-9397-08002B2CF9AE}" pid="15" name="MSIP_Label_48a19f0c-bea1-442e-a475-ed109d9ec508_ContentBits">
    <vt:lpwstr>0</vt:lpwstr>
  </property>
</Properties>
</file>