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68" autoAdjust="0"/>
    <p:restoredTop sz="94660"/>
  </p:normalViewPr>
  <p:slideViewPr>
    <p:cSldViewPr>
      <p:cViewPr varScale="1">
        <p:scale>
          <a:sx n="65" d="100"/>
          <a:sy n="65" d="100"/>
        </p:scale>
        <p:origin x="17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59655-2CC5-4578-8C9C-17C3E22D1F5A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288F1-1C6B-4373-8078-097A7B2238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503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363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52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60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898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434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074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0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15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720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68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734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35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AD44A-A3F8-42B9-8BA6-8A2295045E8F}" type="datetimeFigureOut">
              <a:rPr lang="fr-FR" smtClean="0"/>
              <a:t>18/10/2021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A9073-46E0-42B0-8FBD-9BBC482F8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55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6266" y="86856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dirty="0" smtClean="0"/>
              <a:t>LA TARIFICATION DES MODULES</a:t>
            </a:r>
            <a:br>
              <a:rPr lang="fr-FR" sz="3200" dirty="0" smtClean="0"/>
            </a:br>
            <a:r>
              <a:rPr lang="fr-FR" sz="3200" dirty="0" smtClean="0"/>
              <a:t> </a:t>
            </a:r>
            <a:r>
              <a:rPr lang="fr-FR" sz="3200" dirty="0" smtClean="0"/>
              <a:t>BOOST FID</a:t>
            </a:r>
            <a:endParaRPr lang="fr-FR" sz="3200" dirty="0"/>
          </a:p>
        </p:txBody>
      </p:sp>
      <p:sp>
        <p:nvSpPr>
          <p:cNvPr id="2" name="Rectangle 1"/>
          <p:cNvSpPr/>
          <p:nvPr/>
        </p:nvSpPr>
        <p:spPr>
          <a:xfrm>
            <a:off x="519602" y="3075043"/>
            <a:ext cx="2540000" cy="5136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Module </a:t>
            </a:r>
            <a:r>
              <a:rPr lang="fr-FR" dirty="0" smtClean="0"/>
              <a:t>Analytique</a:t>
            </a:r>
          </a:p>
          <a:p>
            <a:pPr algn="ctr"/>
            <a:r>
              <a:rPr lang="fr-FR" sz="1600" dirty="0" smtClean="0"/>
              <a:t>Ancienne formule </a:t>
            </a:r>
            <a:r>
              <a:rPr lang="fr-FR" sz="1600" dirty="0" smtClean="0"/>
              <a:t> </a:t>
            </a:r>
            <a:endParaRPr lang="fr-FR" sz="1600" dirty="0"/>
          </a:p>
        </p:txBody>
      </p:sp>
      <p:sp>
        <p:nvSpPr>
          <p:cNvPr id="31" name="Rectangle 30"/>
          <p:cNvSpPr/>
          <p:nvPr/>
        </p:nvSpPr>
        <p:spPr>
          <a:xfrm>
            <a:off x="3309533" y="1251217"/>
            <a:ext cx="2540000" cy="429687"/>
          </a:xfrm>
          <a:prstGeom prst="rect">
            <a:avLst/>
          </a:prstGeom>
          <a:solidFill>
            <a:srgbClr val="581D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dirty="0" smtClean="0"/>
              <a:t>     Module Fidélité  </a:t>
            </a: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6072630" y="1251218"/>
            <a:ext cx="2540000" cy="429687"/>
          </a:xfrm>
          <a:prstGeom prst="rect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Module Fidélité </a:t>
            </a:r>
            <a:r>
              <a:rPr lang="fr-FR" dirty="0"/>
              <a:t>+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19602" y="3668648"/>
            <a:ext cx="2539999" cy="3553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12€ HT/mois/PDV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3318000" y="2239704"/>
            <a:ext cx="5294630" cy="397364"/>
          </a:xfrm>
          <a:prstGeom prst="rect">
            <a:avLst/>
          </a:prstGeom>
          <a:solidFill>
            <a:srgbClr val="A79C86"/>
          </a:solidFill>
          <a:ln>
            <a:solidFill>
              <a:srgbClr val="A79C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Frais de mise en service de 150€ HT*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72630" y="1765826"/>
            <a:ext cx="2540000" cy="35534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79€ HT/mois/PDV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3318000" y="1765825"/>
            <a:ext cx="2523066" cy="3553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  <a:r>
              <a:rPr lang="fr-FR" dirty="0" smtClean="0"/>
              <a:t>9€ HT/mois/PDV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519602" y="4100696"/>
            <a:ext cx="2540000" cy="493936"/>
          </a:xfrm>
          <a:prstGeom prst="rect">
            <a:avLst/>
          </a:prstGeom>
          <a:solidFill>
            <a:srgbClr val="A79C86"/>
          </a:solidFill>
          <a:ln>
            <a:solidFill>
              <a:srgbClr val="A79C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Sans durée d’engagement</a:t>
            </a:r>
          </a:p>
          <a:p>
            <a:pPr algn="ctr"/>
            <a:r>
              <a:rPr lang="fr-FR" sz="1400" dirty="0" smtClean="0"/>
              <a:t>Sans frais de mise en service </a:t>
            </a:r>
          </a:p>
        </p:txBody>
      </p:sp>
      <p:sp>
        <p:nvSpPr>
          <p:cNvPr id="17" name="Espace réservé du contenu 1"/>
          <p:cNvSpPr>
            <a:spLocks noGrp="1"/>
          </p:cNvSpPr>
          <p:nvPr>
            <p:ph idx="1"/>
          </p:nvPr>
        </p:nvSpPr>
        <p:spPr>
          <a:xfrm>
            <a:off x="410488" y="4602029"/>
            <a:ext cx="8091174" cy="1491267"/>
          </a:xfrm>
        </p:spPr>
        <p:txBody>
          <a:bodyPr>
            <a:normAutofit lnSpcReduction="10000"/>
          </a:bodyPr>
          <a:lstStyle/>
          <a:p>
            <a:r>
              <a:rPr lang="fr-FR" sz="1600" dirty="0" smtClean="0"/>
              <a:t>La Caisse d’Epargne facture le commerçant pour un service soumis à la TVA de plein droit </a:t>
            </a:r>
          </a:p>
          <a:p>
            <a:pPr marL="0" indent="0">
              <a:buNone/>
            </a:pPr>
            <a:r>
              <a:rPr lang="fr-FR" sz="1200" dirty="0" smtClean="0"/>
              <a:t>      (il ne s’agit pas d’une prestation bancaire et financière).</a:t>
            </a:r>
            <a:endParaRPr lang="fr-FR" dirty="0" smtClean="0"/>
          </a:p>
          <a:p>
            <a:pPr marL="0" indent="0">
              <a:buNone/>
            </a:pPr>
            <a:endParaRPr lang="fr-FR" sz="600" dirty="0" smtClean="0"/>
          </a:p>
          <a:p>
            <a:r>
              <a:rPr lang="fr-FR" sz="1600" dirty="0" smtClean="0"/>
              <a:t>L’abonnement est facturé par point de vente (SIRET)</a:t>
            </a:r>
            <a:r>
              <a:rPr lang="fr-FR" sz="1200" dirty="0" smtClean="0"/>
              <a:t>.</a:t>
            </a:r>
            <a:r>
              <a:rPr lang="fr-FR" sz="1600" dirty="0" smtClean="0"/>
              <a:t> </a:t>
            </a:r>
            <a:endParaRPr lang="fr-FR" sz="1600" dirty="0"/>
          </a:p>
          <a:p>
            <a:endParaRPr lang="fr-FR" sz="600" dirty="0" smtClean="0"/>
          </a:p>
          <a:p>
            <a:r>
              <a:rPr lang="fr-FR" sz="1600" dirty="0" smtClean="0"/>
              <a:t>Règle de facturation : date de souscription + 15</a:t>
            </a:r>
            <a:r>
              <a:rPr lang="fr-FR" sz="1600" dirty="0" smtClean="0">
                <a:solidFill>
                  <a:schemeClr val="accent4"/>
                </a:solidFill>
              </a:rPr>
              <a:t> </a:t>
            </a:r>
            <a:r>
              <a:rPr lang="fr-FR" sz="1600" dirty="0" smtClean="0"/>
              <a:t>jours*</a:t>
            </a:r>
          </a:p>
          <a:p>
            <a:pPr marL="0" indent="0">
              <a:buNone/>
            </a:pPr>
            <a:r>
              <a:rPr lang="fr-FR" sz="1200" i="1" dirty="0" smtClean="0"/>
              <a:t>*délai paramétrable par IT-CE </a:t>
            </a:r>
            <a:endParaRPr lang="fr-FR" sz="1200" i="1" dirty="0"/>
          </a:p>
        </p:txBody>
      </p:sp>
      <p:sp>
        <p:nvSpPr>
          <p:cNvPr id="19" name="Rectangle 18"/>
          <p:cNvSpPr/>
          <p:nvPr/>
        </p:nvSpPr>
        <p:spPr>
          <a:xfrm>
            <a:off x="3318000" y="3459326"/>
            <a:ext cx="5294630" cy="332011"/>
          </a:xfrm>
          <a:prstGeom prst="rect">
            <a:avLst/>
          </a:prstGeom>
          <a:solidFill>
            <a:srgbClr val="EA9922"/>
          </a:solidFill>
          <a:ln>
            <a:solidFill>
              <a:srgbClr val="EA99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Jusqu’à </a:t>
            </a:r>
            <a:r>
              <a:rPr lang="fr-FR" sz="1400" dirty="0"/>
              <a:t>20% de remise sur l’abonnement mensuel </a:t>
            </a:r>
            <a:r>
              <a:rPr lang="fr-FR" sz="1400" dirty="0" smtClean="0"/>
              <a:t>à partir du 3</a:t>
            </a:r>
            <a:r>
              <a:rPr lang="fr-FR" sz="1400" baseline="30000" dirty="0" smtClean="0"/>
              <a:t>ème</a:t>
            </a:r>
            <a:r>
              <a:rPr lang="fr-FR" sz="1400" dirty="0" smtClean="0"/>
              <a:t> PDV</a:t>
            </a:r>
            <a:endParaRPr lang="fr-FR" sz="1400" dirty="0"/>
          </a:p>
        </p:txBody>
      </p:sp>
      <p:sp>
        <p:nvSpPr>
          <p:cNvPr id="20" name="Rectangle 19"/>
          <p:cNvSpPr/>
          <p:nvPr/>
        </p:nvSpPr>
        <p:spPr>
          <a:xfrm>
            <a:off x="445255" y="6038713"/>
            <a:ext cx="8251069" cy="4146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i="1" dirty="0" smtClean="0">
                <a:solidFill>
                  <a:schemeClr val="bg1">
                    <a:lumMod val="50000"/>
                  </a:schemeClr>
                </a:solidFill>
              </a:rPr>
              <a:t>*Les frais de mise en service de 150€ HT couvrent 100 € pour le paramétrage du programme de fidélité par IZICAP </a:t>
            </a:r>
            <a:r>
              <a:rPr lang="fr-FR" sz="1100" i="1" smtClean="0">
                <a:solidFill>
                  <a:schemeClr val="bg1">
                    <a:lumMod val="50000"/>
                  </a:schemeClr>
                </a:solidFill>
              </a:rPr>
              <a:t>et </a:t>
            </a:r>
            <a:r>
              <a:rPr lang="fr-FR" sz="1100" i="1" smtClean="0">
                <a:solidFill>
                  <a:schemeClr val="bg1">
                    <a:lumMod val="50000"/>
                  </a:schemeClr>
                </a:solidFill>
              </a:rPr>
              <a:t>25 </a:t>
            </a:r>
            <a:r>
              <a:rPr lang="fr-FR" sz="1100" i="1" dirty="0" smtClean="0">
                <a:solidFill>
                  <a:schemeClr val="bg1">
                    <a:lumMod val="50000"/>
                  </a:schemeClr>
                </a:solidFill>
              </a:rPr>
              <a:t>€ pour l’installation du logiciel </a:t>
            </a:r>
            <a:r>
              <a:rPr lang="fr-FR" sz="1100" b="1" i="1" u="sng" dirty="0" smtClean="0">
                <a:solidFill>
                  <a:schemeClr val="bg1">
                    <a:lumMod val="50000"/>
                  </a:schemeClr>
                </a:solidFill>
              </a:rPr>
              <a:t>sur un</a:t>
            </a:r>
            <a:r>
              <a:rPr lang="fr-FR" sz="1100" i="1" dirty="0" smtClean="0">
                <a:solidFill>
                  <a:schemeClr val="bg1">
                    <a:lumMod val="50000"/>
                  </a:schemeClr>
                </a:solidFill>
              </a:rPr>
              <a:t> TPE par NPS. (TPE supplémentaire : pas de coût de paramétrage IZICAP)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17999" y="2742107"/>
            <a:ext cx="5294631" cy="636811"/>
          </a:xfrm>
          <a:prstGeom prst="rect">
            <a:avLst/>
          </a:prstGeom>
          <a:solidFill>
            <a:srgbClr val="A79C86"/>
          </a:solidFill>
          <a:ln>
            <a:solidFill>
              <a:srgbClr val="A79C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Frais de sortie :</a:t>
            </a:r>
          </a:p>
          <a:p>
            <a:pPr algn="ctr"/>
            <a:r>
              <a:rPr lang="fr-FR" sz="1400" dirty="0" smtClean="0"/>
              <a:t>120€ HT si résiliation dans les 6 premiers mois </a:t>
            </a:r>
          </a:p>
          <a:p>
            <a:pPr algn="ctr"/>
            <a:r>
              <a:rPr lang="fr-FR" sz="1400" dirty="0" smtClean="0"/>
              <a:t>Gratuit au-delà de 6 premiers mois 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424177" y="6428203"/>
            <a:ext cx="4093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</a:pP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MARCHE DES PROFESSIONNELS – 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Octobre 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2021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1456" y="1268760"/>
            <a:ext cx="2540000" cy="728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Module </a:t>
            </a:r>
            <a:r>
              <a:rPr lang="fr-FR" dirty="0" smtClean="0"/>
              <a:t>Analytique</a:t>
            </a:r>
          </a:p>
          <a:p>
            <a:pPr algn="ctr"/>
            <a:r>
              <a:rPr lang="fr-FR" sz="1600" dirty="0" smtClean="0"/>
              <a:t>Nouvelle formule </a:t>
            </a:r>
          </a:p>
          <a:p>
            <a:pPr algn="ctr"/>
            <a:r>
              <a:rPr lang="fr-FR" sz="1200" dirty="0" smtClean="0"/>
              <a:t>depuis 01/01/2021</a:t>
            </a:r>
            <a:r>
              <a:rPr lang="fr-FR" sz="1200" dirty="0" smtClean="0"/>
              <a:t> </a:t>
            </a:r>
            <a:endParaRPr lang="fr-FR" sz="1200" dirty="0"/>
          </a:p>
        </p:txBody>
      </p:sp>
      <p:sp>
        <p:nvSpPr>
          <p:cNvPr id="23" name="Rectangle 22"/>
          <p:cNvSpPr/>
          <p:nvPr/>
        </p:nvSpPr>
        <p:spPr>
          <a:xfrm>
            <a:off x="521456" y="2060848"/>
            <a:ext cx="2539999" cy="3553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  <a:r>
              <a:rPr lang="fr-FR" dirty="0" smtClean="0"/>
              <a:t>€ </a:t>
            </a:r>
            <a:r>
              <a:rPr lang="fr-FR" dirty="0" smtClean="0"/>
              <a:t>HT/mois/PDV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521456" y="2503016"/>
            <a:ext cx="2540000" cy="493936"/>
          </a:xfrm>
          <a:prstGeom prst="rect">
            <a:avLst/>
          </a:prstGeom>
          <a:solidFill>
            <a:srgbClr val="A79C86"/>
          </a:solidFill>
          <a:ln>
            <a:solidFill>
              <a:srgbClr val="A79C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Sans durée d’engagement</a:t>
            </a:r>
          </a:p>
          <a:p>
            <a:pPr algn="ctr"/>
            <a:r>
              <a:rPr lang="fr-FR" sz="1400" dirty="0" smtClean="0"/>
              <a:t>25€ de frais de mise </a:t>
            </a:r>
            <a:r>
              <a:rPr lang="fr-FR" sz="1400" dirty="0" smtClean="0"/>
              <a:t>en service </a:t>
            </a:r>
          </a:p>
        </p:txBody>
      </p:sp>
    </p:spTree>
    <p:extLst>
      <p:ext uri="{BB962C8B-B14F-4D97-AF65-F5344CB8AC3E}">
        <p14:creationId xmlns:p14="http://schemas.microsoft.com/office/powerpoint/2010/main" val="17315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C5E307-A76F-4018-B05B-0F926B0B07DD}">
  <ds:schemaRefs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a6eaa20e-8785-4f6a-ad54-680d61602c4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1A9B92-7E67-4AA0-BF46-5E756C51CC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95690A-059B-4A6E-8CD0-9B640CDA28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207</Words>
  <Application>Microsoft Office PowerPoint</Application>
  <PresentationFormat>Affichage à l'écran (4:3)</PresentationFormat>
  <Paragraphs>31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LA TARIFICATION DES MODULES  BOOST FID</vt:lpstr>
    </vt:vector>
  </TitlesOfParts>
  <Company>GCE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TARIFICATION DES MODULES  BOOSFID</dc:title>
  <dc:creator>A6702354</dc:creator>
  <cp:keywords/>
  <cp:lastModifiedBy>Yves ZINCK</cp:lastModifiedBy>
  <cp:revision>7</cp:revision>
  <dcterms:created xsi:type="dcterms:W3CDTF">2019-05-15T14:23:24Z</dcterms:created>
  <dcterms:modified xsi:type="dcterms:W3CDTF">2021-10-18T08:27:59Z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Domaine0">
    <vt:lpwstr>11;#Comptes et instruments de paiement|fd10dd40-1135-4764-b467-01a0c9754a51</vt:lpwstr>
  </property>
  <property fmtid="{D5CDD505-2E9C-101B-9397-08002B2CF9AE}" pid="4" name="Type de documentation">
    <vt:lpwstr>69;#Mode opératoire|6dde5da7-c017-4d0d-bf2b-18219cbcde5e</vt:lpwstr>
  </property>
  <property fmtid="{D5CDD505-2E9C-101B-9397-08002B2CF9AE}" pid="5" name="MSIP_Label_48a19f0c-bea1-442e-a475-ed109d9ec508_Enabled">
    <vt:lpwstr>True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Owner">
    <vt:lpwstr>yves.zinck@cegee.caisse-epargne.fr</vt:lpwstr>
  </property>
  <property fmtid="{D5CDD505-2E9C-101B-9397-08002B2CF9AE}" pid="8" name="MSIP_Label_48a19f0c-bea1-442e-a475-ed109d9ec508_SetDate">
    <vt:lpwstr>2021-10-18T07:37:17.8113924Z</vt:lpwstr>
  </property>
  <property fmtid="{D5CDD505-2E9C-101B-9397-08002B2CF9AE}" pid="9" name="MSIP_Label_48a19f0c-bea1-442e-a475-ed109d9ec508_Name">
    <vt:lpwstr>C2 - Interne BPCE</vt:lpwstr>
  </property>
  <property fmtid="{D5CDD505-2E9C-101B-9397-08002B2CF9AE}" pid="10" name="MSIP_Label_48a19f0c-bea1-442e-a475-ed109d9ec508_Application">
    <vt:lpwstr>Microsoft Azure Information Protection</vt:lpwstr>
  </property>
  <property fmtid="{D5CDD505-2E9C-101B-9397-08002B2CF9AE}" pid="11" name="MSIP_Label_48a19f0c-bea1-442e-a475-ed109d9ec508_Extended_MSFT_Method">
    <vt:lpwstr>Automatic</vt:lpwstr>
  </property>
  <property fmtid="{D5CDD505-2E9C-101B-9397-08002B2CF9AE}" pid="12" name="Sensitivity">
    <vt:lpwstr>C2 - Interne BPCE</vt:lpwstr>
  </property>
</Properties>
</file>