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7"/>
  </p:notesMasterIdLst>
  <p:sldIdLst>
    <p:sldId id="265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072C"/>
    <a:srgbClr val="FF0000"/>
    <a:srgbClr val="FF011A"/>
    <a:srgbClr val="666666"/>
    <a:srgbClr val="CB00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15CA77-2BED-4CF4-BE78-AF9D0DDEC040}" v="83" dt="2020-03-04T11:09:08.517"/>
    <p1510:client id="{C3772A4F-EC3E-4F60-9174-2FF7EA005699}" v="465" dt="2020-03-05T13:12:02.993"/>
    <p1510:client id="{E9D470AD-1D68-447B-A3FF-5D9F833A03F5}" v="399" dt="2020-03-04T14:21:15.3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147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4D371-E7C4-4DC2-9CDA-27453100A531}" type="datetimeFigureOut">
              <a:rPr lang="fr-FR" smtClean="0"/>
              <a:t>23/04/2024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B65A42-5165-4226-ABB5-D15A5047150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507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5A42-5165-4226-ABB5-D15A50471502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1679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48E9-4E0D-454F-8C27-216BB54282B5}" type="datetimeFigureOut">
              <a:rPr lang="fr-FR" smtClean="0"/>
              <a:t>23/04/2024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9A8D-0EA9-4C6A-848B-1421E945E3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5224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48E9-4E0D-454F-8C27-216BB54282B5}" type="datetimeFigureOut">
              <a:rPr lang="fr-FR" smtClean="0"/>
              <a:t>23/04/2024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9A8D-0EA9-4C6A-848B-1421E945E3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5322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48E9-4E0D-454F-8C27-216BB54282B5}" type="datetimeFigureOut">
              <a:rPr lang="fr-FR" smtClean="0"/>
              <a:t>23/04/2024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9A8D-0EA9-4C6A-848B-1421E945E3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6980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48E9-4E0D-454F-8C27-216BB54282B5}" type="datetimeFigureOut">
              <a:rPr lang="fr-FR" smtClean="0"/>
              <a:t>23/04/2024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9A8D-0EA9-4C6A-848B-1421E945E3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0211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48E9-4E0D-454F-8C27-216BB54282B5}" type="datetimeFigureOut">
              <a:rPr lang="fr-FR" smtClean="0"/>
              <a:t>23/04/2024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9A8D-0EA9-4C6A-848B-1421E945E3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7586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48E9-4E0D-454F-8C27-216BB54282B5}" type="datetimeFigureOut">
              <a:rPr lang="fr-FR" smtClean="0"/>
              <a:t>23/04/2024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9A8D-0EA9-4C6A-848B-1421E945E3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64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48E9-4E0D-454F-8C27-216BB54282B5}" type="datetimeFigureOut">
              <a:rPr lang="fr-FR" smtClean="0"/>
              <a:t>23/04/2024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9A8D-0EA9-4C6A-848B-1421E945E3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9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48E9-4E0D-454F-8C27-216BB54282B5}" type="datetimeFigureOut">
              <a:rPr lang="fr-FR" smtClean="0"/>
              <a:t>23/04/2024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9A8D-0EA9-4C6A-848B-1421E945E3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040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48E9-4E0D-454F-8C27-216BB54282B5}" type="datetimeFigureOut">
              <a:rPr lang="fr-FR" smtClean="0"/>
              <a:t>23/04/2024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9A8D-0EA9-4C6A-848B-1421E945E3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9539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48E9-4E0D-454F-8C27-216BB54282B5}" type="datetimeFigureOut">
              <a:rPr lang="fr-FR" smtClean="0"/>
              <a:t>23/04/2024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9A8D-0EA9-4C6A-848B-1421E945E3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9598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48E9-4E0D-454F-8C27-216BB54282B5}" type="datetimeFigureOut">
              <a:rPr lang="fr-FR" smtClean="0"/>
              <a:t>23/04/2024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9A8D-0EA9-4C6A-848B-1421E945E3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774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648E9-4E0D-454F-8C27-216BB54282B5}" type="datetimeFigureOut">
              <a:rPr lang="fr-FR" smtClean="0"/>
              <a:t>23/04/2024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79A8D-0EA9-4C6A-848B-1421E945E3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16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Rectangle 254">
            <a:extLst>
              <a:ext uri="{FF2B5EF4-FFF2-40B4-BE49-F238E27FC236}">
                <a16:creationId xmlns:a16="http://schemas.microsoft.com/office/drawing/2014/main" id="{C01BB45A-46BB-4A77-A700-53FAD4D49E18}"/>
              </a:ext>
            </a:extLst>
          </p:cNvPr>
          <p:cNvSpPr/>
          <p:nvPr/>
        </p:nvSpPr>
        <p:spPr>
          <a:xfrm>
            <a:off x="-17495" y="5946493"/>
            <a:ext cx="6865783" cy="3968345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00" b="1">
              <a:latin typeface="Abadi" panose="020B0604020104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5AE150F-70A6-4DCD-8A66-397D2B10FA2A}"/>
              </a:ext>
            </a:extLst>
          </p:cNvPr>
          <p:cNvSpPr/>
          <p:nvPr/>
        </p:nvSpPr>
        <p:spPr>
          <a:xfrm>
            <a:off x="294048" y="1729183"/>
            <a:ext cx="2073943" cy="147732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lvl="1"/>
            <a:r>
              <a:rPr lang="fr-F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buntu"/>
              </a:rPr>
              <a:t>Uniquement valable pour les </a:t>
            </a:r>
            <a:r>
              <a:rPr lang="fr-F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buntu"/>
              </a:rPr>
              <a:t>nouveaux contrats monétiques et renouvellement de contrats.</a:t>
            </a:r>
            <a:br>
              <a:rPr lang="fr-FR" sz="900" b="1" dirty="0">
                <a:latin typeface="Ubuntu" panose="020B0504030602030204" pitchFamily="34" charset="0"/>
              </a:rPr>
            </a:br>
            <a:br>
              <a:rPr lang="fr-FR" sz="900" b="1" dirty="0">
                <a:latin typeface="Ubuntu" panose="020B0504030602030204" pitchFamily="34" charset="0"/>
              </a:rPr>
            </a:br>
            <a:r>
              <a:rPr lang="fr-FR" sz="900" dirty="0">
                <a:latin typeface="Ubuntu"/>
              </a:rPr>
              <a:t>Tous secteurs d’activité hors tabac, cigarettes électroniques, professions libérales, pharmacies et organismes médicaux </a:t>
            </a:r>
            <a:br>
              <a:rPr lang="fr-FR" sz="900" dirty="0">
                <a:latin typeface="Ubuntu"/>
              </a:rPr>
            </a:br>
            <a:r>
              <a:rPr lang="fr-FR" sz="900" dirty="0">
                <a:latin typeface="Ubuntu"/>
              </a:rPr>
              <a:t>(cf. Liste des codes NAF exclus)</a:t>
            </a:r>
            <a:endParaRPr lang="fr-FR" sz="900" dirty="0">
              <a:latin typeface="Ubuntu" panose="020B0504030602030204" pitchFamily="34" charset="0"/>
            </a:endParaRPr>
          </a:p>
          <a:p>
            <a:pPr marL="0" lvl="1"/>
            <a:endParaRPr lang="fr-FR" sz="900" b="1" dirty="0">
              <a:solidFill>
                <a:schemeClr val="tx1">
                  <a:lumMod val="85000"/>
                  <a:lumOff val="15000"/>
                </a:schemeClr>
              </a:solidFill>
              <a:latin typeface="Ubuntu" panose="020B0504030602030204" pitchFamily="34" charset="0"/>
            </a:endParaRP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50955051-852A-4F29-81D2-83FCE1FC05E5}"/>
              </a:ext>
            </a:extLst>
          </p:cNvPr>
          <p:cNvSpPr txBox="1"/>
          <p:nvPr/>
        </p:nvSpPr>
        <p:spPr>
          <a:xfrm>
            <a:off x="304418" y="1275286"/>
            <a:ext cx="952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fr-FR" sz="1600" b="1">
                <a:solidFill>
                  <a:srgbClr val="D5072C"/>
                </a:solidFill>
                <a:latin typeface="Ubuntu" panose="020B0504030602030204" pitchFamily="34" charset="0"/>
              </a:rPr>
              <a:t>La cible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D3ECA9C-D742-4AA7-B016-1288288C7AD0}"/>
              </a:ext>
            </a:extLst>
          </p:cNvPr>
          <p:cNvGrpSpPr/>
          <p:nvPr/>
        </p:nvGrpSpPr>
        <p:grpSpPr>
          <a:xfrm>
            <a:off x="407599" y="1633638"/>
            <a:ext cx="1314610" cy="0"/>
            <a:chOff x="357464" y="2249615"/>
            <a:chExt cx="1314610" cy="0"/>
          </a:xfrm>
        </p:grpSpPr>
        <p:cxnSp>
          <p:nvCxnSpPr>
            <p:cNvPr id="89" name="Connecteur droit 88">
              <a:extLst>
                <a:ext uri="{FF2B5EF4-FFF2-40B4-BE49-F238E27FC236}">
                  <a16:creationId xmlns:a16="http://schemas.microsoft.com/office/drawing/2014/main" id="{1FC301FD-47FE-45D3-B549-361921BA158D}"/>
                </a:ext>
              </a:extLst>
            </p:cNvPr>
            <p:cNvCxnSpPr>
              <a:cxnSpLocks/>
            </p:cNvCxnSpPr>
            <p:nvPr/>
          </p:nvCxnSpPr>
          <p:spPr>
            <a:xfrm>
              <a:off x="413330" y="2249615"/>
              <a:ext cx="1258744" cy="0"/>
            </a:xfrm>
            <a:prstGeom prst="line">
              <a:avLst/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cteur droit 89">
              <a:extLst>
                <a:ext uri="{FF2B5EF4-FFF2-40B4-BE49-F238E27FC236}">
                  <a16:creationId xmlns:a16="http://schemas.microsoft.com/office/drawing/2014/main" id="{C8F2E096-699C-41DD-B246-74EFE3E934DF}"/>
                </a:ext>
              </a:extLst>
            </p:cNvPr>
            <p:cNvCxnSpPr>
              <a:cxnSpLocks/>
            </p:cNvCxnSpPr>
            <p:nvPr/>
          </p:nvCxnSpPr>
          <p:spPr>
            <a:xfrm>
              <a:off x="357464" y="2249615"/>
              <a:ext cx="168009" cy="0"/>
            </a:xfrm>
            <a:prstGeom prst="line">
              <a:avLst/>
            </a:prstGeom>
            <a:ln w="38100">
              <a:solidFill>
                <a:srgbClr val="6666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5" name="ZoneTexte 154">
            <a:extLst>
              <a:ext uri="{FF2B5EF4-FFF2-40B4-BE49-F238E27FC236}">
                <a16:creationId xmlns:a16="http://schemas.microsoft.com/office/drawing/2014/main" id="{2E34DD41-4796-4A03-8501-8BC73EF8F2F0}"/>
              </a:ext>
            </a:extLst>
          </p:cNvPr>
          <p:cNvSpPr txBox="1"/>
          <p:nvPr/>
        </p:nvSpPr>
        <p:spPr>
          <a:xfrm>
            <a:off x="4033" y="938391"/>
            <a:ext cx="6849933" cy="261610"/>
          </a:xfrm>
          <a:prstGeom prst="rect">
            <a:avLst/>
          </a:prstGeom>
          <a:solidFill>
            <a:srgbClr val="D5072C"/>
          </a:solidFill>
          <a:ln>
            <a:solidFill>
              <a:srgbClr val="D5072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chemeClr val="bg1"/>
                </a:solidFill>
                <a:latin typeface="Ubuntu" panose="020B0504030602030204" pitchFamily="34" charset="0"/>
              </a:rPr>
              <a:t>CE boost FID module analytique évolue, retrouvez dans cette fiche le détail de l’offre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91EF0579-CEB1-46C1-B814-C5FD697F37D2}"/>
              </a:ext>
            </a:extLst>
          </p:cNvPr>
          <p:cNvSpPr txBox="1"/>
          <p:nvPr/>
        </p:nvSpPr>
        <p:spPr>
          <a:xfrm>
            <a:off x="304418" y="4699233"/>
            <a:ext cx="8985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fr-FR" sz="1600" b="1">
                <a:solidFill>
                  <a:srgbClr val="D5072C"/>
                </a:solidFill>
                <a:latin typeface="Ubuntu" panose="020B0504030602030204" pitchFamily="34" charset="0"/>
              </a:rPr>
              <a:t>Le prix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DCCEEA9-EFF5-4ABD-8EDB-699264C509D6}"/>
              </a:ext>
            </a:extLst>
          </p:cNvPr>
          <p:cNvGrpSpPr/>
          <p:nvPr/>
        </p:nvGrpSpPr>
        <p:grpSpPr>
          <a:xfrm>
            <a:off x="382193" y="5040821"/>
            <a:ext cx="1301789" cy="0"/>
            <a:chOff x="2428625" y="2233079"/>
            <a:chExt cx="1301789" cy="0"/>
          </a:xfrm>
        </p:grpSpPr>
        <p:cxnSp>
          <p:nvCxnSpPr>
            <p:cNvPr id="74" name="Connecteur droit 73">
              <a:extLst>
                <a:ext uri="{FF2B5EF4-FFF2-40B4-BE49-F238E27FC236}">
                  <a16:creationId xmlns:a16="http://schemas.microsoft.com/office/drawing/2014/main" id="{DECEA0C1-1667-4FB8-81E9-14B7146FA147}"/>
                </a:ext>
              </a:extLst>
            </p:cNvPr>
            <p:cNvCxnSpPr>
              <a:cxnSpLocks/>
            </p:cNvCxnSpPr>
            <p:nvPr/>
          </p:nvCxnSpPr>
          <p:spPr>
            <a:xfrm>
              <a:off x="2471670" y="2233079"/>
              <a:ext cx="1258744" cy="0"/>
            </a:xfrm>
            <a:prstGeom prst="line">
              <a:avLst/>
            </a:prstGeom>
            <a:ln w="9525">
              <a:solidFill>
                <a:srgbClr val="6666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cteur droit 105">
              <a:extLst>
                <a:ext uri="{FF2B5EF4-FFF2-40B4-BE49-F238E27FC236}">
                  <a16:creationId xmlns:a16="http://schemas.microsoft.com/office/drawing/2014/main" id="{C1806985-8DC6-499B-B4C3-A511DD4174C6}"/>
                </a:ext>
              </a:extLst>
            </p:cNvPr>
            <p:cNvCxnSpPr>
              <a:cxnSpLocks/>
            </p:cNvCxnSpPr>
            <p:nvPr/>
          </p:nvCxnSpPr>
          <p:spPr>
            <a:xfrm>
              <a:off x="2428625" y="2233079"/>
              <a:ext cx="168009" cy="0"/>
            </a:xfrm>
            <a:prstGeom prst="line">
              <a:avLst/>
            </a:prstGeom>
            <a:ln w="38100">
              <a:solidFill>
                <a:srgbClr val="6666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67B01A1A-DA8B-4F87-9671-08F219FA9194}"/>
              </a:ext>
            </a:extLst>
          </p:cNvPr>
          <p:cNvSpPr/>
          <p:nvPr/>
        </p:nvSpPr>
        <p:spPr>
          <a:xfrm>
            <a:off x="294048" y="5162708"/>
            <a:ext cx="1964931" cy="5078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lvl="1"/>
            <a:r>
              <a:rPr lang="fr-F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buntu"/>
              </a:rPr>
              <a:t>Le coût de l’abonnement de l’offre CE boost FID module analytique </a:t>
            </a:r>
            <a:r>
              <a:rPr lang="fr-FR" sz="900" dirty="0">
                <a:latin typeface="Ubuntu"/>
              </a:rPr>
              <a:t>est de : 5€HT/mois.</a:t>
            </a:r>
            <a:endParaRPr lang="fr-FR" sz="900" b="1" dirty="0">
              <a:latin typeface="Ubuntu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3C1F9C75-0F5D-4ECD-8103-E799A1A0F8F2}"/>
              </a:ext>
            </a:extLst>
          </p:cNvPr>
          <p:cNvSpPr/>
          <p:nvPr/>
        </p:nvSpPr>
        <p:spPr>
          <a:xfrm>
            <a:off x="0" y="9726930"/>
            <a:ext cx="6865783" cy="180087"/>
          </a:xfrm>
          <a:prstGeom prst="rect">
            <a:avLst/>
          </a:prstGeom>
          <a:solidFill>
            <a:srgbClr val="D5072C"/>
          </a:solidFill>
          <a:ln>
            <a:solidFill>
              <a:srgbClr val="D507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>
                <a:latin typeface="Abadi" panose="020B0604020104020204" pitchFamily="34" charset="0"/>
              </a:rPr>
              <a:t>Pour toute question technique, contactez l’équipe support CE boost FID au </a:t>
            </a:r>
            <a:r>
              <a:rPr lang="fr-FR" sz="900">
                <a:solidFill>
                  <a:schemeClr val="bg1"/>
                </a:solidFill>
                <a:latin typeface="Slack-Lato"/>
              </a:rPr>
              <a:t>09 70 73 99 06</a:t>
            </a:r>
            <a:endParaRPr lang="fr-FR" sz="900" b="1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144" name="ZoneTexte 143">
            <a:extLst>
              <a:ext uri="{FF2B5EF4-FFF2-40B4-BE49-F238E27FC236}">
                <a16:creationId xmlns:a16="http://schemas.microsoft.com/office/drawing/2014/main" id="{7A61095D-D56B-4F70-B67A-065B0B53FECC}"/>
              </a:ext>
            </a:extLst>
          </p:cNvPr>
          <p:cNvSpPr txBox="1"/>
          <p:nvPr/>
        </p:nvSpPr>
        <p:spPr>
          <a:xfrm>
            <a:off x="366699" y="5847279"/>
            <a:ext cx="2685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pPr algn="ctr"/>
            <a:r>
              <a:rPr lang="fr-FR" b="1">
                <a:solidFill>
                  <a:srgbClr val="D5072C"/>
                </a:solidFill>
                <a:latin typeface="Ubuntu" panose="020B0504030602030204" pitchFamily="34" charset="0"/>
              </a:rPr>
              <a:t>Zoom sur les offres</a:t>
            </a:r>
            <a:endParaRPr lang="fr-FR" sz="1400" b="1">
              <a:solidFill>
                <a:srgbClr val="D5072C"/>
              </a:solidFill>
              <a:latin typeface="Ubuntu" panose="020B0504030602030204" pitchFamily="34" charset="0"/>
            </a:endParaRP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386D6EBE-5227-4019-BA3B-BE2B19B8A4E0}"/>
              </a:ext>
            </a:extLst>
          </p:cNvPr>
          <p:cNvSpPr txBox="1"/>
          <p:nvPr/>
        </p:nvSpPr>
        <p:spPr>
          <a:xfrm>
            <a:off x="2505052" y="1264966"/>
            <a:ext cx="4394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fr-FR" sz="1600" b="1">
                <a:solidFill>
                  <a:srgbClr val="D5072C"/>
                </a:solidFill>
                <a:latin typeface="Ubuntu" panose="020B0504030602030204" pitchFamily="34" charset="0"/>
              </a:rPr>
              <a:t>Les avantages</a:t>
            </a: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FDBE66CB-7C17-4DFB-98AA-D905E9078E9C}"/>
              </a:ext>
            </a:extLst>
          </p:cNvPr>
          <p:cNvSpPr/>
          <p:nvPr/>
        </p:nvSpPr>
        <p:spPr>
          <a:xfrm>
            <a:off x="2497270" y="2233693"/>
            <a:ext cx="3947715" cy="164660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lvl="1"/>
            <a:r>
              <a:rPr lang="fr-FR" sz="1050" b="1" dirty="0">
                <a:solidFill>
                  <a:srgbClr val="666666"/>
                </a:solidFill>
                <a:latin typeface="Ubuntu"/>
              </a:rPr>
              <a:t>Le TPE devient un outil marketing puissant</a:t>
            </a:r>
          </a:p>
          <a:p>
            <a:pPr marL="0" lvl="1"/>
            <a:r>
              <a:rPr lang="fr-F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buntu"/>
              </a:rPr>
              <a:t>Avec le module analytique, le commerçant peut recruter facilement ses clients grâce à son TPE.  Il constitue ainsi, automatiquement, un fichier client fiable et aux normes RGPD. L'enrôlement des clients est limité à 1000 opt-in.</a:t>
            </a:r>
            <a:br>
              <a:rPr lang="fr-FR" sz="900" dirty="0">
                <a:latin typeface="Ubuntu" panose="020B0504030602030204" pitchFamily="34" charset="0"/>
              </a:rPr>
            </a:br>
            <a:endParaRPr lang="fr-FR" sz="800" dirty="0">
              <a:solidFill>
                <a:schemeClr val="tx1">
                  <a:lumMod val="85000"/>
                  <a:lumOff val="15000"/>
                </a:schemeClr>
              </a:solidFill>
              <a:latin typeface="Ubuntu" panose="020B0504030602030204" pitchFamily="34" charset="0"/>
            </a:endParaRPr>
          </a:p>
          <a:p>
            <a:pPr marL="0" lvl="1"/>
            <a:r>
              <a:rPr lang="fr-FR" sz="1050" b="1" dirty="0">
                <a:solidFill>
                  <a:srgbClr val="666666"/>
                </a:solidFill>
                <a:latin typeface="Ubuntu"/>
              </a:rPr>
              <a:t>Une offre de bienvenue pour récompenser ses clients</a:t>
            </a:r>
          </a:p>
          <a:p>
            <a:pPr marL="0" lvl="1"/>
            <a:r>
              <a:rPr lang="fr-F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buntu"/>
              </a:rPr>
              <a:t>Grâce à la mise en place d’une offre de bienvenue personnalisée, le commerçant récompense ses clients et les incite à revenir en point de vente. </a:t>
            </a:r>
            <a:endParaRPr lang="fr-FR" sz="900" dirty="0">
              <a:solidFill>
                <a:schemeClr val="tx1">
                  <a:lumMod val="85000"/>
                  <a:lumOff val="15000"/>
                </a:schemeClr>
              </a:solidFill>
              <a:latin typeface="Ubuntu" panose="020B0504030602030204" pitchFamily="34" charset="0"/>
            </a:endParaRPr>
          </a:p>
          <a:p>
            <a:pPr marL="0" lvl="1"/>
            <a:endParaRPr lang="fr-FR" sz="900" dirty="0">
              <a:solidFill>
                <a:schemeClr val="tx1">
                  <a:lumMod val="85000"/>
                  <a:lumOff val="15000"/>
                </a:schemeClr>
              </a:solidFill>
              <a:latin typeface="Ubuntu" panose="020B0504030602030204" pitchFamily="34" charset="0"/>
            </a:endParaRPr>
          </a:p>
          <a:p>
            <a:pPr marL="0" lvl="1"/>
            <a:r>
              <a:rPr lang="fr-F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buntu"/>
              </a:rPr>
              <a:t>Une fois inscrit, le client reçoit automatiquement par SMS son coupon de bienvenue.</a:t>
            </a:r>
            <a:endParaRPr lang="fr-FR" sz="900" b="1" dirty="0">
              <a:solidFill>
                <a:schemeClr val="tx1">
                  <a:lumMod val="85000"/>
                  <a:lumOff val="15000"/>
                </a:schemeClr>
              </a:solidFill>
              <a:latin typeface="Ubuntu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82B93A-F264-467F-8B46-9EC7EC31CCBC}"/>
              </a:ext>
            </a:extLst>
          </p:cNvPr>
          <p:cNvSpPr/>
          <p:nvPr/>
        </p:nvSpPr>
        <p:spPr>
          <a:xfrm>
            <a:off x="2497270" y="1729183"/>
            <a:ext cx="3895239" cy="5078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lvl="1"/>
            <a:r>
              <a:rPr lang="fr-F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buntu"/>
              </a:rPr>
              <a:t>CE boost FID module analytique permet aux commerçants de bénéficier de plusieurs fonctionnalités initialement réservées aux modules Fidélité et Fidélité+ :</a:t>
            </a:r>
          </a:p>
        </p:txBody>
      </p:sp>
      <p:grpSp>
        <p:nvGrpSpPr>
          <p:cNvPr id="194" name="Groupe 193">
            <a:extLst>
              <a:ext uri="{FF2B5EF4-FFF2-40B4-BE49-F238E27FC236}">
                <a16:creationId xmlns:a16="http://schemas.microsoft.com/office/drawing/2014/main" id="{8B8AE64A-38E9-48C6-B052-BC4BD293A12B}"/>
              </a:ext>
            </a:extLst>
          </p:cNvPr>
          <p:cNvGrpSpPr/>
          <p:nvPr/>
        </p:nvGrpSpPr>
        <p:grpSpPr>
          <a:xfrm>
            <a:off x="2605618" y="1649483"/>
            <a:ext cx="1314610" cy="0"/>
            <a:chOff x="357464" y="2249615"/>
            <a:chExt cx="1314610" cy="0"/>
          </a:xfrm>
        </p:grpSpPr>
        <p:cxnSp>
          <p:nvCxnSpPr>
            <p:cNvPr id="195" name="Connecteur droit 194">
              <a:extLst>
                <a:ext uri="{FF2B5EF4-FFF2-40B4-BE49-F238E27FC236}">
                  <a16:creationId xmlns:a16="http://schemas.microsoft.com/office/drawing/2014/main" id="{FEE2E2DC-69FA-4C71-BF10-22D72797DC94}"/>
                </a:ext>
              </a:extLst>
            </p:cNvPr>
            <p:cNvCxnSpPr>
              <a:cxnSpLocks/>
            </p:cNvCxnSpPr>
            <p:nvPr/>
          </p:nvCxnSpPr>
          <p:spPr>
            <a:xfrm>
              <a:off x="413330" y="2249615"/>
              <a:ext cx="1258744" cy="0"/>
            </a:xfrm>
            <a:prstGeom prst="line">
              <a:avLst/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Connecteur droit 195">
              <a:extLst>
                <a:ext uri="{FF2B5EF4-FFF2-40B4-BE49-F238E27FC236}">
                  <a16:creationId xmlns:a16="http://schemas.microsoft.com/office/drawing/2014/main" id="{5DB8F7FA-9F4E-4D81-9CA9-3941A6171CD1}"/>
                </a:ext>
              </a:extLst>
            </p:cNvPr>
            <p:cNvCxnSpPr>
              <a:cxnSpLocks/>
            </p:cNvCxnSpPr>
            <p:nvPr/>
          </p:nvCxnSpPr>
          <p:spPr>
            <a:xfrm>
              <a:off x="357464" y="2249615"/>
              <a:ext cx="168009" cy="0"/>
            </a:xfrm>
            <a:prstGeom prst="line">
              <a:avLst/>
            </a:prstGeom>
            <a:ln w="38100">
              <a:solidFill>
                <a:srgbClr val="6666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71346263-0E0E-41EA-A26F-329566AF6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25" y="3266361"/>
            <a:ext cx="1929854" cy="1270783"/>
          </a:xfrm>
          <a:prstGeom prst="rect">
            <a:avLst/>
          </a:prstGeom>
        </p:spPr>
      </p:pic>
      <p:sp>
        <p:nvSpPr>
          <p:cNvPr id="248" name="ZoneTexte 247">
            <a:extLst>
              <a:ext uri="{FF2B5EF4-FFF2-40B4-BE49-F238E27FC236}">
                <a16:creationId xmlns:a16="http://schemas.microsoft.com/office/drawing/2014/main" id="{0879D23B-7924-4B29-8452-1253BFE699E8}"/>
              </a:ext>
            </a:extLst>
          </p:cNvPr>
          <p:cNvSpPr txBox="1"/>
          <p:nvPr/>
        </p:nvSpPr>
        <p:spPr>
          <a:xfrm>
            <a:off x="2482230" y="4248688"/>
            <a:ext cx="439438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fr-FR" sz="1500" b="1" dirty="0">
                <a:solidFill>
                  <a:srgbClr val="D5072C"/>
                </a:solidFill>
                <a:latin typeface="Ubuntu" panose="020B0504030602030204" pitchFamily="34" charset="0"/>
              </a:rPr>
              <a:t>RDV avec un expert marketing CE boost FID</a:t>
            </a:r>
          </a:p>
        </p:txBody>
      </p:sp>
      <p:grpSp>
        <p:nvGrpSpPr>
          <p:cNvPr id="249" name="Groupe 248">
            <a:extLst>
              <a:ext uri="{FF2B5EF4-FFF2-40B4-BE49-F238E27FC236}">
                <a16:creationId xmlns:a16="http://schemas.microsoft.com/office/drawing/2014/main" id="{AF548D2D-83E2-4303-8DD3-270B502C6DE5}"/>
              </a:ext>
            </a:extLst>
          </p:cNvPr>
          <p:cNvGrpSpPr/>
          <p:nvPr/>
        </p:nvGrpSpPr>
        <p:grpSpPr>
          <a:xfrm>
            <a:off x="2583402" y="4598419"/>
            <a:ext cx="1314610" cy="0"/>
            <a:chOff x="357464" y="2249615"/>
            <a:chExt cx="1314610" cy="0"/>
          </a:xfrm>
        </p:grpSpPr>
        <p:cxnSp>
          <p:nvCxnSpPr>
            <p:cNvPr id="250" name="Connecteur droit 249">
              <a:extLst>
                <a:ext uri="{FF2B5EF4-FFF2-40B4-BE49-F238E27FC236}">
                  <a16:creationId xmlns:a16="http://schemas.microsoft.com/office/drawing/2014/main" id="{1F5F4B42-D5C1-481D-82DA-3FDAFE6EFD56}"/>
                </a:ext>
              </a:extLst>
            </p:cNvPr>
            <p:cNvCxnSpPr>
              <a:cxnSpLocks/>
            </p:cNvCxnSpPr>
            <p:nvPr/>
          </p:nvCxnSpPr>
          <p:spPr>
            <a:xfrm>
              <a:off x="413330" y="2249615"/>
              <a:ext cx="1258744" cy="0"/>
            </a:xfrm>
            <a:prstGeom prst="line">
              <a:avLst/>
            </a:prstGeom>
            <a:ln w="9525">
              <a:solidFill>
                <a:srgbClr val="6666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Connecteur droit 250">
              <a:extLst>
                <a:ext uri="{FF2B5EF4-FFF2-40B4-BE49-F238E27FC236}">
                  <a16:creationId xmlns:a16="http://schemas.microsoft.com/office/drawing/2014/main" id="{58BF2B55-3D3F-4794-A77A-46F328A27FE2}"/>
                </a:ext>
              </a:extLst>
            </p:cNvPr>
            <p:cNvCxnSpPr>
              <a:cxnSpLocks/>
            </p:cNvCxnSpPr>
            <p:nvPr/>
          </p:nvCxnSpPr>
          <p:spPr>
            <a:xfrm>
              <a:off x="357464" y="2249615"/>
              <a:ext cx="168009" cy="0"/>
            </a:xfrm>
            <a:prstGeom prst="line">
              <a:avLst/>
            </a:prstGeom>
            <a:ln w="38100">
              <a:solidFill>
                <a:srgbClr val="6666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Rectangle 116">
            <a:extLst>
              <a:ext uri="{FF2B5EF4-FFF2-40B4-BE49-F238E27FC236}">
                <a16:creationId xmlns:a16="http://schemas.microsoft.com/office/drawing/2014/main" id="{51894CBA-8EDE-4395-8C3B-5768FECA6C59}"/>
              </a:ext>
            </a:extLst>
          </p:cNvPr>
          <p:cNvSpPr/>
          <p:nvPr/>
        </p:nvSpPr>
        <p:spPr>
          <a:xfrm>
            <a:off x="369689" y="6343121"/>
            <a:ext cx="2692292" cy="2627994"/>
          </a:xfrm>
          <a:prstGeom prst="rect">
            <a:avLst/>
          </a:prstGeom>
          <a:solidFill>
            <a:schemeClr val="bg1"/>
          </a:solidFill>
          <a:ln w="9525">
            <a:noFill/>
            <a:prstDash val="sysDash"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800">
                <a:solidFill>
                  <a:schemeClr val="tx1"/>
                </a:solidFill>
                <a:latin typeface="Ubuntu" panose="020B0504030602030204" pitchFamily="34" charset="0"/>
              </a:rPr>
              <a:t> 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3EBDDD6E-C022-4617-8108-1487A0DBB697}"/>
              </a:ext>
            </a:extLst>
          </p:cNvPr>
          <p:cNvSpPr/>
          <p:nvPr/>
        </p:nvSpPr>
        <p:spPr>
          <a:xfrm>
            <a:off x="5414473" y="6345851"/>
            <a:ext cx="1043999" cy="2626259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  <a:prstDash val="solid"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10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307DAEF6-22C2-46CB-9CEB-B882B02EF67A}"/>
              </a:ext>
            </a:extLst>
          </p:cNvPr>
          <p:cNvSpPr/>
          <p:nvPr/>
        </p:nvSpPr>
        <p:spPr>
          <a:xfrm>
            <a:off x="4306243" y="6345852"/>
            <a:ext cx="1043999" cy="2626259"/>
          </a:xfrm>
          <a:prstGeom prst="rect">
            <a:avLst/>
          </a:prstGeom>
          <a:solidFill>
            <a:schemeClr val="bg1"/>
          </a:solidFill>
          <a:ln w="28575">
            <a:solidFill>
              <a:srgbClr val="D5072C"/>
            </a:solidFill>
            <a:prstDash val="solid"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10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65" name="TextBox 9">
            <a:extLst>
              <a:ext uri="{FF2B5EF4-FFF2-40B4-BE49-F238E27FC236}">
                <a16:creationId xmlns:a16="http://schemas.microsoft.com/office/drawing/2014/main" id="{DCDFB842-ACDA-41BE-BB35-600F7B726678}"/>
              </a:ext>
            </a:extLst>
          </p:cNvPr>
          <p:cNvSpPr txBox="1"/>
          <p:nvPr/>
        </p:nvSpPr>
        <p:spPr>
          <a:xfrm flipH="1">
            <a:off x="332711" y="6596956"/>
            <a:ext cx="26673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>
                <a:latin typeface="Ubuntu" panose="020B0504030602030204" pitchFamily="34" charset="0"/>
              </a:rPr>
              <a:t>SMS &amp; Offre de bienvenue</a:t>
            </a:r>
          </a:p>
        </p:txBody>
      </p:sp>
      <p:sp>
        <p:nvSpPr>
          <p:cNvPr id="166" name="TextBox 36">
            <a:extLst>
              <a:ext uri="{FF2B5EF4-FFF2-40B4-BE49-F238E27FC236}">
                <a16:creationId xmlns:a16="http://schemas.microsoft.com/office/drawing/2014/main" id="{AE69952B-60ED-4432-83E0-D2709EE88F56}"/>
              </a:ext>
            </a:extLst>
          </p:cNvPr>
          <p:cNvSpPr txBox="1"/>
          <p:nvPr/>
        </p:nvSpPr>
        <p:spPr>
          <a:xfrm flipH="1">
            <a:off x="307817" y="6377645"/>
            <a:ext cx="2692292" cy="2000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 marL="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 dirty="0">
                <a:latin typeface="Ubuntu"/>
              </a:rPr>
              <a:t>Module d'analyse et informations</a:t>
            </a:r>
          </a:p>
        </p:txBody>
      </p:sp>
      <p:sp>
        <p:nvSpPr>
          <p:cNvPr id="168" name="TextBox 9">
            <a:extLst>
              <a:ext uri="{FF2B5EF4-FFF2-40B4-BE49-F238E27FC236}">
                <a16:creationId xmlns:a16="http://schemas.microsoft.com/office/drawing/2014/main" id="{73EB6278-F7C3-4FC1-9241-FE37DA13C9F3}"/>
              </a:ext>
            </a:extLst>
          </p:cNvPr>
          <p:cNvSpPr txBox="1"/>
          <p:nvPr/>
        </p:nvSpPr>
        <p:spPr>
          <a:xfrm flipH="1">
            <a:off x="332710" y="6819067"/>
            <a:ext cx="26673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>
                <a:latin typeface="Ubuntu" panose="020B0504030602030204" pitchFamily="34" charset="0"/>
              </a:rPr>
              <a:t>Import/export d’un fichier client</a:t>
            </a:r>
          </a:p>
        </p:txBody>
      </p:sp>
      <p:sp>
        <p:nvSpPr>
          <p:cNvPr id="169" name="TextBox 9">
            <a:extLst>
              <a:ext uri="{FF2B5EF4-FFF2-40B4-BE49-F238E27FC236}">
                <a16:creationId xmlns:a16="http://schemas.microsoft.com/office/drawing/2014/main" id="{4CED2267-659B-469E-A14B-0C8C9326DF87}"/>
              </a:ext>
            </a:extLst>
          </p:cNvPr>
          <p:cNvSpPr txBox="1"/>
          <p:nvPr/>
        </p:nvSpPr>
        <p:spPr>
          <a:xfrm flipH="1">
            <a:off x="332709" y="7022992"/>
            <a:ext cx="26673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>
                <a:latin typeface="Ubuntu" panose="020B0504030602030204" pitchFamily="34" charset="0"/>
              </a:rPr>
              <a:t>Enrôlement des clients via le TPE</a:t>
            </a:r>
          </a:p>
        </p:txBody>
      </p:sp>
      <p:sp>
        <p:nvSpPr>
          <p:cNvPr id="170" name="TextBox 9">
            <a:extLst>
              <a:ext uri="{FF2B5EF4-FFF2-40B4-BE49-F238E27FC236}">
                <a16:creationId xmlns:a16="http://schemas.microsoft.com/office/drawing/2014/main" id="{9B1BEF35-A6A3-46E0-882C-A99DF63E2BDC}"/>
              </a:ext>
            </a:extLst>
          </p:cNvPr>
          <p:cNvSpPr txBox="1"/>
          <p:nvPr/>
        </p:nvSpPr>
        <p:spPr>
          <a:xfrm flipH="1">
            <a:off x="332709" y="7263290"/>
            <a:ext cx="26673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>
                <a:latin typeface="Ubuntu" panose="020B0504030602030204" pitchFamily="34" charset="0"/>
              </a:rPr>
              <a:t>Programme de fidélité</a:t>
            </a:r>
          </a:p>
        </p:txBody>
      </p:sp>
      <p:sp>
        <p:nvSpPr>
          <p:cNvPr id="171" name="TextBox 9">
            <a:extLst>
              <a:ext uri="{FF2B5EF4-FFF2-40B4-BE49-F238E27FC236}">
                <a16:creationId xmlns:a16="http://schemas.microsoft.com/office/drawing/2014/main" id="{802EE2E9-2831-4ADD-BD29-AEA4F4CA4995}"/>
              </a:ext>
            </a:extLst>
          </p:cNvPr>
          <p:cNvSpPr txBox="1"/>
          <p:nvPr/>
        </p:nvSpPr>
        <p:spPr>
          <a:xfrm flipH="1">
            <a:off x="331621" y="7447335"/>
            <a:ext cx="267015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sz="1200"/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>
                <a:latin typeface="Ubuntu" panose="020B0504030602030204" pitchFamily="34" charset="0"/>
              </a:rPr>
              <a:t>Campagnes Marketing (Email/SMS)</a:t>
            </a:r>
          </a:p>
        </p:txBody>
      </p:sp>
      <p:sp>
        <p:nvSpPr>
          <p:cNvPr id="172" name="TextBox 9">
            <a:extLst>
              <a:ext uri="{FF2B5EF4-FFF2-40B4-BE49-F238E27FC236}">
                <a16:creationId xmlns:a16="http://schemas.microsoft.com/office/drawing/2014/main" id="{60AF2D49-08AD-42A0-849E-C40B740D2AA9}"/>
              </a:ext>
            </a:extLst>
          </p:cNvPr>
          <p:cNvSpPr txBox="1"/>
          <p:nvPr/>
        </p:nvSpPr>
        <p:spPr>
          <a:xfrm flipH="1">
            <a:off x="333184" y="7903866"/>
            <a:ext cx="26611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 dirty="0">
                <a:latin typeface="Ubuntu" panose="020B0504030602030204" pitchFamily="34" charset="0"/>
              </a:rPr>
              <a:t>Accompagnement par un expert marketing dédié</a:t>
            </a:r>
          </a:p>
        </p:txBody>
      </p:sp>
      <p:sp>
        <p:nvSpPr>
          <p:cNvPr id="173" name="TextBox 9">
            <a:extLst>
              <a:ext uri="{FF2B5EF4-FFF2-40B4-BE49-F238E27FC236}">
                <a16:creationId xmlns:a16="http://schemas.microsoft.com/office/drawing/2014/main" id="{E2EA58C2-9E3D-403C-9448-FDAC5AE30658}"/>
              </a:ext>
            </a:extLst>
          </p:cNvPr>
          <p:cNvSpPr txBox="1"/>
          <p:nvPr/>
        </p:nvSpPr>
        <p:spPr>
          <a:xfrm flipH="1">
            <a:off x="339703" y="7679627"/>
            <a:ext cx="26853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>
                <a:latin typeface="Ubuntu" panose="020B0504030602030204" pitchFamily="34" charset="0"/>
              </a:rPr>
              <a:t>Crédit SMS offerts (campagne marketing)</a:t>
            </a:r>
          </a:p>
        </p:txBody>
      </p:sp>
      <p:sp>
        <p:nvSpPr>
          <p:cNvPr id="174" name="TextBox 9">
            <a:extLst>
              <a:ext uri="{FF2B5EF4-FFF2-40B4-BE49-F238E27FC236}">
                <a16:creationId xmlns:a16="http://schemas.microsoft.com/office/drawing/2014/main" id="{F862B623-15FA-4ADA-85C1-1097567C49DA}"/>
              </a:ext>
            </a:extLst>
          </p:cNvPr>
          <p:cNvSpPr txBox="1"/>
          <p:nvPr/>
        </p:nvSpPr>
        <p:spPr>
          <a:xfrm flipH="1">
            <a:off x="270267" y="8365569"/>
            <a:ext cx="289113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>
                <a:latin typeface="Ubuntu" panose="020B0504030602030204" pitchFamily="34" charset="0"/>
              </a:rPr>
              <a:t>Prise en compte séparée des flux de transactions e-commerce</a:t>
            </a:r>
          </a:p>
        </p:txBody>
      </p:sp>
      <p:sp>
        <p:nvSpPr>
          <p:cNvPr id="176" name="TextBox 9">
            <a:extLst>
              <a:ext uri="{FF2B5EF4-FFF2-40B4-BE49-F238E27FC236}">
                <a16:creationId xmlns:a16="http://schemas.microsoft.com/office/drawing/2014/main" id="{76AB392B-728E-42BB-90A5-C4BB6E1D8913}"/>
              </a:ext>
            </a:extLst>
          </p:cNvPr>
          <p:cNvSpPr txBox="1"/>
          <p:nvPr/>
        </p:nvSpPr>
        <p:spPr>
          <a:xfrm flipH="1">
            <a:off x="327416" y="8709622"/>
            <a:ext cx="26726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>
                <a:latin typeface="Ubuntu" panose="020B0504030602030204" pitchFamily="34" charset="0"/>
              </a:rPr>
              <a:t>Support client</a:t>
            </a: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7DF3C9D9-8412-47AA-9481-DCA98DF45AA1}"/>
              </a:ext>
            </a:extLst>
          </p:cNvPr>
          <p:cNvSpPr/>
          <p:nvPr/>
        </p:nvSpPr>
        <p:spPr>
          <a:xfrm>
            <a:off x="4307781" y="5900141"/>
            <a:ext cx="1043999" cy="413178"/>
          </a:xfrm>
          <a:prstGeom prst="rect">
            <a:avLst/>
          </a:prstGeom>
          <a:solidFill>
            <a:srgbClr val="D5072C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1050" dirty="0">
                <a:latin typeface="Aharoni" panose="02010803020104030203" pitchFamily="2" charset="-79"/>
                <a:cs typeface="Aharoni" panose="02010803020104030203" pitchFamily="2" charset="-79"/>
              </a:rPr>
              <a:t>Module Fidélité</a:t>
            </a:r>
            <a:br>
              <a:rPr lang="fr-FR" sz="105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fr-FR" sz="700" b="1" dirty="0">
                <a:latin typeface="Ubuntu" panose="020B0504030602030204" pitchFamily="34" charset="0"/>
                <a:cs typeface="Aharoni" panose="02010803020104030203" pitchFamily="2" charset="-79"/>
              </a:rPr>
              <a:t>49€</a:t>
            </a:r>
            <a:r>
              <a:rPr lang="fr-FR" sz="700" b="1" dirty="0">
                <a:latin typeface="Abadi Extra Light" panose="020B0204020104020204" pitchFamily="34" charset="0"/>
                <a:cs typeface="Aharoni" panose="02010803020104030203" pitchFamily="2" charset="-79"/>
              </a:rPr>
              <a:t>  </a:t>
            </a:r>
            <a:r>
              <a:rPr lang="fr-FR" sz="700" dirty="0">
                <a:latin typeface="Abadi Extra Light" panose="020B0204020104020204" pitchFamily="34" charset="0"/>
                <a:cs typeface="Aharoni" panose="02010803020104030203" pitchFamily="2" charset="-79"/>
              </a:rPr>
              <a:t>/mois**</a:t>
            </a:r>
            <a:endParaRPr lang="fr-FR" sz="105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1A0DCD9A-079B-4E29-941E-A4A0172A2E4C}"/>
              </a:ext>
            </a:extLst>
          </p:cNvPr>
          <p:cNvSpPr/>
          <p:nvPr/>
        </p:nvSpPr>
        <p:spPr>
          <a:xfrm>
            <a:off x="4295793" y="7453096"/>
            <a:ext cx="1043999" cy="188532"/>
          </a:xfrm>
          <a:prstGeom prst="rect">
            <a:avLst/>
          </a:prstGeom>
          <a:noFill/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>
                <a:solidFill>
                  <a:schemeClr val="tx1"/>
                </a:solidFill>
                <a:latin typeface="Ubuntu" panose="020B0504030602030204" pitchFamily="34" charset="0"/>
              </a:rPr>
              <a:t>2 campagnes/an</a:t>
            </a: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8DBCD0AE-AA5E-4BBB-A9DF-1AFC66533BAC}"/>
              </a:ext>
            </a:extLst>
          </p:cNvPr>
          <p:cNvSpPr/>
          <p:nvPr/>
        </p:nvSpPr>
        <p:spPr>
          <a:xfrm>
            <a:off x="4295793" y="7685388"/>
            <a:ext cx="1043999" cy="188532"/>
          </a:xfrm>
          <a:prstGeom prst="rect">
            <a:avLst/>
          </a:prstGeom>
          <a:noFill/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>
                <a:solidFill>
                  <a:schemeClr val="tx1"/>
                </a:solidFill>
                <a:latin typeface="Ubuntu" panose="020B0504030602030204" pitchFamily="34" charset="0"/>
              </a:rPr>
              <a:t> 800 SMS/an</a:t>
            </a: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E6D5C20E-C7CF-49D0-B964-E9441878346F}"/>
              </a:ext>
            </a:extLst>
          </p:cNvPr>
          <p:cNvSpPr/>
          <p:nvPr/>
        </p:nvSpPr>
        <p:spPr>
          <a:xfrm>
            <a:off x="4259024" y="8739659"/>
            <a:ext cx="1117537" cy="188532"/>
          </a:xfrm>
          <a:prstGeom prst="rect">
            <a:avLst/>
          </a:prstGeom>
          <a:noFill/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 dirty="0">
                <a:solidFill>
                  <a:schemeClr val="tx1"/>
                </a:solidFill>
                <a:latin typeface="Ubuntu" panose="020B0504030602030204" pitchFamily="34" charset="0"/>
              </a:rPr>
              <a:t>Email &amp; téléphone</a:t>
            </a:r>
          </a:p>
        </p:txBody>
      </p:sp>
      <p:pic>
        <p:nvPicPr>
          <p:cNvPr id="207" name="Graphique 206" descr="Fermer">
            <a:extLst>
              <a:ext uri="{FF2B5EF4-FFF2-40B4-BE49-F238E27FC236}">
                <a16:creationId xmlns:a16="http://schemas.microsoft.com/office/drawing/2014/main" id="{3AC3391A-59A7-446A-94B1-9A312A70956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73167" y="8420971"/>
            <a:ext cx="89251" cy="89251"/>
          </a:xfrm>
          <a:prstGeom prst="rect">
            <a:avLst/>
          </a:prstGeom>
        </p:spPr>
      </p:pic>
      <p:sp>
        <p:nvSpPr>
          <p:cNvPr id="208" name="Rectangle 207">
            <a:extLst>
              <a:ext uri="{FF2B5EF4-FFF2-40B4-BE49-F238E27FC236}">
                <a16:creationId xmlns:a16="http://schemas.microsoft.com/office/drawing/2014/main" id="{D90DD4E6-06DE-4E16-9F90-69797C527926}"/>
              </a:ext>
            </a:extLst>
          </p:cNvPr>
          <p:cNvSpPr/>
          <p:nvPr/>
        </p:nvSpPr>
        <p:spPr>
          <a:xfrm>
            <a:off x="5418439" y="5919190"/>
            <a:ext cx="1043999" cy="394128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1000" dirty="0">
                <a:latin typeface="Aharoni" panose="02010803020104030203" pitchFamily="2" charset="-79"/>
                <a:cs typeface="Aharoni" panose="02010803020104030203" pitchFamily="2" charset="-79"/>
              </a:rPr>
              <a:t>Module Fidélité+</a:t>
            </a:r>
          </a:p>
          <a:p>
            <a:pPr algn="ctr"/>
            <a:r>
              <a:rPr lang="fr-FR" sz="700" b="1" dirty="0">
                <a:latin typeface="Ubuntu" panose="020B0504030602030204" pitchFamily="34" charset="0"/>
                <a:cs typeface="Aharoni" panose="02010803020104030203" pitchFamily="2" charset="-79"/>
              </a:rPr>
              <a:t>79€  </a:t>
            </a:r>
            <a:r>
              <a:rPr lang="fr-FR" sz="700" dirty="0">
                <a:latin typeface="Abadi Extra Light" panose="020B0204020104020204" pitchFamily="34" charset="0"/>
                <a:cs typeface="Aharoni" panose="02010803020104030203" pitchFamily="2" charset="-79"/>
              </a:rPr>
              <a:t>/mois**</a:t>
            </a:r>
            <a:endParaRPr lang="fr-FR" sz="105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A47B7F01-8F42-43DD-B6E2-28BFA89E1988}"/>
              </a:ext>
            </a:extLst>
          </p:cNvPr>
          <p:cNvSpPr/>
          <p:nvPr/>
        </p:nvSpPr>
        <p:spPr>
          <a:xfrm>
            <a:off x="5406451" y="7685388"/>
            <a:ext cx="1043999" cy="188532"/>
          </a:xfrm>
          <a:prstGeom prst="rect">
            <a:avLst/>
          </a:prstGeom>
          <a:noFill/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>
                <a:solidFill>
                  <a:schemeClr val="tx1"/>
                </a:solidFill>
                <a:latin typeface="Ubuntu" panose="020B0504030602030204" pitchFamily="34" charset="0"/>
              </a:rPr>
              <a:t> 1500 SMS/an</a:t>
            </a: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6938CC82-445D-412E-A6FB-775A1E1A9E35}"/>
              </a:ext>
            </a:extLst>
          </p:cNvPr>
          <p:cNvSpPr/>
          <p:nvPr/>
        </p:nvSpPr>
        <p:spPr>
          <a:xfrm>
            <a:off x="5369682" y="8739659"/>
            <a:ext cx="1117537" cy="188532"/>
          </a:xfrm>
          <a:prstGeom prst="rect">
            <a:avLst/>
          </a:prstGeom>
          <a:noFill/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>
                <a:solidFill>
                  <a:schemeClr val="tx1"/>
                </a:solidFill>
                <a:latin typeface="Ubuntu" panose="020B0504030602030204" pitchFamily="34" charset="0"/>
              </a:rPr>
              <a:t>Email &amp; téléphone</a:t>
            </a:r>
          </a:p>
        </p:txBody>
      </p:sp>
      <p:pic>
        <p:nvPicPr>
          <p:cNvPr id="211" name="Graphique 210" descr="Coche">
            <a:extLst>
              <a:ext uri="{FF2B5EF4-FFF2-40B4-BE49-F238E27FC236}">
                <a16:creationId xmlns:a16="http://schemas.microsoft.com/office/drawing/2014/main" id="{A90E6996-75D9-400E-8722-1A082CCD1F5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73934" y="6653125"/>
            <a:ext cx="87716" cy="87716"/>
          </a:xfrm>
          <a:prstGeom prst="rect">
            <a:avLst/>
          </a:prstGeom>
        </p:spPr>
      </p:pic>
      <p:pic>
        <p:nvPicPr>
          <p:cNvPr id="212" name="Graphique 211" descr="Coche">
            <a:extLst>
              <a:ext uri="{FF2B5EF4-FFF2-40B4-BE49-F238E27FC236}">
                <a16:creationId xmlns:a16="http://schemas.microsoft.com/office/drawing/2014/main" id="{D4AE73E1-9BE6-46E8-9305-2E82A77AF79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84592" y="6653125"/>
            <a:ext cx="87716" cy="87716"/>
          </a:xfrm>
          <a:prstGeom prst="rect">
            <a:avLst/>
          </a:prstGeom>
        </p:spPr>
      </p:pic>
      <p:pic>
        <p:nvPicPr>
          <p:cNvPr id="213" name="Graphique 212" descr="Coche">
            <a:extLst>
              <a:ext uri="{FF2B5EF4-FFF2-40B4-BE49-F238E27FC236}">
                <a16:creationId xmlns:a16="http://schemas.microsoft.com/office/drawing/2014/main" id="{6705325B-E02D-45A2-9030-C09810041B8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84592" y="7960035"/>
            <a:ext cx="87716" cy="87716"/>
          </a:xfrm>
          <a:prstGeom prst="rect">
            <a:avLst/>
          </a:prstGeom>
        </p:spPr>
      </p:pic>
      <p:pic>
        <p:nvPicPr>
          <p:cNvPr id="214" name="Graphique 213" descr="Coche">
            <a:extLst>
              <a:ext uri="{FF2B5EF4-FFF2-40B4-BE49-F238E27FC236}">
                <a16:creationId xmlns:a16="http://schemas.microsoft.com/office/drawing/2014/main" id="{8868B76B-50B2-4A78-BA8E-3CB26FB9E69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84592" y="8421738"/>
            <a:ext cx="87716" cy="87716"/>
          </a:xfrm>
          <a:prstGeom prst="rect">
            <a:avLst/>
          </a:prstGeom>
        </p:spPr>
      </p:pic>
      <p:pic>
        <p:nvPicPr>
          <p:cNvPr id="215" name="Graphique 214" descr="Coche">
            <a:extLst>
              <a:ext uri="{FF2B5EF4-FFF2-40B4-BE49-F238E27FC236}">
                <a16:creationId xmlns:a16="http://schemas.microsoft.com/office/drawing/2014/main" id="{360ECDCE-4190-4DC0-A7F5-41FC6BD1C8A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73934" y="7960035"/>
            <a:ext cx="87716" cy="87716"/>
          </a:xfrm>
          <a:prstGeom prst="rect">
            <a:avLst/>
          </a:prstGeom>
        </p:spPr>
      </p:pic>
      <p:pic>
        <p:nvPicPr>
          <p:cNvPr id="217" name="Graphique 216" descr="Coche">
            <a:extLst>
              <a:ext uri="{FF2B5EF4-FFF2-40B4-BE49-F238E27FC236}">
                <a16:creationId xmlns:a16="http://schemas.microsoft.com/office/drawing/2014/main" id="{8F8C330D-DFCD-4944-8544-2BC3A5A46C8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84592" y="7319459"/>
            <a:ext cx="87716" cy="87716"/>
          </a:xfrm>
          <a:prstGeom prst="rect">
            <a:avLst/>
          </a:prstGeom>
        </p:spPr>
      </p:pic>
      <p:pic>
        <p:nvPicPr>
          <p:cNvPr id="218" name="Graphique 217" descr="Coche">
            <a:extLst>
              <a:ext uri="{FF2B5EF4-FFF2-40B4-BE49-F238E27FC236}">
                <a16:creationId xmlns:a16="http://schemas.microsoft.com/office/drawing/2014/main" id="{ABBF89DA-63C4-4E58-A496-19C9C5A0DC8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73934" y="6875236"/>
            <a:ext cx="87716" cy="87716"/>
          </a:xfrm>
          <a:prstGeom prst="rect">
            <a:avLst/>
          </a:prstGeom>
        </p:spPr>
      </p:pic>
      <p:pic>
        <p:nvPicPr>
          <p:cNvPr id="219" name="Graphique 218" descr="Coche">
            <a:extLst>
              <a:ext uri="{FF2B5EF4-FFF2-40B4-BE49-F238E27FC236}">
                <a16:creationId xmlns:a16="http://schemas.microsoft.com/office/drawing/2014/main" id="{55B7E962-F2A9-4569-9B04-50BF5CE573F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84592" y="6875236"/>
            <a:ext cx="87716" cy="87716"/>
          </a:xfrm>
          <a:prstGeom prst="rect">
            <a:avLst/>
          </a:prstGeom>
        </p:spPr>
      </p:pic>
      <p:sp>
        <p:nvSpPr>
          <p:cNvPr id="223" name="TextBox 9">
            <a:extLst>
              <a:ext uri="{FF2B5EF4-FFF2-40B4-BE49-F238E27FC236}">
                <a16:creationId xmlns:a16="http://schemas.microsoft.com/office/drawing/2014/main" id="{0955B24E-8ADD-4594-8B63-586AEADA7E6E}"/>
              </a:ext>
            </a:extLst>
          </p:cNvPr>
          <p:cNvSpPr txBox="1"/>
          <p:nvPr/>
        </p:nvSpPr>
        <p:spPr>
          <a:xfrm flipH="1">
            <a:off x="387582" y="8556228"/>
            <a:ext cx="26549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 dirty="0">
                <a:latin typeface="Ubuntu" panose="020B0504030602030204" pitchFamily="34" charset="0"/>
              </a:rPr>
              <a:t>Kit de communication</a:t>
            </a: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A035D298-867F-4DFA-A53E-FD3B8B9DEE2C}"/>
              </a:ext>
            </a:extLst>
          </p:cNvPr>
          <p:cNvSpPr/>
          <p:nvPr/>
        </p:nvSpPr>
        <p:spPr>
          <a:xfrm>
            <a:off x="4295793" y="8561989"/>
            <a:ext cx="1043999" cy="188532"/>
          </a:xfrm>
          <a:prstGeom prst="rect">
            <a:avLst/>
          </a:prstGeom>
          <a:noFill/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>
                <a:solidFill>
                  <a:schemeClr val="tx1"/>
                </a:solidFill>
                <a:latin typeface="Ubuntu" panose="020B0504030602030204" pitchFamily="34" charset="0"/>
              </a:rPr>
              <a:t>Personnalisé</a:t>
            </a: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A77B5B58-E695-400D-B883-4BB0F9492738}"/>
              </a:ext>
            </a:extLst>
          </p:cNvPr>
          <p:cNvSpPr/>
          <p:nvPr/>
        </p:nvSpPr>
        <p:spPr>
          <a:xfrm>
            <a:off x="5406451" y="8561989"/>
            <a:ext cx="1043999" cy="188532"/>
          </a:xfrm>
          <a:prstGeom prst="rect">
            <a:avLst/>
          </a:prstGeom>
          <a:noFill/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>
                <a:solidFill>
                  <a:schemeClr val="tx1"/>
                </a:solidFill>
                <a:latin typeface="Ubuntu" panose="020B0504030602030204" pitchFamily="34" charset="0"/>
              </a:rPr>
              <a:t>Personnalisé</a:t>
            </a:r>
          </a:p>
        </p:txBody>
      </p:sp>
      <p:sp>
        <p:nvSpPr>
          <p:cNvPr id="227" name="Ellipse 226">
            <a:extLst>
              <a:ext uri="{FF2B5EF4-FFF2-40B4-BE49-F238E27FC236}">
                <a16:creationId xmlns:a16="http://schemas.microsoft.com/office/drawing/2014/main" id="{061C46C8-BB5C-4297-8D07-67572A648412}"/>
              </a:ext>
            </a:extLst>
          </p:cNvPr>
          <p:cNvSpPr/>
          <p:nvPr/>
        </p:nvSpPr>
        <p:spPr>
          <a:xfrm>
            <a:off x="4636023" y="5524393"/>
            <a:ext cx="389045" cy="371466"/>
          </a:xfrm>
          <a:prstGeom prst="ellipse">
            <a:avLst/>
          </a:prstGeom>
          <a:solidFill>
            <a:schemeClr val="bg1"/>
          </a:solidFill>
          <a:ln>
            <a:solidFill>
              <a:srgbClr val="D5072C"/>
            </a:solidFill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pic>
        <p:nvPicPr>
          <p:cNvPr id="228" name="Graphique 227" descr="Avion">
            <a:extLst>
              <a:ext uri="{FF2B5EF4-FFF2-40B4-BE49-F238E27FC236}">
                <a16:creationId xmlns:a16="http://schemas.microsoft.com/office/drawing/2014/main" id="{A6A7DDF7-5AEC-4B75-A948-AA9E43C5936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3598569">
            <a:off x="4680151" y="5553431"/>
            <a:ext cx="308964" cy="308964"/>
          </a:xfrm>
          <a:prstGeom prst="rect">
            <a:avLst/>
          </a:prstGeom>
        </p:spPr>
      </p:pic>
      <p:sp>
        <p:nvSpPr>
          <p:cNvPr id="229" name="Ellipse 228">
            <a:extLst>
              <a:ext uri="{FF2B5EF4-FFF2-40B4-BE49-F238E27FC236}">
                <a16:creationId xmlns:a16="http://schemas.microsoft.com/office/drawing/2014/main" id="{95903222-67D0-4751-9F49-1BB865DBC980}"/>
              </a:ext>
            </a:extLst>
          </p:cNvPr>
          <p:cNvSpPr/>
          <p:nvPr/>
        </p:nvSpPr>
        <p:spPr>
          <a:xfrm>
            <a:off x="5755683" y="5544326"/>
            <a:ext cx="389045" cy="371466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pic>
        <p:nvPicPr>
          <p:cNvPr id="230" name="Graphique 229" descr="Fusée">
            <a:extLst>
              <a:ext uri="{FF2B5EF4-FFF2-40B4-BE49-F238E27FC236}">
                <a16:creationId xmlns:a16="http://schemas.microsoft.com/office/drawing/2014/main" id="{D5B7D873-7E9C-4AF3-BCF1-73C1FFB683C8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807861" y="5608578"/>
            <a:ext cx="266693" cy="266693"/>
          </a:xfrm>
          <a:prstGeom prst="rect">
            <a:avLst/>
          </a:prstGeom>
        </p:spPr>
      </p:pic>
      <p:pic>
        <p:nvPicPr>
          <p:cNvPr id="233" name="Graphique 232" descr="Coche">
            <a:extLst>
              <a:ext uri="{FF2B5EF4-FFF2-40B4-BE49-F238E27FC236}">
                <a16:creationId xmlns:a16="http://schemas.microsoft.com/office/drawing/2014/main" id="{90023260-C76F-434E-A479-1F90264CA23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73934" y="7319459"/>
            <a:ext cx="87716" cy="87716"/>
          </a:xfrm>
          <a:prstGeom prst="rect">
            <a:avLst/>
          </a:prstGeom>
        </p:spPr>
      </p:pic>
      <p:sp>
        <p:nvSpPr>
          <p:cNvPr id="234" name="Rectangle 233">
            <a:extLst>
              <a:ext uri="{FF2B5EF4-FFF2-40B4-BE49-F238E27FC236}">
                <a16:creationId xmlns:a16="http://schemas.microsoft.com/office/drawing/2014/main" id="{EF8B5E9F-7E3C-47B0-BDE4-6954332959FC}"/>
              </a:ext>
            </a:extLst>
          </p:cNvPr>
          <p:cNvSpPr/>
          <p:nvPr/>
        </p:nvSpPr>
        <p:spPr>
          <a:xfrm>
            <a:off x="5406451" y="7453096"/>
            <a:ext cx="1043999" cy="188532"/>
          </a:xfrm>
          <a:prstGeom prst="rect">
            <a:avLst/>
          </a:prstGeom>
          <a:noFill/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>
                <a:solidFill>
                  <a:schemeClr val="tx1"/>
                </a:solidFill>
                <a:latin typeface="Ubuntu" panose="020B0504030602030204" pitchFamily="34" charset="0"/>
              </a:rPr>
              <a:t>illimitées</a:t>
            </a: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F6E129F8-C10F-41AE-A745-2D0E5FF662E6}"/>
              </a:ext>
            </a:extLst>
          </p:cNvPr>
          <p:cNvSpPr/>
          <p:nvPr/>
        </p:nvSpPr>
        <p:spPr>
          <a:xfrm>
            <a:off x="5406451" y="7028753"/>
            <a:ext cx="1043999" cy="188532"/>
          </a:xfrm>
          <a:prstGeom prst="rect">
            <a:avLst/>
          </a:prstGeom>
          <a:noFill/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>
                <a:solidFill>
                  <a:schemeClr val="tx1"/>
                </a:solidFill>
                <a:latin typeface="Ubuntu" panose="020B0504030602030204" pitchFamily="34" charset="0"/>
              </a:rPr>
              <a:t>illimité</a:t>
            </a: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998A9085-BB94-4370-B8BD-6FC850B30B90}"/>
              </a:ext>
            </a:extLst>
          </p:cNvPr>
          <p:cNvSpPr/>
          <p:nvPr/>
        </p:nvSpPr>
        <p:spPr>
          <a:xfrm>
            <a:off x="4295793" y="7028753"/>
            <a:ext cx="1043999" cy="188532"/>
          </a:xfrm>
          <a:prstGeom prst="rect">
            <a:avLst/>
          </a:prstGeom>
          <a:noFill/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>
                <a:solidFill>
                  <a:schemeClr val="tx1"/>
                </a:solidFill>
                <a:latin typeface="Ubuntu" panose="020B0504030602030204" pitchFamily="34" charset="0"/>
              </a:rPr>
              <a:t>illimité</a:t>
            </a: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B8701AAC-0E51-4D24-8F8D-EDB4127D09F5}"/>
              </a:ext>
            </a:extLst>
          </p:cNvPr>
          <p:cNvSpPr/>
          <p:nvPr/>
        </p:nvSpPr>
        <p:spPr>
          <a:xfrm>
            <a:off x="3120839" y="6349102"/>
            <a:ext cx="1109680" cy="2623283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prstDash val="solid"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10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D5F27D8E-2624-4260-91C5-0F952064E70C}"/>
              </a:ext>
            </a:extLst>
          </p:cNvPr>
          <p:cNvSpPr/>
          <p:nvPr/>
        </p:nvSpPr>
        <p:spPr>
          <a:xfrm>
            <a:off x="3118510" y="5897553"/>
            <a:ext cx="1108200" cy="3938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1000" dirty="0">
                <a:latin typeface="Aharoni"/>
                <a:cs typeface="Aharoni"/>
              </a:rPr>
              <a:t>Module Analytique</a:t>
            </a:r>
            <a:br>
              <a:rPr lang="fr-FR" sz="1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fr-FR" sz="700" b="1" dirty="0">
                <a:solidFill>
                  <a:schemeClr val="bg1"/>
                </a:solidFill>
                <a:latin typeface="Ubuntu"/>
                <a:cs typeface="Aharoni"/>
              </a:rPr>
              <a:t>Préconisé à 5€  </a:t>
            </a:r>
            <a:r>
              <a:rPr lang="fr-FR" sz="700" dirty="0">
                <a:solidFill>
                  <a:schemeClr val="bg1"/>
                </a:solidFill>
                <a:latin typeface="Abadi Extra Light"/>
                <a:cs typeface="Aharoni"/>
              </a:rPr>
              <a:t>/mois*</a:t>
            </a:r>
            <a:endParaRPr lang="fr-FR" sz="1050" dirty="0">
              <a:solidFill>
                <a:schemeClr val="bg1"/>
              </a:solidFill>
              <a:latin typeface="Abadi Extra Light"/>
              <a:cs typeface="Aharoni"/>
            </a:endParaRPr>
          </a:p>
        </p:txBody>
      </p:sp>
      <p:sp>
        <p:nvSpPr>
          <p:cNvPr id="239" name="Ellipse 238">
            <a:extLst>
              <a:ext uri="{FF2B5EF4-FFF2-40B4-BE49-F238E27FC236}">
                <a16:creationId xmlns:a16="http://schemas.microsoft.com/office/drawing/2014/main" id="{FE53BB47-D304-47CB-B9DF-CD463B6F2FDC}"/>
              </a:ext>
            </a:extLst>
          </p:cNvPr>
          <p:cNvSpPr/>
          <p:nvPr/>
        </p:nvSpPr>
        <p:spPr>
          <a:xfrm>
            <a:off x="3487493" y="5492459"/>
            <a:ext cx="412970" cy="39431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pic>
        <p:nvPicPr>
          <p:cNvPr id="240" name="Graphique 239" descr="Envoyer">
            <a:extLst>
              <a:ext uri="{FF2B5EF4-FFF2-40B4-BE49-F238E27FC236}">
                <a16:creationId xmlns:a16="http://schemas.microsoft.com/office/drawing/2014/main" id="{04941533-A739-4324-B36A-077C2B067B86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519523" y="5538596"/>
            <a:ext cx="295377" cy="295377"/>
          </a:xfrm>
          <a:prstGeom prst="rect">
            <a:avLst/>
          </a:prstGeom>
        </p:spPr>
      </p:pic>
      <p:sp>
        <p:nvSpPr>
          <p:cNvPr id="177" name="Rectangle 176">
            <a:extLst>
              <a:ext uri="{FF2B5EF4-FFF2-40B4-BE49-F238E27FC236}">
                <a16:creationId xmlns:a16="http://schemas.microsoft.com/office/drawing/2014/main" id="{9D6CD708-46D4-4DDB-92ED-2C3A758AA783}"/>
              </a:ext>
            </a:extLst>
          </p:cNvPr>
          <p:cNvSpPr/>
          <p:nvPr/>
        </p:nvSpPr>
        <p:spPr>
          <a:xfrm>
            <a:off x="3118518" y="7027469"/>
            <a:ext cx="1058223" cy="191101"/>
          </a:xfrm>
          <a:prstGeom prst="rect">
            <a:avLst/>
          </a:prstGeom>
          <a:noFill/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 dirty="0">
                <a:solidFill>
                  <a:schemeClr val="tx1"/>
                </a:solidFill>
                <a:latin typeface="Ubuntu" panose="020B0504030602030204" pitchFamily="34" charset="0"/>
              </a:rPr>
              <a:t>1000 </a:t>
            </a:r>
            <a:r>
              <a:rPr lang="fr-FR" sz="700" dirty="0" err="1">
                <a:solidFill>
                  <a:schemeClr val="tx1"/>
                </a:solidFill>
                <a:latin typeface="Ubuntu" panose="020B0504030602030204" pitchFamily="34" charset="0"/>
              </a:rPr>
              <a:t>Opt-in</a:t>
            </a:r>
            <a:endParaRPr lang="fr-FR" sz="700" dirty="0">
              <a:solidFill>
                <a:schemeClr val="tx1"/>
              </a:solidFill>
              <a:latin typeface="Ubuntu" panose="020B0504030602030204" pitchFamily="34" charset="0"/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F2C8FA42-3C18-479F-9BAA-069E6C495650}"/>
              </a:ext>
            </a:extLst>
          </p:cNvPr>
          <p:cNvSpPr/>
          <p:nvPr/>
        </p:nvSpPr>
        <p:spPr>
          <a:xfrm>
            <a:off x="3120393" y="7093803"/>
            <a:ext cx="1058223" cy="191101"/>
          </a:xfrm>
          <a:prstGeom prst="rect">
            <a:avLst/>
          </a:prstGeom>
          <a:noFill/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10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E4F7B4B6-D4FE-4481-97ED-98425336F146}"/>
              </a:ext>
            </a:extLst>
          </p:cNvPr>
          <p:cNvSpPr/>
          <p:nvPr/>
        </p:nvSpPr>
        <p:spPr>
          <a:xfrm>
            <a:off x="3119613" y="7774013"/>
            <a:ext cx="1058223" cy="191101"/>
          </a:xfrm>
          <a:prstGeom prst="rect">
            <a:avLst/>
          </a:prstGeom>
          <a:noFill/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10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537D5B1B-5BFA-4F96-AB74-4E4C888A33FB}"/>
              </a:ext>
            </a:extLst>
          </p:cNvPr>
          <p:cNvSpPr/>
          <p:nvPr/>
        </p:nvSpPr>
        <p:spPr>
          <a:xfrm>
            <a:off x="3119613" y="8012549"/>
            <a:ext cx="1058223" cy="191101"/>
          </a:xfrm>
          <a:prstGeom prst="rect">
            <a:avLst/>
          </a:prstGeom>
          <a:noFill/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10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B8F17DD8-07DB-491C-9D01-68CC9BCF1667}"/>
              </a:ext>
            </a:extLst>
          </p:cNvPr>
          <p:cNvSpPr/>
          <p:nvPr/>
        </p:nvSpPr>
        <p:spPr>
          <a:xfrm>
            <a:off x="3119613" y="8370046"/>
            <a:ext cx="1058223" cy="191101"/>
          </a:xfrm>
          <a:prstGeom prst="rect">
            <a:avLst/>
          </a:prstGeom>
          <a:noFill/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10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ECAD6CC6-63ED-4980-A988-68EAB1A994D3}"/>
              </a:ext>
            </a:extLst>
          </p:cNvPr>
          <p:cNvSpPr/>
          <p:nvPr/>
        </p:nvSpPr>
        <p:spPr>
          <a:xfrm>
            <a:off x="3118518" y="8738375"/>
            <a:ext cx="1058223" cy="191101"/>
          </a:xfrm>
          <a:prstGeom prst="rect">
            <a:avLst/>
          </a:prstGeom>
          <a:noFill/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>
                <a:solidFill>
                  <a:schemeClr val="tx1"/>
                </a:solidFill>
                <a:latin typeface="Ubuntu" panose="020B0504030602030204" pitchFamily="34" charset="0"/>
              </a:rPr>
              <a:t> Email</a:t>
            </a:r>
          </a:p>
        </p:txBody>
      </p:sp>
      <p:pic>
        <p:nvPicPr>
          <p:cNvPr id="199" name="Graphique 198" descr="Fermer">
            <a:extLst>
              <a:ext uri="{FF2B5EF4-FFF2-40B4-BE49-F238E27FC236}">
                <a16:creationId xmlns:a16="http://schemas.microsoft.com/office/drawing/2014/main" id="{3F58390C-2160-498F-8E69-D006184C8D0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02396" y="7318083"/>
            <a:ext cx="90467" cy="90468"/>
          </a:xfrm>
          <a:prstGeom prst="rect">
            <a:avLst/>
          </a:prstGeom>
        </p:spPr>
      </p:pic>
      <p:pic>
        <p:nvPicPr>
          <p:cNvPr id="200" name="Graphique 199" descr="Fermer">
            <a:extLst>
              <a:ext uri="{FF2B5EF4-FFF2-40B4-BE49-F238E27FC236}">
                <a16:creationId xmlns:a16="http://schemas.microsoft.com/office/drawing/2014/main" id="{73B77139-954F-4573-A168-21C93CB5051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02396" y="8420362"/>
            <a:ext cx="90467" cy="90468"/>
          </a:xfrm>
          <a:prstGeom prst="rect">
            <a:avLst/>
          </a:prstGeom>
        </p:spPr>
      </p:pic>
      <p:sp>
        <p:nvSpPr>
          <p:cNvPr id="221" name="Rectangle 220">
            <a:extLst>
              <a:ext uri="{FF2B5EF4-FFF2-40B4-BE49-F238E27FC236}">
                <a16:creationId xmlns:a16="http://schemas.microsoft.com/office/drawing/2014/main" id="{9E2BDDE4-4867-420E-A12E-12EABFD48CA8}"/>
              </a:ext>
            </a:extLst>
          </p:cNvPr>
          <p:cNvSpPr/>
          <p:nvPr/>
        </p:nvSpPr>
        <p:spPr>
          <a:xfrm>
            <a:off x="3118835" y="8560705"/>
            <a:ext cx="1058223" cy="191101"/>
          </a:xfrm>
          <a:prstGeom prst="rect">
            <a:avLst/>
          </a:prstGeom>
          <a:noFill/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10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55EECCE0-962D-484E-B4E7-21A37F54DD49}"/>
              </a:ext>
            </a:extLst>
          </p:cNvPr>
          <p:cNvSpPr/>
          <p:nvPr/>
        </p:nvSpPr>
        <p:spPr>
          <a:xfrm>
            <a:off x="3118518" y="8560705"/>
            <a:ext cx="1058223" cy="191101"/>
          </a:xfrm>
          <a:prstGeom prst="rect">
            <a:avLst/>
          </a:prstGeom>
          <a:noFill/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>
                <a:solidFill>
                  <a:schemeClr val="tx1"/>
                </a:solidFill>
                <a:latin typeface="Ubuntu" panose="020B0504030602030204" pitchFamily="34" charset="0"/>
              </a:rPr>
              <a:t> Standard</a:t>
            </a:r>
          </a:p>
        </p:txBody>
      </p:sp>
      <p:pic>
        <p:nvPicPr>
          <p:cNvPr id="231" name="Graphique 230" descr="Coche">
            <a:extLst>
              <a:ext uri="{FF2B5EF4-FFF2-40B4-BE49-F238E27FC236}">
                <a16:creationId xmlns:a16="http://schemas.microsoft.com/office/drawing/2014/main" id="{690BE7D1-80D4-4158-BE5C-A468E08CD57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03174" y="6652528"/>
            <a:ext cx="88911" cy="88911"/>
          </a:xfrm>
          <a:prstGeom prst="rect">
            <a:avLst/>
          </a:prstGeom>
        </p:spPr>
      </p:pic>
      <p:pic>
        <p:nvPicPr>
          <p:cNvPr id="232" name="Graphique 231" descr="Coche">
            <a:extLst>
              <a:ext uri="{FF2B5EF4-FFF2-40B4-BE49-F238E27FC236}">
                <a16:creationId xmlns:a16="http://schemas.microsoft.com/office/drawing/2014/main" id="{024FF8AB-4DAA-4A9B-ACAB-2786E896B1C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03174" y="6874639"/>
            <a:ext cx="88911" cy="88911"/>
          </a:xfrm>
          <a:prstGeom prst="rect">
            <a:avLst/>
          </a:prstGeom>
        </p:spPr>
      </p:pic>
      <p:pic>
        <p:nvPicPr>
          <p:cNvPr id="235" name="Graphique 234" descr="Fermer">
            <a:extLst>
              <a:ext uri="{FF2B5EF4-FFF2-40B4-BE49-F238E27FC236}">
                <a16:creationId xmlns:a16="http://schemas.microsoft.com/office/drawing/2014/main" id="{A17BBF31-9235-416C-B019-0A03640F633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02396" y="7958659"/>
            <a:ext cx="90467" cy="90468"/>
          </a:xfrm>
          <a:prstGeom prst="rect">
            <a:avLst/>
          </a:prstGeom>
        </p:spPr>
      </p:pic>
      <p:pic>
        <p:nvPicPr>
          <p:cNvPr id="243" name="Graphique 242" descr="Fermer">
            <a:extLst>
              <a:ext uri="{FF2B5EF4-FFF2-40B4-BE49-F238E27FC236}">
                <a16:creationId xmlns:a16="http://schemas.microsoft.com/office/drawing/2014/main" id="{45E8E238-62A4-409C-B05A-6BCDBF6173B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02396" y="7502128"/>
            <a:ext cx="90467" cy="90468"/>
          </a:xfrm>
          <a:prstGeom prst="rect">
            <a:avLst/>
          </a:prstGeom>
        </p:spPr>
      </p:pic>
      <p:pic>
        <p:nvPicPr>
          <p:cNvPr id="244" name="Graphique 243" descr="Fermer">
            <a:extLst>
              <a:ext uri="{FF2B5EF4-FFF2-40B4-BE49-F238E27FC236}">
                <a16:creationId xmlns:a16="http://schemas.microsoft.com/office/drawing/2014/main" id="{CA98D55B-6507-4BBB-9EC4-CA39B94E264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02396" y="7734420"/>
            <a:ext cx="90467" cy="90468"/>
          </a:xfrm>
          <a:prstGeom prst="rect">
            <a:avLst/>
          </a:prstGeom>
        </p:spPr>
      </p:pic>
      <p:sp>
        <p:nvSpPr>
          <p:cNvPr id="245" name="Rectangle 244">
            <a:extLst>
              <a:ext uri="{FF2B5EF4-FFF2-40B4-BE49-F238E27FC236}">
                <a16:creationId xmlns:a16="http://schemas.microsoft.com/office/drawing/2014/main" id="{5AB21767-1321-4B8F-8A92-249A47AE3224}"/>
              </a:ext>
            </a:extLst>
          </p:cNvPr>
          <p:cNvSpPr/>
          <p:nvPr/>
        </p:nvSpPr>
        <p:spPr>
          <a:xfrm>
            <a:off x="3118518" y="6382122"/>
            <a:ext cx="1058223" cy="191101"/>
          </a:xfrm>
          <a:prstGeom prst="rect">
            <a:avLst/>
          </a:prstGeom>
          <a:noFill/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 dirty="0">
                <a:solidFill>
                  <a:schemeClr val="tx1"/>
                </a:solidFill>
                <a:latin typeface="Ubuntu" panose="020B0504030602030204" pitchFamily="34" charset="0"/>
              </a:rPr>
              <a:t>Basique</a:t>
            </a: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26AA2039-F50B-4298-B918-9F5F118A996D}"/>
              </a:ext>
            </a:extLst>
          </p:cNvPr>
          <p:cNvSpPr/>
          <p:nvPr/>
        </p:nvSpPr>
        <p:spPr>
          <a:xfrm>
            <a:off x="4295793" y="6383406"/>
            <a:ext cx="1043999" cy="188532"/>
          </a:xfrm>
          <a:prstGeom prst="rect">
            <a:avLst/>
          </a:prstGeom>
          <a:noFill/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 dirty="0">
                <a:solidFill>
                  <a:schemeClr val="tx1"/>
                </a:solidFill>
                <a:latin typeface="Ubuntu" panose="020B0504030602030204" pitchFamily="34" charset="0"/>
              </a:rPr>
              <a:t>Avancé</a:t>
            </a: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E57301CA-F1A1-4356-B010-F892494358AC}"/>
              </a:ext>
            </a:extLst>
          </p:cNvPr>
          <p:cNvSpPr/>
          <p:nvPr/>
        </p:nvSpPr>
        <p:spPr>
          <a:xfrm>
            <a:off x="5406451" y="6383406"/>
            <a:ext cx="1043999" cy="188532"/>
          </a:xfrm>
          <a:prstGeom prst="rect">
            <a:avLst/>
          </a:prstGeom>
          <a:noFill/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>
                <a:solidFill>
                  <a:schemeClr val="tx1"/>
                </a:solidFill>
                <a:latin typeface="Ubuntu" panose="020B0504030602030204" pitchFamily="34" charset="0"/>
              </a:rPr>
              <a:t>Avancé</a:t>
            </a: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96351C21-C875-41D9-A38E-6A2C6716C671}"/>
              </a:ext>
            </a:extLst>
          </p:cNvPr>
          <p:cNvSpPr/>
          <p:nvPr/>
        </p:nvSpPr>
        <p:spPr>
          <a:xfrm>
            <a:off x="2505052" y="4659113"/>
            <a:ext cx="4197752" cy="6463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lvl="1"/>
            <a:r>
              <a:rPr lang="fr-F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buntu"/>
              </a:rPr>
              <a:t>Lors de la souscription de l'offre, le </a:t>
            </a:r>
            <a:r>
              <a:rPr lang="fr-FR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buntu"/>
              </a:rPr>
              <a:t>Conseiller Pro se charge de programmer l'Appel de Bienvenue avec un Expert marketing CE boost FID via l'Agenda Partagé, </a:t>
            </a:r>
            <a:r>
              <a:rPr lang="fr-F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buntu"/>
              </a:rPr>
              <a:t>qui permettra au commerçant d'activer le module Analytique sur son TPE ainsi que de mettre en place son offre de bienvenue.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68F86981-C7AA-4D01-9BF0-75090FA14153}"/>
              </a:ext>
            </a:extLst>
          </p:cNvPr>
          <p:cNvSpPr/>
          <p:nvPr/>
        </p:nvSpPr>
        <p:spPr>
          <a:xfrm>
            <a:off x="4687943" y="6152893"/>
            <a:ext cx="227948" cy="1384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00">
                <a:solidFill>
                  <a:schemeClr val="bg1"/>
                </a:solidFill>
                <a:latin typeface="Abadi Extra Light" panose="020B0204020104020204" pitchFamily="34" charset="0"/>
                <a:cs typeface="Aharoni" panose="02010803020104030203" pitchFamily="2" charset="-79"/>
              </a:rPr>
              <a:t>HT</a:t>
            </a:r>
            <a:endParaRPr lang="fr-FR" sz="1050">
              <a:solidFill>
                <a:schemeClr val="bg1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BD1DE6ED-5D15-462C-BCCF-92B146568F26}"/>
              </a:ext>
            </a:extLst>
          </p:cNvPr>
          <p:cNvSpPr/>
          <p:nvPr/>
        </p:nvSpPr>
        <p:spPr>
          <a:xfrm>
            <a:off x="5799291" y="6154479"/>
            <a:ext cx="227948" cy="1384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00">
                <a:solidFill>
                  <a:schemeClr val="bg1"/>
                </a:solidFill>
                <a:latin typeface="Abadi Extra Light" panose="020B0204020104020204" pitchFamily="34" charset="0"/>
                <a:cs typeface="Aharoni" panose="02010803020104030203" pitchFamily="2" charset="-79"/>
              </a:rPr>
              <a:t>HT</a:t>
            </a:r>
            <a:endParaRPr lang="fr-FR" sz="1050">
              <a:solidFill>
                <a:schemeClr val="bg1"/>
              </a:solidFill>
            </a:endParaRPr>
          </a:p>
        </p:txBody>
      </p:sp>
      <p:sp>
        <p:nvSpPr>
          <p:cNvPr id="101" name="TextBox 9">
            <a:extLst>
              <a:ext uri="{FF2B5EF4-FFF2-40B4-BE49-F238E27FC236}">
                <a16:creationId xmlns:a16="http://schemas.microsoft.com/office/drawing/2014/main" id="{E3814F24-B7E0-48BA-98D7-827157C51340}"/>
              </a:ext>
            </a:extLst>
          </p:cNvPr>
          <p:cNvSpPr txBox="1"/>
          <p:nvPr/>
        </p:nvSpPr>
        <p:spPr>
          <a:xfrm flipH="1">
            <a:off x="197978" y="9201984"/>
            <a:ext cx="665031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 marL="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r"/>
            <a:r>
              <a:rPr lang="fr-FR" sz="800" i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* Frais d’inscription CE boost FID module Analytique paramétrés par CE.</a:t>
            </a:r>
          </a:p>
          <a:p>
            <a:pPr algn="r"/>
            <a:r>
              <a:rPr lang="fr-FR" sz="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** </a:t>
            </a:r>
            <a:r>
              <a:rPr lang="fr-FR" sz="800" i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Frais d’inscription CE boost FID</a:t>
            </a:r>
            <a:r>
              <a:rPr lang="fr-FR" sz="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modules Fidélité et Fidélité+ de 150€ HT. </a:t>
            </a:r>
            <a:br>
              <a:rPr lang="fr-FR" sz="800" i="1" dirty="0"/>
            </a:br>
            <a:endParaRPr lang="fr-FR" sz="800" i="1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6" name="Image 5" descr="Une image contenant dessin&#10;&#10;Description générée automatiquement">
            <a:extLst>
              <a:ext uri="{FF2B5EF4-FFF2-40B4-BE49-F238E27FC236}">
                <a16:creationId xmlns:a16="http://schemas.microsoft.com/office/drawing/2014/main" id="{3825C7E0-A607-4593-A166-B94814669044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51" y="178951"/>
            <a:ext cx="2367991" cy="59095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70267" y="9513129"/>
            <a:ext cx="3487493" cy="2154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fr-F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 2020 – Document à usage strictement interne, ne pas diffuser 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7" name="TextBox 9">
            <a:extLst>
              <a:ext uri="{FF2B5EF4-FFF2-40B4-BE49-F238E27FC236}">
                <a16:creationId xmlns:a16="http://schemas.microsoft.com/office/drawing/2014/main" id="{60AF2D49-08AD-42A0-849E-C40B740D2AA9}"/>
              </a:ext>
            </a:extLst>
          </p:cNvPr>
          <p:cNvSpPr txBox="1"/>
          <p:nvPr/>
        </p:nvSpPr>
        <p:spPr>
          <a:xfrm flipH="1">
            <a:off x="339703" y="8141134"/>
            <a:ext cx="26611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 dirty="0">
                <a:latin typeface="Ubuntu" panose="020B0504030602030204" pitchFamily="34" charset="0"/>
              </a:rPr>
              <a:t>Assistance de mise en service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9D6CD708-46D4-4DDB-92ED-2C3A758AA783}"/>
              </a:ext>
            </a:extLst>
          </p:cNvPr>
          <p:cNvSpPr/>
          <p:nvPr/>
        </p:nvSpPr>
        <p:spPr>
          <a:xfrm>
            <a:off x="3118518" y="8139582"/>
            <a:ext cx="1058223" cy="191101"/>
          </a:xfrm>
          <a:prstGeom prst="rect">
            <a:avLst/>
          </a:prstGeom>
          <a:noFill/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700" dirty="0">
                <a:solidFill>
                  <a:schemeClr val="tx1"/>
                </a:solidFill>
                <a:latin typeface="Ubuntu" panose="020B0504030602030204" pitchFamily="34" charset="0"/>
              </a:rPr>
              <a:t>Welcome call</a:t>
            </a:r>
          </a:p>
        </p:txBody>
      </p:sp>
      <p:pic>
        <p:nvPicPr>
          <p:cNvPr id="102" name="Graphique 206" descr="Fermer">
            <a:extLst>
              <a:ext uri="{FF2B5EF4-FFF2-40B4-BE49-F238E27FC236}">
                <a16:creationId xmlns:a16="http://schemas.microsoft.com/office/drawing/2014/main" id="{3AC3391A-59A7-446A-94B1-9A312A70956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83825" y="8186790"/>
            <a:ext cx="89251" cy="89251"/>
          </a:xfrm>
          <a:prstGeom prst="rect">
            <a:avLst/>
          </a:prstGeom>
        </p:spPr>
      </p:pic>
      <p:pic>
        <p:nvPicPr>
          <p:cNvPr id="104" name="Graphique 199" descr="Fermer">
            <a:extLst>
              <a:ext uri="{FF2B5EF4-FFF2-40B4-BE49-F238E27FC236}">
                <a16:creationId xmlns:a16="http://schemas.microsoft.com/office/drawing/2014/main" id="{73B77139-954F-4573-A168-21C93CB5051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72559" y="8186181"/>
            <a:ext cx="90467" cy="9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3215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5d29170-a6bc-40c9-a9b3-601e5ebfcde9" xsi:nil="true"/>
    <lcf76f155ced4ddcb4097134ff3c332f xmlns="96ab2493-9bd5-426b-b574-6446b382d408">
      <Terms xmlns="http://schemas.microsoft.com/office/infopath/2007/PartnerControls"/>
    </lcf76f155ced4ddcb4097134ff3c332f>
  </documentManagement>
</p:properties>
</file>

<file path=customXml/item3.xml><?xml version="1.0" encoding="utf-8"?>
<?mso-contentType ?>
<SharedContentType xmlns="Microsoft.SharePoint.Taxonomy.ContentTypeSync" SourceId="c52eb4dc-0ef3-4aa8-8e03-025dbf6c8637" ContentTypeId="0x0101" PreviousValue="false" LastSyncTimeStamp="2019-08-23T10:08:15.47Z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5A75068D299A44A8BD45637BAEE46F" ma:contentTypeVersion="14" ma:contentTypeDescription="Crée un document." ma:contentTypeScope="" ma:versionID="00d6bdc2a449838e8a83ba88e5febfde">
  <xsd:schema xmlns:xsd="http://www.w3.org/2001/XMLSchema" xmlns:xs="http://www.w3.org/2001/XMLSchema" xmlns:p="http://schemas.microsoft.com/office/2006/metadata/properties" xmlns:ns2="96ab2493-9bd5-426b-b574-6446b382d408" xmlns:ns3="85d29170-a6bc-40c9-a9b3-601e5ebfcde9" targetNamespace="http://schemas.microsoft.com/office/2006/metadata/properties" ma:root="true" ma:fieldsID="9ba981b7033c063a7fa2140013fe6de0" ns2:_="" ns3:_="">
    <xsd:import namespace="96ab2493-9bd5-426b-b574-6446b382d408"/>
    <xsd:import namespace="85d29170-a6bc-40c9-a9b3-601e5ebfcd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ab2493-9bd5-426b-b574-6446b382d4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d29170-a6bc-40c9-a9b3-601e5ebfcde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c46fe2b-02e8-40a5-b4b0-387c5c473fa7}" ma:internalName="TaxCatchAll" ma:showField="CatchAllData" ma:web="85d29170-a6bc-40c9-a9b3-601e5ebfcd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4A4AEC9-AB9F-4CA2-B615-16F2A009847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AF0569A-7BC3-400F-AFB2-757BCE4B5B09}">
  <ds:schemaRefs>
    <ds:schemaRef ds:uri="http://purl.org/dc/elements/1.1/"/>
    <ds:schemaRef ds:uri="http://schemas.microsoft.com/office/2006/metadata/properties"/>
    <ds:schemaRef ds:uri="705b5c90-f616-40b1-af11-8e73b34dcc0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85d29170-a6bc-40c9-a9b3-601e5ebfcde9"/>
    <ds:schemaRef ds:uri="96ab2493-9bd5-426b-b574-6446b382d408"/>
  </ds:schemaRefs>
</ds:datastoreItem>
</file>

<file path=customXml/itemProps3.xml><?xml version="1.0" encoding="utf-8"?>
<ds:datastoreItem xmlns:ds="http://schemas.openxmlformats.org/officeDocument/2006/customXml" ds:itemID="{BA6677A3-F64E-433F-A36F-0F4F0EFF5621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FC56E360-E147-4CF2-810D-D576BE91B0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ab2493-9bd5-426b-b574-6446b382d408"/>
    <ds:schemaRef ds:uri="85d29170-a6bc-40c9-a9b3-601e5ebfcd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</TotalTime>
  <Words>300</Words>
  <Application>Microsoft Office PowerPoint</Application>
  <PresentationFormat>A4 Paper (210x297 mm)</PresentationFormat>
  <Paragraphs>65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Thème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a.dewitte@izicap.com</dc:creator>
  <cp:lastModifiedBy>LAPLANE Olivia</cp:lastModifiedBy>
  <cp:revision>86</cp:revision>
  <dcterms:created xsi:type="dcterms:W3CDTF">2019-12-02T12:29:03Z</dcterms:created>
  <dcterms:modified xsi:type="dcterms:W3CDTF">2024-04-23T12:01:27Z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salome.barbot_ext@bpce.fr</vt:lpwstr>
  </property>
  <property fmtid="{D5CDD505-2E9C-101B-9397-08002B2CF9AE}" pid="5" name="MSIP_Label_48a19f0c-bea1-442e-a475-ed109d9ec508_SetDate">
    <vt:lpwstr>2020-02-20T09:44:08.8771985Z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0x010100E75A75068D299A44A8BD45637BAEE46F</vt:lpwstr>
  </property>
</Properties>
</file>