
<file path=[Content_Types].xml><?xml version="1.0" encoding="utf-8"?>
<Types xmlns="http://schemas.openxmlformats.org/package/2006/content-types">
  <Default Extension="png" ContentType="image/png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60" y="6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59992" cy="1890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E3061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E3061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E3061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29996" y="1719097"/>
            <a:ext cx="6300470" cy="3967479"/>
          </a:xfrm>
          <a:custGeom>
            <a:avLst/>
            <a:gdLst/>
            <a:ahLst/>
            <a:cxnLst/>
            <a:rect l="l" t="t" r="r" b="b"/>
            <a:pathLst>
              <a:path w="6300470" h="3967479">
                <a:moveTo>
                  <a:pt x="6300000" y="0"/>
                </a:moveTo>
                <a:lnTo>
                  <a:pt x="0" y="0"/>
                </a:lnTo>
                <a:lnTo>
                  <a:pt x="0" y="3967289"/>
                </a:lnTo>
                <a:lnTo>
                  <a:pt x="6300000" y="3967289"/>
                </a:lnTo>
                <a:lnTo>
                  <a:pt x="6300000" y="0"/>
                </a:lnTo>
                <a:close/>
              </a:path>
            </a:pathLst>
          </a:custGeom>
          <a:solidFill>
            <a:srgbClr val="722E5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7300" y="2156256"/>
            <a:ext cx="4550410" cy="739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E3061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image" Target="../media/image17.jpg"/><Relationship Id="rId21" Type="http://schemas.openxmlformats.org/officeDocument/2006/relationships/image" Target="../media/image12.png"/><Relationship Id="rId7" Type="http://schemas.openxmlformats.org/officeDocument/2006/relationships/image" Target="../media/image21.png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image" Target="../media/image2.png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5" Type="http://schemas.openxmlformats.org/officeDocument/2006/relationships/image" Target="../media/image6.png"/><Relationship Id="rId23" Type="http://schemas.openxmlformats.org/officeDocument/2006/relationships/image" Target="../media/image27.png"/><Relationship Id="rId10" Type="http://schemas.openxmlformats.org/officeDocument/2006/relationships/image" Target="../media/image24.png"/><Relationship Id="rId19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5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7300" y="2866237"/>
            <a:ext cx="3455035" cy="48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10"/>
              </a:lnSpc>
              <a:spcBef>
                <a:spcPts val="100"/>
              </a:spcBef>
            </a:pPr>
            <a:r>
              <a:rPr sz="1600" spc="-50" dirty="0">
                <a:solidFill>
                  <a:srgbClr val="1D1D1B"/>
                </a:solidFill>
                <a:latin typeface="Arial Narrow"/>
                <a:cs typeface="Arial Narrow"/>
              </a:rPr>
              <a:t>Proposez </a:t>
            </a:r>
            <a:r>
              <a:rPr sz="1600" spc="-20" dirty="0">
                <a:solidFill>
                  <a:srgbClr val="1D1D1B"/>
                </a:solidFill>
                <a:latin typeface="Arial Narrow"/>
                <a:cs typeface="Arial Narrow"/>
              </a:rPr>
              <a:t>une </a:t>
            </a:r>
            <a:r>
              <a:rPr sz="1600" spc="5" dirty="0">
                <a:solidFill>
                  <a:srgbClr val="1D1D1B"/>
                </a:solidFill>
                <a:latin typeface="Arial Narrow"/>
                <a:cs typeface="Arial Narrow"/>
              </a:rPr>
              <a:t>solution </a:t>
            </a:r>
            <a:r>
              <a:rPr sz="1600" spc="-5" dirty="0">
                <a:solidFill>
                  <a:srgbClr val="1D1D1B"/>
                </a:solidFill>
                <a:latin typeface="Arial Narrow"/>
                <a:cs typeface="Arial Narrow"/>
              </a:rPr>
              <a:t>d’encaissement </a:t>
            </a:r>
            <a:r>
              <a:rPr sz="1600" spc="-20" dirty="0">
                <a:solidFill>
                  <a:srgbClr val="1D1D1B"/>
                </a:solidFill>
                <a:latin typeface="Arial Narrow"/>
                <a:cs typeface="Arial Narrow"/>
              </a:rPr>
              <a:t>en </a:t>
            </a:r>
            <a:r>
              <a:rPr sz="1600" spc="5" dirty="0">
                <a:solidFill>
                  <a:srgbClr val="1D1D1B"/>
                </a:solidFill>
                <a:latin typeface="Arial Narrow"/>
                <a:cs typeface="Arial Narrow"/>
              </a:rPr>
              <a:t>ligne</a:t>
            </a:r>
            <a:endParaRPr sz="1600" dirty="0">
              <a:latin typeface="Arial Narrow"/>
              <a:cs typeface="Arial Narrow"/>
            </a:endParaRPr>
          </a:p>
          <a:p>
            <a:pPr marL="12700">
              <a:lnSpc>
                <a:spcPts val="1810"/>
              </a:lnSpc>
            </a:pPr>
            <a:r>
              <a:rPr sz="1600" b="1" spc="-15" dirty="0">
                <a:solidFill>
                  <a:srgbClr val="1D1D1B"/>
                </a:solidFill>
                <a:latin typeface="Calibri"/>
                <a:cs typeface="Calibri"/>
              </a:rPr>
              <a:t>simple, </a:t>
            </a:r>
            <a:r>
              <a:rPr sz="1600" b="1" spc="15" dirty="0">
                <a:solidFill>
                  <a:srgbClr val="1D1D1B"/>
                </a:solidFill>
                <a:latin typeface="Calibri"/>
                <a:cs typeface="Calibri"/>
              </a:rPr>
              <a:t>sécurisée </a:t>
            </a:r>
            <a:r>
              <a:rPr sz="1600" b="1" spc="-60" dirty="0">
                <a:solidFill>
                  <a:srgbClr val="1D1D1B"/>
                </a:solidFill>
                <a:latin typeface="Calibri"/>
                <a:cs typeface="Calibri"/>
              </a:rPr>
              <a:t>et 100%</a:t>
            </a:r>
            <a:r>
              <a:rPr sz="1600" b="1" spc="10" dirty="0">
                <a:solidFill>
                  <a:srgbClr val="1D1D1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1D1D1B"/>
                </a:solidFill>
                <a:latin typeface="Calibri"/>
                <a:cs typeface="Calibri"/>
              </a:rPr>
              <a:t>digitale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10"/>
              </a:lnSpc>
              <a:spcBef>
                <a:spcPts val="100"/>
              </a:spcBef>
            </a:pPr>
            <a:r>
              <a:rPr spc="10" dirty="0"/>
              <a:t>BOOSTEZ </a:t>
            </a:r>
            <a:r>
              <a:rPr lang="fr-FR" spc="35" dirty="0"/>
              <a:t>L’ACTIVITÉ</a:t>
            </a:r>
            <a:endParaRPr dirty="0"/>
          </a:p>
          <a:p>
            <a:pPr marL="12700">
              <a:lnSpc>
                <a:spcPts val="2810"/>
              </a:lnSpc>
            </a:pPr>
            <a:r>
              <a:rPr spc="-55" dirty="0"/>
              <a:t>de </a:t>
            </a:r>
            <a:r>
              <a:rPr spc="-20" dirty="0"/>
              <a:t>vos </a:t>
            </a:r>
            <a:r>
              <a:rPr spc="25" dirty="0"/>
              <a:t>clients </a:t>
            </a:r>
            <a:r>
              <a:rPr spc="-15" dirty="0"/>
              <a:t>sur </a:t>
            </a:r>
            <a:r>
              <a:rPr spc="-75" dirty="0"/>
              <a:t>Internet</a:t>
            </a:r>
            <a:r>
              <a:rPr spc="-35" dirty="0"/>
              <a:t> </a:t>
            </a:r>
            <a:r>
              <a:rPr spc="-145" dirty="0"/>
              <a:t>:</a:t>
            </a:r>
          </a:p>
        </p:txBody>
      </p:sp>
      <p:sp>
        <p:nvSpPr>
          <p:cNvPr id="4" name="object 4"/>
          <p:cNvSpPr/>
          <p:nvPr/>
        </p:nvSpPr>
        <p:spPr>
          <a:xfrm>
            <a:off x="765799" y="6990422"/>
            <a:ext cx="134200" cy="1945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7760" y="6850991"/>
            <a:ext cx="6009640" cy="3052887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300" b="1" spc="50" dirty="0">
                <a:solidFill>
                  <a:srgbClr val="722E53"/>
                </a:solidFill>
                <a:latin typeface="Calibri"/>
                <a:cs typeface="Calibri"/>
              </a:rPr>
              <a:t>LES </a:t>
            </a:r>
            <a:r>
              <a:rPr sz="1300" b="1" spc="25" dirty="0">
                <a:solidFill>
                  <a:srgbClr val="722E53"/>
                </a:solidFill>
                <a:latin typeface="Calibri"/>
                <a:cs typeface="Calibri"/>
              </a:rPr>
              <a:t>BÉNÉFICES-CLÉS </a:t>
            </a:r>
            <a:r>
              <a:rPr sz="1300" b="1" spc="-5" dirty="0">
                <a:solidFill>
                  <a:srgbClr val="722E53"/>
                </a:solidFill>
                <a:latin typeface="Calibri"/>
                <a:cs typeface="Calibri"/>
              </a:rPr>
              <a:t>DE </a:t>
            </a:r>
            <a:r>
              <a:rPr sz="1300" b="1" spc="-15" dirty="0">
                <a:solidFill>
                  <a:srgbClr val="722E53"/>
                </a:solidFill>
                <a:latin typeface="Calibri"/>
                <a:cs typeface="Calibri"/>
              </a:rPr>
              <a:t>PAYPLUG </a:t>
            </a:r>
            <a:r>
              <a:rPr sz="1300" b="1" spc="-30" dirty="0">
                <a:solidFill>
                  <a:srgbClr val="722E53"/>
                </a:solidFill>
                <a:latin typeface="Calibri"/>
                <a:cs typeface="Calibri"/>
              </a:rPr>
              <a:t>POUR </a:t>
            </a:r>
            <a:r>
              <a:rPr sz="1300" b="1" spc="-10" dirty="0">
                <a:solidFill>
                  <a:srgbClr val="722E53"/>
                </a:solidFill>
                <a:latin typeface="Calibri"/>
                <a:cs typeface="Calibri"/>
              </a:rPr>
              <a:t>VOS</a:t>
            </a:r>
            <a:r>
              <a:rPr sz="1300" b="1" spc="-90" dirty="0">
                <a:solidFill>
                  <a:srgbClr val="722E53"/>
                </a:solidFill>
                <a:latin typeface="Calibri"/>
                <a:cs typeface="Calibri"/>
              </a:rPr>
              <a:t> </a:t>
            </a:r>
            <a:r>
              <a:rPr sz="1300" b="1" spc="25" dirty="0">
                <a:solidFill>
                  <a:srgbClr val="722E53"/>
                </a:solidFill>
                <a:latin typeface="Calibri"/>
                <a:cs typeface="Calibri"/>
              </a:rPr>
              <a:t>CLIENTS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050" spc="-45" dirty="0">
                <a:solidFill>
                  <a:srgbClr val="E30614"/>
                </a:solidFill>
                <a:latin typeface="Arial Narrow"/>
                <a:cs typeface="Arial Narrow"/>
              </a:rPr>
              <a:t>UNE </a:t>
            </a:r>
            <a:r>
              <a:rPr sz="1050" spc="-50" dirty="0">
                <a:solidFill>
                  <a:srgbClr val="E30614"/>
                </a:solidFill>
                <a:latin typeface="Arial Narrow"/>
                <a:cs typeface="Arial Narrow"/>
              </a:rPr>
              <a:t>SOLUTION </a:t>
            </a:r>
            <a:r>
              <a:rPr sz="1050" dirty="0">
                <a:solidFill>
                  <a:srgbClr val="E30614"/>
                </a:solidFill>
                <a:latin typeface="Arial Narrow"/>
                <a:cs typeface="Arial Narrow"/>
              </a:rPr>
              <a:t>100% </a:t>
            </a:r>
            <a:r>
              <a:rPr sz="1050" spc="-55" dirty="0">
                <a:solidFill>
                  <a:srgbClr val="E30614"/>
                </a:solidFill>
                <a:latin typeface="Arial Narrow"/>
                <a:cs typeface="Arial Narrow"/>
              </a:rPr>
              <a:t>DIGITALE </a:t>
            </a:r>
            <a:r>
              <a:rPr sz="1050" spc="0" dirty="0">
                <a:solidFill>
                  <a:srgbClr val="E30614"/>
                </a:solidFill>
                <a:latin typeface="Arial Narrow"/>
                <a:cs typeface="Arial Narrow"/>
              </a:rPr>
              <a:t>qui </a:t>
            </a:r>
            <a:r>
              <a:rPr sz="1050" spc="-15" dirty="0">
                <a:solidFill>
                  <a:srgbClr val="E30614"/>
                </a:solidFill>
                <a:latin typeface="Arial Narrow"/>
                <a:cs typeface="Arial Narrow"/>
              </a:rPr>
              <a:t>ne </a:t>
            </a:r>
            <a:r>
              <a:rPr sz="1050" spc="-5" dirty="0">
                <a:solidFill>
                  <a:srgbClr val="E30614"/>
                </a:solidFill>
                <a:latin typeface="Arial Narrow"/>
                <a:cs typeface="Arial Narrow"/>
              </a:rPr>
              <a:t>nécessite </a:t>
            </a:r>
            <a:r>
              <a:rPr sz="1050" spc="-20" dirty="0">
                <a:solidFill>
                  <a:srgbClr val="E30614"/>
                </a:solidFill>
                <a:latin typeface="Arial Narrow"/>
                <a:cs typeface="Arial Narrow"/>
              </a:rPr>
              <a:t>pas </a:t>
            </a:r>
            <a:r>
              <a:rPr sz="1050" spc="-15" dirty="0">
                <a:solidFill>
                  <a:srgbClr val="E30614"/>
                </a:solidFill>
                <a:latin typeface="Arial Narrow"/>
                <a:cs typeface="Arial Narrow"/>
              </a:rPr>
              <a:t>de </a:t>
            </a:r>
            <a:r>
              <a:rPr sz="1050" spc="0" dirty="0">
                <a:solidFill>
                  <a:srgbClr val="E30614"/>
                </a:solidFill>
                <a:latin typeface="Arial Narrow"/>
                <a:cs typeface="Arial Narrow"/>
              </a:rPr>
              <a:t>contrat </a:t>
            </a:r>
            <a:r>
              <a:rPr sz="1050" spc="-45" dirty="0">
                <a:solidFill>
                  <a:srgbClr val="E30614"/>
                </a:solidFill>
                <a:latin typeface="Arial Narrow"/>
                <a:cs typeface="Arial Narrow"/>
              </a:rPr>
              <a:t>VADS </a:t>
            </a:r>
            <a:r>
              <a:rPr sz="1050" spc="-20" dirty="0">
                <a:solidFill>
                  <a:srgbClr val="E30614"/>
                </a:solidFill>
                <a:latin typeface="Arial Narrow"/>
                <a:cs typeface="Arial Narrow"/>
              </a:rPr>
              <a:t>avec </a:t>
            </a:r>
            <a:r>
              <a:rPr sz="1050" spc="5" dirty="0">
                <a:solidFill>
                  <a:srgbClr val="E30614"/>
                </a:solidFill>
                <a:latin typeface="Arial Narrow"/>
                <a:cs typeface="Arial Narrow"/>
              </a:rPr>
              <a:t>la</a:t>
            </a:r>
            <a:r>
              <a:rPr sz="1050" spc="130" dirty="0">
                <a:solidFill>
                  <a:srgbClr val="E30614"/>
                </a:solidFill>
                <a:latin typeface="Arial Narrow"/>
                <a:cs typeface="Arial Narrow"/>
              </a:rPr>
              <a:t> </a:t>
            </a:r>
            <a:r>
              <a:rPr sz="1050" spc="-105" dirty="0">
                <a:solidFill>
                  <a:srgbClr val="E30614"/>
                </a:solidFill>
                <a:latin typeface="Arial Narrow"/>
                <a:cs typeface="Arial Narrow"/>
              </a:rPr>
              <a:t>CE</a:t>
            </a:r>
            <a:endParaRPr sz="1050" dirty="0">
              <a:latin typeface="Arial Narrow"/>
              <a:cs typeface="Arial Narrow"/>
            </a:endParaRPr>
          </a:p>
          <a:p>
            <a:pPr marL="12700" marR="5080">
              <a:lnSpc>
                <a:spcPct val="113599"/>
              </a:lnSpc>
              <a:spcBef>
                <a:spcPts val="10"/>
              </a:spcBef>
            </a:pPr>
            <a:r>
              <a:rPr sz="1100" spc="-45" dirty="0">
                <a:solidFill>
                  <a:srgbClr val="1D1D1B"/>
                </a:solidFill>
                <a:latin typeface="Arial Narrow"/>
                <a:cs typeface="Arial Narrow"/>
              </a:rPr>
              <a:t>Le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client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souscrit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au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contrat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spc="-35" dirty="0">
                <a:solidFill>
                  <a:srgbClr val="1D1D1B"/>
                </a:solidFill>
                <a:latin typeface="Arial Narrow"/>
                <a:cs typeface="Arial Narrow"/>
              </a:rPr>
              <a:t>PayPlug. </a:t>
            </a:r>
            <a:r>
              <a:rPr sz="1100" spc="-25" dirty="0">
                <a:solidFill>
                  <a:srgbClr val="1D1D1B"/>
                </a:solidFill>
                <a:latin typeface="Arial Narrow"/>
                <a:cs typeface="Arial Narrow"/>
              </a:rPr>
              <a:t>Une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inscription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rapide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en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ligne 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et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une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installation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en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quelques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clics via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des 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modules </a:t>
            </a:r>
            <a:r>
              <a:rPr sz="1100" spc="5" dirty="0">
                <a:solidFill>
                  <a:srgbClr val="1D1D1B"/>
                </a:solidFill>
                <a:latin typeface="Arial Narrow"/>
                <a:cs typeface="Arial Narrow"/>
              </a:rPr>
              <a:t>gratuits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intégrés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aux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principales plateformes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e-commerce </a:t>
            </a:r>
            <a:r>
              <a:rPr sz="1100" spc="-35" dirty="0">
                <a:solidFill>
                  <a:srgbClr val="1D1D1B"/>
                </a:solidFill>
                <a:latin typeface="Arial Narrow"/>
                <a:cs typeface="Arial Narrow"/>
              </a:rPr>
              <a:t>(ex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: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PrestaShop, </a:t>
            </a:r>
            <a:r>
              <a:rPr sz="1100" spc="5" dirty="0">
                <a:solidFill>
                  <a:srgbClr val="1D1D1B"/>
                </a:solidFill>
                <a:latin typeface="Arial Narrow"/>
                <a:cs typeface="Arial Narrow"/>
              </a:rPr>
              <a:t>Magento,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etc.).</a:t>
            </a:r>
            <a:endParaRPr sz="11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050" spc="-10" dirty="0">
                <a:solidFill>
                  <a:srgbClr val="E30614"/>
                </a:solidFill>
                <a:latin typeface="Arial Narrow"/>
                <a:cs typeface="Arial Narrow"/>
              </a:rPr>
              <a:t>UN </a:t>
            </a:r>
            <a:r>
              <a:rPr sz="1050" spc="-50" dirty="0">
                <a:solidFill>
                  <a:srgbClr val="E30614"/>
                </a:solidFill>
                <a:latin typeface="Arial Narrow"/>
                <a:cs typeface="Arial Narrow"/>
              </a:rPr>
              <a:t>TAUX </a:t>
            </a:r>
            <a:r>
              <a:rPr sz="1050" spc="-75" dirty="0">
                <a:solidFill>
                  <a:srgbClr val="E30614"/>
                </a:solidFill>
                <a:latin typeface="Arial Narrow"/>
                <a:cs typeface="Arial Narrow"/>
              </a:rPr>
              <a:t>DE </a:t>
            </a:r>
            <a:r>
              <a:rPr sz="1050" spc="-55" dirty="0">
                <a:solidFill>
                  <a:srgbClr val="E30614"/>
                </a:solidFill>
                <a:latin typeface="Arial Narrow"/>
                <a:cs typeface="Arial Narrow"/>
              </a:rPr>
              <a:t>CONVERSION</a:t>
            </a:r>
            <a:r>
              <a:rPr sz="1050" spc="-75" dirty="0">
                <a:solidFill>
                  <a:srgbClr val="E30614"/>
                </a:solidFill>
                <a:latin typeface="Arial Narrow"/>
                <a:cs typeface="Arial Narrow"/>
              </a:rPr>
              <a:t> </a:t>
            </a:r>
            <a:r>
              <a:rPr sz="1050" spc="-45" dirty="0">
                <a:solidFill>
                  <a:srgbClr val="E30614"/>
                </a:solidFill>
                <a:latin typeface="Arial Narrow"/>
                <a:cs typeface="Arial Narrow"/>
              </a:rPr>
              <a:t>OPTIMISÉ</a:t>
            </a:r>
            <a:endParaRPr sz="1050" dirty="0">
              <a:latin typeface="Arial Narrow"/>
              <a:cs typeface="Arial Narrow"/>
            </a:endParaRPr>
          </a:p>
          <a:p>
            <a:pPr marL="12700" marR="201930">
              <a:lnSpc>
                <a:spcPct val="113599"/>
              </a:lnSpc>
              <a:spcBef>
                <a:spcPts val="10"/>
              </a:spcBef>
            </a:pPr>
            <a:r>
              <a:rPr sz="1100" spc="-30" dirty="0">
                <a:solidFill>
                  <a:srgbClr val="1D1D1B"/>
                </a:solidFill>
                <a:latin typeface="Arial Narrow"/>
                <a:cs typeface="Arial Narrow"/>
              </a:rPr>
              <a:t>Grâce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à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des pages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paiement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personnalisées, adaptées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aux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mobiles, 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et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au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système </a:t>
            </a:r>
            <a:r>
              <a:rPr sz="1100" spc="-75" dirty="0">
                <a:solidFill>
                  <a:srgbClr val="1D1D1B"/>
                </a:solidFill>
                <a:latin typeface="Arial Narrow"/>
                <a:cs typeface="Arial Narrow"/>
              </a:rPr>
              <a:t>«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Smart </a:t>
            </a:r>
            <a:r>
              <a:rPr sz="1100" spc="-35" dirty="0">
                <a:solidFill>
                  <a:srgbClr val="1D1D1B"/>
                </a:solidFill>
                <a:latin typeface="Arial Narrow"/>
                <a:cs typeface="Arial Narrow"/>
              </a:rPr>
              <a:t>3DS </a:t>
            </a:r>
            <a:r>
              <a:rPr sz="1100" spc="-75" dirty="0">
                <a:solidFill>
                  <a:srgbClr val="1D1D1B"/>
                </a:solidFill>
                <a:latin typeface="Arial Narrow"/>
                <a:cs typeface="Arial Narrow"/>
              </a:rPr>
              <a:t>»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qui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permet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déclencher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le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3-D Secure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uniquement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pour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les transactions </a:t>
            </a:r>
            <a:r>
              <a:rPr lang="fr-FR" sz="1100" dirty="0">
                <a:solidFill>
                  <a:srgbClr val="1D1D1B"/>
                </a:solidFill>
                <a:latin typeface="Arial Narrow"/>
                <a:cs typeface="Arial Narrow"/>
              </a:rPr>
              <a:t>détectées comme potentiellement frauduleuses. </a:t>
            </a:r>
          </a:p>
          <a:p>
            <a:pPr marL="12700" marR="201930">
              <a:lnSpc>
                <a:spcPct val="113599"/>
              </a:lnSpc>
              <a:spcBef>
                <a:spcPts val="10"/>
              </a:spcBef>
            </a:pPr>
            <a:endParaRPr lang="fr-FR" sz="1100" spc="-10" dirty="0">
              <a:solidFill>
                <a:srgbClr val="1D1D1B"/>
              </a:solidFill>
              <a:latin typeface="Arial Narrow"/>
              <a:cs typeface="Arial Narrow"/>
            </a:endParaRPr>
          </a:p>
          <a:p>
            <a:pPr marL="12700" marR="201930">
              <a:lnSpc>
                <a:spcPct val="113599"/>
              </a:lnSpc>
              <a:spcBef>
                <a:spcPts val="10"/>
              </a:spcBef>
            </a:pPr>
            <a:r>
              <a:rPr sz="1050" spc="-10" dirty="0">
                <a:solidFill>
                  <a:srgbClr val="E30614"/>
                </a:solidFill>
                <a:latin typeface="Arial Narrow"/>
                <a:cs typeface="Arial Narrow"/>
              </a:rPr>
              <a:t>UN </a:t>
            </a:r>
            <a:r>
              <a:rPr sz="1050" spc="-40" dirty="0">
                <a:solidFill>
                  <a:srgbClr val="E30614"/>
                </a:solidFill>
                <a:latin typeface="Arial Narrow"/>
                <a:cs typeface="Arial Narrow"/>
              </a:rPr>
              <a:t>ACCOMPAGNEMENT </a:t>
            </a:r>
            <a:r>
              <a:rPr sz="1050" spc="-75" dirty="0">
                <a:solidFill>
                  <a:srgbClr val="E30614"/>
                </a:solidFill>
                <a:latin typeface="Arial Narrow"/>
                <a:cs typeface="Arial Narrow"/>
              </a:rPr>
              <a:t>DE</a:t>
            </a:r>
            <a:r>
              <a:rPr sz="1050" spc="10" dirty="0">
                <a:solidFill>
                  <a:srgbClr val="E30614"/>
                </a:solidFill>
                <a:latin typeface="Arial Narrow"/>
                <a:cs typeface="Arial Narrow"/>
              </a:rPr>
              <a:t> </a:t>
            </a:r>
            <a:r>
              <a:rPr sz="1050" spc="-55" dirty="0">
                <a:solidFill>
                  <a:srgbClr val="E30614"/>
                </a:solidFill>
                <a:latin typeface="Arial Narrow"/>
                <a:cs typeface="Arial Narrow"/>
              </a:rPr>
              <a:t>QUALITÉ</a:t>
            </a:r>
            <a:endParaRPr sz="1050" dirty="0">
              <a:latin typeface="Arial Narrow"/>
              <a:cs typeface="Arial Narrow"/>
            </a:endParaRPr>
          </a:p>
          <a:p>
            <a:pPr marL="12700" marR="140335">
              <a:lnSpc>
                <a:spcPct val="113599"/>
              </a:lnSpc>
              <a:spcBef>
                <a:spcPts val="15"/>
              </a:spcBef>
            </a:pPr>
            <a:r>
              <a:rPr sz="1100" spc="-30" dirty="0">
                <a:solidFill>
                  <a:srgbClr val="1D1D1B"/>
                </a:solidFill>
                <a:latin typeface="Arial Narrow"/>
                <a:cs typeface="Arial Narrow"/>
              </a:rPr>
              <a:t>Des </a:t>
            </a:r>
            <a:r>
              <a:rPr sz="1100" spc="-5" dirty="0" smtClean="0">
                <a:solidFill>
                  <a:srgbClr val="1D1D1B"/>
                </a:solidFill>
                <a:latin typeface="Arial Narrow"/>
                <a:cs typeface="Arial Narrow"/>
              </a:rPr>
              <a:t>experts</a:t>
            </a:r>
            <a:r>
              <a:rPr lang="fr-FR" sz="1100" spc="-5" dirty="0" smtClean="0">
                <a:solidFill>
                  <a:srgbClr val="1D1D1B"/>
                </a:solidFill>
                <a:latin typeface="Arial Narrow"/>
                <a:cs typeface="Arial Narrow"/>
              </a:rPr>
              <a:t> chez</a:t>
            </a:r>
            <a:r>
              <a:rPr sz="1100" spc="-5" dirty="0" smtClean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40" dirty="0">
                <a:solidFill>
                  <a:srgbClr val="1D1D1B"/>
                </a:solidFill>
                <a:latin typeface="Arial Narrow"/>
                <a:cs typeface="Arial Narrow"/>
              </a:rPr>
              <a:t>PayPlug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sont disponibles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pour répondre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à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toutes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les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questions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des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clients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: </a:t>
            </a:r>
            <a:r>
              <a:rPr sz="1100" spc="5" dirty="0">
                <a:solidFill>
                  <a:srgbClr val="1D1D1B"/>
                </a:solidFill>
                <a:latin typeface="Arial Narrow"/>
                <a:cs typeface="Arial Narrow"/>
              </a:rPr>
              <a:t>installation,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utilisation,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suivi 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des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performances.</a:t>
            </a:r>
            <a:endParaRPr sz="11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050" spc="-45" dirty="0">
                <a:solidFill>
                  <a:srgbClr val="E30614"/>
                </a:solidFill>
                <a:latin typeface="Arial Narrow"/>
                <a:cs typeface="Arial Narrow"/>
              </a:rPr>
              <a:t>UNE </a:t>
            </a:r>
            <a:r>
              <a:rPr sz="1050" spc="-55" dirty="0">
                <a:solidFill>
                  <a:srgbClr val="E30614"/>
                </a:solidFill>
                <a:latin typeface="Arial Narrow"/>
                <a:cs typeface="Arial Narrow"/>
              </a:rPr>
              <a:t>GESTION </a:t>
            </a:r>
            <a:r>
              <a:rPr sz="1050" spc="-65" dirty="0">
                <a:solidFill>
                  <a:srgbClr val="E30614"/>
                </a:solidFill>
                <a:latin typeface="Arial Narrow"/>
                <a:cs typeface="Arial Narrow"/>
              </a:rPr>
              <a:t>DES </a:t>
            </a:r>
            <a:r>
              <a:rPr sz="1050" spc="-40" dirty="0">
                <a:solidFill>
                  <a:srgbClr val="E30614"/>
                </a:solidFill>
                <a:latin typeface="Arial Narrow"/>
                <a:cs typeface="Arial Narrow"/>
              </a:rPr>
              <a:t>TRANSACTIONS</a:t>
            </a:r>
            <a:r>
              <a:rPr sz="1050" spc="-50" dirty="0">
                <a:solidFill>
                  <a:srgbClr val="E30614"/>
                </a:solidFill>
                <a:latin typeface="Arial Narrow"/>
                <a:cs typeface="Arial Narrow"/>
              </a:rPr>
              <a:t> </a:t>
            </a:r>
            <a:r>
              <a:rPr sz="1050" spc="-70" dirty="0">
                <a:solidFill>
                  <a:srgbClr val="E30614"/>
                </a:solidFill>
                <a:latin typeface="Arial Narrow"/>
                <a:cs typeface="Arial Narrow"/>
              </a:rPr>
              <a:t>FACILITÉE</a:t>
            </a:r>
            <a:endParaRPr sz="1050" dirty="0">
              <a:latin typeface="Arial Narrow"/>
              <a:cs typeface="Arial Narrow"/>
            </a:endParaRPr>
          </a:p>
          <a:p>
            <a:pPr marL="12700" marR="589280">
              <a:lnSpc>
                <a:spcPct val="113599"/>
              </a:lnSpc>
              <a:spcBef>
                <a:spcPts val="10"/>
              </a:spcBef>
            </a:pPr>
            <a:r>
              <a:rPr sz="1100" spc="-30" dirty="0">
                <a:solidFill>
                  <a:srgbClr val="1D1D1B"/>
                </a:solidFill>
                <a:latin typeface="Arial Narrow"/>
                <a:cs typeface="Arial Narrow"/>
              </a:rPr>
              <a:t>Un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portail web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sécurisé, </a:t>
            </a:r>
            <a:r>
              <a:rPr sz="1100" spc="5" dirty="0">
                <a:solidFill>
                  <a:srgbClr val="1D1D1B"/>
                </a:solidFill>
                <a:latin typeface="Arial Narrow"/>
                <a:cs typeface="Arial Narrow"/>
              </a:rPr>
              <a:t>clair 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et </a:t>
            </a:r>
            <a:r>
              <a:rPr sz="1100" spc="25" dirty="0">
                <a:solidFill>
                  <a:srgbClr val="1D1D1B"/>
                </a:solidFill>
                <a:latin typeface="Arial Narrow"/>
                <a:cs typeface="Arial Narrow"/>
              </a:rPr>
              <a:t>intuitif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qui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permet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aux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commerçants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gérer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simplement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leurs paiements, 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remboursements 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et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virements.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5991" y="3701974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8023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5990" y="3661969"/>
            <a:ext cx="257175" cy="0"/>
          </a:xfrm>
          <a:custGeom>
            <a:avLst/>
            <a:gdLst/>
            <a:ahLst/>
            <a:cxnLst/>
            <a:rect l="l" t="t" r="r" b="b"/>
            <a:pathLst>
              <a:path w="257175">
                <a:moveTo>
                  <a:pt x="0" y="0"/>
                </a:moveTo>
                <a:lnTo>
                  <a:pt x="257084" y="0"/>
                </a:lnTo>
              </a:path>
            </a:pathLst>
          </a:custGeom>
          <a:ln w="80009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72713" y="4350118"/>
            <a:ext cx="257175" cy="0"/>
          </a:xfrm>
          <a:custGeom>
            <a:avLst/>
            <a:gdLst/>
            <a:ahLst/>
            <a:cxnLst/>
            <a:rect l="l" t="t" r="r" b="b"/>
            <a:pathLst>
              <a:path w="257175">
                <a:moveTo>
                  <a:pt x="0" y="0"/>
                </a:moveTo>
                <a:lnTo>
                  <a:pt x="257084" y="0"/>
                </a:lnTo>
              </a:path>
            </a:pathLst>
          </a:custGeom>
          <a:ln w="8001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89796" y="4086593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19"/>
                </a:lnTo>
              </a:path>
            </a:pathLst>
          </a:custGeom>
          <a:ln w="8023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37760" y="3792156"/>
            <a:ext cx="5824220" cy="740587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300" b="1" spc="5" dirty="0">
                <a:solidFill>
                  <a:srgbClr val="722E53"/>
                </a:solidFill>
                <a:latin typeface="Calibri"/>
                <a:cs typeface="Calibri"/>
              </a:rPr>
              <a:t>EN</a:t>
            </a:r>
            <a:r>
              <a:rPr sz="1300" b="1" spc="-15" dirty="0">
                <a:solidFill>
                  <a:srgbClr val="722E53"/>
                </a:solidFill>
                <a:latin typeface="Calibri"/>
                <a:cs typeface="Calibri"/>
              </a:rPr>
              <a:t> </a:t>
            </a:r>
            <a:r>
              <a:rPr sz="1300" b="1" spc="5" dirty="0">
                <a:solidFill>
                  <a:srgbClr val="722E53"/>
                </a:solidFill>
                <a:latin typeface="Calibri"/>
                <a:cs typeface="Calibri"/>
              </a:rPr>
              <a:t>BREF</a:t>
            </a:r>
            <a:endParaRPr sz="1300" dirty="0">
              <a:latin typeface="Calibri"/>
              <a:cs typeface="Calibri"/>
            </a:endParaRPr>
          </a:p>
          <a:p>
            <a:pPr marL="12700" marR="5080">
              <a:lnSpc>
                <a:spcPts val="1200"/>
              </a:lnSpc>
              <a:spcBef>
                <a:spcPts val="260"/>
              </a:spcBef>
            </a:pP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PayPlug</a:t>
            </a:r>
            <a:r>
              <a:rPr lang="fr-FR" sz="1000" spc="-35" dirty="0">
                <a:solidFill>
                  <a:srgbClr val="1D1D1B"/>
                </a:solidFill>
                <a:latin typeface="Arial"/>
                <a:cs typeface="Arial"/>
              </a:rPr>
              <a:t>, service de la société PayPlug, proposé par la Caisse d’Epargne,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est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une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solution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pensée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pour les PME</a:t>
            </a:r>
            <a:r>
              <a:rPr sz="1050" spc="-35" dirty="0">
                <a:solidFill>
                  <a:srgbClr val="1D1D1B"/>
                </a:solidFill>
                <a:latin typeface="Arial Narrow"/>
                <a:cs typeface="Arial Narrow"/>
              </a:rPr>
              <a:t>. </a:t>
            </a:r>
            <a:r>
              <a:rPr sz="1000" b="1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</a:t>
            </a:r>
            <a:r>
              <a:rPr sz="1000" b="1" spc="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sz="1000" b="1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installer </a:t>
            </a:r>
            <a:r>
              <a:rPr sz="1000" b="1" spc="-4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sz="1000" b="1" spc="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facile </a:t>
            </a:r>
            <a:r>
              <a:rPr sz="1000" b="1" spc="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sz="1000" b="1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utiliser</a:t>
            </a:r>
            <a:r>
              <a:rPr sz="1000" b="1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2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</a:t>
            </a:r>
            <a:r>
              <a:rPr sz="1000" b="1" spc="-25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quotidien</a:t>
            </a:r>
            <a:r>
              <a:rPr sz="1000" b="1" spc="-2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elle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permet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à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vos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 clients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d’encaisser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leurs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paiements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en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ligne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en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toute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00" spc="-35" dirty="0" err="1">
                <a:solidFill>
                  <a:srgbClr val="1D1D1B"/>
                </a:solidFill>
                <a:latin typeface="Arial"/>
                <a:cs typeface="Arial"/>
              </a:rPr>
              <a:t>sécurité</a:t>
            </a:r>
            <a:r>
              <a:rPr sz="1000" spc="-35" dirty="0">
                <a:solidFill>
                  <a:srgbClr val="1D1D1B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11" name="object 11"/>
          <p:cNvSpPr/>
          <p:nvPr/>
        </p:nvSpPr>
        <p:spPr>
          <a:xfrm>
            <a:off x="4738725" y="9954683"/>
            <a:ext cx="490855" cy="490855"/>
          </a:xfrm>
          <a:custGeom>
            <a:avLst/>
            <a:gdLst/>
            <a:ahLst/>
            <a:cxnLst/>
            <a:rect l="l" t="t" r="r" b="b"/>
            <a:pathLst>
              <a:path w="490854" h="490854">
                <a:moveTo>
                  <a:pt x="490702" y="490702"/>
                </a:moveTo>
                <a:lnTo>
                  <a:pt x="490715" y="0"/>
                </a:lnTo>
                <a:lnTo>
                  <a:pt x="0" y="0"/>
                </a:lnTo>
                <a:lnTo>
                  <a:pt x="12" y="490689"/>
                </a:lnTo>
                <a:lnTo>
                  <a:pt x="490702" y="490702"/>
                </a:lnTo>
                <a:close/>
              </a:path>
            </a:pathLst>
          </a:custGeom>
          <a:solidFill>
            <a:srgbClr val="E306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8046" y="10277909"/>
            <a:ext cx="129539" cy="23495"/>
          </a:xfrm>
          <a:custGeom>
            <a:avLst/>
            <a:gdLst/>
            <a:ahLst/>
            <a:cxnLst/>
            <a:rect l="l" t="t" r="r" b="b"/>
            <a:pathLst>
              <a:path w="129539" h="23495">
                <a:moveTo>
                  <a:pt x="14566" y="0"/>
                </a:moveTo>
                <a:lnTo>
                  <a:pt x="0" y="23431"/>
                </a:lnTo>
                <a:lnTo>
                  <a:pt x="114757" y="23418"/>
                </a:lnTo>
                <a:lnTo>
                  <a:pt x="129374" y="12"/>
                </a:lnTo>
                <a:lnTo>
                  <a:pt x="145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15039" y="10377443"/>
            <a:ext cx="219075" cy="23495"/>
          </a:xfrm>
          <a:custGeom>
            <a:avLst/>
            <a:gdLst/>
            <a:ahLst/>
            <a:cxnLst/>
            <a:rect l="l" t="t" r="r" b="b"/>
            <a:pathLst>
              <a:path w="219075" h="23495">
                <a:moveTo>
                  <a:pt x="218719" y="0"/>
                </a:moveTo>
                <a:lnTo>
                  <a:pt x="14592" y="76"/>
                </a:lnTo>
                <a:lnTo>
                  <a:pt x="0" y="23418"/>
                </a:lnTo>
                <a:lnTo>
                  <a:pt x="204114" y="23380"/>
                </a:lnTo>
                <a:lnTo>
                  <a:pt x="218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62982" y="10153954"/>
            <a:ext cx="58419" cy="88265"/>
          </a:xfrm>
          <a:custGeom>
            <a:avLst/>
            <a:gdLst/>
            <a:ahLst/>
            <a:cxnLst/>
            <a:rect l="l" t="t" r="r" b="b"/>
            <a:pathLst>
              <a:path w="58420" h="88265">
                <a:moveTo>
                  <a:pt x="22313" y="0"/>
                </a:moveTo>
                <a:lnTo>
                  <a:pt x="7048" y="9588"/>
                </a:lnTo>
                <a:lnTo>
                  <a:pt x="33540" y="51879"/>
                </a:lnTo>
                <a:lnTo>
                  <a:pt x="0" y="72872"/>
                </a:lnTo>
                <a:lnTo>
                  <a:pt x="9525" y="88087"/>
                </a:lnTo>
                <a:lnTo>
                  <a:pt x="58216" y="57581"/>
                </a:lnTo>
                <a:lnTo>
                  <a:pt x="223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59769" y="10204404"/>
            <a:ext cx="171450" cy="23495"/>
          </a:xfrm>
          <a:custGeom>
            <a:avLst/>
            <a:gdLst/>
            <a:ahLst/>
            <a:cxnLst/>
            <a:rect l="l" t="t" r="r" b="b"/>
            <a:pathLst>
              <a:path w="171450" h="23495">
                <a:moveTo>
                  <a:pt x="171297" y="0"/>
                </a:moveTo>
                <a:lnTo>
                  <a:pt x="14630" y="12"/>
                </a:lnTo>
                <a:lnTo>
                  <a:pt x="0" y="23418"/>
                </a:lnTo>
                <a:lnTo>
                  <a:pt x="156730" y="23418"/>
                </a:lnTo>
                <a:lnTo>
                  <a:pt x="1712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40426" y="10174163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5" h="29845">
                <a:moveTo>
                  <a:pt x="6603" y="0"/>
                </a:moveTo>
                <a:lnTo>
                  <a:pt x="25" y="6591"/>
                </a:lnTo>
                <a:lnTo>
                  <a:pt x="0" y="22872"/>
                </a:lnTo>
                <a:lnTo>
                  <a:pt x="6616" y="29451"/>
                </a:lnTo>
                <a:lnTo>
                  <a:pt x="14719" y="29464"/>
                </a:lnTo>
                <a:lnTo>
                  <a:pt x="22885" y="29425"/>
                </a:lnTo>
                <a:lnTo>
                  <a:pt x="29425" y="22872"/>
                </a:lnTo>
                <a:lnTo>
                  <a:pt x="29451" y="6591"/>
                </a:lnTo>
                <a:lnTo>
                  <a:pt x="22821" y="12"/>
                </a:lnTo>
                <a:lnTo>
                  <a:pt x="66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85753" y="10162896"/>
            <a:ext cx="171450" cy="23495"/>
          </a:xfrm>
          <a:custGeom>
            <a:avLst/>
            <a:gdLst/>
            <a:ahLst/>
            <a:cxnLst/>
            <a:rect l="l" t="t" r="r" b="b"/>
            <a:pathLst>
              <a:path w="171450" h="23495">
                <a:moveTo>
                  <a:pt x="171272" y="0"/>
                </a:moveTo>
                <a:lnTo>
                  <a:pt x="14617" y="0"/>
                </a:lnTo>
                <a:lnTo>
                  <a:pt x="0" y="23317"/>
                </a:lnTo>
                <a:lnTo>
                  <a:pt x="156654" y="23355"/>
                </a:lnTo>
                <a:lnTo>
                  <a:pt x="1712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11686" y="10120905"/>
            <a:ext cx="171450" cy="23495"/>
          </a:xfrm>
          <a:custGeom>
            <a:avLst/>
            <a:gdLst/>
            <a:ahLst/>
            <a:cxnLst/>
            <a:rect l="l" t="t" r="r" b="b"/>
            <a:pathLst>
              <a:path w="171450" h="23495">
                <a:moveTo>
                  <a:pt x="171297" y="0"/>
                </a:moveTo>
                <a:lnTo>
                  <a:pt x="14655" y="0"/>
                </a:lnTo>
                <a:lnTo>
                  <a:pt x="0" y="23342"/>
                </a:lnTo>
                <a:lnTo>
                  <a:pt x="156705" y="23393"/>
                </a:lnTo>
                <a:lnTo>
                  <a:pt x="1712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20945" y="9968122"/>
            <a:ext cx="335915" cy="426720"/>
          </a:xfrm>
          <a:custGeom>
            <a:avLst/>
            <a:gdLst/>
            <a:ahLst/>
            <a:cxnLst/>
            <a:rect l="l" t="t" r="r" b="b"/>
            <a:pathLst>
              <a:path w="335914" h="426720">
                <a:moveTo>
                  <a:pt x="335330" y="0"/>
                </a:moveTo>
                <a:lnTo>
                  <a:pt x="247956" y="42627"/>
                </a:lnTo>
                <a:lnTo>
                  <a:pt x="202605" y="65959"/>
                </a:lnTo>
                <a:lnTo>
                  <a:pt x="158229" y="91206"/>
                </a:lnTo>
                <a:lnTo>
                  <a:pt x="116392" y="118795"/>
                </a:lnTo>
                <a:lnTo>
                  <a:pt x="78656" y="149154"/>
                </a:lnTo>
                <a:lnTo>
                  <a:pt x="46586" y="182708"/>
                </a:lnTo>
                <a:lnTo>
                  <a:pt x="21744" y="219886"/>
                </a:lnTo>
                <a:lnTo>
                  <a:pt x="5694" y="261114"/>
                </a:lnTo>
                <a:lnTo>
                  <a:pt x="0" y="306819"/>
                </a:lnTo>
                <a:lnTo>
                  <a:pt x="5900" y="348381"/>
                </a:lnTo>
                <a:lnTo>
                  <a:pt x="21469" y="382895"/>
                </a:lnTo>
                <a:lnTo>
                  <a:pt x="43505" y="409317"/>
                </a:lnTo>
                <a:lnTo>
                  <a:pt x="68808" y="426605"/>
                </a:lnTo>
                <a:lnTo>
                  <a:pt x="90024" y="392645"/>
                </a:lnTo>
                <a:lnTo>
                  <a:pt x="62572" y="392645"/>
                </a:lnTo>
                <a:lnTo>
                  <a:pt x="49055" y="379305"/>
                </a:lnTo>
                <a:lnTo>
                  <a:pt x="36241" y="359097"/>
                </a:lnTo>
                <a:lnTo>
                  <a:pt x="26677" y="332904"/>
                </a:lnTo>
                <a:lnTo>
                  <a:pt x="22910" y="301612"/>
                </a:lnTo>
                <a:lnTo>
                  <a:pt x="28465" y="261963"/>
                </a:lnTo>
                <a:lnTo>
                  <a:pt x="44129" y="225238"/>
                </a:lnTo>
                <a:lnTo>
                  <a:pt x="68440" y="191250"/>
                </a:lnTo>
                <a:lnTo>
                  <a:pt x="99937" y="159812"/>
                </a:lnTo>
                <a:lnTo>
                  <a:pt x="137158" y="130737"/>
                </a:lnTo>
                <a:lnTo>
                  <a:pt x="178641" y="103838"/>
                </a:lnTo>
                <a:lnTo>
                  <a:pt x="222925" y="78928"/>
                </a:lnTo>
                <a:lnTo>
                  <a:pt x="268547" y="55820"/>
                </a:lnTo>
                <a:lnTo>
                  <a:pt x="314045" y="34328"/>
                </a:lnTo>
                <a:lnTo>
                  <a:pt x="335330" y="0"/>
                </a:lnTo>
                <a:close/>
              </a:path>
              <a:path w="335914" h="426720">
                <a:moveTo>
                  <a:pt x="231609" y="122199"/>
                </a:moveTo>
                <a:lnTo>
                  <a:pt x="62572" y="392645"/>
                </a:lnTo>
                <a:lnTo>
                  <a:pt x="90024" y="392645"/>
                </a:lnTo>
                <a:lnTo>
                  <a:pt x="245338" y="144043"/>
                </a:lnTo>
                <a:lnTo>
                  <a:pt x="231609" y="122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27929" y="10148365"/>
            <a:ext cx="85775" cy="1040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34419" y="10151035"/>
            <a:ext cx="85890" cy="980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56008" y="10151095"/>
            <a:ext cx="36195" cy="97790"/>
          </a:xfrm>
          <a:custGeom>
            <a:avLst/>
            <a:gdLst/>
            <a:ahLst/>
            <a:cxnLst/>
            <a:rect l="l" t="t" r="r" b="b"/>
            <a:pathLst>
              <a:path w="36195" h="97790">
                <a:moveTo>
                  <a:pt x="13169" y="0"/>
                </a:moveTo>
                <a:lnTo>
                  <a:pt x="0" y="97726"/>
                </a:lnTo>
                <a:lnTo>
                  <a:pt x="23202" y="97701"/>
                </a:lnTo>
                <a:lnTo>
                  <a:pt x="36194" y="12"/>
                </a:lnTo>
                <a:lnTo>
                  <a:pt x="13169" y="0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19800" y="10149141"/>
            <a:ext cx="71081" cy="1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18873" y="10149192"/>
            <a:ext cx="71056" cy="1030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22619" y="10150904"/>
            <a:ext cx="75272" cy="980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41770" y="10150905"/>
            <a:ext cx="75565" cy="98425"/>
          </a:xfrm>
          <a:custGeom>
            <a:avLst/>
            <a:gdLst/>
            <a:ahLst/>
            <a:cxnLst/>
            <a:rect l="l" t="t" r="r" b="b"/>
            <a:pathLst>
              <a:path w="75564" h="98425">
                <a:moveTo>
                  <a:pt x="13347" y="0"/>
                </a:moveTo>
                <a:lnTo>
                  <a:pt x="0" y="98082"/>
                </a:lnTo>
                <a:lnTo>
                  <a:pt x="70319" y="98031"/>
                </a:lnTo>
                <a:lnTo>
                  <a:pt x="73279" y="77584"/>
                </a:lnTo>
                <a:lnTo>
                  <a:pt x="26212" y="77584"/>
                </a:lnTo>
                <a:lnTo>
                  <a:pt x="28829" y="58077"/>
                </a:lnTo>
                <a:lnTo>
                  <a:pt x="64312" y="58038"/>
                </a:lnTo>
                <a:lnTo>
                  <a:pt x="67208" y="37388"/>
                </a:lnTo>
                <a:lnTo>
                  <a:pt x="31711" y="37388"/>
                </a:lnTo>
                <a:lnTo>
                  <a:pt x="34010" y="20370"/>
                </a:lnTo>
                <a:lnTo>
                  <a:pt x="72618" y="20332"/>
                </a:lnTo>
                <a:lnTo>
                  <a:pt x="75285" y="38"/>
                </a:lnTo>
                <a:lnTo>
                  <a:pt x="13347" y="0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50926" y="10150867"/>
            <a:ext cx="75260" cy="980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42291" y="10151022"/>
            <a:ext cx="86360" cy="98425"/>
          </a:xfrm>
          <a:custGeom>
            <a:avLst/>
            <a:gdLst/>
            <a:ahLst/>
            <a:cxnLst/>
            <a:rect l="l" t="t" r="r" b="b"/>
            <a:pathLst>
              <a:path w="86360" h="98425">
                <a:moveTo>
                  <a:pt x="67843" y="0"/>
                </a:moveTo>
                <a:lnTo>
                  <a:pt x="44335" y="0"/>
                </a:lnTo>
                <a:lnTo>
                  <a:pt x="0" y="97929"/>
                </a:lnTo>
                <a:lnTo>
                  <a:pt x="23779" y="97917"/>
                </a:lnTo>
                <a:lnTo>
                  <a:pt x="31483" y="80302"/>
                </a:lnTo>
                <a:lnTo>
                  <a:pt x="82581" y="80302"/>
                </a:lnTo>
                <a:lnTo>
                  <a:pt x="79331" y="62598"/>
                </a:lnTo>
                <a:lnTo>
                  <a:pt x="38328" y="62585"/>
                </a:lnTo>
                <a:lnTo>
                  <a:pt x="41076" y="57500"/>
                </a:lnTo>
                <a:lnTo>
                  <a:pt x="43503" y="52050"/>
                </a:lnTo>
                <a:lnTo>
                  <a:pt x="46968" y="42858"/>
                </a:lnTo>
                <a:lnTo>
                  <a:pt x="52832" y="26543"/>
                </a:lnTo>
                <a:lnTo>
                  <a:pt x="72714" y="26543"/>
                </a:lnTo>
                <a:lnTo>
                  <a:pt x="67843" y="0"/>
                </a:lnTo>
                <a:close/>
              </a:path>
              <a:path w="86360" h="98425">
                <a:moveTo>
                  <a:pt x="82581" y="80302"/>
                </a:moveTo>
                <a:lnTo>
                  <a:pt x="31483" y="80302"/>
                </a:lnTo>
                <a:lnTo>
                  <a:pt x="59334" y="80314"/>
                </a:lnTo>
                <a:lnTo>
                  <a:pt x="62204" y="97917"/>
                </a:lnTo>
                <a:lnTo>
                  <a:pt x="85813" y="97917"/>
                </a:lnTo>
                <a:lnTo>
                  <a:pt x="82581" y="80302"/>
                </a:lnTo>
                <a:close/>
              </a:path>
              <a:path w="86360" h="98425">
                <a:moveTo>
                  <a:pt x="72714" y="26543"/>
                </a:moveTo>
                <a:lnTo>
                  <a:pt x="52832" y="26543"/>
                </a:lnTo>
                <a:lnTo>
                  <a:pt x="53139" y="30842"/>
                </a:lnTo>
                <a:lnTo>
                  <a:pt x="54027" y="41013"/>
                </a:lnTo>
                <a:lnTo>
                  <a:pt x="55441" y="52962"/>
                </a:lnTo>
                <a:lnTo>
                  <a:pt x="57327" y="62598"/>
                </a:lnTo>
                <a:lnTo>
                  <a:pt x="79331" y="62598"/>
                </a:lnTo>
                <a:lnTo>
                  <a:pt x="72714" y="26543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79604" y="10151022"/>
            <a:ext cx="91871" cy="979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96279" y="10150892"/>
            <a:ext cx="40640" cy="26034"/>
          </a:xfrm>
          <a:custGeom>
            <a:avLst/>
            <a:gdLst/>
            <a:ahLst/>
            <a:cxnLst/>
            <a:rect l="l" t="t" r="r" b="b"/>
            <a:pathLst>
              <a:path w="40639" h="26034">
                <a:moveTo>
                  <a:pt x="12191" y="0"/>
                </a:moveTo>
                <a:lnTo>
                  <a:pt x="0" y="25844"/>
                </a:lnTo>
                <a:lnTo>
                  <a:pt x="14109" y="25844"/>
                </a:lnTo>
                <a:lnTo>
                  <a:pt x="40347" y="50"/>
                </a:lnTo>
                <a:lnTo>
                  <a:pt x="12191" y="0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54343" y="10150909"/>
            <a:ext cx="76200" cy="98425"/>
          </a:xfrm>
          <a:custGeom>
            <a:avLst/>
            <a:gdLst/>
            <a:ahLst/>
            <a:cxnLst/>
            <a:rect l="l" t="t" r="r" b="b"/>
            <a:pathLst>
              <a:path w="76200" h="98425">
                <a:moveTo>
                  <a:pt x="44018" y="0"/>
                </a:moveTo>
                <a:lnTo>
                  <a:pt x="33909" y="38"/>
                </a:lnTo>
                <a:lnTo>
                  <a:pt x="13395" y="38"/>
                </a:lnTo>
                <a:lnTo>
                  <a:pt x="0" y="97866"/>
                </a:lnTo>
                <a:lnTo>
                  <a:pt x="23444" y="97815"/>
                </a:lnTo>
                <a:lnTo>
                  <a:pt x="28498" y="61277"/>
                </a:lnTo>
                <a:lnTo>
                  <a:pt x="43129" y="61277"/>
                </a:lnTo>
                <a:lnTo>
                  <a:pt x="59290" y="57836"/>
                </a:lnTo>
                <a:lnTo>
                  <a:pt x="69289" y="49333"/>
                </a:lnTo>
                <a:lnTo>
                  <a:pt x="71912" y="43853"/>
                </a:lnTo>
                <a:lnTo>
                  <a:pt x="30911" y="43840"/>
                </a:lnTo>
                <a:lnTo>
                  <a:pt x="34290" y="19507"/>
                </a:lnTo>
                <a:lnTo>
                  <a:pt x="73790" y="19456"/>
                </a:lnTo>
                <a:lnTo>
                  <a:pt x="73216" y="16796"/>
                </a:lnTo>
                <a:lnTo>
                  <a:pt x="66238" y="7726"/>
                </a:lnTo>
                <a:lnTo>
                  <a:pt x="56100" y="2006"/>
                </a:lnTo>
                <a:lnTo>
                  <a:pt x="44247" y="38"/>
                </a:lnTo>
                <a:lnTo>
                  <a:pt x="33909" y="38"/>
                </a:lnTo>
                <a:lnTo>
                  <a:pt x="44094" y="12"/>
                </a:lnTo>
                <a:close/>
              </a:path>
              <a:path w="76200" h="98425">
                <a:moveTo>
                  <a:pt x="43129" y="61277"/>
                </a:moveTo>
                <a:lnTo>
                  <a:pt x="28498" y="61277"/>
                </a:lnTo>
                <a:lnTo>
                  <a:pt x="33439" y="61315"/>
                </a:lnTo>
                <a:lnTo>
                  <a:pt x="43129" y="61277"/>
                </a:lnTo>
                <a:close/>
              </a:path>
              <a:path w="76200" h="98425">
                <a:moveTo>
                  <a:pt x="73790" y="19456"/>
                </a:moveTo>
                <a:lnTo>
                  <a:pt x="42951" y="19456"/>
                </a:lnTo>
                <a:lnTo>
                  <a:pt x="45529" y="20370"/>
                </a:lnTo>
                <a:lnTo>
                  <a:pt x="50787" y="25069"/>
                </a:lnTo>
                <a:lnTo>
                  <a:pt x="51663" y="27571"/>
                </a:lnTo>
                <a:lnTo>
                  <a:pt x="51650" y="37020"/>
                </a:lnTo>
                <a:lnTo>
                  <a:pt x="47459" y="40474"/>
                </a:lnTo>
                <a:lnTo>
                  <a:pt x="44450" y="42011"/>
                </a:lnTo>
                <a:lnTo>
                  <a:pt x="41808" y="43319"/>
                </a:lnTo>
                <a:lnTo>
                  <a:pt x="39204" y="43853"/>
                </a:lnTo>
                <a:lnTo>
                  <a:pt x="71918" y="43840"/>
                </a:lnTo>
                <a:lnTo>
                  <a:pt x="74381" y="38696"/>
                </a:lnTo>
                <a:lnTo>
                  <a:pt x="75819" y="28854"/>
                </a:lnTo>
                <a:lnTo>
                  <a:pt x="73790" y="19456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2204" y="10150947"/>
            <a:ext cx="82613" cy="979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76097" y="10148940"/>
            <a:ext cx="96494" cy="1021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12140" y="10150993"/>
            <a:ext cx="99136" cy="977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23928" y="10278591"/>
            <a:ext cx="1597660" cy="0"/>
          </a:xfrm>
          <a:custGeom>
            <a:avLst/>
            <a:gdLst/>
            <a:ahLst/>
            <a:cxnLst/>
            <a:rect l="l" t="t" r="r" b="b"/>
            <a:pathLst>
              <a:path w="1597659">
                <a:moveTo>
                  <a:pt x="0" y="0"/>
                </a:moveTo>
                <a:lnTo>
                  <a:pt x="1597507" y="0"/>
                </a:lnTo>
              </a:path>
            </a:pathLst>
          </a:custGeom>
          <a:ln w="13792">
            <a:solidFill>
              <a:srgbClr val="E306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8286" y="2318296"/>
            <a:ext cx="141874" cy="2056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70993" y="2263218"/>
            <a:ext cx="154940" cy="206375"/>
          </a:xfrm>
          <a:custGeom>
            <a:avLst/>
            <a:gdLst/>
            <a:ahLst/>
            <a:cxnLst/>
            <a:rect l="l" t="t" r="r" b="b"/>
            <a:pathLst>
              <a:path w="154939" h="206375">
                <a:moveTo>
                  <a:pt x="47496" y="0"/>
                </a:moveTo>
                <a:lnTo>
                  <a:pt x="1892" y="23"/>
                </a:lnTo>
                <a:lnTo>
                  <a:pt x="914" y="112"/>
                </a:lnTo>
                <a:lnTo>
                  <a:pt x="0" y="150"/>
                </a:lnTo>
                <a:lnTo>
                  <a:pt x="0" y="205916"/>
                </a:lnTo>
                <a:lnTo>
                  <a:pt x="37414" y="205916"/>
                </a:lnTo>
                <a:lnTo>
                  <a:pt x="37350" y="33843"/>
                </a:lnTo>
                <a:lnTo>
                  <a:pt x="38100" y="33056"/>
                </a:lnTo>
                <a:lnTo>
                  <a:pt x="150687" y="33056"/>
                </a:lnTo>
                <a:lnTo>
                  <a:pt x="149270" y="28586"/>
                </a:lnTo>
                <a:lnTo>
                  <a:pt x="116885" y="2949"/>
                </a:lnTo>
                <a:lnTo>
                  <a:pt x="92113" y="61"/>
                </a:lnTo>
                <a:lnTo>
                  <a:pt x="47496" y="0"/>
                </a:lnTo>
                <a:close/>
              </a:path>
              <a:path w="154939" h="206375">
                <a:moveTo>
                  <a:pt x="150687" y="33056"/>
                </a:moveTo>
                <a:lnTo>
                  <a:pt x="38100" y="33056"/>
                </a:lnTo>
                <a:lnTo>
                  <a:pt x="90932" y="33183"/>
                </a:lnTo>
                <a:lnTo>
                  <a:pt x="93560" y="33335"/>
                </a:lnTo>
                <a:lnTo>
                  <a:pt x="103339" y="34936"/>
                </a:lnTo>
                <a:lnTo>
                  <a:pt x="109334" y="38098"/>
                </a:lnTo>
                <a:lnTo>
                  <a:pt x="112522" y="45108"/>
                </a:lnTo>
                <a:lnTo>
                  <a:pt x="115152" y="54670"/>
                </a:lnTo>
                <a:lnTo>
                  <a:pt x="114866" y="64941"/>
                </a:lnTo>
                <a:lnTo>
                  <a:pt x="85350" y="94641"/>
                </a:lnTo>
                <a:lnTo>
                  <a:pt x="68541" y="99439"/>
                </a:lnTo>
                <a:lnTo>
                  <a:pt x="63525" y="100709"/>
                </a:lnTo>
                <a:lnTo>
                  <a:pt x="68897" y="133932"/>
                </a:lnTo>
                <a:lnTo>
                  <a:pt x="82575" y="131410"/>
                </a:lnTo>
                <a:lnTo>
                  <a:pt x="95805" y="127995"/>
                </a:lnTo>
                <a:lnTo>
                  <a:pt x="135975" y="105925"/>
                </a:lnTo>
                <a:lnTo>
                  <a:pt x="154514" y="65728"/>
                </a:lnTo>
                <a:lnTo>
                  <a:pt x="154641" y="52906"/>
                </a:lnTo>
                <a:lnTo>
                  <a:pt x="152857" y="39901"/>
                </a:lnTo>
                <a:lnTo>
                  <a:pt x="150687" y="33056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371310" y="2263230"/>
            <a:ext cx="154621" cy="2058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40196" y="2318267"/>
            <a:ext cx="135255" cy="151130"/>
          </a:xfrm>
          <a:custGeom>
            <a:avLst/>
            <a:gdLst/>
            <a:ahLst/>
            <a:cxnLst/>
            <a:rect l="l" t="t" r="r" b="b"/>
            <a:pathLst>
              <a:path w="135254" h="151130">
                <a:moveTo>
                  <a:pt x="134820" y="137493"/>
                </a:moveTo>
                <a:lnTo>
                  <a:pt x="98869" y="137493"/>
                </a:lnTo>
                <a:lnTo>
                  <a:pt x="99860" y="137620"/>
                </a:lnTo>
                <a:lnTo>
                  <a:pt x="104533" y="142484"/>
                </a:lnTo>
                <a:lnTo>
                  <a:pt x="108038" y="145951"/>
                </a:lnTo>
                <a:lnTo>
                  <a:pt x="112454" y="150226"/>
                </a:lnTo>
                <a:lnTo>
                  <a:pt x="113207" y="150878"/>
                </a:lnTo>
                <a:lnTo>
                  <a:pt x="120827" y="151018"/>
                </a:lnTo>
                <a:lnTo>
                  <a:pt x="134823" y="150967"/>
                </a:lnTo>
                <a:lnTo>
                  <a:pt x="134820" y="137493"/>
                </a:lnTo>
                <a:close/>
              </a:path>
              <a:path w="135254" h="151130">
                <a:moveTo>
                  <a:pt x="56952" y="59267"/>
                </a:moveTo>
                <a:lnTo>
                  <a:pt x="19033" y="68902"/>
                </a:lnTo>
                <a:lnTo>
                  <a:pt x="0" y="97627"/>
                </a:lnTo>
                <a:lnTo>
                  <a:pt x="50" y="105984"/>
                </a:lnTo>
                <a:lnTo>
                  <a:pt x="20040" y="143081"/>
                </a:lnTo>
                <a:lnTo>
                  <a:pt x="54060" y="150878"/>
                </a:lnTo>
                <a:lnTo>
                  <a:pt x="65785" y="150180"/>
                </a:lnTo>
                <a:lnTo>
                  <a:pt x="98869" y="137493"/>
                </a:lnTo>
                <a:lnTo>
                  <a:pt x="134820" y="137493"/>
                </a:lnTo>
                <a:lnTo>
                  <a:pt x="134817" y="123969"/>
                </a:lnTo>
                <a:lnTo>
                  <a:pt x="64008" y="123969"/>
                </a:lnTo>
                <a:lnTo>
                  <a:pt x="52260" y="122862"/>
                </a:lnTo>
                <a:lnTo>
                  <a:pt x="44183" y="121186"/>
                </a:lnTo>
                <a:lnTo>
                  <a:pt x="38874" y="114798"/>
                </a:lnTo>
                <a:lnTo>
                  <a:pt x="38358" y="106809"/>
                </a:lnTo>
                <a:lnTo>
                  <a:pt x="38387" y="105984"/>
                </a:lnTo>
                <a:lnTo>
                  <a:pt x="66049" y="84544"/>
                </a:lnTo>
                <a:lnTo>
                  <a:pt x="134807" y="84544"/>
                </a:lnTo>
                <a:lnTo>
                  <a:pt x="134801" y="61737"/>
                </a:lnTo>
                <a:lnTo>
                  <a:pt x="97129" y="61737"/>
                </a:lnTo>
                <a:lnTo>
                  <a:pt x="95961" y="61686"/>
                </a:lnTo>
                <a:lnTo>
                  <a:pt x="81333" y="60286"/>
                </a:lnTo>
                <a:lnTo>
                  <a:pt x="74200" y="59675"/>
                </a:lnTo>
                <a:lnTo>
                  <a:pt x="67055" y="59273"/>
                </a:lnTo>
                <a:lnTo>
                  <a:pt x="56952" y="59267"/>
                </a:lnTo>
                <a:close/>
              </a:path>
              <a:path w="135254" h="151130">
                <a:moveTo>
                  <a:pt x="134807" y="84544"/>
                </a:moveTo>
                <a:lnTo>
                  <a:pt x="66049" y="84544"/>
                </a:lnTo>
                <a:lnTo>
                  <a:pt x="75757" y="84727"/>
                </a:lnTo>
                <a:lnTo>
                  <a:pt x="85438" y="85611"/>
                </a:lnTo>
                <a:lnTo>
                  <a:pt x="95097" y="86997"/>
                </a:lnTo>
                <a:lnTo>
                  <a:pt x="96634" y="87251"/>
                </a:lnTo>
                <a:lnTo>
                  <a:pt x="97269" y="87963"/>
                </a:lnTo>
                <a:lnTo>
                  <a:pt x="97180" y="96484"/>
                </a:lnTo>
                <a:lnTo>
                  <a:pt x="97256" y="106809"/>
                </a:lnTo>
                <a:lnTo>
                  <a:pt x="64008" y="123969"/>
                </a:lnTo>
                <a:lnTo>
                  <a:pt x="134817" y="123969"/>
                </a:lnTo>
                <a:lnTo>
                  <a:pt x="134807" y="84544"/>
                </a:lnTo>
                <a:close/>
              </a:path>
              <a:path w="135254" h="151130">
                <a:moveTo>
                  <a:pt x="131167" y="29432"/>
                </a:moveTo>
                <a:lnTo>
                  <a:pt x="65617" y="29432"/>
                </a:lnTo>
                <a:lnTo>
                  <a:pt x="72226" y="29686"/>
                </a:lnTo>
                <a:lnTo>
                  <a:pt x="78816" y="30584"/>
                </a:lnTo>
                <a:lnTo>
                  <a:pt x="85674" y="31892"/>
                </a:lnTo>
                <a:lnTo>
                  <a:pt x="91947" y="34419"/>
                </a:lnTo>
                <a:lnTo>
                  <a:pt x="98437" y="47754"/>
                </a:lnTo>
                <a:lnTo>
                  <a:pt x="96875" y="54765"/>
                </a:lnTo>
                <a:lnTo>
                  <a:pt x="97129" y="61737"/>
                </a:lnTo>
                <a:lnTo>
                  <a:pt x="134801" y="61737"/>
                </a:lnTo>
                <a:lnTo>
                  <a:pt x="134775" y="47754"/>
                </a:lnTo>
                <a:lnTo>
                  <a:pt x="134645" y="44643"/>
                </a:lnTo>
                <a:lnTo>
                  <a:pt x="134213" y="41062"/>
                </a:lnTo>
                <a:lnTo>
                  <a:pt x="131865" y="30818"/>
                </a:lnTo>
                <a:lnTo>
                  <a:pt x="131167" y="29432"/>
                </a:lnTo>
                <a:close/>
              </a:path>
              <a:path w="135254" h="151130">
                <a:moveTo>
                  <a:pt x="62416" y="0"/>
                </a:moveTo>
                <a:lnTo>
                  <a:pt x="15163" y="6441"/>
                </a:lnTo>
                <a:lnTo>
                  <a:pt x="12776" y="7584"/>
                </a:lnTo>
                <a:lnTo>
                  <a:pt x="12865" y="34978"/>
                </a:lnTo>
                <a:lnTo>
                  <a:pt x="12992" y="35702"/>
                </a:lnTo>
                <a:lnTo>
                  <a:pt x="13068" y="36350"/>
                </a:lnTo>
                <a:lnTo>
                  <a:pt x="13411" y="36451"/>
                </a:lnTo>
                <a:lnTo>
                  <a:pt x="13601" y="36566"/>
                </a:lnTo>
                <a:lnTo>
                  <a:pt x="42754" y="31779"/>
                </a:lnTo>
                <a:lnTo>
                  <a:pt x="52438" y="30394"/>
                </a:lnTo>
                <a:lnTo>
                  <a:pt x="59013" y="29705"/>
                </a:lnTo>
                <a:lnTo>
                  <a:pt x="65617" y="29432"/>
                </a:lnTo>
                <a:lnTo>
                  <a:pt x="131167" y="29432"/>
                </a:lnTo>
                <a:lnTo>
                  <a:pt x="127417" y="21977"/>
                </a:lnTo>
                <a:lnTo>
                  <a:pt x="87047" y="1068"/>
                </a:lnTo>
                <a:lnTo>
                  <a:pt x="78384" y="256"/>
                </a:lnTo>
                <a:lnTo>
                  <a:pt x="62416" y="0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23069" y="2318169"/>
            <a:ext cx="135870" cy="1511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4171" y="2318093"/>
            <a:ext cx="154749" cy="21412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67613" y="2469159"/>
            <a:ext cx="19050" cy="635"/>
          </a:xfrm>
          <a:custGeom>
            <a:avLst/>
            <a:gdLst/>
            <a:ahLst/>
            <a:cxnLst/>
            <a:rect l="l" t="t" r="r" b="b"/>
            <a:pathLst>
              <a:path w="19050" h="635">
                <a:moveTo>
                  <a:pt x="18543" y="0"/>
                </a:moveTo>
                <a:lnTo>
                  <a:pt x="0" y="0"/>
                </a:lnTo>
                <a:lnTo>
                  <a:pt x="7735" y="30"/>
                </a:lnTo>
                <a:lnTo>
                  <a:pt x="18416" y="203"/>
                </a:lnTo>
                <a:lnTo>
                  <a:pt x="18543" y="0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67716" y="2263267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40"/>
                </a:lnTo>
              </a:path>
            </a:pathLst>
          </a:custGeom>
          <a:ln w="37681">
            <a:solidFill>
              <a:srgbClr val="1C27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67830" y="2263152"/>
            <a:ext cx="18415" cy="635"/>
          </a:xfrm>
          <a:custGeom>
            <a:avLst/>
            <a:gdLst/>
            <a:ahLst/>
            <a:cxnLst/>
            <a:rect l="l" t="t" r="r" b="b"/>
            <a:pathLst>
              <a:path w="18415" h="635">
                <a:moveTo>
                  <a:pt x="18008" y="0"/>
                </a:moveTo>
                <a:lnTo>
                  <a:pt x="0" y="127"/>
                </a:lnTo>
                <a:lnTo>
                  <a:pt x="18144" y="127"/>
                </a:lnTo>
                <a:lnTo>
                  <a:pt x="18008" y="0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65799" y="4821009"/>
            <a:ext cx="134200" cy="1945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37760" y="4730801"/>
            <a:ext cx="2189480" cy="165862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300" b="1" spc="0" dirty="0">
                <a:solidFill>
                  <a:srgbClr val="722E53"/>
                </a:solidFill>
                <a:latin typeface="Calibri"/>
                <a:cs typeface="Calibri"/>
              </a:rPr>
              <a:t>À </a:t>
            </a:r>
            <a:r>
              <a:rPr sz="1300" b="1" spc="-50" dirty="0">
                <a:solidFill>
                  <a:srgbClr val="722E53"/>
                </a:solidFill>
                <a:latin typeface="Calibri"/>
                <a:cs typeface="Calibri"/>
              </a:rPr>
              <a:t>QUI </a:t>
            </a:r>
            <a:r>
              <a:rPr sz="1300" b="1" spc="35" dirty="0">
                <a:solidFill>
                  <a:srgbClr val="722E53"/>
                </a:solidFill>
                <a:latin typeface="Calibri"/>
                <a:cs typeface="Calibri"/>
              </a:rPr>
              <a:t>EST </a:t>
            </a:r>
            <a:r>
              <a:rPr sz="1300" b="1" spc="15" dirty="0">
                <a:solidFill>
                  <a:srgbClr val="722E53"/>
                </a:solidFill>
                <a:latin typeface="Calibri"/>
                <a:cs typeface="Calibri"/>
              </a:rPr>
              <a:t>DESTINÉ </a:t>
            </a:r>
            <a:r>
              <a:rPr sz="1300" b="1" spc="-15" dirty="0">
                <a:solidFill>
                  <a:srgbClr val="722E53"/>
                </a:solidFill>
                <a:latin typeface="Calibri"/>
                <a:cs typeface="Calibri"/>
              </a:rPr>
              <a:t>PAYPLUG</a:t>
            </a:r>
            <a:r>
              <a:rPr sz="1300" b="1" spc="-95" dirty="0">
                <a:solidFill>
                  <a:srgbClr val="722E53"/>
                </a:solidFill>
                <a:latin typeface="Calibri"/>
                <a:cs typeface="Calibri"/>
              </a:rPr>
              <a:t> </a:t>
            </a:r>
            <a:r>
              <a:rPr sz="1300" b="1" spc="-30" dirty="0">
                <a:solidFill>
                  <a:srgbClr val="722E53"/>
                </a:solidFill>
                <a:latin typeface="Calibri"/>
                <a:cs typeface="Calibri"/>
              </a:rPr>
              <a:t>?</a:t>
            </a:r>
            <a:endParaRPr sz="1300">
              <a:latin typeface="Calibri"/>
              <a:cs typeface="Calibri"/>
            </a:endParaRPr>
          </a:p>
          <a:p>
            <a:pPr marL="12700" marR="245110">
              <a:lnSpc>
                <a:spcPct val="113599"/>
              </a:lnSpc>
              <a:spcBef>
                <a:spcPts val="265"/>
              </a:spcBef>
            </a:pPr>
            <a:r>
              <a:rPr sz="1100" spc="-40" dirty="0">
                <a:solidFill>
                  <a:srgbClr val="1D1D1B"/>
                </a:solidFill>
                <a:latin typeface="Arial Narrow"/>
                <a:cs typeface="Arial Narrow"/>
              </a:rPr>
              <a:t>PayPlug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s’adresse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aux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commerçants 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qui souhaitent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accepter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les</a:t>
            </a:r>
            <a:r>
              <a:rPr sz="1100" spc="-10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paiements 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en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ligne 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et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qui</a:t>
            </a:r>
            <a:r>
              <a:rPr sz="1100" spc="-6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:</a:t>
            </a:r>
            <a:endParaRPr sz="1100">
              <a:latin typeface="Arial Narrow"/>
              <a:cs typeface="Arial Narrow"/>
            </a:endParaRPr>
          </a:p>
          <a:p>
            <a:pPr marL="128270" indent="-115570">
              <a:lnSpc>
                <a:spcPct val="100000"/>
              </a:lnSpc>
              <a:spcBef>
                <a:spcPts val="180"/>
              </a:spcBef>
              <a:buChar char="•"/>
              <a:tabLst>
                <a:tab pos="128905" algn="l"/>
              </a:tabLst>
            </a:pP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possèdent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un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site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5" dirty="0">
                <a:solidFill>
                  <a:srgbClr val="1D1D1B"/>
                </a:solidFill>
                <a:latin typeface="Arial Narrow"/>
                <a:cs typeface="Arial Narrow"/>
              </a:rPr>
              <a:t>vitrine,</a:t>
            </a:r>
            <a:endParaRPr sz="1100">
              <a:latin typeface="Arial Narrow"/>
              <a:cs typeface="Arial Narrow"/>
            </a:endParaRPr>
          </a:p>
          <a:p>
            <a:pPr marL="128270" marR="338455">
              <a:lnSpc>
                <a:spcPct val="113599"/>
              </a:lnSpc>
            </a:pP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un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site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e-commerce ou</a:t>
            </a:r>
            <a:r>
              <a:rPr sz="1100" spc="-9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souhaitent 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en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développer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un,</a:t>
            </a:r>
            <a:endParaRPr sz="1100">
              <a:latin typeface="Arial Narrow"/>
              <a:cs typeface="Arial Narrow"/>
            </a:endParaRPr>
          </a:p>
          <a:p>
            <a:pPr marL="128270" indent="-115570">
              <a:lnSpc>
                <a:spcPct val="100000"/>
              </a:lnSpc>
              <a:spcBef>
                <a:spcPts val="180"/>
              </a:spcBef>
              <a:buChar char="•"/>
              <a:tabLst>
                <a:tab pos="128905" algn="l"/>
              </a:tabLst>
            </a:pP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recherchent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avant 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tout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la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b="1" dirty="0">
                <a:solidFill>
                  <a:srgbClr val="1D1D1B"/>
                </a:solidFill>
                <a:latin typeface="Calibri"/>
                <a:cs typeface="Calibri"/>
              </a:rPr>
              <a:t>simplicité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.</a:t>
            </a:r>
            <a:endParaRPr sz="1100">
              <a:latin typeface="Arial Narrow"/>
              <a:cs typeface="Arial Narrow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27526" y="4760791"/>
            <a:ext cx="3402965" cy="1908984"/>
          </a:xfrm>
          <a:prstGeom prst="rect">
            <a:avLst/>
          </a:prstGeom>
          <a:solidFill>
            <a:srgbClr val="722E53">
              <a:alpha val="19999"/>
            </a:srgbClr>
          </a:solidFill>
        </p:spPr>
        <p:txBody>
          <a:bodyPr vert="horz" wrap="square" lIns="0" tIns="90170" rIns="0" bIns="0" rtlCol="0">
            <a:spAutoFit/>
          </a:bodyPr>
          <a:lstStyle/>
          <a:p>
            <a:pPr marL="187325" marR="554355">
              <a:lnSpc>
                <a:spcPct val="106100"/>
              </a:lnSpc>
              <a:spcBef>
                <a:spcPts val="710"/>
              </a:spcBef>
            </a:pPr>
            <a:r>
              <a:rPr sz="1100" b="1" spc="-40" dirty="0">
                <a:solidFill>
                  <a:srgbClr val="1D1D1B"/>
                </a:solidFill>
                <a:latin typeface="Calibri"/>
                <a:cs typeface="Calibri"/>
              </a:rPr>
              <a:t>Zoom </a:t>
            </a:r>
            <a:r>
              <a:rPr sz="1100" b="1" spc="-10" dirty="0">
                <a:solidFill>
                  <a:srgbClr val="1D1D1B"/>
                </a:solidFill>
                <a:latin typeface="Calibri"/>
                <a:cs typeface="Calibri"/>
              </a:rPr>
              <a:t>sur </a:t>
            </a:r>
            <a:r>
              <a:rPr sz="1100" b="1" spc="25" dirty="0">
                <a:solidFill>
                  <a:srgbClr val="1D1D1B"/>
                </a:solidFill>
                <a:latin typeface="Calibri"/>
                <a:cs typeface="Calibri"/>
              </a:rPr>
              <a:t>les </a:t>
            </a:r>
            <a:r>
              <a:rPr sz="1100" b="1" spc="-30" dirty="0">
                <a:solidFill>
                  <a:srgbClr val="1D1D1B"/>
                </a:solidFill>
                <a:latin typeface="Calibri"/>
                <a:cs typeface="Calibri"/>
              </a:rPr>
              <a:t>modes </a:t>
            </a:r>
            <a:r>
              <a:rPr sz="1100" b="1" spc="-25" dirty="0">
                <a:solidFill>
                  <a:srgbClr val="1D1D1B"/>
                </a:solidFill>
                <a:latin typeface="Calibri"/>
                <a:cs typeface="Calibri"/>
              </a:rPr>
              <a:t>de </a:t>
            </a:r>
            <a:r>
              <a:rPr sz="1100" b="1" spc="-30" dirty="0">
                <a:solidFill>
                  <a:srgbClr val="1D1D1B"/>
                </a:solidFill>
                <a:latin typeface="Calibri"/>
                <a:cs typeface="Calibri"/>
              </a:rPr>
              <a:t>paiement </a:t>
            </a:r>
            <a:r>
              <a:rPr sz="1100" b="1" spc="-15" dirty="0">
                <a:solidFill>
                  <a:srgbClr val="1D1D1B"/>
                </a:solidFill>
                <a:latin typeface="Calibri"/>
                <a:cs typeface="Calibri"/>
              </a:rPr>
              <a:t>proposés </a:t>
            </a:r>
            <a:r>
              <a:rPr sz="1100" b="1" spc="-20" dirty="0">
                <a:solidFill>
                  <a:srgbClr val="1D1D1B"/>
                </a:solidFill>
                <a:latin typeface="Calibri"/>
                <a:cs typeface="Calibri"/>
              </a:rPr>
              <a:t>par  </a:t>
            </a:r>
            <a:r>
              <a:rPr sz="1100" b="1" spc="0" dirty="0">
                <a:solidFill>
                  <a:srgbClr val="1D1D1B"/>
                </a:solidFill>
                <a:latin typeface="Calibri"/>
                <a:cs typeface="Calibri"/>
              </a:rPr>
              <a:t>PayPlug</a:t>
            </a:r>
            <a:r>
              <a:rPr sz="1100" b="1" spc="-10" dirty="0">
                <a:solidFill>
                  <a:srgbClr val="1D1D1B"/>
                </a:solidFill>
                <a:latin typeface="Calibri"/>
                <a:cs typeface="Calibri"/>
              </a:rPr>
              <a:t> </a:t>
            </a:r>
            <a:r>
              <a:rPr sz="1100" b="1" spc="-60" dirty="0">
                <a:solidFill>
                  <a:srgbClr val="1D1D1B"/>
                </a:solidFill>
                <a:latin typeface="Calibri"/>
                <a:cs typeface="Calibri"/>
              </a:rPr>
              <a:t>:</a:t>
            </a:r>
            <a:endParaRPr sz="1100" dirty="0">
              <a:latin typeface="Calibri"/>
              <a:cs typeface="Calibri"/>
            </a:endParaRPr>
          </a:p>
          <a:p>
            <a:pPr marL="302895" indent="-115570">
              <a:lnSpc>
                <a:spcPct val="100000"/>
              </a:lnSpc>
              <a:spcBef>
                <a:spcPts val="650"/>
              </a:spcBef>
              <a:buClr>
                <a:srgbClr val="E30614"/>
              </a:buClr>
              <a:buChar char="•"/>
              <a:tabLst>
                <a:tab pos="303530" algn="l"/>
              </a:tabLst>
            </a:pP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Paiement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par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carte </a:t>
            </a:r>
            <a:r>
              <a:rPr sz="1100" spc="-55" dirty="0">
                <a:solidFill>
                  <a:srgbClr val="1D1D1B"/>
                </a:solidFill>
                <a:latin typeface="Arial Narrow"/>
                <a:cs typeface="Arial Narrow"/>
              </a:rPr>
              <a:t>CB,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Visa </a:t>
            </a:r>
            <a:r>
              <a:rPr sz="1100" spc="15" dirty="0">
                <a:solidFill>
                  <a:srgbClr val="1D1D1B"/>
                </a:solidFill>
                <a:latin typeface="Arial Narrow"/>
                <a:cs typeface="Arial Narrow"/>
              </a:rPr>
              <a:t>et</a:t>
            </a:r>
            <a:r>
              <a:rPr sz="1100" spc="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MasterCard,</a:t>
            </a:r>
            <a:endParaRPr sz="1100" dirty="0">
              <a:latin typeface="Arial Narrow"/>
              <a:cs typeface="Arial Narrow"/>
            </a:endParaRPr>
          </a:p>
          <a:p>
            <a:pPr marL="302895" indent="-115570">
              <a:lnSpc>
                <a:spcPct val="100000"/>
              </a:lnSpc>
              <a:spcBef>
                <a:spcPts val="645"/>
              </a:spcBef>
              <a:buClr>
                <a:srgbClr val="E30614"/>
              </a:buClr>
              <a:buChar char="•"/>
              <a:tabLst>
                <a:tab pos="303530" algn="l"/>
              </a:tabLst>
            </a:pPr>
            <a:r>
              <a:rPr sz="1100" spc="-25" dirty="0">
                <a:solidFill>
                  <a:srgbClr val="1D1D1B"/>
                </a:solidFill>
                <a:latin typeface="Arial Narrow"/>
                <a:cs typeface="Arial Narrow"/>
              </a:rPr>
              <a:t>Envoi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spc="-20" dirty="0">
                <a:solidFill>
                  <a:srgbClr val="1D1D1B"/>
                </a:solidFill>
                <a:latin typeface="Arial Narrow"/>
                <a:cs typeface="Arial Narrow"/>
              </a:rPr>
              <a:t>demandes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paiement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par 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e-mail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ou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par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SMS,</a:t>
            </a:r>
            <a:endParaRPr sz="1100" dirty="0">
              <a:latin typeface="Arial Narrow"/>
              <a:cs typeface="Arial Narrow"/>
            </a:endParaRPr>
          </a:p>
          <a:p>
            <a:pPr marL="302895" marR="880744" indent="-115570">
              <a:lnSpc>
                <a:spcPct val="106100"/>
              </a:lnSpc>
              <a:spcBef>
                <a:spcPts val="565"/>
              </a:spcBef>
              <a:buClr>
                <a:srgbClr val="E30614"/>
              </a:buClr>
              <a:buChar char="•"/>
              <a:tabLst>
                <a:tab pos="303530" algn="l"/>
              </a:tabLst>
            </a:pP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Création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boutons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de </a:t>
            </a:r>
            <a:r>
              <a:rPr sz="1100" dirty="0">
                <a:solidFill>
                  <a:srgbClr val="1D1D1B"/>
                </a:solidFill>
                <a:latin typeface="Arial Narrow"/>
                <a:cs typeface="Arial Narrow"/>
              </a:rPr>
              <a:t>paiement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à </a:t>
            </a:r>
            <a:r>
              <a:rPr sz="1100" spc="5" dirty="0">
                <a:solidFill>
                  <a:srgbClr val="1D1D1B"/>
                </a:solidFill>
                <a:latin typeface="Arial Narrow"/>
                <a:cs typeface="Arial Narrow"/>
              </a:rPr>
              <a:t>installer 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sur </a:t>
            </a:r>
            <a:r>
              <a:rPr sz="1100" spc="10" dirty="0">
                <a:solidFill>
                  <a:srgbClr val="1D1D1B"/>
                </a:solidFill>
                <a:latin typeface="Arial Narrow"/>
                <a:cs typeface="Arial Narrow"/>
              </a:rPr>
              <a:t>le site </a:t>
            </a: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du</a:t>
            </a:r>
            <a:r>
              <a:rPr sz="1100" spc="-6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-10" dirty="0">
                <a:solidFill>
                  <a:srgbClr val="1D1D1B"/>
                </a:solidFill>
                <a:latin typeface="Arial Narrow"/>
                <a:cs typeface="Arial Narrow"/>
              </a:rPr>
              <a:t>commerçant,</a:t>
            </a:r>
            <a:endParaRPr sz="1100" dirty="0">
              <a:latin typeface="Arial Narrow"/>
              <a:cs typeface="Arial Narrow"/>
            </a:endParaRPr>
          </a:p>
          <a:p>
            <a:pPr marL="302895" indent="-115570">
              <a:lnSpc>
                <a:spcPct val="100000"/>
              </a:lnSpc>
              <a:spcBef>
                <a:spcPts val="650"/>
              </a:spcBef>
              <a:buClr>
                <a:srgbClr val="E30614"/>
              </a:buClr>
              <a:buChar char="•"/>
              <a:tabLst>
                <a:tab pos="303530" algn="l"/>
              </a:tabLst>
            </a:pPr>
            <a:r>
              <a:rPr sz="1100" spc="-15" dirty="0">
                <a:solidFill>
                  <a:srgbClr val="1D1D1B"/>
                </a:solidFill>
                <a:latin typeface="Arial Narrow"/>
                <a:cs typeface="Arial Narrow"/>
              </a:rPr>
              <a:t>Paiement en un</a:t>
            </a:r>
            <a:r>
              <a:rPr sz="1100" spc="-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100" spc="0" dirty="0" err="1">
                <a:solidFill>
                  <a:srgbClr val="1D1D1B"/>
                </a:solidFill>
                <a:latin typeface="Arial Narrow"/>
                <a:cs typeface="Arial Narrow"/>
              </a:rPr>
              <a:t>clic</a:t>
            </a:r>
            <a:r>
              <a:rPr lang="fr-FR" sz="1100" spc="0" dirty="0">
                <a:solidFill>
                  <a:srgbClr val="1D1D1B"/>
                </a:solidFill>
                <a:latin typeface="Arial Narrow"/>
                <a:cs typeface="Arial Narrow"/>
              </a:rPr>
              <a:t>*</a:t>
            </a:r>
            <a:r>
              <a:rPr sz="1100" spc="0" dirty="0">
                <a:solidFill>
                  <a:srgbClr val="1D1D1B"/>
                </a:solidFill>
                <a:latin typeface="Arial Narrow"/>
                <a:cs typeface="Arial Narrow"/>
              </a:rPr>
              <a:t>.</a:t>
            </a:r>
            <a:endParaRPr lang="fr-FR" sz="1100" spc="0" dirty="0">
              <a:solidFill>
                <a:srgbClr val="1D1D1B"/>
              </a:solidFill>
              <a:latin typeface="Arial Narrow"/>
              <a:cs typeface="Arial Narrow"/>
            </a:endParaRPr>
          </a:p>
          <a:p>
            <a:pPr marL="302895" indent="-115570">
              <a:lnSpc>
                <a:spcPct val="100000"/>
              </a:lnSpc>
              <a:spcBef>
                <a:spcPts val="650"/>
              </a:spcBef>
              <a:buClr>
                <a:srgbClr val="E30614"/>
              </a:buClr>
              <a:buChar char="•"/>
              <a:tabLst>
                <a:tab pos="303530" algn="l"/>
              </a:tabLst>
            </a:pPr>
            <a:endParaRPr sz="1100" dirty="0">
              <a:latin typeface="Arial Narrow"/>
              <a:cs typeface="Arial Narrow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508476" y="4748078"/>
            <a:ext cx="0" cy="1918780"/>
          </a:xfrm>
          <a:custGeom>
            <a:avLst/>
            <a:gdLst/>
            <a:ahLst/>
            <a:cxnLst/>
            <a:rect l="l" t="t" r="r" b="b"/>
            <a:pathLst>
              <a:path h="1744345">
                <a:moveTo>
                  <a:pt x="0" y="0"/>
                </a:moveTo>
                <a:lnTo>
                  <a:pt x="0" y="1743964"/>
                </a:lnTo>
              </a:path>
            </a:pathLst>
          </a:custGeom>
          <a:ln w="3810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0" y="0"/>
            <a:ext cx="3780154" cy="1890395"/>
          </a:xfrm>
          <a:custGeom>
            <a:avLst/>
            <a:gdLst/>
            <a:ahLst/>
            <a:cxnLst/>
            <a:rect l="l" t="t" r="r" b="b"/>
            <a:pathLst>
              <a:path w="3780154" h="1890395">
                <a:moveTo>
                  <a:pt x="0" y="1890013"/>
                </a:moveTo>
                <a:lnTo>
                  <a:pt x="3780002" y="1890013"/>
                </a:lnTo>
                <a:lnTo>
                  <a:pt x="3780002" y="0"/>
                </a:lnTo>
                <a:lnTo>
                  <a:pt x="0" y="0"/>
                </a:lnTo>
                <a:lnTo>
                  <a:pt x="0" y="1890013"/>
                </a:lnTo>
                <a:close/>
              </a:path>
            </a:pathLst>
          </a:custGeom>
          <a:solidFill>
            <a:srgbClr val="706F6F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0" y="2064093"/>
            <a:ext cx="440690" cy="876935"/>
          </a:xfrm>
          <a:custGeom>
            <a:avLst/>
            <a:gdLst/>
            <a:ahLst/>
            <a:cxnLst/>
            <a:rect l="l" t="t" r="r" b="b"/>
            <a:pathLst>
              <a:path w="440690" h="876935">
                <a:moveTo>
                  <a:pt x="0" y="0"/>
                </a:moveTo>
                <a:lnTo>
                  <a:pt x="0" y="876528"/>
                </a:lnTo>
                <a:lnTo>
                  <a:pt x="440372" y="408305"/>
                </a:lnTo>
                <a:lnTo>
                  <a:pt x="0" y="0"/>
                </a:lnTo>
                <a:close/>
              </a:path>
            </a:pathLst>
          </a:custGeom>
          <a:solidFill>
            <a:srgbClr val="E306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56539" y="0"/>
            <a:ext cx="2066925" cy="1890395"/>
          </a:xfrm>
          <a:custGeom>
            <a:avLst/>
            <a:gdLst/>
            <a:ahLst/>
            <a:cxnLst/>
            <a:rect l="l" t="t" r="r" b="b"/>
            <a:pathLst>
              <a:path w="2066925" h="1890395">
                <a:moveTo>
                  <a:pt x="1086623" y="0"/>
                </a:moveTo>
                <a:lnTo>
                  <a:pt x="0" y="0"/>
                </a:lnTo>
                <a:lnTo>
                  <a:pt x="945671" y="1011567"/>
                </a:lnTo>
                <a:lnTo>
                  <a:pt x="5109" y="1890001"/>
                </a:lnTo>
                <a:lnTo>
                  <a:pt x="1168899" y="1890001"/>
                </a:lnTo>
                <a:lnTo>
                  <a:pt x="2066662" y="1052525"/>
                </a:lnTo>
                <a:lnTo>
                  <a:pt x="1086623" y="0"/>
                </a:lnTo>
                <a:close/>
              </a:path>
            </a:pathLst>
          </a:custGeom>
          <a:solidFill>
            <a:srgbClr val="E306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73393" y="0"/>
            <a:ext cx="1274445" cy="1236980"/>
          </a:xfrm>
          <a:custGeom>
            <a:avLst/>
            <a:gdLst/>
            <a:ahLst/>
            <a:cxnLst/>
            <a:rect l="l" t="t" r="r" b="b"/>
            <a:pathLst>
              <a:path w="1274445" h="1236980">
                <a:moveTo>
                  <a:pt x="852957" y="0"/>
                </a:moveTo>
                <a:lnTo>
                  <a:pt x="420150" y="0"/>
                </a:lnTo>
                <a:lnTo>
                  <a:pt x="381480" y="15263"/>
                </a:lnTo>
                <a:lnTo>
                  <a:pt x="340209" y="35136"/>
                </a:lnTo>
                <a:lnTo>
                  <a:pt x="300802" y="57751"/>
                </a:lnTo>
                <a:lnTo>
                  <a:pt x="263356" y="82963"/>
                </a:lnTo>
                <a:lnTo>
                  <a:pt x="227972" y="110628"/>
                </a:lnTo>
                <a:lnTo>
                  <a:pt x="194747" y="140600"/>
                </a:lnTo>
                <a:lnTo>
                  <a:pt x="163780" y="172734"/>
                </a:lnTo>
                <a:lnTo>
                  <a:pt x="135170" y="206886"/>
                </a:lnTo>
                <a:lnTo>
                  <a:pt x="109015" y="242911"/>
                </a:lnTo>
                <a:lnTo>
                  <a:pt x="85414" y="280663"/>
                </a:lnTo>
                <a:lnTo>
                  <a:pt x="64466" y="319997"/>
                </a:lnTo>
                <a:lnTo>
                  <a:pt x="46268" y="360770"/>
                </a:lnTo>
                <a:lnTo>
                  <a:pt x="30921" y="402835"/>
                </a:lnTo>
                <a:lnTo>
                  <a:pt x="18521" y="446049"/>
                </a:lnTo>
                <a:lnTo>
                  <a:pt x="9169" y="490265"/>
                </a:lnTo>
                <a:lnTo>
                  <a:pt x="2962" y="535340"/>
                </a:lnTo>
                <a:lnTo>
                  <a:pt x="0" y="581128"/>
                </a:lnTo>
                <a:lnTo>
                  <a:pt x="380" y="627484"/>
                </a:lnTo>
                <a:lnTo>
                  <a:pt x="4202" y="674263"/>
                </a:lnTo>
                <a:lnTo>
                  <a:pt x="11563" y="721321"/>
                </a:lnTo>
                <a:lnTo>
                  <a:pt x="22368" y="767720"/>
                </a:lnTo>
                <a:lnTo>
                  <a:pt x="36348" y="812522"/>
                </a:lnTo>
                <a:lnTo>
                  <a:pt x="53357" y="855630"/>
                </a:lnTo>
                <a:lnTo>
                  <a:pt x="73251" y="896948"/>
                </a:lnTo>
                <a:lnTo>
                  <a:pt x="95884" y="936379"/>
                </a:lnTo>
                <a:lnTo>
                  <a:pt x="121111" y="973829"/>
                </a:lnTo>
                <a:lnTo>
                  <a:pt x="148785" y="1009199"/>
                </a:lnTo>
                <a:lnTo>
                  <a:pt x="178762" y="1042395"/>
                </a:lnTo>
                <a:lnTo>
                  <a:pt x="210896" y="1073320"/>
                </a:lnTo>
                <a:lnTo>
                  <a:pt x="245041" y="1101879"/>
                </a:lnTo>
                <a:lnTo>
                  <a:pt x="281053" y="1127974"/>
                </a:lnTo>
                <a:lnTo>
                  <a:pt x="318785" y="1151509"/>
                </a:lnTo>
                <a:lnTo>
                  <a:pt x="358092" y="1172389"/>
                </a:lnTo>
                <a:lnTo>
                  <a:pt x="398828" y="1190517"/>
                </a:lnTo>
                <a:lnTo>
                  <a:pt x="440849" y="1205798"/>
                </a:lnTo>
                <a:lnTo>
                  <a:pt x="484009" y="1218134"/>
                </a:lnTo>
                <a:lnTo>
                  <a:pt x="528161" y="1227430"/>
                </a:lnTo>
                <a:lnTo>
                  <a:pt x="573162" y="1233589"/>
                </a:lnTo>
                <a:lnTo>
                  <a:pt x="618864" y="1236516"/>
                </a:lnTo>
                <a:lnTo>
                  <a:pt x="665123" y="1236114"/>
                </a:lnTo>
                <a:lnTo>
                  <a:pt x="711794" y="1232288"/>
                </a:lnTo>
                <a:lnTo>
                  <a:pt x="758730" y="1224940"/>
                </a:lnTo>
                <a:lnTo>
                  <a:pt x="805132" y="1214144"/>
                </a:lnTo>
                <a:lnTo>
                  <a:pt x="849940" y="1200189"/>
                </a:lnTo>
                <a:lnTo>
                  <a:pt x="893057" y="1183218"/>
                </a:lnTo>
                <a:lnTo>
                  <a:pt x="934385" y="1163374"/>
                </a:lnTo>
                <a:lnTo>
                  <a:pt x="973829" y="1140800"/>
                </a:lnTo>
                <a:lnTo>
                  <a:pt x="1011292" y="1115640"/>
                </a:lnTo>
                <a:lnTo>
                  <a:pt x="1046677" y="1088036"/>
                </a:lnTo>
                <a:lnTo>
                  <a:pt x="1079888" y="1058132"/>
                </a:lnTo>
                <a:lnTo>
                  <a:pt x="1110827" y="1026072"/>
                </a:lnTo>
                <a:lnTo>
                  <a:pt x="1139400" y="991998"/>
                </a:lnTo>
                <a:lnTo>
                  <a:pt x="1165508" y="956054"/>
                </a:lnTo>
                <a:lnTo>
                  <a:pt x="1189055" y="918382"/>
                </a:lnTo>
                <a:lnTo>
                  <a:pt x="1209945" y="879126"/>
                </a:lnTo>
                <a:lnTo>
                  <a:pt x="1228081" y="838430"/>
                </a:lnTo>
                <a:lnTo>
                  <a:pt x="1243367" y="796436"/>
                </a:lnTo>
                <a:lnTo>
                  <a:pt x="1255705" y="753288"/>
                </a:lnTo>
                <a:lnTo>
                  <a:pt x="1265000" y="709129"/>
                </a:lnTo>
                <a:lnTo>
                  <a:pt x="1271154" y="664102"/>
                </a:lnTo>
                <a:lnTo>
                  <a:pt x="1274072" y="618350"/>
                </a:lnTo>
                <a:lnTo>
                  <a:pt x="1273656" y="572017"/>
                </a:lnTo>
                <a:lnTo>
                  <a:pt x="1269810" y="525246"/>
                </a:lnTo>
                <a:lnTo>
                  <a:pt x="1262437" y="478180"/>
                </a:lnTo>
                <a:lnTo>
                  <a:pt x="1251640" y="431789"/>
                </a:lnTo>
                <a:lnTo>
                  <a:pt x="1237676" y="386981"/>
                </a:lnTo>
                <a:lnTo>
                  <a:pt x="1220688" y="343853"/>
                </a:lnTo>
                <a:lnTo>
                  <a:pt x="1200821" y="302503"/>
                </a:lnTo>
                <a:lnTo>
                  <a:pt x="1178219" y="263027"/>
                </a:lnTo>
                <a:lnTo>
                  <a:pt x="1153027" y="225525"/>
                </a:lnTo>
                <a:lnTo>
                  <a:pt x="1125389" y="190094"/>
                </a:lnTo>
                <a:lnTo>
                  <a:pt x="1095449" y="156831"/>
                </a:lnTo>
                <a:lnTo>
                  <a:pt x="1063353" y="125834"/>
                </a:lnTo>
                <a:lnTo>
                  <a:pt x="1029243" y="97200"/>
                </a:lnTo>
                <a:lnTo>
                  <a:pt x="993266" y="71029"/>
                </a:lnTo>
                <a:lnTo>
                  <a:pt x="955564" y="47416"/>
                </a:lnTo>
                <a:lnTo>
                  <a:pt x="916282" y="26461"/>
                </a:lnTo>
                <a:lnTo>
                  <a:pt x="875565" y="8260"/>
                </a:lnTo>
                <a:lnTo>
                  <a:pt x="852957" y="0"/>
                </a:lnTo>
                <a:close/>
              </a:path>
            </a:pathLst>
          </a:custGeom>
          <a:solidFill>
            <a:srgbClr val="E306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F0DB6BFA-A6E3-4B92-8796-4230BFE96741}"/>
              </a:ext>
            </a:extLst>
          </p:cNvPr>
          <p:cNvSpPr/>
          <p:nvPr/>
        </p:nvSpPr>
        <p:spPr>
          <a:xfrm>
            <a:off x="1889125" y="10354846"/>
            <a:ext cx="377825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sz="1000" dirty="0">
                <a:solidFill>
                  <a:srgbClr val="000000"/>
                </a:solidFill>
                <a:latin typeface="Arial" panose="020B0604020202020204" pitchFamily="34" charset="0"/>
              </a:rPr>
              <a:t>Document à usage strictement interne </a:t>
            </a:r>
            <a:endParaRPr lang="fr-FR" sz="1000" dirty="0"/>
          </a:p>
        </p:txBody>
      </p:sp>
      <p:sp>
        <p:nvSpPr>
          <p:cNvPr id="54" name="Rectangle 53">
            <a:extLst>
              <a:ext uri="{FF2B5EF4-FFF2-40B4-BE49-F238E27FC236}">
                <a16:creationId xmlns="" xmlns:a16="http://schemas.microsoft.com/office/drawing/2014/main" id="{EFF70F6E-D8CD-4E69-BB92-D3A392DAA48C}"/>
              </a:ext>
            </a:extLst>
          </p:cNvPr>
          <p:cNvSpPr/>
          <p:nvPr/>
        </p:nvSpPr>
        <p:spPr>
          <a:xfrm>
            <a:off x="3588239" y="6425346"/>
            <a:ext cx="377825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000" i="1" dirty="0">
                <a:solidFill>
                  <a:srgbClr val="000000"/>
                </a:solidFill>
                <a:latin typeface="Arial" panose="020B0604020202020204" pitchFamily="34" charset="0"/>
              </a:rPr>
              <a:t>*Uniquement disponible dans le pack premium </a:t>
            </a:r>
            <a:endParaRPr lang="fr-FR" sz="1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7300" y="350817"/>
            <a:ext cx="6208950" cy="127855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540"/>
              </a:spcBef>
            </a:pPr>
            <a:r>
              <a:rPr sz="1300" b="1" spc="-20" dirty="0">
                <a:solidFill>
                  <a:srgbClr val="722E53"/>
                </a:solidFill>
                <a:latin typeface="Arial"/>
                <a:cs typeface="Arial"/>
              </a:rPr>
              <a:t>COMMENT </a:t>
            </a:r>
            <a:r>
              <a:rPr sz="1300" b="1" spc="5" dirty="0">
                <a:solidFill>
                  <a:srgbClr val="722E53"/>
                </a:solidFill>
                <a:latin typeface="Arial"/>
                <a:cs typeface="Arial"/>
              </a:rPr>
              <a:t>SOUSCRIRE </a:t>
            </a:r>
            <a:r>
              <a:rPr sz="1300" b="1" spc="0" dirty="0">
                <a:solidFill>
                  <a:srgbClr val="722E53"/>
                </a:solidFill>
                <a:latin typeface="Arial"/>
                <a:cs typeface="Arial"/>
              </a:rPr>
              <a:t>À </a:t>
            </a:r>
            <a:r>
              <a:rPr sz="1300" b="1" spc="-15" dirty="0">
                <a:solidFill>
                  <a:srgbClr val="722E53"/>
                </a:solidFill>
                <a:latin typeface="Arial"/>
                <a:cs typeface="Arial"/>
              </a:rPr>
              <a:t>PAYPLUG</a:t>
            </a:r>
            <a:r>
              <a:rPr sz="1300" b="1" spc="-4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1300" b="1" spc="-30" dirty="0">
                <a:solidFill>
                  <a:srgbClr val="722E53"/>
                </a:solidFill>
                <a:latin typeface="Arial"/>
                <a:cs typeface="Arial"/>
              </a:rPr>
              <a:t>?</a:t>
            </a:r>
            <a:endParaRPr sz="1300" dirty="0">
              <a:latin typeface="Arial"/>
              <a:cs typeface="Arial"/>
            </a:endParaRPr>
          </a:p>
          <a:p>
            <a:pPr marL="132715" indent="-110489">
              <a:lnSpc>
                <a:spcPct val="100000"/>
              </a:lnSpc>
              <a:spcBef>
                <a:spcPts val="360"/>
              </a:spcBef>
              <a:buChar char="•"/>
              <a:tabLst>
                <a:tab pos="133350" algn="l"/>
              </a:tabLst>
            </a:pPr>
            <a:r>
              <a:rPr sz="1050" spc="-15" dirty="0">
                <a:solidFill>
                  <a:srgbClr val="1D1D1B"/>
                </a:solidFill>
                <a:latin typeface="Arial"/>
                <a:cs typeface="Arial"/>
              </a:rPr>
              <a:t>Recueillez </a:t>
            </a:r>
            <a:r>
              <a:rPr sz="1050" dirty="0">
                <a:solidFill>
                  <a:srgbClr val="1D1D1B"/>
                </a:solidFill>
                <a:latin typeface="Arial"/>
                <a:cs typeface="Arial"/>
              </a:rPr>
              <a:t>les </a:t>
            </a:r>
            <a:r>
              <a:rPr sz="1050" spc="-5" dirty="0">
                <a:solidFill>
                  <a:srgbClr val="1D1D1B"/>
                </a:solidFill>
                <a:latin typeface="Arial"/>
                <a:cs typeface="Arial"/>
              </a:rPr>
              <a:t>premières </a:t>
            </a:r>
            <a:r>
              <a:rPr sz="1050" spc="0" dirty="0">
                <a:solidFill>
                  <a:srgbClr val="1D1D1B"/>
                </a:solidFill>
                <a:latin typeface="Arial"/>
                <a:cs typeface="Arial"/>
              </a:rPr>
              <a:t>informations </a:t>
            </a:r>
            <a:r>
              <a:rPr sz="1050" spc="-10" dirty="0">
                <a:solidFill>
                  <a:srgbClr val="1D1D1B"/>
                </a:solidFill>
                <a:latin typeface="Arial"/>
                <a:cs typeface="Arial"/>
              </a:rPr>
              <a:t>concernant </a:t>
            </a:r>
            <a:r>
              <a:rPr sz="1050" dirty="0">
                <a:solidFill>
                  <a:srgbClr val="1D1D1B"/>
                </a:solidFill>
                <a:latin typeface="Arial"/>
                <a:cs typeface="Arial"/>
              </a:rPr>
              <a:t>votre </a:t>
            </a:r>
            <a:r>
              <a:rPr sz="1050" spc="-5" dirty="0">
                <a:solidFill>
                  <a:srgbClr val="1D1D1B"/>
                </a:solidFill>
                <a:latin typeface="Arial"/>
                <a:cs typeface="Arial"/>
              </a:rPr>
              <a:t>prospect </a:t>
            </a:r>
            <a:r>
              <a:rPr sz="1050" spc="-15" dirty="0">
                <a:solidFill>
                  <a:srgbClr val="1D1D1B"/>
                </a:solidFill>
                <a:latin typeface="Arial"/>
                <a:cs typeface="Arial"/>
              </a:rPr>
              <a:t>ou </a:t>
            </a:r>
            <a:r>
              <a:rPr sz="1050" spc="5" dirty="0">
                <a:solidFill>
                  <a:srgbClr val="1D1D1B"/>
                </a:solidFill>
                <a:latin typeface="Arial"/>
                <a:cs typeface="Arial"/>
              </a:rPr>
              <a:t>client</a:t>
            </a:r>
            <a:r>
              <a:rPr sz="1050" spc="-4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1D1D1B"/>
                </a:solidFill>
                <a:latin typeface="Arial"/>
                <a:cs typeface="Arial"/>
              </a:rPr>
              <a:t>:</a:t>
            </a:r>
            <a:r>
              <a:rPr lang="fr-FR" sz="1050" dirty="0">
                <a:latin typeface="Arial"/>
                <a:cs typeface="Arial"/>
              </a:rPr>
              <a:t> </a:t>
            </a:r>
            <a:r>
              <a:rPr sz="900" i="1" spc="-50" dirty="0">
                <a:solidFill>
                  <a:srgbClr val="1D1D1B"/>
                </a:solidFill>
                <a:latin typeface="Arial"/>
                <a:cs typeface="Arial"/>
              </a:rPr>
              <a:t>Nom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70" dirty="0">
                <a:solidFill>
                  <a:srgbClr val="1D1D1B"/>
                </a:solidFill>
                <a:latin typeface="Arial"/>
                <a:cs typeface="Arial"/>
              </a:rPr>
              <a:t>&amp;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20" dirty="0">
                <a:solidFill>
                  <a:srgbClr val="1D1D1B"/>
                </a:solidFill>
                <a:latin typeface="Arial"/>
                <a:cs typeface="Arial"/>
              </a:rPr>
              <a:t>prénom,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15" dirty="0">
                <a:solidFill>
                  <a:srgbClr val="1D1D1B"/>
                </a:solidFill>
                <a:latin typeface="Arial"/>
                <a:cs typeface="Arial"/>
              </a:rPr>
              <a:t>E-mail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70" dirty="0">
                <a:solidFill>
                  <a:srgbClr val="1D1D1B"/>
                </a:solidFill>
                <a:latin typeface="Arial"/>
                <a:cs typeface="Arial"/>
              </a:rPr>
              <a:t>&amp;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5" dirty="0">
                <a:solidFill>
                  <a:srgbClr val="1D1D1B"/>
                </a:solidFill>
                <a:latin typeface="Arial"/>
                <a:cs typeface="Arial"/>
              </a:rPr>
              <a:t>téléphone,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5" dirty="0">
                <a:solidFill>
                  <a:srgbClr val="1D1D1B"/>
                </a:solidFill>
                <a:latin typeface="Arial"/>
                <a:cs typeface="Arial"/>
              </a:rPr>
              <a:t>raison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5" dirty="0">
                <a:solidFill>
                  <a:srgbClr val="1D1D1B"/>
                </a:solidFill>
                <a:latin typeface="Arial"/>
                <a:cs typeface="Arial"/>
              </a:rPr>
              <a:t>sociale,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25" dirty="0">
                <a:solidFill>
                  <a:srgbClr val="1D1D1B"/>
                </a:solidFill>
                <a:latin typeface="Arial"/>
                <a:cs typeface="Arial"/>
              </a:rPr>
              <a:t>numéro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10" dirty="0">
                <a:solidFill>
                  <a:srgbClr val="1D1D1B"/>
                </a:solidFill>
                <a:latin typeface="Arial"/>
                <a:cs typeface="Arial"/>
              </a:rPr>
              <a:t>de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1D1D1B"/>
                </a:solidFill>
                <a:latin typeface="Arial"/>
                <a:cs typeface="Arial"/>
              </a:rPr>
              <a:t>client,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1D1D1B"/>
                </a:solidFill>
                <a:latin typeface="Arial"/>
                <a:cs typeface="Arial"/>
              </a:rPr>
              <a:t>activité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1D1D1B"/>
                </a:solidFill>
                <a:latin typeface="Arial"/>
                <a:cs typeface="Arial"/>
              </a:rPr>
              <a:t>professionnelle,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5" dirty="0">
                <a:solidFill>
                  <a:srgbClr val="1D1D1B"/>
                </a:solidFill>
                <a:latin typeface="Arial"/>
                <a:cs typeface="Arial"/>
              </a:rPr>
              <a:t>estimation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25" dirty="0">
                <a:solidFill>
                  <a:srgbClr val="1D1D1B"/>
                </a:solidFill>
                <a:latin typeface="Arial"/>
                <a:cs typeface="Arial"/>
              </a:rPr>
              <a:t>du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0" dirty="0">
                <a:solidFill>
                  <a:srgbClr val="1D1D1B"/>
                </a:solidFill>
                <a:latin typeface="Arial"/>
                <a:cs typeface="Arial"/>
              </a:rPr>
              <a:t>C.A.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10" dirty="0">
                <a:solidFill>
                  <a:srgbClr val="1D1D1B"/>
                </a:solidFill>
                <a:latin typeface="Arial"/>
                <a:cs typeface="Arial"/>
              </a:rPr>
              <a:t>en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5" dirty="0">
                <a:solidFill>
                  <a:srgbClr val="1D1D1B"/>
                </a:solidFill>
                <a:latin typeface="Arial"/>
                <a:cs typeface="Arial"/>
              </a:rPr>
              <a:t>ligne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spc="-5" dirty="0">
                <a:solidFill>
                  <a:srgbClr val="1D1D1B"/>
                </a:solidFill>
                <a:latin typeface="Arial"/>
                <a:cs typeface="Arial"/>
              </a:rPr>
              <a:t>(si</a:t>
            </a:r>
            <a:r>
              <a:rPr sz="900" i="1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1D1D1B"/>
                </a:solidFill>
                <a:latin typeface="Arial"/>
                <a:cs typeface="Arial"/>
              </a:rPr>
              <a:t>possible).</a:t>
            </a:r>
            <a:endParaRPr sz="900" dirty="0">
              <a:latin typeface="Arial"/>
              <a:cs typeface="Arial"/>
            </a:endParaRPr>
          </a:p>
          <a:p>
            <a:pPr marL="132715" indent="-110489">
              <a:lnSpc>
                <a:spcPct val="100000"/>
              </a:lnSpc>
              <a:spcBef>
                <a:spcPts val="690"/>
              </a:spcBef>
              <a:buChar char="•"/>
              <a:tabLst>
                <a:tab pos="133350" algn="l"/>
              </a:tabLst>
            </a:pPr>
            <a:r>
              <a:rPr sz="1050" spc="-45" dirty="0">
                <a:solidFill>
                  <a:srgbClr val="1D1D1B"/>
                </a:solidFill>
                <a:latin typeface="Arial"/>
                <a:cs typeface="Arial"/>
              </a:rPr>
              <a:t>Passez </a:t>
            </a:r>
            <a:r>
              <a:rPr sz="1050" dirty="0">
                <a:solidFill>
                  <a:srgbClr val="1D1D1B"/>
                </a:solidFill>
                <a:latin typeface="Arial"/>
                <a:cs typeface="Arial"/>
              </a:rPr>
              <a:t>ensuite </a:t>
            </a:r>
            <a:r>
              <a:rPr sz="1050" spc="5" dirty="0">
                <a:solidFill>
                  <a:srgbClr val="1D1D1B"/>
                </a:solidFill>
                <a:latin typeface="Arial"/>
                <a:cs typeface="Arial"/>
              </a:rPr>
              <a:t>la </a:t>
            </a:r>
            <a:r>
              <a:rPr sz="1050" spc="-5" dirty="0">
                <a:solidFill>
                  <a:srgbClr val="1D1D1B"/>
                </a:solidFill>
                <a:latin typeface="Arial"/>
                <a:cs typeface="Arial"/>
              </a:rPr>
              <a:t>main </a:t>
            </a:r>
            <a:r>
              <a:rPr sz="1050" spc="-15" dirty="0">
                <a:solidFill>
                  <a:srgbClr val="1D1D1B"/>
                </a:solidFill>
                <a:latin typeface="Arial"/>
                <a:cs typeface="Arial"/>
              </a:rPr>
              <a:t>à un </a:t>
            </a:r>
            <a:r>
              <a:rPr sz="1050" spc="-5" dirty="0">
                <a:solidFill>
                  <a:srgbClr val="1D1D1B"/>
                </a:solidFill>
                <a:latin typeface="Arial"/>
                <a:cs typeface="Arial"/>
              </a:rPr>
              <a:t>expert </a:t>
            </a:r>
            <a:r>
              <a:rPr sz="1050" spc="-15" dirty="0">
                <a:solidFill>
                  <a:srgbClr val="1D1D1B"/>
                </a:solidFill>
                <a:latin typeface="Arial"/>
                <a:cs typeface="Arial"/>
              </a:rPr>
              <a:t>e-commerce </a:t>
            </a:r>
            <a:r>
              <a:rPr sz="1050" spc="0" dirty="0">
                <a:solidFill>
                  <a:srgbClr val="1D1D1B"/>
                </a:solidFill>
                <a:latin typeface="Arial"/>
                <a:cs typeface="Arial"/>
              </a:rPr>
              <a:t>qui </a:t>
            </a:r>
            <a:r>
              <a:rPr sz="1050" spc="5" dirty="0">
                <a:solidFill>
                  <a:srgbClr val="1D1D1B"/>
                </a:solidFill>
                <a:latin typeface="Arial"/>
                <a:cs typeface="Arial"/>
              </a:rPr>
              <a:t>l’orientera </a:t>
            </a:r>
            <a:r>
              <a:rPr sz="1050" spc="-15" dirty="0" err="1">
                <a:solidFill>
                  <a:srgbClr val="1D1D1B"/>
                </a:solidFill>
                <a:latin typeface="Arial"/>
                <a:cs typeface="Arial"/>
              </a:rPr>
              <a:t>vers</a:t>
            </a:r>
            <a:r>
              <a:rPr sz="1050" spc="-1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lang="fr-FR" sz="1050" spc="5" dirty="0">
                <a:solidFill>
                  <a:srgbClr val="1D1D1B"/>
                </a:solidFill>
                <a:latin typeface="Arial"/>
                <a:cs typeface="Arial"/>
              </a:rPr>
              <a:t>l’offre la plus adaptée</a:t>
            </a:r>
            <a:r>
              <a:rPr sz="1050" spc="5" dirty="0">
                <a:solidFill>
                  <a:srgbClr val="1D1D1B"/>
                </a:solidFill>
                <a:latin typeface="Arial"/>
                <a:cs typeface="Arial"/>
              </a:rPr>
              <a:t>.</a:t>
            </a:r>
            <a:endParaRPr sz="10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b="1" spc="-30" dirty="0">
                <a:solidFill>
                  <a:srgbClr val="722E53"/>
                </a:solidFill>
                <a:latin typeface="Arial"/>
                <a:cs typeface="Arial"/>
              </a:rPr>
              <a:t>Distribution </a:t>
            </a:r>
            <a:r>
              <a:rPr sz="1050" b="1" spc="-35" dirty="0">
                <a:solidFill>
                  <a:srgbClr val="722E53"/>
                </a:solidFill>
                <a:latin typeface="Arial"/>
                <a:cs typeface="Arial"/>
              </a:rPr>
              <a:t>via </a:t>
            </a:r>
            <a:r>
              <a:rPr sz="1050" b="1" spc="-40" dirty="0">
                <a:solidFill>
                  <a:srgbClr val="722E53"/>
                </a:solidFill>
                <a:latin typeface="Arial"/>
                <a:cs typeface="Arial"/>
              </a:rPr>
              <a:t>PayPlug </a:t>
            </a:r>
            <a:r>
              <a:rPr sz="1050" b="1" spc="-10" dirty="0">
                <a:solidFill>
                  <a:srgbClr val="722E53"/>
                </a:solidFill>
                <a:latin typeface="Arial"/>
                <a:cs typeface="Arial"/>
              </a:rPr>
              <a:t>&amp; </a:t>
            </a:r>
            <a:r>
              <a:rPr sz="1050" b="1" spc="-40" dirty="0">
                <a:solidFill>
                  <a:srgbClr val="722E53"/>
                </a:solidFill>
                <a:latin typeface="Arial"/>
                <a:cs typeface="Arial"/>
              </a:rPr>
              <a:t>experts</a:t>
            </a:r>
            <a:r>
              <a:rPr sz="1050" b="1" spc="1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1050" b="1" spc="-30" dirty="0">
                <a:solidFill>
                  <a:srgbClr val="722E53"/>
                </a:solidFill>
                <a:latin typeface="Arial"/>
                <a:cs typeface="Arial"/>
              </a:rPr>
              <a:t>Monexpert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6" y="435457"/>
            <a:ext cx="134200" cy="1945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17396" y="1802276"/>
            <a:ext cx="1270254" cy="71183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95"/>
              </a:spcBef>
            </a:pPr>
            <a:r>
              <a:rPr sz="900" spc="-30" dirty="0">
                <a:solidFill>
                  <a:srgbClr val="722E53"/>
                </a:solidFill>
                <a:latin typeface="Arial"/>
                <a:cs typeface="Arial"/>
              </a:rPr>
              <a:t>CONSEILLER </a:t>
            </a:r>
            <a:r>
              <a:rPr sz="900" spc="-35" dirty="0">
                <a:solidFill>
                  <a:srgbClr val="722E53"/>
                </a:solidFill>
                <a:latin typeface="Arial"/>
                <a:cs typeface="Arial"/>
              </a:rPr>
              <a:t>AGENCE</a:t>
            </a:r>
            <a:endParaRPr sz="900" dirty="0">
              <a:latin typeface="Arial"/>
              <a:cs typeface="Arial"/>
            </a:endParaRPr>
          </a:p>
          <a:p>
            <a:pPr marR="123825">
              <a:lnSpc>
                <a:spcPct val="104500"/>
              </a:lnSpc>
              <a:spcBef>
                <a:spcPts val="254"/>
              </a:spcBef>
            </a:pP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Découverte client </a:t>
            </a:r>
            <a:r>
              <a:rPr sz="750" spc="30" dirty="0">
                <a:solidFill>
                  <a:srgbClr val="1D1D1B"/>
                </a:solidFill>
                <a:latin typeface="Arial"/>
                <a:cs typeface="Arial"/>
              </a:rPr>
              <a:t>et 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collecte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d’informations</a:t>
            </a:r>
            <a:r>
              <a:rPr sz="750" spc="-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0" dirty="0">
                <a:solidFill>
                  <a:srgbClr val="1D1D1B"/>
                </a:solidFill>
                <a:latin typeface="Arial"/>
                <a:cs typeface="Arial"/>
              </a:rPr>
              <a:t>: 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coordonnées,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secteur  d’activité,</a:t>
            </a:r>
            <a:r>
              <a:rPr sz="75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0" dirty="0">
                <a:solidFill>
                  <a:srgbClr val="1D1D1B"/>
                </a:solidFill>
                <a:latin typeface="Arial"/>
                <a:cs typeface="Arial"/>
              </a:rPr>
              <a:t>...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65600" y="1825358"/>
            <a:ext cx="927050" cy="6883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R="5080">
              <a:lnSpc>
                <a:spcPts val="1050"/>
              </a:lnSpc>
              <a:spcBef>
                <a:spcPts val="160"/>
              </a:spcBef>
            </a:pPr>
            <a:r>
              <a:rPr sz="900" spc="-40" dirty="0">
                <a:solidFill>
                  <a:srgbClr val="722E53"/>
                </a:solidFill>
                <a:latin typeface="Arial"/>
                <a:cs typeface="Arial"/>
              </a:rPr>
              <a:t>EXTRANET  </a:t>
            </a:r>
            <a:r>
              <a:rPr sz="900" spc="-20" dirty="0">
                <a:solidFill>
                  <a:srgbClr val="722E53"/>
                </a:solidFill>
                <a:latin typeface="Arial"/>
                <a:cs typeface="Arial"/>
              </a:rPr>
              <a:t>MONEXPE</a:t>
            </a:r>
            <a:r>
              <a:rPr sz="900" spc="-40" dirty="0">
                <a:solidFill>
                  <a:srgbClr val="722E53"/>
                </a:solidFill>
                <a:latin typeface="Arial"/>
                <a:cs typeface="Arial"/>
              </a:rPr>
              <a:t>R</a:t>
            </a:r>
            <a:r>
              <a:rPr sz="900" spc="-50" dirty="0">
                <a:solidFill>
                  <a:srgbClr val="722E53"/>
                </a:solidFill>
                <a:latin typeface="Arial"/>
                <a:cs typeface="Arial"/>
              </a:rPr>
              <a:t>T</a:t>
            </a:r>
            <a:endParaRPr sz="900" dirty="0">
              <a:latin typeface="Arial"/>
              <a:cs typeface="Arial"/>
            </a:endParaRPr>
          </a:p>
          <a:p>
            <a:pPr marR="9525">
              <a:lnSpc>
                <a:spcPct val="104500"/>
              </a:lnSpc>
              <a:spcBef>
                <a:spcPts val="225"/>
              </a:spcBef>
            </a:pPr>
            <a:r>
              <a:rPr sz="750" dirty="0">
                <a:solidFill>
                  <a:srgbClr val="1D1D1B"/>
                </a:solidFill>
                <a:latin typeface="Arial"/>
                <a:cs typeface="Arial"/>
              </a:rPr>
              <a:t>Saisie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des 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informations </a:t>
            </a:r>
            <a:r>
              <a:rPr sz="750" dirty="0">
                <a:solidFill>
                  <a:srgbClr val="1D1D1B"/>
                </a:solidFill>
                <a:latin typeface="Arial"/>
                <a:cs typeface="Arial"/>
              </a:rPr>
              <a:t>par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le</a:t>
            </a:r>
            <a:r>
              <a:rPr sz="750" spc="-4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conseiller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7395" y="1772163"/>
            <a:ext cx="1272655" cy="770012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15"/>
              </a:spcBef>
            </a:pPr>
            <a:r>
              <a:rPr sz="900" spc="-55" dirty="0">
                <a:solidFill>
                  <a:srgbClr val="722E53"/>
                </a:solidFill>
                <a:latin typeface="Arial"/>
                <a:cs typeface="Arial"/>
              </a:rPr>
              <a:t>EXPERT</a:t>
            </a:r>
            <a:r>
              <a:rPr sz="900" spc="-6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lang="fr-FR" sz="900" spc="-60" dirty="0">
                <a:solidFill>
                  <a:srgbClr val="722E53"/>
                </a:solidFill>
                <a:latin typeface="Arial"/>
                <a:cs typeface="Arial"/>
              </a:rPr>
              <a:t>CHEZ </a:t>
            </a:r>
            <a:r>
              <a:rPr sz="900" spc="-50" dirty="0">
                <a:solidFill>
                  <a:srgbClr val="722E53"/>
                </a:solidFill>
                <a:latin typeface="Arial"/>
                <a:cs typeface="Arial"/>
              </a:rPr>
              <a:t>PAYPLUG</a:t>
            </a:r>
            <a:endParaRPr sz="900" dirty="0">
              <a:latin typeface="Arial"/>
              <a:cs typeface="Arial"/>
            </a:endParaRPr>
          </a:p>
          <a:p>
            <a:pPr marR="82550">
              <a:lnSpc>
                <a:spcPct val="116100"/>
              </a:lnSpc>
              <a:spcBef>
                <a:spcPts val="254"/>
              </a:spcBef>
            </a:pP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Identification du profil </a:t>
            </a:r>
            <a:r>
              <a:rPr lang="fr-FR" sz="750" spc="10" dirty="0">
                <a:solidFill>
                  <a:srgbClr val="1D1D1B"/>
                </a:solidFill>
                <a:latin typeface="Arial"/>
                <a:cs typeface="Arial"/>
              </a:rPr>
              <a:t/>
            </a:r>
            <a:br>
              <a:rPr lang="fr-FR" sz="750" spc="10" dirty="0">
                <a:solidFill>
                  <a:srgbClr val="1D1D1B"/>
                </a:solidFill>
                <a:latin typeface="Arial"/>
                <a:cs typeface="Arial"/>
              </a:rPr>
            </a:br>
            <a:r>
              <a:rPr sz="750" spc="30" dirty="0">
                <a:solidFill>
                  <a:srgbClr val="1D1D1B"/>
                </a:solidFill>
                <a:latin typeface="Arial"/>
                <a:cs typeface="Arial"/>
              </a:rPr>
              <a:t>et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du besoin </a:t>
            </a:r>
            <a:r>
              <a:rPr sz="750" spc="0" dirty="0">
                <a:solidFill>
                  <a:srgbClr val="1D1D1B"/>
                </a:solidFill>
                <a:latin typeface="Arial"/>
                <a:cs typeface="Arial"/>
              </a:rPr>
              <a:t>: </a:t>
            </a:r>
            <a:r>
              <a:rPr sz="750" spc="25" dirty="0">
                <a:solidFill>
                  <a:srgbClr val="1D1D1B"/>
                </a:solidFill>
                <a:latin typeface="Arial"/>
                <a:cs typeface="Arial"/>
              </a:rPr>
              <a:t>chiffre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d’affaires, fonctionnalités,</a:t>
            </a:r>
            <a:r>
              <a:rPr sz="750" spc="-1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etc.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5757" y="3181332"/>
            <a:ext cx="1240790" cy="47244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95"/>
              </a:spcBef>
            </a:pPr>
            <a:r>
              <a:rPr sz="900" spc="-35" dirty="0">
                <a:solidFill>
                  <a:srgbClr val="722E53"/>
                </a:solidFill>
                <a:latin typeface="Arial"/>
                <a:cs typeface="Arial"/>
              </a:rPr>
              <a:t>PORTAIL</a:t>
            </a:r>
            <a:r>
              <a:rPr sz="900" spc="-1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722E53"/>
                </a:solidFill>
                <a:latin typeface="Arial"/>
                <a:cs typeface="Arial"/>
              </a:rPr>
              <a:t>PAYPLUG</a:t>
            </a:r>
            <a:endParaRPr sz="900">
              <a:latin typeface="Arial"/>
              <a:cs typeface="Arial"/>
            </a:endParaRPr>
          </a:p>
          <a:p>
            <a:pPr marR="5080">
              <a:lnSpc>
                <a:spcPct val="104500"/>
              </a:lnSpc>
              <a:spcBef>
                <a:spcPts val="254"/>
              </a:spcBef>
            </a:pP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Inscription, </a:t>
            </a:r>
            <a:r>
              <a:rPr sz="750" spc="-15" dirty="0">
                <a:solidFill>
                  <a:srgbClr val="1D1D1B"/>
                </a:solidFill>
                <a:latin typeface="Arial"/>
                <a:cs typeface="Arial"/>
              </a:rPr>
              <a:t>KYC,</a:t>
            </a:r>
            <a:r>
              <a:rPr sz="750" spc="-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installation  </a:t>
            </a:r>
            <a:r>
              <a:rPr sz="750" spc="30" dirty="0">
                <a:solidFill>
                  <a:srgbClr val="1D1D1B"/>
                </a:solidFill>
                <a:latin typeface="Arial"/>
                <a:cs typeface="Arial"/>
              </a:rPr>
              <a:t>et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activation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en</a:t>
            </a:r>
            <a:r>
              <a:rPr sz="750" spc="-4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ligne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55757" y="4924361"/>
            <a:ext cx="970293" cy="5588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5080">
              <a:lnSpc>
                <a:spcPts val="980"/>
              </a:lnSpc>
              <a:spcBef>
                <a:spcPts val="215"/>
              </a:spcBef>
            </a:pPr>
            <a:r>
              <a:rPr sz="900" spc="-40" dirty="0">
                <a:solidFill>
                  <a:srgbClr val="722E53"/>
                </a:solidFill>
                <a:latin typeface="Arial"/>
                <a:cs typeface="Arial"/>
              </a:rPr>
              <a:t>EXTRANET  </a:t>
            </a:r>
            <a:r>
              <a:rPr sz="900" spc="-20" dirty="0">
                <a:solidFill>
                  <a:srgbClr val="722E53"/>
                </a:solidFill>
                <a:latin typeface="Arial"/>
                <a:cs typeface="Arial"/>
              </a:rPr>
              <a:t>MONEXPE</a:t>
            </a:r>
            <a:r>
              <a:rPr sz="900" spc="-40" dirty="0">
                <a:solidFill>
                  <a:srgbClr val="722E53"/>
                </a:solidFill>
                <a:latin typeface="Arial"/>
                <a:cs typeface="Arial"/>
              </a:rPr>
              <a:t>R</a:t>
            </a:r>
            <a:r>
              <a:rPr sz="900" spc="-50" dirty="0">
                <a:solidFill>
                  <a:srgbClr val="722E53"/>
                </a:solidFill>
                <a:latin typeface="Arial"/>
                <a:cs typeface="Arial"/>
              </a:rPr>
              <a:t>T</a:t>
            </a:r>
            <a:endParaRPr sz="900" dirty="0">
              <a:latin typeface="Arial"/>
              <a:cs typeface="Arial"/>
            </a:endParaRPr>
          </a:p>
          <a:p>
            <a:pPr marR="20955">
              <a:lnSpc>
                <a:spcPct val="104500"/>
              </a:lnSpc>
              <a:spcBef>
                <a:spcPts val="235"/>
              </a:spcBef>
            </a:pPr>
            <a:r>
              <a:rPr sz="750" spc="30" dirty="0">
                <a:solidFill>
                  <a:srgbClr val="1D1D1B"/>
                </a:solidFill>
                <a:latin typeface="Arial"/>
                <a:cs typeface="Arial"/>
              </a:rPr>
              <a:t>Mise </a:t>
            </a:r>
            <a:r>
              <a:rPr sz="750" spc="-30" dirty="0">
                <a:solidFill>
                  <a:srgbClr val="1D1D1B"/>
                </a:solidFill>
                <a:latin typeface="Arial"/>
                <a:cs typeface="Arial"/>
              </a:rPr>
              <a:t>à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jour</a:t>
            </a:r>
            <a:r>
              <a:rPr sz="750" spc="-4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des 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informations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07562" y="4924361"/>
            <a:ext cx="951688" cy="6781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160020">
              <a:lnSpc>
                <a:spcPts val="980"/>
              </a:lnSpc>
              <a:spcBef>
                <a:spcPts val="215"/>
              </a:spcBef>
            </a:pPr>
            <a:r>
              <a:rPr sz="900" spc="-55" dirty="0">
                <a:solidFill>
                  <a:srgbClr val="722E53"/>
                </a:solidFill>
                <a:latin typeface="Arial"/>
                <a:cs typeface="Arial"/>
              </a:rPr>
              <a:t>EXPERT  </a:t>
            </a:r>
            <a:r>
              <a:rPr sz="900" spc="-20" dirty="0">
                <a:solidFill>
                  <a:srgbClr val="722E53"/>
                </a:solidFill>
                <a:latin typeface="Arial"/>
                <a:cs typeface="Arial"/>
              </a:rPr>
              <a:t>MONEXPE</a:t>
            </a:r>
            <a:r>
              <a:rPr sz="900" spc="-40" dirty="0">
                <a:solidFill>
                  <a:srgbClr val="722E53"/>
                </a:solidFill>
                <a:latin typeface="Arial"/>
                <a:cs typeface="Arial"/>
              </a:rPr>
              <a:t>R</a:t>
            </a:r>
            <a:r>
              <a:rPr sz="900" spc="-50" dirty="0">
                <a:solidFill>
                  <a:srgbClr val="722E53"/>
                </a:solidFill>
                <a:latin typeface="Arial"/>
                <a:cs typeface="Arial"/>
              </a:rPr>
              <a:t>T</a:t>
            </a:r>
            <a:endParaRPr sz="900" dirty="0">
              <a:latin typeface="Arial"/>
              <a:cs typeface="Arial"/>
            </a:endParaRPr>
          </a:p>
          <a:p>
            <a:pPr marR="5080">
              <a:lnSpc>
                <a:spcPct val="104500"/>
              </a:lnSpc>
              <a:spcBef>
                <a:spcPts val="235"/>
              </a:spcBef>
            </a:pP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Récapitulatif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de  </a:t>
            </a:r>
            <a:r>
              <a:rPr sz="750" spc="25" dirty="0">
                <a:solidFill>
                  <a:srgbClr val="1D1D1B"/>
                </a:solidFill>
                <a:latin typeface="Arial"/>
                <a:cs typeface="Arial"/>
              </a:rPr>
              <a:t>l’offre </a:t>
            </a:r>
            <a:r>
              <a:rPr sz="750" spc="-25" dirty="0">
                <a:solidFill>
                  <a:srgbClr val="1D1D1B"/>
                </a:solidFill>
                <a:latin typeface="Arial"/>
                <a:cs typeface="Arial"/>
              </a:rPr>
              <a:t>SP </a:t>
            </a:r>
            <a:r>
              <a:rPr sz="750" spc="0" dirty="0">
                <a:solidFill>
                  <a:srgbClr val="1D1D1B"/>
                </a:solidFill>
                <a:latin typeface="Arial"/>
                <a:cs typeface="Arial"/>
              </a:rPr>
              <a:t>Plus,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proposition</a:t>
            </a:r>
            <a:r>
              <a:rPr sz="750" spc="-3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tarifaire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3604" y="4924361"/>
            <a:ext cx="918846" cy="6781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145415">
              <a:lnSpc>
                <a:spcPts val="980"/>
              </a:lnSpc>
              <a:spcBef>
                <a:spcPts val="215"/>
              </a:spcBef>
            </a:pPr>
            <a:r>
              <a:rPr sz="900" spc="-25" dirty="0">
                <a:solidFill>
                  <a:srgbClr val="722E53"/>
                </a:solidFill>
                <a:latin typeface="Arial"/>
                <a:cs typeface="Arial"/>
              </a:rPr>
              <a:t>CONSEILLER  </a:t>
            </a:r>
            <a:r>
              <a:rPr sz="900" spc="-35" dirty="0">
                <a:solidFill>
                  <a:srgbClr val="722E53"/>
                </a:solidFill>
                <a:latin typeface="Arial"/>
                <a:cs typeface="Arial"/>
              </a:rPr>
              <a:t>AGENCE</a:t>
            </a:r>
            <a:endParaRPr sz="900" dirty="0">
              <a:latin typeface="Arial"/>
              <a:cs typeface="Arial"/>
            </a:endParaRPr>
          </a:p>
          <a:p>
            <a:pPr marR="5080">
              <a:lnSpc>
                <a:spcPct val="104500"/>
              </a:lnSpc>
              <a:spcBef>
                <a:spcPts val="235"/>
              </a:spcBef>
            </a:pPr>
            <a:r>
              <a:rPr sz="750" spc="-15" dirty="0">
                <a:solidFill>
                  <a:srgbClr val="1D1D1B"/>
                </a:solidFill>
                <a:latin typeface="Arial"/>
                <a:cs typeface="Arial"/>
              </a:rPr>
              <a:t>KYC,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contrat</a:t>
            </a:r>
            <a:r>
              <a:rPr sz="750" spc="-5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-15" dirty="0">
                <a:solidFill>
                  <a:srgbClr val="1D1D1B"/>
                </a:solidFill>
                <a:latin typeface="Arial"/>
                <a:cs typeface="Arial"/>
              </a:rPr>
              <a:t>VADS 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et/ou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acceptation,  souscription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3290" y="4924361"/>
            <a:ext cx="903760" cy="5588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5080">
              <a:lnSpc>
                <a:spcPts val="980"/>
              </a:lnSpc>
              <a:spcBef>
                <a:spcPts val="215"/>
              </a:spcBef>
            </a:pPr>
            <a:r>
              <a:rPr sz="900" spc="-30" dirty="0">
                <a:solidFill>
                  <a:srgbClr val="722E53"/>
                </a:solidFill>
                <a:latin typeface="Arial"/>
                <a:cs typeface="Arial"/>
              </a:rPr>
              <a:t>BACK</a:t>
            </a:r>
            <a:r>
              <a:rPr sz="900" spc="-7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900" spc="-35" dirty="0">
                <a:solidFill>
                  <a:srgbClr val="722E53"/>
                </a:solidFill>
                <a:latin typeface="Arial"/>
                <a:cs typeface="Arial"/>
              </a:rPr>
              <a:t>OFFICE </a:t>
            </a:r>
            <a:r>
              <a:rPr sz="900" spc="-2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900" spc="-55" dirty="0">
                <a:solidFill>
                  <a:srgbClr val="722E53"/>
                </a:solidFill>
                <a:latin typeface="Arial"/>
                <a:cs typeface="Arial"/>
              </a:rPr>
              <a:t>SP</a:t>
            </a:r>
            <a:r>
              <a:rPr sz="900" spc="-1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722E53"/>
                </a:solidFill>
                <a:latin typeface="Arial"/>
                <a:cs typeface="Arial"/>
              </a:rPr>
              <a:t>PLUS</a:t>
            </a:r>
            <a:endParaRPr sz="900" dirty="0">
              <a:latin typeface="Arial"/>
              <a:cs typeface="Arial"/>
            </a:endParaRPr>
          </a:p>
          <a:p>
            <a:pPr marR="137160">
              <a:lnSpc>
                <a:spcPct val="104500"/>
              </a:lnSpc>
              <a:spcBef>
                <a:spcPts val="235"/>
              </a:spcBef>
            </a:pP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Installation</a:t>
            </a:r>
            <a:r>
              <a:rPr sz="750" spc="-5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30" dirty="0">
                <a:solidFill>
                  <a:srgbClr val="1D1D1B"/>
                </a:solidFill>
                <a:latin typeface="Arial"/>
                <a:cs typeface="Arial"/>
              </a:rPr>
              <a:t>et 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activation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63774" y="3181332"/>
            <a:ext cx="1312545" cy="47244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95"/>
              </a:spcBef>
            </a:pPr>
            <a:r>
              <a:rPr sz="900" spc="-40" dirty="0">
                <a:solidFill>
                  <a:srgbClr val="722E53"/>
                </a:solidFill>
                <a:latin typeface="Arial"/>
                <a:cs typeface="Arial"/>
              </a:rPr>
              <a:t>EXTRANET</a:t>
            </a:r>
            <a:r>
              <a:rPr sz="900" spc="-55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900" spc="-25" dirty="0">
                <a:solidFill>
                  <a:srgbClr val="722E53"/>
                </a:solidFill>
                <a:latin typeface="Arial"/>
                <a:cs typeface="Arial"/>
              </a:rPr>
              <a:t>MONEXPERT</a:t>
            </a:r>
            <a:endParaRPr sz="900">
              <a:latin typeface="Arial"/>
              <a:cs typeface="Arial"/>
            </a:endParaRPr>
          </a:p>
          <a:p>
            <a:pPr marR="15875">
              <a:lnSpc>
                <a:spcPct val="104500"/>
              </a:lnSpc>
              <a:spcBef>
                <a:spcPts val="254"/>
              </a:spcBef>
            </a:pPr>
            <a:r>
              <a:rPr sz="750" spc="30" dirty="0">
                <a:solidFill>
                  <a:srgbClr val="1D1D1B"/>
                </a:solidFill>
                <a:latin typeface="Arial"/>
                <a:cs typeface="Arial"/>
              </a:rPr>
              <a:t>Mise </a:t>
            </a:r>
            <a:r>
              <a:rPr sz="750" spc="-30" dirty="0">
                <a:solidFill>
                  <a:srgbClr val="1D1D1B"/>
                </a:solidFill>
                <a:latin typeface="Arial"/>
                <a:cs typeface="Arial"/>
              </a:rPr>
              <a:t>à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jour </a:t>
            </a:r>
            <a:r>
              <a:rPr sz="750" spc="10" dirty="0">
                <a:solidFill>
                  <a:srgbClr val="1D1D1B"/>
                </a:solidFill>
                <a:latin typeface="Arial"/>
                <a:cs typeface="Arial"/>
              </a:rPr>
              <a:t>des</a:t>
            </a:r>
            <a:r>
              <a:rPr sz="750" spc="-3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750" spc="15" dirty="0">
                <a:solidFill>
                  <a:srgbClr val="1D1D1B"/>
                </a:solidFill>
                <a:latin typeface="Arial"/>
                <a:cs typeface="Arial"/>
              </a:rPr>
              <a:t>informations, 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alerte </a:t>
            </a:r>
            <a:r>
              <a:rPr sz="750" spc="0" dirty="0">
                <a:solidFill>
                  <a:srgbClr val="1D1D1B"/>
                </a:solidFill>
                <a:latin typeface="Arial"/>
                <a:cs typeface="Arial"/>
              </a:rPr>
              <a:t>e-mail </a:t>
            </a:r>
            <a:r>
              <a:rPr sz="750" spc="-5" dirty="0">
                <a:solidFill>
                  <a:srgbClr val="1D1D1B"/>
                </a:solidFill>
                <a:latin typeface="Arial"/>
                <a:cs typeface="Arial"/>
              </a:rPr>
              <a:t>au </a:t>
            </a:r>
            <a:r>
              <a:rPr sz="750" spc="5" dirty="0">
                <a:solidFill>
                  <a:srgbClr val="1D1D1B"/>
                </a:solidFill>
                <a:latin typeface="Arial"/>
                <a:cs typeface="Arial"/>
              </a:rPr>
              <a:t>conseiller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704018" y="2611729"/>
            <a:ext cx="1056005" cy="0"/>
          </a:xfrm>
          <a:custGeom>
            <a:avLst/>
            <a:gdLst/>
            <a:ahLst/>
            <a:cxnLst/>
            <a:rect l="l" t="t" r="r" b="b"/>
            <a:pathLst>
              <a:path w="1056004">
                <a:moveTo>
                  <a:pt x="0" y="0"/>
                </a:moveTo>
                <a:lnTo>
                  <a:pt x="1055941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53127" y="2560891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5" h="102235">
                <a:moveTo>
                  <a:pt x="0" y="0"/>
                </a:moveTo>
                <a:lnTo>
                  <a:pt x="0" y="101663"/>
                </a:lnTo>
                <a:lnTo>
                  <a:pt x="54673" y="50838"/>
                </a:lnTo>
                <a:lnTo>
                  <a:pt x="0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93995" y="3086074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421766" y="0"/>
                </a:moveTo>
                <a:lnTo>
                  <a:pt x="0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46141" y="3035236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5" h="102235">
                <a:moveTo>
                  <a:pt x="54673" y="0"/>
                </a:moveTo>
                <a:lnTo>
                  <a:pt x="0" y="50838"/>
                </a:lnTo>
                <a:lnTo>
                  <a:pt x="54673" y="101663"/>
                </a:lnTo>
                <a:lnTo>
                  <a:pt x="5467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01860" y="3086074"/>
            <a:ext cx="933450" cy="0"/>
          </a:xfrm>
          <a:custGeom>
            <a:avLst/>
            <a:gdLst/>
            <a:ahLst/>
            <a:cxnLst/>
            <a:rect l="l" t="t" r="r" b="b"/>
            <a:pathLst>
              <a:path w="933450">
                <a:moveTo>
                  <a:pt x="933361" y="0"/>
                </a:moveTo>
                <a:lnTo>
                  <a:pt x="0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54019" y="3035236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5" h="102235">
                <a:moveTo>
                  <a:pt x="54673" y="0"/>
                </a:moveTo>
                <a:lnTo>
                  <a:pt x="0" y="50838"/>
                </a:lnTo>
                <a:lnTo>
                  <a:pt x="54673" y="101663"/>
                </a:lnTo>
                <a:lnTo>
                  <a:pt x="5467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93995" y="4756721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421766" y="0"/>
                </a:moveTo>
                <a:lnTo>
                  <a:pt x="0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46141" y="4705883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5" h="102235">
                <a:moveTo>
                  <a:pt x="54673" y="0"/>
                </a:moveTo>
                <a:lnTo>
                  <a:pt x="0" y="50838"/>
                </a:lnTo>
                <a:lnTo>
                  <a:pt x="54673" y="101663"/>
                </a:lnTo>
                <a:lnTo>
                  <a:pt x="5467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34142" y="4756721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421766" y="0"/>
                </a:moveTo>
                <a:lnTo>
                  <a:pt x="0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86289" y="4705883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5" h="102235">
                <a:moveTo>
                  <a:pt x="54673" y="0"/>
                </a:moveTo>
                <a:lnTo>
                  <a:pt x="0" y="50838"/>
                </a:lnTo>
                <a:lnTo>
                  <a:pt x="54673" y="101663"/>
                </a:lnTo>
                <a:lnTo>
                  <a:pt x="5467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781769" y="4756721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421767" y="0"/>
                </a:moveTo>
                <a:lnTo>
                  <a:pt x="0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33916" y="4705883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4" h="102235">
                <a:moveTo>
                  <a:pt x="54673" y="0"/>
                </a:moveTo>
                <a:lnTo>
                  <a:pt x="0" y="50838"/>
                </a:lnTo>
                <a:lnTo>
                  <a:pt x="54673" y="101663"/>
                </a:lnTo>
                <a:lnTo>
                  <a:pt x="5467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44395" y="4756721"/>
            <a:ext cx="422275" cy="0"/>
          </a:xfrm>
          <a:custGeom>
            <a:avLst/>
            <a:gdLst/>
            <a:ahLst/>
            <a:cxnLst/>
            <a:rect l="l" t="t" r="r" b="b"/>
            <a:pathLst>
              <a:path w="422275">
                <a:moveTo>
                  <a:pt x="421767" y="0"/>
                </a:moveTo>
                <a:lnTo>
                  <a:pt x="0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96542" y="4705883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4" h="102235">
                <a:moveTo>
                  <a:pt x="54673" y="0"/>
                </a:moveTo>
                <a:lnTo>
                  <a:pt x="0" y="50838"/>
                </a:lnTo>
                <a:lnTo>
                  <a:pt x="54673" y="101663"/>
                </a:lnTo>
                <a:lnTo>
                  <a:pt x="5467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51031" y="4293133"/>
            <a:ext cx="0" cy="254635"/>
          </a:xfrm>
          <a:custGeom>
            <a:avLst/>
            <a:gdLst/>
            <a:ahLst/>
            <a:cxnLst/>
            <a:rect l="l" t="t" r="r" b="b"/>
            <a:pathLst>
              <a:path h="254635">
                <a:moveTo>
                  <a:pt x="0" y="0"/>
                </a:moveTo>
                <a:lnTo>
                  <a:pt x="0" y="254127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00194" y="4540427"/>
            <a:ext cx="102235" cy="55244"/>
          </a:xfrm>
          <a:custGeom>
            <a:avLst/>
            <a:gdLst/>
            <a:ahLst/>
            <a:cxnLst/>
            <a:rect l="l" t="t" r="r" b="b"/>
            <a:pathLst>
              <a:path w="102235" h="55245">
                <a:moveTo>
                  <a:pt x="101663" y="0"/>
                </a:moveTo>
                <a:lnTo>
                  <a:pt x="0" y="0"/>
                </a:lnTo>
                <a:lnTo>
                  <a:pt x="50838" y="54673"/>
                </a:lnTo>
                <a:lnTo>
                  <a:pt x="10166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51031" y="3657562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46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00194" y="3947376"/>
            <a:ext cx="102235" cy="55244"/>
          </a:xfrm>
          <a:custGeom>
            <a:avLst/>
            <a:gdLst/>
            <a:ahLst/>
            <a:cxnLst/>
            <a:rect l="l" t="t" r="r" b="b"/>
            <a:pathLst>
              <a:path w="102235" h="55245">
                <a:moveTo>
                  <a:pt x="101663" y="0"/>
                </a:moveTo>
                <a:lnTo>
                  <a:pt x="0" y="0"/>
                </a:lnTo>
                <a:lnTo>
                  <a:pt x="50838" y="54673"/>
                </a:lnTo>
                <a:lnTo>
                  <a:pt x="10166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48041" y="2611729"/>
            <a:ext cx="1375410" cy="0"/>
          </a:xfrm>
          <a:custGeom>
            <a:avLst/>
            <a:gdLst/>
            <a:ahLst/>
            <a:cxnLst/>
            <a:rect l="l" t="t" r="r" b="b"/>
            <a:pathLst>
              <a:path w="1375410">
                <a:moveTo>
                  <a:pt x="0" y="0"/>
                </a:moveTo>
                <a:lnTo>
                  <a:pt x="1375117" y="0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16326" y="2560891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4" h="102235">
                <a:moveTo>
                  <a:pt x="0" y="0"/>
                </a:moveTo>
                <a:lnTo>
                  <a:pt x="0" y="101663"/>
                </a:lnTo>
                <a:lnTo>
                  <a:pt x="54673" y="50838"/>
                </a:lnTo>
                <a:lnTo>
                  <a:pt x="0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54993" y="2611729"/>
            <a:ext cx="1311275" cy="497840"/>
          </a:xfrm>
          <a:custGeom>
            <a:avLst/>
            <a:gdLst/>
            <a:ahLst/>
            <a:cxnLst/>
            <a:rect l="l" t="t" r="r" b="b"/>
            <a:pathLst>
              <a:path w="1311275" h="497839">
                <a:moveTo>
                  <a:pt x="0" y="0"/>
                </a:moveTo>
                <a:lnTo>
                  <a:pt x="1310830" y="0"/>
                </a:lnTo>
                <a:lnTo>
                  <a:pt x="1310830" y="497281"/>
                </a:lnTo>
                <a:lnTo>
                  <a:pt x="976642" y="497281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83794" y="3058172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5" h="102235">
                <a:moveTo>
                  <a:pt x="54686" y="0"/>
                </a:moveTo>
                <a:lnTo>
                  <a:pt x="0" y="50838"/>
                </a:lnTo>
                <a:lnTo>
                  <a:pt x="54686" y="101676"/>
                </a:lnTo>
                <a:lnTo>
                  <a:pt x="54686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52860" y="1869605"/>
            <a:ext cx="563361" cy="752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75504" y="1923110"/>
            <a:ext cx="251294" cy="638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98061" y="1866806"/>
            <a:ext cx="547053" cy="75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24645" y="1897684"/>
            <a:ext cx="96786" cy="967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70925" y="4117601"/>
            <a:ext cx="547053" cy="759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97519" y="4148493"/>
            <a:ext cx="96786" cy="967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338849" y="2951086"/>
            <a:ext cx="327025" cy="1786255"/>
          </a:xfrm>
          <a:custGeom>
            <a:avLst/>
            <a:gdLst/>
            <a:ahLst/>
            <a:cxnLst/>
            <a:rect l="l" t="t" r="r" b="b"/>
            <a:pathLst>
              <a:path w="327025" h="1786254">
                <a:moveTo>
                  <a:pt x="326986" y="0"/>
                </a:moveTo>
                <a:lnTo>
                  <a:pt x="326986" y="1786089"/>
                </a:lnTo>
                <a:lnTo>
                  <a:pt x="0" y="1786089"/>
                </a:lnTo>
              </a:path>
            </a:pathLst>
          </a:custGeom>
          <a:ln w="13271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90995" y="4686325"/>
            <a:ext cx="55244" cy="102235"/>
          </a:xfrm>
          <a:custGeom>
            <a:avLst/>
            <a:gdLst/>
            <a:ahLst/>
            <a:cxnLst/>
            <a:rect l="l" t="t" r="r" b="b"/>
            <a:pathLst>
              <a:path w="55245" h="102235">
                <a:moveTo>
                  <a:pt x="54673" y="0"/>
                </a:moveTo>
                <a:lnTo>
                  <a:pt x="0" y="50838"/>
                </a:lnTo>
                <a:lnTo>
                  <a:pt x="54673" y="101676"/>
                </a:lnTo>
                <a:lnTo>
                  <a:pt x="54673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93292" y="4606887"/>
            <a:ext cx="790575" cy="270510"/>
          </a:xfrm>
          <a:custGeom>
            <a:avLst/>
            <a:gdLst/>
            <a:ahLst/>
            <a:cxnLst/>
            <a:rect l="l" t="t" r="r" b="b"/>
            <a:pathLst>
              <a:path w="790575" h="270510">
                <a:moveTo>
                  <a:pt x="0" y="270484"/>
                </a:moveTo>
                <a:lnTo>
                  <a:pt x="790244" y="270484"/>
                </a:lnTo>
                <a:lnTo>
                  <a:pt x="790244" y="0"/>
                </a:lnTo>
                <a:lnTo>
                  <a:pt x="0" y="0"/>
                </a:lnTo>
                <a:lnTo>
                  <a:pt x="0" y="2704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96898" y="4669777"/>
            <a:ext cx="429259" cy="137795"/>
          </a:xfrm>
          <a:custGeom>
            <a:avLst/>
            <a:gdLst/>
            <a:ahLst/>
            <a:cxnLst/>
            <a:rect l="l" t="t" r="r" b="b"/>
            <a:pathLst>
              <a:path w="429260" h="137795">
                <a:moveTo>
                  <a:pt x="33172" y="2743"/>
                </a:moveTo>
                <a:lnTo>
                  <a:pt x="0" y="2743"/>
                </a:lnTo>
                <a:lnTo>
                  <a:pt x="0" y="135039"/>
                </a:lnTo>
                <a:lnTo>
                  <a:pt x="11912" y="135039"/>
                </a:lnTo>
                <a:lnTo>
                  <a:pt x="11912" y="77508"/>
                </a:lnTo>
                <a:lnTo>
                  <a:pt x="33172" y="77508"/>
                </a:lnTo>
                <a:lnTo>
                  <a:pt x="52360" y="76329"/>
                </a:lnTo>
                <a:lnTo>
                  <a:pt x="69746" y="70840"/>
                </a:lnTo>
                <a:lnTo>
                  <a:pt x="74496" y="66509"/>
                </a:lnTo>
                <a:lnTo>
                  <a:pt x="11912" y="66509"/>
                </a:lnTo>
                <a:lnTo>
                  <a:pt x="11912" y="13741"/>
                </a:lnTo>
                <a:lnTo>
                  <a:pt x="74493" y="13741"/>
                </a:lnTo>
                <a:lnTo>
                  <a:pt x="69746" y="9412"/>
                </a:lnTo>
                <a:lnTo>
                  <a:pt x="52360" y="3922"/>
                </a:lnTo>
                <a:lnTo>
                  <a:pt x="33172" y="2743"/>
                </a:lnTo>
                <a:close/>
              </a:path>
              <a:path w="429260" h="137795">
                <a:moveTo>
                  <a:pt x="74493" y="13741"/>
                </a:moveTo>
                <a:lnTo>
                  <a:pt x="40868" y="13741"/>
                </a:lnTo>
                <a:lnTo>
                  <a:pt x="53602" y="14952"/>
                </a:lnTo>
                <a:lnTo>
                  <a:pt x="64295" y="19169"/>
                </a:lnTo>
                <a:lnTo>
                  <a:pt x="71656" y="27269"/>
                </a:lnTo>
                <a:lnTo>
                  <a:pt x="74396" y="40131"/>
                </a:lnTo>
                <a:lnTo>
                  <a:pt x="71656" y="52986"/>
                </a:lnTo>
                <a:lnTo>
                  <a:pt x="64295" y="61083"/>
                </a:lnTo>
                <a:lnTo>
                  <a:pt x="53602" y="65299"/>
                </a:lnTo>
                <a:lnTo>
                  <a:pt x="40868" y="66509"/>
                </a:lnTo>
                <a:lnTo>
                  <a:pt x="74496" y="66509"/>
                </a:lnTo>
                <a:lnTo>
                  <a:pt x="82358" y="59341"/>
                </a:lnTo>
                <a:lnTo>
                  <a:pt x="87223" y="40131"/>
                </a:lnTo>
                <a:lnTo>
                  <a:pt x="82358" y="20915"/>
                </a:lnTo>
                <a:lnTo>
                  <a:pt x="74493" y="13741"/>
                </a:lnTo>
                <a:close/>
              </a:path>
              <a:path w="429260" h="137795">
                <a:moveTo>
                  <a:pt x="123863" y="2743"/>
                </a:moveTo>
                <a:lnTo>
                  <a:pt x="111950" y="2743"/>
                </a:lnTo>
                <a:lnTo>
                  <a:pt x="111950" y="135039"/>
                </a:lnTo>
                <a:lnTo>
                  <a:pt x="190373" y="135039"/>
                </a:lnTo>
                <a:lnTo>
                  <a:pt x="190373" y="124040"/>
                </a:lnTo>
                <a:lnTo>
                  <a:pt x="123863" y="124040"/>
                </a:lnTo>
                <a:lnTo>
                  <a:pt x="123863" y="2743"/>
                </a:lnTo>
                <a:close/>
              </a:path>
              <a:path w="429260" h="137795">
                <a:moveTo>
                  <a:pt x="225196" y="2743"/>
                </a:moveTo>
                <a:lnTo>
                  <a:pt x="213283" y="2743"/>
                </a:lnTo>
                <a:lnTo>
                  <a:pt x="213283" y="88493"/>
                </a:lnTo>
                <a:lnTo>
                  <a:pt x="216488" y="108180"/>
                </a:lnTo>
                <a:lnTo>
                  <a:pt x="225583" y="123791"/>
                </a:lnTo>
                <a:lnTo>
                  <a:pt x="240622" y="134076"/>
                </a:lnTo>
                <a:lnTo>
                  <a:pt x="261658" y="137782"/>
                </a:lnTo>
                <a:lnTo>
                  <a:pt x="282687" y="134076"/>
                </a:lnTo>
                <a:lnTo>
                  <a:pt x="293331" y="126796"/>
                </a:lnTo>
                <a:lnTo>
                  <a:pt x="261658" y="126796"/>
                </a:lnTo>
                <a:lnTo>
                  <a:pt x="246890" y="124159"/>
                </a:lnTo>
                <a:lnTo>
                  <a:pt x="235592" y="116557"/>
                </a:lnTo>
                <a:lnTo>
                  <a:pt x="228212" y="104454"/>
                </a:lnTo>
                <a:lnTo>
                  <a:pt x="225229" y="88493"/>
                </a:lnTo>
                <a:lnTo>
                  <a:pt x="225196" y="2743"/>
                </a:lnTo>
                <a:close/>
              </a:path>
              <a:path w="429260" h="137795">
                <a:moveTo>
                  <a:pt x="310019" y="2743"/>
                </a:moveTo>
                <a:lnTo>
                  <a:pt x="298119" y="2743"/>
                </a:lnTo>
                <a:lnTo>
                  <a:pt x="298086" y="88493"/>
                </a:lnTo>
                <a:lnTo>
                  <a:pt x="295101" y="104454"/>
                </a:lnTo>
                <a:lnTo>
                  <a:pt x="287718" y="116557"/>
                </a:lnTo>
                <a:lnTo>
                  <a:pt x="276420" y="124159"/>
                </a:lnTo>
                <a:lnTo>
                  <a:pt x="261658" y="126796"/>
                </a:lnTo>
                <a:lnTo>
                  <a:pt x="293331" y="126796"/>
                </a:lnTo>
                <a:lnTo>
                  <a:pt x="297726" y="123791"/>
                </a:lnTo>
                <a:lnTo>
                  <a:pt x="306820" y="108180"/>
                </a:lnTo>
                <a:lnTo>
                  <a:pt x="310019" y="88493"/>
                </a:lnTo>
                <a:lnTo>
                  <a:pt x="310019" y="2743"/>
                </a:lnTo>
                <a:close/>
              </a:path>
              <a:path w="429260" h="137795">
                <a:moveTo>
                  <a:pt x="351243" y="100596"/>
                </a:moveTo>
                <a:lnTo>
                  <a:pt x="338429" y="100596"/>
                </a:lnTo>
                <a:lnTo>
                  <a:pt x="341850" y="115606"/>
                </a:lnTo>
                <a:lnTo>
                  <a:pt x="350424" y="127366"/>
                </a:lnTo>
                <a:lnTo>
                  <a:pt x="362846" y="135038"/>
                </a:lnTo>
                <a:lnTo>
                  <a:pt x="377812" y="137782"/>
                </a:lnTo>
                <a:lnTo>
                  <a:pt x="397037" y="135959"/>
                </a:lnTo>
                <a:lnTo>
                  <a:pt x="413429" y="129792"/>
                </a:lnTo>
                <a:lnTo>
                  <a:pt x="416386" y="126796"/>
                </a:lnTo>
                <a:lnTo>
                  <a:pt x="384416" y="126796"/>
                </a:lnTo>
                <a:lnTo>
                  <a:pt x="371783" y="125562"/>
                </a:lnTo>
                <a:lnTo>
                  <a:pt x="361300" y="121321"/>
                </a:lnTo>
                <a:lnTo>
                  <a:pt x="354082" y="113268"/>
                </a:lnTo>
                <a:lnTo>
                  <a:pt x="351243" y="100596"/>
                </a:lnTo>
                <a:close/>
              </a:path>
              <a:path w="429260" h="137795">
                <a:moveTo>
                  <a:pt x="383679" y="0"/>
                </a:moveTo>
                <a:lnTo>
                  <a:pt x="368281" y="2335"/>
                </a:lnTo>
                <a:lnTo>
                  <a:pt x="354776" y="9204"/>
                </a:lnTo>
                <a:lnTo>
                  <a:pt x="345187" y="20402"/>
                </a:lnTo>
                <a:lnTo>
                  <a:pt x="341541" y="35725"/>
                </a:lnTo>
                <a:lnTo>
                  <a:pt x="346971" y="53423"/>
                </a:lnTo>
                <a:lnTo>
                  <a:pt x="360527" y="65022"/>
                </a:lnTo>
                <a:lnTo>
                  <a:pt x="378102" y="72599"/>
                </a:lnTo>
                <a:lnTo>
                  <a:pt x="395592" y="78231"/>
                </a:lnTo>
                <a:lnTo>
                  <a:pt x="403541" y="81534"/>
                </a:lnTo>
                <a:lnTo>
                  <a:pt x="410133" y="86209"/>
                </a:lnTo>
                <a:lnTo>
                  <a:pt x="414630" y="92667"/>
                </a:lnTo>
                <a:lnTo>
                  <a:pt x="416293" y="101320"/>
                </a:lnTo>
                <a:lnTo>
                  <a:pt x="413398" y="112416"/>
                </a:lnTo>
                <a:lnTo>
                  <a:pt x="405917" y="120383"/>
                </a:lnTo>
                <a:lnTo>
                  <a:pt x="395655" y="125187"/>
                </a:lnTo>
                <a:lnTo>
                  <a:pt x="384416" y="126796"/>
                </a:lnTo>
                <a:lnTo>
                  <a:pt x="416386" y="126796"/>
                </a:lnTo>
                <a:lnTo>
                  <a:pt x="424839" y="118231"/>
                </a:lnTo>
                <a:lnTo>
                  <a:pt x="429120" y="100228"/>
                </a:lnTo>
                <a:lnTo>
                  <a:pt x="417440" y="75923"/>
                </a:lnTo>
                <a:lnTo>
                  <a:pt x="391744" y="64127"/>
                </a:lnTo>
                <a:lnTo>
                  <a:pt x="366048" y="53842"/>
                </a:lnTo>
                <a:lnTo>
                  <a:pt x="354368" y="34074"/>
                </a:lnTo>
                <a:lnTo>
                  <a:pt x="357244" y="23669"/>
                </a:lnTo>
                <a:lnTo>
                  <a:pt x="364602" y="16492"/>
                </a:lnTo>
                <a:lnTo>
                  <a:pt x="374540" y="12337"/>
                </a:lnTo>
                <a:lnTo>
                  <a:pt x="385152" y="10998"/>
                </a:lnTo>
                <a:lnTo>
                  <a:pt x="415905" y="10998"/>
                </a:lnTo>
                <a:lnTo>
                  <a:pt x="410641" y="6205"/>
                </a:lnTo>
                <a:lnTo>
                  <a:pt x="397341" y="1342"/>
                </a:lnTo>
                <a:lnTo>
                  <a:pt x="383679" y="0"/>
                </a:lnTo>
                <a:close/>
              </a:path>
              <a:path w="429260" h="137795">
                <a:moveTo>
                  <a:pt x="415905" y="10998"/>
                </a:moveTo>
                <a:lnTo>
                  <a:pt x="385152" y="10998"/>
                </a:lnTo>
                <a:lnTo>
                  <a:pt x="395312" y="11909"/>
                </a:lnTo>
                <a:lnTo>
                  <a:pt x="404479" y="15138"/>
                </a:lnTo>
                <a:lnTo>
                  <a:pt x="411174" y="21424"/>
                </a:lnTo>
                <a:lnTo>
                  <a:pt x="413918" y="31508"/>
                </a:lnTo>
                <a:lnTo>
                  <a:pt x="426745" y="31508"/>
                </a:lnTo>
                <a:lnTo>
                  <a:pt x="421227" y="15843"/>
                </a:lnTo>
                <a:lnTo>
                  <a:pt x="415905" y="10998"/>
                </a:lnTo>
                <a:close/>
              </a:path>
            </a:pathLst>
          </a:custGeom>
          <a:solidFill>
            <a:srgbClr val="A1A1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50824" y="4669777"/>
            <a:ext cx="222631" cy="13778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209467" y="4120413"/>
            <a:ext cx="563361" cy="7523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255757" y="4005237"/>
            <a:ext cx="772795" cy="288290"/>
          </a:xfrm>
          <a:custGeom>
            <a:avLst/>
            <a:gdLst/>
            <a:ahLst/>
            <a:cxnLst/>
            <a:rect l="l" t="t" r="r" b="b"/>
            <a:pathLst>
              <a:path w="772795" h="288289">
                <a:moveTo>
                  <a:pt x="0" y="287896"/>
                </a:moveTo>
                <a:lnTo>
                  <a:pt x="772388" y="287896"/>
                </a:lnTo>
                <a:lnTo>
                  <a:pt x="772388" y="0"/>
                </a:lnTo>
                <a:lnTo>
                  <a:pt x="0" y="0"/>
                </a:lnTo>
                <a:lnTo>
                  <a:pt x="0" y="287896"/>
                </a:lnTo>
                <a:close/>
              </a:path>
            </a:pathLst>
          </a:custGeom>
          <a:solidFill>
            <a:srgbClr val="BEA1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318406" y="4017372"/>
            <a:ext cx="660400" cy="2647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130"/>
              </a:spcBef>
            </a:pPr>
            <a:r>
              <a:rPr sz="750" i="1" spc="5" dirty="0">
                <a:solidFill>
                  <a:srgbClr val="722E53"/>
                </a:solidFill>
                <a:latin typeface="Verdana"/>
                <a:cs typeface="Verdana"/>
              </a:rPr>
              <a:t>KO </a:t>
            </a:r>
            <a:r>
              <a:rPr sz="750" i="1" spc="15" dirty="0">
                <a:solidFill>
                  <a:srgbClr val="722E53"/>
                </a:solidFill>
                <a:latin typeface="Verdana"/>
                <a:cs typeface="Verdana"/>
              </a:rPr>
              <a:t>KYC</a:t>
            </a:r>
            <a:r>
              <a:rPr sz="750" i="1" spc="-150" dirty="0">
                <a:solidFill>
                  <a:srgbClr val="722E53"/>
                </a:solidFill>
                <a:latin typeface="Verdana"/>
                <a:cs typeface="Verdana"/>
              </a:rPr>
              <a:t> </a:t>
            </a:r>
            <a:r>
              <a:rPr sz="750" i="1" spc="5" dirty="0">
                <a:solidFill>
                  <a:srgbClr val="722E53"/>
                </a:solidFill>
                <a:latin typeface="Verdana"/>
                <a:cs typeface="Verdana"/>
              </a:rPr>
              <a:t>ou</a:t>
            </a:r>
            <a:endParaRPr sz="750">
              <a:latin typeface="Verdana"/>
              <a:cs typeface="Verdana"/>
            </a:endParaRPr>
          </a:p>
          <a:p>
            <a:pPr marR="5080" algn="ctr">
              <a:lnSpc>
                <a:spcPct val="100000"/>
              </a:lnSpc>
              <a:spcBef>
                <a:spcPts val="45"/>
              </a:spcBef>
            </a:pPr>
            <a:r>
              <a:rPr sz="750" i="1" spc="-5" dirty="0">
                <a:solidFill>
                  <a:srgbClr val="722E53"/>
                </a:solidFill>
                <a:latin typeface="Verdana"/>
                <a:cs typeface="Verdana"/>
              </a:rPr>
              <a:t>refus</a:t>
            </a:r>
            <a:r>
              <a:rPr sz="750" i="1" spc="-125" dirty="0">
                <a:solidFill>
                  <a:srgbClr val="722E53"/>
                </a:solidFill>
                <a:latin typeface="Verdana"/>
                <a:cs typeface="Verdana"/>
              </a:rPr>
              <a:t> </a:t>
            </a:r>
            <a:r>
              <a:rPr sz="750" i="1" spc="0" dirty="0">
                <a:solidFill>
                  <a:srgbClr val="722E53"/>
                </a:solidFill>
                <a:latin typeface="Verdana"/>
                <a:cs typeface="Verdana"/>
              </a:rPr>
              <a:t>PayPlug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255757" y="4005237"/>
            <a:ext cx="772795" cy="288290"/>
          </a:xfrm>
          <a:custGeom>
            <a:avLst/>
            <a:gdLst/>
            <a:ahLst/>
            <a:cxnLst/>
            <a:rect l="l" t="t" r="r" b="b"/>
            <a:pathLst>
              <a:path w="772795" h="288289">
                <a:moveTo>
                  <a:pt x="0" y="287896"/>
                </a:moveTo>
                <a:lnTo>
                  <a:pt x="772388" y="287896"/>
                </a:lnTo>
                <a:lnTo>
                  <a:pt x="772388" y="0"/>
                </a:lnTo>
                <a:lnTo>
                  <a:pt x="0" y="0"/>
                </a:lnTo>
                <a:lnTo>
                  <a:pt x="0" y="287896"/>
                </a:lnTo>
                <a:close/>
              </a:path>
            </a:pathLst>
          </a:custGeom>
          <a:ln w="635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55909" y="2924137"/>
            <a:ext cx="790575" cy="288290"/>
          </a:xfrm>
          <a:custGeom>
            <a:avLst/>
            <a:gdLst/>
            <a:ahLst/>
            <a:cxnLst/>
            <a:rect l="l" t="t" r="r" b="b"/>
            <a:pathLst>
              <a:path w="790575" h="288289">
                <a:moveTo>
                  <a:pt x="0" y="287896"/>
                </a:moveTo>
                <a:lnTo>
                  <a:pt x="790244" y="287896"/>
                </a:lnTo>
                <a:lnTo>
                  <a:pt x="790244" y="0"/>
                </a:lnTo>
                <a:lnTo>
                  <a:pt x="0" y="0"/>
                </a:lnTo>
                <a:lnTo>
                  <a:pt x="0" y="2878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893899" y="3026168"/>
            <a:ext cx="90805" cy="131445"/>
          </a:xfrm>
          <a:custGeom>
            <a:avLst/>
            <a:gdLst/>
            <a:ahLst/>
            <a:cxnLst/>
            <a:rect l="l" t="t" r="r" b="b"/>
            <a:pathLst>
              <a:path w="90804" h="131444">
                <a:moveTo>
                  <a:pt x="8287" y="107861"/>
                </a:moveTo>
                <a:lnTo>
                  <a:pt x="8135" y="125831"/>
                </a:lnTo>
                <a:lnTo>
                  <a:pt x="8757" y="126555"/>
                </a:lnTo>
                <a:lnTo>
                  <a:pt x="13773" y="127774"/>
                </a:lnTo>
                <a:lnTo>
                  <a:pt x="18345" y="129057"/>
                </a:lnTo>
                <a:lnTo>
                  <a:pt x="31185" y="131013"/>
                </a:lnTo>
                <a:lnTo>
                  <a:pt x="39453" y="131241"/>
                </a:lnTo>
                <a:lnTo>
                  <a:pt x="55379" y="129946"/>
                </a:lnTo>
                <a:lnTo>
                  <a:pt x="84497" y="112064"/>
                </a:lnTo>
                <a:lnTo>
                  <a:pt x="35981" y="112064"/>
                </a:lnTo>
                <a:lnTo>
                  <a:pt x="28842" y="111574"/>
                </a:lnTo>
                <a:lnTo>
                  <a:pt x="21711" y="110655"/>
                </a:lnTo>
                <a:lnTo>
                  <a:pt x="17253" y="109994"/>
                </a:lnTo>
                <a:lnTo>
                  <a:pt x="12846" y="108826"/>
                </a:lnTo>
                <a:lnTo>
                  <a:pt x="8287" y="107861"/>
                </a:lnTo>
                <a:close/>
              </a:path>
              <a:path w="90804" h="131444">
                <a:moveTo>
                  <a:pt x="90050" y="89852"/>
                </a:moveTo>
                <a:lnTo>
                  <a:pt x="65881" y="89852"/>
                </a:lnTo>
                <a:lnTo>
                  <a:pt x="65945" y="90043"/>
                </a:lnTo>
                <a:lnTo>
                  <a:pt x="66015" y="90817"/>
                </a:lnTo>
                <a:lnTo>
                  <a:pt x="35981" y="112064"/>
                </a:lnTo>
                <a:lnTo>
                  <a:pt x="84497" y="112064"/>
                </a:lnTo>
                <a:lnTo>
                  <a:pt x="84608" y="111898"/>
                </a:lnTo>
                <a:lnTo>
                  <a:pt x="87484" y="105651"/>
                </a:lnTo>
                <a:lnTo>
                  <a:pt x="89592" y="99631"/>
                </a:lnTo>
                <a:lnTo>
                  <a:pt x="90000" y="94107"/>
                </a:lnTo>
                <a:lnTo>
                  <a:pt x="90050" y="89852"/>
                </a:lnTo>
                <a:close/>
              </a:path>
              <a:path w="90804" h="131444">
                <a:moveTo>
                  <a:pt x="50540" y="0"/>
                </a:moveTo>
                <a:lnTo>
                  <a:pt x="12060" y="12039"/>
                </a:lnTo>
                <a:lnTo>
                  <a:pt x="0" y="52717"/>
                </a:lnTo>
                <a:lnTo>
                  <a:pt x="591" y="59040"/>
                </a:lnTo>
                <a:lnTo>
                  <a:pt x="30012" y="92943"/>
                </a:lnTo>
                <a:lnTo>
                  <a:pt x="38588" y="94107"/>
                </a:lnTo>
                <a:lnTo>
                  <a:pt x="47256" y="93946"/>
                </a:lnTo>
                <a:lnTo>
                  <a:pt x="55988" y="92671"/>
                </a:lnTo>
                <a:lnTo>
                  <a:pt x="59316" y="92011"/>
                </a:lnTo>
                <a:lnTo>
                  <a:pt x="62541" y="90817"/>
                </a:lnTo>
                <a:lnTo>
                  <a:pt x="65881" y="89852"/>
                </a:lnTo>
                <a:lnTo>
                  <a:pt x="90050" y="89852"/>
                </a:lnTo>
                <a:lnTo>
                  <a:pt x="90052" y="74688"/>
                </a:lnTo>
                <a:lnTo>
                  <a:pt x="50375" y="74688"/>
                </a:lnTo>
                <a:lnTo>
                  <a:pt x="34411" y="73812"/>
                </a:lnTo>
                <a:lnTo>
                  <a:pt x="27997" y="69037"/>
                </a:lnTo>
                <a:lnTo>
                  <a:pt x="25407" y="60794"/>
                </a:lnTo>
                <a:lnTo>
                  <a:pt x="23891" y="54360"/>
                </a:lnTo>
                <a:lnTo>
                  <a:pt x="23343" y="47893"/>
                </a:lnTo>
                <a:lnTo>
                  <a:pt x="23756" y="41419"/>
                </a:lnTo>
                <a:lnTo>
                  <a:pt x="25127" y="34963"/>
                </a:lnTo>
                <a:lnTo>
                  <a:pt x="27794" y="25628"/>
                </a:lnTo>
                <a:lnTo>
                  <a:pt x="34424" y="20688"/>
                </a:lnTo>
                <a:lnTo>
                  <a:pt x="50629" y="18707"/>
                </a:lnTo>
                <a:lnTo>
                  <a:pt x="90060" y="18707"/>
                </a:lnTo>
                <a:lnTo>
                  <a:pt x="90062" y="6032"/>
                </a:lnTo>
                <a:lnTo>
                  <a:pt x="60152" y="300"/>
                </a:lnTo>
                <a:lnTo>
                  <a:pt x="50540" y="0"/>
                </a:lnTo>
                <a:close/>
              </a:path>
              <a:path w="90804" h="131444">
                <a:moveTo>
                  <a:pt x="90060" y="18707"/>
                </a:moveTo>
                <a:lnTo>
                  <a:pt x="50629" y="18707"/>
                </a:lnTo>
                <a:lnTo>
                  <a:pt x="57385" y="19177"/>
                </a:lnTo>
                <a:lnTo>
                  <a:pt x="65678" y="21170"/>
                </a:lnTo>
                <a:lnTo>
                  <a:pt x="66262" y="21882"/>
                </a:lnTo>
                <a:lnTo>
                  <a:pt x="66150" y="60794"/>
                </a:lnTo>
                <a:lnTo>
                  <a:pt x="66275" y="68795"/>
                </a:lnTo>
                <a:lnTo>
                  <a:pt x="65640" y="69634"/>
                </a:lnTo>
                <a:lnTo>
                  <a:pt x="57347" y="73215"/>
                </a:lnTo>
                <a:lnTo>
                  <a:pt x="50375" y="74688"/>
                </a:lnTo>
                <a:lnTo>
                  <a:pt x="90052" y="74688"/>
                </a:lnTo>
                <a:lnTo>
                  <a:pt x="90060" y="18707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309935" y="2991111"/>
            <a:ext cx="99060" cy="131445"/>
          </a:xfrm>
          <a:custGeom>
            <a:avLst/>
            <a:gdLst/>
            <a:ahLst/>
            <a:cxnLst/>
            <a:rect l="l" t="t" r="r" b="b"/>
            <a:pathLst>
              <a:path w="99060" h="131444">
                <a:moveTo>
                  <a:pt x="44434" y="0"/>
                </a:moveTo>
                <a:lnTo>
                  <a:pt x="1206" y="18"/>
                </a:lnTo>
                <a:lnTo>
                  <a:pt x="0" y="94"/>
                </a:lnTo>
                <a:lnTo>
                  <a:pt x="0" y="131069"/>
                </a:lnTo>
                <a:lnTo>
                  <a:pt x="23812" y="131069"/>
                </a:lnTo>
                <a:lnTo>
                  <a:pt x="23774" y="21531"/>
                </a:lnTo>
                <a:lnTo>
                  <a:pt x="24244" y="21036"/>
                </a:lnTo>
                <a:lnTo>
                  <a:pt x="95912" y="21036"/>
                </a:lnTo>
                <a:lnTo>
                  <a:pt x="95010" y="18192"/>
                </a:lnTo>
                <a:lnTo>
                  <a:pt x="65747" y="56"/>
                </a:lnTo>
                <a:lnTo>
                  <a:pt x="44434" y="0"/>
                </a:lnTo>
                <a:close/>
              </a:path>
              <a:path w="99060" h="131444">
                <a:moveTo>
                  <a:pt x="95912" y="21036"/>
                </a:moveTo>
                <a:lnTo>
                  <a:pt x="24244" y="21036"/>
                </a:lnTo>
                <a:lnTo>
                  <a:pt x="57873" y="21112"/>
                </a:lnTo>
                <a:lnTo>
                  <a:pt x="59550" y="21214"/>
                </a:lnTo>
                <a:lnTo>
                  <a:pt x="65773" y="22230"/>
                </a:lnTo>
                <a:lnTo>
                  <a:pt x="69596" y="24249"/>
                </a:lnTo>
                <a:lnTo>
                  <a:pt x="71628" y="28707"/>
                </a:lnTo>
                <a:lnTo>
                  <a:pt x="73298" y="34794"/>
                </a:lnTo>
                <a:lnTo>
                  <a:pt x="73117" y="41332"/>
                </a:lnTo>
                <a:lnTo>
                  <a:pt x="43624" y="63302"/>
                </a:lnTo>
                <a:lnTo>
                  <a:pt x="40436" y="64102"/>
                </a:lnTo>
                <a:lnTo>
                  <a:pt x="43853" y="85247"/>
                </a:lnTo>
                <a:lnTo>
                  <a:pt x="52559" y="83643"/>
                </a:lnTo>
                <a:lnTo>
                  <a:pt x="60980" y="81469"/>
                </a:lnTo>
                <a:lnTo>
                  <a:pt x="93751" y="57676"/>
                </a:lnTo>
                <a:lnTo>
                  <a:pt x="98428" y="33671"/>
                </a:lnTo>
                <a:lnTo>
                  <a:pt x="97294" y="25392"/>
                </a:lnTo>
                <a:lnTo>
                  <a:pt x="95912" y="21036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28400" y="2991131"/>
            <a:ext cx="99060" cy="131445"/>
          </a:xfrm>
          <a:custGeom>
            <a:avLst/>
            <a:gdLst/>
            <a:ahLst/>
            <a:cxnLst/>
            <a:rect l="l" t="t" r="r" b="b"/>
            <a:pathLst>
              <a:path w="99060" h="131444">
                <a:moveTo>
                  <a:pt x="44528" y="0"/>
                </a:moveTo>
                <a:lnTo>
                  <a:pt x="1219" y="10"/>
                </a:lnTo>
                <a:lnTo>
                  <a:pt x="647" y="74"/>
                </a:lnTo>
                <a:lnTo>
                  <a:pt x="0" y="112"/>
                </a:lnTo>
                <a:lnTo>
                  <a:pt x="0" y="131023"/>
                </a:lnTo>
                <a:lnTo>
                  <a:pt x="23799" y="131023"/>
                </a:lnTo>
                <a:lnTo>
                  <a:pt x="23761" y="21562"/>
                </a:lnTo>
                <a:lnTo>
                  <a:pt x="24193" y="21003"/>
                </a:lnTo>
                <a:lnTo>
                  <a:pt x="95860" y="21003"/>
                </a:lnTo>
                <a:lnTo>
                  <a:pt x="94841" y="17874"/>
                </a:lnTo>
                <a:lnTo>
                  <a:pt x="65405" y="74"/>
                </a:lnTo>
                <a:lnTo>
                  <a:pt x="44528" y="0"/>
                </a:lnTo>
                <a:close/>
              </a:path>
              <a:path w="99060" h="131444">
                <a:moveTo>
                  <a:pt x="95860" y="21003"/>
                </a:moveTo>
                <a:lnTo>
                  <a:pt x="24193" y="21003"/>
                </a:lnTo>
                <a:lnTo>
                  <a:pt x="57962" y="21092"/>
                </a:lnTo>
                <a:lnTo>
                  <a:pt x="59575" y="21207"/>
                </a:lnTo>
                <a:lnTo>
                  <a:pt x="73310" y="40058"/>
                </a:lnTo>
                <a:lnTo>
                  <a:pt x="71658" y="46272"/>
                </a:lnTo>
                <a:lnTo>
                  <a:pt x="44996" y="62964"/>
                </a:lnTo>
                <a:lnTo>
                  <a:pt x="40487" y="64247"/>
                </a:lnTo>
                <a:lnTo>
                  <a:pt x="43878" y="85215"/>
                </a:lnTo>
                <a:lnTo>
                  <a:pt x="52694" y="83577"/>
                </a:lnTo>
                <a:lnTo>
                  <a:pt x="61229" y="81355"/>
                </a:lnTo>
                <a:lnTo>
                  <a:pt x="93751" y="57643"/>
                </a:lnTo>
                <a:lnTo>
                  <a:pt x="98426" y="33643"/>
                </a:lnTo>
                <a:lnTo>
                  <a:pt x="97282" y="25372"/>
                </a:lnTo>
                <a:lnTo>
                  <a:pt x="95860" y="21003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417734" y="3026148"/>
            <a:ext cx="85725" cy="96520"/>
          </a:xfrm>
          <a:custGeom>
            <a:avLst/>
            <a:gdLst/>
            <a:ahLst/>
            <a:cxnLst/>
            <a:rect l="l" t="t" r="r" b="b"/>
            <a:pathLst>
              <a:path w="85725" h="96519">
                <a:moveTo>
                  <a:pt x="85709" y="87523"/>
                </a:moveTo>
                <a:lnTo>
                  <a:pt x="62825" y="87523"/>
                </a:lnTo>
                <a:lnTo>
                  <a:pt x="63460" y="87599"/>
                </a:lnTo>
                <a:lnTo>
                  <a:pt x="66432" y="90698"/>
                </a:lnTo>
                <a:lnTo>
                  <a:pt x="71475" y="95624"/>
                </a:lnTo>
                <a:lnTo>
                  <a:pt x="71956" y="96044"/>
                </a:lnTo>
                <a:lnTo>
                  <a:pt x="76807" y="96133"/>
                </a:lnTo>
                <a:lnTo>
                  <a:pt x="85710" y="96095"/>
                </a:lnTo>
                <a:lnTo>
                  <a:pt x="85709" y="87523"/>
                </a:lnTo>
                <a:close/>
              </a:path>
              <a:path w="85725" h="96519">
                <a:moveTo>
                  <a:pt x="36144" y="37723"/>
                </a:moveTo>
                <a:lnTo>
                  <a:pt x="113" y="61412"/>
                </a:lnTo>
                <a:lnTo>
                  <a:pt x="0" y="67990"/>
                </a:lnTo>
                <a:lnTo>
                  <a:pt x="1890" y="80639"/>
                </a:lnTo>
                <a:lnTo>
                  <a:pt x="34252" y="96038"/>
                </a:lnTo>
                <a:lnTo>
                  <a:pt x="41768" y="95587"/>
                </a:lnTo>
                <a:lnTo>
                  <a:pt x="49045" y="94825"/>
                </a:lnTo>
                <a:lnTo>
                  <a:pt x="55738" y="92222"/>
                </a:lnTo>
                <a:lnTo>
                  <a:pt x="62825" y="87523"/>
                </a:lnTo>
                <a:lnTo>
                  <a:pt x="85709" y="87523"/>
                </a:lnTo>
                <a:lnTo>
                  <a:pt x="85707" y="78910"/>
                </a:lnTo>
                <a:lnTo>
                  <a:pt x="40636" y="78910"/>
                </a:lnTo>
                <a:lnTo>
                  <a:pt x="33158" y="78201"/>
                </a:lnTo>
                <a:lnTo>
                  <a:pt x="28014" y="77134"/>
                </a:lnTo>
                <a:lnTo>
                  <a:pt x="24636" y="73070"/>
                </a:lnTo>
                <a:lnTo>
                  <a:pt x="23785" y="59926"/>
                </a:lnTo>
                <a:lnTo>
                  <a:pt x="27646" y="55290"/>
                </a:lnTo>
                <a:lnTo>
                  <a:pt x="44016" y="53220"/>
                </a:lnTo>
                <a:lnTo>
                  <a:pt x="85702" y="53220"/>
                </a:lnTo>
                <a:lnTo>
                  <a:pt x="85699" y="39288"/>
                </a:lnTo>
                <a:lnTo>
                  <a:pt x="61199" y="39275"/>
                </a:lnTo>
                <a:lnTo>
                  <a:pt x="54684" y="38717"/>
                </a:lnTo>
                <a:lnTo>
                  <a:pt x="48639" y="37942"/>
                </a:lnTo>
                <a:lnTo>
                  <a:pt x="42581" y="37726"/>
                </a:lnTo>
                <a:lnTo>
                  <a:pt x="36144" y="37723"/>
                </a:lnTo>
                <a:close/>
              </a:path>
              <a:path w="85725" h="96519">
                <a:moveTo>
                  <a:pt x="85702" y="53220"/>
                </a:moveTo>
                <a:lnTo>
                  <a:pt x="44016" y="53220"/>
                </a:lnTo>
                <a:lnTo>
                  <a:pt x="52233" y="54046"/>
                </a:lnTo>
                <a:lnTo>
                  <a:pt x="61402" y="55531"/>
                </a:lnTo>
                <a:lnTo>
                  <a:pt x="61809" y="55989"/>
                </a:lnTo>
                <a:lnTo>
                  <a:pt x="61694" y="70733"/>
                </a:lnTo>
                <a:lnTo>
                  <a:pt x="61402" y="71495"/>
                </a:lnTo>
                <a:lnTo>
                  <a:pt x="60971" y="71787"/>
                </a:lnTo>
                <a:lnTo>
                  <a:pt x="54507" y="75522"/>
                </a:lnTo>
                <a:lnTo>
                  <a:pt x="47740" y="77956"/>
                </a:lnTo>
                <a:lnTo>
                  <a:pt x="40636" y="78910"/>
                </a:lnTo>
                <a:lnTo>
                  <a:pt x="85707" y="78910"/>
                </a:lnTo>
                <a:lnTo>
                  <a:pt x="85702" y="53220"/>
                </a:lnTo>
                <a:close/>
              </a:path>
              <a:path w="85725" h="96519">
                <a:moveTo>
                  <a:pt x="84397" y="18397"/>
                </a:moveTo>
                <a:lnTo>
                  <a:pt x="44473" y="18397"/>
                </a:lnTo>
                <a:lnTo>
                  <a:pt x="54430" y="20302"/>
                </a:lnTo>
                <a:lnTo>
                  <a:pt x="58418" y="21902"/>
                </a:lnTo>
                <a:lnTo>
                  <a:pt x="62545" y="30398"/>
                </a:lnTo>
                <a:lnTo>
                  <a:pt x="61555" y="34856"/>
                </a:lnTo>
                <a:lnTo>
                  <a:pt x="61720" y="39288"/>
                </a:lnTo>
                <a:lnTo>
                  <a:pt x="85699" y="39288"/>
                </a:lnTo>
                <a:lnTo>
                  <a:pt x="85596" y="28417"/>
                </a:lnTo>
                <a:lnTo>
                  <a:pt x="84397" y="18397"/>
                </a:lnTo>
                <a:close/>
              </a:path>
              <a:path w="85725" h="96519">
                <a:moveTo>
                  <a:pt x="39620" y="0"/>
                </a:moveTo>
                <a:lnTo>
                  <a:pt x="8024" y="4820"/>
                </a:lnTo>
                <a:lnTo>
                  <a:pt x="8094" y="9900"/>
                </a:lnTo>
                <a:lnTo>
                  <a:pt x="8164" y="22727"/>
                </a:lnTo>
                <a:lnTo>
                  <a:pt x="8202" y="23146"/>
                </a:lnTo>
                <a:lnTo>
                  <a:pt x="8431" y="23197"/>
                </a:lnTo>
                <a:lnTo>
                  <a:pt x="16851" y="21940"/>
                </a:lnTo>
                <a:lnTo>
                  <a:pt x="25042" y="20429"/>
                </a:lnTo>
                <a:lnTo>
                  <a:pt x="38834" y="18613"/>
                </a:lnTo>
                <a:lnTo>
                  <a:pt x="44473" y="18397"/>
                </a:lnTo>
                <a:lnTo>
                  <a:pt x="84397" y="18397"/>
                </a:lnTo>
                <a:lnTo>
                  <a:pt x="84212" y="16847"/>
                </a:lnTo>
                <a:lnTo>
                  <a:pt x="79576" y="9900"/>
                </a:lnTo>
                <a:lnTo>
                  <a:pt x="64577" y="1925"/>
                </a:lnTo>
                <a:lnTo>
                  <a:pt x="57249" y="617"/>
                </a:lnTo>
                <a:lnTo>
                  <a:pt x="49782" y="159"/>
                </a:lnTo>
                <a:lnTo>
                  <a:pt x="39620" y="0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88727" y="3026092"/>
            <a:ext cx="86995" cy="96520"/>
          </a:xfrm>
          <a:custGeom>
            <a:avLst/>
            <a:gdLst/>
            <a:ahLst/>
            <a:cxnLst/>
            <a:rect l="l" t="t" r="r" b="b"/>
            <a:pathLst>
              <a:path w="86995" h="96519">
                <a:moveTo>
                  <a:pt x="290" y="0"/>
                </a:moveTo>
                <a:lnTo>
                  <a:pt x="72" y="355"/>
                </a:lnTo>
                <a:lnTo>
                  <a:pt x="0" y="57442"/>
                </a:lnTo>
                <a:lnTo>
                  <a:pt x="102" y="66255"/>
                </a:lnTo>
                <a:lnTo>
                  <a:pt x="26732" y="96240"/>
                </a:lnTo>
                <a:lnTo>
                  <a:pt x="39711" y="95529"/>
                </a:lnTo>
                <a:lnTo>
                  <a:pt x="46759" y="93751"/>
                </a:lnTo>
                <a:lnTo>
                  <a:pt x="57148" y="88531"/>
                </a:lnTo>
                <a:lnTo>
                  <a:pt x="60742" y="86258"/>
                </a:lnTo>
                <a:lnTo>
                  <a:pt x="64616" y="84048"/>
                </a:lnTo>
                <a:lnTo>
                  <a:pt x="86396" y="84048"/>
                </a:lnTo>
                <a:lnTo>
                  <a:pt x="86388" y="77101"/>
                </a:lnTo>
                <a:lnTo>
                  <a:pt x="35876" y="77101"/>
                </a:lnTo>
                <a:lnTo>
                  <a:pt x="31532" y="76669"/>
                </a:lnTo>
                <a:lnTo>
                  <a:pt x="25017" y="70446"/>
                </a:lnTo>
                <a:lnTo>
                  <a:pt x="23976" y="66611"/>
                </a:lnTo>
                <a:lnTo>
                  <a:pt x="23925" y="508"/>
                </a:lnTo>
                <a:lnTo>
                  <a:pt x="23602" y="127"/>
                </a:lnTo>
                <a:lnTo>
                  <a:pt x="8685" y="127"/>
                </a:lnTo>
                <a:lnTo>
                  <a:pt x="290" y="0"/>
                </a:lnTo>
                <a:close/>
              </a:path>
              <a:path w="86995" h="96519">
                <a:moveTo>
                  <a:pt x="86109" y="96100"/>
                </a:moveTo>
                <a:lnTo>
                  <a:pt x="79398" y="96100"/>
                </a:lnTo>
                <a:lnTo>
                  <a:pt x="86002" y="96227"/>
                </a:lnTo>
                <a:close/>
              </a:path>
              <a:path w="86995" h="96519">
                <a:moveTo>
                  <a:pt x="86396" y="84048"/>
                </a:moveTo>
                <a:lnTo>
                  <a:pt x="64616" y="84048"/>
                </a:lnTo>
                <a:lnTo>
                  <a:pt x="64755" y="84404"/>
                </a:lnTo>
                <a:lnTo>
                  <a:pt x="64908" y="84709"/>
                </a:lnTo>
                <a:lnTo>
                  <a:pt x="65833" y="88531"/>
                </a:lnTo>
                <a:lnTo>
                  <a:pt x="66546" y="91325"/>
                </a:lnTo>
                <a:lnTo>
                  <a:pt x="67483" y="95745"/>
                </a:lnTo>
                <a:lnTo>
                  <a:pt x="68007" y="96215"/>
                </a:lnTo>
                <a:lnTo>
                  <a:pt x="74369" y="96113"/>
                </a:lnTo>
                <a:lnTo>
                  <a:pt x="86109" y="96100"/>
                </a:lnTo>
                <a:lnTo>
                  <a:pt x="86313" y="95859"/>
                </a:lnTo>
                <a:lnTo>
                  <a:pt x="86396" y="84048"/>
                </a:lnTo>
                <a:close/>
              </a:path>
              <a:path w="86995" h="96519">
                <a:moveTo>
                  <a:pt x="62825" y="0"/>
                </a:moveTo>
                <a:lnTo>
                  <a:pt x="62430" y="508"/>
                </a:lnTo>
                <a:lnTo>
                  <a:pt x="62373" y="65697"/>
                </a:lnTo>
                <a:lnTo>
                  <a:pt x="62261" y="66611"/>
                </a:lnTo>
                <a:lnTo>
                  <a:pt x="62025" y="67398"/>
                </a:lnTo>
                <a:lnTo>
                  <a:pt x="55167" y="72631"/>
                </a:lnTo>
                <a:lnTo>
                  <a:pt x="48283" y="76047"/>
                </a:lnTo>
                <a:lnTo>
                  <a:pt x="35876" y="77101"/>
                </a:lnTo>
                <a:lnTo>
                  <a:pt x="86388" y="77101"/>
                </a:lnTo>
                <a:lnTo>
                  <a:pt x="86422" y="355"/>
                </a:lnTo>
                <a:lnTo>
                  <a:pt x="85999" y="127"/>
                </a:lnTo>
                <a:lnTo>
                  <a:pt x="71131" y="127"/>
                </a:lnTo>
                <a:lnTo>
                  <a:pt x="62825" y="0"/>
                </a:lnTo>
                <a:close/>
              </a:path>
              <a:path w="86995" h="96519">
                <a:moveTo>
                  <a:pt x="23506" y="12"/>
                </a:moveTo>
                <a:lnTo>
                  <a:pt x="15302" y="114"/>
                </a:lnTo>
                <a:lnTo>
                  <a:pt x="8685" y="127"/>
                </a:lnTo>
                <a:lnTo>
                  <a:pt x="23602" y="127"/>
                </a:lnTo>
                <a:close/>
              </a:path>
              <a:path w="86995" h="96519">
                <a:moveTo>
                  <a:pt x="85812" y="25"/>
                </a:moveTo>
                <a:lnTo>
                  <a:pt x="71131" y="127"/>
                </a:lnTo>
                <a:lnTo>
                  <a:pt x="85999" y="127"/>
                </a:lnTo>
                <a:lnTo>
                  <a:pt x="85812" y="25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15637" y="3026041"/>
            <a:ext cx="99060" cy="136525"/>
          </a:xfrm>
          <a:custGeom>
            <a:avLst/>
            <a:gdLst/>
            <a:ahLst/>
            <a:cxnLst/>
            <a:rect l="l" t="t" r="r" b="b"/>
            <a:pathLst>
              <a:path w="99060" h="136525">
                <a:moveTo>
                  <a:pt x="9207" y="76"/>
                </a:moveTo>
                <a:lnTo>
                  <a:pt x="1498" y="88"/>
                </a:lnTo>
                <a:lnTo>
                  <a:pt x="825" y="190"/>
                </a:lnTo>
                <a:lnTo>
                  <a:pt x="0" y="254"/>
                </a:lnTo>
                <a:lnTo>
                  <a:pt x="622" y="2044"/>
                </a:lnTo>
                <a:lnTo>
                  <a:pt x="36550" y="96354"/>
                </a:lnTo>
                <a:lnTo>
                  <a:pt x="36588" y="97205"/>
                </a:lnTo>
                <a:lnTo>
                  <a:pt x="14630" y="119367"/>
                </a:lnTo>
                <a:lnTo>
                  <a:pt x="14058" y="119735"/>
                </a:lnTo>
                <a:lnTo>
                  <a:pt x="13360" y="120116"/>
                </a:lnTo>
                <a:lnTo>
                  <a:pt x="24803" y="136296"/>
                </a:lnTo>
                <a:lnTo>
                  <a:pt x="31026" y="133350"/>
                </a:lnTo>
                <a:lnTo>
                  <a:pt x="59093" y="98171"/>
                </a:lnTo>
                <a:lnTo>
                  <a:pt x="70819" y="69100"/>
                </a:lnTo>
                <a:lnTo>
                  <a:pt x="49575" y="69088"/>
                </a:lnTo>
                <a:lnTo>
                  <a:pt x="49352" y="68516"/>
                </a:lnTo>
                <a:lnTo>
                  <a:pt x="49085" y="67945"/>
                </a:lnTo>
                <a:lnTo>
                  <a:pt x="25527" y="546"/>
                </a:lnTo>
                <a:lnTo>
                  <a:pt x="24998" y="127"/>
                </a:lnTo>
                <a:lnTo>
                  <a:pt x="16243" y="127"/>
                </a:lnTo>
                <a:lnTo>
                  <a:pt x="9207" y="76"/>
                </a:lnTo>
                <a:close/>
              </a:path>
              <a:path w="99060" h="136525">
                <a:moveTo>
                  <a:pt x="74295" y="0"/>
                </a:moveTo>
                <a:lnTo>
                  <a:pt x="73456" y="520"/>
                </a:lnTo>
                <a:lnTo>
                  <a:pt x="64335" y="27346"/>
                </a:lnTo>
                <a:lnTo>
                  <a:pt x="50025" y="69088"/>
                </a:lnTo>
                <a:lnTo>
                  <a:pt x="49580" y="69100"/>
                </a:lnTo>
                <a:lnTo>
                  <a:pt x="70824" y="69088"/>
                </a:lnTo>
                <a:lnTo>
                  <a:pt x="98031" y="1638"/>
                </a:lnTo>
                <a:lnTo>
                  <a:pt x="98209" y="977"/>
                </a:lnTo>
                <a:lnTo>
                  <a:pt x="98480" y="139"/>
                </a:lnTo>
                <a:lnTo>
                  <a:pt x="82804" y="139"/>
                </a:lnTo>
                <a:lnTo>
                  <a:pt x="74295" y="0"/>
                </a:lnTo>
                <a:close/>
              </a:path>
              <a:path w="99060" h="136525">
                <a:moveTo>
                  <a:pt x="98501" y="76"/>
                </a:moveTo>
                <a:lnTo>
                  <a:pt x="89484" y="76"/>
                </a:lnTo>
                <a:lnTo>
                  <a:pt x="82804" y="139"/>
                </a:lnTo>
                <a:lnTo>
                  <a:pt x="98480" y="139"/>
                </a:lnTo>
                <a:close/>
              </a:path>
              <a:path w="99060" h="136525">
                <a:moveTo>
                  <a:pt x="24853" y="12"/>
                </a:moveTo>
                <a:lnTo>
                  <a:pt x="16243" y="127"/>
                </a:lnTo>
                <a:lnTo>
                  <a:pt x="24998" y="127"/>
                </a:lnTo>
                <a:lnTo>
                  <a:pt x="24853" y="12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756632" y="3122168"/>
            <a:ext cx="8890" cy="635"/>
          </a:xfrm>
          <a:custGeom>
            <a:avLst/>
            <a:gdLst/>
            <a:ahLst/>
            <a:cxnLst/>
            <a:rect l="l" t="t" r="r" b="b"/>
            <a:pathLst>
              <a:path w="8889" h="635">
                <a:moveTo>
                  <a:pt x="8531" y="0"/>
                </a:moveTo>
                <a:lnTo>
                  <a:pt x="0" y="0"/>
                </a:lnTo>
                <a:lnTo>
                  <a:pt x="8432" y="152"/>
                </a:lnTo>
                <a:lnTo>
                  <a:pt x="8531" y="0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753414" y="2991853"/>
            <a:ext cx="0" cy="130810"/>
          </a:xfrm>
          <a:custGeom>
            <a:avLst/>
            <a:gdLst/>
            <a:ahLst/>
            <a:cxnLst/>
            <a:rect l="l" t="t" r="r" b="b"/>
            <a:pathLst>
              <a:path h="130810">
                <a:moveTo>
                  <a:pt x="0" y="0"/>
                </a:moveTo>
                <a:lnTo>
                  <a:pt x="0" y="130810"/>
                </a:lnTo>
              </a:path>
            </a:pathLst>
          </a:custGeom>
          <a:ln w="23980">
            <a:solidFill>
              <a:srgbClr val="1C27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41443" y="2990583"/>
            <a:ext cx="24130" cy="1270"/>
          </a:xfrm>
          <a:custGeom>
            <a:avLst/>
            <a:gdLst/>
            <a:ahLst/>
            <a:cxnLst/>
            <a:rect l="l" t="t" r="r" b="b"/>
            <a:pathLst>
              <a:path w="24129" h="1269">
                <a:moveTo>
                  <a:pt x="0" y="1270"/>
                </a:moveTo>
                <a:lnTo>
                  <a:pt x="23668" y="1270"/>
                </a:lnTo>
                <a:lnTo>
                  <a:pt x="2366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56746" y="2991066"/>
            <a:ext cx="8890" cy="635"/>
          </a:xfrm>
          <a:custGeom>
            <a:avLst/>
            <a:gdLst/>
            <a:ahLst/>
            <a:cxnLst/>
            <a:rect l="l" t="t" r="r" b="b"/>
            <a:pathLst>
              <a:path w="8889" h="635">
                <a:moveTo>
                  <a:pt x="8204" y="0"/>
                </a:moveTo>
                <a:lnTo>
                  <a:pt x="0" y="127"/>
                </a:lnTo>
                <a:lnTo>
                  <a:pt x="8338" y="127"/>
                </a:lnTo>
                <a:lnTo>
                  <a:pt x="8204" y="0"/>
                </a:lnTo>
                <a:close/>
              </a:path>
            </a:pathLst>
          </a:custGeom>
          <a:solidFill>
            <a:srgbClr val="1C2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59520" y="2951086"/>
            <a:ext cx="212775" cy="2127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93292" y="4337863"/>
            <a:ext cx="212775" cy="2127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738725" y="9954683"/>
            <a:ext cx="490855" cy="490855"/>
          </a:xfrm>
          <a:custGeom>
            <a:avLst/>
            <a:gdLst/>
            <a:ahLst/>
            <a:cxnLst/>
            <a:rect l="l" t="t" r="r" b="b"/>
            <a:pathLst>
              <a:path w="490854" h="490854">
                <a:moveTo>
                  <a:pt x="490702" y="490702"/>
                </a:moveTo>
                <a:lnTo>
                  <a:pt x="490715" y="0"/>
                </a:lnTo>
                <a:lnTo>
                  <a:pt x="0" y="0"/>
                </a:lnTo>
                <a:lnTo>
                  <a:pt x="12" y="490689"/>
                </a:lnTo>
                <a:lnTo>
                  <a:pt x="490702" y="490702"/>
                </a:lnTo>
                <a:close/>
              </a:path>
            </a:pathLst>
          </a:custGeom>
          <a:solidFill>
            <a:srgbClr val="E306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998046" y="10277909"/>
            <a:ext cx="129539" cy="23495"/>
          </a:xfrm>
          <a:custGeom>
            <a:avLst/>
            <a:gdLst/>
            <a:ahLst/>
            <a:cxnLst/>
            <a:rect l="l" t="t" r="r" b="b"/>
            <a:pathLst>
              <a:path w="129539" h="23495">
                <a:moveTo>
                  <a:pt x="14566" y="0"/>
                </a:moveTo>
                <a:lnTo>
                  <a:pt x="0" y="23431"/>
                </a:lnTo>
                <a:lnTo>
                  <a:pt x="114757" y="23418"/>
                </a:lnTo>
                <a:lnTo>
                  <a:pt x="129374" y="12"/>
                </a:lnTo>
                <a:lnTo>
                  <a:pt x="145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915039" y="10377443"/>
            <a:ext cx="219075" cy="23495"/>
          </a:xfrm>
          <a:custGeom>
            <a:avLst/>
            <a:gdLst/>
            <a:ahLst/>
            <a:cxnLst/>
            <a:rect l="l" t="t" r="r" b="b"/>
            <a:pathLst>
              <a:path w="219075" h="23495">
                <a:moveTo>
                  <a:pt x="218719" y="0"/>
                </a:moveTo>
                <a:lnTo>
                  <a:pt x="14592" y="76"/>
                </a:lnTo>
                <a:lnTo>
                  <a:pt x="0" y="23418"/>
                </a:lnTo>
                <a:lnTo>
                  <a:pt x="204114" y="23380"/>
                </a:lnTo>
                <a:lnTo>
                  <a:pt x="218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62982" y="10153954"/>
            <a:ext cx="58419" cy="88265"/>
          </a:xfrm>
          <a:custGeom>
            <a:avLst/>
            <a:gdLst/>
            <a:ahLst/>
            <a:cxnLst/>
            <a:rect l="l" t="t" r="r" b="b"/>
            <a:pathLst>
              <a:path w="58420" h="88265">
                <a:moveTo>
                  <a:pt x="22313" y="0"/>
                </a:moveTo>
                <a:lnTo>
                  <a:pt x="7048" y="9588"/>
                </a:lnTo>
                <a:lnTo>
                  <a:pt x="33540" y="51879"/>
                </a:lnTo>
                <a:lnTo>
                  <a:pt x="0" y="72872"/>
                </a:lnTo>
                <a:lnTo>
                  <a:pt x="9525" y="88087"/>
                </a:lnTo>
                <a:lnTo>
                  <a:pt x="58216" y="57581"/>
                </a:lnTo>
                <a:lnTo>
                  <a:pt x="223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759769" y="10204404"/>
            <a:ext cx="171450" cy="23495"/>
          </a:xfrm>
          <a:custGeom>
            <a:avLst/>
            <a:gdLst/>
            <a:ahLst/>
            <a:cxnLst/>
            <a:rect l="l" t="t" r="r" b="b"/>
            <a:pathLst>
              <a:path w="171450" h="23495">
                <a:moveTo>
                  <a:pt x="171297" y="0"/>
                </a:moveTo>
                <a:lnTo>
                  <a:pt x="14630" y="12"/>
                </a:lnTo>
                <a:lnTo>
                  <a:pt x="0" y="23418"/>
                </a:lnTo>
                <a:lnTo>
                  <a:pt x="156730" y="23418"/>
                </a:lnTo>
                <a:lnTo>
                  <a:pt x="1712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40426" y="10174163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5" h="29845">
                <a:moveTo>
                  <a:pt x="6603" y="0"/>
                </a:moveTo>
                <a:lnTo>
                  <a:pt x="25" y="6591"/>
                </a:lnTo>
                <a:lnTo>
                  <a:pt x="0" y="22872"/>
                </a:lnTo>
                <a:lnTo>
                  <a:pt x="6616" y="29451"/>
                </a:lnTo>
                <a:lnTo>
                  <a:pt x="14719" y="29464"/>
                </a:lnTo>
                <a:lnTo>
                  <a:pt x="22885" y="29425"/>
                </a:lnTo>
                <a:lnTo>
                  <a:pt x="29425" y="22872"/>
                </a:lnTo>
                <a:lnTo>
                  <a:pt x="29451" y="6591"/>
                </a:lnTo>
                <a:lnTo>
                  <a:pt x="22821" y="12"/>
                </a:lnTo>
                <a:lnTo>
                  <a:pt x="66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785753" y="10162896"/>
            <a:ext cx="171450" cy="23495"/>
          </a:xfrm>
          <a:custGeom>
            <a:avLst/>
            <a:gdLst/>
            <a:ahLst/>
            <a:cxnLst/>
            <a:rect l="l" t="t" r="r" b="b"/>
            <a:pathLst>
              <a:path w="171450" h="23495">
                <a:moveTo>
                  <a:pt x="171272" y="0"/>
                </a:moveTo>
                <a:lnTo>
                  <a:pt x="14617" y="0"/>
                </a:lnTo>
                <a:lnTo>
                  <a:pt x="0" y="23317"/>
                </a:lnTo>
                <a:lnTo>
                  <a:pt x="156654" y="23355"/>
                </a:lnTo>
                <a:lnTo>
                  <a:pt x="1712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11686" y="10120905"/>
            <a:ext cx="171450" cy="23495"/>
          </a:xfrm>
          <a:custGeom>
            <a:avLst/>
            <a:gdLst/>
            <a:ahLst/>
            <a:cxnLst/>
            <a:rect l="l" t="t" r="r" b="b"/>
            <a:pathLst>
              <a:path w="171450" h="23495">
                <a:moveTo>
                  <a:pt x="171297" y="0"/>
                </a:moveTo>
                <a:lnTo>
                  <a:pt x="14655" y="0"/>
                </a:lnTo>
                <a:lnTo>
                  <a:pt x="0" y="23342"/>
                </a:lnTo>
                <a:lnTo>
                  <a:pt x="156705" y="23393"/>
                </a:lnTo>
                <a:lnTo>
                  <a:pt x="1712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820945" y="9968122"/>
            <a:ext cx="335915" cy="426720"/>
          </a:xfrm>
          <a:custGeom>
            <a:avLst/>
            <a:gdLst/>
            <a:ahLst/>
            <a:cxnLst/>
            <a:rect l="l" t="t" r="r" b="b"/>
            <a:pathLst>
              <a:path w="335914" h="426720">
                <a:moveTo>
                  <a:pt x="335330" y="0"/>
                </a:moveTo>
                <a:lnTo>
                  <a:pt x="247956" y="42627"/>
                </a:lnTo>
                <a:lnTo>
                  <a:pt x="202605" y="65959"/>
                </a:lnTo>
                <a:lnTo>
                  <a:pt x="158229" y="91206"/>
                </a:lnTo>
                <a:lnTo>
                  <a:pt x="116392" y="118795"/>
                </a:lnTo>
                <a:lnTo>
                  <a:pt x="78656" y="149154"/>
                </a:lnTo>
                <a:lnTo>
                  <a:pt x="46586" y="182708"/>
                </a:lnTo>
                <a:lnTo>
                  <a:pt x="21744" y="219886"/>
                </a:lnTo>
                <a:lnTo>
                  <a:pt x="5694" y="261114"/>
                </a:lnTo>
                <a:lnTo>
                  <a:pt x="0" y="306819"/>
                </a:lnTo>
                <a:lnTo>
                  <a:pt x="5900" y="348381"/>
                </a:lnTo>
                <a:lnTo>
                  <a:pt x="21469" y="382895"/>
                </a:lnTo>
                <a:lnTo>
                  <a:pt x="43505" y="409317"/>
                </a:lnTo>
                <a:lnTo>
                  <a:pt x="68808" y="426605"/>
                </a:lnTo>
                <a:lnTo>
                  <a:pt x="90024" y="392645"/>
                </a:lnTo>
                <a:lnTo>
                  <a:pt x="62572" y="392645"/>
                </a:lnTo>
                <a:lnTo>
                  <a:pt x="49055" y="379305"/>
                </a:lnTo>
                <a:lnTo>
                  <a:pt x="36241" y="359097"/>
                </a:lnTo>
                <a:lnTo>
                  <a:pt x="26677" y="332904"/>
                </a:lnTo>
                <a:lnTo>
                  <a:pt x="22910" y="301612"/>
                </a:lnTo>
                <a:lnTo>
                  <a:pt x="28465" y="261963"/>
                </a:lnTo>
                <a:lnTo>
                  <a:pt x="44129" y="225238"/>
                </a:lnTo>
                <a:lnTo>
                  <a:pt x="68440" y="191250"/>
                </a:lnTo>
                <a:lnTo>
                  <a:pt x="99937" y="159812"/>
                </a:lnTo>
                <a:lnTo>
                  <a:pt x="137158" y="130737"/>
                </a:lnTo>
                <a:lnTo>
                  <a:pt x="178641" y="103838"/>
                </a:lnTo>
                <a:lnTo>
                  <a:pt x="222925" y="78928"/>
                </a:lnTo>
                <a:lnTo>
                  <a:pt x="268547" y="55820"/>
                </a:lnTo>
                <a:lnTo>
                  <a:pt x="314045" y="34328"/>
                </a:lnTo>
                <a:lnTo>
                  <a:pt x="335330" y="0"/>
                </a:lnTo>
                <a:close/>
              </a:path>
              <a:path w="335914" h="426720">
                <a:moveTo>
                  <a:pt x="231609" y="122199"/>
                </a:moveTo>
                <a:lnTo>
                  <a:pt x="62572" y="392645"/>
                </a:lnTo>
                <a:lnTo>
                  <a:pt x="90024" y="392645"/>
                </a:lnTo>
                <a:lnTo>
                  <a:pt x="245338" y="144043"/>
                </a:lnTo>
                <a:lnTo>
                  <a:pt x="231609" y="122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27929" y="10148365"/>
            <a:ext cx="85775" cy="1040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34419" y="10151035"/>
            <a:ext cx="85890" cy="9800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56008" y="10151095"/>
            <a:ext cx="36195" cy="97790"/>
          </a:xfrm>
          <a:custGeom>
            <a:avLst/>
            <a:gdLst/>
            <a:ahLst/>
            <a:cxnLst/>
            <a:rect l="l" t="t" r="r" b="b"/>
            <a:pathLst>
              <a:path w="36195" h="97790">
                <a:moveTo>
                  <a:pt x="13169" y="0"/>
                </a:moveTo>
                <a:lnTo>
                  <a:pt x="0" y="97726"/>
                </a:lnTo>
                <a:lnTo>
                  <a:pt x="23202" y="97701"/>
                </a:lnTo>
                <a:lnTo>
                  <a:pt x="36194" y="12"/>
                </a:lnTo>
                <a:lnTo>
                  <a:pt x="13169" y="0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619800" y="10149141"/>
            <a:ext cx="71081" cy="1032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718873" y="10149192"/>
            <a:ext cx="71056" cy="10309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822619" y="10150904"/>
            <a:ext cx="75272" cy="980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141770" y="10150905"/>
            <a:ext cx="75565" cy="98425"/>
          </a:xfrm>
          <a:custGeom>
            <a:avLst/>
            <a:gdLst/>
            <a:ahLst/>
            <a:cxnLst/>
            <a:rect l="l" t="t" r="r" b="b"/>
            <a:pathLst>
              <a:path w="75564" h="98425">
                <a:moveTo>
                  <a:pt x="13347" y="0"/>
                </a:moveTo>
                <a:lnTo>
                  <a:pt x="0" y="98082"/>
                </a:lnTo>
                <a:lnTo>
                  <a:pt x="70319" y="98031"/>
                </a:lnTo>
                <a:lnTo>
                  <a:pt x="73279" y="77584"/>
                </a:lnTo>
                <a:lnTo>
                  <a:pt x="26212" y="77584"/>
                </a:lnTo>
                <a:lnTo>
                  <a:pt x="28829" y="58077"/>
                </a:lnTo>
                <a:lnTo>
                  <a:pt x="64312" y="58038"/>
                </a:lnTo>
                <a:lnTo>
                  <a:pt x="67208" y="37388"/>
                </a:lnTo>
                <a:lnTo>
                  <a:pt x="31711" y="37388"/>
                </a:lnTo>
                <a:lnTo>
                  <a:pt x="34010" y="20370"/>
                </a:lnTo>
                <a:lnTo>
                  <a:pt x="72618" y="20332"/>
                </a:lnTo>
                <a:lnTo>
                  <a:pt x="75285" y="38"/>
                </a:lnTo>
                <a:lnTo>
                  <a:pt x="13347" y="0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850926" y="10150867"/>
            <a:ext cx="75260" cy="9805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42291" y="10151022"/>
            <a:ext cx="86360" cy="98425"/>
          </a:xfrm>
          <a:custGeom>
            <a:avLst/>
            <a:gdLst/>
            <a:ahLst/>
            <a:cxnLst/>
            <a:rect l="l" t="t" r="r" b="b"/>
            <a:pathLst>
              <a:path w="86360" h="98425">
                <a:moveTo>
                  <a:pt x="67843" y="0"/>
                </a:moveTo>
                <a:lnTo>
                  <a:pt x="44335" y="0"/>
                </a:lnTo>
                <a:lnTo>
                  <a:pt x="0" y="97929"/>
                </a:lnTo>
                <a:lnTo>
                  <a:pt x="23779" y="97917"/>
                </a:lnTo>
                <a:lnTo>
                  <a:pt x="31483" y="80302"/>
                </a:lnTo>
                <a:lnTo>
                  <a:pt x="82581" y="80302"/>
                </a:lnTo>
                <a:lnTo>
                  <a:pt x="79331" y="62598"/>
                </a:lnTo>
                <a:lnTo>
                  <a:pt x="38328" y="62585"/>
                </a:lnTo>
                <a:lnTo>
                  <a:pt x="41076" y="57500"/>
                </a:lnTo>
                <a:lnTo>
                  <a:pt x="43503" y="52050"/>
                </a:lnTo>
                <a:lnTo>
                  <a:pt x="46968" y="42858"/>
                </a:lnTo>
                <a:lnTo>
                  <a:pt x="52832" y="26543"/>
                </a:lnTo>
                <a:lnTo>
                  <a:pt x="72714" y="26543"/>
                </a:lnTo>
                <a:lnTo>
                  <a:pt x="67843" y="0"/>
                </a:lnTo>
                <a:close/>
              </a:path>
              <a:path w="86360" h="98425">
                <a:moveTo>
                  <a:pt x="82581" y="80302"/>
                </a:moveTo>
                <a:lnTo>
                  <a:pt x="31483" y="80302"/>
                </a:lnTo>
                <a:lnTo>
                  <a:pt x="59334" y="80314"/>
                </a:lnTo>
                <a:lnTo>
                  <a:pt x="62204" y="97917"/>
                </a:lnTo>
                <a:lnTo>
                  <a:pt x="85813" y="97917"/>
                </a:lnTo>
                <a:lnTo>
                  <a:pt x="82581" y="80302"/>
                </a:lnTo>
                <a:close/>
              </a:path>
              <a:path w="86360" h="98425">
                <a:moveTo>
                  <a:pt x="72714" y="26543"/>
                </a:moveTo>
                <a:lnTo>
                  <a:pt x="52832" y="26543"/>
                </a:lnTo>
                <a:lnTo>
                  <a:pt x="53139" y="30842"/>
                </a:lnTo>
                <a:lnTo>
                  <a:pt x="54027" y="41013"/>
                </a:lnTo>
                <a:lnTo>
                  <a:pt x="55441" y="52962"/>
                </a:lnTo>
                <a:lnTo>
                  <a:pt x="57327" y="62598"/>
                </a:lnTo>
                <a:lnTo>
                  <a:pt x="79331" y="62598"/>
                </a:lnTo>
                <a:lnTo>
                  <a:pt x="72714" y="26543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979604" y="10151022"/>
            <a:ext cx="91871" cy="9792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096279" y="10150892"/>
            <a:ext cx="40640" cy="26034"/>
          </a:xfrm>
          <a:custGeom>
            <a:avLst/>
            <a:gdLst/>
            <a:ahLst/>
            <a:cxnLst/>
            <a:rect l="l" t="t" r="r" b="b"/>
            <a:pathLst>
              <a:path w="40639" h="26034">
                <a:moveTo>
                  <a:pt x="12191" y="0"/>
                </a:moveTo>
                <a:lnTo>
                  <a:pt x="0" y="25844"/>
                </a:lnTo>
                <a:lnTo>
                  <a:pt x="14109" y="25844"/>
                </a:lnTo>
                <a:lnTo>
                  <a:pt x="40347" y="50"/>
                </a:lnTo>
                <a:lnTo>
                  <a:pt x="12191" y="0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254343" y="10150909"/>
            <a:ext cx="76200" cy="98425"/>
          </a:xfrm>
          <a:custGeom>
            <a:avLst/>
            <a:gdLst/>
            <a:ahLst/>
            <a:cxnLst/>
            <a:rect l="l" t="t" r="r" b="b"/>
            <a:pathLst>
              <a:path w="76200" h="98425">
                <a:moveTo>
                  <a:pt x="44018" y="0"/>
                </a:moveTo>
                <a:lnTo>
                  <a:pt x="33909" y="38"/>
                </a:lnTo>
                <a:lnTo>
                  <a:pt x="13395" y="38"/>
                </a:lnTo>
                <a:lnTo>
                  <a:pt x="0" y="97866"/>
                </a:lnTo>
                <a:lnTo>
                  <a:pt x="23444" y="97815"/>
                </a:lnTo>
                <a:lnTo>
                  <a:pt x="28498" y="61277"/>
                </a:lnTo>
                <a:lnTo>
                  <a:pt x="43129" y="61277"/>
                </a:lnTo>
                <a:lnTo>
                  <a:pt x="59290" y="57836"/>
                </a:lnTo>
                <a:lnTo>
                  <a:pt x="69289" y="49333"/>
                </a:lnTo>
                <a:lnTo>
                  <a:pt x="71912" y="43853"/>
                </a:lnTo>
                <a:lnTo>
                  <a:pt x="30911" y="43840"/>
                </a:lnTo>
                <a:lnTo>
                  <a:pt x="34290" y="19507"/>
                </a:lnTo>
                <a:lnTo>
                  <a:pt x="73790" y="19456"/>
                </a:lnTo>
                <a:lnTo>
                  <a:pt x="73216" y="16796"/>
                </a:lnTo>
                <a:lnTo>
                  <a:pt x="66238" y="7726"/>
                </a:lnTo>
                <a:lnTo>
                  <a:pt x="56100" y="2006"/>
                </a:lnTo>
                <a:lnTo>
                  <a:pt x="44247" y="38"/>
                </a:lnTo>
                <a:lnTo>
                  <a:pt x="33909" y="38"/>
                </a:lnTo>
                <a:lnTo>
                  <a:pt x="44094" y="12"/>
                </a:lnTo>
                <a:close/>
              </a:path>
              <a:path w="76200" h="98425">
                <a:moveTo>
                  <a:pt x="43129" y="61277"/>
                </a:moveTo>
                <a:lnTo>
                  <a:pt x="28498" y="61277"/>
                </a:lnTo>
                <a:lnTo>
                  <a:pt x="33439" y="61315"/>
                </a:lnTo>
                <a:lnTo>
                  <a:pt x="43129" y="61277"/>
                </a:lnTo>
                <a:close/>
              </a:path>
              <a:path w="76200" h="98425">
                <a:moveTo>
                  <a:pt x="73790" y="19456"/>
                </a:moveTo>
                <a:lnTo>
                  <a:pt x="42951" y="19456"/>
                </a:lnTo>
                <a:lnTo>
                  <a:pt x="45529" y="20370"/>
                </a:lnTo>
                <a:lnTo>
                  <a:pt x="50787" y="25069"/>
                </a:lnTo>
                <a:lnTo>
                  <a:pt x="51663" y="27571"/>
                </a:lnTo>
                <a:lnTo>
                  <a:pt x="51650" y="37020"/>
                </a:lnTo>
                <a:lnTo>
                  <a:pt x="47459" y="40474"/>
                </a:lnTo>
                <a:lnTo>
                  <a:pt x="44450" y="42011"/>
                </a:lnTo>
                <a:lnTo>
                  <a:pt x="41808" y="43319"/>
                </a:lnTo>
                <a:lnTo>
                  <a:pt x="39204" y="43853"/>
                </a:lnTo>
                <a:lnTo>
                  <a:pt x="71918" y="43840"/>
                </a:lnTo>
                <a:lnTo>
                  <a:pt x="74381" y="38696"/>
                </a:lnTo>
                <a:lnTo>
                  <a:pt x="75819" y="28854"/>
                </a:lnTo>
                <a:lnTo>
                  <a:pt x="73790" y="19456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462204" y="10150947"/>
            <a:ext cx="82613" cy="9790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576097" y="10148940"/>
            <a:ext cx="96494" cy="10215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12140" y="10150993"/>
            <a:ext cx="99136" cy="9770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323928" y="10278591"/>
            <a:ext cx="1597660" cy="0"/>
          </a:xfrm>
          <a:custGeom>
            <a:avLst/>
            <a:gdLst/>
            <a:ahLst/>
            <a:cxnLst/>
            <a:rect l="l" t="t" r="r" b="b"/>
            <a:pathLst>
              <a:path w="1597659">
                <a:moveTo>
                  <a:pt x="0" y="0"/>
                </a:moveTo>
                <a:lnTo>
                  <a:pt x="1597507" y="0"/>
                </a:lnTo>
              </a:path>
            </a:pathLst>
          </a:custGeom>
          <a:ln w="13792">
            <a:solidFill>
              <a:srgbClr val="E306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0" y="9657002"/>
            <a:ext cx="1040765" cy="1035050"/>
          </a:xfrm>
          <a:custGeom>
            <a:avLst/>
            <a:gdLst/>
            <a:ahLst/>
            <a:cxnLst/>
            <a:rect l="l" t="t" r="r" b="b"/>
            <a:pathLst>
              <a:path w="1040765" h="1035050">
                <a:moveTo>
                  <a:pt x="335" y="0"/>
                </a:moveTo>
                <a:lnTo>
                  <a:pt x="0" y="7"/>
                </a:lnTo>
                <a:lnTo>
                  <a:pt x="0" y="1035000"/>
                </a:lnTo>
                <a:lnTo>
                  <a:pt x="1040727" y="1035000"/>
                </a:lnTo>
                <a:lnTo>
                  <a:pt x="1039674" y="988369"/>
                </a:lnTo>
                <a:lnTo>
                  <a:pt x="1036493" y="941511"/>
                </a:lnTo>
                <a:lnTo>
                  <a:pt x="1031248" y="895246"/>
                </a:lnTo>
                <a:lnTo>
                  <a:pt x="1023984" y="849617"/>
                </a:lnTo>
                <a:lnTo>
                  <a:pt x="1014748" y="804673"/>
                </a:lnTo>
                <a:lnTo>
                  <a:pt x="1003585" y="760458"/>
                </a:lnTo>
                <a:lnTo>
                  <a:pt x="990541" y="717017"/>
                </a:lnTo>
                <a:lnTo>
                  <a:pt x="975662" y="674398"/>
                </a:lnTo>
                <a:lnTo>
                  <a:pt x="958994" y="632645"/>
                </a:lnTo>
                <a:lnTo>
                  <a:pt x="940583" y="591804"/>
                </a:lnTo>
                <a:lnTo>
                  <a:pt x="920474" y="551921"/>
                </a:lnTo>
                <a:lnTo>
                  <a:pt x="898714" y="513042"/>
                </a:lnTo>
                <a:lnTo>
                  <a:pt x="875348" y="475212"/>
                </a:lnTo>
                <a:lnTo>
                  <a:pt x="850423" y="438478"/>
                </a:lnTo>
                <a:lnTo>
                  <a:pt x="823984" y="402884"/>
                </a:lnTo>
                <a:lnTo>
                  <a:pt x="796077" y="368478"/>
                </a:lnTo>
                <a:lnTo>
                  <a:pt x="766748" y="335303"/>
                </a:lnTo>
                <a:lnTo>
                  <a:pt x="736043" y="303407"/>
                </a:lnTo>
                <a:lnTo>
                  <a:pt x="704007" y="272835"/>
                </a:lnTo>
                <a:lnTo>
                  <a:pt x="670687" y="243633"/>
                </a:lnTo>
                <a:lnTo>
                  <a:pt x="636129" y="215846"/>
                </a:lnTo>
                <a:lnTo>
                  <a:pt x="600378" y="189520"/>
                </a:lnTo>
                <a:lnTo>
                  <a:pt x="563480" y="164701"/>
                </a:lnTo>
                <a:lnTo>
                  <a:pt x="525482" y="141435"/>
                </a:lnTo>
                <a:lnTo>
                  <a:pt x="486428" y="119767"/>
                </a:lnTo>
                <a:lnTo>
                  <a:pt x="446366" y="99743"/>
                </a:lnTo>
                <a:lnTo>
                  <a:pt x="405340" y="81409"/>
                </a:lnTo>
                <a:lnTo>
                  <a:pt x="363397" y="64811"/>
                </a:lnTo>
                <a:lnTo>
                  <a:pt x="320582" y="49995"/>
                </a:lnTo>
                <a:lnTo>
                  <a:pt x="276942" y="37005"/>
                </a:lnTo>
                <a:lnTo>
                  <a:pt x="232522" y="25888"/>
                </a:lnTo>
                <a:lnTo>
                  <a:pt x="187369" y="16690"/>
                </a:lnTo>
                <a:lnTo>
                  <a:pt x="141527" y="9457"/>
                </a:lnTo>
                <a:lnTo>
                  <a:pt x="95044" y="4233"/>
                </a:lnTo>
                <a:lnTo>
                  <a:pt x="47965" y="1066"/>
                </a:lnTo>
                <a:lnTo>
                  <a:pt x="335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4280954" y="7476756"/>
            <a:ext cx="1935696" cy="1910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6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1D1D1B"/>
                </a:solidFill>
                <a:latin typeface="Arial"/>
                <a:cs typeface="Arial"/>
              </a:rPr>
              <a:t>Résultat</a:t>
            </a:r>
            <a:r>
              <a:rPr sz="2100" b="1" spc="-20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2100" b="1" spc="-114" dirty="0">
                <a:solidFill>
                  <a:srgbClr val="1D1D1B"/>
                </a:solidFill>
                <a:latin typeface="Arial"/>
                <a:cs typeface="Arial"/>
              </a:rPr>
              <a:t>: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5260"/>
              </a:lnSpc>
            </a:pPr>
            <a:r>
              <a:rPr sz="4700" b="1" spc="-300" dirty="0">
                <a:solidFill>
                  <a:srgbClr val="722E53"/>
                </a:solidFill>
                <a:latin typeface="Arial"/>
                <a:cs typeface="Arial"/>
              </a:rPr>
              <a:t>7</a:t>
            </a:r>
            <a:r>
              <a:rPr sz="4700" b="1" spc="-490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4700" b="1" spc="225" dirty="0">
                <a:solidFill>
                  <a:srgbClr val="722E53"/>
                </a:solidFill>
                <a:latin typeface="Arial"/>
                <a:cs typeface="Arial"/>
              </a:rPr>
              <a:t>%</a:t>
            </a:r>
            <a:endParaRPr sz="4700" dirty="0">
              <a:latin typeface="Arial"/>
              <a:cs typeface="Arial"/>
            </a:endParaRPr>
          </a:p>
          <a:p>
            <a:pPr marL="12700">
              <a:lnSpc>
                <a:spcPts val="2240"/>
              </a:lnSpc>
            </a:pPr>
            <a:r>
              <a:rPr sz="2100" b="1" spc="-55" dirty="0">
                <a:solidFill>
                  <a:srgbClr val="1D1D1B"/>
                </a:solidFill>
                <a:latin typeface="Arial"/>
                <a:cs typeface="Arial"/>
              </a:rPr>
              <a:t>Augmentation</a:t>
            </a:r>
            <a:endParaRPr sz="2100" dirty="0">
              <a:latin typeface="Arial"/>
              <a:cs typeface="Arial"/>
            </a:endParaRPr>
          </a:p>
          <a:p>
            <a:pPr marL="12700" marR="5080">
              <a:lnSpc>
                <a:spcPts val="2400"/>
              </a:lnSpc>
              <a:spcBef>
                <a:spcPts val="120"/>
              </a:spcBef>
            </a:pPr>
            <a:r>
              <a:rPr sz="2100" b="1" spc="-45" dirty="0">
                <a:solidFill>
                  <a:srgbClr val="1D1D1B"/>
                </a:solidFill>
                <a:latin typeface="Arial"/>
                <a:cs typeface="Arial"/>
              </a:rPr>
              <a:t>de </a:t>
            </a:r>
            <a:r>
              <a:rPr sz="2100" b="1" spc="-25" dirty="0">
                <a:solidFill>
                  <a:srgbClr val="1D1D1B"/>
                </a:solidFill>
                <a:latin typeface="Arial"/>
                <a:cs typeface="Arial"/>
              </a:rPr>
              <a:t>son </a:t>
            </a:r>
            <a:r>
              <a:rPr sz="2100" b="1" spc="-35" dirty="0">
                <a:solidFill>
                  <a:srgbClr val="1D1D1B"/>
                </a:solidFill>
                <a:latin typeface="Arial"/>
                <a:cs typeface="Arial"/>
              </a:rPr>
              <a:t>taux </a:t>
            </a:r>
            <a:r>
              <a:rPr sz="2100" b="1" spc="-45" dirty="0">
                <a:solidFill>
                  <a:srgbClr val="1D1D1B"/>
                </a:solidFill>
                <a:latin typeface="Arial"/>
                <a:cs typeface="Arial"/>
              </a:rPr>
              <a:t>de  </a:t>
            </a:r>
            <a:r>
              <a:rPr sz="2100" b="1" spc="-20" dirty="0">
                <a:solidFill>
                  <a:srgbClr val="1D1D1B"/>
                </a:solidFill>
                <a:latin typeface="Arial"/>
                <a:cs typeface="Arial"/>
              </a:rPr>
              <a:t>conversion.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174312" y="7563599"/>
            <a:ext cx="0" cy="1751964"/>
          </a:xfrm>
          <a:custGeom>
            <a:avLst/>
            <a:gdLst/>
            <a:ahLst/>
            <a:cxnLst/>
            <a:rect l="l" t="t" r="r" b="b"/>
            <a:pathLst>
              <a:path h="1751965">
                <a:moveTo>
                  <a:pt x="0" y="0"/>
                </a:moveTo>
                <a:lnTo>
                  <a:pt x="0" y="1751761"/>
                </a:lnTo>
              </a:path>
            </a:pathLst>
          </a:custGeom>
          <a:ln w="3810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235204" y="6915949"/>
            <a:ext cx="1325245" cy="2637155"/>
          </a:xfrm>
          <a:custGeom>
            <a:avLst/>
            <a:gdLst/>
            <a:ahLst/>
            <a:cxnLst/>
            <a:rect l="l" t="t" r="r" b="b"/>
            <a:pathLst>
              <a:path w="1325245" h="2637154">
                <a:moveTo>
                  <a:pt x="1324800" y="0"/>
                </a:moveTo>
                <a:lnTo>
                  <a:pt x="0" y="1225664"/>
                </a:lnTo>
                <a:lnTo>
                  <a:pt x="1324800" y="2636710"/>
                </a:lnTo>
                <a:lnTo>
                  <a:pt x="1324800" y="1967661"/>
                </a:lnTo>
                <a:lnTo>
                  <a:pt x="628154" y="1225664"/>
                </a:lnTo>
                <a:lnTo>
                  <a:pt x="1324800" y="581150"/>
                </a:lnTo>
                <a:lnTo>
                  <a:pt x="1324800" y="0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70198" y="6068009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19"/>
                </a:lnTo>
              </a:path>
            </a:pathLst>
          </a:custGeom>
          <a:ln w="8023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30197" y="6028004"/>
            <a:ext cx="257175" cy="0"/>
          </a:xfrm>
          <a:custGeom>
            <a:avLst/>
            <a:gdLst/>
            <a:ahLst/>
            <a:cxnLst/>
            <a:rect l="l" t="t" r="r" b="b"/>
            <a:pathLst>
              <a:path w="257175">
                <a:moveTo>
                  <a:pt x="0" y="0"/>
                </a:moveTo>
                <a:lnTo>
                  <a:pt x="257084" y="0"/>
                </a:lnTo>
              </a:path>
            </a:pathLst>
          </a:custGeom>
          <a:ln w="8001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672713" y="9623490"/>
            <a:ext cx="257175" cy="0"/>
          </a:xfrm>
          <a:custGeom>
            <a:avLst/>
            <a:gdLst/>
            <a:ahLst/>
            <a:cxnLst/>
            <a:rect l="l" t="t" r="r" b="b"/>
            <a:pathLst>
              <a:path w="257175">
                <a:moveTo>
                  <a:pt x="0" y="0"/>
                </a:moveTo>
                <a:lnTo>
                  <a:pt x="257084" y="0"/>
                </a:lnTo>
              </a:path>
            </a:pathLst>
          </a:custGeom>
          <a:ln w="80009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889796" y="9359965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80230">
            <a:solidFill>
              <a:srgbClr val="722E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9321" y="7564920"/>
            <a:ext cx="2911259" cy="17568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7144829" y="151319"/>
            <a:ext cx="236854" cy="670179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65"/>
              </a:spcBef>
            </a:pPr>
            <a:r>
              <a:rPr sz="700" spc="-70" dirty="0">
                <a:solidFill>
                  <a:srgbClr val="1D1D1B"/>
                </a:solidFill>
                <a:latin typeface="Arial Narrow"/>
                <a:cs typeface="Arial Narrow"/>
              </a:rPr>
              <a:t>BPCE.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Société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anonyme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5" dirty="0">
                <a:solidFill>
                  <a:srgbClr val="1D1D1B"/>
                </a:solidFill>
                <a:latin typeface="Arial Narrow"/>
                <a:cs typeface="Arial Narrow"/>
              </a:rPr>
              <a:t>à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5" dirty="0">
                <a:solidFill>
                  <a:srgbClr val="1D1D1B"/>
                </a:solidFill>
                <a:latin typeface="Arial Narrow"/>
                <a:cs typeface="Arial Narrow"/>
              </a:rPr>
              <a:t>directoire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dirty="0">
                <a:solidFill>
                  <a:srgbClr val="1D1D1B"/>
                </a:solidFill>
                <a:latin typeface="Arial Narrow"/>
                <a:cs typeface="Arial Narrow"/>
              </a:rPr>
              <a:t>et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conseil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de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surveillance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au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5" dirty="0">
                <a:solidFill>
                  <a:srgbClr val="1D1D1B"/>
                </a:solidFill>
                <a:latin typeface="Arial Narrow"/>
                <a:cs typeface="Arial Narrow"/>
              </a:rPr>
              <a:t>capital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de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155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742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320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euros.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Siège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social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0" dirty="0">
                <a:solidFill>
                  <a:srgbClr val="1D1D1B"/>
                </a:solidFill>
                <a:latin typeface="Arial Narrow"/>
                <a:cs typeface="Arial Narrow"/>
              </a:rPr>
              <a:t>: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50,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avenue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Pierre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Mendès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40" dirty="0">
                <a:solidFill>
                  <a:srgbClr val="1D1D1B"/>
                </a:solidFill>
                <a:latin typeface="Arial Narrow"/>
                <a:cs typeface="Arial Narrow"/>
              </a:rPr>
              <a:t>France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5" dirty="0">
                <a:solidFill>
                  <a:srgbClr val="1D1D1B"/>
                </a:solidFill>
                <a:latin typeface="Arial Narrow"/>
                <a:cs typeface="Arial Narrow"/>
              </a:rPr>
              <a:t>-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75201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Paris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40" dirty="0">
                <a:solidFill>
                  <a:srgbClr val="1D1D1B"/>
                </a:solidFill>
                <a:latin typeface="Arial Narrow"/>
                <a:cs typeface="Arial Narrow"/>
              </a:rPr>
              <a:t>Cedex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13.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75" dirty="0">
                <a:solidFill>
                  <a:srgbClr val="1D1D1B"/>
                </a:solidFill>
                <a:latin typeface="Arial Narrow"/>
                <a:cs typeface="Arial Narrow"/>
              </a:rPr>
              <a:t>RCS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Paris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n°493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455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042.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Intermédiaire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d’assurance</a:t>
            </a:r>
            <a:r>
              <a:rPr sz="700" spc="-4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5" dirty="0">
                <a:solidFill>
                  <a:srgbClr val="1D1D1B"/>
                </a:solidFill>
                <a:latin typeface="Arial Narrow"/>
                <a:cs typeface="Arial Narrow"/>
              </a:rPr>
              <a:t>inscrit  à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l’ORIAS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sous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5" dirty="0">
                <a:solidFill>
                  <a:srgbClr val="1D1D1B"/>
                </a:solidFill>
                <a:latin typeface="Arial Narrow"/>
                <a:cs typeface="Arial Narrow"/>
              </a:rPr>
              <a:t>le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numéro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08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045100.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0" dirty="0">
                <a:solidFill>
                  <a:srgbClr val="1D1D1B"/>
                </a:solidFill>
                <a:latin typeface="Arial Narrow"/>
                <a:cs typeface="Arial Narrow"/>
              </a:rPr>
              <a:t>Natixis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Payment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Solutions,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Société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anonyme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au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5" dirty="0">
                <a:solidFill>
                  <a:srgbClr val="1D1D1B"/>
                </a:solidFill>
                <a:latin typeface="Arial Narrow"/>
                <a:cs typeface="Arial Narrow"/>
              </a:rPr>
              <a:t>capital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de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53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559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264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euros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5" dirty="0">
                <a:solidFill>
                  <a:srgbClr val="1D1D1B"/>
                </a:solidFill>
                <a:latin typeface="Arial Narrow"/>
                <a:cs typeface="Arial Narrow"/>
              </a:rPr>
              <a:t>-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Siège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social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10" dirty="0">
                <a:solidFill>
                  <a:srgbClr val="1D1D1B"/>
                </a:solidFill>
                <a:latin typeface="Arial Narrow"/>
                <a:cs typeface="Arial Narrow"/>
              </a:rPr>
              <a:t>: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30,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avenue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Pierre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Mendès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40" dirty="0">
                <a:solidFill>
                  <a:srgbClr val="1D1D1B"/>
                </a:solidFill>
                <a:latin typeface="Arial Narrow"/>
                <a:cs typeface="Arial Narrow"/>
              </a:rPr>
              <a:t>France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5" dirty="0">
                <a:solidFill>
                  <a:srgbClr val="1D1D1B"/>
                </a:solidFill>
                <a:latin typeface="Arial Narrow"/>
                <a:cs typeface="Arial Narrow"/>
              </a:rPr>
              <a:t>-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75013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Paris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40" dirty="0">
                <a:solidFill>
                  <a:srgbClr val="1D1D1B"/>
                </a:solidFill>
                <a:latin typeface="Arial Narrow"/>
                <a:cs typeface="Arial Narrow"/>
              </a:rPr>
              <a:t>France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5" dirty="0">
                <a:solidFill>
                  <a:srgbClr val="1D1D1B"/>
                </a:solidFill>
                <a:latin typeface="Arial Narrow"/>
                <a:cs typeface="Arial Narrow"/>
              </a:rPr>
              <a:t>-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75" dirty="0">
                <a:solidFill>
                  <a:srgbClr val="1D1D1B"/>
                </a:solidFill>
                <a:latin typeface="Arial Narrow"/>
                <a:cs typeface="Arial Narrow"/>
              </a:rPr>
              <a:t>RCS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Paris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0" dirty="0">
                <a:solidFill>
                  <a:srgbClr val="1D1D1B"/>
                </a:solidFill>
                <a:latin typeface="Arial Narrow"/>
                <a:cs typeface="Arial Narrow"/>
              </a:rPr>
              <a:t>n°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345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25" dirty="0">
                <a:solidFill>
                  <a:srgbClr val="1D1D1B"/>
                </a:solidFill>
                <a:latin typeface="Arial Narrow"/>
                <a:cs typeface="Arial Narrow"/>
              </a:rPr>
              <a:t>155</a:t>
            </a:r>
            <a:r>
              <a:rPr sz="700" spc="-3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700" spc="-30" dirty="0">
                <a:solidFill>
                  <a:srgbClr val="1D1D1B"/>
                </a:solidFill>
                <a:latin typeface="Arial Narrow"/>
                <a:cs typeface="Arial Narrow"/>
              </a:rPr>
              <a:t>337.</a:t>
            </a:r>
            <a:endParaRPr sz="700" dirty="0">
              <a:latin typeface="Arial Narrow"/>
              <a:cs typeface="Arial Narrow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4255909" y="4606887"/>
            <a:ext cx="790575" cy="270510"/>
          </a:xfrm>
          <a:custGeom>
            <a:avLst/>
            <a:gdLst/>
            <a:ahLst/>
            <a:cxnLst/>
            <a:rect l="l" t="t" r="r" b="b"/>
            <a:pathLst>
              <a:path w="790575" h="270510">
                <a:moveTo>
                  <a:pt x="0" y="270484"/>
                </a:moveTo>
                <a:lnTo>
                  <a:pt x="790244" y="270484"/>
                </a:lnTo>
                <a:lnTo>
                  <a:pt x="790244" y="0"/>
                </a:lnTo>
                <a:lnTo>
                  <a:pt x="0" y="0"/>
                </a:lnTo>
                <a:lnTo>
                  <a:pt x="0" y="2704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295101" y="4692459"/>
            <a:ext cx="86360" cy="100965"/>
          </a:xfrm>
          <a:custGeom>
            <a:avLst/>
            <a:gdLst/>
            <a:ahLst/>
            <a:cxnLst/>
            <a:rect l="l" t="t" r="r" b="b"/>
            <a:pathLst>
              <a:path w="86360" h="100964">
                <a:moveTo>
                  <a:pt x="11099" y="0"/>
                </a:moveTo>
                <a:lnTo>
                  <a:pt x="3721" y="927"/>
                </a:lnTo>
                <a:lnTo>
                  <a:pt x="812" y="6718"/>
                </a:lnTo>
                <a:lnTo>
                  <a:pt x="63" y="8597"/>
                </a:lnTo>
                <a:lnTo>
                  <a:pt x="380" y="10287"/>
                </a:lnTo>
                <a:lnTo>
                  <a:pt x="469" y="85051"/>
                </a:lnTo>
                <a:lnTo>
                  <a:pt x="7581" y="100444"/>
                </a:lnTo>
                <a:lnTo>
                  <a:pt x="12928" y="99237"/>
                </a:lnTo>
                <a:lnTo>
                  <a:pt x="15074" y="98590"/>
                </a:lnTo>
                <a:lnTo>
                  <a:pt x="16052" y="96989"/>
                </a:lnTo>
                <a:lnTo>
                  <a:pt x="16421" y="94907"/>
                </a:lnTo>
                <a:lnTo>
                  <a:pt x="16421" y="33667"/>
                </a:lnTo>
                <a:lnTo>
                  <a:pt x="35998" y="33667"/>
                </a:lnTo>
                <a:lnTo>
                  <a:pt x="35488" y="32948"/>
                </a:lnTo>
                <a:lnTo>
                  <a:pt x="29975" y="25538"/>
                </a:lnTo>
                <a:lnTo>
                  <a:pt x="24571" y="18048"/>
                </a:lnTo>
                <a:lnTo>
                  <a:pt x="19558" y="10287"/>
                </a:lnTo>
                <a:lnTo>
                  <a:pt x="17564" y="8940"/>
                </a:lnTo>
                <a:lnTo>
                  <a:pt x="16649" y="6718"/>
                </a:lnTo>
                <a:lnTo>
                  <a:pt x="11099" y="0"/>
                </a:lnTo>
                <a:close/>
              </a:path>
              <a:path w="86360" h="100964">
                <a:moveTo>
                  <a:pt x="85745" y="35179"/>
                </a:moveTo>
                <a:lnTo>
                  <a:pt x="68694" y="35179"/>
                </a:lnTo>
                <a:lnTo>
                  <a:pt x="70040" y="37490"/>
                </a:lnTo>
                <a:lnTo>
                  <a:pt x="69519" y="39331"/>
                </a:lnTo>
                <a:lnTo>
                  <a:pt x="69596" y="96443"/>
                </a:lnTo>
                <a:lnTo>
                  <a:pt x="72478" y="100063"/>
                </a:lnTo>
                <a:lnTo>
                  <a:pt x="82511" y="100368"/>
                </a:lnTo>
                <a:lnTo>
                  <a:pt x="85725" y="96621"/>
                </a:lnTo>
                <a:lnTo>
                  <a:pt x="85745" y="35179"/>
                </a:lnTo>
                <a:close/>
              </a:path>
              <a:path w="86360" h="100964">
                <a:moveTo>
                  <a:pt x="35998" y="33667"/>
                </a:moveTo>
                <a:lnTo>
                  <a:pt x="16421" y="33667"/>
                </a:lnTo>
                <a:lnTo>
                  <a:pt x="33934" y="58013"/>
                </a:lnTo>
                <a:lnTo>
                  <a:pt x="38616" y="63114"/>
                </a:lnTo>
                <a:lnTo>
                  <a:pt x="43057" y="64812"/>
                </a:lnTo>
                <a:lnTo>
                  <a:pt x="47505" y="63108"/>
                </a:lnTo>
                <a:lnTo>
                  <a:pt x="52209" y="58000"/>
                </a:lnTo>
                <a:lnTo>
                  <a:pt x="62860" y="43256"/>
                </a:lnTo>
                <a:lnTo>
                  <a:pt x="42710" y="43256"/>
                </a:lnTo>
                <a:lnTo>
                  <a:pt x="40830" y="40474"/>
                </a:lnTo>
                <a:lnTo>
                  <a:pt x="35998" y="33667"/>
                </a:lnTo>
                <a:close/>
              </a:path>
              <a:path w="86360" h="100964">
                <a:moveTo>
                  <a:pt x="75006" y="736"/>
                </a:moveTo>
                <a:lnTo>
                  <a:pt x="72669" y="2921"/>
                </a:lnTo>
                <a:lnTo>
                  <a:pt x="71107" y="4914"/>
                </a:lnTo>
                <a:lnTo>
                  <a:pt x="68694" y="6223"/>
                </a:lnTo>
                <a:lnTo>
                  <a:pt x="67868" y="8826"/>
                </a:lnTo>
                <a:lnTo>
                  <a:pt x="66827" y="9944"/>
                </a:lnTo>
                <a:lnTo>
                  <a:pt x="65468" y="10820"/>
                </a:lnTo>
                <a:lnTo>
                  <a:pt x="65074" y="12446"/>
                </a:lnTo>
                <a:lnTo>
                  <a:pt x="43954" y="41656"/>
                </a:lnTo>
                <a:lnTo>
                  <a:pt x="42710" y="43256"/>
                </a:lnTo>
                <a:lnTo>
                  <a:pt x="62860" y="43256"/>
                </a:lnTo>
                <a:lnTo>
                  <a:pt x="68694" y="35179"/>
                </a:lnTo>
                <a:lnTo>
                  <a:pt x="85745" y="35179"/>
                </a:lnTo>
                <a:lnTo>
                  <a:pt x="85813" y="7404"/>
                </a:lnTo>
                <a:lnTo>
                  <a:pt x="84416" y="4051"/>
                </a:lnTo>
                <a:lnTo>
                  <a:pt x="80365" y="1955"/>
                </a:lnTo>
                <a:lnTo>
                  <a:pt x="77711" y="1612"/>
                </a:lnTo>
                <a:lnTo>
                  <a:pt x="75006" y="736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929657" y="4693475"/>
            <a:ext cx="77470" cy="100330"/>
          </a:xfrm>
          <a:custGeom>
            <a:avLst/>
            <a:gdLst/>
            <a:ahLst/>
            <a:cxnLst/>
            <a:rect l="l" t="t" r="r" b="b"/>
            <a:pathLst>
              <a:path w="77470" h="100329">
                <a:moveTo>
                  <a:pt x="47911" y="16243"/>
                </a:moveTo>
                <a:lnTo>
                  <a:pt x="30187" y="16243"/>
                </a:lnTo>
                <a:lnTo>
                  <a:pt x="31292" y="17119"/>
                </a:lnTo>
                <a:lnTo>
                  <a:pt x="31257" y="48704"/>
                </a:lnTo>
                <a:lnTo>
                  <a:pt x="31369" y="94945"/>
                </a:lnTo>
                <a:lnTo>
                  <a:pt x="32981" y="97358"/>
                </a:lnTo>
                <a:lnTo>
                  <a:pt x="38468" y="99974"/>
                </a:lnTo>
                <a:lnTo>
                  <a:pt x="41275" y="99275"/>
                </a:lnTo>
                <a:lnTo>
                  <a:pt x="46647" y="95516"/>
                </a:lnTo>
                <a:lnTo>
                  <a:pt x="47053" y="92265"/>
                </a:lnTo>
                <a:lnTo>
                  <a:pt x="46998" y="34664"/>
                </a:lnTo>
                <a:lnTo>
                  <a:pt x="46901" y="17526"/>
                </a:lnTo>
                <a:lnTo>
                  <a:pt x="47911" y="16243"/>
                </a:lnTo>
                <a:close/>
              </a:path>
              <a:path w="77470" h="100329">
                <a:moveTo>
                  <a:pt x="72633" y="16090"/>
                </a:moveTo>
                <a:lnTo>
                  <a:pt x="48031" y="16090"/>
                </a:lnTo>
                <a:lnTo>
                  <a:pt x="57111" y="16789"/>
                </a:lnTo>
                <a:lnTo>
                  <a:pt x="62077" y="16624"/>
                </a:lnTo>
                <a:lnTo>
                  <a:pt x="67745" y="16611"/>
                </a:lnTo>
                <a:lnTo>
                  <a:pt x="72633" y="16090"/>
                </a:lnTo>
                <a:close/>
              </a:path>
              <a:path w="77470" h="100329">
                <a:moveTo>
                  <a:pt x="67626" y="16624"/>
                </a:moveTo>
                <a:lnTo>
                  <a:pt x="62077" y="16624"/>
                </a:lnTo>
                <a:lnTo>
                  <a:pt x="67030" y="16687"/>
                </a:lnTo>
                <a:lnTo>
                  <a:pt x="67626" y="16624"/>
                </a:lnTo>
                <a:close/>
              </a:path>
              <a:path w="77470" h="100329">
                <a:moveTo>
                  <a:pt x="27211" y="16395"/>
                </a:moveTo>
                <a:lnTo>
                  <a:pt x="16598" y="16395"/>
                </a:lnTo>
                <a:lnTo>
                  <a:pt x="21755" y="16675"/>
                </a:lnTo>
                <a:lnTo>
                  <a:pt x="27211" y="16395"/>
                </a:lnTo>
                <a:close/>
              </a:path>
              <a:path w="77470" h="100329">
                <a:moveTo>
                  <a:pt x="7035" y="0"/>
                </a:moveTo>
                <a:lnTo>
                  <a:pt x="5232" y="1130"/>
                </a:lnTo>
                <a:lnTo>
                  <a:pt x="2197" y="3822"/>
                </a:lnTo>
                <a:lnTo>
                  <a:pt x="0" y="6756"/>
                </a:lnTo>
                <a:lnTo>
                  <a:pt x="3454" y="15811"/>
                </a:lnTo>
                <a:lnTo>
                  <a:pt x="7112" y="16611"/>
                </a:lnTo>
                <a:lnTo>
                  <a:pt x="16598" y="16395"/>
                </a:lnTo>
                <a:lnTo>
                  <a:pt x="27211" y="16395"/>
                </a:lnTo>
                <a:lnTo>
                  <a:pt x="30187" y="16243"/>
                </a:lnTo>
                <a:lnTo>
                  <a:pt x="47911" y="16243"/>
                </a:lnTo>
                <a:lnTo>
                  <a:pt x="48031" y="16090"/>
                </a:lnTo>
                <a:lnTo>
                  <a:pt x="72633" y="16090"/>
                </a:lnTo>
                <a:lnTo>
                  <a:pt x="73825" y="15963"/>
                </a:lnTo>
                <a:lnTo>
                  <a:pt x="77114" y="13131"/>
                </a:lnTo>
                <a:lnTo>
                  <a:pt x="76784" y="3073"/>
                </a:lnTo>
                <a:lnTo>
                  <a:pt x="74607" y="1600"/>
                </a:lnTo>
                <a:lnTo>
                  <a:pt x="19227" y="1600"/>
                </a:lnTo>
                <a:lnTo>
                  <a:pt x="17628" y="1257"/>
                </a:lnTo>
                <a:lnTo>
                  <a:pt x="9232" y="1257"/>
                </a:lnTo>
                <a:lnTo>
                  <a:pt x="7035" y="0"/>
                </a:lnTo>
                <a:close/>
              </a:path>
              <a:path w="77470" h="100329">
                <a:moveTo>
                  <a:pt x="25806" y="698"/>
                </a:moveTo>
                <a:lnTo>
                  <a:pt x="19227" y="1600"/>
                </a:lnTo>
                <a:lnTo>
                  <a:pt x="74607" y="1600"/>
                </a:lnTo>
                <a:lnTo>
                  <a:pt x="73560" y="892"/>
                </a:lnTo>
                <a:lnTo>
                  <a:pt x="49356" y="892"/>
                </a:lnTo>
                <a:lnTo>
                  <a:pt x="25806" y="698"/>
                </a:lnTo>
                <a:close/>
              </a:path>
              <a:path w="77470" h="100329">
                <a:moveTo>
                  <a:pt x="11036" y="165"/>
                </a:moveTo>
                <a:lnTo>
                  <a:pt x="9232" y="1257"/>
                </a:lnTo>
                <a:lnTo>
                  <a:pt x="17628" y="1257"/>
                </a:lnTo>
                <a:lnTo>
                  <a:pt x="12712" y="203"/>
                </a:lnTo>
                <a:lnTo>
                  <a:pt x="11036" y="165"/>
                </a:lnTo>
                <a:close/>
              </a:path>
              <a:path w="77470" h="100329">
                <a:moveTo>
                  <a:pt x="73406" y="787"/>
                </a:moveTo>
                <a:lnTo>
                  <a:pt x="49356" y="892"/>
                </a:lnTo>
                <a:lnTo>
                  <a:pt x="73560" y="892"/>
                </a:lnTo>
                <a:lnTo>
                  <a:pt x="73406" y="787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493348" y="4694110"/>
            <a:ext cx="75565" cy="99695"/>
          </a:xfrm>
          <a:custGeom>
            <a:avLst/>
            <a:gdLst/>
            <a:ahLst/>
            <a:cxnLst/>
            <a:rect l="l" t="t" r="r" b="b"/>
            <a:pathLst>
              <a:path w="75564" h="99695">
                <a:moveTo>
                  <a:pt x="35995" y="34226"/>
                </a:moveTo>
                <a:lnTo>
                  <a:pt x="16598" y="34226"/>
                </a:lnTo>
                <a:lnTo>
                  <a:pt x="61539" y="96456"/>
                </a:lnTo>
                <a:lnTo>
                  <a:pt x="64160" y="99695"/>
                </a:lnTo>
                <a:lnTo>
                  <a:pt x="74498" y="96456"/>
                </a:lnTo>
                <a:lnTo>
                  <a:pt x="75095" y="92176"/>
                </a:lnTo>
                <a:lnTo>
                  <a:pt x="75057" y="64465"/>
                </a:lnTo>
                <a:lnTo>
                  <a:pt x="58597" y="64465"/>
                </a:lnTo>
                <a:lnTo>
                  <a:pt x="56794" y="63779"/>
                </a:lnTo>
                <a:lnTo>
                  <a:pt x="56260" y="62128"/>
                </a:lnTo>
                <a:lnTo>
                  <a:pt x="35995" y="34226"/>
                </a:lnTo>
                <a:close/>
              </a:path>
              <a:path w="75564" h="99695">
                <a:moveTo>
                  <a:pt x="9905" y="0"/>
                </a:moveTo>
                <a:lnTo>
                  <a:pt x="965" y="2730"/>
                </a:lnTo>
                <a:lnTo>
                  <a:pt x="0" y="6184"/>
                </a:lnTo>
                <a:lnTo>
                  <a:pt x="63" y="95008"/>
                </a:lnTo>
                <a:lnTo>
                  <a:pt x="3047" y="98615"/>
                </a:lnTo>
                <a:lnTo>
                  <a:pt x="12776" y="98475"/>
                </a:lnTo>
                <a:lnTo>
                  <a:pt x="15646" y="94818"/>
                </a:lnTo>
                <a:lnTo>
                  <a:pt x="15709" y="37426"/>
                </a:lnTo>
                <a:lnTo>
                  <a:pt x="14897" y="35674"/>
                </a:lnTo>
                <a:lnTo>
                  <a:pt x="16598" y="34226"/>
                </a:lnTo>
                <a:lnTo>
                  <a:pt x="35995" y="34226"/>
                </a:lnTo>
                <a:lnTo>
                  <a:pt x="12763" y="2120"/>
                </a:lnTo>
                <a:lnTo>
                  <a:pt x="9905" y="0"/>
                </a:lnTo>
                <a:close/>
              </a:path>
              <a:path w="75564" h="99695">
                <a:moveTo>
                  <a:pt x="61950" y="1371"/>
                </a:moveTo>
                <a:lnTo>
                  <a:pt x="59232" y="4711"/>
                </a:lnTo>
                <a:lnTo>
                  <a:pt x="59181" y="59359"/>
                </a:lnTo>
                <a:lnTo>
                  <a:pt x="59842" y="61963"/>
                </a:lnTo>
                <a:lnTo>
                  <a:pt x="58597" y="64465"/>
                </a:lnTo>
                <a:lnTo>
                  <a:pt x="75057" y="64465"/>
                </a:lnTo>
                <a:lnTo>
                  <a:pt x="75044" y="5054"/>
                </a:lnTo>
                <a:lnTo>
                  <a:pt x="72415" y="1612"/>
                </a:lnTo>
                <a:lnTo>
                  <a:pt x="61950" y="1371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77257" y="4694041"/>
            <a:ext cx="62230" cy="99060"/>
          </a:xfrm>
          <a:custGeom>
            <a:avLst/>
            <a:gdLst/>
            <a:ahLst/>
            <a:cxnLst/>
            <a:rect l="l" t="t" r="r" b="b"/>
            <a:pathLst>
              <a:path w="62229" h="99060">
                <a:moveTo>
                  <a:pt x="30811" y="0"/>
                </a:moveTo>
                <a:lnTo>
                  <a:pt x="2247" y="133"/>
                </a:lnTo>
                <a:lnTo>
                  <a:pt x="12" y="2470"/>
                </a:lnTo>
                <a:lnTo>
                  <a:pt x="0" y="96170"/>
                </a:lnTo>
                <a:lnTo>
                  <a:pt x="2362" y="98609"/>
                </a:lnTo>
                <a:lnTo>
                  <a:pt x="20551" y="98636"/>
                </a:lnTo>
                <a:lnTo>
                  <a:pt x="57886" y="98609"/>
                </a:lnTo>
                <a:lnTo>
                  <a:pt x="61633" y="95815"/>
                </a:lnTo>
                <a:lnTo>
                  <a:pt x="61861" y="85794"/>
                </a:lnTo>
                <a:lnTo>
                  <a:pt x="58296" y="82950"/>
                </a:lnTo>
                <a:lnTo>
                  <a:pt x="16637" y="82950"/>
                </a:lnTo>
                <a:lnTo>
                  <a:pt x="15532" y="81959"/>
                </a:lnTo>
                <a:lnTo>
                  <a:pt x="16002" y="73031"/>
                </a:lnTo>
                <a:lnTo>
                  <a:pt x="16002" y="67494"/>
                </a:lnTo>
                <a:lnTo>
                  <a:pt x="15519" y="58235"/>
                </a:lnTo>
                <a:lnTo>
                  <a:pt x="16548" y="56838"/>
                </a:lnTo>
                <a:lnTo>
                  <a:pt x="52831" y="56838"/>
                </a:lnTo>
                <a:lnTo>
                  <a:pt x="56388" y="54019"/>
                </a:lnTo>
                <a:lnTo>
                  <a:pt x="56413" y="44456"/>
                </a:lnTo>
                <a:lnTo>
                  <a:pt x="52709" y="41357"/>
                </a:lnTo>
                <a:lnTo>
                  <a:pt x="16700" y="41357"/>
                </a:lnTo>
                <a:lnTo>
                  <a:pt x="15646" y="40468"/>
                </a:lnTo>
                <a:lnTo>
                  <a:pt x="15913" y="31680"/>
                </a:lnTo>
                <a:lnTo>
                  <a:pt x="15951" y="25787"/>
                </a:lnTo>
                <a:lnTo>
                  <a:pt x="15608" y="16795"/>
                </a:lnTo>
                <a:lnTo>
                  <a:pt x="16611" y="15767"/>
                </a:lnTo>
                <a:lnTo>
                  <a:pt x="58063" y="15767"/>
                </a:lnTo>
                <a:lnTo>
                  <a:pt x="61582" y="12998"/>
                </a:lnTo>
                <a:lnTo>
                  <a:pt x="61912" y="3244"/>
                </a:lnTo>
                <a:lnTo>
                  <a:pt x="58280" y="95"/>
                </a:lnTo>
                <a:lnTo>
                  <a:pt x="30811" y="0"/>
                </a:lnTo>
                <a:close/>
              </a:path>
              <a:path w="62229" h="99060">
                <a:moveTo>
                  <a:pt x="35737" y="82742"/>
                </a:moveTo>
                <a:lnTo>
                  <a:pt x="27880" y="82774"/>
                </a:lnTo>
                <a:lnTo>
                  <a:pt x="16637" y="82950"/>
                </a:lnTo>
                <a:lnTo>
                  <a:pt x="58296" y="82950"/>
                </a:lnTo>
                <a:lnTo>
                  <a:pt x="58153" y="82835"/>
                </a:lnTo>
                <a:lnTo>
                  <a:pt x="35737" y="82742"/>
                </a:lnTo>
                <a:close/>
              </a:path>
              <a:path w="62229" h="99060">
                <a:moveTo>
                  <a:pt x="52831" y="56838"/>
                </a:moveTo>
                <a:lnTo>
                  <a:pt x="16548" y="56838"/>
                </a:lnTo>
                <a:lnTo>
                  <a:pt x="20548" y="56978"/>
                </a:lnTo>
                <a:lnTo>
                  <a:pt x="27025" y="57119"/>
                </a:lnTo>
                <a:lnTo>
                  <a:pt x="33502" y="57140"/>
                </a:lnTo>
                <a:lnTo>
                  <a:pt x="52590" y="57029"/>
                </a:lnTo>
                <a:lnTo>
                  <a:pt x="52831" y="56838"/>
                </a:lnTo>
                <a:close/>
              </a:path>
              <a:path w="62229" h="99060">
                <a:moveTo>
                  <a:pt x="33064" y="41214"/>
                </a:moveTo>
                <a:lnTo>
                  <a:pt x="16700" y="41357"/>
                </a:lnTo>
                <a:lnTo>
                  <a:pt x="52709" y="41357"/>
                </a:lnTo>
                <a:lnTo>
                  <a:pt x="33064" y="41214"/>
                </a:lnTo>
                <a:close/>
              </a:path>
              <a:path w="62229" h="99060">
                <a:moveTo>
                  <a:pt x="58063" y="15767"/>
                </a:moveTo>
                <a:lnTo>
                  <a:pt x="16611" y="15767"/>
                </a:lnTo>
                <a:lnTo>
                  <a:pt x="35750" y="15921"/>
                </a:lnTo>
                <a:lnTo>
                  <a:pt x="57950" y="15855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97983" y="4693980"/>
            <a:ext cx="62865" cy="99060"/>
          </a:xfrm>
          <a:custGeom>
            <a:avLst/>
            <a:gdLst/>
            <a:ahLst/>
            <a:cxnLst/>
            <a:rect l="l" t="t" r="r" b="b"/>
            <a:pathLst>
              <a:path w="62864" h="99060">
                <a:moveTo>
                  <a:pt x="41947" y="0"/>
                </a:moveTo>
                <a:lnTo>
                  <a:pt x="31070" y="15"/>
                </a:lnTo>
                <a:lnTo>
                  <a:pt x="2044" y="384"/>
                </a:lnTo>
                <a:lnTo>
                  <a:pt x="0" y="2746"/>
                </a:lnTo>
                <a:lnTo>
                  <a:pt x="12" y="95062"/>
                </a:lnTo>
                <a:lnTo>
                  <a:pt x="2527" y="98517"/>
                </a:lnTo>
                <a:lnTo>
                  <a:pt x="30822" y="98753"/>
                </a:lnTo>
                <a:lnTo>
                  <a:pt x="57645" y="98593"/>
                </a:lnTo>
                <a:lnTo>
                  <a:pt x="60071" y="96485"/>
                </a:lnTo>
                <a:lnTo>
                  <a:pt x="62331" y="90414"/>
                </a:lnTo>
                <a:lnTo>
                  <a:pt x="61722" y="87785"/>
                </a:lnTo>
                <a:lnTo>
                  <a:pt x="57551" y="83137"/>
                </a:lnTo>
                <a:lnTo>
                  <a:pt x="16891" y="83137"/>
                </a:lnTo>
                <a:lnTo>
                  <a:pt x="15379" y="82057"/>
                </a:lnTo>
                <a:lnTo>
                  <a:pt x="15938" y="73002"/>
                </a:lnTo>
                <a:lnTo>
                  <a:pt x="15925" y="67656"/>
                </a:lnTo>
                <a:lnTo>
                  <a:pt x="15379" y="58308"/>
                </a:lnTo>
                <a:lnTo>
                  <a:pt x="16522" y="56835"/>
                </a:lnTo>
                <a:lnTo>
                  <a:pt x="53278" y="56835"/>
                </a:lnTo>
                <a:lnTo>
                  <a:pt x="56476" y="54143"/>
                </a:lnTo>
                <a:lnTo>
                  <a:pt x="56235" y="44440"/>
                </a:lnTo>
                <a:lnTo>
                  <a:pt x="52682" y="41455"/>
                </a:lnTo>
                <a:lnTo>
                  <a:pt x="16807" y="41443"/>
                </a:lnTo>
                <a:lnTo>
                  <a:pt x="15532" y="40617"/>
                </a:lnTo>
                <a:lnTo>
                  <a:pt x="15836" y="31702"/>
                </a:lnTo>
                <a:lnTo>
                  <a:pt x="15862" y="25987"/>
                </a:lnTo>
                <a:lnTo>
                  <a:pt x="15494" y="16894"/>
                </a:lnTo>
                <a:lnTo>
                  <a:pt x="16738" y="15865"/>
                </a:lnTo>
                <a:lnTo>
                  <a:pt x="58232" y="15865"/>
                </a:lnTo>
                <a:lnTo>
                  <a:pt x="61798" y="12588"/>
                </a:lnTo>
                <a:lnTo>
                  <a:pt x="61671" y="3355"/>
                </a:lnTo>
                <a:lnTo>
                  <a:pt x="58280" y="66"/>
                </a:lnTo>
                <a:lnTo>
                  <a:pt x="41947" y="0"/>
                </a:lnTo>
                <a:close/>
              </a:path>
              <a:path w="62864" h="99060">
                <a:moveTo>
                  <a:pt x="54051" y="82667"/>
                </a:moveTo>
                <a:lnTo>
                  <a:pt x="16891" y="83137"/>
                </a:lnTo>
                <a:lnTo>
                  <a:pt x="57551" y="83137"/>
                </a:lnTo>
                <a:lnTo>
                  <a:pt x="57289" y="82845"/>
                </a:lnTo>
                <a:lnTo>
                  <a:pt x="54051" y="82667"/>
                </a:lnTo>
                <a:close/>
              </a:path>
              <a:path w="62864" h="99060">
                <a:moveTo>
                  <a:pt x="53278" y="56835"/>
                </a:moveTo>
                <a:lnTo>
                  <a:pt x="16522" y="56835"/>
                </a:lnTo>
                <a:lnTo>
                  <a:pt x="20789" y="57000"/>
                </a:lnTo>
                <a:lnTo>
                  <a:pt x="27261" y="57159"/>
                </a:lnTo>
                <a:lnTo>
                  <a:pt x="33739" y="57181"/>
                </a:lnTo>
                <a:lnTo>
                  <a:pt x="53022" y="57051"/>
                </a:lnTo>
                <a:lnTo>
                  <a:pt x="53278" y="56835"/>
                </a:lnTo>
                <a:close/>
              </a:path>
              <a:path w="62864" h="99060">
                <a:moveTo>
                  <a:pt x="33356" y="41311"/>
                </a:moveTo>
                <a:lnTo>
                  <a:pt x="26572" y="41331"/>
                </a:lnTo>
                <a:lnTo>
                  <a:pt x="16827" y="41455"/>
                </a:lnTo>
                <a:lnTo>
                  <a:pt x="52682" y="41455"/>
                </a:lnTo>
                <a:lnTo>
                  <a:pt x="33356" y="41311"/>
                </a:lnTo>
                <a:close/>
              </a:path>
              <a:path w="62864" h="99060">
                <a:moveTo>
                  <a:pt x="58232" y="15865"/>
                </a:moveTo>
                <a:lnTo>
                  <a:pt x="16738" y="15865"/>
                </a:lnTo>
                <a:lnTo>
                  <a:pt x="36334" y="16025"/>
                </a:lnTo>
                <a:lnTo>
                  <a:pt x="58191" y="15903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40707" y="4693894"/>
            <a:ext cx="78105" cy="100330"/>
          </a:xfrm>
          <a:custGeom>
            <a:avLst/>
            <a:gdLst/>
            <a:ahLst/>
            <a:cxnLst/>
            <a:rect l="l" t="t" r="r" b="b"/>
            <a:pathLst>
              <a:path w="78104" h="100329">
                <a:moveTo>
                  <a:pt x="8039" y="38"/>
                </a:moveTo>
                <a:lnTo>
                  <a:pt x="177" y="5994"/>
                </a:lnTo>
                <a:lnTo>
                  <a:pt x="0" y="10325"/>
                </a:lnTo>
                <a:lnTo>
                  <a:pt x="15071" y="30902"/>
                </a:lnTo>
                <a:lnTo>
                  <a:pt x="20741" y="38530"/>
                </a:lnTo>
                <a:lnTo>
                  <a:pt x="26479" y="46101"/>
                </a:lnTo>
                <a:lnTo>
                  <a:pt x="28638" y="48920"/>
                </a:lnTo>
                <a:lnTo>
                  <a:pt x="28663" y="50787"/>
                </a:lnTo>
                <a:lnTo>
                  <a:pt x="26517" y="53606"/>
                </a:lnTo>
                <a:lnTo>
                  <a:pt x="20807" y="61203"/>
                </a:lnTo>
                <a:lnTo>
                  <a:pt x="15163" y="68851"/>
                </a:lnTo>
                <a:lnTo>
                  <a:pt x="88" y="89509"/>
                </a:lnTo>
                <a:lnTo>
                  <a:pt x="101" y="93865"/>
                </a:lnTo>
                <a:lnTo>
                  <a:pt x="8051" y="100203"/>
                </a:lnTo>
                <a:lnTo>
                  <a:pt x="12407" y="99199"/>
                </a:lnTo>
                <a:lnTo>
                  <a:pt x="26317" y="80522"/>
                </a:lnTo>
                <a:lnTo>
                  <a:pt x="31180" y="73842"/>
                </a:lnTo>
                <a:lnTo>
                  <a:pt x="35940" y="67094"/>
                </a:lnTo>
                <a:lnTo>
                  <a:pt x="38519" y="63373"/>
                </a:lnTo>
                <a:lnTo>
                  <a:pt x="58525" y="63373"/>
                </a:lnTo>
                <a:lnTo>
                  <a:pt x="57112" y="61453"/>
                </a:lnTo>
                <a:lnTo>
                  <a:pt x="51396" y="53860"/>
                </a:lnTo>
                <a:lnTo>
                  <a:pt x="49060" y="50787"/>
                </a:lnTo>
                <a:lnTo>
                  <a:pt x="49237" y="48729"/>
                </a:lnTo>
                <a:lnTo>
                  <a:pt x="57171" y="38294"/>
                </a:lnTo>
                <a:lnTo>
                  <a:pt x="58580" y="36398"/>
                </a:lnTo>
                <a:lnTo>
                  <a:pt x="38455" y="36398"/>
                </a:lnTo>
                <a:lnTo>
                  <a:pt x="35843" y="32613"/>
                </a:lnTo>
                <a:lnTo>
                  <a:pt x="31138" y="25971"/>
                </a:lnTo>
                <a:lnTo>
                  <a:pt x="26262" y="19300"/>
                </a:lnTo>
                <a:lnTo>
                  <a:pt x="12674" y="1117"/>
                </a:lnTo>
                <a:lnTo>
                  <a:pt x="8039" y="38"/>
                </a:lnTo>
                <a:close/>
              </a:path>
              <a:path w="78104" h="100329">
                <a:moveTo>
                  <a:pt x="58525" y="63373"/>
                </a:moveTo>
                <a:lnTo>
                  <a:pt x="38519" y="63373"/>
                </a:lnTo>
                <a:lnTo>
                  <a:pt x="39700" y="63944"/>
                </a:lnTo>
                <a:lnTo>
                  <a:pt x="45669" y="72936"/>
                </a:lnTo>
                <a:lnTo>
                  <a:pt x="49847" y="78308"/>
                </a:lnTo>
                <a:lnTo>
                  <a:pt x="56959" y="87896"/>
                </a:lnTo>
                <a:lnTo>
                  <a:pt x="59931" y="92113"/>
                </a:lnTo>
                <a:lnTo>
                  <a:pt x="65392" y="98564"/>
                </a:lnTo>
                <a:lnTo>
                  <a:pt x="76746" y="88341"/>
                </a:lnTo>
                <a:lnTo>
                  <a:pt x="75387" y="86398"/>
                </a:lnTo>
                <a:lnTo>
                  <a:pt x="62747" y="69105"/>
                </a:lnTo>
                <a:lnTo>
                  <a:pt x="58525" y="63373"/>
                </a:lnTo>
                <a:close/>
              </a:path>
              <a:path w="78104" h="100329">
                <a:moveTo>
                  <a:pt x="69888" y="0"/>
                </a:moveTo>
                <a:lnTo>
                  <a:pt x="41901" y="32715"/>
                </a:lnTo>
                <a:lnTo>
                  <a:pt x="39700" y="35839"/>
                </a:lnTo>
                <a:lnTo>
                  <a:pt x="38455" y="36398"/>
                </a:lnTo>
                <a:lnTo>
                  <a:pt x="58580" y="36398"/>
                </a:lnTo>
                <a:lnTo>
                  <a:pt x="62758" y="30775"/>
                </a:lnTo>
                <a:lnTo>
                  <a:pt x="77673" y="10388"/>
                </a:lnTo>
                <a:lnTo>
                  <a:pt x="77596" y="5930"/>
                </a:lnTo>
                <a:lnTo>
                  <a:pt x="69888" y="0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308030" y="478735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188" y="3695"/>
                </a:moveTo>
                <a:lnTo>
                  <a:pt x="1981" y="3695"/>
                </a:lnTo>
                <a:lnTo>
                  <a:pt x="4343" y="6616"/>
                </a:lnTo>
                <a:lnTo>
                  <a:pt x="6188" y="3695"/>
                </a:lnTo>
                <a:close/>
              </a:path>
              <a:path w="6985" h="6985">
                <a:moveTo>
                  <a:pt x="3492" y="0"/>
                </a:moveTo>
                <a:lnTo>
                  <a:pt x="0" y="4330"/>
                </a:lnTo>
                <a:lnTo>
                  <a:pt x="1981" y="3695"/>
                </a:lnTo>
                <a:lnTo>
                  <a:pt x="6188" y="3695"/>
                </a:lnTo>
                <a:lnTo>
                  <a:pt x="6934" y="2514"/>
                </a:lnTo>
                <a:lnTo>
                  <a:pt x="3848" y="1714"/>
                </a:lnTo>
                <a:lnTo>
                  <a:pt x="3492" y="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367619" y="4691126"/>
            <a:ext cx="8255" cy="4445"/>
          </a:xfrm>
          <a:custGeom>
            <a:avLst/>
            <a:gdLst/>
            <a:ahLst/>
            <a:cxnLst/>
            <a:rect l="l" t="t" r="r" b="b"/>
            <a:pathLst>
              <a:path w="8254" h="4445">
                <a:moveTo>
                  <a:pt x="0" y="0"/>
                </a:moveTo>
                <a:lnTo>
                  <a:pt x="59" y="2260"/>
                </a:lnTo>
                <a:lnTo>
                  <a:pt x="165" y="4241"/>
                </a:lnTo>
                <a:lnTo>
                  <a:pt x="2616" y="3035"/>
                </a:lnTo>
                <a:lnTo>
                  <a:pt x="5194" y="2857"/>
                </a:lnTo>
                <a:lnTo>
                  <a:pt x="7283" y="2857"/>
                </a:lnTo>
                <a:lnTo>
                  <a:pt x="6917" y="2578"/>
                </a:lnTo>
                <a:lnTo>
                  <a:pt x="4597" y="2578"/>
                </a:lnTo>
                <a:lnTo>
                  <a:pt x="0" y="0"/>
                </a:lnTo>
                <a:close/>
              </a:path>
              <a:path w="8254" h="4445">
                <a:moveTo>
                  <a:pt x="7283" y="2857"/>
                </a:moveTo>
                <a:lnTo>
                  <a:pt x="5194" y="2857"/>
                </a:lnTo>
                <a:lnTo>
                  <a:pt x="7848" y="3289"/>
                </a:lnTo>
                <a:lnTo>
                  <a:pt x="7283" y="2857"/>
                </a:lnTo>
                <a:close/>
              </a:path>
              <a:path w="8254" h="4445">
                <a:moveTo>
                  <a:pt x="6502" y="2260"/>
                </a:moveTo>
                <a:lnTo>
                  <a:pt x="4597" y="2578"/>
                </a:lnTo>
                <a:lnTo>
                  <a:pt x="6917" y="2578"/>
                </a:lnTo>
                <a:lnTo>
                  <a:pt x="6502" y="226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360036" y="470127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2933" y="0"/>
                </a:moveTo>
                <a:lnTo>
                  <a:pt x="863" y="330"/>
                </a:lnTo>
                <a:lnTo>
                  <a:pt x="0" y="1600"/>
                </a:lnTo>
                <a:lnTo>
                  <a:pt x="139" y="3632"/>
                </a:lnTo>
                <a:lnTo>
                  <a:pt x="2933" y="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934889" y="4692891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4">
                <a:moveTo>
                  <a:pt x="1701" y="0"/>
                </a:moveTo>
                <a:lnTo>
                  <a:pt x="0" y="1714"/>
                </a:lnTo>
                <a:lnTo>
                  <a:pt x="5184" y="863"/>
                </a:lnTo>
                <a:lnTo>
                  <a:pt x="3835" y="863"/>
                </a:lnTo>
                <a:lnTo>
                  <a:pt x="1701" y="0"/>
                </a:lnTo>
                <a:close/>
              </a:path>
              <a:path w="6350" h="1904">
                <a:moveTo>
                  <a:pt x="5803" y="762"/>
                </a:moveTo>
                <a:lnTo>
                  <a:pt x="3835" y="863"/>
                </a:lnTo>
                <a:lnTo>
                  <a:pt x="5184" y="863"/>
                </a:lnTo>
                <a:lnTo>
                  <a:pt x="5803" y="762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388626" y="4691354"/>
            <a:ext cx="96520" cy="101600"/>
          </a:xfrm>
          <a:custGeom>
            <a:avLst/>
            <a:gdLst/>
            <a:ahLst/>
            <a:cxnLst/>
            <a:rect l="l" t="t" r="r" b="b"/>
            <a:pathLst>
              <a:path w="96520" h="101600">
                <a:moveTo>
                  <a:pt x="49515" y="0"/>
                </a:moveTo>
                <a:lnTo>
                  <a:pt x="29865" y="3713"/>
                </a:lnTo>
                <a:lnTo>
                  <a:pt x="14149" y="14293"/>
                </a:lnTo>
                <a:lnTo>
                  <a:pt x="3724" y="30360"/>
                </a:lnTo>
                <a:lnTo>
                  <a:pt x="0" y="50252"/>
                </a:lnTo>
                <a:lnTo>
                  <a:pt x="23" y="50939"/>
                </a:lnTo>
                <a:lnTo>
                  <a:pt x="3616" y="70161"/>
                </a:lnTo>
                <a:lnTo>
                  <a:pt x="13682" y="86199"/>
                </a:lnTo>
                <a:lnTo>
                  <a:pt x="28700" y="97101"/>
                </a:lnTo>
                <a:lnTo>
                  <a:pt x="47229" y="101320"/>
                </a:lnTo>
                <a:lnTo>
                  <a:pt x="66448" y="97386"/>
                </a:lnTo>
                <a:lnTo>
                  <a:pt x="82240" y="86110"/>
                </a:lnTo>
                <a:lnTo>
                  <a:pt x="82969" y="84956"/>
                </a:lnTo>
                <a:lnTo>
                  <a:pt x="47478" y="84956"/>
                </a:lnTo>
                <a:lnTo>
                  <a:pt x="38102" y="83205"/>
                </a:lnTo>
                <a:lnTo>
                  <a:pt x="29535" y="78466"/>
                </a:lnTo>
                <a:lnTo>
                  <a:pt x="22337" y="70942"/>
                </a:lnTo>
                <a:lnTo>
                  <a:pt x="17640" y="61164"/>
                </a:lnTo>
                <a:lnTo>
                  <a:pt x="16152" y="50252"/>
                </a:lnTo>
                <a:lnTo>
                  <a:pt x="17865" y="39347"/>
                </a:lnTo>
                <a:lnTo>
                  <a:pt x="22769" y="29590"/>
                </a:lnTo>
                <a:lnTo>
                  <a:pt x="29916" y="22368"/>
                </a:lnTo>
                <a:lnTo>
                  <a:pt x="38439" y="17843"/>
                </a:lnTo>
                <a:lnTo>
                  <a:pt x="47759" y="16214"/>
                </a:lnTo>
                <a:lnTo>
                  <a:pt x="82907" y="16214"/>
                </a:lnTo>
                <a:lnTo>
                  <a:pt x="81892" y="14662"/>
                </a:lnTo>
                <a:lnTo>
                  <a:pt x="67175" y="4019"/>
                </a:lnTo>
                <a:lnTo>
                  <a:pt x="49515" y="0"/>
                </a:lnTo>
                <a:close/>
              </a:path>
              <a:path w="96520" h="101600">
                <a:moveTo>
                  <a:pt x="82907" y="16214"/>
                </a:moveTo>
                <a:lnTo>
                  <a:pt x="47759" y="16214"/>
                </a:lnTo>
                <a:lnTo>
                  <a:pt x="57300" y="17678"/>
                </a:lnTo>
                <a:lnTo>
                  <a:pt x="66461" y="22539"/>
                </a:lnTo>
                <a:lnTo>
                  <a:pt x="73559" y="30156"/>
                </a:lnTo>
                <a:lnTo>
                  <a:pt x="78138" y="39849"/>
                </a:lnTo>
                <a:lnTo>
                  <a:pt x="79741" y="50939"/>
                </a:lnTo>
                <a:lnTo>
                  <a:pt x="78058" y="61705"/>
                </a:lnTo>
                <a:lnTo>
                  <a:pt x="73396" y="71189"/>
                </a:lnTo>
                <a:lnTo>
                  <a:pt x="66245" y="78693"/>
                </a:lnTo>
                <a:lnTo>
                  <a:pt x="57097" y="83515"/>
                </a:lnTo>
                <a:lnTo>
                  <a:pt x="47478" y="84956"/>
                </a:lnTo>
                <a:lnTo>
                  <a:pt x="82969" y="84956"/>
                </a:lnTo>
                <a:lnTo>
                  <a:pt x="92788" y="69421"/>
                </a:lnTo>
                <a:lnTo>
                  <a:pt x="96276" y="49250"/>
                </a:lnTo>
                <a:lnTo>
                  <a:pt x="92128" y="30360"/>
                </a:lnTo>
                <a:lnTo>
                  <a:pt x="92027" y="30156"/>
                </a:lnTo>
                <a:lnTo>
                  <a:pt x="82907" y="16214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866678" y="4694216"/>
            <a:ext cx="69215" cy="100965"/>
          </a:xfrm>
          <a:custGeom>
            <a:avLst/>
            <a:gdLst/>
            <a:ahLst/>
            <a:cxnLst/>
            <a:rect l="l" t="t" r="r" b="b"/>
            <a:pathLst>
              <a:path w="69214" h="100964">
                <a:moveTo>
                  <a:pt x="23494" y="0"/>
                </a:moveTo>
                <a:lnTo>
                  <a:pt x="2209" y="122"/>
                </a:lnTo>
                <a:lnTo>
                  <a:pt x="0" y="2395"/>
                </a:lnTo>
                <a:lnTo>
                  <a:pt x="63" y="96502"/>
                </a:lnTo>
                <a:lnTo>
                  <a:pt x="5778" y="100490"/>
                </a:lnTo>
                <a:lnTo>
                  <a:pt x="15163" y="95638"/>
                </a:lnTo>
                <a:lnTo>
                  <a:pt x="16192" y="92362"/>
                </a:lnTo>
                <a:lnTo>
                  <a:pt x="16268" y="62771"/>
                </a:lnTo>
                <a:lnTo>
                  <a:pt x="15570" y="60269"/>
                </a:lnTo>
                <a:lnTo>
                  <a:pt x="23851" y="60269"/>
                </a:lnTo>
                <a:lnTo>
                  <a:pt x="29108" y="59316"/>
                </a:lnTo>
                <a:lnTo>
                  <a:pt x="58301" y="59316"/>
                </a:lnTo>
                <a:lnTo>
                  <a:pt x="53581" y="53982"/>
                </a:lnTo>
                <a:lnTo>
                  <a:pt x="53466" y="52370"/>
                </a:lnTo>
                <a:lnTo>
                  <a:pt x="56464" y="49004"/>
                </a:lnTo>
                <a:lnTo>
                  <a:pt x="59435" y="44546"/>
                </a:lnTo>
                <a:lnTo>
                  <a:pt x="16230" y="44546"/>
                </a:lnTo>
                <a:lnTo>
                  <a:pt x="16230" y="28938"/>
                </a:lnTo>
                <a:lnTo>
                  <a:pt x="17132" y="25217"/>
                </a:lnTo>
                <a:lnTo>
                  <a:pt x="13957" y="17597"/>
                </a:lnTo>
                <a:lnTo>
                  <a:pt x="24676" y="14638"/>
                </a:lnTo>
                <a:lnTo>
                  <a:pt x="32981" y="14016"/>
                </a:lnTo>
                <a:lnTo>
                  <a:pt x="58587" y="14016"/>
                </a:lnTo>
                <a:lnTo>
                  <a:pt x="57163" y="11382"/>
                </a:lnTo>
                <a:lnTo>
                  <a:pt x="51815" y="5813"/>
                </a:lnTo>
                <a:lnTo>
                  <a:pt x="45068" y="2084"/>
                </a:lnTo>
                <a:lnTo>
                  <a:pt x="36956" y="376"/>
                </a:lnTo>
                <a:lnTo>
                  <a:pt x="30236" y="61"/>
                </a:lnTo>
                <a:lnTo>
                  <a:pt x="23494" y="0"/>
                </a:lnTo>
                <a:close/>
              </a:path>
              <a:path w="69214" h="100964">
                <a:moveTo>
                  <a:pt x="58301" y="59316"/>
                </a:moveTo>
                <a:lnTo>
                  <a:pt x="29108" y="59316"/>
                </a:lnTo>
                <a:lnTo>
                  <a:pt x="42989" y="63482"/>
                </a:lnTo>
                <a:lnTo>
                  <a:pt x="45872" y="67673"/>
                </a:lnTo>
                <a:lnTo>
                  <a:pt x="46330" y="80919"/>
                </a:lnTo>
                <a:lnTo>
                  <a:pt x="46450" y="83751"/>
                </a:lnTo>
                <a:lnTo>
                  <a:pt x="47116" y="89898"/>
                </a:lnTo>
                <a:lnTo>
                  <a:pt x="56133" y="97670"/>
                </a:lnTo>
                <a:lnTo>
                  <a:pt x="62750" y="97582"/>
                </a:lnTo>
                <a:lnTo>
                  <a:pt x="68618" y="91511"/>
                </a:lnTo>
                <a:lnTo>
                  <a:pt x="69011" y="86355"/>
                </a:lnTo>
                <a:lnTo>
                  <a:pt x="61848" y="80919"/>
                </a:lnTo>
                <a:lnTo>
                  <a:pt x="61671" y="77363"/>
                </a:lnTo>
                <a:lnTo>
                  <a:pt x="62001" y="67381"/>
                </a:lnTo>
                <a:lnTo>
                  <a:pt x="60413" y="61704"/>
                </a:lnTo>
                <a:lnTo>
                  <a:pt x="58301" y="59316"/>
                </a:lnTo>
                <a:close/>
              </a:path>
              <a:path w="69214" h="100964">
                <a:moveTo>
                  <a:pt x="23851" y="60269"/>
                </a:moveTo>
                <a:lnTo>
                  <a:pt x="15570" y="60269"/>
                </a:lnTo>
                <a:lnTo>
                  <a:pt x="23710" y="60294"/>
                </a:lnTo>
                <a:lnTo>
                  <a:pt x="23851" y="60269"/>
                </a:lnTo>
                <a:close/>
              </a:path>
              <a:path w="69214" h="100964">
                <a:moveTo>
                  <a:pt x="32003" y="44432"/>
                </a:moveTo>
                <a:lnTo>
                  <a:pt x="16230" y="44546"/>
                </a:lnTo>
                <a:lnTo>
                  <a:pt x="59435" y="44546"/>
                </a:lnTo>
                <a:lnTo>
                  <a:pt x="32931" y="44508"/>
                </a:lnTo>
                <a:lnTo>
                  <a:pt x="32003" y="44432"/>
                </a:lnTo>
                <a:close/>
              </a:path>
              <a:path w="69214" h="100964">
                <a:moveTo>
                  <a:pt x="58587" y="14016"/>
                </a:moveTo>
                <a:lnTo>
                  <a:pt x="32981" y="14016"/>
                </a:lnTo>
                <a:lnTo>
                  <a:pt x="40170" y="17699"/>
                </a:lnTo>
                <a:lnTo>
                  <a:pt x="44936" y="21869"/>
                </a:lnTo>
                <a:lnTo>
                  <a:pt x="47242" y="27582"/>
                </a:lnTo>
                <a:lnTo>
                  <a:pt x="46954" y="33786"/>
                </a:lnTo>
                <a:lnTo>
                  <a:pt x="43941" y="39428"/>
                </a:lnTo>
                <a:lnTo>
                  <a:pt x="41287" y="42438"/>
                </a:lnTo>
                <a:lnTo>
                  <a:pt x="37807" y="43988"/>
                </a:lnTo>
                <a:lnTo>
                  <a:pt x="32931" y="44508"/>
                </a:lnTo>
                <a:lnTo>
                  <a:pt x="59460" y="44508"/>
                </a:lnTo>
                <a:lnTo>
                  <a:pt x="61135" y="41996"/>
                </a:lnTo>
                <a:lnTo>
                  <a:pt x="63350" y="34490"/>
                </a:lnTo>
                <a:lnTo>
                  <a:pt x="63275" y="26642"/>
                </a:lnTo>
                <a:lnTo>
                  <a:pt x="61074" y="18613"/>
                </a:lnTo>
                <a:lnTo>
                  <a:pt x="58587" y="14016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731435" y="4694123"/>
            <a:ext cx="63500" cy="99060"/>
          </a:xfrm>
          <a:custGeom>
            <a:avLst/>
            <a:gdLst/>
            <a:ahLst/>
            <a:cxnLst/>
            <a:rect l="l" t="t" r="r" b="b"/>
            <a:pathLst>
              <a:path w="63500" h="99060">
                <a:moveTo>
                  <a:pt x="2971" y="0"/>
                </a:moveTo>
                <a:lnTo>
                  <a:pt x="0" y="2946"/>
                </a:lnTo>
                <a:lnTo>
                  <a:pt x="0" y="49060"/>
                </a:lnTo>
                <a:lnTo>
                  <a:pt x="76" y="94843"/>
                </a:lnTo>
                <a:lnTo>
                  <a:pt x="2933" y="98539"/>
                </a:lnTo>
                <a:lnTo>
                  <a:pt x="12573" y="98590"/>
                </a:lnTo>
                <a:lnTo>
                  <a:pt x="15824" y="94691"/>
                </a:lnTo>
                <a:lnTo>
                  <a:pt x="15951" y="80987"/>
                </a:lnTo>
                <a:lnTo>
                  <a:pt x="16192" y="73266"/>
                </a:lnTo>
                <a:lnTo>
                  <a:pt x="15544" y="60985"/>
                </a:lnTo>
                <a:lnTo>
                  <a:pt x="17272" y="59867"/>
                </a:lnTo>
                <a:lnTo>
                  <a:pt x="34900" y="59867"/>
                </a:lnTo>
                <a:lnTo>
                  <a:pt x="45114" y="57757"/>
                </a:lnTo>
                <a:lnTo>
                  <a:pt x="54757" y="51309"/>
                </a:lnTo>
                <a:lnTo>
                  <a:pt x="57994" y="46431"/>
                </a:lnTo>
                <a:lnTo>
                  <a:pt x="19964" y="46431"/>
                </a:lnTo>
                <a:lnTo>
                  <a:pt x="13766" y="40690"/>
                </a:lnTo>
                <a:lnTo>
                  <a:pt x="16510" y="34696"/>
                </a:lnTo>
                <a:lnTo>
                  <a:pt x="15900" y="30873"/>
                </a:lnTo>
                <a:lnTo>
                  <a:pt x="15900" y="15773"/>
                </a:lnTo>
                <a:lnTo>
                  <a:pt x="34104" y="15773"/>
                </a:lnTo>
                <a:lnTo>
                  <a:pt x="35204" y="15697"/>
                </a:lnTo>
                <a:lnTo>
                  <a:pt x="59266" y="15697"/>
                </a:lnTo>
                <a:lnTo>
                  <a:pt x="54571" y="8821"/>
                </a:lnTo>
                <a:lnTo>
                  <a:pt x="44963" y="2558"/>
                </a:lnTo>
                <a:lnTo>
                  <a:pt x="32956" y="203"/>
                </a:lnTo>
                <a:lnTo>
                  <a:pt x="27187" y="139"/>
                </a:lnTo>
                <a:lnTo>
                  <a:pt x="16802" y="139"/>
                </a:lnTo>
                <a:lnTo>
                  <a:pt x="2971" y="0"/>
                </a:lnTo>
                <a:close/>
              </a:path>
              <a:path w="63500" h="99060">
                <a:moveTo>
                  <a:pt x="34900" y="59867"/>
                </a:moveTo>
                <a:lnTo>
                  <a:pt x="17272" y="59867"/>
                </a:lnTo>
                <a:lnTo>
                  <a:pt x="25260" y="60515"/>
                </a:lnTo>
                <a:lnTo>
                  <a:pt x="29133" y="60325"/>
                </a:lnTo>
                <a:lnTo>
                  <a:pt x="32994" y="60261"/>
                </a:lnTo>
                <a:lnTo>
                  <a:pt x="34900" y="59867"/>
                </a:lnTo>
                <a:close/>
              </a:path>
              <a:path w="63500" h="99060">
                <a:moveTo>
                  <a:pt x="25793" y="44284"/>
                </a:moveTo>
                <a:lnTo>
                  <a:pt x="19964" y="46431"/>
                </a:lnTo>
                <a:lnTo>
                  <a:pt x="57994" y="46431"/>
                </a:lnTo>
                <a:lnTo>
                  <a:pt x="59207" y="44602"/>
                </a:lnTo>
                <a:lnTo>
                  <a:pt x="31610" y="44589"/>
                </a:lnTo>
                <a:lnTo>
                  <a:pt x="25793" y="44284"/>
                </a:lnTo>
                <a:close/>
              </a:path>
              <a:path w="63500" h="99060">
                <a:moveTo>
                  <a:pt x="59266" y="15697"/>
                </a:moveTo>
                <a:lnTo>
                  <a:pt x="35204" y="15697"/>
                </a:lnTo>
                <a:lnTo>
                  <a:pt x="44081" y="18973"/>
                </a:lnTo>
                <a:lnTo>
                  <a:pt x="48133" y="25539"/>
                </a:lnTo>
                <a:lnTo>
                  <a:pt x="46431" y="38468"/>
                </a:lnTo>
                <a:lnTo>
                  <a:pt x="40919" y="43637"/>
                </a:lnTo>
                <a:lnTo>
                  <a:pt x="32905" y="44602"/>
                </a:lnTo>
                <a:lnTo>
                  <a:pt x="59216" y="44589"/>
                </a:lnTo>
                <a:lnTo>
                  <a:pt x="61107" y="41739"/>
                </a:lnTo>
                <a:lnTo>
                  <a:pt x="63347" y="29870"/>
                </a:lnTo>
                <a:lnTo>
                  <a:pt x="60970" y="18192"/>
                </a:lnTo>
                <a:lnTo>
                  <a:pt x="59266" y="15697"/>
                </a:lnTo>
                <a:close/>
              </a:path>
              <a:path w="63500" h="99060">
                <a:moveTo>
                  <a:pt x="34104" y="15773"/>
                </a:moveTo>
                <a:lnTo>
                  <a:pt x="15900" y="15773"/>
                </a:lnTo>
                <a:lnTo>
                  <a:pt x="32639" y="15875"/>
                </a:lnTo>
                <a:lnTo>
                  <a:pt x="34104" y="15773"/>
                </a:lnTo>
                <a:close/>
              </a:path>
              <a:path w="63500" h="99060">
                <a:moveTo>
                  <a:pt x="24879" y="114"/>
                </a:moveTo>
                <a:lnTo>
                  <a:pt x="16802" y="139"/>
                </a:lnTo>
                <a:lnTo>
                  <a:pt x="27187" y="139"/>
                </a:lnTo>
                <a:lnTo>
                  <a:pt x="24879" y="114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913773" y="1860004"/>
            <a:ext cx="790575" cy="767080"/>
          </a:xfrm>
          <a:custGeom>
            <a:avLst/>
            <a:gdLst/>
            <a:ahLst/>
            <a:cxnLst/>
            <a:rect l="l" t="t" r="r" b="b"/>
            <a:pathLst>
              <a:path w="790575" h="767080">
                <a:moveTo>
                  <a:pt x="0" y="766559"/>
                </a:moveTo>
                <a:lnTo>
                  <a:pt x="790244" y="766559"/>
                </a:lnTo>
                <a:lnTo>
                  <a:pt x="790244" y="0"/>
                </a:lnTo>
                <a:lnTo>
                  <a:pt x="0" y="0"/>
                </a:lnTo>
                <a:lnTo>
                  <a:pt x="0" y="7665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463774" y="2924137"/>
            <a:ext cx="790575" cy="288290"/>
          </a:xfrm>
          <a:custGeom>
            <a:avLst/>
            <a:gdLst/>
            <a:ahLst/>
            <a:cxnLst/>
            <a:rect l="l" t="t" r="r" b="b"/>
            <a:pathLst>
              <a:path w="790575" h="288289">
                <a:moveTo>
                  <a:pt x="0" y="287896"/>
                </a:moveTo>
                <a:lnTo>
                  <a:pt x="790244" y="287896"/>
                </a:lnTo>
                <a:lnTo>
                  <a:pt x="790244" y="0"/>
                </a:lnTo>
                <a:lnTo>
                  <a:pt x="0" y="0"/>
                </a:lnTo>
                <a:lnTo>
                  <a:pt x="0" y="2878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502979" y="3018409"/>
            <a:ext cx="86360" cy="100965"/>
          </a:xfrm>
          <a:custGeom>
            <a:avLst/>
            <a:gdLst/>
            <a:ahLst/>
            <a:cxnLst/>
            <a:rect l="l" t="t" r="r" b="b"/>
            <a:pathLst>
              <a:path w="86360" h="100964">
                <a:moveTo>
                  <a:pt x="11099" y="0"/>
                </a:moveTo>
                <a:lnTo>
                  <a:pt x="3721" y="927"/>
                </a:lnTo>
                <a:lnTo>
                  <a:pt x="812" y="6718"/>
                </a:lnTo>
                <a:lnTo>
                  <a:pt x="63" y="8597"/>
                </a:lnTo>
                <a:lnTo>
                  <a:pt x="380" y="10286"/>
                </a:lnTo>
                <a:lnTo>
                  <a:pt x="469" y="85051"/>
                </a:lnTo>
                <a:lnTo>
                  <a:pt x="7581" y="100444"/>
                </a:lnTo>
                <a:lnTo>
                  <a:pt x="12928" y="99237"/>
                </a:lnTo>
                <a:lnTo>
                  <a:pt x="15074" y="98590"/>
                </a:lnTo>
                <a:lnTo>
                  <a:pt x="16052" y="96989"/>
                </a:lnTo>
                <a:lnTo>
                  <a:pt x="16421" y="94907"/>
                </a:lnTo>
                <a:lnTo>
                  <a:pt x="16421" y="33667"/>
                </a:lnTo>
                <a:lnTo>
                  <a:pt x="35998" y="33667"/>
                </a:lnTo>
                <a:lnTo>
                  <a:pt x="35488" y="32948"/>
                </a:lnTo>
                <a:lnTo>
                  <a:pt x="29975" y="25538"/>
                </a:lnTo>
                <a:lnTo>
                  <a:pt x="24571" y="18048"/>
                </a:lnTo>
                <a:lnTo>
                  <a:pt x="19557" y="10286"/>
                </a:lnTo>
                <a:lnTo>
                  <a:pt x="17564" y="8940"/>
                </a:lnTo>
                <a:lnTo>
                  <a:pt x="16649" y="6718"/>
                </a:lnTo>
                <a:lnTo>
                  <a:pt x="11099" y="0"/>
                </a:lnTo>
                <a:close/>
              </a:path>
              <a:path w="86360" h="100964">
                <a:moveTo>
                  <a:pt x="85745" y="35166"/>
                </a:moveTo>
                <a:lnTo>
                  <a:pt x="68694" y="35166"/>
                </a:lnTo>
                <a:lnTo>
                  <a:pt x="70040" y="37490"/>
                </a:lnTo>
                <a:lnTo>
                  <a:pt x="69519" y="39331"/>
                </a:lnTo>
                <a:lnTo>
                  <a:pt x="69595" y="96443"/>
                </a:lnTo>
                <a:lnTo>
                  <a:pt x="72478" y="100063"/>
                </a:lnTo>
                <a:lnTo>
                  <a:pt x="82511" y="100368"/>
                </a:lnTo>
                <a:lnTo>
                  <a:pt x="85724" y="96621"/>
                </a:lnTo>
                <a:lnTo>
                  <a:pt x="85745" y="35166"/>
                </a:lnTo>
                <a:close/>
              </a:path>
              <a:path w="86360" h="100964">
                <a:moveTo>
                  <a:pt x="35998" y="33667"/>
                </a:moveTo>
                <a:lnTo>
                  <a:pt x="16421" y="33667"/>
                </a:lnTo>
                <a:lnTo>
                  <a:pt x="33934" y="58013"/>
                </a:lnTo>
                <a:lnTo>
                  <a:pt x="38616" y="63114"/>
                </a:lnTo>
                <a:lnTo>
                  <a:pt x="43057" y="64812"/>
                </a:lnTo>
                <a:lnTo>
                  <a:pt x="47505" y="63108"/>
                </a:lnTo>
                <a:lnTo>
                  <a:pt x="52209" y="58000"/>
                </a:lnTo>
                <a:lnTo>
                  <a:pt x="62854" y="43256"/>
                </a:lnTo>
                <a:lnTo>
                  <a:pt x="42710" y="43256"/>
                </a:lnTo>
                <a:lnTo>
                  <a:pt x="40830" y="40474"/>
                </a:lnTo>
                <a:lnTo>
                  <a:pt x="35998" y="33667"/>
                </a:lnTo>
                <a:close/>
              </a:path>
              <a:path w="86360" h="100964">
                <a:moveTo>
                  <a:pt x="75006" y="736"/>
                </a:moveTo>
                <a:lnTo>
                  <a:pt x="72669" y="2920"/>
                </a:lnTo>
                <a:lnTo>
                  <a:pt x="71107" y="4914"/>
                </a:lnTo>
                <a:lnTo>
                  <a:pt x="68694" y="6222"/>
                </a:lnTo>
                <a:lnTo>
                  <a:pt x="67868" y="8813"/>
                </a:lnTo>
                <a:lnTo>
                  <a:pt x="66827" y="9944"/>
                </a:lnTo>
                <a:lnTo>
                  <a:pt x="65468" y="10820"/>
                </a:lnTo>
                <a:lnTo>
                  <a:pt x="65074" y="12445"/>
                </a:lnTo>
                <a:lnTo>
                  <a:pt x="43954" y="41655"/>
                </a:lnTo>
                <a:lnTo>
                  <a:pt x="42710" y="43256"/>
                </a:lnTo>
                <a:lnTo>
                  <a:pt x="62854" y="43256"/>
                </a:lnTo>
                <a:lnTo>
                  <a:pt x="68694" y="35166"/>
                </a:lnTo>
                <a:lnTo>
                  <a:pt x="85745" y="35166"/>
                </a:lnTo>
                <a:lnTo>
                  <a:pt x="85813" y="7404"/>
                </a:lnTo>
                <a:lnTo>
                  <a:pt x="84416" y="4051"/>
                </a:lnTo>
                <a:lnTo>
                  <a:pt x="80365" y="1955"/>
                </a:lnTo>
                <a:lnTo>
                  <a:pt x="77711" y="1612"/>
                </a:lnTo>
                <a:lnTo>
                  <a:pt x="75006" y="736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137535" y="3019437"/>
            <a:ext cx="77470" cy="100330"/>
          </a:xfrm>
          <a:custGeom>
            <a:avLst/>
            <a:gdLst/>
            <a:ahLst/>
            <a:cxnLst/>
            <a:rect l="l" t="t" r="r" b="b"/>
            <a:pathLst>
              <a:path w="77469" h="100330">
                <a:moveTo>
                  <a:pt x="47911" y="16243"/>
                </a:moveTo>
                <a:lnTo>
                  <a:pt x="30187" y="16243"/>
                </a:lnTo>
                <a:lnTo>
                  <a:pt x="31292" y="17119"/>
                </a:lnTo>
                <a:lnTo>
                  <a:pt x="31257" y="48704"/>
                </a:lnTo>
                <a:lnTo>
                  <a:pt x="31368" y="94945"/>
                </a:lnTo>
                <a:lnTo>
                  <a:pt x="32981" y="97358"/>
                </a:lnTo>
                <a:lnTo>
                  <a:pt x="38468" y="99974"/>
                </a:lnTo>
                <a:lnTo>
                  <a:pt x="41274" y="99275"/>
                </a:lnTo>
                <a:lnTo>
                  <a:pt x="46647" y="95516"/>
                </a:lnTo>
                <a:lnTo>
                  <a:pt x="47053" y="92265"/>
                </a:lnTo>
                <a:lnTo>
                  <a:pt x="46998" y="34664"/>
                </a:lnTo>
                <a:lnTo>
                  <a:pt x="46901" y="17525"/>
                </a:lnTo>
                <a:lnTo>
                  <a:pt x="47911" y="16243"/>
                </a:lnTo>
                <a:close/>
              </a:path>
              <a:path w="77469" h="100330">
                <a:moveTo>
                  <a:pt x="72633" y="16090"/>
                </a:moveTo>
                <a:lnTo>
                  <a:pt x="48031" y="16090"/>
                </a:lnTo>
                <a:lnTo>
                  <a:pt x="57111" y="16789"/>
                </a:lnTo>
                <a:lnTo>
                  <a:pt x="62077" y="16624"/>
                </a:lnTo>
                <a:lnTo>
                  <a:pt x="67745" y="16611"/>
                </a:lnTo>
                <a:lnTo>
                  <a:pt x="72633" y="16090"/>
                </a:lnTo>
                <a:close/>
              </a:path>
              <a:path w="77469" h="100330">
                <a:moveTo>
                  <a:pt x="67626" y="16624"/>
                </a:moveTo>
                <a:lnTo>
                  <a:pt x="62077" y="16624"/>
                </a:lnTo>
                <a:lnTo>
                  <a:pt x="67030" y="16687"/>
                </a:lnTo>
                <a:lnTo>
                  <a:pt x="67626" y="16624"/>
                </a:lnTo>
                <a:close/>
              </a:path>
              <a:path w="77469" h="100330">
                <a:moveTo>
                  <a:pt x="27211" y="16395"/>
                </a:moveTo>
                <a:lnTo>
                  <a:pt x="16598" y="16395"/>
                </a:lnTo>
                <a:lnTo>
                  <a:pt x="21755" y="16675"/>
                </a:lnTo>
                <a:lnTo>
                  <a:pt x="27211" y="16395"/>
                </a:lnTo>
                <a:close/>
              </a:path>
              <a:path w="77469" h="100330">
                <a:moveTo>
                  <a:pt x="7035" y="0"/>
                </a:moveTo>
                <a:lnTo>
                  <a:pt x="5232" y="1130"/>
                </a:lnTo>
                <a:lnTo>
                  <a:pt x="2197" y="3822"/>
                </a:lnTo>
                <a:lnTo>
                  <a:pt x="0" y="6756"/>
                </a:lnTo>
                <a:lnTo>
                  <a:pt x="3454" y="15811"/>
                </a:lnTo>
                <a:lnTo>
                  <a:pt x="7111" y="16611"/>
                </a:lnTo>
                <a:lnTo>
                  <a:pt x="16598" y="16395"/>
                </a:lnTo>
                <a:lnTo>
                  <a:pt x="27211" y="16395"/>
                </a:lnTo>
                <a:lnTo>
                  <a:pt x="30187" y="16243"/>
                </a:lnTo>
                <a:lnTo>
                  <a:pt x="47911" y="16243"/>
                </a:lnTo>
                <a:lnTo>
                  <a:pt x="48031" y="16090"/>
                </a:lnTo>
                <a:lnTo>
                  <a:pt x="72633" y="16090"/>
                </a:lnTo>
                <a:lnTo>
                  <a:pt x="73825" y="15963"/>
                </a:lnTo>
                <a:lnTo>
                  <a:pt x="77114" y="13131"/>
                </a:lnTo>
                <a:lnTo>
                  <a:pt x="76784" y="3073"/>
                </a:lnTo>
                <a:lnTo>
                  <a:pt x="74607" y="1600"/>
                </a:lnTo>
                <a:lnTo>
                  <a:pt x="19227" y="1600"/>
                </a:lnTo>
                <a:lnTo>
                  <a:pt x="17628" y="1257"/>
                </a:lnTo>
                <a:lnTo>
                  <a:pt x="9232" y="1257"/>
                </a:lnTo>
                <a:lnTo>
                  <a:pt x="7035" y="0"/>
                </a:lnTo>
                <a:close/>
              </a:path>
              <a:path w="77469" h="100330">
                <a:moveTo>
                  <a:pt x="25806" y="698"/>
                </a:moveTo>
                <a:lnTo>
                  <a:pt x="19227" y="1600"/>
                </a:lnTo>
                <a:lnTo>
                  <a:pt x="74607" y="1600"/>
                </a:lnTo>
                <a:lnTo>
                  <a:pt x="73560" y="892"/>
                </a:lnTo>
                <a:lnTo>
                  <a:pt x="49356" y="892"/>
                </a:lnTo>
                <a:lnTo>
                  <a:pt x="25806" y="698"/>
                </a:lnTo>
                <a:close/>
              </a:path>
              <a:path w="77469" h="100330">
                <a:moveTo>
                  <a:pt x="11036" y="165"/>
                </a:moveTo>
                <a:lnTo>
                  <a:pt x="9232" y="1257"/>
                </a:lnTo>
                <a:lnTo>
                  <a:pt x="17628" y="1257"/>
                </a:lnTo>
                <a:lnTo>
                  <a:pt x="12712" y="203"/>
                </a:lnTo>
                <a:lnTo>
                  <a:pt x="11036" y="165"/>
                </a:lnTo>
                <a:close/>
              </a:path>
              <a:path w="77469" h="100330">
                <a:moveTo>
                  <a:pt x="73405" y="787"/>
                </a:moveTo>
                <a:lnTo>
                  <a:pt x="49356" y="892"/>
                </a:lnTo>
                <a:lnTo>
                  <a:pt x="73560" y="892"/>
                </a:lnTo>
                <a:lnTo>
                  <a:pt x="73405" y="787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701226" y="3020060"/>
            <a:ext cx="75565" cy="99695"/>
          </a:xfrm>
          <a:custGeom>
            <a:avLst/>
            <a:gdLst/>
            <a:ahLst/>
            <a:cxnLst/>
            <a:rect l="l" t="t" r="r" b="b"/>
            <a:pathLst>
              <a:path w="75564" h="99694">
                <a:moveTo>
                  <a:pt x="35995" y="34226"/>
                </a:moveTo>
                <a:lnTo>
                  <a:pt x="16598" y="34226"/>
                </a:lnTo>
                <a:lnTo>
                  <a:pt x="61539" y="96456"/>
                </a:lnTo>
                <a:lnTo>
                  <a:pt x="64160" y="99695"/>
                </a:lnTo>
                <a:lnTo>
                  <a:pt x="74498" y="96456"/>
                </a:lnTo>
                <a:lnTo>
                  <a:pt x="75095" y="92176"/>
                </a:lnTo>
                <a:lnTo>
                  <a:pt x="75057" y="64465"/>
                </a:lnTo>
                <a:lnTo>
                  <a:pt x="58597" y="64465"/>
                </a:lnTo>
                <a:lnTo>
                  <a:pt x="56794" y="63779"/>
                </a:lnTo>
                <a:lnTo>
                  <a:pt x="56261" y="62128"/>
                </a:lnTo>
                <a:lnTo>
                  <a:pt x="35995" y="34226"/>
                </a:lnTo>
                <a:close/>
              </a:path>
              <a:path w="75564" h="99694">
                <a:moveTo>
                  <a:pt x="9906" y="0"/>
                </a:moveTo>
                <a:lnTo>
                  <a:pt x="965" y="2730"/>
                </a:lnTo>
                <a:lnTo>
                  <a:pt x="0" y="6184"/>
                </a:lnTo>
                <a:lnTo>
                  <a:pt x="63" y="95008"/>
                </a:lnTo>
                <a:lnTo>
                  <a:pt x="3048" y="98615"/>
                </a:lnTo>
                <a:lnTo>
                  <a:pt x="12776" y="98475"/>
                </a:lnTo>
                <a:lnTo>
                  <a:pt x="15646" y="94818"/>
                </a:lnTo>
                <a:lnTo>
                  <a:pt x="15709" y="37426"/>
                </a:lnTo>
                <a:lnTo>
                  <a:pt x="14897" y="35674"/>
                </a:lnTo>
                <a:lnTo>
                  <a:pt x="16598" y="34226"/>
                </a:lnTo>
                <a:lnTo>
                  <a:pt x="35995" y="34226"/>
                </a:lnTo>
                <a:lnTo>
                  <a:pt x="12763" y="2120"/>
                </a:lnTo>
                <a:lnTo>
                  <a:pt x="9906" y="0"/>
                </a:lnTo>
                <a:close/>
              </a:path>
              <a:path w="75564" h="99694">
                <a:moveTo>
                  <a:pt x="61950" y="1371"/>
                </a:moveTo>
                <a:lnTo>
                  <a:pt x="59232" y="4711"/>
                </a:lnTo>
                <a:lnTo>
                  <a:pt x="59182" y="59359"/>
                </a:lnTo>
                <a:lnTo>
                  <a:pt x="59842" y="61963"/>
                </a:lnTo>
                <a:lnTo>
                  <a:pt x="58597" y="64465"/>
                </a:lnTo>
                <a:lnTo>
                  <a:pt x="75057" y="64465"/>
                </a:lnTo>
                <a:lnTo>
                  <a:pt x="75044" y="5054"/>
                </a:lnTo>
                <a:lnTo>
                  <a:pt x="72415" y="1612"/>
                </a:lnTo>
                <a:lnTo>
                  <a:pt x="61950" y="1371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785122" y="3020003"/>
            <a:ext cx="62230" cy="99060"/>
          </a:xfrm>
          <a:custGeom>
            <a:avLst/>
            <a:gdLst/>
            <a:ahLst/>
            <a:cxnLst/>
            <a:rect l="l" t="t" r="r" b="b"/>
            <a:pathLst>
              <a:path w="62230" h="99060">
                <a:moveTo>
                  <a:pt x="30811" y="0"/>
                </a:moveTo>
                <a:lnTo>
                  <a:pt x="2247" y="133"/>
                </a:lnTo>
                <a:lnTo>
                  <a:pt x="12" y="2470"/>
                </a:lnTo>
                <a:lnTo>
                  <a:pt x="0" y="96170"/>
                </a:lnTo>
                <a:lnTo>
                  <a:pt x="2362" y="98609"/>
                </a:lnTo>
                <a:lnTo>
                  <a:pt x="20551" y="98636"/>
                </a:lnTo>
                <a:lnTo>
                  <a:pt x="57886" y="98609"/>
                </a:lnTo>
                <a:lnTo>
                  <a:pt x="61633" y="95815"/>
                </a:lnTo>
                <a:lnTo>
                  <a:pt x="61861" y="85794"/>
                </a:lnTo>
                <a:lnTo>
                  <a:pt x="58296" y="82950"/>
                </a:lnTo>
                <a:lnTo>
                  <a:pt x="16636" y="82950"/>
                </a:lnTo>
                <a:lnTo>
                  <a:pt x="15532" y="81959"/>
                </a:lnTo>
                <a:lnTo>
                  <a:pt x="16001" y="73031"/>
                </a:lnTo>
                <a:lnTo>
                  <a:pt x="16001" y="67494"/>
                </a:lnTo>
                <a:lnTo>
                  <a:pt x="15519" y="58235"/>
                </a:lnTo>
                <a:lnTo>
                  <a:pt x="16548" y="56838"/>
                </a:lnTo>
                <a:lnTo>
                  <a:pt x="52831" y="56838"/>
                </a:lnTo>
                <a:lnTo>
                  <a:pt x="56387" y="54019"/>
                </a:lnTo>
                <a:lnTo>
                  <a:pt x="56413" y="44456"/>
                </a:lnTo>
                <a:lnTo>
                  <a:pt x="52709" y="41357"/>
                </a:lnTo>
                <a:lnTo>
                  <a:pt x="16700" y="41357"/>
                </a:lnTo>
                <a:lnTo>
                  <a:pt x="15646" y="40468"/>
                </a:lnTo>
                <a:lnTo>
                  <a:pt x="15913" y="31680"/>
                </a:lnTo>
                <a:lnTo>
                  <a:pt x="15951" y="25787"/>
                </a:lnTo>
                <a:lnTo>
                  <a:pt x="15608" y="16795"/>
                </a:lnTo>
                <a:lnTo>
                  <a:pt x="16611" y="15767"/>
                </a:lnTo>
                <a:lnTo>
                  <a:pt x="58063" y="15767"/>
                </a:lnTo>
                <a:lnTo>
                  <a:pt x="61582" y="12998"/>
                </a:lnTo>
                <a:lnTo>
                  <a:pt x="61912" y="3244"/>
                </a:lnTo>
                <a:lnTo>
                  <a:pt x="58280" y="95"/>
                </a:lnTo>
                <a:lnTo>
                  <a:pt x="30811" y="0"/>
                </a:lnTo>
                <a:close/>
              </a:path>
              <a:path w="62230" h="99060">
                <a:moveTo>
                  <a:pt x="35737" y="82742"/>
                </a:moveTo>
                <a:lnTo>
                  <a:pt x="27880" y="82774"/>
                </a:lnTo>
                <a:lnTo>
                  <a:pt x="16636" y="82950"/>
                </a:lnTo>
                <a:lnTo>
                  <a:pt x="58296" y="82950"/>
                </a:lnTo>
                <a:lnTo>
                  <a:pt x="58153" y="82835"/>
                </a:lnTo>
                <a:lnTo>
                  <a:pt x="35737" y="82742"/>
                </a:lnTo>
                <a:close/>
              </a:path>
              <a:path w="62230" h="99060">
                <a:moveTo>
                  <a:pt x="52831" y="56838"/>
                </a:moveTo>
                <a:lnTo>
                  <a:pt x="16548" y="56838"/>
                </a:lnTo>
                <a:lnTo>
                  <a:pt x="20548" y="56978"/>
                </a:lnTo>
                <a:lnTo>
                  <a:pt x="27025" y="57119"/>
                </a:lnTo>
                <a:lnTo>
                  <a:pt x="33502" y="57140"/>
                </a:lnTo>
                <a:lnTo>
                  <a:pt x="52590" y="57029"/>
                </a:lnTo>
                <a:lnTo>
                  <a:pt x="52831" y="56838"/>
                </a:lnTo>
                <a:close/>
              </a:path>
              <a:path w="62230" h="99060">
                <a:moveTo>
                  <a:pt x="33064" y="41214"/>
                </a:moveTo>
                <a:lnTo>
                  <a:pt x="16700" y="41357"/>
                </a:lnTo>
                <a:lnTo>
                  <a:pt x="52709" y="41357"/>
                </a:lnTo>
                <a:lnTo>
                  <a:pt x="33064" y="41214"/>
                </a:lnTo>
                <a:close/>
              </a:path>
              <a:path w="62230" h="99060">
                <a:moveTo>
                  <a:pt x="58063" y="15767"/>
                </a:moveTo>
                <a:lnTo>
                  <a:pt x="16611" y="15767"/>
                </a:lnTo>
                <a:lnTo>
                  <a:pt x="35750" y="15921"/>
                </a:lnTo>
                <a:lnTo>
                  <a:pt x="57950" y="15855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005861" y="3019942"/>
            <a:ext cx="62865" cy="99060"/>
          </a:xfrm>
          <a:custGeom>
            <a:avLst/>
            <a:gdLst/>
            <a:ahLst/>
            <a:cxnLst/>
            <a:rect l="l" t="t" r="r" b="b"/>
            <a:pathLst>
              <a:path w="62864" h="99060">
                <a:moveTo>
                  <a:pt x="41947" y="0"/>
                </a:moveTo>
                <a:lnTo>
                  <a:pt x="31070" y="15"/>
                </a:lnTo>
                <a:lnTo>
                  <a:pt x="2044" y="384"/>
                </a:lnTo>
                <a:lnTo>
                  <a:pt x="0" y="2746"/>
                </a:lnTo>
                <a:lnTo>
                  <a:pt x="12" y="95062"/>
                </a:lnTo>
                <a:lnTo>
                  <a:pt x="2527" y="98517"/>
                </a:lnTo>
                <a:lnTo>
                  <a:pt x="30822" y="98755"/>
                </a:lnTo>
                <a:lnTo>
                  <a:pt x="57645" y="98593"/>
                </a:lnTo>
                <a:lnTo>
                  <a:pt x="60071" y="96485"/>
                </a:lnTo>
                <a:lnTo>
                  <a:pt x="62331" y="90414"/>
                </a:lnTo>
                <a:lnTo>
                  <a:pt x="61722" y="87785"/>
                </a:lnTo>
                <a:lnTo>
                  <a:pt x="57551" y="83137"/>
                </a:lnTo>
                <a:lnTo>
                  <a:pt x="16891" y="83137"/>
                </a:lnTo>
                <a:lnTo>
                  <a:pt x="15379" y="82057"/>
                </a:lnTo>
                <a:lnTo>
                  <a:pt x="15938" y="73002"/>
                </a:lnTo>
                <a:lnTo>
                  <a:pt x="15925" y="67656"/>
                </a:lnTo>
                <a:lnTo>
                  <a:pt x="15379" y="58308"/>
                </a:lnTo>
                <a:lnTo>
                  <a:pt x="16522" y="56835"/>
                </a:lnTo>
                <a:lnTo>
                  <a:pt x="53278" y="56835"/>
                </a:lnTo>
                <a:lnTo>
                  <a:pt x="56476" y="54143"/>
                </a:lnTo>
                <a:lnTo>
                  <a:pt x="56235" y="44440"/>
                </a:lnTo>
                <a:lnTo>
                  <a:pt x="52682" y="41455"/>
                </a:lnTo>
                <a:lnTo>
                  <a:pt x="16807" y="41443"/>
                </a:lnTo>
                <a:lnTo>
                  <a:pt x="15532" y="40617"/>
                </a:lnTo>
                <a:lnTo>
                  <a:pt x="15836" y="31702"/>
                </a:lnTo>
                <a:lnTo>
                  <a:pt x="15862" y="25987"/>
                </a:lnTo>
                <a:lnTo>
                  <a:pt x="15494" y="16894"/>
                </a:lnTo>
                <a:lnTo>
                  <a:pt x="16738" y="15865"/>
                </a:lnTo>
                <a:lnTo>
                  <a:pt x="58232" y="15865"/>
                </a:lnTo>
                <a:lnTo>
                  <a:pt x="61798" y="12588"/>
                </a:lnTo>
                <a:lnTo>
                  <a:pt x="61671" y="3355"/>
                </a:lnTo>
                <a:lnTo>
                  <a:pt x="58280" y="66"/>
                </a:lnTo>
                <a:lnTo>
                  <a:pt x="41947" y="0"/>
                </a:lnTo>
                <a:close/>
              </a:path>
              <a:path w="62864" h="99060">
                <a:moveTo>
                  <a:pt x="54051" y="82667"/>
                </a:moveTo>
                <a:lnTo>
                  <a:pt x="16891" y="83137"/>
                </a:lnTo>
                <a:lnTo>
                  <a:pt x="57551" y="83137"/>
                </a:lnTo>
                <a:lnTo>
                  <a:pt x="57289" y="82845"/>
                </a:lnTo>
                <a:lnTo>
                  <a:pt x="54051" y="82667"/>
                </a:lnTo>
                <a:close/>
              </a:path>
              <a:path w="62864" h="99060">
                <a:moveTo>
                  <a:pt x="53278" y="56835"/>
                </a:moveTo>
                <a:lnTo>
                  <a:pt x="16522" y="56835"/>
                </a:lnTo>
                <a:lnTo>
                  <a:pt x="20789" y="57000"/>
                </a:lnTo>
                <a:lnTo>
                  <a:pt x="27261" y="57159"/>
                </a:lnTo>
                <a:lnTo>
                  <a:pt x="33739" y="57181"/>
                </a:lnTo>
                <a:lnTo>
                  <a:pt x="53022" y="57051"/>
                </a:lnTo>
                <a:lnTo>
                  <a:pt x="53278" y="56835"/>
                </a:lnTo>
                <a:close/>
              </a:path>
              <a:path w="62864" h="99060">
                <a:moveTo>
                  <a:pt x="33356" y="41311"/>
                </a:moveTo>
                <a:lnTo>
                  <a:pt x="26572" y="41331"/>
                </a:lnTo>
                <a:lnTo>
                  <a:pt x="16827" y="41455"/>
                </a:lnTo>
                <a:lnTo>
                  <a:pt x="52682" y="41455"/>
                </a:lnTo>
                <a:lnTo>
                  <a:pt x="33356" y="41311"/>
                </a:lnTo>
                <a:close/>
              </a:path>
              <a:path w="62864" h="99060">
                <a:moveTo>
                  <a:pt x="58232" y="15865"/>
                </a:moveTo>
                <a:lnTo>
                  <a:pt x="16738" y="15865"/>
                </a:lnTo>
                <a:lnTo>
                  <a:pt x="36334" y="16025"/>
                </a:lnTo>
                <a:lnTo>
                  <a:pt x="58191" y="15903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848571" y="3019856"/>
            <a:ext cx="78105" cy="100330"/>
          </a:xfrm>
          <a:custGeom>
            <a:avLst/>
            <a:gdLst/>
            <a:ahLst/>
            <a:cxnLst/>
            <a:rect l="l" t="t" r="r" b="b"/>
            <a:pathLst>
              <a:path w="78105" h="100330">
                <a:moveTo>
                  <a:pt x="8039" y="38"/>
                </a:moveTo>
                <a:lnTo>
                  <a:pt x="177" y="5994"/>
                </a:lnTo>
                <a:lnTo>
                  <a:pt x="0" y="10325"/>
                </a:lnTo>
                <a:lnTo>
                  <a:pt x="15071" y="30897"/>
                </a:lnTo>
                <a:lnTo>
                  <a:pt x="20741" y="38524"/>
                </a:lnTo>
                <a:lnTo>
                  <a:pt x="26479" y="46101"/>
                </a:lnTo>
                <a:lnTo>
                  <a:pt x="28638" y="48920"/>
                </a:lnTo>
                <a:lnTo>
                  <a:pt x="28663" y="50787"/>
                </a:lnTo>
                <a:lnTo>
                  <a:pt x="26517" y="53606"/>
                </a:lnTo>
                <a:lnTo>
                  <a:pt x="20807" y="61203"/>
                </a:lnTo>
                <a:lnTo>
                  <a:pt x="15163" y="68851"/>
                </a:lnTo>
                <a:lnTo>
                  <a:pt x="88" y="89509"/>
                </a:lnTo>
                <a:lnTo>
                  <a:pt x="101" y="93865"/>
                </a:lnTo>
                <a:lnTo>
                  <a:pt x="8051" y="100203"/>
                </a:lnTo>
                <a:lnTo>
                  <a:pt x="12407" y="99199"/>
                </a:lnTo>
                <a:lnTo>
                  <a:pt x="26317" y="80522"/>
                </a:lnTo>
                <a:lnTo>
                  <a:pt x="31180" y="73842"/>
                </a:lnTo>
                <a:lnTo>
                  <a:pt x="35941" y="67094"/>
                </a:lnTo>
                <a:lnTo>
                  <a:pt x="38519" y="63373"/>
                </a:lnTo>
                <a:lnTo>
                  <a:pt x="58525" y="63373"/>
                </a:lnTo>
                <a:lnTo>
                  <a:pt x="57112" y="61453"/>
                </a:lnTo>
                <a:lnTo>
                  <a:pt x="51396" y="53860"/>
                </a:lnTo>
                <a:lnTo>
                  <a:pt x="49060" y="50787"/>
                </a:lnTo>
                <a:lnTo>
                  <a:pt x="49237" y="48729"/>
                </a:lnTo>
                <a:lnTo>
                  <a:pt x="57171" y="38294"/>
                </a:lnTo>
                <a:lnTo>
                  <a:pt x="58580" y="36398"/>
                </a:lnTo>
                <a:lnTo>
                  <a:pt x="38455" y="36398"/>
                </a:lnTo>
                <a:lnTo>
                  <a:pt x="35843" y="32613"/>
                </a:lnTo>
                <a:lnTo>
                  <a:pt x="31138" y="25971"/>
                </a:lnTo>
                <a:lnTo>
                  <a:pt x="26262" y="19300"/>
                </a:lnTo>
                <a:lnTo>
                  <a:pt x="12674" y="1117"/>
                </a:lnTo>
                <a:lnTo>
                  <a:pt x="8039" y="38"/>
                </a:lnTo>
                <a:close/>
              </a:path>
              <a:path w="78105" h="100330">
                <a:moveTo>
                  <a:pt x="58525" y="63373"/>
                </a:moveTo>
                <a:lnTo>
                  <a:pt x="38519" y="63373"/>
                </a:lnTo>
                <a:lnTo>
                  <a:pt x="39687" y="63944"/>
                </a:lnTo>
                <a:lnTo>
                  <a:pt x="45669" y="72936"/>
                </a:lnTo>
                <a:lnTo>
                  <a:pt x="49847" y="78308"/>
                </a:lnTo>
                <a:lnTo>
                  <a:pt x="56959" y="87896"/>
                </a:lnTo>
                <a:lnTo>
                  <a:pt x="59931" y="92113"/>
                </a:lnTo>
                <a:lnTo>
                  <a:pt x="65392" y="98564"/>
                </a:lnTo>
                <a:lnTo>
                  <a:pt x="76746" y="88341"/>
                </a:lnTo>
                <a:lnTo>
                  <a:pt x="75387" y="86398"/>
                </a:lnTo>
                <a:lnTo>
                  <a:pt x="62747" y="69105"/>
                </a:lnTo>
                <a:lnTo>
                  <a:pt x="58525" y="63373"/>
                </a:lnTo>
                <a:close/>
              </a:path>
              <a:path w="78105" h="100330">
                <a:moveTo>
                  <a:pt x="69888" y="0"/>
                </a:moveTo>
                <a:lnTo>
                  <a:pt x="41901" y="32715"/>
                </a:lnTo>
                <a:lnTo>
                  <a:pt x="39700" y="35839"/>
                </a:lnTo>
                <a:lnTo>
                  <a:pt x="38455" y="36398"/>
                </a:lnTo>
                <a:lnTo>
                  <a:pt x="58580" y="36398"/>
                </a:lnTo>
                <a:lnTo>
                  <a:pt x="62758" y="30775"/>
                </a:lnTo>
                <a:lnTo>
                  <a:pt x="77673" y="10388"/>
                </a:lnTo>
                <a:lnTo>
                  <a:pt x="77597" y="5930"/>
                </a:lnTo>
                <a:lnTo>
                  <a:pt x="69888" y="0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515895" y="3113316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188" y="3695"/>
                </a:moveTo>
                <a:lnTo>
                  <a:pt x="1981" y="3695"/>
                </a:lnTo>
                <a:lnTo>
                  <a:pt x="4343" y="6616"/>
                </a:lnTo>
                <a:lnTo>
                  <a:pt x="6188" y="3695"/>
                </a:lnTo>
                <a:close/>
              </a:path>
              <a:path w="6985" h="6985">
                <a:moveTo>
                  <a:pt x="3492" y="0"/>
                </a:moveTo>
                <a:lnTo>
                  <a:pt x="0" y="4330"/>
                </a:lnTo>
                <a:lnTo>
                  <a:pt x="1981" y="3695"/>
                </a:lnTo>
                <a:lnTo>
                  <a:pt x="6188" y="3695"/>
                </a:lnTo>
                <a:lnTo>
                  <a:pt x="6934" y="2514"/>
                </a:lnTo>
                <a:lnTo>
                  <a:pt x="3848" y="1714"/>
                </a:lnTo>
                <a:lnTo>
                  <a:pt x="3492" y="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575483" y="3017075"/>
            <a:ext cx="8255" cy="4445"/>
          </a:xfrm>
          <a:custGeom>
            <a:avLst/>
            <a:gdLst/>
            <a:ahLst/>
            <a:cxnLst/>
            <a:rect l="l" t="t" r="r" b="b"/>
            <a:pathLst>
              <a:path w="8255" h="4444">
                <a:moveTo>
                  <a:pt x="0" y="0"/>
                </a:moveTo>
                <a:lnTo>
                  <a:pt x="59" y="2260"/>
                </a:lnTo>
                <a:lnTo>
                  <a:pt x="165" y="4241"/>
                </a:lnTo>
                <a:lnTo>
                  <a:pt x="2616" y="3035"/>
                </a:lnTo>
                <a:lnTo>
                  <a:pt x="5194" y="2857"/>
                </a:lnTo>
                <a:lnTo>
                  <a:pt x="7283" y="2857"/>
                </a:lnTo>
                <a:lnTo>
                  <a:pt x="6917" y="2578"/>
                </a:lnTo>
                <a:lnTo>
                  <a:pt x="4597" y="2578"/>
                </a:lnTo>
                <a:lnTo>
                  <a:pt x="0" y="0"/>
                </a:lnTo>
                <a:close/>
              </a:path>
              <a:path w="8255" h="4444">
                <a:moveTo>
                  <a:pt x="7283" y="2857"/>
                </a:moveTo>
                <a:lnTo>
                  <a:pt x="5194" y="2857"/>
                </a:lnTo>
                <a:lnTo>
                  <a:pt x="7848" y="3289"/>
                </a:lnTo>
                <a:lnTo>
                  <a:pt x="7283" y="2857"/>
                </a:lnTo>
                <a:close/>
              </a:path>
              <a:path w="8255" h="4444">
                <a:moveTo>
                  <a:pt x="6502" y="2260"/>
                </a:moveTo>
                <a:lnTo>
                  <a:pt x="4597" y="2578"/>
                </a:lnTo>
                <a:lnTo>
                  <a:pt x="6917" y="2578"/>
                </a:lnTo>
                <a:lnTo>
                  <a:pt x="6502" y="226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567914" y="3027235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2933" y="0"/>
                </a:moveTo>
                <a:lnTo>
                  <a:pt x="863" y="330"/>
                </a:lnTo>
                <a:lnTo>
                  <a:pt x="0" y="1600"/>
                </a:lnTo>
                <a:lnTo>
                  <a:pt x="139" y="3632"/>
                </a:lnTo>
                <a:lnTo>
                  <a:pt x="2933" y="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142767" y="3018840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1701" y="0"/>
                </a:moveTo>
                <a:lnTo>
                  <a:pt x="0" y="1714"/>
                </a:lnTo>
                <a:lnTo>
                  <a:pt x="5184" y="863"/>
                </a:lnTo>
                <a:lnTo>
                  <a:pt x="3835" y="863"/>
                </a:lnTo>
                <a:lnTo>
                  <a:pt x="1701" y="0"/>
                </a:lnTo>
                <a:close/>
              </a:path>
              <a:path w="6350" h="1905">
                <a:moveTo>
                  <a:pt x="5803" y="761"/>
                </a:moveTo>
                <a:lnTo>
                  <a:pt x="3835" y="863"/>
                </a:lnTo>
                <a:lnTo>
                  <a:pt x="5184" y="863"/>
                </a:lnTo>
                <a:lnTo>
                  <a:pt x="5803" y="761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596504" y="3017304"/>
            <a:ext cx="96520" cy="101600"/>
          </a:xfrm>
          <a:custGeom>
            <a:avLst/>
            <a:gdLst/>
            <a:ahLst/>
            <a:cxnLst/>
            <a:rect l="l" t="t" r="r" b="b"/>
            <a:pathLst>
              <a:path w="96519" h="101600">
                <a:moveTo>
                  <a:pt x="49515" y="0"/>
                </a:moveTo>
                <a:lnTo>
                  <a:pt x="29865" y="3713"/>
                </a:lnTo>
                <a:lnTo>
                  <a:pt x="14149" y="14293"/>
                </a:lnTo>
                <a:lnTo>
                  <a:pt x="3724" y="30360"/>
                </a:lnTo>
                <a:lnTo>
                  <a:pt x="0" y="50252"/>
                </a:lnTo>
                <a:lnTo>
                  <a:pt x="23" y="50939"/>
                </a:lnTo>
                <a:lnTo>
                  <a:pt x="3616" y="70161"/>
                </a:lnTo>
                <a:lnTo>
                  <a:pt x="13682" y="86199"/>
                </a:lnTo>
                <a:lnTo>
                  <a:pt x="28700" y="97101"/>
                </a:lnTo>
                <a:lnTo>
                  <a:pt x="47229" y="101320"/>
                </a:lnTo>
                <a:lnTo>
                  <a:pt x="66448" y="97386"/>
                </a:lnTo>
                <a:lnTo>
                  <a:pt x="82240" y="86110"/>
                </a:lnTo>
                <a:lnTo>
                  <a:pt x="82969" y="84956"/>
                </a:lnTo>
                <a:lnTo>
                  <a:pt x="47478" y="84956"/>
                </a:lnTo>
                <a:lnTo>
                  <a:pt x="38102" y="83205"/>
                </a:lnTo>
                <a:lnTo>
                  <a:pt x="29535" y="78466"/>
                </a:lnTo>
                <a:lnTo>
                  <a:pt x="22337" y="70942"/>
                </a:lnTo>
                <a:lnTo>
                  <a:pt x="17640" y="61164"/>
                </a:lnTo>
                <a:lnTo>
                  <a:pt x="16152" y="50252"/>
                </a:lnTo>
                <a:lnTo>
                  <a:pt x="17865" y="39347"/>
                </a:lnTo>
                <a:lnTo>
                  <a:pt x="22769" y="29591"/>
                </a:lnTo>
                <a:lnTo>
                  <a:pt x="29916" y="22368"/>
                </a:lnTo>
                <a:lnTo>
                  <a:pt x="38439" y="17841"/>
                </a:lnTo>
                <a:lnTo>
                  <a:pt x="47759" y="16208"/>
                </a:lnTo>
                <a:lnTo>
                  <a:pt x="82904" y="16208"/>
                </a:lnTo>
                <a:lnTo>
                  <a:pt x="81892" y="14662"/>
                </a:lnTo>
                <a:lnTo>
                  <a:pt x="67175" y="4019"/>
                </a:lnTo>
                <a:lnTo>
                  <a:pt x="49515" y="0"/>
                </a:lnTo>
                <a:close/>
              </a:path>
              <a:path w="96519" h="101600">
                <a:moveTo>
                  <a:pt x="82904" y="16208"/>
                </a:moveTo>
                <a:lnTo>
                  <a:pt x="47759" y="16208"/>
                </a:lnTo>
                <a:lnTo>
                  <a:pt x="57300" y="17665"/>
                </a:lnTo>
                <a:lnTo>
                  <a:pt x="66461" y="22534"/>
                </a:lnTo>
                <a:lnTo>
                  <a:pt x="73559" y="30154"/>
                </a:lnTo>
                <a:lnTo>
                  <a:pt x="78138" y="39848"/>
                </a:lnTo>
                <a:lnTo>
                  <a:pt x="79741" y="50939"/>
                </a:lnTo>
                <a:lnTo>
                  <a:pt x="78058" y="61705"/>
                </a:lnTo>
                <a:lnTo>
                  <a:pt x="73396" y="71189"/>
                </a:lnTo>
                <a:lnTo>
                  <a:pt x="66245" y="78693"/>
                </a:lnTo>
                <a:lnTo>
                  <a:pt x="57097" y="83515"/>
                </a:lnTo>
                <a:lnTo>
                  <a:pt x="47478" y="84956"/>
                </a:lnTo>
                <a:lnTo>
                  <a:pt x="82969" y="84956"/>
                </a:lnTo>
                <a:lnTo>
                  <a:pt x="92788" y="69421"/>
                </a:lnTo>
                <a:lnTo>
                  <a:pt x="96276" y="49250"/>
                </a:lnTo>
                <a:lnTo>
                  <a:pt x="92128" y="30360"/>
                </a:lnTo>
                <a:lnTo>
                  <a:pt x="92025" y="30154"/>
                </a:lnTo>
                <a:lnTo>
                  <a:pt x="82904" y="16208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074542" y="3020166"/>
            <a:ext cx="69215" cy="100965"/>
          </a:xfrm>
          <a:custGeom>
            <a:avLst/>
            <a:gdLst/>
            <a:ahLst/>
            <a:cxnLst/>
            <a:rect l="l" t="t" r="r" b="b"/>
            <a:pathLst>
              <a:path w="69214" h="100964">
                <a:moveTo>
                  <a:pt x="23494" y="0"/>
                </a:moveTo>
                <a:lnTo>
                  <a:pt x="2209" y="122"/>
                </a:lnTo>
                <a:lnTo>
                  <a:pt x="0" y="2395"/>
                </a:lnTo>
                <a:lnTo>
                  <a:pt x="63" y="96502"/>
                </a:lnTo>
                <a:lnTo>
                  <a:pt x="5778" y="100490"/>
                </a:lnTo>
                <a:lnTo>
                  <a:pt x="15163" y="95638"/>
                </a:lnTo>
                <a:lnTo>
                  <a:pt x="16192" y="92362"/>
                </a:lnTo>
                <a:lnTo>
                  <a:pt x="16268" y="62771"/>
                </a:lnTo>
                <a:lnTo>
                  <a:pt x="15570" y="60269"/>
                </a:lnTo>
                <a:lnTo>
                  <a:pt x="23851" y="60269"/>
                </a:lnTo>
                <a:lnTo>
                  <a:pt x="29108" y="59316"/>
                </a:lnTo>
                <a:lnTo>
                  <a:pt x="58301" y="59316"/>
                </a:lnTo>
                <a:lnTo>
                  <a:pt x="53581" y="53982"/>
                </a:lnTo>
                <a:lnTo>
                  <a:pt x="53466" y="52370"/>
                </a:lnTo>
                <a:lnTo>
                  <a:pt x="56464" y="49004"/>
                </a:lnTo>
                <a:lnTo>
                  <a:pt x="59435" y="44546"/>
                </a:lnTo>
                <a:lnTo>
                  <a:pt x="16230" y="44546"/>
                </a:lnTo>
                <a:lnTo>
                  <a:pt x="16230" y="28938"/>
                </a:lnTo>
                <a:lnTo>
                  <a:pt x="17132" y="25217"/>
                </a:lnTo>
                <a:lnTo>
                  <a:pt x="13957" y="17597"/>
                </a:lnTo>
                <a:lnTo>
                  <a:pt x="24676" y="14638"/>
                </a:lnTo>
                <a:lnTo>
                  <a:pt x="32981" y="14016"/>
                </a:lnTo>
                <a:lnTo>
                  <a:pt x="58587" y="14016"/>
                </a:lnTo>
                <a:lnTo>
                  <a:pt x="57163" y="11382"/>
                </a:lnTo>
                <a:lnTo>
                  <a:pt x="51815" y="5813"/>
                </a:lnTo>
                <a:lnTo>
                  <a:pt x="45068" y="2084"/>
                </a:lnTo>
                <a:lnTo>
                  <a:pt x="36956" y="376"/>
                </a:lnTo>
                <a:lnTo>
                  <a:pt x="30236" y="61"/>
                </a:lnTo>
                <a:lnTo>
                  <a:pt x="23494" y="0"/>
                </a:lnTo>
                <a:close/>
              </a:path>
              <a:path w="69214" h="100964">
                <a:moveTo>
                  <a:pt x="58301" y="59316"/>
                </a:moveTo>
                <a:lnTo>
                  <a:pt x="29108" y="59316"/>
                </a:lnTo>
                <a:lnTo>
                  <a:pt x="42989" y="63482"/>
                </a:lnTo>
                <a:lnTo>
                  <a:pt x="45872" y="67673"/>
                </a:lnTo>
                <a:lnTo>
                  <a:pt x="46330" y="80919"/>
                </a:lnTo>
                <a:lnTo>
                  <a:pt x="46450" y="83751"/>
                </a:lnTo>
                <a:lnTo>
                  <a:pt x="47116" y="89898"/>
                </a:lnTo>
                <a:lnTo>
                  <a:pt x="56133" y="97670"/>
                </a:lnTo>
                <a:lnTo>
                  <a:pt x="62750" y="97582"/>
                </a:lnTo>
                <a:lnTo>
                  <a:pt x="68618" y="91511"/>
                </a:lnTo>
                <a:lnTo>
                  <a:pt x="69011" y="86355"/>
                </a:lnTo>
                <a:lnTo>
                  <a:pt x="61848" y="80919"/>
                </a:lnTo>
                <a:lnTo>
                  <a:pt x="61671" y="77363"/>
                </a:lnTo>
                <a:lnTo>
                  <a:pt x="62001" y="67381"/>
                </a:lnTo>
                <a:lnTo>
                  <a:pt x="60413" y="61704"/>
                </a:lnTo>
                <a:lnTo>
                  <a:pt x="58301" y="59316"/>
                </a:lnTo>
                <a:close/>
              </a:path>
              <a:path w="69214" h="100964">
                <a:moveTo>
                  <a:pt x="23851" y="60269"/>
                </a:moveTo>
                <a:lnTo>
                  <a:pt x="15570" y="60269"/>
                </a:lnTo>
                <a:lnTo>
                  <a:pt x="23710" y="60294"/>
                </a:lnTo>
                <a:lnTo>
                  <a:pt x="23851" y="60269"/>
                </a:lnTo>
                <a:close/>
              </a:path>
              <a:path w="69214" h="100964">
                <a:moveTo>
                  <a:pt x="32003" y="44432"/>
                </a:moveTo>
                <a:lnTo>
                  <a:pt x="16230" y="44546"/>
                </a:lnTo>
                <a:lnTo>
                  <a:pt x="59435" y="44546"/>
                </a:lnTo>
                <a:lnTo>
                  <a:pt x="32931" y="44508"/>
                </a:lnTo>
                <a:lnTo>
                  <a:pt x="32003" y="44432"/>
                </a:lnTo>
                <a:close/>
              </a:path>
              <a:path w="69214" h="100964">
                <a:moveTo>
                  <a:pt x="58587" y="14016"/>
                </a:moveTo>
                <a:lnTo>
                  <a:pt x="32981" y="14016"/>
                </a:lnTo>
                <a:lnTo>
                  <a:pt x="40170" y="17699"/>
                </a:lnTo>
                <a:lnTo>
                  <a:pt x="44936" y="21869"/>
                </a:lnTo>
                <a:lnTo>
                  <a:pt x="47242" y="27582"/>
                </a:lnTo>
                <a:lnTo>
                  <a:pt x="46954" y="33786"/>
                </a:lnTo>
                <a:lnTo>
                  <a:pt x="43941" y="39428"/>
                </a:lnTo>
                <a:lnTo>
                  <a:pt x="41287" y="42438"/>
                </a:lnTo>
                <a:lnTo>
                  <a:pt x="37807" y="43988"/>
                </a:lnTo>
                <a:lnTo>
                  <a:pt x="32931" y="44508"/>
                </a:lnTo>
                <a:lnTo>
                  <a:pt x="59460" y="44508"/>
                </a:lnTo>
                <a:lnTo>
                  <a:pt x="61135" y="41996"/>
                </a:lnTo>
                <a:lnTo>
                  <a:pt x="63350" y="34490"/>
                </a:lnTo>
                <a:lnTo>
                  <a:pt x="63275" y="26642"/>
                </a:lnTo>
                <a:lnTo>
                  <a:pt x="61074" y="18613"/>
                </a:lnTo>
                <a:lnTo>
                  <a:pt x="58587" y="14016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939300" y="3020072"/>
            <a:ext cx="63500" cy="99060"/>
          </a:xfrm>
          <a:custGeom>
            <a:avLst/>
            <a:gdLst/>
            <a:ahLst/>
            <a:cxnLst/>
            <a:rect l="l" t="t" r="r" b="b"/>
            <a:pathLst>
              <a:path w="63500" h="99060">
                <a:moveTo>
                  <a:pt x="2971" y="0"/>
                </a:moveTo>
                <a:lnTo>
                  <a:pt x="0" y="2946"/>
                </a:lnTo>
                <a:lnTo>
                  <a:pt x="0" y="49060"/>
                </a:lnTo>
                <a:lnTo>
                  <a:pt x="76" y="94843"/>
                </a:lnTo>
                <a:lnTo>
                  <a:pt x="2933" y="98539"/>
                </a:lnTo>
                <a:lnTo>
                  <a:pt x="12572" y="98590"/>
                </a:lnTo>
                <a:lnTo>
                  <a:pt x="15824" y="94691"/>
                </a:lnTo>
                <a:lnTo>
                  <a:pt x="15951" y="80987"/>
                </a:lnTo>
                <a:lnTo>
                  <a:pt x="16192" y="73266"/>
                </a:lnTo>
                <a:lnTo>
                  <a:pt x="15544" y="60985"/>
                </a:lnTo>
                <a:lnTo>
                  <a:pt x="17271" y="59867"/>
                </a:lnTo>
                <a:lnTo>
                  <a:pt x="34900" y="59867"/>
                </a:lnTo>
                <a:lnTo>
                  <a:pt x="45114" y="57757"/>
                </a:lnTo>
                <a:lnTo>
                  <a:pt x="54757" y="51309"/>
                </a:lnTo>
                <a:lnTo>
                  <a:pt x="57994" y="46431"/>
                </a:lnTo>
                <a:lnTo>
                  <a:pt x="19964" y="46431"/>
                </a:lnTo>
                <a:lnTo>
                  <a:pt x="13766" y="40690"/>
                </a:lnTo>
                <a:lnTo>
                  <a:pt x="16509" y="34696"/>
                </a:lnTo>
                <a:lnTo>
                  <a:pt x="15900" y="30873"/>
                </a:lnTo>
                <a:lnTo>
                  <a:pt x="15900" y="15786"/>
                </a:lnTo>
                <a:lnTo>
                  <a:pt x="33921" y="15786"/>
                </a:lnTo>
                <a:lnTo>
                  <a:pt x="35204" y="15697"/>
                </a:lnTo>
                <a:lnTo>
                  <a:pt x="59266" y="15697"/>
                </a:lnTo>
                <a:lnTo>
                  <a:pt x="54571" y="8821"/>
                </a:lnTo>
                <a:lnTo>
                  <a:pt x="44963" y="2558"/>
                </a:lnTo>
                <a:lnTo>
                  <a:pt x="32956" y="203"/>
                </a:lnTo>
                <a:lnTo>
                  <a:pt x="27187" y="139"/>
                </a:lnTo>
                <a:lnTo>
                  <a:pt x="16802" y="139"/>
                </a:lnTo>
                <a:lnTo>
                  <a:pt x="2971" y="0"/>
                </a:lnTo>
                <a:close/>
              </a:path>
              <a:path w="63500" h="99060">
                <a:moveTo>
                  <a:pt x="34900" y="59867"/>
                </a:moveTo>
                <a:lnTo>
                  <a:pt x="17271" y="59867"/>
                </a:lnTo>
                <a:lnTo>
                  <a:pt x="25260" y="60515"/>
                </a:lnTo>
                <a:lnTo>
                  <a:pt x="29133" y="60324"/>
                </a:lnTo>
                <a:lnTo>
                  <a:pt x="32994" y="60261"/>
                </a:lnTo>
                <a:lnTo>
                  <a:pt x="34900" y="59867"/>
                </a:lnTo>
                <a:close/>
              </a:path>
              <a:path w="63500" h="99060">
                <a:moveTo>
                  <a:pt x="25793" y="44297"/>
                </a:moveTo>
                <a:lnTo>
                  <a:pt x="19964" y="46431"/>
                </a:lnTo>
                <a:lnTo>
                  <a:pt x="57994" y="46431"/>
                </a:lnTo>
                <a:lnTo>
                  <a:pt x="59207" y="44602"/>
                </a:lnTo>
                <a:lnTo>
                  <a:pt x="31610" y="44589"/>
                </a:lnTo>
                <a:lnTo>
                  <a:pt x="25793" y="44297"/>
                </a:lnTo>
                <a:close/>
              </a:path>
              <a:path w="63500" h="99060">
                <a:moveTo>
                  <a:pt x="59266" y="15697"/>
                </a:moveTo>
                <a:lnTo>
                  <a:pt x="35204" y="15697"/>
                </a:lnTo>
                <a:lnTo>
                  <a:pt x="44081" y="18973"/>
                </a:lnTo>
                <a:lnTo>
                  <a:pt x="48132" y="25539"/>
                </a:lnTo>
                <a:lnTo>
                  <a:pt x="46431" y="38468"/>
                </a:lnTo>
                <a:lnTo>
                  <a:pt x="40919" y="43637"/>
                </a:lnTo>
                <a:lnTo>
                  <a:pt x="32905" y="44602"/>
                </a:lnTo>
                <a:lnTo>
                  <a:pt x="59216" y="44589"/>
                </a:lnTo>
                <a:lnTo>
                  <a:pt x="61107" y="41739"/>
                </a:lnTo>
                <a:lnTo>
                  <a:pt x="63347" y="29870"/>
                </a:lnTo>
                <a:lnTo>
                  <a:pt x="60970" y="18192"/>
                </a:lnTo>
                <a:lnTo>
                  <a:pt x="59266" y="15697"/>
                </a:lnTo>
                <a:close/>
              </a:path>
              <a:path w="63500" h="99060">
                <a:moveTo>
                  <a:pt x="33921" y="15786"/>
                </a:moveTo>
                <a:lnTo>
                  <a:pt x="15900" y="15786"/>
                </a:lnTo>
                <a:lnTo>
                  <a:pt x="32638" y="15874"/>
                </a:lnTo>
                <a:lnTo>
                  <a:pt x="33921" y="15786"/>
                </a:lnTo>
                <a:close/>
              </a:path>
              <a:path w="63500" h="99060">
                <a:moveTo>
                  <a:pt x="24879" y="114"/>
                </a:moveTo>
                <a:lnTo>
                  <a:pt x="16802" y="139"/>
                </a:lnTo>
                <a:lnTo>
                  <a:pt x="27187" y="139"/>
                </a:lnTo>
                <a:lnTo>
                  <a:pt x="24879" y="114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952978" y="2193620"/>
            <a:ext cx="86360" cy="100965"/>
          </a:xfrm>
          <a:custGeom>
            <a:avLst/>
            <a:gdLst/>
            <a:ahLst/>
            <a:cxnLst/>
            <a:rect l="l" t="t" r="r" b="b"/>
            <a:pathLst>
              <a:path w="86360" h="100964">
                <a:moveTo>
                  <a:pt x="11099" y="0"/>
                </a:moveTo>
                <a:lnTo>
                  <a:pt x="3721" y="927"/>
                </a:lnTo>
                <a:lnTo>
                  <a:pt x="812" y="6718"/>
                </a:lnTo>
                <a:lnTo>
                  <a:pt x="63" y="8597"/>
                </a:lnTo>
                <a:lnTo>
                  <a:pt x="380" y="10286"/>
                </a:lnTo>
                <a:lnTo>
                  <a:pt x="469" y="85051"/>
                </a:lnTo>
                <a:lnTo>
                  <a:pt x="7581" y="100444"/>
                </a:lnTo>
                <a:lnTo>
                  <a:pt x="12928" y="99237"/>
                </a:lnTo>
                <a:lnTo>
                  <a:pt x="15074" y="98590"/>
                </a:lnTo>
                <a:lnTo>
                  <a:pt x="16052" y="96989"/>
                </a:lnTo>
                <a:lnTo>
                  <a:pt x="16421" y="94907"/>
                </a:lnTo>
                <a:lnTo>
                  <a:pt x="16421" y="33667"/>
                </a:lnTo>
                <a:lnTo>
                  <a:pt x="35998" y="33667"/>
                </a:lnTo>
                <a:lnTo>
                  <a:pt x="35488" y="32948"/>
                </a:lnTo>
                <a:lnTo>
                  <a:pt x="29975" y="25538"/>
                </a:lnTo>
                <a:lnTo>
                  <a:pt x="24571" y="18048"/>
                </a:lnTo>
                <a:lnTo>
                  <a:pt x="19557" y="10286"/>
                </a:lnTo>
                <a:lnTo>
                  <a:pt x="17564" y="8940"/>
                </a:lnTo>
                <a:lnTo>
                  <a:pt x="16649" y="6718"/>
                </a:lnTo>
                <a:lnTo>
                  <a:pt x="11099" y="0"/>
                </a:lnTo>
                <a:close/>
              </a:path>
              <a:path w="86360" h="100964">
                <a:moveTo>
                  <a:pt x="85745" y="35166"/>
                </a:moveTo>
                <a:lnTo>
                  <a:pt x="68694" y="35166"/>
                </a:lnTo>
                <a:lnTo>
                  <a:pt x="70040" y="37490"/>
                </a:lnTo>
                <a:lnTo>
                  <a:pt x="69519" y="39331"/>
                </a:lnTo>
                <a:lnTo>
                  <a:pt x="69595" y="96443"/>
                </a:lnTo>
                <a:lnTo>
                  <a:pt x="72478" y="100063"/>
                </a:lnTo>
                <a:lnTo>
                  <a:pt x="82511" y="100368"/>
                </a:lnTo>
                <a:lnTo>
                  <a:pt x="85724" y="96621"/>
                </a:lnTo>
                <a:lnTo>
                  <a:pt x="85745" y="35166"/>
                </a:lnTo>
                <a:close/>
              </a:path>
              <a:path w="86360" h="100964">
                <a:moveTo>
                  <a:pt x="35998" y="33667"/>
                </a:moveTo>
                <a:lnTo>
                  <a:pt x="16421" y="33667"/>
                </a:lnTo>
                <a:lnTo>
                  <a:pt x="33934" y="58013"/>
                </a:lnTo>
                <a:lnTo>
                  <a:pt x="38616" y="63114"/>
                </a:lnTo>
                <a:lnTo>
                  <a:pt x="43057" y="64812"/>
                </a:lnTo>
                <a:lnTo>
                  <a:pt x="47505" y="63108"/>
                </a:lnTo>
                <a:lnTo>
                  <a:pt x="52209" y="58000"/>
                </a:lnTo>
                <a:lnTo>
                  <a:pt x="62854" y="43256"/>
                </a:lnTo>
                <a:lnTo>
                  <a:pt x="42710" y="43256"/>
                </a:lnTo>
                <a:lnTo>
                  <a:pt x="40830" y="40474"/>
                </a:lnTo>
                <a:lnTo>
                  <a:pt x="35998" y="33667"/>
                </a:lnTo>
                <a:close/>
              </a:path>
              <a:path w="86360" h="100964">
                <a:moveTo>
                  <a:pt x="75006" y="736"/>
                </a:moveTo>
                <a:lnTo>
                  <a:pt x="72669" y="2920"/>
                </a:lnTo>
                <a:lnTo>
                  <a:pt x="71107" y="4914"/>
                </a:lnTo>
                <a:lnTo>
                  <a:pt x="68694" y="6222"/>
                </a:lnTo>
                <a:lnTo>
                  <a:pt x="67868" y="8813"/>
                </a:lnTo>
                <a:lnTo>
                  <a:pt x="66827" y="9944"/>
                </a:lnTo>
                <a:lnTo>
                  <a:pt x="65468" y="10820"/>
                </a:lnTo>
                <a:lnTo>
                  <a:pt x="65074" y="12445"/>
                </a:lnTo>
                <a:lnTo>
                  <a:pt x="43954" y="41655"/>
                </a:lnTo>
                <a:lnTo>
                  <a:pt x="42710" y="43256"/>
                </a:lnTo>
                <a:lnTo>
                  <a:pt x="62854" y="43256"/>
                </a:lnTo>
                <a:lnTo>
                  <a:pt x="68694" y="35166"/>
                </a:lnTo>
                <a:lnTo>
                  <a:pt x="85745" y="35166"/>
                </a:lnTo>
                <a:lnTo>
                  <a:pt x="85813" y="7404"/>
                </a:lnTo>
                <a:lnTo>
                  <a:pt x="84416" y="4051"/>
                </a:lnTo>
                <a:lnTo>
                  <a:pt x="80365" y="1955"/>
                </a:lnTo>
                <a:lnTo>
                  <a:pt x="77711" y="1612"/>
                </a:lnTo>
                <a:lnTo>
                  <a:pt x="75006" y="736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587534" y="2194636"/>
            <a:ext cx="77470" cy="100330"/>
          </a:xfrm>
          <a:custGeom>
            <a:avLst/>
            <a:gdLst/>
            <a:ahLst/>
            <a:cxnLst/>
            <a:rect l="l" t="t" r="r" b="b"/>
            <a:pathLst>
              <a:path w="77470" h="100330">
                <a:moveTo>
                  <a:pt x="47911" y="16243"/>
                </a:moveTo>
                <a:lnTo>
                  <a:pt x="30187" y="16243"/>
                </a:lnTo>
                <a:lnTo>
                  <a:pt x="31292" y="17119"/>
                </a:lnTo>
                <a:lnTo>
                  <a:pt x="31257" y="48704"/>
                </a:lnTo>
                <a:lnTo>
                  <a:pt x="31369" y="94945"/>
                </a:lnTo>
                <a:lnTo>
                  <a:pt x="32981" y="97358"/>
                </a:lnTo>
                <a:lnTo>
                  <a:pt x="38468" y="99974"/>
                </a:lnTo>
                <a:lnTo>
                  <a:pt x="41275" y="99275"/>
                </a:lnTo>
                <a:lnTo>
                  <a:pt x="46647" y="95516"/>
                </a:lnTo>
                <a:lnTo>
                  <a:pt x="47053" y="92265"/>
                </a:lnTo>
                <a:lnTo>
                  <a:pt x="46998" y="34664"/>
                </a:lnTo>
                <a:lnTo>
                  <a:pt x="46901" y="17525"/>
                </a:lnTo>
                <a:lnTo>
                  <a:pt x="47911" y="16243"/>
                </a:lnTo>
                <a:close/>
              </a:path>
              <a:path w="77470" h="100330">
                <a:moveTo>
                  <a:pt x="72633" y="16090"/>
                </a:moveTo>
                <a:lnTo>
                  <a:pt x="48031" y="16090"/>
                </a:lnTo>
                <a:lnTo>
                  <a:pt x="57111" y="16789"/>
                </a:lnTo>
                <a:lnTo>
                  <a:pt x="62077" y="16624"/>
                </a:lnTo>
                <a:lnTo>
                  <a:pt x="67745" y="16611"/>
                </a:lnTo>
                <a:lnTo>
                  <a:pt x="72633" y="16090"/>
                </a:lnTo>
                <a:close/>
              </a:path>
              <a:path w="77470" h="100330">
                <a:moveTo>
                  <a:pt x="67626" y="16624"/>
                </a:moveTo>
                <a:lnTo>
                  <a:pt x="62077" y="16624"/>
                </a:lnTo>
                <a:lnTo>
                  <a:pt x="67030" y="16687"/>
                </a:lnTo>
                <a:lnTo>
                  <a:pt x="67626" y="16624"/>
                </a:lnTo>
                <a:close/>
              </a:path>
              <a:path w="77470" h="100330">
                <a:moveTo>
                  <a:pt x="27211" y="16395"/>
                </a:moveTo>
                <a:lnTo>
                  <a:pt x="16598" y="16395"/>
                </a:lnTo>
                <a:lnTo>
                  <a:pt x="21755" y="16675"/>
                </a:lnTo>
                <a:lnTo>
                  <a:pt x="27211" y="16395"/>
                </a:lnTo>
                <a:close/>
              </a:path>
              <a:path w="77470" h="100330">
                <a:moveTo>
                  <a:pt x="7035" y="0"/>
                </a:moveTo>
                <a:lnTo>
                  <a:pt x="5232" y="1130"/>
                </a:lnTo>
                <a:lnTo>
                  <a:pt x="2197" y="3822"/>
                </a:lnTo>
                <a:lnTo>
                  <a:pt x="0" y="6756"/>
                </a:lnTo>
                <a:lnTo>
                  <a:pt x="3454" y="15811"/>
                </a:lnTo>
                <a:lnTo>
                  <a:pt x="7112" y="16611"/>
                </a:lnTo>
                <a:lnTo>
                  <a:pt x="16598" y="16395"/>
                </a:lnTo>
                <a:lnTo>
                  <a:pt x="27211" y="16395"/>
                </a:lnTo>
                <a:lnTo>
                  <a:pt x="30187" y="16243"/>
                </a:lnTo>
                <a:lnTo>
                  <a:pt x="47911" y="16243"/>
                </a:lnTo>
                <a:lnTo>
                  <a:pt x="48031" y="16090"/>
                </a:lnTo>
                <a:lnTo>
                  <a:pt x="72633" y="16090"/>
                </a:lnTo>
                <a:lnTo>
                  <a:pt x="73825" y="15963"/>
                </a:lnTo>
                <a:lnTo>
                  <a:pt x="77114" y="13131"/>
                </a:lnTo>
                <a:lnTo>
                  <a:pt x="76784" y="3073"/>
                </a:lnTo>
                <a:lnTo>
                  <a:pt x="74607" y="1600"/>
                </a:lnTo>
                <a:lnTo>
                  <a:pt x="19227" y="1600"/>
                </a:lnTo>
                <a:lnTo>
                  <a:pt x="17628" y="1257"/>
                </a:lnTo>
                <a:lnTo>
                  <a:pt x="9232" y="1257"/>
                </a:lnTo>
                <a:lnTo>
                  <a:pt x="7035" y="0"/>
                </a:lnTo>
                <a:close/>
              </a:path>
              <a:path w="77470" h="100330">
                <a:moveTo>
                  <a:pt x="25806" y="698"/>
                </a:moveTo>
                <a:lnTo>
                  <a:pt x="19227" y="1600"/>
                </a:lnTo>
                <a:lnTo>
                  <a:pt x="74607" y="1600"/>
                </a:lnTo>
                <a:lnTo>
                  <a:pt x="73560" y="892"/>
                </a:lnTo>
                <a:lnTo>
                  <a:pt x="49356" y="892"/>
                </a:lnTo>
                <a:lnTo>
                  <a:pt x="25806" y="698"/>
                </a:lnTo>
                <a:close/>
              </a:path>
              <a:path w="77470" h="100330">
                <a:moveTo>
                  <a:pt x="11036" y="165"/>
                </a:moveTo>
                <a:lnTo>
                  <a:pt x="9232" y="1257"/>
                </a:lnTo>
                <a:lnTo>
                  <a:pt x="17628" y="1257"/>
                </a:lnTo>
                <a:lnTo>
                  <a:pt x="12712" y="203"/>
                </a:lnTo>
                <a:lnTo>
                  <a:pt x="11036" y="165"/>
                </a:lnTo>
                <a:close/>
              </a:path>
              <a:path w="77470" h="100330">
                <a:moveTo>
                  <a:pt x="73406" y="787"/>
                </a:moveTo>
                <a:lnTo>
                  <a:pt x="49356" y="892"/>
                </a:lnTo>
                <a:lnTo>
                  <a:pt x="73560" y="892"/>
                </a:lnTo>
                <a:lnTo>
                  <a:pt x="73406" y="787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151225" y="2195271"/>
            <a:ext cx="75565" cy="99695"/>
          </a:xfrm>
          <a:custGeom>
            <a:avLst/>
            <a:gdLst/>
            <a:ahLst/>
            <a:cxnLst/>
            <a:rect l="l" t="t" r="r" b="b"/>
            <a:pathLst>
              <a:path w="75564" h="99694">
                <a:moveTo>
                  <a:pt x="35995" y="34226"/>
                </a:moveTo>
                <a:lnTo>
                  <a:pt x="16598" y="34226"/>
                </a:lnTo>
                <a:lnTo>
                  <a:pt x="61539" y="96456"/>
                </a:lnTo>
                <a:lnTo>
                  <a:pt x="64160" y="99695"/>
                </a:lnTo>
                <a:lnTo>
                  <a:pt x="74498" y="96456"/>
                </a:lnTo>
                <a:lnTo>
                  <a:pt x="75095" y="92176"/>
                </a:lnTo>
                <a:lnTo>
                  <a:pt x="75057" y="64465"/>
                </a:lnTo>
                <a:lnTo>
                  <a:pt x="58597" y="64465"/>
                </a:lnTo>
                <a:lnTo>
                  <a:pt x="56794" y="63779"/>
                </a:lnTo>
                <a:lnTo>
                  <a:pt x="56261" y="62128"/>
                </a:lnTo>
                <a:lnTo>
                  <a:pt x="35995" y="34226"/>
                </a:lnTo>
                <a:close/>
              </a:path>
              <a:path w="75564" h="99694">
                <a:moveTo>
                  <a:pt x="9906" y="0"/>
                </a:moveTo>
                <a:lnTo>
                  <a:pt x="965" y="2730"/>
                </a:lnTo>
                <a:lnTo>
                  <a:pt x="0" y="6184"/>
                </a:lnTo>
                <a:lnTo>
                  <a:pt x="63" y="95008"/>
                </a:lnTo>
                <a:lnTo>
                  <a:pt x="3048" y="98615"/>
                </a:lnTo>
                <a:lnTo>
                  <a:pt x="12776" y="98475"/>
                </a:lnTo>
                <a:lnTo>
                  <a:pt x="15646" y="94818"/>
                </a:lnTo>
                <a:lnTo>
                  <a:pt x="15709" y="37426"/>
                </a:lnTo>
                <a:lnTo>
                  <a:pt x="14897" y="35674"/>
                </a:lnTo>
                <a:lnTo>
                  <a:pt x="16598" y="34226"/>
                </a:lnTo>
                <a:lnTo>
                  <a:pt x="35995" y="34226"/>
                </a:lnTo>
                <a:lnTo>
                  <a:pt x="12763" y="2120"/>
                </a:lnTo>
                <a:lnTo>
                  <a:pt x="9906" y="0"/>
                </a:lnTo>
                <a:close/>
              </a:path>
              <a:path w="75564" h="99694">
                <a:moveTo>
                  <a:pt x="61950" y="1371"/>
                </a:moveTo>
                <a:lnTo>
                  <a:pt x="59232" y="4711"/>
                </a:lnTo>
                <a:lnTo>
                  <a:pt x="59182" y="59359"/>
                </a:lnTo>
                <a:lnTo>
                  <a:pt x="59842" y="61963"/>
                </a:lnTo>
                <a:lnTo>
                  <a:pt x="58597" y="64465"/>
                </a:lnTo>
                <a:lnTo>
                  <a:pt x="75057" y="64465"/>
                </a:lnTo>
                <a:lnTo>
                  <a:pt x="75044" y="5054"/>
                </a:lnTo>
                <a:lnTo>
                  <a:pt x="72415" y="1612"/>
                </a:lnTo>
                <a:lnTo>
                  <a:pt x="61950" y="1371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35121" y="2195201"/>
            <a:ext cx="62230" cy="99060"/>
          </a:xfrm>
          <a:custGeom>
            <a:avLst/>
            <a:gdLst/>
            <a:ahLst/>
            <a:cxnLst/>
            <a:rect l="l" t="t" r="r" b="b"/>
            <a:pathLst>
              <a:path w="62229" h="99060">
                <a:moveTo>
                  <a:pt x="30811" y="0"/>
                </a:moveTo>
                <a:lnTo>
                  <a:pt x="2247" y="133"/>
                </a:lnTo>
                <a:lnTo>
                  <a:pt x="12" y="2482"/>
                </a:lnTo>
                <a:lnTo>
                  <a:pt x="0" y="96170"/>
                </a:lnTo>
                <a:lnTo>
                  <a:pt x="2362" y="98609"/>
                </a:lnTo>
                <a:lnTo>
                  <a:pt x="20551" y="98636"/>
                </a:lnTo>
                <a:lnTo>
                  <a:pt x="57886" y="98609"/>
                </a:lnTo>
                <a:lnTo>
                  <a:pt x="61633" y="95815"/>
                </a:lnTo>
                <a:lnTo>
                  <a:pt x="61861" y="85794"/>
                </a:lnTo>
                <a:lnTo>
                  <a:pt x="58296" y="82950"/>
                </a:lnTo>
                <a:lnTo>
                  <a:pt x="16636" y="82950"/>
                </a:lnTo>
                <a:lnTo>
                  <a:pt x="15532" y="81959"/>
                </a:lnTo>
                <a:lnTo>
                  <a:pt x="16001" y="73031"/>
                </a:lnTo>
                <a:lnTo>
                  <a:pt x="16001" y="67494"/>
                </a:lnTo>
                <a:lnTo>
                  <a:pt x="15519" y="58235"/>
                </a:lnTo>
                <a:lnTo>
                  <a:pt x="16548" y="56838"/>
                </a:lnTo>
                <a:lnTo>
                  <a:pt x="52831" y="56838"/>
                </a:lnTo>
                <a:lnTo>
                  <a:pt x="56387" y="54019"/>
                </a:lnTo>
                <a:lnTo>
                  <a:pt x="56413" y="44456"/>
                </a:lnTo>
                <a:lnTo>
                  <a:pt x="52709" y="41357"/>
                </a:lnTo>
                <a:lnTo>
                  <a:pt x="16700" y="41357"/>
                </a:lnTo>
                <a:lnTo>
                  <a:pt x="15646" y="40468"/>
                </a:lnTo>
                <a:lnTo>
                  <a:pt x="15913" y="31680"/>
                </a:lnTo>
                <a:lnTo>
                  <a:pt x="15951" y="25787"/>
                </a:lnTo>
                <a:lnTo>
                  <a:pt x="15608" y="16795"/>
                </a:lnTo>
                <a:lnTo>
                  <a:pt x="16611" y="15767"/>
                </a:lnTo>
                <a:lnTo>
                  <a:pt x="58063" y="15767"/>
                </a:lnTo>
                <a:lnTo>
                  <a:pt x="61582" y="12998"/>
                </a:lnTo>
                <a:lnTo>
                  <a:pt x="61912" y="3244"/>
                </a:lnTo>
                <a:lnTo>
                  <a:pt x="58280" y="95"/>
                </a:lnTo>
                <a:lnTo>
                  <a:pt x="30811" y="0"/>
                </a:lnTo>
                <a:close/>
              </a:path>
              <a:path w="62229" h="99060">
                <a:moveTo>
                  <a:pt x="35737" y="82742"/>
                </a:moveTo>
                <a:lnTo>
                  <a:pt x="27880" y="82774"/>
                </a:lnTo>
                <a:lnTo>
                  <a:pt x="16636" y="82950"/>
                </a:lnTo>
                <a:lnTo>
                  <a:pt x="58296" y="82950"/>
                </a:lnTo>
                <a:lnTo>
                  <a:pt x="58153" y="82835"/>
                </a:lnTo>
                <a:lnTo>
                  <a:pt x="35737" y="82742"/>
                </a:lnTo>
                <a:close/>
              </a:path>
              <a:path w="62229" h="99060">
                <a:moveTo>
                  <a:pt x="52831" y="56838"/>
                </a:moveTo>
                <a:lnTo>
                  <a:pt x="16548" y="56838"/>
                </a:lnTo>
                <a:lnTo>
                  <a:pt x="20548" y="56978"/>
                </a:lnTo>
                <a:lnTo>
                  <a:pt x="27025" y="57119"/>
                </a:lnTo>
                <a:lnTo>
                  <a:pt x="33502" y="57140"/>
                </a:lnTo>
                <a:lnTo>
                  <a:pt x="52590" y="57029"/>
                </a:lnTo>
                <a:lnTo>
                  <a:pt x="52831" y="56838"/>
                </a:lnTo>
                <a:close/>
              </a:path>
              <a:path w="62229" h="99060">
                <a:moveTo>
                  <a:pt x="33064" y="41214"/>
                </a:moveTo>
                <a:lnTo>
                  <a:pt x="16700" y="41357"/>
                </a:lnTo>
                <a:lnTo>
                  <a:pt x="52709" y="41357"/>
                </a:lnTo>
                <a:lnTo>
                  <a:pt x="33064" y="41214"/>
                </a:lnTo>
                <a:close/>
              </a:path>
              <a:path w="62229" h="99060">
                <a:moveTo>
                  <a:pt x="58063" y="15767"/>
                </a:moveTo>
                <a:lnTo>
                  <a:pt x="16611" y="15767"/>
                </a:lnTo>
                <a:lnTo>
                  <a:pt x="35750" y="15921"/>
                </a:lnTo>
                <a:lnTo>
                  <a:pt x="57950" y="15855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455860" y="2195141"/>
            <a:ext cx="62865" cy="99060"/>
          </a:xfrm>
          <a:custGeom>
            <a:avLst/>
            <a:gdLst/>
            <a:ahLst/>
            <a:cxnLst/>
            <a:rect l="l" t="t" r="r" b="b"/>
            <a:pathLst>
              <a:path w="62864" h="99060">
                <a:moveTo>
                  <a:pt x="41947" y="0"/>
                </a:moveTo>
                <a:lnTo>
                  <a:pt x="31070" y="15"/>
                </a:lnTo>
                <a:lnTo>
                  <a:pt x="2044" y="384"/>
                </a:lnTo>
                <a:lnTo>
                  <a:pt x="0" y="2746"/>
                </a:lnTo>
                <a:lnTo>
                  <a:pt x="12" y="95062"/>
                </a:lnTo>
                <a:lnTo>
                  <a:pt x="2527" y="98517"/>
                </a:lnTo>
                <a:lnTo>
                  <a:pt x="30822" y="98753"/>
                </a:lnTo>
                <a:lnTo>
                  <a:pt x="57645" y="98593"/>
                </a:lnTo>
                <a:lnTo>
                  <a:pt x="60071" y="96485"/>
                </a:lnTo>
                <a:lnTo>
                  <a:pt x="62331" y="90414"/>
                </a:lnTo>
                <a:lnTo>
                  <a:pt x="61722" y="87785"/>
                </a:lnTo>
                <a:lnTo>
                  <a:pt x="57551" y="83137"/>
                </a:lnTo>
                <a:lnTo>
                  <a:pt x="16891" y="83137"/>
                </a:lnTo>
                <a:lnTo>
                  <a:pt x="15379" y="82057"/>
                </a:lnTo>
                <a:lnTo>
                  <a:pt x="15938" y="73002"/>
                </a:lnTo>
                <a:lnTo>
                  <a:pt x="15925" y="67656"/>
                </a:lnTo>
                <a:lnTo>
                  <a:pt x="15379" y="58308"/>
                </a:lnTo>
                <a:lnTo>
                  <a:pt x="16522" y="56835"/>
                </a:lnTo>
                <a:lnTo>
                  <a:pt x="53278" y="56835"/>
                </a:lnTo>
                <a:lnTo>
                  <a:pt x="56476" y="54143"/>
                </a:lnTo>
                <a:lnTo>
                  <a:pt x="56235" y="44440"/>
                </a:lnTo>
                <a:lnTo>
                  <a:pt x="52682" y="41455"/>
                </a:lnTo>
                <a:lnTo>
                  <a:pt x="16807" y="41443"/>
                </a:lnTo>
                <a:lnTo>
                  <a:pt x="15532" y="40617"/>
                </a:lnTo>
                <a:lnTo>
                  <a:pt x="15836" y="31702"/>
                </a:lnTo>
                <a:lnTo>
                  <a:pt x="15862" y="25987"/>
                </a:lnTo>
                <a:lnTo>
                  <a:pt x="15494" y="16894"/>
                </a:lnTo>
                <a:lnTo>
                  <a:pt x="16738" y="15865"/>
                </a:lnTo>
                <a:lnTo>
                  <a:pt x="58232" y="15865"/>
                </a:lnTo>
                <a:lnTo>
                  <a:pt x="61798" y="12588"/>
                </a:lnTo>
                <a:lnTo>
                  <a:pt x="61671" y="3355"/>
                </a:lnTo>
                <a:lnTo>
                  <a:pt x="58280" y="66"/>
                </a:lnTo>
                <a:lnTo>
                  <a:pt x="41947" y="0"/>
                </a:lnTo>
                <a:close/>
              </a:path>
              <a:path w="62864" h="99060">
                <a:moveTo>
                  <a:pt x="54051" y="82667"/>
                </a:moveTo>
                <a:lnTo>
                  <a:pt x="16891" y="83137"/>
                </a:lnTo>
                <a:lnTo>
                  <a:pt x="57551" y="83137"/>
                </a:lnTo>
                <a:lnTo>
                  <a:pt x="57289" y="82845"/>
                </a:lnTo>
                <a:lnTo>
                  <a:pt x="54051" y="82667"/>
                </a:lnTo>
                <a:close/>
              </a:path>
              <a:path w="62864" h="99060">
                <a:moveTo>
                  <a:pt x="53278" y="56835"/>
                </a:moveTo>
                <a:lnTo>
                  <a:pt x="16522" y="56835"/>
                </a:lnTo>
                <a:lnTo>
                  <a:pt x="20789" y="57000"/>
                </a:lnTo>
                <a:lnTo>
                  <a:pt x="27261" y="57159"/>
                </a:lnTo>
                <a:lnTo>
                  <a:pt x="33739" y="57181"/>
                </a:lnTo>
                <a:lnTo>
                  <a:pt x="53022" y="57051"/>
                </a:lnTo>
                <a:lnTo>
                  <a:pt x="53278" y="56835"/>
                </a:lnTo>
                <a:close/>
              </a:path>
              <a:path w="62864" h="99060">
                <a:moveTo>
                  <a:pt x="33356" y="41311"/>
                </a:moveTo>
                <a:lnTo>
                  <a:pt x="26572" y="41331"/>
                </a:lnTo>
                <a:lnTo>
                  <a:pt x="16827" y="41455"/>
                </a:lnTo>
                <a:lnTo>
                  <a:pt x="52682" y="41455"/>
                </a:lnTo>
                <a:lnTo>
                  <a:pt x="33356" y="41311"/>
                </a:lnTo>
                <a:close/>
              </a:path>
              <a:path w="62864" h="99060">
                <a:moveTo>
                  <a:pt x="58232" y="15865"/>
                </a:moveTo>
                <a:lnTo>
                  <a:pt x="16738" y="15865"/>
                </a:lnTo>
                <a:lnTo>
                  <a:pt x="36334" y="16025"/>
                </a:lnTo>
                <a:lnTo>
                  <a:pt x="58191" y="15903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298583" y="2195055"/>
            <a:ext cx="78105" cy="100330"/>
          </a:xfrm>
          <a:custGeom>
            <a:avLst/>
            <a:gdLst/>
            <a:ahLst/>
            <a:cxnLst/>
            <a:rect l="l" t="t" r="r" b="b"/>
            <a:pathLst>
              <a:path w="78104" h="100330">
                <a:moveTo>
                  <a:pt x="8039" y="38"/>
                </a:moveTo>
                <a:lnTo>
                  <a:pt x="177" y="5994"/>
                </a:lnTo>
                <a:lnTo>
                  <a:pt x="0" y="10325"/>
                </a:lnTo>
                <a:lnTo>
                  <a:pt x="15071" y="30897"/>
                </a:lnTo>
                <a:lnTo>
                  <a:pt x="20741" y="38524"/>
                </a:lnTo>
                <a:lnTo>
                  <a:pt x="26479" y="46101"/>
                </a:lnTo>
                <a:lnTo>
                  <a:pt x="28638" y="48920"/>
                </a:lnTo>
                <a:lnTo>
                  <a:pt x="28663" y="50787"/>
                </a:lnTo>
                <a:lnTo>
                  <a:pt x="26517" y="53606"/>
                </a:lnTo>
                <a:lnTo>
                  <a:pt x="20807" y="61203"/>
                </a:lnTo>
                <a:lnTo>
                  <a:pt x="15163" y="68851"/>
                </a:lnTo>
                <a:lnTo>
                  <a:pt x="88" y="89509"/>
                </a:lnTo>
                <a:lnTo>
                  <a:pt x="101" y="93865"/>
                </a:lnTo>
                <a:lnTo>
                  <a:pt x="8051" y="100203"/>
                </a:lnTo>
                <a:lnTo>
                  <a:pt x="12407" y="99199"/>
                </a:lnTo>
                <a:lnTo>
                  <a:pt x="26317" y="80522"/>
                </a:lnTo>
                <a:lnTo>
                  <a:pt x="31180" y="73842"/>
                </a:lnTo>
                <a:lnTo>
                  <a:pt x="35940" y="67094"/>
                </a:lnTo>
                <a:lnTo>
                  <a:pt x="38519" y="63373"/>
                </a:lnTo>
                <a:lnTo>
                  <a:pt x="58529" y="63373"/>
                </a:lnTo>
                <a:lnTo>
                  <a:pt x="57112" y="61448"/>
                </a:lnTo>
                <a:lnTo>
                  <a:pt x="49060" y="50787"/>
                </a:lnTo>
                <a:lnTo>
                  <a:pt x="49237" y="48729"/>
                </a:lnTo>
                <a:lnTo>
                  <a:pt x="57171" y="38294"/>
                </a:lnTo>
                <a:lnTo>
                  <a:pt x="58580" y="36398"/>
                </a:lnTo>
                <a:lnTo>
                  <a:pt x="38455" y="36398"/>
                </a:lnTo>
                <a:lnTo>
                  <a:pt x="35843" y="32613"/>
                </a:lnTo>
                <a:lnTo>
                  <a:pt x="31138" y="25971"/>
                </a:lnTo>
                <a:lnTo>
                  <a:pt x="26262" y="19300"/>
                </a:lnTo>
                <a:lnTo>
                  <a:pt x="12674" y="1117"/>
                </a:lnTo>
                <a:lnTo>
                  <a:pt x="8039" y="38"/>
                </a:lnTo>
                <a:close/>
              </a:path>
              <a:path w="78104" h="100330">
                <a:moveTo>
                  <a:pt x="58529" y="63373"/>
                </a:moveTo>
                <a:lnTo>
                  <a:pt x="38519" y="63373"/>
                </a:lnTo>
                <a:lnTo>
                  <a:pt x="39700" y="63944"/>
                </a:lnTo>
                <a:lnTo>
                  <a:pt x="45669" y="72936"/>
                </a:lnTo>
                <a:lnTo>
                  <a:pt x="49847" y="78308"/>
                </a:lnTo>
                <a:lnTo>
                  <a:pt x="56959" y="87896"/>
                </a:lnTo>
                <a:lnTo>
                  <a:pt x="59931" y="92113"/>
                </a:lnTo>
                <a:lnTo>
                  <a:pt x="65392" y="98564"/>
                </a:lnTo>
                <a:lnTo>
                  <a:pt x="76746" y="88341"/>
                </a:lnTo>
                <a:lnTo>
                  <a:pt x="75387" y="86398"/>
                </a:lnTo>
                <a:lnTo>
                  <a:pt x="62747" y="69100"/>
                </a:lnTo>
                <a:lnTo>
                  <a:pt x="58529" y="63373"/>
                </a:lnTo>
                <a:close/>
              </a:path>
              <a:path w="78104" h="100330">
                <a:moveTo>
                  <a:pt x="69888" y="0"/>
                </a:moveTo>
                <a:lnTo>
                  <a:pt x="41901" y="32715"/>
                </a:lnTo>
                <a:lnTo>
                  <a:pt x="39700" y="35839"/>
                </a:lnTo>
                <a:lnTo>
                  <a:pt x="38455" y="36398"/>
                </a:lnTo>
                <a:lnTo>
                  <a:pt x="58580" y="36398"/>
                </a:lnTo>
                <a:lnTo>
                  <a:pt x="62758" y="30775"/>
                </a:lnTo>
                <a:lnTo>
                  <a:pt x="77673" y="10388"/>
                </a:lnTo>
                <a:lnTo>
                  <a:pt x="77596" y="5930"/>
                </a:lnTo>
                <a:lnTo>
                  <a:pt x="69888" y="0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965907" y="228851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188" y="3695"/>
                </a:moveTo>
                <a:lnTo>
                  <a:pt x="1981" y="3695"/>
                </a:lnTo>
                <a:lnTo>
                  <a:pt x="4343" y="6616"/>
                </a:lnTo>
                <a:lnTo>
                  <a:pt x="6188" y="3695"/>
                </a:lnTo>
                <a:close/>
              </a:path>
              <a:path w="6985" h="6985">
                <a:moveTo>
                  <a:pt x="3492" y="0"/>
                </a:moveTo>
                <a:lnTo>
                  <a:pt x="0" y="4330"/>
                </a:lnTo>
                <a:lnTo>
                  <a:pt x="1981" y="3695"/>
                </a:lnTo>
                <a:lnTo>
                  <a:pt x="6188" y="3695"/>
                </a:lnTo>
                <a:lnTo>
                  <a:pt x="6934" y="2514"/>
                </a:lnTo>
                <a:lnTo>
                  <a:pt x="3848" y="1714"/>
                </a:lnTo>
                <a:lnTo>
                  <a:pt x="3492" y="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025482" y="2192286"/>
            <a:ext cx="8255" cy="4445"/>
          </a:xfrm>
          <a:custGeom>
            <a:avLst/>
            <a:gdLst/>
            <a:ahLst/>
            <a:cxnLst/>
            <a:rect l="l" t="t" r="r" b="b"/>
            <a:pathLst>
              <a:path w="8255" h="4444">
                <a:moveTo>
                  <a:pt x="0" y="0"/>
                </a:moveTo>
                <a:lnTo>
                  <a:pt x="59" y="2260"/>
                </a:lnTo>
                <a:lnTo>
                  <a:pt x="165" y="4241"/>
                </a:lnTo>
                <a:lnTo>
                  <a:pt x="2616" y="3035"/>
                </a:lnTo>
                <a:lnTo>
                  <a:pt x="5194" y="2857"/>
                </a:lnTo>
                <a:lnTo>
                  <a:pt x="7283" y="2857"/>
                </a:lnTo>
                <a:lnTo>
                  <a:pt x="6917" y="2578"/>
                </a:lnTo>
                <a:lnTo>
                  <a:pt x="4597" y="2578"/>
                </a:lnTo>
                <a:lnTo>
                  <a:pt x="0" y="0"/>
                </a:lnTo>
                <a:close/>
              </a:path>
              <a:path w="8255" h="4444">
                <a:moveTo>
                  <a:pt x="7283" y="2857"/>
                </a:moveTo>
                <a:lnTo>
                  <a:pt x="5194" y="2857"/>
                </a:lnTo>
                <a:lnTo>
                  <a:pt x="7848" y="3289"/>
                </a:lnTo>
                <a:lnTo>
                  <a:pt x="7283" y="2857"/>
                </a:lnTo>
                <a:close/>
              </a:path>
              <a:path w="8255" h="4444">
                <a:moveTo>
                  <a:pt x="6502" y="2260"/>
                </a:moveTo>
                <a:lnTo>
                  <a:pt x="4597" y="2578"/>
                </a:lnTo>
                <a:lnTo>
                  <a:pt x="6917" y="2578"/>
                </a:lnTo>
                <a:lnTo>
                  <a:pt x="6502" y="226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017913" y="2202434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2933" y="0"/>
                </a:moveTo>
                <a:lnTo>
                  <a:pt x="863" y="330"/>
                </a:lnTo>
                <a:lnTo>
                  <a:pt x="0" y="1600"/>
                </a:lnTo>
                <a:lnTo>
                  <a:pt x="139" y="3632"/>
                </a:lnTo>
                <a:lnTo>
                  <a:pt x="2933" y="0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592766" y="2194039"/>
            <a:ext cx="6350" cy="1905"/>
          </a:xfrm>
          <a:custGeom>
            <a:avLst/>
            <a:gdLst/>
            <a:ahLst/>
            <a:cxnLst/>
            <a:rect l="l" t="t" r="r" b="b"/>
            <a:pathLst>
              <a:path w="6350" h="1905">
                <a:moveTo>
                  <a:pt x="1701" y="0"/>
                </a:moveTo>
                <a:lnTo>
                  <a:pt x="0" y="1714"/>
                </a:lnTo>
                <a:lnTo>
                  <a:pt x="5184" y="863"/>
                </a:lnTo>
                <a:lnTo>
                  <a:pt x="3835" y="863"/>
                </a:lnTo>
                <a:lnTo>
                  <a:pt x="1701" y="0"/>
                </a:lnTo>
                <a:close/>
              </a:path>
              <a:path w="6350" h="1905">
                <a:moveTo>
                  <a:pt x="5803" y="761"/>
                </a:moveTo>
                <a:lnTo>
                  <a:pt x="3835" y="863"/>
                </a:lnTo>
                <a:lnTo>
                  <a:pt x="5184" y="863"/>
                </a:lnTo>
                <a:lnTo>
                  <a:pt x="5803" y="761"/>
                </a:lnTo>
                <a:close/>
              </a:path>
            </a:pathLst>
          </a:custGeom>
          <a:solidFill>
            <a:srgbClr val="FD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046503" y="2192502"/>
            <a:ext cx="96520" cy="101600"/>
          </a:xfrm>
          <a:custGeom>
            <a:avLst/>
            <a:gdLst/>
            <a:ahLst/>
            <a:cxnLst/>
            <a:rect l="l" t="t" r="r" b="b"/>
            <a:pathLst>
              <a:path w="96519" h="101600">
                <a:moveTo>
                  <a:pt x="49515" y="0"/>
                </a:moveTo>
                <a:lnTo>
                  <a:pt x="29865" y="3713"/>
                </a:lnTo>
                <a:lnTo>
                  <a:pt x="14149" y="14293"/>
                </a:lnTo>
                <a:lnTo>
                  <a:pt x="3724" y="30360"/>
                </a:lnTo>
                <a:lnTo>
                  <a:pt x="0" y="50252"/>
                </a:lnTo>
                <a:lnTo>
                  <a:pt x="23" y="50939"/>
                </a:lnTo>
                <a:lnTo>
                  <a:pt x="3616" y="70161"/>
                </a:lnTo>
                <a:lnTo>
                  <a:pt x="13682" y="86199"/>
                </a:lnTo>
                <a:lnTo>
                  <a:pt x="28700" y="97101"/>
                </a:lnTo>
                <a:lnTo>
                  <a:pt x="47229" y="101320"/>
                </a:lnTo>
                <a:lnTo>
                  <a:pt x="66448" y="97386"/>
                </a:lnTo>
                <a:lnTo>
                  <a:pt x="82240" y="86110"/>
                </a:lnTo>
                <a:lnTo>
                  <a:pt x="82969" y="84956"/>
                </a:lnTo>
                <a:lnTo>
                  <a:pt x="47478" y="84956"/>
                </a:lnTo>
                <a:lnTo>
                  <a:pt x="38102" y="83205"/>
                </a:lnTo>
                <a:lnTo>
                  <a:pt x="29535" y="78466"/>
                </a:lnTo>
                <a:lnTo>
                  <a:pt x="22337" y="70942"/>
                </a:lnTo>
                <a:lnTo>
                  <a:pt x="17640" y="61164"/>
                </a:lnTo>
                <a:lnTo>
                  <a:pt x="16152" y="50252"/>
                </a:lnTo>
                <a:lnTo>
                  <a:pt x="17865" y="39347"/>
                </a:lnTo>
                <a:lnTo>
                  <a:pt x="22769" y="29591"/>
                </a:lnTo>
                <a:lnTo>
                  <a:pt x="29916" y="22368"/>
                </a:lnTo>
                <a:lnTo>
                  <a:pt x="38439" y="17841"/>
                </a:lnTo>
                <a:lnTo>
                  <a:pt x="47759" y="16208"/>
                </a:lnTo>
                <a:lnTo>
                  <a:pt x="82904" y="16208"/>
                </a:lnTo>
                <a:lnTo>
                  <a:pt x="81892" y="14662"/>
                </a:lnTo>
                <a:lnTo>
                  <a:pt x="67175" y="4019"/>
                </a:lnTo>
                <a:lnTo>
                  <a:pt x="49515" y="0"/>
                </a:lnTo>
                <a:close/>
              </a:path>
              <a:path w="96519" h="101600">
                <a:moveTo>
                  <a:pt x="82904" y="16208"/>
                </a:moveTo>
                <a:lnTo>
                  <a:pt x="47759" y="16208"/>
                </a:lnTo>
                <a:lnTo>
                  <a:pt x="57300" y="17665"/>
                </a:lnTo>
                <a:lnTo>
                  <a:pt x="66461" y="22534"/>
                </a:lnTo>
                <a:lnTo>
                  <a:pt x="73559" y="30154"/>
                </a:lnTo>
                <a:lnTo>
                  <a:pt x="78138" y="39848"/>
                </a:lnTo>
                <a:lnTo>
                  <a:pt x="79741" y="50939"/>
                </a:lnTo>
                <a:lnTo>
                  <a:pt x="78058" y="61705"/>
                </a:lnTo>
                <a:lnTo>
                  <a:pt x="73396" y="71189"/>
                </a:lnTo>
                <a:lnTo>
                  <a:pt x="66245" y="78693"/>
                </a:lnTo>
                <a:lnTo>
                  <a:pt x="57097" y="83515"/>
                </a:lnTo>
                <a:lnTo>
                  <a:pt x="47478" y="84956"/>
                </a:lnTo>
                <a:lnTo>
                  <a:pt x="82969" y="84956"/>
                </a:lnTo>
                <a:lnTo>
                  <a:pt x="92788" y="69421"/>
                </a:lnTo>
                <a:lnTo>
                  <a:pt x="96276" y="49250"/>
                </a:lnTo>
                <a:lnTo>
                  <a:pt x="92128" y="30360"/>
                </a:lnTo>
                <a:lnTo>
                  <a:pt x="92025" y="30154"/>
                </a:lnTo>
                <a:lnTo>
                  <a:pt x="82904" y="16208"/>
                </a:lnTo>
                <a:close/>
              </a:path>
            </a:pathLst>
          </a:custGeom>
          <a:solidFill>
            <a:srgbClr val="662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524542" y="2195377"/>
            <a:ext cx="69215" cy="100965"/>
          </a:xfrm>
          <a:custGeom>
            <a:avLst/>
            <a:gdLst/>
            <a:ahLst/>
            <a:cxnLst/>
            <a:rect l="l" t="t" r="r" b="b"/>
            <a:pathLst>
              <a:path w="69214" h="100964">
                <a:moveTo>
                  <a:pt x="23494" y="0"/>
                </a:moveTo>
                <a:lnTo>
                  <a:pt x="2209" y="122"/>
                </a:lnTo>
                <a:lnTo>
                  <a:pt x="0" y="2395"/>
                </a:lnTo>
                <a:lnTo>
                  <a:pt x="63" y="96502"/>
                </a:lnTo>
                <a:lnTo>
                  <a:pt x="5778" y="100490"/>
                </a:lnTo>
                <a:lnTo>
                  <a:pt x="15163" y="95638"/>
                </a:lnTo>
                <a:lnTo>
                  <a:pt x="16192" y="92362"/>
                </a:lnTo>
                <a:lnTo>
                  <a:pt x="16268" y="62771"/>
                </a:lnTo>
                <a:lnTo>
                  <a:pt x="15570" y="60269"/>
                </a:lnTo>
                <a:lnTo>
                  <a:pt x="23851" y="60269"/>
                </a:lnTo>
                <a:lnTo>
                  <a:pt x="29108" y="59316"/>
                </a:lnTo>
                <a:lnTo>
                  <a:pt x="58301" y="59316"/>
                </a:lnTo>
                <a:lnTo>
                  <a:pt x="53581" y="53982"/>
                </a:lnTo>
                <a:lnTo>
                  <a:pt x="53466" y="52370"/>
                </a:lnTo>
                <a:lnTo>
                  <a:pt x="56464" y="49004"/>
                </a:lnTo>
                <a:lnTo>
                  <a:pt x="59435" y="44546"/>
                </a:lnTo>
                <a:lnTo>
                  <a:pt x="16230" y="44546"/>
                </a:lnTo>
                <a:lnTo>
                  <a:pt x="16230" y="28938"/>
                </a:lnTo>
                <a:lnTo>
                  <a:pt x="17132" y="25217"/>
                </a:lnTo>
                <a:lnTo>
                  <a:pt x="13957" y="17597"/>
                </a:lnTo>
                <a:lnTo>
                  <a:pt x="24676" y="14638"/>
                </a:lnTo>
                <a:lnTo>
                  <a:pt x="32981" y="14016"/>
                </a:lnTo>
                <a:lnTo>
                  <a:pt x="58591" y="14016"/>
                </a:lnTo>
                <a:lnTo>
                  <a:pt x="57163" y="11377"/>
                </a:lnTo>
                <a:lnTo>
                  <a:pt x="51815" y="5811"/>
                </a:lnTo>
                <a:lnTo>
                  <a:pt x="45068" y="2084"/>
                </a:lnTo>
                <a:lnTo>
                  <a:pt x="36956" y="376"/>
                </a:lnTo>
                <a:lnTo>
                  <a:pt x="30236" y="61"/>
                </a:lnTo>
                <a:lnTo>
                  <a:pt x="23494" y="0"/>
                </a:lnTo>
                <a:close/>
              </a:path>
              <a:path w="69214" h="100964">
                <a:moveTo>
                  <a:pt x="58301" y="59316"/>
                </a:moveTo>
                <a:lnTo>
                  <a:pt x="29108" y="59316"/>
                </a:lnTo>
                <a:lnTo>
                  <a:pt x="42989" y="63482"/>
                </a:lnTo>
                <a:lnTo>
                  <a:pt x="45872" y="67673"/>
                </a:lnTo>
                <a:lnTo>
                  <a:pt x="46330" y="80919"/>
                </a:lnTo>
                <a:lnTo>
                  <a:pt x="46450" y="83751"/>
                </a:lnTo>
                <a:lnTo>
                  <a:pt x="47116" y="89898"/>
                </a:lnTo>
                <a:lnTo>
                  <a:pt x="56133" y="97670"/>
                </a:lnTo>
                <a:lnTo>
                  <a:pt x="62750" y="97582"/>
                </a:lnTo>
                <a:lnTo>
                  <a:pt x="68618" y="91511"/>
                </a:lnTo>
                <a:lnTo>
                  <a:pt x="69011" y="86355"/>
                </a:lnTo>
                <a:lnTo>
                  <a:pt x="61848" y="80919"/>
                </a:lnTo>
                <a:lnTo>
                  <a:pt x="61671" y="77363"/>
                </a:lnTo>
                <a:lnTo>
                  <a:pt x="62001" y="67381"/>
                </a:lnTo>
                <a:lnTo>
                  <a:pt x="60413" y="61704"/>
                </a:lnTo>
                <a:lnTo>
                  <a:pt x="58301" y="59316"/>
                </a:lnTo>
                <a:close/>
              </a:path>
              <a:path w="69214" h="100964">
                <a:moveTo>
                  <a:pt x="23851" y="60269"/>
                </a:moveTo>
                <a:lnTo>
                  <a:pt x="15570" y="60269"/>
                </a:lnTo>
                <a:lnTo>
                  <a:pt x="23710" y="60294"/>
                </a:lnTo>
                <a:lnTo>
                  <a:pt x="23851" y="60269"/>
                </a:lnTo>
                <a:close/>
              </a:path>
              <a:path w="69214" h="100964">
                <a:moveTo>
                  <a:pt x="32003" y="44432"/>
                </a:moveTo>
                <a:lnTo>
                  <a:pt x="16230" y="44546"/>
                </a:lnTo>
                <a:lnTo>
                  <a:pt x="59435" y="44546"/>
                </a:lnTo>
                <a:lnTo>
                  <a:pt x="32931" y="44508"/>
                </a:lnTo>
                <a:lnTo>
                  <a:pt x="32003" y="44432"/>
                </a:lnTo>
                <a:close/>
              </a:path>
              <a:path w="69214" h="100964">
                <a:moveTo>
                  <a:pt x="58591" y="14016"/>
                </a:moveTo>
                <a:lnTo>
                  <a:pt x="32981" y="14016"/>
                </a:lnTo>
                <a:lnTo>
                  <a:pt x="40170" y="17699"/>
                </a:lnTo>
                <a:lnTo>
                  <a:pt x="44936" y="21869"/>
                </a:lnTo>
                <a:lnTo>
                  <a:pt x="47242" y="27582"/>
                </a:lnTo>
                <a:lnTo>
                  <a:pt x="46954" y="33786"/>
                </a:lnTo>
                <a:lnTo>
                  <a:pt x="43941" y="39428"/>
                </a:lnTo>
                <a:lnTo>
                  <a:pt x="41287" y="42438"/>
                </a:lnTo>
                <a:lnTo>
                  <a:pt x="37807" y="43988"/>
                </a:lnTo>
                <a:lnTo>
                  <a:pt x="32931" y="44508"/>
                </a:lnTo>
                <a:lnTo>
                  <a:pt x="59460" y="44508"/>
                </a:lnTo>
                <a:lnTo>
                  <a:pt x="61135" y="41996"/>
                </a:lnTo>
                <a:lnTo>
                  <a:pt x="63350" y="34488"/>
                </a:lnTo>
                <a:lnTo>
                  <a:pt x="63275" y="26637"/>
                </a:lnTo>
                <a:lnTo>
                  <a:pt x="61074" y="18600"/>
                </a:lnTo>
                <a:lnTo>
                  <a:pt x="58591" y="14016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389299" y="2195271"/>
            <a:ext cx="63500" cy="99060"/>
          </a:xfrm>
          <a:custGeom>
            <a:avLst/>
            <a:gdLst/>
            <a:ahLst/>
            <a:cxnLst/>
            <a:rect l="l" t="t" r="r" b="b"/>
            <a:pathLst>
              <a:path w="63500" h="99060">
                <a:moveTo>
                  <a:pt x="2971" y="0"/>
                </a:moveTo>
                <a:lnTo>
                  <a:pt x="0" y="2946"/>
                </a:lnTo>
                <a:lnTo>
                  <a:pt x="0" y="49060"/>
                </a:lnTo>
                <a:lnTo>
                  <a:pt x="76" y="94843"/>
                </a:lnTo>
                <a:lnTo>
                  <a:pt x="2933" y="98539"/>
                </a:lnTo>
                <a:lnTo>
                  <a:pt x="12573" y="98590"/>
                </a:lnTo>
                <a:lnTo>
                  <a:pt x="15824" y="94691"/>
                </a:lnTo>
                <a:lnTo>
                  <a:pt x="15951" y="80987"/>
                </a:lnTo>
                <a:lnTo>
                  <a:pt x="16192" y="73266"/>
                </a:lnTo>
                <a:lnTo>
                  <a:pt x="15544" y="60985"/>
                </a:lnTo>
                <a:lnTo>
                  <a:pt x="17272" y="59867"/>
                </a:lnTo>
                <a:lnTo>
                  <a:pt x="34900" y="59867"/>
                </a:lnTo>
                <a:lnTo>
                  <a:pt x="45114" y="57757"/>
                </a:lnTo>
                <a:lnTo>
                  <a:pt x="54757" y="51309"/>
                </a:lnTo>
                <a:lnTo>
                  <a:pt x="57994" y="46431"/>
                </a:lnTo>
                <a:lnTo>
                  <a:pt x="19977" y="46431"/>
                </a:lnTo>
                <a:lnTo>
                  <a:pt x="13766" y="40690"/>
                </a:lnTo>
                <a:lnTo>
                  <a:pt x="16510" y="34696"/>
                </a:lnTo>
                <a:lnTo>
                  <a:pt x="15900" y="30873"/>
                </a:lnTo>
                <a:lnTo>
                  <a:pt x="15900" y="15786"/>
                </a:lnTo>
                <a:lnTo>
                  <a:pt x="33921" y="15786"/>
                </a:lnTo>
                <a:lnTo>
                  <a:pt x="35204" y="15697"/>
                </a:lnTo>
                <a:lnTo>
                  <a:pt x="59266" y="15697"/>
                </a:lnTo>
                <a:lnTo>
                  <a:pt x="54571" y="8821"/>
                </a:lnTo>
                <a:lnTo>
                  <a:pt x="44963" y="2558"/>
                </a:lnTo>
                <a:lnTo>
                  <a:pt x="32956" y="203"/>
                </a:lnTo>
                <a:lnTo>
                  <a:pt x="27187" y="139"/>
                </a:lnTo>
                <a:lnTo>
                  <a:pt x="16802" y="139"/>
                </a:lnTo>
                <a:lnTo>
                  <a:pt x="2971" y="0"/>
                </a:lnTo>
                <a:close/>
              </a:path>
              <a:path w="63500" h="99060">
                <a:moveTo>
                  <a:pt x="34900" y="59867"/>
                </a:moveTo>
                <a:lnTo>
                  <a:pt x="17272" y="59867"/>
                </a:lnTo>
                <a:lnTo>
                  <a:pt x="25260" y="60515"/>
                </a:lnTo>
                <a:lnTo>
                  <a:pt x="29133" y="60324"/>
                </a:lnTo>
                <a:lnTo>
                  <a:pt x="32994" y="60261"/>
                </a:lnTo>
                <a:lnTo>
                  <a:pt x="34900" y="59867"/>
                </a:lnTo>
                <a:close/>
              </a:path>
              <a:path w="63500" h="99060">
                <a:moveTo>
                  <a:pt x="25793" y="44284"/>
                </a:moveTo>
                <a:lnTo>
                  <a:pt x="19977" y="46431"/>
                </a:lnTo>
                <a:lnTo>
                  <a:pt x="57994" y="46431"/>
                </a:lnTo>
                <a:lnTo>
                  <a:pt x="59207" y="44602"/>
                </a:lnTo>
                <a:lnTo>
                  <a:pt x="31610" y="44589"/>
                </a:lnTo>
                <a:lnTo>
                  <a:pt x="25793" y="44284"/>
                </a:lnTo>
                <a:close/>
              </a:path>
              <a:path w="63500" h="99060">
                <a:moveTo>
                  <a:pt x="59266" y="15697"/>
                </a:moveTo>
                <a:lnTo>
                  <a:pt x="35204" y="15697"/>
                </a:lnTo>
                <a:lnTo>
                  <a:pt x="44081" y="18973"/>
                </a:lnTo>
                <a:lnTo>
                  <a:pt x="48133" y="25539"/>
                </a:lnTo>
                <a:lnTo>
                  <a:pt x="46431" y="38468"/>
                </a:lnTo>
                <a:lnTo>
                  <a:pt x="40919" y="43637"/>
                </a:lnTo>
                <a:lnTo>
                  <a:pt x="32905" y="44602"/>
                </a:lnTo>
                <a:lnTo>
                  <a:pt x="59216" y="44589"/>
                </a:lnTo>
                <a:lnTo>
                  <a:pt x="61107" y="41739"/>
                </a:lnTo>
                <a:lnTo>
                  <a:pt x="63347" y="29870"/>
                </a:lnTo>
                <a:lnTo>
                  <a:pt x="60970" y="18192"/>
                </a:lnTo>
                <a:lnTo>
                  <a:pt x="59266" y="15697"/>
                </a:lnTo>
                <a:close/>
              </a:path>
              <a:path w="63500" h="99060">
                <a:moveTo>
                  <a:pt x="33921" y="15786"/>
                </a:moveTo>
                <a:lnTo>
                  <a:pt x="15900" y="15786"/>
                </a:lnTo>
                <a:lnTo>
                  <a:pt x="32639" y="15874"/>
                </a:lnTo>
                <a:lnTo>
                  <a:pt x="33921" y="15786"/>
                </a:lnTo>
                <a:close/>
              </a:path>
              <a:path w="63500" h="99060">
                <a:moveTo>
                  <a:pt x="24879" y="114"/>
                </a:moveTo>
                <a:lnTo>
                  <a:pt x="16802" y="139"/>
                </a:lnTo>
                <a:lnTo>
                  <a:pt x="27187" y="139"/>
                </a:lnTo>
                <a:lnTo>
                  <a:pt x="24879" y="114"/>
                </a:lnTo>
                <a:close/>
              </a:path>
            </a:pathLst>
          </a:custGeom>
          <a:solidFill>
            <a:srgbClr val="F5A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515762" y="4525251"/>
            <a:ext cx="749935" cy="434340"/>
          </a:xfrm>
          <a:custGeom>
            <a:avLst/>
            <a:gdLst/>
            <a:ahLst/>
            <a:cxnLst/>
            <a:rect l="l" t="t" r="r" b="b"/>
            <a:pathLst>
              <a:path w="749935" h="434339">
                <a:moveTo>
                  <a:pt x="0" y="433755"/>
                </a:moveTo>
                <a:lnTo>
                  <a:pt x="749655" y="433755"/>
                </a:lnTo>
                <a:lnTo>
                  <a:pt x="749655" y="0"/>
                </a:lnTo>
                <a:lnTo>
                  <a:pt x="0" y="0"/>
                </a:lnTo>
                <a:lnTo>
                  <a:pt x="0" y="433755"/>
                </a:lnTo>
                <a:close/>
              </a:path>
            </a:pathLst>
          </a:custGeom>
          <a:solidFill>
            <a:srgbClr val="E306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 txBox="1"/>
          <p:nvPr/>
        </p:nvSpPr>
        <p:spPr>
          <a:xfrm>
            <a:off x="5515762" y="4574464"/>
            <a:ext cx="749935" cy="1746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950" b="1" spc="5" dirty="0">
                <a:solidFill>
                  <a:srgbClr val="FFFFFF"/>
                </a:solidFill>
                <a:latin typeface="Tahoma"/>
                <a:cs typeface="Tahoma"/>
              </a:rPr>
              <a:t>KO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6092901" y="4796206"/>
            <a:ext cx="74295" cy="107950"/>
          </a:xfrm>
          <a:custGeom>
            <a:avLst/>
            <a:gdLst/>
            <a:ahLst/>
            <a:cxnLst/>
            <a:rect l="l" t="t" r="r" b="b"/>
            <a:pathLst>
              <a:path w="74295" h="107950">
                <a:moveTo>
                  <a:pt x="6972" y="88468"/>
                </a:moveTo>
                <a:lnTo>
                  <a:pt x="6857" y="103212"/>
                </a:lnTo>
                <a:lnTo>
                  <a:pt x="7353" y="103797"/>
                </a:lnTo>
                <a:lnTo>
                  <a:pt x="11480" y="104800"/>
                </a:lnTo>
                <a:lnTo>
                  <a:pt x="15214" y="105841"/>
                </a:lnTo>
                <a:lnTo>
                  <a:pt x="25742" y="107454"/>
                </a:lnTo>
                <a:lnTo>
                  <a:pt x="32524" y="107645"/>
                </a:lnTo>
                <a:lnTo>
                  <a:pt x="45592" y="106578"/>
                </a:lnTo>
                <a:lnTo>
                  <a:pt x="51701" y="105448"/>
                </a:lnTo>
                <a:lnTo>
                  <a:pt x="64427" y="99339"/>
                </a:lnTo>
                <a:lnTo>
                  <a:pt x="69316" y="94056"/>
                </a:lnTo>
                <a:lnTo>
                  <a:pt x="69816" y="92633"/>
                </a:lnTo>
                <a:lnTo>
                  <a:pt x="33591" y="92633"/>
                </a:lnTo>
                <a:lnTo>
                  <a:pt x="25768" y="91909"/>
                </a:lnTo>
                <a:lnTo>
                  <a:pt x="14325" y="90220"/>
                </a:lnTo>
                <a:lnTo>
                  <a:pt x="10718" y="89255"/>
                </a:lnTo>
                <a:lnTo>
                  <a:pt x="6972" y="88468"/>
                </a:lnTo>
                <a:close/>
              </a:path>
              <a:path w="74295" h="107950">
                <a:moveTo>
                  <a:pt x="74028" y="73698"/>
                </a:moveTo>
                <a:lnTo>
                  <a:pt x="54203" y="73698"/>
                </a:lnTo>
                <a:lnTo>
                  <a:pt x="54337" y="74015"/>
                </a:lnTo>
                <a:lnTo>
                  <a:pt x="54622" y="82689"/>
                </a:lnTo>
                <a:lnTo>
                  <a:pt x="49707" y="89090"/>
                </a:lnTo>
                <a:lnTo>
                  <a:pt x="33591" y="92633"/>
                </a:lnTo>
                <a:lnTo>
                  <a:pt x="69816" y="92633"/>
                </a:lnTo>
                <a:lnTo>
                  <a:pt x="73647" y="81724"/>
                </a:lnTo>
                <a:lnTo>
                  <a:pt x="73986" y="77190"/>
                </a:lnTo>
                <a:lnTo>
                  <a:pt x="74028" y="73698"/>
                </a:lnTo>
                <a:close/>
              </a:path>
              <a:path w="74295" h="107950">
                <a:moveTo>
                  <a:pt x="34201" y="0"/>
                </a:moveTo>
                <a:lnTo>
                  <a:pt x="1003" y="25501"/>
                </a:lnTo>
                <a:lnTo>
                  <a:pt x="0" y="45008"/>
                </a:lnTo>
                <a:lnTo>
                  <a:pt x="647" y="51968"/>
                </a:lnTo>
                <a:lnTo>
                  <a:pt x="31815" y="77190"/>
                </a:lnTo>
                <a:lnTo>
                  <a:pt x="38924" y="77062"/>
                </a:lnTo>
                <a:lnTo>
                  <a:pt x="46088" y="76022"/>
                </a:lnTo>
                <a:lnTo>
                  <a:pt x="48818" y="75463"/>
                </a:lnTo>
                <a:lnTo>
                  <a:pt x="51460" y="74498"/>
                </a:lnTo>
                <a:lnTo>
                  <a:pt x="54203" y="73698"/>
                </a:lnTo>
                <a:lnTo>
                  <a:pt x="74028" y="73698"/>
                </a:lnTo>
                <a:lnTo>
                  <a:pt x="74030" y="61264"/>
                </a:lnTo>
                <a:lnTo>
                  <a:pt x="41478" y="61264"/>
                </a:lnTo>
                <a:lnTo>
                  <a:pt x="28397" y="60553"/>
                </a:lnTo>
                <a:lnTo>
                  <a:pt x="23126" y="56629"/>
                </a:lnTo>
                <a:lnTo>
                  <a:pt x="18821" y="42862"/>
                </a:lnTo>
                <a:lnTo>
                  <a:pt x="18757" y="35737"/>
                </a:lnTo>
                <a:lnTo>
                  <a:pt x="22974" y="21031"/>
                </a:lnTo>
                <a:lnTo>
                  <a:pt x="28397" y="16979"/>
                </a:lnTo>
                <a:lnTo>
                  <a:pt x="41694" y="15354"/>
                </a:lnTo>
                <a:lnTo>
                  <a:pt x="74039" y="15354"/>
                </a:lnTo>
                <a:lnTo>
                  <a:pt x="74155" y="4457"/>
                </a:lnTo>
                <a:lnTo>
                  <a:pt x="41617" y="25"/>
                </a:lnTo>
                <a:lnTo>
                  <a:pt x="34201" y="0"/>
                </a:lnTo>
                <a:close/>
              </a:path>
              <a:path w="74295" h="107950">
                <a:moveTo>
                  <a:pt x="74039" y="15354"/>
                </a:moveTo>
                <a:lnTo>
                  <a:pt x="41694" y="15354"/>
                </a:lnTo>
                <a:lnTo>
                  <a:pt x="47243" y="15748"/>
                </a:lnTo>
                <a:lnTo>
                  <a:pt x="54038" y="17373"/>
                </a:lnTo>
                <a:lnTo>
                  <a:pt x="54508" y="17957"/>
                </a:lnTo>
                <a:lnTo>
                  <a:pt x="54521" y="56426"/>
                </a:lnTo>
                <a:lnTo>
                  <a:pt x="54013" y="57124"/>
                </a:lnTo>
                <a:lnTo>
                  <a:pt x="47205" y="60058"/>
                </a:lnTo>
                <a:lnTo>
                  <a:pt x="41478" y="61264"/>
                </a:lnTo>
                <a:lnTo>
                  <a:pt x="74030" y="61264"/>
                </a:lnTo>
                <a:lnTo>
                  <a:pt x="74039" y="153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614199" y="4767478"/>
            <a:ext cx="81280" cy="107950"/>
          </a:xfrm>
          <a:custGeom>
            <a:avLst/>
            <a:gdLst/>
            <a:ahLst/>
            <a:cxnLst/>
            <a:rect l="l" t="t" r="r" b="b"/>
            <a:pathLst>
              <a:path w="81279" h="107950">
                <a:moveTo>
                  <a:pt x="36440" y="0"/>
                </a:moveTo>
                <a:lnTo>
                  <a:pt x="990" y="12"/>
                </a:lnTo>
                <a:lnTo>
                  <a:pt x="0" y="76"/>
                </a:lnTo>
                <a:lnTo>
                  <a:pt x="0" y="107479"/>
                </a:lnTo>
                <a:lnTo>
                  <a:pt x="19532" y="107479"/>
                </a:lnTo>
                <a:lnTo>
                  <a:pt x="19494" y="17652"/>
                </a:lnTo>
                <a:lnTo>
                  <a:pt x="19888" y="17246"/>
                </a:lnTo>
                <a:lnTo>
                  <a:pt x="79071" y="17246"/>
                </a:lnTo>
                <a:lnTo>
                  <a:pt x="78079" y="12331"/>
                </a:lnTo>
                <a:lnTo>
                  <a:pt x="73215" y="6286"/>
                </a:lnTo>
                <a:lnTo>
                  <a:pt x="59702" y="672"/>
                </a:lnTo>
                <a:lnTo>
                  <a:pt x="53924" y="50"/>
                </a:lnTo>
                <a:lnTo>
                  <a:pt x="36440" y="0"/>
                </a:lnTo>
                <a:close/>
              </a:path>
              <a:path w="81279" h="107950">
                <a:moveTo>
                  <a:pt x="79079" y="17284"/>
                </a:moveTo>
                <a:lnTo>
                  <a:pt x="37871" y="17284"/>
                </a:lnTo>
                <a:lnTo>
                  <a:pt x="47472" y="17309"/>
                </a:lnTo>
                <a:lnTo>
                  <a:pt x="48844" y="17398"/>
                </a:lnTo>
                <a:lnTo>
                  <a:pt x="53949" y="18237"/>
                </a:lnTo>
                <a:lnTo>
                  <a:pt x="57073" y="19875"/>
                </a:lnTo>
                <a:lnTo>
                  <a:pt x="61531" y="29705"/>
                </a:lnTo>
                <a:lnTo>
                  <a:pt x="60566" y="38315"/>
                </a:lnTo>
                <a:lnTo>
                  <a:pt x="50647" y="47091"/>
                </a:lnTo>
                <a:lnTo>
                  <a:pt x="45885" y="49161"/>
                </a:lnTo>
                <a:lnTo>
                  <a:pt x="38328" y="51345"/>
                </a:lnTo>
                <a:lnTo>
                  <a:pt x="35775" y="51904"/>
                </a:lnTo>
                <a:lnTo>
                  <a:pt x="33159" y="52565"/>
                </a:lnTo>
                <a:lnTo>
                  <a:pt x="35966" y="69913"/>
                </a:lnTo>
                <a:lnTo>
                  <a:pt x="43106" y="68590"/>
                </a:lnTo>
                <a:lnTo>
                  <a:pt x="50012" y="66804"/>
                </a:lnTo>
                <a:lnTo>
                  <a:pt x="79429" y="40874"/>
                </a:lnTo>
                <a:lnTo>
                  <a:pt x="80721" y="27611"/>
                </a:lnTo>
                <a:lnTo>
                  <a:pt x="79794" y="20827"/>
                </a:lnTo>
                <a:lnTo>
                  <a:pt x="79079" y="17284"/>
                </a:lnTo>
                <a:close/>
              </a:path>
              <a:path w="81279" h="107950">
                <a:moveTo>
                  <a:pt x="79071" y="17246"/>
                </a:moveTo>
                <a:lnTo>
                  <a:pt x="19888" y="17246"/>
                </a:lnTo>
                <a:lnTo>
                  <a:pt x="29616" y="17335"/>
                </a:lnTo>
                <a:lnTo>
                  <a:pt x="79079" y="172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875350" y="4767491"/>
            <a:ext cx="81280" cy="107950"/>
          </a:xfrm>
          <a:custGeom>
            <a:avLst/>
            <a:gdLst/>
            <a:ahLst/>
            <a:cxnLst/>
            <a:rect l="l" t="t" r="r" b="b"/>
            <a:pathLst>
              <a:path w="81279" h="107950">
                <a:moveTo>
                  <a:pt x="36518" y="0"/>
                </a:moveTo>
                <a:lnTo>
                  <a:pt x="1003" y="12"/>
                </a:lnTo>
                <a:lnTo>
                  <a:pt x="0" y="88"/>
                </a:lnTo>
                <a:lnTo>
                  <a:pt x="0" y="107441"/>
                </a:lnTo>
                <a:lnTo>
                  <a:pt x="19519" y="107441"/>
                </a:lnTo>
                <a:lnTo>
                  <a:pt x="19481" y="17678"/>
                </a:lnTo>
                <a:lnTo>
                  <a:pt x="19837" y="17221"/>
                </a:lnTo>
                <a:lnTo>
                  <a:pt x="79042" y="17221"/>
                </a:lnTo>
                <a:lnTo>
                  <a:pt x="77965" y="11912"/>
                </a:lnTo>
                <a:lnTo>
                  <a:pt x="72745" y="5791"/>
                </a:lnTo>
                <a:lnTo>
                  <a:pt x="59016" y="647"/>
                </a:lnTo>
                <a:lnTo>
                  <a:pt x="53632" y="63"/>
                </a:lnTo>
                <a:lnTo>
                  <a:pt x="36518" y="0"/>
                </a:lnTo>
                <a:close/>
              </a:path>
              <a:path w="81279" h="107950">
                <a:moveTo>
                  <a:pt x="79049" y="17259"/>
                </a:moveTo>
                <a:lnTo>
                  <a:pt x="37934" y="17259"/>
                </a:lnTo>
                <a:lnTo>
                  <a:pt x="47536" y="17297"/>
                </a:lnTo>
                <a:lnTo>
                  <a:pt x="48856" y="17386"/>
                </a:lnTo>
                <a:lnTo>
                  <a:pt x="53771" y="18135"/>
                </a:lnTo>
                <a:lnTo>
                  <a:pt x="56832" y="19697"/>
                </a:lnTo>
                <a:lnTo>
                  <a:pt x="61379" y="28574"/>
                </a:lnTo>
                <a:lnTo>
                  <a:pt x="60807" y="37198"/>
                </a:lnTo>
                <a:lnTo>
                  <a:pt x="52514" y="45834"/>
                </a:lnTo>
                <a:lnTo>
                  <a:pt x="48437" y="48094"/>
                </a:lnTo>
                <a:lnTo>
                  <a:pt x="40462" y="50761"/>
                </a:lnTo>
                <a:lnTo>
                  <a:pt x="36893" y="51625"/>
                </a:lnTo>
                <a:lnTo>
                  <a:pt x="33210" y="52679"/>
                </a:lnTo>
                <a:lnTo>
                  <a:pt x="35979" y="69875"/>
                </a:lnTo>
                <a:lnTo>
                  <a:pt x="43213" y="68534"/>
                </a:lnTo>
                <a:lnTo>
                  <a:pt x="50212" y="66711"/>
                </a:lnTo>
                <a:lnTo>
                  <a:pt x="79420" y="40849"/>
                </a:lnTo>
                <a:lnTo>
                  <a:pt x="80714" y="27586"/>
                </a:lnTo>
                <a:lnTo>
                  <a:pt x="79768" y="20802"/>
                </a:lnTo>
                <a:lnTo>
                  <a:pt x="79049" y="17259"/>
                </a:lnTo>
                <a:close/>
              </a:path>
              <a:path w="81279" h="107950">
                <a:moveTo>
                  <a:pt x="79042" y="17221"/>
                </a:moveTo>
                <a:lnTo>
                  <a:pt x="19837" y="17221"/>
                </a:lnTo>
                <a:lnTo>
                  <a:pt x="29641" y="17309"/>
                </a:lnTo>
                <a:lnTo>
                  <a:pt x="79049" y="172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02618" y="4796204"/>
            <a:ext cx="70485" cy="79375"/>
          </a:xfrm>
          <a:custGeom>
            <a:avLst/>
            <a:gdLst/>
            <a:ahLst/>
            <a:cxnLst/>
            <a:rect l="l" t="t" r="r" b="b"/>
            <a:pathLst>
              <a:path w="70485" h="79375">
                <a:moveTo>
                  <a:pt x="27850" y="30696"/>
                </a:moveTo>
                <a:lnTo>
                  <a:pt x="0" y="55753"/>
                </a:lnTo>
                <a:lnTo>
                  <a:pt x="1548" y="66129"/>
                </a:lnTo>
                <a:lnTo>
                  <a:pt x="4494" y="71438"/>
                </a:lnTo>
                <a:lnTo>
                  <a:pt x="17842" y="78829"/>
                </a:lnTo>
                <a:lnTo>
                  <a:pt x="25983" y="79248"/>
                </a:lnTo>
                <a:lnTo>
                  <a:pt x="40219" y="77763"/>
                </a:lnTo>
                <a:lnTo>
                  <a:pt x="45706" y="75616"/>
                </a:lnTo>
                <a:lnTo>
                  <a:pt x="51522" y="71768"/>
                </a:lnTo>
                <a:lnTo>
                  <a:pt x="70279" y="71768"/>
                </a:lnTo>
                <a:lnTo>
                  <a:pt x="70278" y="65875"/>
                </a:lnTo>
                <a:lnTo>
                  <a:pt x="35571" y="65875"/>
                </a:lnTo>
                <a:lnTo>
                  <a:pt x="22973" y="63259"/>
                </a:lnTo>
                <a:lnTo>
                  <a:pt x="20192" y="59919"/>
                </a:lnTo>
                <a:lnTo>
                  <a:pt x="19506" y="49149"/>
                </a:lnTo>
                <a:lnTo>
                  <a:pt x="22668" y="45339"/>
                </a:lnTo>
                <a:lnTo>
                  <a:pt x="36092" y="43650"/>
                </a:lnTo>
                <a:lnTo>
                  <a:pt x="70272" y="43650"/>
                </a:lnTo>
                <a:lnTo>
                  <a:pt x="70269" y="32220"/>
                </a:lnTo>
                <a:lnTo>
                  <a:pt x="49998" y="32208"/>
                </a:lnTo>
                <a:lnTo>
                  <a:pt x="44842" y="31750"/>
                </a:lnTo>
                <a:lnTo>
                  <a:pt x="39889" y="31115"/>
                </a:lnTo>
                <a:lnTo>
                  <a:pt x="27850" y="30696"/>
                </a:lnTo>
                <a:close/>
              </a:path>
              <a:path w="70485" h="79375">
                <a:moveTo>
                  <a:pt x="70279" y="71768"/>
                </a:moveTo>
                <a:lnTo>
                  <a:pt x="51522" y="71768"/>
                </a:lnTo>
                <a:lnTo>
                  <a:pt x="52030" y="71832"/>
                </a:lnTo>
                <a:lnTo>
                  <a:pt x="54469" y="74372"/>
                </a:lnTo>
                <a:lnTo>
                  <a:pt x="56298" y="76188"/>
                </a:lnTo>
                <a:lnTo>
                  <a:pt x="58139" y="77978"/>
                </a:lnTo>
                <a:lnTo>
                  <a:pt x="59003" y="78766"/>
                </a:lnTo>
                <a:lnTo>
                  <a:pt x="62978" y="78829"/>
                </a:lnTo>
                <a:lnTo>
                  <a:pt x="70280" y="78804"/>
                </a:lnTo>
                <a:lnTo>
                  <a:pt x="70279" y="71768"/>
                </a:lnTo>
                <a:close/>
              </a:path>
              <a:path w="70485" h="79375">
                <a:moveTo>
                  <a:pt x="70272" y="43650"/>
                </a:moveTo>
                <a:lnTo>
                  <a:pt x="36092" y="43650"/>
                </a:lnTo>
                <a:lnTo>
                  <a:pt x="42823" y="44311"/>
                </a:lnTo>
                <a:lnTo>
                  <a:pt x="50341" y="45543"/>
                </a:lnTo>
                <a:lnTo>
                  <a:pt x="50684" y="45911"/>
                </a:lnTo>
                <a:lnTo>
                  <a:pt x="50583" y="58001"/>
                </a:lnTo>
                <a:lnTo>
                  <a:pt x="50341" y="58636"/>
                </a:lnTo>
                <a:lnTo>
                  <a:pt x="43077" y="63589"/>
                </a:lnTo>
                <a:lnTo>
                  <a:pt x="35571" y="65875"/>
                </a:lnTo>
                <a:lnTo>
                  <a:pt x="70278" y="65875"/>
                </a:lnTo>
                <a:lnTo>
                  <a:pt x="70272" y="43650"/>
                </a:lnTo>
                <a:close/>
              </a:path>
              <a:path w="70485" h="79375">
                <a:moveTo>
                  <a:pt x="69201" y="15088"/>
                </a:moveTo>
                <a:lnTo>
                  <a:pt x="36473" y="15088"/>
                </a:lnTo>
                <a:lnTo>
                  <a:pt x="44626" y="16650"/>
                </a:lnTo>
                <a:lnTo>
                  <a:pt x="47903" y="17971"/>
                </a:lnTo>
                <a:lnTo>
                  <a:pt x="51281" y="24931"/>
                </a:lnTo>
                <a:lnTo>
                  <a:pt x="50481" y="28588"/>
                </a:lnTo>
                <a:lnTo>
                  <a:pt x="50608" y="32220"/>
                </a:lnTo>
                <a:lnTo>
                  <a:pt x="70269" y="32220"/>
                </a:lnTo>
                <a:lnTo>
                  <a:pt x="70191" y="23305"/>
                </a:lnTo>
                <a:lnTo>
                  <a:pt x="69201" y="15088"/>
                </a:lnTo>
                <a:close/>
              </a:path>
              <a:path w="70485" h="79375">
                <a:moveTo>
                  <a:pt x="32484" y="0"/>
                </a:moveTo>
                <a:lnTo>
                  <a:pt x="6577" y="3963"/>
                </a:lnTo>
                <a:lnTo>
                  <a:pt x="6730" y="18974"/>
                </a:lnTo>
                <a:lnTo>
                  <a:pt x="6907" y="19025"/>
                </a:lnTo>
                <a:lnTo>
                  <a:pt x="13816" y="17996"/>
                </a:lnTo>
                <a:lnTo>
                  <a:pt x="20522" y="16752"/>
                </a:lnTo>
                <a:lnTo>
                  <a:pt x="31837" y="15266"/>
                </a:lnTo>
                <a:lnTo>
                  <a:pt x="36473" y="15088"/>
                </a:lnTo>
                <a:lnTo>
                  <a:pt x="69201" y="15088"/>
                </a:lnTo>
                <a:lnTo>
                  <a:pt x="69048" y="13818"/>
                </a:lnTo>
                <a:lnTo>
                  <a:pt x="65251" y="8128"/>
                </a:lnTo>
                <a:lnTo>
                  <a:pt x="52945" y="1575"/>
                </a:lnTo>
                <a:lnTo>
                  <a:pt x="46938" y="508"/>
                </a:lnTo>
                <a:lnTo>
                  <a:pt x="40816" y="127"/>
                </a:lnTo>
                <a:lnTo>
                  <a:pt x="324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006819" y="4796155"/>
            <a:ext cx="71120" cy="79375"/>
          </a:xfrm>
          <a:custGeom>
            <a:avLst/>
            <a:gdLst/>
            <a:ahLst/>
            <a:cxnLst/>
            <a:rect l="l" t="t" r="r" b="b"/>
            <a:pathLst>
              <a:path w="71120" h="79375">
                <a:moveTo>
                  <a:pt x="242" y="0"/>
                </a:moveTo>
                <a:lnTo>
                  <a:pt x="67" y="292"/>
                </a:lnTo>
                <a:lnTo>
                  <a:pt x="0" y="47104"/>
                </a:lnTo>
                <a:lnTo>
                  <a:pt x="94" y="54330"/>
                </a:lnTo>
                <a:lnTo>
                  <a:pt x="21934" y="78917"/>
                </a:lnTo>
                <a:lnTo>
                  <a:pt x="32576" y="78333"/>
                </a:lnTo>
                <a:lnTo>
                  <a:pt x="38355" y="76885"/>
                </a:lnTo>
                <a:lnTo>
                  <a:pt x="46876" y="72605"/>
                </a:lnTo>
                <a:lnTo>
                  <a:pt x="49823" y="70739"/>
                </a:lnTo>
                <a:lnTo>
                  <a:pt x="52998" y="68922"/>
                </a:lnTo>
                <a:lnTo>
                  <a:pt x="70861" y="68922"/>
                </a:lnTo>
                <a:lnTo>
                  <a:pt x="70857" y="63233"/>
                </a:lnTo>
                <a:lnTo>
                  <a:pt x="29439" y="63233"/>
                </a:lnTo>
                <a:lnTo>
                  <a:pt x="25871" y="62865"/>
                </a:lnTo>
                <a:lnTo>
                  <a:pt x="20524" y="57759"/>
                </a:lnTo>
                <a:lnTo>
                  <a:pt x="19673" y="54622"/>
                </a:lnTo>
                <a:lnTo>
                  <a:pt x="19635" y="419"/>
                </a:lnTo>
                <a:lnTo>
                  <a:pt x="19357" y="101"/>
                </a:lnTo>
                <a:lnTo>
                  <a:pt x="7125" y="101"/>
                </a:lnTo>
                <a:lnTo>
                  <a:pt x="242" y="0"/>
                </a:lnTo>
                <a:close/>
              </a:path>
              <a:path w="71120" h="79375">
                <a:moveTo>
                  <a:pt x="70861" y="68922"/>
                </a:moveTo>
                <a:lnTo>
                  <a:pt x="52998" y="68922"/>
                </a:lnTo>
                <a:lnTo>
                  <a:pt x="53112" y="69215"/>
                </a:lnTo>
                <a:lnTo>
                  <a:pt x="53239" y="69469"/>
                </a:lnTo>
                <a:lnTo>
                  <a:pt x="54000" y="72605"/>
                </a:lnTo>
                <a:lnTo>
                  <a:pt x="54585" y="74891"/>
                </a:lnTo>
                <a:lnTo>
                  <a:pt x="55345" y="78511"/>
                </a:lnTo>
                <a:lnTo>
                  <a:pt x="55779" y="78905"/>
                </a:lnTo>
                <a:lnTo>
                  <a:pt x="60999" y="78816"/>
                </a:lnTo>
                <a:lnTo>
                  <a:pt x="70622" y="78803"/>
                </a:lnTo>
                <a:lnTo>
                  <a:pt x="70782" y="78613"/>
                </a:lnTo>
                <a:lnTo>
                  <a:pt x="70861" y="68922"/>
                </a:lnTo>
                <a:close/>
              </a:path>
              <a:path w="71120" h="79375">
                <a:moveTo>
                  <a:pt x="70622" y="78803"/>
                </a:moveTo>
                <a:lnTo>
                  <a:pt x="65114" y="78803"/>
                </a:lnTo>
                <a:lnTo>
                  <a:pt x="70537" y="78905"/>
                </a:lnTo>
                <a:close/>
              </a:path>
              <a:path w="71120" h="79375">
                <a:moveTo>
                  <a:pt x="51525" y="0"/>
                </a:moveTo>
                <a:lnTo>
                  <a:pt x="51207" y="419"/>
                </a:lnTo>
                <a:lnTo>
                  <a:pt x="51160" y="53873"/>
                </a:lnTo>
                <a:lnTo>
                  <a:pt x="51066" y="54622"/>
                </a:lnTo>
                <a:lnTo>
                  <a:pt x="50864" y="55270"/>
                </a:lnTo>
                <a:lnTo>
                  <a:pt x="45251" y="59563"/>
                </a:lnTo>
                <a:lnTo>
                  <a:pt x="39612" y="62357"/>
                </a:lnTo>
                <a:lnTo>
                  <a:pt x="29439" y="63233"/>
                </a:lnTo>
                <a:lnTo>
                  <a:pt x="70857" y="63233"/>
                </a:lnTo>
                <a:lnTo>
                  <a:pt x="70879" y="292"/>
                </a:lnTo>
                <a:lnTo>
                  <a:pt x="70517" y="101"/>
                </a:lnTo>
                <a:lnTo>
                  <a:pt x="58345" y="101"/>
                </a:lnTo>
                <a:lnTo>
                  <a:pt x="51525" y="0"/>
                </a:lnTo>
                <a:close/>
              </a:path>
              <a:path w="71120" h="79375">
                <a:moveTo>
                  <a:pt x="19279" y="12"/>
                </a:moveTo>
                <a:lnTo>
                  <a:pt x="7125" y="101"/>
                </a:lnTo>
                <a:lnTo>
                  <a:pt x="19357" y="101"/>
                </a:lnTo>
                <a:close/>
              </a:path>
              <a:path w="71120" h="79375">
                <a:moveTo>
                  <a:pt x="70371" y="25"/>
                </a:moveTo>
                <a:lnTo>
                  <a:pt x="58345" y="101"/>
                </a:lnTo>
                <a:lnTo>
                  <a:pt x="70517" y="101"/>
                </a:lnTo>
                <a:lnTo>
                  <a:pt x="70371" y="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782894" y="4796116"/>
            <a:ext cx="81280" cy="112395"/>
          </a:xfrm>
          <a:custGeom>
            <a:avLst/>
            <a:gdLst/>
            <a:ahLst/>
            <a:cxnLst/>
            <a:rect l="l" t="t" r="r" b="b"/>
            <a:pathLst>
              <a:path w="81279" h="112395">
                <a:moveTo>
                  <a:pt x="7543" y="63"/>
                </a:moveTo>
                <a:lnTo>
                  <a:pt x="1219" y="63"/>
                </a:lnTo>
                <a:lnTo>
                  <a:pt x="673" y="152"/>
                </a:lnTo>
                <a:lnTo>
                  <a:pt x="0" y="203"/>
                </a:lnTo>
                <a:lnTo>
                  <a:pt x="508" y="1676"/>
                </a:lnTo>
                <a:lnTo>
                  <a:pt x="29972" y="79006"/>
                </a:lnTo>
                <a:lnTo>
                  <a:pt x="29997" y="79717"/>
                </a:lnTo>
                <a:lnTo>
                  <a:pt x="25781" y="88201"/>
                </a:lnTo>
                <a:lnTo>
                  <a:pt x="20104" y="93891"/>
                </a:lnTo>
                <a:lnTo>
                  <a:pt x="12001" y="97891"/>
                </a:lnTo>
                <a:lnTo>
                  <a:pt x="10947" y="98501"/>
                </a:lnTo>
                <a:lnTo>
                  <a:pt x="20332" y="111772"/>
                </a:lnTo>
                <a:lnTo>
                  <a:pt x="25438" y="109347"/>
                </a:lnTo>
                <a:lnTo>
                  <a:pt x="29870" y="106337"/>
                </a:lnTo>
                <a:lnTo>
                  <a:pt x="58077" y="56667"/>
                </a:lnTo>
                <a:lnTo>
                  <a:pt x="40647" y="56654"/>
                </a:lnTo>
                <a:lnTo>
                  <a:pt x="40259" y="55714"/>
                </a:lnTo>
                <a:lnTo>
                  <a:pt x="20913" y="431"/>
                </a:lnTo>
                <a:lnTo>
                  <a:pt x="20495" y="101"/>
                </a:lnTo>
                <a:lnTo>
                  <a:pt x="13322" y="101"/>
                </a:lnTo>
                <a:lnTo>
                  <a:pt x="7543" y="63"/>
                </a:lnTo>
                <a:close/>
              </a:path>
              <a:path w="81279" h="112395">
                <a:moveTo>
                  <a:pt x="60921" y="0"/>
                </a:moveTo>
                <a:lnTo>
                  <a:pt x="60236" y="431"/>
                </a:lnTo>
                <a:lnTo>
                  <a:pt x="52760" y="22429"/>
                </a:lnTo>
                <a:lnTo>
                  <a:pt x="41021" y="56654"/>
                </a:lnTo>
                <a:lnTo>
                  <a:pt x="40652" y="56667"/>
                </a:lnTo>
                <a:lnTo>
                  <a:pt x="58083" y="56654"/>
                </a:lnTo>
                <a:lnTo>
                  <a:pt x="80391" y="1346"/>
                </a:lnTo>
                <a:lnTo>
                  <a:pt x="80530" y="800"/>
                </a:lnTo>
                <a:lnTo>
                  <a:pt x="80755" y="114"/>
                </a:lnTo>
                <a:lnTo>
                  <a:pt x="67906" y="114"/>
                </a:lnTo>
                <a:lnTo>
                  <a:pt x="60921" y="0"/>
                </a:lnTo>
                <a:close/>
              </a:path>
              <a:path w="81279" h="112395">
                <a:moveTo>
                  <a:pt x="80772" y="63"/>
                </a:moveTo>
                <a:lnTo>
                  <a:pt x="73380" y="63"/>
                </a:lnTo>
                <a:lnTo>
                  <a:pt x="67906" y="114"/>
                </a:lnTo>
                <a:lnTo>
                  <a:pt x="80755" y="114"/>
                </a:lnTo>
                <a:close/>
              </a:path>
              <a:path w="81279" h="112395">
                <a:moveTo>
                  <a:pt x="20383" y="12"/>
                </a:moveTo>
                <a:lnTo>
                  <a:pt x="13322" y="101"/>
                </a:lnTo>
                <a:lnTo>
                  <a:pt x="20495" y="1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980506" y="4874945"/>
            <a:ext cx="7620" cy="635"/>
          </a:xfrm>
          <a:custGeom>
            <a:avLst/>
            <a:gdLst/>
            <a:ahLst/>
            <a:cxnLst/>
            <a:rect l="l" t="t" r="r" b="b"/>
            <a:pathLst>
              <a:path w="7620" h="635">
                <a:moveTo>
                  <a:pt x="7003" y="0"/>
                </a:moveTo>
                <a:lnTo>
                  <a:pt x="0" y="0"/>
                </a:lnTo>
                <a:lnTo>
                  <a:pt x="6921" y="1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977871" y="4767859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679"/>
                </a:lnTo>
              </a:path>
            </a:pathLst>
          </a:custGeom>
          <a:ln w="196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980595" y="4767440"/>
            <a:ext cx="6985" cy="635"/>
          </a:xfrm>
          <a:custGeom>
            <a:avLst/>
            <a:gdLst/>
            <a:ahLst/>
            <a:cxnLst/>
            <a:rect l="l" t="t" r="r" b="b"/>
            <a:pathLst>
              <a:path w="6985" h="635">
                <a:moveTo>
                  <a:pt x="6731" y="0"/>
                </a:moveTo>
                <a:lnTo>
                  <a:pt x="0" y="101"/>
                </a:lnTo>
                <a:lnTo>
                  <a:pt x="6839" y="1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515762" y="2878201"/>
            <a:ext cx="749935" cy="434340"/>
          </a:xfrm>
          <a:custGeom>
            <a:avLst/>
            <a:gdLst/>
            <a:ahLst/>
            <a:cxnLst/>
            <a:rect l="l" t="t" r="r" b="b"/>
            <a:pathLst>
              <a:path w="749935" h="434339">
                <a:moveTo>
                  <a:pt x="0" y="433755"/>
                </a:moveTo>
                <a:lnTo>
                  <a:pt x="749655" y="433755"/>
                </a:lnTo>
                <a:lnTo>
                  <a:pt x="749655" y="0"/>
                </a:lnTo>
                <a:lnTo>
                  <a:pt x="0" y="0"/>
                </a:lnTo>
                <a:lnTo>
                  <a:pt x="0" y="433755"/>
                </a:lnTo>
                <a:close/>
              </a:path>
            </a:pathLst>
          </a:custGeom>
          <a:solidFill>
            <a:srgbClr val="722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 txBox="1"/>
          <p:nvPr/>
        </p:nvSpPr>
        <p:spPr>
          <a:xfrm>
            <a:off x="5800750" y="2926333"/>
            <a:ext cx="192405" cy="1746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950" b="1" spc="5" dirty="0">
                <a:solidFill>
                  <a:srgbClr val="FFFFFF"/>
                </a:solidFill>
                <a:latin typeface="Tahoma"/>
                <a:cs typeface="Tahoma"/>
              </a:rPr>
              <a:t>OK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6092901" y="3148076"/>
            <a:ext cx="74295" cy="107950"/>
          </a:xfrm>
          <a:custGeom>
            <a:avLst/>
            <a:gdLst/>
            <a:ahLst/>
            <a:cxnLst/>
            <a:rect l="l" t="t" r="r" b="b"/>
            <a:pathLst>
              <a:path w="74295" h="107950">
                <a:moveTo>
                  <a:pt x="6972" y="88468"/>
                </a:moveTo>
                <a:lnTo>
                  <a:pt x="6857" y="103212"/>
                </a:lnTo>
                <a:lnTo>
                  <a:pt x="7353" y="103797"/>
                </a:lnTo>
                <a:lnTo>
                  <a:pt x="11480" y="104800"/>
                </a:lnTo>
                <a:lnTo>
                  <a:pt x="15214" y="105841"/>
                </a:lnTo>
                <a:lnTo>
                  <a:pt x="25742" y="107454"/>
                </a:lnTo>
                <a:lnTo>
                  <a:pt x="32524" y="107645"/>
                </a:lnTo>
                <a:lnTo>
                  <a:pt x="45592" y="106578"/>
                </a:lnTo>
                <a:lnTo>
                  <a:pt x="51701" y="105448"/>
                </a:lnTo>
                <a:lnTo>
                  <a:pt x="64427" y="99339"/>
                </a:lnTo>
                <a:lnTo>
                  <a:pt x="69316" y="94056"/>
                </a:lnTo>
                <a:lnTo>
                  <a:pt x="69816" y="92633"/>
                </a:lnTo>
                <a:lnTo>
                  <a:pt x="33591" y="92633"/>
                </a:lnTo>
                <a:lnTo>
                  <a:pt x="25768" y="91909"/>
                </a:lnTo>
                <a:lnTo>
                  <a:pt x="14325" y="90220"/>
                </a:lnTo>
                <a:lnTo>
                  <a:pt x="10718" y="89255"/>
                </a:lnTo>
                <a:lnTo>
                  <a:pt x="6972" y="88468"/>
                </a:lnTo>
                <a:close/>
              </a:path>
              <a:path w="74295" h="107950">
                <a:moveTo>
                  <a:pt x="74028" y="73698"/>
                </a:moveTo>
                <a:lnTo>
                  <a:pt x="54203" y="73698"/>
                </a:lnTo>
                <a:lnTo>
                  <a:pt x="54337" y="74015"/>
                </a:lnTo>
                <a:lnTo>
                  <a:pt x="54622" y="82689"/>
                </a:lnTo>
                <a:lnTo>
                  <a:pt x="49707" y="89090"/>
                </a:lnTo>
                <a:lnTo>
                  <a:pt x="33591" y="92633"/>
                </a:lnTo>
                <a:lnTo>
                  <a:pt x="69816" y="92633"/>
                </a:lnTo>
                <a:lnTo>
                  <a:pt x="73647" y="81724"/>
                </a:lnTo>
                <a:lnTo>
                  <a:pt x="73986" y="77189"/>
                </a:lnTo>
                <a:lnTo>
                  <a:pt x="74028" y="73698"/>
                </a:lnTo>
                <a:close/>
              </a:path>
              <a:path w="74295" h="107950">
                <a:moveTo>
                  <a:pt x="34201" y="0"/>
                </a:moveTo>
                <a:lnTo>
                  <a:pt x="1003" y="25501"/>
                </a:lnTo>
                <a:lnTo>
                  <a:pt x="0" y="45008"/>
                </a:lnTo>
                <a:lnTo>
                  <a:pt x="647" y="51968"/>
                </a:lnTo>
                <a:lnTo>
                  <a:pt x="31815" y="77189"/>
                </a:lnTo>
                <a:lnTo>
                  <a:pt x="38924" y="77057"/>
                </a:lnTo>
                <a:lnTo>
                  <a:pt x="46088" y="76009"/>
                </a:lnTo>
                <a:lnTo>
                  <a:pt x="48818" y="75463"/>
                </a:lnTo>
                <a:lnTo>
                  <a:pt x="51460" y="74498"/>
                </a:lnTo>
                <a:lnTo>
                  <a:pt x="54203" y="73698"/>
                </a:lnTo>
                <a:lnTo>
                  <a:pt x="74028" y="73698"/>
                </a:lnTo>
                <a:lnTo>
                  <a:pt x="74030" y="61264"/>
                </a:lnTo>
                <a:lnTo>
                  <a:pt x="41478" y="61264"/>
                </a:lnTo>
                <a:lnTo>
                  <a:pt x="28397" y="60553"/>
                </a:lnTo>
                <a:lnTo>
                  <a:pt x="23126" y="56629"/>
                </a:lnTo>
                <a:lnTo>
                  <a:pt x="18821" y="42862"/>
                </a:lnTo>
                <a:lnTo>
                  <a:pt x="18757" y="35737"/>
                </a:lnTo>
                <a:lnTo>
                  <a:pt x="22974" y="21031"/>
                </a:lnTo>
                <a:lnTo>
                  <a:pt x="28397" y="16979"/>
                </a:lnTo>
                <a:lnTo>
                  <a:pt x="41694" y="15354"/>
                </a:lnTo>
                <a:lnTo>
                  <a:pt x="74039" y="15354"/>
                </a:lnTo>
                <a:lnTo>
                  <a:pt x="74155" y="4457"/>
                </a:lnTo>
                <a:lnTo>
                  <a:pt x="41617" y="12"/>
                </a:lnTo>
                <a:lnTo>
                  <a:pt x="34201" y="0"/>
                </a:lnTo>
                <a:close/>
              </a:path>
              <a:path w="74295" h="107950">
                <a:moveTo>
                  <a:pt x="74039" y="15354"/>
                </a:moveTo>
                <a:lnTo>
                  <a:pt x="41694" y="15354"/>
                </a:lnTo>
                <a:lnTo>
                  <a:pt x="47243" y="15748"/>
                </a:lnTo>
                <a:lnTo>
                  <a:pt x="54038" y="17373"/>
                </a:lnTo>
                <a:lnTo>
                  <a:pt x="54508" y="17957"/>
                </a:lnTo>
                <a:lnTo>
                  <a:pt x="54521" y="56426"/>
                </a:lnTo>
                <a:lnTo>
                  <a:pt x="54013" y="57124"/>
                </a:lnTo>
                <a:lnTo>
                  <a:pt x="47205" y="60058"/>
                </a:lnTo>
                <a:lnTo>
                  <a:pt x="41478" y="61264"/>
                </a:lnTo>
                <a:lnTo>
                  <a:pt x="74030" y="61264"/>
                </a:lnTo>
                <a:lnTo>
                  <a:pt x="74039" y="153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614199" y="3119348"/>
            <a:ext cx="81280" cy="107950"/>
          </a:xfrm>
          <a:custGeom>
            <a:avLst/>
            <a:gdLst/>
            <a:ahLst/>
            <a:cxnLst/>
            <a:rect l="l" t="t" r="r" b="b"/>
            <a:pathLst>
              <a:path w="81279" h="107950">
                <a:moveTo>
                  <a:pt x="36440" y="0"/>
                </a:moveTo>
                <a:lnTo>
                  <a:pt x="990" y="12"/>
                </a:lnTo>
                <a:lnTo>
                  <a:pt x="0" y="76"/>
                </a:lnTo>
                <a:lnTo>
                  <a:pt x="0" y="107479"/>
                </a:lnTo>
                <a:lnTo>
                  <a:pt x="19532" y="107479"/>
                </a:lnTo>
                <a:lnTo>
                  <a:pt x="19494" y="17652"/>
                </a:lnTo>
                <a:lnTo>
                  <a:pt x="19888" y="17246"/>
                </a:lnTo>
                <a:lnTo>
                  <a:pt x="79071" y="17246"/>
                </a:lnTo>
                <a:lnTo>
                  <a:pt x="78079" y="12331"/>
                </a:lnTo>
                <a:lnTo>
                  <a:pt x="73215" y="6286"/>
                </a:lnTo>
                <a:lnTo>
                  <a:pt x="59702" y="672"/>
                </a:lnTo>
                <a:lnTo>
                  <a:pt x="53924" y="50"/>
                </a:lnTo>
                <a:lnTo>
                  <a:pt x="36440" y="0"/>
                </a:lnTo>
                <a:close/>
              </a:path>
              <a:path w="81279" h="107950">
                <a:moveTo>
                  <a:pt x="79079" y="17284"/>
                </a:moveTo>
                <a:lnTo>
                  <a:pt x="37871" y="17284"/>
                </a:lnTo>
                <a:lnTo>
                  <a:pt x="47472" y="17322"/>
                </a:lnTo>
                <a:lnTo>
                  <a:pt x="48844" y="17398"/>
                </a:lnTo>
                <a:lnTo>
                  <a:pt x="53949" y="18237"/>
                </a:lnTo>
                <a:lnTo>
                  <a:pt x="57073" y="19875"/>
                </a:lnTo>
                <a:lnTo>
                  <a:pt x="61531" y="29705"/>
                </a:lnTo>
                <a:lnTo>
                  <a:pt x="60566" y="38315"/>
                </a:lnTo>
                <a:lnTo>
                  <a:pt x="50647" y="47091"/>
                </a:lnTo>
                <a:lnTo>
                  <a:pt x="45885" y="49161"/>
                </a:lnTo>
                <a:lnTo>
                  <a:pt x="38328" y="51345"/>
                </a:lnTo>
                <a:lnTo>
                  <a:pt x="35775" y="51904"/>
                </a:lnTo>
                <a:lnTo>
                  <a:pt x="33159" y="52565"/>
                </a:lnTo>
                <a:lnTo>
                  <a:pt x="35966" y="69913"/>
                </a:lnTo>
                <a:lnTo>
                  <a:pt x="43106" y="68590"/>
                </a:lnTo>
                <a:lnTo>
                  <a:pt x="50012" y="66804"/>
                </a:lnTo>
                <a:lnTo>
                  <a:pt x="79429" y="40874"/>
                </a:lnTo>
                <a:lnTo>
                  <a:pt x="80721" y="27611"/>
                </a:lnTo>
                <a:lnTo>
                  <a:pt x="79794" y="20827"/>
                </a:lnTo>
                <a:lnTo>
                  <a:pt x="79079" y="17284"/>
                </a:lnTo>
                <a:close/>
              </a:path>
              <a:path w="81279" h="107950">
                <a:moveTo>
                  <a:pt x="79071" y="17246"/>
                </a:moveTo>
                <a:lnTo>
                  <a:pt x="19888" y="17246"/>
                </a:lnTo>
                <a:lnTo>
                  <a:pt x="29616" y="17335"/>
                </a:lnTo>
                <a:lnTo>
                  <a:pt x="79079" y="172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875350" y="3119361"/>
            <a:ext cx="81280" cy="107950"/>
          </a:xfrm>
          <a:custGeom>
            <a:avLst/>
            <a:gdLst/>
            <a:ahLst/>
            <a:cxnLst/>
            <a:rect l="l" t="t" r="r" b="b"/>
            <a:pathLst>
              <a:path w="81279" h="107950">
                <a:moveTo>
                  <a:pt x="36518" y="0"/>
                </a:moveTo>
                <a:lnTo>
                  <a:pt x="1003" y="12"/>
                </a:lnTo>
                <a:lnTo>
                  <a:pt x="0" y="88"/>
                </a:lnTo>
                <a:lnTo>
                  <a:pt x="0" y="107441"/>
                </a:lnTo>
                <a:lnTo>
                  <a:pt x="19519" y="107441"/>
                </a:lnTo>
                <a:lnTo>
                  <a:pt x="19481" y="17678"/>
                </a:lnTo>
                <a:lnTo>
                  <a:pt x="19837" y="17221"/>
                </a:lnTo>
                <a:lnTo>
                  <a:pt x="79042" y="17221"/>
                </a:lnTo>
                <a:lnTo>
                  <a:pt x="77965" y="11912"/>
                </a:lnTo>
                <a:lnTo>
                  <a:pt x="72745" y="5791"/>
                </a:lnTo>
                <a:lnTo>
                  <a:pt x="59016" y="647"/>
                </a:lnTo>
                <a:lnTo>
                  <a:pt x="53632" y="63"/>
                </a:lnTo>
                <a:lnTo>
                  <a:pt x="36518" y="0"/>
                </a:lnTo>
                <a:close/>
              </a:path>
              <a:path w="81279" h="107950">
                <a:moveTo>
                  <a:pt x="79049" y="17259"/>
                </a:moveTo>
                <a:lnTo>
                  <a:pt x="37934" y="17259"/>
                </a:lnTo>
                <a:lnTo>
                  <a:pt x="47536" y="17297"/>
                </a:lnTo>
                <a:lnTo>
                  <a:pt x="48856" y="17386"/>
                </a:lnTo>
                <a:lnTo>
                  <a:pt x="53771" y="18135"/>
                </a:lnTo>
                <a:lnTo>
                  <a:pt x="56832" y="19697"/>
                </a:lnTo>
                <a:lnTo>
                  <a:pt x="61379" y="28574"/>
                </a:lnTo>
                <a:lnTo>
                  <a:pt x="60807" y="37198"/>
                </a:lnTo>
                <a:lnTo>
                  <a:pt x="52514" y="45834"/>
                </a:lnTo>
                <a:lnTo>
                  <a:pt x="48437" y="48094"/>
                </a:lnTo>
                <a:lnTo>
                  <a:pt x="40462" y="50761"/>
                </a:lnTo>
                <a:lnTo>
                  <a:pt x="36893" y="51625"/>
                </a:lnTo>
                <a:lnTo>
                  <a:pt x="33210" y="52679"/>
                </a:lnTo>
                <a:lnTo>
                  <a:pt x="35979" y="69875"/>
                </a:lnTo>
                <a:lnTo>
                  <a:pt x="43213" y="68534"/>
                </a:lnTo>
                <a:lnTo>
                  <a:pt x="50212" y="66711"/>
                </a:lnTo>
                <a:lnTo>
                  <a:pt x="79420" y="40849"/>
                </a:lnTo>
                <a:lnTo>
                  <a:pt x="80714" y="27586"/>
                </a:lnTo>
                <a:lnTo>
                  <a:pt x="79768" y="20802"/>
                </a:lnTo>
                <a:lnTo>
                  <a:pt x="79049" y="17259"/>
                </a:lnTo>
                <a:close/>
              </a:path>
              <a:path w="81279" h="107950">
                <a:moveTo>
                  <a:pt x="79042" y="17221"/>
                </a:moveTo>
                <a:lnTo>
                  <a:pt x="19837" y="17221"/>
                </a:lnTo>
                <a:lnTo>
                  <a:pt x="29641" y="17309"/>
                </a:lnTo>
                <a:lnTo>
                  <a:pt x="79049" y="172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02618" y="3148075"/>
            <a:ext cx="70485" cy="79375"/>
          </a:xfrm>
          <a:custGeom>
            <a:avLst/>
            <a:gdLst/>
            <a:ahLst/>
            <a:cxnLst/>
            <a:rect l="l" t="t" r="r" b="b"/>
            <a:pathLst>
              <a:path w="70485" h="79375">
                <a:moveTo>
                  <a:pt x="27850" y="30696"/>
                </a:moveTo>
                <a:lnTo>
                  <a:pt x="0" y="55753"/>
                </a:lnTo>
                <a:lnTo>
                  <a:pt x="1548" y="66129"/>
                </a:lnTo>
                <a:lnTo>
                  <a:pt x="4494" y="71438"/>
                </a:lnTo>
                <a:lnTo>
                  <a:pt x="17842" y="78829"/>
                </a:lnTo>
                <a:lnTo>
                  <a:pt x="25983" y="79248"/>
                </a:lnTo>
                <a:lnTo>
                  <a:pt x="40219" y="77763"/>
                </a:lnTo>
                <a:lnTo>
                  <a:pt x="45706" y="75629"/>
                </a:lnTo>
                <a:lnTo>
                  <a:pt x="51522" y="71768"/>
                </a:lnTo>
                <a:lnTo>
                  <a:pt x="70279" y="71768"/>
                </a:lnTo>
                <a:lnTo>
                  <a:pt x="70278" y="65875"/>
                </a:lnTo>
                <a:lnTo>
                  <a:pt x="35571" y="65875"/>
                </a:lnTo>
                <a:lnTo>
                  <a:pt x="22973" y="63259"/>
                </a:lnTo>
                <a:lnTo>
                  <a:pt x="20192" y="59919"/>
                </a:lnTo>
                <a:lnTo>
                  <a:pt x="19506" y="49149"/>
                </a:lnTo>
                <a:lnTo>
                  <a:pt x="22668" y="45339"/>
                </a:lnTo>
                <a:lnTo>
                  <a:pt x="36092" y="43650"/>
                </a:lnTo>
                <a:lnTo>
                  <a:pt x="70272" y="43650"/>
                </a:lnTo>
                <a:lnTo>
                  <a:pt x="70269" y="32220"/>
                </a:lnTo>
                <a:lnTo>
                  <a:pt x="49998" y="32208"/>
                </a:lnTo>
                <a:lnTo>
                  <a:pt x="44842" y="31750"/>
                </a:lnTo>
                <a:lnTo>
                  <a:pt x="39889" y="31115"/>
                </a:lnTo>
                <a:lnTo>
                  <a:pt x="27850" y="30696"/>
                </a:lnTo>
                <a:close/>
              </a:path>
              <a:path w="70485" h="79375">
                <a:moveTo>
                  <a:pt x="70279" y="71768"/>
                </a:moveTo>
                <a:lnTo>
                  <a:pt x="51522" y="71768"/>
                </a:lnTo>
                <a:lnTo>
                  <a:pt x="52030" y="71832"/>
                </a:lnTo>
                <a:lnTo>
                  <a:pt x="54469" y="74372"/>
                </a:lnTo>
                <a:lnTo>
                  <a:pt x="56298" y="76188"/>
                </a:lnTo>
                <a:lnTo>
                  <a:pt x="58507" y="78334"/>
                </a:lnTo>
                <a:lnTo>
                  <a:pt x="59003" y="78766"/>
                </a:lnTo>
                <a:lnTo>
                  <a:pt x="62978" y="78829"/>
                </a:lnTo>
                <a:lnTo>
                  <a:pt x="70280" y="78804"/>
                </a:lnTo>
                <a:lnTo>
                  <a:pt x="70279" y="71768"/>
                </a:lnTo>
                <a:close/>
              </a:path>
              <a:path w="70485" h="79375">
                <a:moveTo>
                  <a:pt x="70272" y="43650"/>
                </a:moveTo>
                <a:lnTo>
                  <a:pt x="36092" y="43650"/>
                </a:lnTo>
                <a:lnTo>
                  <a:pt x="42823" y="44311"/>
                </a:lnTo>
                <a:lnTo>
                  <a:pt x="50341" y="45543"/>
                </a:lnTo>
                <a:lnTo>
                  <a:pt x="50684" y="45911"/>
                </a:lnTo>
                <a:lnTo>
                  <a:pt x="50583" y="58001"/>
                </a:lnTo>
                <a:lnTo>
                  <a:pt x="50341" y="58636"/>
                </a:lnTo>
                <a:lnTo>
                  <a:pt x="43077" y="63589"/>
                </a:lnTo>
                <a:lnTo>
                  <a:pt x="35571" y="65875"/>
                </a:lnTo>
                <a:lnTo>
                  <a:pt x="70278" y="65875"/>
                </a:lnTo>
                <a:lnTo>
                  <a:pt x="70272" y="43650"/>
                </a:lnTo>
                <a:close/>
              </a:path>
              <a:path w="70485" h="79375">
                <a:moveTo>
                  <a:pt x="69201" y="15088"/>
                </a:moveTo>
                <a:lnTo>
                  <a:pt x="36473" y="15088"/>
                </a:lnTo>
                <a:lnTo>
                  <a:pt x="44626" y="16650"/>
                </a:lnTo>
                <a:lnTo>
                  <a:pt x="47903" y="17971"/>
                </a:lnTo>
                <a:lnTo>
                  <a:pt x="51281" y="24931"/>
                </a:lnTo>
                <a:lnTo>
                  <a:pt x="50481" y="28588"/>
                </a:lnTo>
                <a:lnTo>
                  <a:pt x="50608" y="32220"/>
                </a:lnTo>
                <a:lnTo>
                  <a:pt x="70269" y="32220"/>
                </a:lnTo>
                <a:lnTo>
                  <a:pt x="70191" y="23305"/>
                </a:lnTo>
                <a:lnTo>
                  <a:pt x="69201" y="15088"/>
                </a:lnTo>
                <a:close/>
              </a:path>
              <a:path w="70485" h="79375">
                <a:moveTo>
                  <a:pt x="32484" y="0"/>
                </a:moveTo>
                <a:lnTo>
                  <a:pt x="6577" y="3963"/>
                </a:lnTo>
                <a:lnTo>
                  <a:pt x="6730" y="18974"/>
                </a:lnTo>
                <a:lnTo>
                  <a:pt x="6907" y="19025"/>
                </a:lnTo>
                <a:lnTo>
                  <a:pt x="13816" y="17996"/>
                </a:lnTo>
                <a:lnTo>
                  <a:pt x="20522" y="16752"/>
                </a:lnTo>
                <a:lnTo>
                  <a:pt x="31837" y="15266"/>
                </a:lnTo>
                <a:lnTo>
                  <a:pt x="36473" y="15088"/>
                </a:lnTo>
                <a:lnTo>
                  <a:pt x="69201" y="15088"/>
                </a:lnTo>
                <a:lnTo>
                  <a:pt x="69048" y="13818"/>
                </a:lnTo>
                <a:lnTo>
                  <a:pt x="65251" y="8128"/>
                </a:lnTo>
                <a:lnTo>
                  <a:pt x="52945" y="1575"/>
                </a:lnTo>
                <a:lnTo>
                  <a:pt x="46938" y="508"/>
                </a:lnTo>
                <a:lnTo>
                  <a:pt x="40816" y="127"/>
                </a:lnTo>
                <a:lnTo>
                  <a:pt x="324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006819" y="3148025"/>
            <a:ext cx="71120" cy="79375"/>
          </a:xfrm>
          <a:custGeom>
            <a:avLst/>
            <a:gdLst/>
            <a:ahLst/>
            <a:cxnLst/>
            <a:rect l="l" t="t" r="r" b="b"/>
            <a:pathLst>
              <a:path w="71120" h="79375">
                <a:moveTo>
                  <a:pt x="242" y="0"/>
                </a:moveTo>
                <a:lnTo>
                  <a:pt x="67" y="292"/>
                </a:lnTo>
                <a:lnTo>
                  <a:pt x="0" y="47104"/>
                </a:lnTo>
                <a:lnTo>
                  <a:pt x="94" y="54330"/>
                </a:lnTo>
                <a:lnTo>
                  <a:pt x="21934" y="78917"/>
                </a:lnTo>
                <a:lnTo>
                  <a:pt x="32576" y="78333"/>
                </a:lnTo>
                <a:lnTo>
                  <a:pt x="38355" y="76885"/>
                </a:lnTo>
                <a:lnTo>
                  <a:pt x="46876" y="72605"/>
                </a:lnTo>
                <a:lnTo>
                  <a:pt x="49823" y="70739"/>
                </a:lnTo>
                <a:lnTo>
                  <a:pt x="52998" y="68922"/>
                </a:lnTo>
                <a:lnTo>
                  <a:pt x="70861" y="68922"/>
                </a:lnTo>
                <a:lnTo>
                  <a:pt x="70857" y="63233"/>
                </a:lnTo>
                <a:lnTo>
                  <a:pt x="29439" y="63233"/>
                </a:lnTo>
                <a:lnTo>
                  <a:pt x="25871" y="62865"/>
                </a:lnTo>
                <a:lnTo>
                  <a:pt x="20524" y="57759"/>
                </a:lnTo>
                <a:lnTo>
                  <a:pt x="19673" y="54622"/>
                </a:lnTo>
                <a:lnTo>
                  <a:pt x="19635" y="419"/>
                </a:lnTo>
                <a:lnTo>
                  <a:pt x="19357" y="101"/>
                </a:lnTo>
                <a:lnTo>
                  <a:pt x="7125" y="101"/>
                </a:lnTo>
                <a:lnTo>
                  <a:pt x="242" y="0"/>
                </a:lnTo>
                <a:close/>
              </a:path>
              <a:path w="71120" h="79375">
                <a:moveTo>
                  <a:pt x="70622" y="78803"/>
                </a:moveTo>
                <a:lnTo>
                  <a:pt x="65114" y="78803"/>
                </a:lnTo>
                <a:lnTo>
                  <a:pt x="70537" y="78905"/>
                </a:lnTo>
                <a:close/>
              </a:path>
              <a:path w="71120" h="79375">
                <a:moveTo>
                  <a:pt x="70861" y="68922"/>
                </a:moveTo>
                <a:lnTo>
                  <a:pt x="52998" y="68922"/>
                </a:lnTo>
                <a:lnTo>
                  <a:pt x="53112" y="69215"/>
                </a:lnTo>
                <a:lnTo>
                  <a:pt x="53239" y="69469"/>
                </a:lnTo>
                <a:lnTo>
                  <a:pt x="54000" y="72605"/>
                </a:lnTo>
                <a:lnTo>
                  <a:pt x="54585" y="74891"/>
                </a:lnTo>
                <a:lnTo>
                  <a:pt x="55345" y="78511"/>
                </a:lnTo>
                <a:lnTo>
                  <a:pt x="55779" y="78892"/>
                </a:lnTo>
                <a:lnTo>
                  <a:pt x="60999" y="78816"/>
                </a:lnTo>
                <a:lnTo>
                  <a:pt x="70622" y="78803"/>
                </a:lnTo>
                <a:lnTo>
                  <a:pt x="70782" y="78613"/>
                </a:lnTo>
                <a:lnTo>
                  <a:pt x="70861" y="68922"/>
                </a:lnTo>
                <a:close/>
              </a:path>
              <a:path w="71120" h="79375">
                <a:moveTo>
                  <a:pt x="51525" y="0"/>
                </a:moveTo>
                <a:lnTo>
                  <a:pt x="51207" y="419"/>
                </a:lnTo>
                <a:lnTo>
                  <a:pt x="51160" y="53873"/>
                </a:lnTo>
                <a:lnTo>
                  <a:pt x="51066" y="54622"/>
                </a:lnTo>
                <a:lnTo>
                  <a:pt x="50864" y="55270"/>
                </a:lnTo>
                <a:lnTo>
                  <a:pt x="45251" y="59563"/>
                </a:lnTo>
                <a:lnTo>
                  <a:pt x="39612" y="62357"/>
                </a:lnTo>
                <a:lnTo>
                  <a:pt x="29439" y="63233"/>
                </a:lnTo>
                <a:lnTo>
                  <a:pt x="70857" y="63233"/>
                </a:lnTo>
                <a:lnTo>
                  <a:pt x="70879" y="292"/>
                </a:lnTo>
                <a:lnTo>
                  <a:pt x="70517" y="101"/>
                </a:lnTo>
                <a:lnTo>
                  <a:pt x="58345" y="101"/>
                </a:lnTo>
                <a:lnTo>
                  <a:pt x="51525" y="0"/>
                </a:lnTo>
                <a:close/>
              </a:path>
              <a:path w="71120" h="79375">
                <a:moveTo>
                  <a:pt x="19279" y="12"/>
                </a:moveTo>
                <a:lnTo>
                  <a:pt x="7125" y="101"/>
                </a:lnTo>
                <a:lnTo>
                  <a:pt x="19357" y="101"/>
                </a:lnTo>
                <a:close/>
              </a:path>
              <a:path w="71120" h="79375">
                <a:moveTo>
                  <a:pt x="70371" y="25"/>
                </a:moveTo>
                <a:lnTo>
                  <a:pt x="58345" y="101"/>
                </a:lnTo>
                <a:lnTo>
                  <a:pt x="70517" y="101"/>
                </a:lnTo>
                <a:lnTo>
                  <a:pt x="70371" y="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782894" y="3147987"/>
            <a:ext cx="81280" cy="112395"/>
          </a:xfrm>
          <a:custGeom>
            <a:avLst/>
            <a:gdLst/>
            <a:ahLst/>
            <a:cxnLst/>
            <a:rect l="l" t="t" r="r" b="b"/>
            <a:pathLst>
              <a:path w="81279" h="112395">
                <a:moveTo>
                  <a:pt x="7543" y="63"/>
                </a:moveTo>
                <a:lnTo>
                  <a:pt x="1219" y="63"/>
                </a:lnTo>
                <a:lnTo>
                  <a:pt x="673" y="152"/>
                </a:lnTo>
                <a:lnTo>
                  <a:pt x="0" y="203"/>
                </a:lnTo>
                <a:lnTo>
                  <a:pt x="508" y="1676"/>
                </a:lnTo>
                <a:lnTo>
                  <a:pt x="29972" y="79006"/>
                </a:lnTo>
                <a:lnTo>
                  <a:pt x="29997" y="79717"/>
                </a:lnTo>
                <a:lnTo>
                  <a:pt x="25781" y="88201"/>
                </a:lnTo>
                <a:lnTo>
                  <a:pt x="20104" y="93891"/>
                </a:lnTo>
                <a:lnTo>
                  <a:pt x="12001" y="97891"/>
                </a:lnTo>
                <a:lnTo>
                  <a:pt x="10947" y="98501"/>
                </a:lnTo>
                <a:lnTo>
                  <a:pt x="20332" y="111772"/>
                </a:lnTo>
                <a:lnTo>
                  <a:pt x="25438" y="109347"/>
                </a:lnTo>
                <a:lnTo>
                  <a:pt x="29870" y="106337"/>
                </a:lnTo>
                <a:lnTo>
                  <a:pt x="58077" y="56667"/>
                </a:lnTo>
                <a:lnTo>
                  <a:pt x="40647" y="56654"/>
                </a:lnTo>
                <a:lnTo>
                  <a:pt x="40259" y="55714"/>
                </a:lnTo>
                <a:lnTo>
                  <a:pt x="20913" y="431"/>
                </a:lnTo>
                <a:lnTo>
                  <a:pt x="20495" y="101"/>
                </a:lnTo>
                <a:lnTo>
                  <a:pt x="13322" y="101"/>
                </a:lnTo>
                <a:lnTo>
                  <a:pt x="7543" y="63"/>
                </a:lnTo>
                <a:close/>
              </a:path>
              <a:path w="81279" h="112395">
                <a:moveTo>
                  <a:pt x="60921" y="0"/>
                </a:moveTo>
                <a:lnTo>
                  <a:pt x="60236" y="431"/>
                </a:lnTo>
                <a:lnTo>
                  <a:pt x="52760" y="22429"/>
                </a:lnTo>
                <a:lnTo>
                  <a:pt x="41021" y="56654"/>
                </a:lnTo>
                <a:lnTo>
                  <a:pt x="40652" y="56667"/>
                </a:lnTo>
                <a:lnTo>
                  <a:pt x="58083" y="56654"/>
                </a:lnTo>
                <a:lnTo>
                  <a:pt x="80391" y="1346"/>
                </a:lnTo>
                <a:lnTo>
                  <a:pt x="80530" y="800"/>
                </a:lnTo>
                <a:lnTo>
                  <a:pt x="80755" y="114"/>
                </a:lnTo>
                <a:lnTo>
                  <a:pt x="67906" y="114"/>
                </a:lnTo>
                <a:lnTo>
                  <a:pt x="60921" y="0"/>
                </a:lnTo>
                <a:close/>
              </a:path>
              <a:path w="81279" h="112395">
                <a:moveTo>
                  <a:pt x="80772" y="63"/>
                </a:moveTo>
                <a:lnTo>
                  <a:pt x="73380" y="63"/>
                </a:lnTo>
                <a:lnTo>
                  <a:pt x="67906" y="114"/>
                </a:lnTo>
                <a:lnTo>
                  <a:pt x="80755" y="114"/>
                </a:lnTo>
                <a:close/>
              </a:path>
              <a:path w="81279" h="112395">
                <a:moveTo>
                  <a:pt x="20383" y="12"/>
                </a:moveTo>
                <a:lnTo>
                  <a:pt x="13322" y="101"/>
                </a:lnTo>
                <a:lnTo>
                  <a:pt x="20495" y="1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980506" y="3226816"/>
            <a:ext cx="7620" cy="635"/>
          </a:xfrm>
          <a:custGeom>
            <a:avLst/>
            <a:gdLst/>
            <a:ahLst/>
            <a:cxnLst/>
            <a:rect l="l" t="t" r="r" b="b"/>
            <a:pathLst>
              <a:path w="7620" h="635">
                <a:moveTo>
                  <a:pt x="7003" y="0"/>
                </a:moveTo>
                <a:lnTo>
                  <a:pt x="0" y="0"/>
                </a:lnTo>
                <a:lnTo>
                  <a:pt x="6921" y="1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977871" y="3119729"/>
            <a:ext cx="0" cy="106680"/>
          </a:xfrm>
          <a:custGeom>
            <a:avLst/>
            <a:gdLst/>
            <a:ahLst/>
            <a:cxnLst/>
            <a:rect l="l" t="t" r="r" b="b"/>
            <a:pathLst>
              <a:path h="106680">
                <a:moveTo>
                  <a:pt x="0" y="0"/>
                </a:moveTo>
                <a:lnTo>
                  <a:pt x="0" y="106680"/>
                </a:lnTo>
              </a:path>
            </a:pathLst>
          </a:custGeom>
          <a:ln w="1967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980595" y="3119310"/>
            <a:ext cx="6985" cy="635"/>
          </a:xfrm>
          <a:custGeom>
            <a:avLst/>
            <a:gdLst/>
            <a:ahLst/>
            <a:cxnLst/>
            <a:rect l="l" t="t" r="r" b="b"/>
            <a:pathLst>
              <a:path w="6985" h="635">
                <a:moveTo>
                  <a:pt x="6731" y="0"/>
                </a:moveTo>
                <a:lnTo>
                  <a:pt x="0" y="101"/>
                </a:lnTo>
                <a:lnTo>
                  <a:pt x="6839" y="1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980586" y="4042791"/>
            <a:ext cx="212775" cy="2127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92"/>
          <p:cNvSpPr txBox="1"/>
          <p:nvPr/>
        </p:nvSpPr>
        <p:spPr>
          <a:xfrm>
            <a:off x="934316" y="6125743"/>
            <a:ext cx="5955480" cy="1264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50" dirty="0">
                <a:solidFill>
                  <a:srgbClr val="722E53"/>
                </a:solidFill>
                <a:latin typeface="Arial"/>
                <a:cs typeface="Arial"/>
              </a:rPr>
              <a:t>LES </a:t>
            </a:r>
            <a:r>
              <a:rPr sz="1300" b="1" spc="25" dirty="0">
                <a:solidFill>
                  <a:srgbClr val="722E53"/>
                </a:solidFill>
                <a:latin typeface="Arial"/>
                <a:cs typeface="Arial"/>
              </a:rPr>
              <a:t>CLIENTS</a:t>
            </a:r>
            <a:r>
              <a:rPr sz="1300" b="1" spc="-75" dirty="0">
                <a:solidFill>
                  <a:srgbClr val="722E53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722E53"/>
                </a:solidFill>
                <a:latin typeface="Arial"/>
                <a:cs typeface="Arial"/>
              </a:rPr>
              <a:t>TÉMOIGNENT</a:t>
            </a:r>
            <a:endParaRPr sz="1300" dirty="0">
              <a:latin typeface="Arial"/>
              <a:cs typeface="Arial"/>
            </a:endParaRPr>
          </a:p>
          <a:p>
            <a:pPr marL="12700" marR="5080">
              <a:spcBef>
                <a:spcPts val="800"/>
              </a:spcBef>
            </a:pPr>
            <a:r>
              <a:rPr sz="1100" dirty="0">
                <a:solidFill>
                  <a:srgbClr val="1D1D1B"/>
                </a:solidFill>
                <a:latin typeface="Arial"/>
                <a:cs typeface="Arial"/>
              </a:rPr>
              <a:t>Jan </a:t>
            </a:r>
            <a:r>
              <a:rPr sz="1100" spc="-5" dirty="0">
                <a:solidFill>
                  <a:srgbClr val="1D1D1B"/>
                </a:solidFill>
                <a:latin typeface="Arial"/>
                <a:cs typeface="Arial"/>
              </a:rPr>
              <a:t>Schutte,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le </a:t>
            </a:r>
            <a:r>
              <a:rPr sz="1100" dirty="0">
                <a:solidFill>
                  <a:srgbClr val="1D1D1B"/>
                </a:solidFill>
                <a:latin typeface="Arial"/>
                <a:cs typeface="Arial"/>
              </a:rPr>
              <a:t>fondateur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de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la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marque </a:t>
            </a:r>
            <a:r>
              <a:rPr sz="1100" spc="-45" dirty="0">
                <a:solidFill>
                  <a:srgbClr val="1D1D1B"/>
                </a:solidFill>
                <a:latin typeface="Arial"/>
                <a:cs typeface="Arial"/>
              </a:rPr>
              <a:t>Le </a:t>
            </a:r>
            <a:r>
              <a:rPr sz="1100" spc="-25" dirty="0">
                <a:solidFill>
                  <a:srgbClr val="1D1D1B"/>
                </a:solidFill>
                <a:latin typeface="Arial"/>
                <a:cs typeface="Arial"/>
              </a:rPr>
              <a:t>Chemiseur, </a:t>
            </a:r>
            <a:r>
              <a:rPr sz="1100" spc="0" dirty="0">
                <a:solidFill>
                  <a:srgbClr val="1D1D1B"/>
                </a:solidFill>
                <a:latin typeface="Arial"/>
                <a:cs typeface="Arial"/>
              </a:rPr>
              <a:t>s’est </a:t>
            </a:r>
            <a:r>
              <a:rPr sz="1100" dirty="0">
                <a:solidFill>
                  <a:srgbClr val="1D1D1B"/>
                </a:solidFill>
                <a:latin typeface="Arial"/>
                <a:cs typeface="Arial"/>
              </a:rPr>
              <a:t>tourné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vers </a:t>
            </a:r>
            <a:r>
              <a:rPr sz="1100" spc="-40" dirty="0">
                <a:solidFill>
                  <a:srgbClr val="1D1D1B"/>
                </a:solidFill>
                <a:latin typeface="Arial"/>
                <a:cs typeface="Arial"/>
              </a:rPr>
              <a:t>PayPlug </a:t>
            </a:r>
            <a:r>
              <a:rPr sz="1100" spc="-10" dirty="0">
                <a:solidFill>
                  <a:srgbClr val="1D1D1B"/>
                </a:solidFill>
                <a:latin typeface="Arial"/>
                <a:cs typeface="Arial"/>
              </a:rPr>
              <a:t>pour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la </a:t>
            </a:r>
            <a:r>
              <a:rPr sz="1100" spc="5" dirty="0">
                <a:solidFill>
                  <a:srgbClr val="1D1D1B"/>
                </a:solidFill>
                <a:latin typeface="Arial"/>
                <a:cs typeface="Arial"/>
              </a:rPr>
              <a:t>simplicité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d’installation </a:t>
            </a:r>
            <a:r>
              <a:rPr sz="1100" spc="15" dirty="0">
                <a:solidFill>
                  <a:srgbClr val="1D1D1B"/>
                </a:solidFill>
                <a:latin typeface="Arial"/>
                <a:cs typeface="Arial"/>
              </a:rPr>
              <a:t>et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d’utilisation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de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la</a:t>
            </a:r>
            <a:r>
              <a:rPr sz="1100" spc="-6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100" spc="0" dirty="0">
                <a:solidFill>
                  <a:srgbClr val="1D1D1B"/>
                </a:solidFill>
                <a:latin typeface="Arial"/>
                <a:cs typeface="Arial"/>
              </a:rPr>
              <a:t>solution.</a:t>
            </a:r>
            <a:endParaRPr sz="1100" dirty="0">
              <a:latin typeface="Arial"/>
              <a:cs typeface="Arial"/>
            </a:endParaRPr>
          </a:p>
          <a:p>
            <a:pPr marL="12700" marR="55880">
              <a:spcBef>
                <a:spcPts val="800"/>
              </a:spcBef>
            </a:pP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Il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a </a:t>
            </a:r>
            <a:r>
              <a:rPr sz="1100" dirty="0">
                <a:solidFill>
                  <a:srgbClr val="1D1D1B"/>
                </a:solidFill>
                <a:latin typeface="Arial"/>
                <a:cs typeface="Arial"/>
              </a:rPr>
              <a:t>mis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en </a:t>
            </a:r>
            <a:r>
              <a:rPr sz="1100" spc="-5" dirty="0">
                <a:solidFill>
                  <a:srgbClr val="1D1D1B"/>
                </a:solidFill>
                <a:latin typeface="Arial"/>
                <a:cs typeface="Arial"/>
              </a:rPr>
              <a:t>place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une page de </a:t>
            </a:r>
            <a:r>
              <a:rPr sz="1100" dirty="0">
                <a:solidFill>
                  <a:srgbClr val="1D1D1B"/>
                </a:solidFill>
                <a:latin typeface="Arial"/>
                <a:cs typeface="Arial"/>
              </a:rPr>
              <a:t>paiement </a:t>
            </a:r>
            <a:r>
              <a:rPr sz="1100" spc="-5" dirty="0">
                <a:solidFill>
                  <a:srgbClr val="1D1D1B"/>
                </a:solidFill>
                <a:latin typeface="Arial"/>
                <a:cs typeface="Arial"/>
              </a:rPr>
              <a:t>personnalisée </a:t>
            </a:r>
            <a:r>
              <a:rPr sz="1100" spc="-10" dirty="0">
                <a:solidFill>
                  <a:srgbClr val="1D1D1B"/>
                </a:solidFill>
                <a:latin typeface="Arial"/>
                <a:cs typeface="Arial"/>
              </a:rPr>
              <a:t>pour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que </a:t>
            </a:r>
            <a:r>
              <a:rPr sz="1100" spc="-25" dirty="0">
                <a:solidFill>
                  <a:srgbClr val="1D1D1B"/>
                </a:solidFill>
                <a:latin typeface="Arial"/>
                <a:cs typeface="Arial"/>
              </a:rPr>
              <a:t>ses </a:t>
            </a:r>
            <a:r>
              <a:rPr sz="1100" spc="0" dirty="0">
                <a:solidFill>
                  <a:srgbClr val="1D1D1B"/>
                </a:solidFill>
                <a:latin typeface="Arial"/>
                <a:cs typeface="Arial"/>
              </a:rPr>
              <a:t>clients restent </a:t>
            </a:r>
            <a:r>
              <a:rPr sz="1100" spc="-20" dirty="0">
                <a:solidFill>
                  <a:srgbClr val="1D1D1B"/>
                </a:solidFill>
                <a:latin typeface="Arial"/>
                <a:cs typeface="Arial"/>
              </a:rPr>
              <a:t>dans son </a:t>
            </a:r>
            <a:r>
              <a:rPr sz="1100" spc="-10" dirty="0">
                <a:solidFill>
                  <a:srgbClr val="1D1D1B"/>
                </a:solidFill>
                <a:latin typeface="Arial"/>
                <a:cs typeface="Arial"/>
              </a:rPr>
              <a:t>univers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de marque.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Il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a </a:t>
            </a:r>
            <a:r>
              <a:rPr sz="1100" dirty="0">
                <a:solidFill>
                  <a:srgbClr val="1D1D1B"/>
                </a:solidFill>
                <a:latin typeface="Arial"/>
                <a:cs typeface="Arial"/>
              </a:rPr>
              <a:t>également opté </a:t>
            </a:r>
            <a:r>
              <a:rPr sz="1100" spc="-10" dirty="0">
                <a:solidFill>
                  <a:srgbClr val="1D1D1B"/>
                </a:solidFill>
                <a:latin typeface="Arial"/>
                <a:cs typeface="Arial"/>
              </a:rPr>
              <a:t>pour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un </a:t>
            </a:r>
            <a:r>
              <a:rPr sz="1100" spc="15" dirty="0">
                <a:solidFill>
                  <a:srgbClr val="1D1D1B"/>
                </a:solidFill>
                <a:latin typeface="Arial"/>
                <a:cs typeface="Arial"/>
              </a:rPr>
              <a:t>outil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de </a:t>
            </a:r>
            <a:r>
              <a:rPr sz="1100" spc="25" dirty="0">
                <a:solidFill>
                  <a:srgbClr val="1D1D1B"/>
                </a:solidFill>
                <a:latin typeface="Arial"/>
                <a:cs typeface="Arial"/>
              </a:rPr>
              <a:t>lutte </a:t>
            </a:r>
            <a:r>
              <a:rPr sz="1100" spc="-5" dirty="0">
                <a:solidFill>
                  <a:srgbClr val="1D1D1B"/>
                </a:solidFill>
                <a:latin typeface="Arial"/>
                <a:cs typeface="Arial"/>
              </a:rPr>
              <a:t>contre </a:t>
            </a:r>
            <a:r>
              <a:rPr sz="1100" spc="10" dirty="0">
                <a:solidFill>
                  <a:srgbClr val="1D1D1B"/>
                </a:solidFill>
                <a:latin typeface="Arial"/>
                <a:cs typeface="Arial"/>
              </a:rPr>
              <a:t>la </a:t>
            </a:r>
            <a:r>
              <a:rPr sz="1100" dirty="0">
                <a:solidFill>
                  <a:srgbClr val="1D1D1B"/>
                </a:solidFill>
                <a:latin typeface="Arial"/>
                <a:cs typeface="Arial"/>
              </a:rPr>
              <a:t>fraude </a:t>
            </a:r>
            <a:r>
              <a:rPr sz="1100" spc="-15" dirty="0">
                <a:solidFill>
                  <a:srgbClr val="1D1D1B"/>
                </a:solidFill>
                <a:latin typeface="Arial"/>
                <a:cs typeface="Arial"/>
              </a:rPr>
              <a:t>(Smart </a:t>
            </a:r>
            <a:r>
              <a:rPr sz="1100" spc="-20" dirty="0">
                <a:solidFill>
                  <a:srgbClr val="1D1D1B"/>
                </a:solidFill>
                <a:latin typeface="Arial"/>
                <a:cs typeface="Arial"/>
              </a:rPr>
              <a:t>3-D</a:t>
            </a:r>
            <a:r>
              <a:rPr sz="1100" spc="-13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1D1D1B"/>
                </a:solidFill>
                <a:latin typeface="Arial"/>
                <a:cs typeface="Arial"/>
              </a:rPr>
              <a:t>Secure)</a:t>
            </a:r>
            <a:r>
              <a:rPr lang="fr-FR" sz="1100" spc="-25" dirty="0">
                <a:solidFill>
                  <a:srgbClr val="1D1D1B"/>
                </a:solidFill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="" xmlns:a16="http://schemas.microsoft.com/office/drawing/2014/main" id="{249A74E7-5849-4B78-BA13-BBA7AE0F2425}"/>
              </a:ext>
            </a:extLst>
          </p:cNvPr>
          <p:cNvSpPr/>
          <p:nvPr/>
        </p:nvSpPr>
        <p:spPr>
          <a:xfrm>
            <a:off x="1889125" y="10365874"/>
            <a:ext cx="377825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sz="1000" dirty="0">
                <a:solidFill>
                  <a:srgbClr val="000000"/>
                </a:solidFill>
                <a:latin typeface="Arial" panose="020B0604020202020204" pitchFamily="34" charset="0"/>
              </a:rPr>
              <a:t>Document à usage strictement interne </a:t>
            </a:r>
            <a:endParaRPr lang="fr-FR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ABFA1F158D0A4AA79B98FF9FBD1942" ma:contentTypeVersion="2" ma:contentTypeDescription="Crée un document." ma:contentTypeScope="" ma:versionID="623d280421300bf88561830c0c17c6da">
  <xsd:schema xmlns:xsd="http://www.w3.org/2001/XMLSchema" xmlns:p="http://schemas.microsoft.com/office/2006/metadata/properties" xmlns:ns1="http://schemas.microsoft.com/sharepoint/v3" xmlns:ns2="3efc343a-7c45-4d64-a370-2e22bbdb8ed4" targetNamespace="http://schemas.microsoft.com/office/2006/metadata/properties" ma:root="true" ma:fieldsID="015ed6a6b2fa826b735b242a6128660d" ns1:_="" ns2:_="">
    <xsd:import namespace="http://schemas.microsoft.com/sharepoint/v3"/>
    <xsd:import namespace="3efc343a-7c45-4d64-a370-2e22bbdb8ed4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Date de début 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:xsd="http://www.w3.org/2001/XMLSchema" xmlns:dms="http://schemas.microsoft.com/office/2006/documentManagement/types" targetNamespace="3efc343a-7c45-4d64-a370-2e22bbdb8ed4" elementFormDefault="qualified">
    <xsd:import namespace="http://schemas.microsoft.com/office/2006/documentManagement/types"/>
    <xsd:element name="Commentaires" ma:index="10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F01620-EB78-4481-B18C-E643CD20F062}"/>
</file>

<file path=customXml/itemProps2.xml><?xml version="1.0" encoding="utf-8"?>
<ds:datastoreItem xmlns:ds="http://schemas.openxmlformats.org/officeDocument/2006/customXml" ds:itemID="{5FF13561-1B64-4A09-A627-33F6943CDA32}"/>
</file>

<file path=customXml/itemProps3.xml><?xml version="1.0" encoding="utf-8"?>
<ds:datastoreItem xmlns:ds="http://schemas.openxmlformats.org/officeDocument/2006/customXml" ds:itemID="{A5CF36CA-8376-4B8A-9020-4B8F5617546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652</Words>
  <Application>Microsoft Office PowerPoint</Application>
  <PresentationFormat>Personnalisé</PresentationFormat>
  <Paragraphs>64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Office Theme</vt:lpstr>
      <vt:lpstr>BOOSTEZ L’ACTIVITÉ de vos clients sur Internet :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BOOSTEZ LE CHIFFRE D’AFFAIRES de vos clients sur Internet :</dc:title>
  <dc:creator>Polin Shameem</dc:creator>
  <cp:lastModifiedBy>BARREAU</cp:lastModifiedBy>
  <cp:revision>9</cp:revision>
  <dcterms:created xsi:type="dcterms:W3CDTF">2017-12-13T09:58:59Z</dcterms:created>
  <dcterms:modified xsi:type="dcterms:W3CDTF">2018-10-09T06:31:23Z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2017-12-12T00:00:00Z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2017-12-13T00:00:00Z</vt:filetime>
  </property>
  <property fmtid="{D5CDD505-2E9C-101B-9397-08002B2CF9AE}" pid="5" name="MSIP_Label_797e4f81-4b1c-4a3a-b237-8636707719dc_Enabled">
    <vt:lpwstr>True</vt:lpwstr>
  </property>
  <property fmtid="{D5CDD505-2E9C-101B-9397-08002B2CF9AE}" pid="6" name="MSIP_Label_797e4f81-4b1c-4a3a-b237-8636707719dc_SiteId">
    <vt:lpwstr>d5bb6d35-8a82-4329-b49a-5030bd6497ab</vt:lpwstr>
  </property>
  <property fmtid="{D5CDD505-2E9C-101B-9397-08002B2CF9AE}" pid="7" name="MSIP_Label_797e4f81-4b1c-4a3a-b237-8636707719dc_Owner">
    <vt:lpwstr>polinsh@cib.net</vt:lpwstr>
  </property>
  <property fmtid="{D5CDD505-2E9C-101B-9397-08002B2CF9AE}" pid="8" name="MSIP_Label_797e4f81-4b1c-4a3a-b237-8636707719dc_SetDate">
    <vt:lpwstr>2018-10-08T16:02:00.5583710Z</vt:lpwstr>
  </property>
  <property fmtid="{D5CDD505-2E9C-101B-9397-08002B2CF9AE}" pid="9" name="MSIP_Label_797e4f81-4b1c-4a3a-b237-8636707719dc_Name">
    <vt:lpwstr>C2 - Internal Natixis</vt:lpwstr>
  </property>
  <property fmtid="{D5CDD505-2E9C-101B-9397-08002B2CF9AE}" pid="10" name="MSIP_Label_797e4f81-4b1c-4a3a-b237-8636707719dc_Application">
    <vt:lpwstr>Microsoft Azure Information Protection</vt:lpwstr>
  </property>
  <property fmtid="{D5CDD505-2E9C-101B-9397-08002B2CF9AE}" pid="11" name="MSIP_Label_797e4f81-4b1c-4a3a-b237-8636707719dc_Extended_MSFT_Method">
    <vt:lpwstr>Automatic</vt:lpwstr>
  </property>
  <property fmtid="{D5CDD505-2E9C-101B-9397-08002B2CF9AE}" pid="12" name="Sensitivity">
    <vt:lpwstr>C2 - Internal Natixis</vt:lpwstr>
  </property>
  <property fmtid="{D5CDD505-2E9C-101B-9397-08002B2CF9AE}" pid="13" name="ContentTypeId">
    <vt:lpwstr>0x01010018ABFA1F158D0A4AA79B98FF9FBD1942</vt:lpwstr>
  </property>
</Properties>
</file>